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1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5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/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4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94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0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18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0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4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9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55E56-A9E7-44B5-BA6E-F8608C0A18D3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FC08-1F66-46A0-9B22-EB3A2F3198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7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9.jp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audio" Target="../media/media1.mp3"/><Relationship Id="rId16" Type="http://schemas.openxmlformats.org/officeDocument/2006/relationships/image" Target="../media/image14.jpg"/><Relationship Id="rId20" Type="http://schemas.openxmlformats.org/officeDocument/2006/relationships/image" Target="../media/image18.jp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1.jpg"/><Relationship Id="rId10" Type="http://schemas.openxmlformats.org/officeDocument/2006/relationships/image" Target="../media/image8.gif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g"/><Relationship Id="rId2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248813" y="729733"/>
            <a:ext cx="118208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7200" b="1" dirty="0">
                <a:latin typeface="Bradley Hand ITC" panose="03070402050302030203" pitchFamily="66" charset="0"/>
              </a:rPr>
              <a:t> Your Lips Are Still Red</a:t>
            </a:r>
            <a:endParaRPr lang="zh-CN" altLang="en-US" sz="7200" b="1" dirty="0">
              <a:latin typeface="Bradley Hand ITC" panose="03070402050302030203" pitchFamily="66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657794" y="1930062"/>
            <a:ext cx="62552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-</a:t>
            </a:r>
            <a:r>
              <a:rPr lang="zh-CN" altLang="en-US" sz="60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状语从句： </a:t>
            </a:r>
            <a:r>
              <a:rPr lang="en-US" altLang="zh-CN" sz="6000" b="1" dirty="0" smtClean="0">
                <a:latin typeface="Bradley Hand ITC" panose="03070402050302030203" pitchFamily="66" charset="0"/>
                <a:ea typeface="华文行楷" panose="02010800040101010101" pitchFamily="2" charset="-122"/>
              </a:rPr>
              <a:t>while</a:t>
            </a:r>
            <a:endParaRPr lang="zh-CN" altLang="en-US" sz="6000" b="1" dirty="0">
              <a:latin typeface="Bradley Hand ITC" panose="03070402050302030203" pitchFamily="66" charset="0"/>
              <a:ea typeface="华文行楷" panose="0201080004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982740" y="3653407"/>
            <a:ext cx="1069074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华文行楷" panose="02010800040101010101" pitchFamily="2" charset="-122"/>
                <a:ea typeface="华文行楷" panose="02010800040101010101" pitchFamily="2" charset="-122"/>
              </a:rPr>
              <a:t>设计</a:t>
            </a:r>
            <a:r>
              <a:rPr lang="zh-CN" altLang="en-US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制作：华南师范大学  陈惠娴</a:t>
            </a:r>
            <a:endParaRPr lang="en-US" altLang="zh-CN" sz="4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4400" dirty="0"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</a:t>
            </a:r>
            <a:r>
              <a:rPr lang="zh-CN" altLang="en-US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广东省东莞中学初中部  徐秀媚 </a:t>
            </a:r>
            <a:endParaRPr lang="en-US" altLang="zh-CN" sz="4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en-US" altLang="zh-CN" sz="4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指导老师：刘晓斌  徐秀媚</a:t>
            </a:r>
            <a:endParaRPr lang="zh-CN" altLang="en-US" sz="4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7270" y="0"/>
            <a:ext cx="406400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2" y="406400"/>
            <a:ext cx="10058400" cy="42804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2760" y="4686808"/>
            <a:ext cx="86966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Sweet little words </a:t>
            </a:r>
          </a:p>
          <a:p>
            <a:r>
              <a:rPr lang="en-US" altLang="zh-CN" sz="6000" b="1" dirty="0">
                <a:latin typeface="Bradley Hand ITC" panose="03070402050302030203" pitchFamily="66" charset="0"/>
              </a:rPr>
              <a:t> 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                made for silence</a:t>
            </a:r>
            <a:endParaRPr lang="en-US" altLang="zh-CN" sz="6000" b="1" dirty="0">
              <a:latin typeface="Bradley Hand ITC" panose="03070402050302030203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02650" y="4847103"/>
            <a:ext cx="28921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Not talk</a:t>
            </a:r>
          </a:p>
        </p:txBody>
      </p:sp>
      <p:sp>
        <p:nvSpPr>
          <p:cNvPr id="6" name="矩形 5"/>
          <p:cNvSpPr/>
          <p:nvPr/>
        </p:nvSpPr>
        <p:spPr>
          <a:xfrm>
            <a:off x="451860" y="406400"/>
            <a:ext cx="66559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Young heart for love</a:t>
            </a:r>
            <a:endParaRPr lang="zh-CN" altLang="en-US" sz="6000" b="1" dirty="0">
              <a:latin typeface="Bradley Hand ITC" panose="03070402050302030203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02859" y="1422063"/>
            <a:ext cx="45191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Not heartache</a:t>
            </a:r>
            <a:endParaRPr lang="zh-CN" altLang="en-US" sz="6000" b="1" dirty="0">
              <a:latin typeface="Bradley Hand ITC" panose="03070402050302030203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" y="2310726"/>
            <a:ext cx="9320196" cy="44202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65" y="0"/>
            <a:ext cx="8999935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16039618">
            <a:off x="630677" y="465931"/>
            <a:ext cx="3877985" cy="4963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Dark 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hair</a:t>
            </a:r>
          </a:p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 for</a:t>
            </a:r>
          </a:p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 catching</a:t>
            </a:r>
          </a:p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latin typeface="Bradley Hand ITC" panose="03070402050302030203" pitchFamily="66" charset="0"/>
              </a:rPr>
              <a:t>the wind</a:t>
            </a:r>
            <a:endParaRPr lang="zh-CN" altLang="en-US" sz="6000" b="1" dirty="0">
              <a:latin typeface="Bradley Hand ITC" panose="03070402050302030203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7" y="406400"/>
            <a:ext cx="7683471" cy="582022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88085" y="1173406"/>
            <a:ext cx="400622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Not to veil </a:t>
            </a:r>
            <a:endParaRPr lang="en-US" altLang="zh-CN" sz="6000" b="1" dirty="0" smtClean="0"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the </a:t>
            </a:r>
            <a:r>
              <a:rPr lang="en-US" altLang="zh-CN" sz="6000" b="1" dirty="0">
                <a:latin typeface="Bradley Hand ITC" panose="03070402050302030203" pitchFamily="66" charset="0"/>
              </a:rPr>
              <a:t>sight of </a:t>
            </a:r>
            <a:endParaRPr lang="en-US" altLang="zh-CN" sz="6000" b="1" dirty="0" smtClean="0"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a </a:t>
            </a:r>
            <a:r>
              <a:rPr lang="en-US" altLang="zh-CN" sz="6000" b="1" dirty="0">
                <a:latin typeface="Bradley Hand ITC" panose="03070402050302030203" pitchFamily="66" charset="0"/>
              </a:rPr>
              <a:t>cold world</a:t>
            </a:r>
            <a:endParaRPr lang="zh-CN" altLang="en-US" sz="6000" b="1" dirty="0">
              <a:latin typeface="Bradley Hand ITC" panose="03070402050302030203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7" y="0"/>
            <a:ext cx="4281576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12747" y="1392036"/>
            <a:ext cx="62268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Kiss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your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lips are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still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red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215"/>
            <a:ext cx="5004709" cy="5560788"/>
          </a:xfrm>
          <a:prstGeom prst="rect">
            <a:avLst/>
          </a:prstGeom>
        </p:spPr>
      </p:pic>
      <p:sp>
        <p:nvSpPr>
          <p:cNvPr id="16" name="silence"/>
          <p:cNvSpPr/>
          <p:nvPr/>
        </p:nvSpPr>
        <p:spPr>
          <a:xfrm>
            <a:off x="4608638" y="919843"/>
            <a:ext cx="71785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he`s still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silent</a:t>
            </a:r>
          </a:p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Rest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bosom"/>
          <p:cNvSpPr/>
          <p:nvPr/>
        </p:nvSpPr>
        <p:spPr>
          <a:xfrm>
            <a:off x="4699846" y="2427905"/>
            <a:ext cx="71764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 </a:t>
            </a: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bosom is still untouched, unveiled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270" y="1012372"/>
            <a:ext cx="5245908" cy="5323114"/>
          </a:xfrm>
          <a:prstGeom prst="rect">
            <a:avLst/>
          </a:prstGeom>
        </p:spPr>
      </p:pic>
      <p:sp>
        <p:nvSpPr>
          <p:cNvPr id="19" name="hand"/>
          <p:cNvSpPr/>
          <p:nvPr/>
        </p:nvSpPr>
        <p:spPr>
          <a:xfrm>
            <a:off x="728662" y="497116"/>
            <a:ext cx="61959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Hold another 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hand</a:t>
            </a:r>
            <a:endParaRPr lang="en-US" altLang="zh-CN" sz="6000" b="1" dirty="0">
              <a:latin typeface="Bradley Hand ITC" panose="03070402050302030203" pitchFamily="66" charset="0"/>
            </a:endParaRPr>
          </a:p>
        </p:txBody>
      </p:sp>
      <p:sp>
        <p:nvSpPr>
          <p:cNvPr id="21" name="hand2"/>
          <p:cNvSpPr/>
          <p:nvPr/>
        </p:nvSpPr>
        <p:spPr>
          <a:xfrm>
            <a:off x="5203371" y="20447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the hand`s still without a tool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4202884"/>
            <a:ext cx="10570709" cy="2655116"/>
          </a:xfrm>
          <a:prstGeom prst="rect">
            <a:avLst/>
          </a:prstGeom>
        </p:spPr>
      </p:pic>
      <p:sp>
        <p:nvSpPr>
          <p:cNvPr id="23" name="blind"/>
          <p:cNvSpPr/>
          <p:nvPr/>
        </p:nvSpPr>
        <p:spPr>
          <a:xfrm>
            <a:off x="499129" y="370505"/>
            <a:ext cx="783579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Drown into eyes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they`re still blind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28" y="1962150"/>
            <a:ext cx="5715000" cy="48958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6" y="2637440"/>
            <a:ext cx="3214688" cy="3892616"/>
          </a:xfrm>
          <a:prstGeom prst="rect">
            <a:avLst/>
          </a:prstGeom>
        </p:spPr>
      </p:pic>
      <p:sp>
        <p:nvSpPr>
          <p:cNvPr id="26" name="down"/>
          <p:cNvSpPr/>
          <p:nvPr/>
        </p:nvSpPr>
        <p:spPr>
          <a:xfrm>
            <a:off x="1889922" y="4820471"/>
            <a:ext cx="85122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Love  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night still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hides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withering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dawn</a:t>
            </a:r>
            <a:endParaRPr lang="en-US" altLang="zh-CN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6303"/>
            <a:ext cx="12191999" cy="423210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502400" y="1312208"/>
            <a:ext cx="56941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First day of love </a:t>
            </a:r>
            <a:endParaRPr lang="en-US" altLang="zh-CN" sz="6000" b="1" dirty="0" smtClean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never 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comes back</a:t>
            </a:r>
            <a:endParaRPr lang="zh-CN" altLang="en-US" sz="60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2400" cy="65024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223030"/>
            <a:ext cx="427552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A </a:t>
            </a:r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passionate</a:t>
            </a:r>
          </a:p>
          <a:p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hour`s </a:t>
            </a:r>
          </a:p>
          <a:p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never 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a </a:t>
            </a:r>
            <a:endParaRPr lang="en-US" altLang="zh-CN" sz="6000" b="1" dirty="0" smtClean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wasted 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one</a:t>
            </a:r>
            <a:endParaRPr lang="zh-CN" altLang="en-US" sz="60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83" y="0"/>
            <a:ext cx="8007517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05" y="1022684"/>
            <a:ext cx="7531767" cy="4511842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12133" y="549260"/>
            <a:ext cx="88921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The violin, the poet`s hand,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80" y="2079207"/>
            <a:ext cx="4286250" cy="36861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13" y="3223126"/>
            <a:ext cx="5219700" cy="27940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477319" y="408554"/>
            <a:ext cx="88408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Every thawing heart </a:t>
            </a:r>
          </a:p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plays your theme with care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46" y="2347546"/>
            <a:ext cx="6428571" cy="46028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2" y="1110411"/>
            <a:ext cx="10058400" cy="4780844"/>
          </a:xfrm>
          <a:prstGeom prst="rect">
            <a:avLst/>
          </a:prstGeom>
        </p:spPr>
      </p:pic>
      <p:sp>
        <p:nvSpPr>
          <p:cNvPr id="40" name="kiss"/>
          <p:cNvSpPr/>
          <p:nvPr/>
        </p:nvSpPr>
        <p:spPr>
          <a:xfrm>
            <a:off x="5073382" y="1357661"/>
            <a:ext cx="689163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Kiss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endParaRPr lang="en-US" altLang="zh-CN" sz="6000" b="1" dirty="0" smtClean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your 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lips are still red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2" y="0"/>
            <a:ext cx="3976452" cy="685800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4590302" y="753797"/>
            <a:ext cx="71785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he`s still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silent</a:t>
            </a:r>
          </a:p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Rest 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" y="1018491"/>
            <a:ext cx="4639176" cy="4852919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4590302" y="2957483"/>
            <a:ext cx="66543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bosom is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still </a:t>
            </a: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untouched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, unveiled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755" y="753797"/>
            <a:ext cx="6406684" cy="5690937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881062" y="649516"/>
            <a:ext cx="61959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Hold another 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hand</a:t>
            </a:r>
            <a:endParaRPr lang="en-US" altLang="zh-CN" sz="6000" b="1" dirty="0">
              <a:latin typeface="Bradley Hand ITC" panose="03070402050302030203" pitchFamily="66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55771" y="21971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the hand`s still without a tool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4355284"/>
            <a:ext cx="10570709" cy="2655116"/>
          </a:xfrm>
          <a:prstGeom prst="rect">
            <a:avLst/>
          </a:prstGeom>
        </p:spPr>
      </p:pic>
      <p:sp>
        <p:nvSpPr>
          <p:cNvPr id="53" name="blind"/>
          <p:cNvSpPr/>
          <p:nvPr/>
        </p:nvSpPr>
        <p:spPr>
          <a:xfrm>
            <a:off x="651529" y="522905"/>
            <a:ext cx="783579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Drown into eyes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they`re still blind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28" y="2114550"/>
            <a:ext cx="5715000" cy="48958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2789840"/>
            <a:ext cx="3214688" cy="3892616"/>
          </a:xfrm>
          <a:prstGeom prst="rect">
            <a:avLst/>
          </a:prstGeom>
        </p:spPr>
      </p:pic>
      <p:sp>
        <p:nvSpPr>
          <p:cNvPr id="56" name="down"/>
          <p:cNvSpPr/>
          <p:nvPr/>
        </p:nvSpPr>
        <p:spPr>
          <a:xfrm>
            <a:off x="2042322" y="4972871"/>
            <a:ext cx="85122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Love  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night still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hides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withering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dawn</a:t>
            </a:r>
            <a:endParaRPr lang="en-US" altLang="zh-CN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77"/>
            <a:ext cx="12191999" cy="4232108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5225782" y="1510061"/>
            <a:ext cx="689163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Kiss </a:t>
            </a:r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your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lips are still red</a:t>
            </a: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2" y="152400"/>
            <a:ext cx="3976452" cy="685800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41615"/>
            <a:ext cx="5004709" cy="5560788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4761038" y="1072243"/>
            <a:ext cx="71785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he`s still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silent</a:t>
            </a:r>
          </a:p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Rest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852246" y="2580305"/>
            <a:ext cx="71764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 smtClean="0">
                <a:latin typeface="Bradley Hand ITC" panose="03070402050302030203" pitchFamily="66" charset="0"/>
              </a:rPr>
              <a:t> </a:t>
            </a: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bosom is still untouched, unveiled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70" y="1164772"/>
            <a:ext cx="5245908" cy="5323114"/>
          </a:xfrm>
          <a:prstGeom prst="rect">
            <a:avLst/>
          </a:prstGeom>
        </p:spPr>
      </p:pic>
      <p:sp>
        <p:nvSpPr>
          <p:cNvPr id="64" name="hand"/>
          <p:cNvSpPr/>
          <p:nvPr/>
        </p:nvSpPr>
        <p:spPr>
          <a:xfrm>
            <a:off x="1033462" y="801916"/>
            <a:ext cx="61959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latin typeface="Bradley Hand ITC" panose="03070402050302030203" pitchFamily="66" charset="0"/>
              </a:rPr>
              <a:t>Hold another </a:t>
            </a:r>
            <a:r>
              <a:rPr lang="en-US" altLang="zh-CN" sz="6000" b="1" dirty="0" smtClean="0">
                <a:latin typeface="Bradley Hand ITC" panose="03070402050302030203" pitchFamily="66" charset="0"/>
              </a:rPr>
              <a:t>hand</a:t>
            </a:r>
            <a:endParaRPr lang="en-US" altLang="zh-CN" sz="6000" b="1" dirty="0">
              <a:latin typeface="Bradley Hand ITC" panose="03070402050302030203" pitchFamily="66" charset="0"/>
            </a:endParaRPr>
          </a:p>
        </p:txBody>
      </p:sp>
      <p:sp>
        <p:nvSpPr>
          <p:cNvPr id="65" name="hand2"/>
          <p:cNvSpPr/>
          <p:nvPr/>
        </p:nvSpPr>
        <p:spPr>
          <a:xfrm>
            <a:off x="5508171" y="23495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60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hand`s still without a tool</a:t>
            </a: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4507684"/>
            <a:ext cx="10570709" cy="2655116"/>
          </a:xfrm>
          <a:prstGeom prst="rect">
            <a:avLst/>
          </a:prstGeom>
        </p:spPr>
      </p:pic>
      <p:sp>
        <p:nvSpPr>
          <p:cNvPr id="67" name="blind"/>
          <p:cNvSpPr/>
          <p:nvPr/>
        </p:nvSpPr>
        <p:spPr>
          <a:xfrm>
            <a:off x="803929" y="675305"/>
            <a:ext cx="783579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Drown into eyes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they`re still blind</a:t>
            </a:r>
            <a:endParaRPr lang="zh-CN" altLang="en-US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28" y="2266950"/>
            <a:ext cx="5715000" cy="489585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2942240"/>
            <a:ext cx="3214688" cy="3892616"/>
          </a:xfrm>
          <a:prstGeom prst="rect">
            <a:avLst/>
          </a:prstGeom>
        </p:spPr>
      </p:pic>
      <p:sp>
        <p:nvSpPr>
          <p:cNvPr id="70" name="down"/>
          <p:cNvSpPr/>
          <p:nvPr/>
        </p:nvSpPr>
        <p:spPr>
          <a:xfrm>
            <a:off x="2194722" y="5125271"/>
            <a:ext cx="85122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Love  </a:t>
            </a:r>
            <a:r>
              <a:rPr lang="en-US" altLang="zh-CN" sz="6000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while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night still </a:t>
            </a:r>
            <a:endParaRPr lang="en-US" altLang="zh-CN" sz="6000" b="1" dirty="0" smtClean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hides </a:t>
            </a:r>
            <a:r>
              <a:rPr lang="en-US" altLang="zh-CN" sz="6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withering </a:t>
            </a:r>
            <a:r>
              <a:rPr lang="en-US" altLang="zh-CN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dawn</a:t>
            </a:r>
            <a:endParaRPr lang="en-US" altLang="zh-CN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829"/>
            <a:ext cx="12191999" cy="4232108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74" y="324853"/>
            <a:ext cx="10058400" cy="628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68" y="1506664"/>
            <a:ext cx="9226348" cy="3690539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931523" y="384393"/>
            <a:ext cx="107501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/>
              <a:t>当</a:t>
            </a:r>
            <a:r>
              <a:rPr lang="en-US" altLang="zh-CN" sz="3600" b="1" u="sng" dirty="0" smtClean="0">
                <a:solidFill>
                  <a:srgbClr val="FF0000"/>
                </a:solidFill>
              </a:rPr>
              <a:t>while</a:t>
            </a:r>
            <a:r>
              <a:rPr lang="zh-CN" altLang="en-US" sz="3600" b="1" dirty="0" smtClean="0"/>
              <a:t>引导</a:t>
            </a:r>
            <a:r>
              <a:rPr lang="zh-CN" altLang="en-US" sz="3600" b="1" dirty="0"/>
              <a:t>时间状语时、表当什么</a:t>
            </a:r>
            <a:r>
              <a:rPr lang="zh-CN" altLang="en-US" sz="3600" b="1" dirty="0" smtClean="0"/>
              <a:t>时，一般</a:t>
            </a:r>
            <a:r>
              <a:rPr lang="zh-CN" altLang="en-US" sz="3600" b="1" dirty="0"/>
              <a:t>主句和从句的谓语都用做进行时</a:t>
            </a:r>
            <a:r>
              <a:rPr lang="en-US" altLang="zh-CN" sz="3600" b="1" dirty="0" smtClean="0"/>
              <a:t>.</a:t>
            </a:r>
          </a:p>
          <a:p>
            <a:r>
              <a:rPr lang="zh-CN" altLang="en-US" sz="3600" b="1" dirty="0" smtClean="0"/>
              <a:t>同时</a:t>
            </a:r>
            <a:r>
              <a:rPr lang="en-US" altLang="zh-CN" sz="3600" b="1" dirty="0" smtClean="0"/>
              <a:t>, </a:t>
            </a:r>
            <a:r>
              <a:rPr lang="en-US" altLang="zh-CN" sz="3600" b="1" u="sng" dirty="0" smtClean="0">
                <a:solidFill>
                  <a:srgbClr val="FF0000"/>
                </a:solidFill>
              </a:rPr>
              <a:t>While</a:t>
            </a:r>
            <a:r>
              <a:rPr lang="zh-CN" altLang="en-US" sz="3600" b="1" dirty="0"/>
              <a:t>引导的句子的谓语要是延续性动词</a:t>
            </a:r>
            <a:r>
              <a:rPr lang="en-US" altLang="zh-CN" sz="3600" b="1" dirty="0" smtClean="0"/>
              <a:t>.</a:t>
            </a:r>
          </a:p>
          <a:p>
            <a:r>
              <a:rPr lang="zh-CN" altLang="en-US" sz="3600" b="1" dirty="0" smtClean="0"/>
              <a:t>而</a:t>
            </a:r>
            <a:r>
              <a:rPr lang="en-US" altLang="zh-CN" sz="3600" b="1" dirty="0"/>
              <a:t>when</a:t>
            </a:r>
            <a:r>
              <a:rPr lang="zh-CN" altLang="en-US" sz="3600" b="1" dirty="0"/>
              <a:t>所引导的句子的谓语可以是延续性的动词也可以是非延续性动词</a:t>
            </a:r>
            <a:r>
              <a:rPr lang="en-US" altLang="zh-CN" sz="3600" b="1" dirty="0"/>
              <a:t>.</a:t>
            </a:r>
            <a:r>
              <a:rPr lang="zh-CN" altLang="en-US" sz="3600" b="1" dirty="0"/>
              <a:t>这是它们两者的最大区别处</a:t>
            </a:r>
            <a:r>
              <a:rPr lang="en-US" altLang="zh-CN" sz="3600" b="1" dirty="0" smtClean="0"/>
              <a:t>.</a:t>
            </a:r>
          </a:p>
          <a:p>
            <a:endParaRPr lang="en-US" altLang="zh-CN" sz="3600" b="1" dirty="0"/>
          </a:p>
          <a:p>
            <a:r>
              <a:rPr lang="zh-CN" altLang="en-US" sz="3600" dirty="0"/>
              <a:t>例</a:t>
            </a:r>
            <a:r>
              <a:rPr lang="zh-CN" altLang="en-US" sz="3600" dirty="0" smtClean="0"/>
              <a:t>：</a:t>
            </a:r>
            <a:endParaRPr lang="en-US" altLang="zh-CN" sz="3600" dirty="0" smtClean="0"/>
          </a:p>
          <a:p>
            <a:r>
              <a:rPr lang="en-US" altLang="zh-CN" sz="3600" dirty="0" smtClean="0">
                <a:latin typeface="Lucida Sans" panose="020B0602030504020204" pitchFamily="34" charset="0"/>
              </a:rPr>
              <a:t>My </a:t>
            </a:r>
            <a:r>
              <a:rPr lang="en-US" altLang="zh-CN" sz="3600" dirty="0">
                <a:latin typeface="Lucida Sans" panose="020B0602030504020204" pitchFamily="34" charset="0"/>
              </a:rPr>
              <a:t>mum was washing </a:t>
            </a:r>
            <a:r>
              <a:rPr lang="en-US" altLang="zh-CN" sz="3600" dirty="0" smtClean="0">
                <a:latin typeface="Lucida Sans" panose="020B0602030504020204" pitchFamily="34" charset="0"/>
              </a:rPr>
              <a:t>clothes </a:t>
            </a:r>
            <a:r>
              <a:rPr lang="en-US" altLang="zh-CN" sz="3600" dirty="0">
                <a:latin typeface="Lucida Sans" panose="020B0602030504020204" pitchFamily="34" charset="0"/>
              </a:rPr>
              <a:t>, </a:t>
            </a:r>
            <a:r>
              <a:rPr lang="en-US" altLang="zh-CN" sz="3600" u="sng" dirty="0">
                <a:solidFill>
                  <a:srgbClr val="FF0000"/>
                </a:solidFill>
                <a:latin typeface="Lucida Sans" panose="020B0602030504020204" pitchFamily="34" charset="0"/>
              </a:rPr>
              <a:t>while</a:t>
            </a:r>
            <a:r>
              <a:rPr lang="en-US" altLang="zh-CN" sz="3600" dirty="0">
                <a:latin typeface="Lucida Sans" panose="020B0602030504020204" pitchFamily="34" charset="0"/>
              </a:rPr>
              <a:t> my dad was watching TV . </a:t>
            </a:r>
          </a:p>
          <a:p>
            <a:r>
              <a:rPr lang="en-US" altLang="zh-CN" sz="3600" dirty="0">
                <a:solidFill>
                  <a:srgbClr val="FF0000"/>
                </a:solidFill>
                <a:latin typeface="Lucida Sans" panose="020B0602030504020204" pitchFamily="34" charset="0"/>
              </a:rPr>
              <a:t>When</a:t>
            </a:r>
            <a:r>
              <a:rPr lang="en-US" altLang="zh-CN" sz="3600" dirty="0">
                <a:latin typeface="Lucida Sans" panose="020B0602030504020204" pitchFamily="34" charset="0"/>
              </a:rPr>
              <a:t> I reached there , he has left . </a:t>
            </a:r>
          </a:p>
          <a:p>
            <a:r>
              <a:rPr lang="en-US" altLang="zh-CN" sz="3600" dirty="0">
                <a:solidFill>
                  <a:srgbClr val="FF0000"/>
                </a:solidFill>
                <a:latin typeface="Lucida Sans" panose="020B0602030504020204" pitchFamily="34" charset="0"/>
              </a:rPr>
              <a:t>When</a:t>
            </a:r>
            <a:r>
              <a:rPr lang="en-US" altLang="zh-CN" sz="3600" dirty="0">
                <a:latin typeface="Lucida Sans" panose="020B0602030504020204" pitchFamily="34" charset="0"/>
              </a:rPr>
              <a:t> I came here , he was </a:t>
            </a:r>
            <a:r>
              <a:rPr lang="en-US" altLang="zh-CN" sz="3600" dirty="0" smtClean="0">
                <a:latin typeface="Lucida Sans" panose="020B0602030504020204" pitchFamily="34" charset="0"/>
              </a:rPr>
              <a:t>writing </a:t>
            </a:r>
            <a:r>
              <a:rPr lang="en-US" altLang="zh-CN" sz="3600" dirty="0">
                <a:latin typeface="Lucida Sans" panose="020B0602030504020204" pitchFamily="34" charset="0"/>
              </a:rPr>
              <a:t>a letter .</a:t>
            </a:r>
            <a:endParaRPr lang="zh-CN" altLang="en-US" sz="36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6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79"/>
    </mc:Choice>
    <mc:Fallback>
      <p:transition spd="slow" advTm="25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4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3" presetClass="exit" presetSubtype="32" fill="hold" nodeType="after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0" dur="9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2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2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2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29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grpId="1" nodeType="withEffect">
                                  <p:stCondLst>
                                    <p:cond delay="29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nodeType="withEffect">
                                  <p:stCondLst>
                                    <p:cond delay="35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35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36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36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42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42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429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429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46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xit" presetSubtype="0" fill="hold" nodeType="withEffect">
                                  <p:stCondLst>
                                    <p:cond delay="46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469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xit" presetSubtype="0" fill="hold" nodeType="withEffect">
                                  <p:stCondLst>
                                    <p:cond delay="54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xit" presetSubtype="0" fill="hold" grpId="1" nodeType="withEffect">
                                  <p:stCondLst>
                                    <p:cond delay="54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grpId="1" nodeType="withEffect">
                                  <p:stCondLst>
                                    <p:cond delay="54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548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548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5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5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5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5" presetClass="entr" presetSubtype="0" fill="hold" nodeType="withEffect">
                                  <p:stCondLst>
                                    <p:cond delay="613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5" presetClass="entr" presetSubtype="0" fill="hold" nodeType="withEffect">
                                  <p:stCondLst>
                                    <p:cond delay="613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5" presetClass="entr" presetSubtype="0" fill="hold" grpId="0" nodeType="withEffect">
                                  <p:stCondLst>
                                    <p:cond delay="613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5" presetClass="exit" presetSubtype="0" fill="hold" nodeType="withEffect">
                                  <p:stCondLst>
                                    <p:cond delay="6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5" presetClass="exit" presetSubtype="0" fill="hold" nodeType="withEffect">
                                  <p:stCondLst>
                                    <p:cond delay="6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5" presetClass="exit" presetSubtype="0" fill="hold" grpId="1" nodeType="withEffect">
                                  <p:stCondLst>
                                    <p:cond delay="6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6" presetClass="entr" presetSubtype="0" fill="hold" nodeType="withEffect">
                                  <p:stCondLst>
                                    <p:cond delay="676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20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628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29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291" tmFilter="0, 0; 0.125,0.2665; 0.25,0.4; 0.375,0.465; 0.5,0.5;  0.625,0.535; 0.75,0.6; 0.875,0.7335; 1,1">
                                          <p:stCondLst>
                                            <p:cond delay="229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145" tmFilter="0, 0; 0.125,0.2665; 0.25,0.4; 0.375,0.465; 0.5,0.5;  0.625,0.535; 0.75,0.6; 0.875,0.7335; 1,1">
                                          <p:stCondLst>
                                            <p:cond delay="45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66" tmFilter="0, 0; 0.125,0.2665; 0.25,0.4; 0.375,0.465; 0.5,0.5;  0.625,0.535; 0.75,0.6; 0.875,0.7335; 1,1">
                                          <p:stCondLst>
                                            <p:cond delay="571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90">
                                          <p:stCondLst>
                                            <p:cond delay="224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573" decel="50000">
                                          <p:stCondLst>
                                            <p:cond delay="2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90">
                                          <p:stCondLst>
                                            <p:cond delay="45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573" decel="50000">
                                          <p:stCondLst>
                                            <p:cond delay="46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90">
                                          <p:stCondLst>
                                            <p:cond delay="566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573" decel="50000">
                                          <p:stCondLst>
                                            <p:cond delay="57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90">
                                          <p:stCondLst>
                                            <p:cond delay="62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573" decel="50000">
                                          <p:stCondLst>
                                            <p:cond delay="63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ntr" presetSubtype="0" fill="hold" grpId="0" nodeType="withEffect">
                                  <p:stCondLst>
                                    <p:cond delay="676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20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628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29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291" tmFilter="0, 0; 0.125,0.2665; 0.25,0.4; 0.375,0.465; 0.5,0.5;  0.625,0.535; 0.75,0.6; 0.875,0.7335; 1,1">
                                          <p:stCondLst>
                                            <p:cond delay="229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145" tmFilter="0, 0; 0.125,0.2665; 0.25,0.4; 0.375,0.465; 0.5,0.5;  0.625,0.535; 0.75,0.6; 0.875,0.7335; 1,1">
                                          <p:stCondLst>
                                            <p:cond delay="45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66" tmFilter="0, 0; 0.125,0.2665; 0.25,0.4; 0.375,0.465; 0.5,0.5;  0.625,0.535; 0.75,0.6; 0.875,0.7335; 1,1">
                                          <p:stCondLst>
                                            <p:cond delay="571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90">
                                          <p:stCondLst>
                                            <p:cond delay="22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573" decel="50000">
                                          <p:stCondLst>
                                            <p:cond delay="2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90">
                                          <p:stCondLst>
                                            <p:cond delay="452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573" decel="50000">
                                          <p:stCondLst>
                                            <p:cond delay="461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90">
                                          <p:stCondLst>
                                            <p:cond delay="566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573" decel="50000">
                                          <p:stCondLst>
                                            <p:cond delay="57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90">
                                          <p:stCondLst>
                                            <p:cond delay="62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573" decel="50000">
                                          <p:stCondLst>
                                            <p:cond delay="63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xit" presetSubtype="0" fill="hold" nodeType="withEffect">
                                  <p:stCondLst>
                                    <p:cond delay="90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378" accel="50000">
                                          <p:stCondLst>
                                            <p:cond delay="3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382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74">
                                          <p:stCondLst>
                                            <p:cond delay="38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39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394" tmFilter="0, 0; 0.125,0.2665; 0.25,0.4; 0.375,0.465; 0.5,0.5;  0.625,0.535; 0.75,0.6; 0.875,0.7335; 1,1">
                                          <p:stCondLst>
                                            <p:cond delay="139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97" tmFilter="0, 0; 0.125,0.2665; 0.25,0.4; 0.375,0.465; 0.5,0.5;  0.625,0.535; 0.75,0.6; 0.875,0.7335; 1,1">
                                          <p:stCondLst>
                                            <p:cond delay="27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44" tmFilter="0, 0; 0.125,0.2665; 0.25,0.4; 0.375,0.465; 0.5,0.5;  0.625,0.535; 0.75,0.6; 0.875,0.7335; 1,1">
                                          <p:stCondLst>
                                            <p:cond delay="347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78" accel="50000">
                                          <p:stCondLst>
                                            <p:cond delay="3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55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349" decel="50000">
                                          <p:stCondLst>
                                            <p:cond delay="135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55">
                                          <p:stCondLst>
                                            <p:cond delay="27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349" decel="50000">
                                          <p:stCondLst>
                                            <p:cond delay="281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55">
                                          <p:stCondLst>
                                            <p:cond delay="344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349" decel="50000">
                                          <p:stCondLst>
                                            <p:cond delay="35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55">
                                          <p:stCondLst>
                                            <p:cond delay="379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349" decel="50000">
                                          <p:stCondLst>
                                            <p:cond delay="38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6" presetClass="exit" presetSubtype="0" fill="hold" grpId="1" nodeType="withEffect">
                                  <p:stCondLst>
                                    <p:cond delay="90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8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941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941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974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97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976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976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10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10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1028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10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grpId="0" nodeType="withEffect">
                                  <p:stCondLst>
                                    <p:cond delay="1042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nodeType="withEffect">
                                  <p:stCondLst>
                                    <p:cond delay="1043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nodeType="withEffect">
                                  <p:stCondLst>
                                    <p:cond delay="1043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107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107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107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xit" presetSubtype="0" fill="hold" nodeType="withEffect">
                                  <p:stCondLst>
                                    <p:cond delay="10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42" presetClass="exit" presetSubtype="0" fill="hold" grpId="1" nodeType="withEffect">
                                  <p:stCondLst>
                                    <p:cond delay="1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nodeType="withEffect">
                                  <p:stCondLst>
                                    <p:cond delay="111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xit" presetSubtype="0" fill="hold" nodeType="withEffect">
                                  <p:stCondLst>
                                    <p:cond delay="1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6" presetClass="entr" presetSubtype="21" fill="hold" grpId="0" nodeType="withEffect">
                                  <p:stCondLst>
                                    <p:cond delay="113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6" presetClass="entr" presetSubtype="21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6" presetClass="exit" presetSubtype="21" fill="hold" grpId="1" nodeType="withEffect">
                                  <p:stCondLst>
                                    <p:cond delay="1186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6" presetClass="exit" presetSubtype="21" fill="hold" nodeType="withEffect">
                                  <p:stCondLst>
                                    <p:cond delay="1186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nodeType="withEffect">
                                  <p:stCondLst>
                                    <p:cond delay="11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119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6" presetClass="exit" presetSubtype="21" fill="hold" nodeType="withEffect">
                                  <p:stCondLst>
                                    <p:cond delay="122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4" dur="1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6" presetClass="entr" presetSubtype="21" fill="hold" nodeType="withEffect">
                                  <p:stCondLst>
                                    <p:cond delay="1226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6" presetClass="entr" presetSubtype="21" fill="hold" grpId="0" nodeType="withEffect">
                                  <p:stCondLst>
                                    <p:cond delay="1226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6" presetClass="exit" presetSubtype="21" fill="hold" nodeType="withEffect">
                                  <p:stCondLst>
                                    <p:cond delay="127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xit" presetSubtype="21" fill="hold" grpId="1" nodeType="withEffect">
                                  <p:stCondLst>
                                    <p:cond delay="127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6" dur="1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xit" presetSubtype="21" fill="hold" grpId="1" nodeType="withEffect">
                                  <p:stCondLst>
                                    <p:cond delay="127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9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nodeType="withEffect">
                                  <p:stCondLst>
                                    <p:cond delay="1314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1315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131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1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45" presetClass="exit" presetSubtype="0" fill="hold" nodeType="withEffect">
                                  <p:stCondLst>
                                    <p:cond delay="13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5" presetClass="exit" presetSubtype="0" fill="hold" grpId="1" nodeType="withEffect">
                                  <p:stCondLst>
                                    <p:cond delay="13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6" presetClass="exit" presetSubtype="21" fill="hold" grpId="1" nodeType="withEffect">
                                  <p:stCondLst>
                                    <p:cond delay="1354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7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45" presetClass="entr" presetSubtype="0" fill="hold" grpId="0" nodeType="withEffect">
                                  <p:stCondLst>
                                    <p:cond delay="1379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45" presetClass="entr" presetSubtype="0" fill="hold" nodeType="withEffect">
                                  <p:stCondLst>
                                    <p:cond delay="1379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45" presetClass="entr" presetSubtype="0" fill="hold" nodeType="withEffect">
                                  <p:stCondLst>
                                    <p:cond delay="1379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45" presetClass="exit" presetSubtype="0" fill="hold" nodeType="withEffect">
                                  <p:stCondLst>
                                    <p:cond delay="14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45" presetClass="exit" presetSubtype="0" fill="hold" nodeType="withEffect">
                                  <p:stCondLst>
                                    <p:cond delay="14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45" presetClass="exit" presetSubtype="0" fill="hold" grpId="1" nodeType="withEffect">
                                  <p:stCondLst>
                                    <p:cond delay="14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6" presetClass="entr" presetSubtype="0" fill="hold" nodeType="withEffect">
                                  <p:stCondLst>
                                    <p:cond delay="1441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5" presetID="26" presetClass="entr" presetSubtype="0" fill="hold" grpId="0" nodeType="withEffect">
                                  <p:stCondLst>
                                    <p:cond delay="1441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6" presetClass="entr" presetSubtype="16" fill="hold" nodeType="withEffect">
                                  <p:stCondLst>
                                    <p:cond delay="1523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3" dur="7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nodeType="withEffect">
                                  <p:stCondLst>
                                    <p:cond delay="164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xit" presetSubtype="0" fill="hold" nodeType="withEffect">
                                  <p:stCondLst>
                                    <p:cond delay="169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26" presetClass="exit" presetSubtype="0" fill="hold" grpId="1" nodeType="withEffect">
                                  <p:stCondLst>
                                    <p:cond delay="169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ntr" presetSubtype="21" fill="hold" grpId="0" nodeType="withEffect">
                                  <p:stCondLst>
                                    <p:cond delay="1714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5" dur="1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6" presetClass="entr" presetSubtype="21" fill="hold" nodeType="withEffect">
                                  <p:stCondLst>
                                    <p:cond delay="1714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8" dur="1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6" presetClass="exit" presetSubtype="21" fill="hold" grpId="1" nodeType="withEffect">
                                  <p:stCondLst>
                                    <p:cond delay="17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6" presetClass="exit" presetSubtype="21" fill="hold" nodeType="withEffect">
                                  <p:stCondLst>
                                    <p:cond delay="17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31" presetClass="entr" presetSubtype="0" fill="hold" nodeType="withEffect">
                                  <p:stCondLst>
                                    <p:cond delay="1758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31" presetClass="entr" presetSubtype="0" fill="hold" grpId="0" nodeType="withEffect">
                                  <p:stCondLst>
                                    <p:cond delay="1758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31" presetClass="entr" presetSubtype="0" fill="hold" grpId="0" nodeType="withEffect">
                                  <p:stCondLst>
                                    <p:cond delay="1758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1" presetClass="entr" presetSubtype="0" fill="hold" nodeType="withEffect">
                                  <p:stCondLst>
                                    <p:cond delay="1758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31" presetClass="exit" presetSubtype="0" fill="hold" nodeType="withEffect">
                                  <p:stCondLst>
                                    <p:cond delay="18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31" presetClass="exit" presetSubtype="0" fill="hold" nodeType="withEffect">
                                  <p:stCondLst>
                                    <p:cond delay="18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1" presetClass="exit" presetSubtype="0" fill="hold" grpId="1" nodeType="withEffect">
                                  <p:stCondLst>
                                    <p:cond delay="18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1" presetClass="exit" presetSubtype="0" fill="hold" grpId="1" nodeType="withEffect">
                                  <p:stCondLst>
                                    <p:cond delay="18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nodeType="withEffect">
                                  <p:stCondLst>
                                    <p:cond delay="1893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53" presetClass="entr" presetSubtype="16" fill="hold" grpId="0" nodeType="withEffect">
                                  <p:stCondLst>
                                    <p:cond delay="1893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53" presetClass="entr" presetSubtype="16" fill="hold" grpId="0" nodeType="withEffect">
                                  <p:stCondLst>
                                    <p:cond delay="1893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45" presetClass="exit" presetSubtype="0" fill="hold" nodeType="withEffect">
                                  <p:stCondLst>
                                    <p:cond delay="19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5" presetClass="exit" presetSubtype="0" fill="hold" grpId="1" nodeType="withEffect">
                                  <p:stCondLst>
                                    <p:cond delay="19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45" presetClass="exit" presetSubtype="0" fill="hold" grpId="1" nodeType="withEffect">
                                  <p:stCondLst>
                                    <p:cond delay="19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45" presetClass="entr" presetSubtype="0" fill="hold" grpId="0" nodeType="withEffect">
                                  <p:stCondLst>
                                    <p:cond delay="1964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45" presetClass="entr" presetSubtype="0" fill="hold" nodeType="withEffect">
                                  <p:stCondLst>
                                    <p:cond delay="1964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45" presetClass="entr" presetSubtype="0" fill="hold" nodeType="withEffect">
                                  <p:stCondLst>
                                    <p:cond delay="1964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45" presetClass="exit" presetSubtype="0" fill="hold" nodeType="withEffect">
                                  <p:stCondLst>
                                    <p:cond delay="19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45" presetClass="exit" presetSubtype="0" fill="hold" nodeType="withEffect">
                                  <p:stCondLst>
                                    <p:cond delay="19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45" presetClass="exit" presetSubtype="0" fill="hold" grpId="1" nodeType="withEffect">
                                  <p:stCondLst>
                                    <p:cond delay="19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26" presetClass="entr" presetSubtype="0" fill="hold" nodeType="withEffect">
                                  <p:stCondLst>
                                    <p:cond delay="2003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9" presetID="26" presetClass="entr" presetSubtype="0" fill="hold" grpId="0" nodeType="withEffect">
                                  <p:stCondLst>
                                    <p:cond delay="2003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5" presetID="26" presetClass="exit" presetSubtype="0" fill="hold" nodeType="withEffect">
                                  <p:stCondLst>
                                    <p:cond delay="207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6" presetClass="exit" presetSubtype="0" fill="hold" grpId="1" nodeType="withEffect">
                                  <p:stCondLst>
                                    <p:cond delay="207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8" presetClass="entr" presetSubtype="12" fill="hold" grpId="0" nodeType="withEffect">
                                  <p:stCondLst>
                                    <p:cond delay="20900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3" dur="4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" grpId="0"/>
      <p:bldP spid="72" grpId="1"/>
      <p:bldP spid="73" grpId="0"/>
      <p:bldP spid="73" grpId="1"/>
      <p:bldP spid="74" grpId="0"/>
      <p:bldP spid="74" grpId="1"/>
      <p:bldP spid="4" grpId="0"/>
      <p:bldP spid="4" grpId="1"/>
      <p:bldP spid="3" grpId="0"/>
      <p:bldP spid="3" grpId="1"/>
      <p:bldP spid="6" grpId="0"/>
      <p:bldP spid="6" grpId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  <p:bldP spid="21" grpId="0"/>
      <p:bldP spid="21" grpId="1"/>
      <p:bldP spid="23" grpId="0"/>
      <p:bldP spid="23" grpId="1"/>
      <p:bldP spid="26" grpId="0"/>
      <p:bldP spid="26" grpId="1"/>
      <p:bldP spid="28" grpId="0"/>
      <p:bldP spid="28" grpId="1"/>
      <p:bldP spid="30" grpId="0"/>
      <p:bldP spid="30" grpId="1"/>
      <p:bldP spid="33" grpId="0"/>
      <p:bldP spid="33" grpId="1"/>
      <p:bldP spid="37" grpId="0"/>
      <p:bldP spid="37" grpId="1"/>
      <p:bldP spid="40" grpId="0"/>
      <p:bldP spid="40" grpId="1"/>
      <p:bldP spid="42" grpId="0"/>
      <p:bldP spid="42" grpId="1"/>
      <p:bldP spid="44" grpId="0"/>
      <p:bldP spid="44" grpId="1"/>
      <p:bldP spid="50" grpId="0"/>
      <p:bldP spid="50" grpId="1"/>
      <p:bldP spid="51" grpId="0"/>
      <p:bldP spid="51" grpId="1"/>
      <p:bldP spid="53" grpId="0"/>
      <p:bldP spid="53" grpId="1"/>
      <p:bldP spid="56" grpId="0"/>
      <p:bldP spid="56" grpId="1"/>
      <p:bldP spid="58" grpId="0"/>
      <p:bldP spid="58" grpId="1"/>
      <p:bldP spid="61" grpId="0"/>
      <p:bldP spid="61" grpId="1"/>
      <p:bldP spid="62" grpId="0"/>
      <p:bldP spid="62" grpId="1"/>
      <p:bldP spid="64" grpId="0"/>
      <p:bldP spid="64" grpId="1"/>
      <p:bldP spid="65" grpId="0"/>
      <p:bldP spid="65" grpId="1"/>
      <p:bldP spid="67" grpId="0"/>
      <p:bldP spid="67" grpId="1"/>
      <p:bldP spid="70" grpId="0"/>
      <p:bldP spid="70" grpId="1"/>
      <p:bldP spid="35" grpId="0"/>
    </p:bldLst>
  </p:timing>
  <p:extLst mod="1">
    <p:ext uri="{E180D4A7-C9FB-4DFB-919C-405C955672EB}">
      <p14:showEvtLst xmlns:p14="http://schemas.microsoft.com/office/powerpoint/2010/main">
        <p14:playEvt time="47" objId="2"/>
      </p14:showEvtLst>
    </p:ext>
  </p:extLs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326</Words>
  <Application>Microsoft Office PowerPoint</Application>
  <PresentationFormat>宽屏</PresentationFormat>
  <Paragraphs>72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等线</vt:lpstr>
      <vt:lpstr>等线 Light</vt:lpstr>
      <vt:lpstr>华文行楷</vt:lpstr>
      <vt:lpstr>Arial</vt:lpstr>
      <vt:lpstr>Bradley Hand ITC</vt:lpstr>
      <vt:lpstr>Lucida Sans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33</cp:revision>
  <dcterms:created xsi:type="dcterms:W3CDTF">2019-06-10T11:13:56Z</dcterms:created>
  <dcterms:modified xsi:type="dcterms:W3CDTF">2019-06-11T14:09:58Z</dcterms:modified>
</cp:coreProperties>
</file>