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png"/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hyperlink" Target="https://meeting.tencent.com/download-center.html?from=1001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.png"/><Relationship Id="rId7" Type="http://schemas.openxmlformats.org/officeDocument/2006/relationships/image" Target="../media/image2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91768"/>
            <a:ext cx="12192000" cy="4596383"/>
          </a:xfrm>
          <a:prstGeom prst="rect">
            <a:avLst/>
          </a:prstGeom>
        </p:spPr>
      </p:pic>
      <p:sp>
        <p:nvSpPr>
          <p:cNvPr id="5" name="textbox 3"/>
          <p:cNvSpPr/>
          <p:nvPr/>
        </p:nvSpPr>
        <p:spPr>
          <a:xfrm>
            <a:off x="3530600" y="1506855"/>
            <a:ext cx="8191500" cy="2446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151890" indent="-697230" algn="l" rtl="0" eaLnBrk="0">
              <a:lnSpc>
                <a:spcPct val="105000"/>
              </a:lnSpc>
            </a:pPr>
            <a:r>
              <a:rPr lang="zh-CN" sz="5400" spc="10" dirty="0">
                <a:ln w="1960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政管学院</a:t>
            </a:r>
            <a:r>
              <a:rPr sz="5400" spc="10" dirty="0">
                <a:ln w="1960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研究生招生考试</a:t>
            </a:r>
            <a:endParaRPr sz="5400" spc="10" dirty="0">
              <a:ln w="19602" cap="flat" cmpd="sng">
                <a:solidFill>
                  <a:srgbClr val="FFFFFF">
                    <a:alpha val="100000"/>
                  </a:srgbClr>
                </a:solidFill>
                <a:prstDash val="solid"/>
                <a:miter lim="10"/>
              </a:ln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151890" indent="-697230" algn="ctr" rtl="0" eaLnBrk="0">
              <a:lnSpc>
                <a:spcPct val="105000"/>
              </a:lnSpc>
            </a:pPr>
            <a:r>
              <a:rPr sz="5400" spc="10" dirty="0">
                <a:ln w="1960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复试</a:t>
            </a:r>
            <a:r>
              <a:rPr sz="5400" spc="0" dirty="0">
                <a:ln w="19602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平台</a:t>
            </a:r>
            <a:r>
              <a:rPr sz="5400" spc="10" dirty="0">
                <a:ln w="19594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操作手册</a:t>
            </a:r>
            <a:endParaRPr sz="5400" spc="10" dirty="0">
              <a:ln w="19594" cap="flat" cmpd="sng">
                <a:solidFill>
                  <a:srgbClr val="FFFFFF">
                    <a:alpha val="100000"/>
                  </a:srgbClr>
                </a:solidFill>
                <a:prstDash val="solid"/>
                <a:miter lim="10"/>
              </a:ln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151890" indent="-697230" algn="r" rtl="0" eaLnBrk="0">
              <a:lnSpc>
                <a:spcPct val="105000"/>
              </a:lnSpc>
            </a:pPr>
            <a:r>
              <a:rPr sz="4000" spc="0" dirty="0">
                <a:ln w="19594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——考生版</a:t>
            </a:r>
            <a:endParaRPr lang="en-US" altLang="en-US" sz="4000" spc="0" dirty="0">
              <a:ln w="19594" cap="flat" cmpd="sng">
                <a:solidFill>
                  <a:srgbClr val="FFFFFF">
                    <a:alpha val="100000"/>
                  </a:srgbClr>
                </a:solidFill>
                <a:prstDash val="solid"/>
                <a:miter lim="10"/>
              </a:ln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box 4"/>
          <p:cNvSpPr/>
          <p:nvPr/>
        </p:nvSpPr>
        <p:spPr>
          <a:xfrm>
            <a:off x="612472" y="3015079"/>
            <a:ext cx="3051175" cy="13696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2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10000" b="1" spc="-1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</a:t>
            </a:r>
            <a:r>
              <a:rPr lang="en-US" sz="10000" b="1" spc="-1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endParaRPr lang="en-US" sz="10000" b="1" spc="-130" dirty="0">
              <a:solidFill>
                <a:srgbClr val="FFFFFF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5"/>
          <p:cNvSpPr/>
          <p:nvPr/>
        </p:nvSpPr>
        <p:spPr>
          <a:xfrm>
            <a:off x="7379207" y="4195571"/>
            <a:ext cx="2230120" cy="664844"/>
          </a:xfrm>
          <a:prstGeom prst="rect">
            <a:avLst/>
          </a:prstGeom>
          <a:solidFill>
            <a:srgbClr val="C0403F">
              <a:alpha val="69019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800" dirty="0"/>
          </a:p>
          <a:p>
            <a:pPr marL="113665" algn="l" rtl="0" eaLnBrk="0">
              <a:lnSpc>
                <a:spcPct val="95000"/>
              </a:lnSpc>
              <a:spcBef>
                <a:spcPts val="0"/>
              </a:spcBef>
            </a:pPr>
            <a:r>
              <a:rPr sz="3200" spc="-10" dirty="0">
                <a:ln w="116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Times New Roman Regular" panose="02020603050405020304" charset="0"/>
                <a:ea typeface="方正大标宋简体" panose="02000000000000000000" charset="-122"/>
                <a:cs typeface="Times New Roman Regular" panose="02020603050405020304" charset="0"/>
              </a:rPr>
              <a:t>202</a:t>
            </a:r>
            <a:r>
              <a:rPr lang="en-US" sz="3200" spc="-10" dirty="0">
                <a:ln w="116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Times New Roman Regular" panose="02020603050405020304" charset="0"/>
                <a:ea typeface="方正大标宋简体" panose="02000000000000000000" charset="-122"/>
                <a:cs typeface="Times New Roman Regular" panose="02020603050405020304" charset="0"/>
              </a:rPr>
              <a:t>5</a:t>
            </a:r>
            <a:r>
              <a:rPr sz="3200" spc="-10" dirty="0">
                <a:ln w="116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Times New Roman Regular" panose="02020603050405020304" charset="0"/>
                <a:ea typeface="方正大标宋简体" panose="02000000000000000000" charset="-122"/>
                <a:cs typeface="Times New Roman Regular" panose="02020603050405020304" charset="0"/>
              </a:rPr>
              <a:t>年</a:t>
            </a:r>
            <a:r>
              <a:rPr lang="en-US" sz="3200" spc="0" dirty="0">
                <a:ln w="116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Times New Roman Regular" panose="02020603050405020304" charset="0"/>
                <a:ea typeface="方正大标宋简体" panose="02000000000000000000" charset="-122"/>
                <a:cs typeface="Times New Roman Regular" panose="02020603050405020304" charset="0"/>
              </a:rPr>
              <a:t>9</a:t>
            </a:r>
            <a:r>
              <a:rPr sz="3200" spc="0" dirty="0">
                <a:ln w="116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Times New Roman Regular" panose="02020603050405020304" charset="0"/>
                <a:ea typeface="方正大标宋简体" panose="02000000000000000000" charset="-122"/>
                <a:cs typeface="Times New Roman Regular" panose="02020603050405020304" charset="0"/>
              </a:rPr>
              <a:t>月</a:t>
            </a:r>
            <a:endParaRPr lang="en-US" altLang="en-US" sz="3200" dirty="0">
              <a:latin typeface="Times New Roman Regular" panose="02020603050405020304" charset="0"/>
              <a:ea typeface="方正大标宋简体" panose="02000000000000000000" charset="-122"/>
              <a:cs typeface="Times New Roman Regular" panose="02020603050405020304" charset="0"/>
            </a:endParaRPr>
          </a:p>
        </p:txBody>
      </p:sp>
      <p:sp>
        <p:nvSpPr>
          <p:cNvPr id="8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583682"/>
            <a:ext cx="12192000" cy="12700"/>
          </a:xfrm>
          <a:prstGeom prst="rect">
            <a:avLst/>
          </a:prstGeom>
        </p:spPr>
      </p:pic>
      <p:sp>
        <p:nvSpPr>
          <p:cNvPr id="12" name="rect"/>
          <p:cNvSpPr/>
          <p:nvPr/>
        </p:nvSpPr>
        <p:spPr>
          <a:xfrm>
            <a:off x="0" y="1250950"/>
            <a:ext cx="12192000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10383" y="475488"/>
            <a:ext cx="9220200" cy="6214871"/>
          </a:xfrm>
          <a:prstGeom prst="rect">
            <a:avLst/>
          </a:prstGeom>
        </p:spPr>
      </p:pic>
      <p:sp>
        <p:nvSpPr>
          <p:cNvPr id="67" name="textbox 67"/>
          <p:cNvSpPr/>
          <p:nvPr/>
        </p:nvSpPr>
        <p:spPr>
          <a:xfrm>
            <a:off x="1112589" y="1680572"/>
            <a:ext cx="521334" cy="4170679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3600" b="1" spc="30" dirty="0"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腾讯会议平台主</a:t>
            </a:r>
            <a:r>
              <a:rPr sz="3600" b="1" spc="20" dirty="0"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</a:t>
            </a:r>
            <a:r>
              <a:rPr sz="3600" b="1" spc="0" dirty="0"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endParaRPr lang="en-US" altLang="en-US" sz="3600" dirty="0"/>
          </a:p>
        </p:txBody>
      </p:sp>
      <p:sp>
        <p:nvSpPr>
          <p:cNvPr id="68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3514775" y="5174589"/>
            <a:ext cx="1471294" cy="563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indent="116840" algn="l" rtl="0" eaLnBrk="0">
              <a:lnSpc>
                <a:spcPct val="98000"/>
              </a:lnSpc>
            </a:pPr>
            <a:r>
              <a:rPr sz="18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  打</a:t>
            </a:r>
            <a:r>
              <a:rPr sz="18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麦克风 摄像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头</a:t>
            </a:r>
            <a:endParaRPr lang="en-US" altLang="en-US" sz="1800" dirty="0"/>
          </a:p>
        </p:txBody>
      </p:sp>
      <p:sp>
        <p:nvSpPr>
          <p:cNvPr id="71" name="textbox 71"/>
          <p:cNvSpPr/>
          <p:nvPr/>
        </p:nvSpPr>
        <p:spPr>
          <a:xfrm>
            <a:off x="6504000" y="4897602"/>
            <a:ext cx="929639" cy="834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43205" algn="l" rtl="0" eaLnBrk="0">
              <a:lnSpc>
                <a:spcPct val="95000"/>
              </a:lnSpc>
            </a:pPr>
            <a:r>
              <a:rPr sz="18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</a:t>
            </a: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</a:t>
            </a:r>
            <a:endParaRPr lang="en-US" altLang="en-US" sz="1800" dirty="0"/>
          </a:p>
          <a:p>
            <a:pPr marL="12700" algn="l" rtl="0" eaLnBrk="0">
              <a:lnSpc>
                <a:spcPct val="95000"/>
              </a:lnSpc>
              <a:spcBef>
                <a:spcPts val="100"/>
              </a:spcBef>
            </a:pP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文字聊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lang="en-US" altLang="en-US" sz="1800" dirty="0"/>
          </a:p>
          <a:p>
            <a:pPr marL="124460" algn="l" rtl="0" eaLnBrk="0">
              <a:lnSpc>
                <a:spcPct val="95000"/>
              </a:lnSpc>
              <a:spcBef>
                <a:spcPts val="110"/>
              </a:spcBef>
            </a:pPr>
            <a:r>
              <a:rPr sz="18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对话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框</a:t>
            </a:r>
            <a:endParaRPr lang="en-US" altLang="en-US" sz="1800" dirty="0"/>
          </a:p>
        </p:txBody>
      </p:sp>
      <p:sp>
        <p:nvSpPr>
          <p:cNvPr id="72" name="textbox 72"/>
          <p:cNvSpPr/>
          <p:nvPr/>
        </p:nvSpPr>
        <p:spPr>
          <a:xfrm>
            <a:off x="5094869" y="4895062"/>
            <a:ext cx="474980" cy="834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12700" indent="4445" algn="l" rtl="0" eaLnBrk="0">
              <a:lnSpc>
                <a:spcPct val="98000"/>
              </a:lnSpc>
            </a:pPr>
            <a:r>
              <a:rPr sz="180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屏</a:t>
            </a:r>
            <a:r>
              <a:rPr sz="18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幕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</a:t>
            </a:r>
            <a:r>
              <a:rPr sz="18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享</a:t>
            </a:r>
            <a:endParaRPr lang="en-US" altLang="en-US" sz="1800" dirty="0"/>
          </a:p>
        </p:txBody>
      </p:sp>
      <p:pic>
        <p:nvPicPr>
          <p:cNvPr id="73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26179" y="5747766"/>
            <a:ext cx="882395" cy="246329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220" y="5781294"/>
            <a:ext cx="114300" cy="243281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906767" y="5781294"/>
            <a:ext cx="114300" cy="2432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6"/>
          <p:cNvSpPr/>
          <p:nvPr/>
        </p:nvSpPr>
        <p:spPr>
          <a:xfrm>
            <a:off x="2092223" y="2117267"/>
            <a:ext cx="5202554" cy="3366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26670" algn="l" rtl="0" eaLnBrk="0">
              <a:lnSpc>
                <a:spcPct val="95000"/>
              </a:lnSpc>
            </a:pP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未连接麦克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风，点击启动麦克风</a:t>
            </a:r>
            <a:endParaRPr lang="en-US" altLang="en-US" sz="24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marL="43815" algn="l" rtl="0" eaLnBrk="0">
              <a:lnSpc>
                <a:spcPct val="95000"/>
              </a:lnSpc>
              <a:spcBef>
                <a:spcPts val="730"/>
              </a:spcBef>
            </a:pP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麦克风已静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音，点击打开麦克风</a:t>
            </a:r>
            <a:endParaRPr lang="en-US" altLang="en-US" sz="24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730"/>
              </a:spcBef>
            </a:pPr>
            <a:r>
              <a:rPr sz="2400" spc="-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麦克风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已打开，可以说话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，点击后静音</a:t>
            </a:r>
            <a:endParaRPr lang="en-US" altLang="en-US" sz="24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42545" algn="l" rtl="0" eaLnBrk="0">
              <a:lnSpc>
                <a:spcPct val="95000"/>
              </a:lnSpc>
              <a:spcBef>
                <a:spcPts val="5"/>
              </a:spcBef>
            </a:pP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摄像头已关闭，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点击后打开摄像头</a:t>
            </a:r>
            <a:endParaRPr lang="en-US" altLang="en-US" sz="2400" dirty="0"/>
          </a:p>
        </p:txBody>
      </p:sp>
      <p:pic>
        <p:nvPicPr>
          <p:cNvPr id="77" name="picture 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53884" y="2782823"/>
            <a:ext cx="4267200" cy="2953511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2091004" y="5995212"/>
            <a:ext cx="8522334" cy="7385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2400" spc="-10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摄像头已打开，点击后关闭摄像头，</a:t>
            </a:r>
            <a:r>
              <a:rPr sz="2400" spc="-10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-10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面试时禁止使用虚拟背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景，</a:t>
            </a:r>
            <a:r>
              <a:rPr sz="24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且将人体胸部及以上部位显示于画面中，两手置于胸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</a:t>
            </a:r>
            <a:endParaRPr lang="en-US" altLang="en-US" sz="2400" dirty="0"/>
          </a:p>
        </p:txBody>
      </p:sp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7447" y="1863852"/>
            <a:ext cx="1089660" cy="3790188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547679" y="1062082"/>
            <a:ext cx="550545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腾讯会议平</a:t>
            </a:r>
            <a:r>
              <a:rPr sz="36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台麦克风与视频</a:t>
            </a:r>
            <a:endParaRPr lang="en-US" altLang="en-US" sz="3600" dirty="0"/>
          </a:p>
        </p:txBody>
      </p:sp>
      <p:sp>
        <p:nvSpPr>
          <p:cNvPr id="81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47927" y="5894832"/>
            <a:ext cx="1039368" cy="713231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11813037" y="3120999"/>
            <a:ext cx="278765" cy="251142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800" spc="-2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主机位呈现的画面示意</a:t>
            </a:r>
            <a:r>
              <a:rPr sz="1800" spc="-1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endParaRPr lang="en-US" altLang="en-US" sz="1800" dirty="0"/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 rot="21600000">
            <a:off x="1007363" y="2135123"/>
            <a:ext cx="8732519" cy="3736847"/>
            <a:chOff x="0" y="0"/>
            <a:chExt cx="8732519" cy="3736847"/>
          </a:xfrm>
        </p:grpSpPr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732519" cy="3736847"/>
            </a:xfrm>
            <a:prstGeom prst="rect">
              <a:avLst/>
            </a:prstGeom>
          </p:spPr>
        </p:pic>
        <p:sp>
          <p:nvSpPr>
            <p:cNvPr id="86" name="textbox 86"/>
            <p:cNvSpPr/>
            <p:nvPr/>
          </p:nvSpPr>
          <p:spPr>
            <a:xfrm>
              <a:off x="6117463" y="1219294"/>
              <a:ext cx="1857375" cy="5619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226060" algn="l" rtl="0" eaLnBrk="0">
                <a:lnSpc>
                  <a:spcPct val="95000"/>
                </a:lnSpc>
              </a:pPr>
              <a:r>
                <a:rPr sz="1800" spc="-100" dirty="0">
                  <a:ln w="6540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“演讲者视图</a:t>
              </a:r>
              <a:r>
                <a:rPr sz="1800" spc="-70" dirty="0">
                  <a:ln w="6540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endParaRPr lang="en-US" altLang="en-US" sz="1800" dirty="0"/>
            </a:p>
            <a:p>
              <a:pPr marL="12700" algn="l" rtl="0" eaLnBrk="0">
                <a:lnSpc>
                  <a:spcPct val="95000"/>
                </a:lnSpc>
                <a:spcBef>
                  <a:spcPts val="115"/>
                </a:spcBef>
              </a:pPr>
              <a:r>
                <a:rPr sz="1800" spc="10" dirty="0">
                  <a:ln w="6531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切换</a:t>
              </a:r>
              <a:r>
                <a:rPr sz="1800" spc="0" dirty="0">
                  <a:ln w="6531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视频展示方式</a:t>
              </a:r>
              <a:endParaRPr lang="en-US" altLang="en-US" sz="1800" dirty="0"/>
            </a:p>
          </p:txBody>
        </p:sp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7147179" y="871727"/>
              <a:ext cx="273938" cy="365506"/>
            </a:xfrm>
            <a:prstGeom prst="rect">
              <a:avLst/>
            </a:prstGeom>
          </p:spPr>
        </p:pic>
      </p:grpSp>
      <p:sp>
        <p:nvSpPr>
          <p:cNvPr id="88" name="textbox 88"/>
          <p:cNvSpPr/>
          <p:nvPr/>
        </p:nvSpPr>
        <p:spPr>
          <a:xfrm>
            <a:off x="877163" y="1385417"/>
            <a:ext cx="641985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腾讯会议平台</a:t>
            </a:r>
            <a:r>
              <a:rPr sz="3600" spc="0" dirty="0">
                <a:ln w="952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调整画面显示方式</a:t>
            </a:r>
            <a:endParaRPr lang="en-US" altLang="en-US" sz="3600" dirty="0"/>
          </a:p>
        </p:txBody>
      </p:sp>
      <p:sp>
        <p:nvSpPr>
          <p:cNvPr id="89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sp>
        <p:nvSpPr>
          <p:cNvPr id="91" name="textbox 91"/>
          <p:cNvSpPr/>
          <p:nvPr/>
        </p:nvSpPr>
        <p:spPr>
          <a:xfrm>
            <a:off x="881977" y="5350484"/>
            <a:ext cx="701675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indent="116840" algn="l" rtl="0" eaLnBrk="0">
              <a:lnSpc>
                <a:spcPct val="97000"/>
              </a:lnSpc>
            </a:pPr>
            <a:r>
              <a:rPr sz="1800" spc="-5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3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麦克</a:t>
            </a:r>
            <a:r>
              <a:rPr sz="1800" spc="-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</a:t>
            </a:r>
            <a:endParaRPr lang="en-US" altLang="en-US" sz="1800" dirty="0"/>
          </a:p>
        </p:txBody>
      </p:sp>
      <p:sp>
        <p:nvSpPr>
          <p:cNvPr id="92" name="textbox 92"/>
          <p:cNvSpPr/>
          <p:nvPr/>
        </p:nvSpPr>
        <p:spPr>
          <a:xfrm>
            <a:off x="5464403" y="3604997"/>
            <a:ext cx="318134" cy="622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695"/>
              </a:lnSpc>
            </a:pPr>
            <a:r>
              <a:rPr sz="3600" spc="-2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lang="en-US" altLang="en-US" sz="3600" dirty="0"/>
          </a:p>
        </p:txBody>
      </p:sp>
      <p:pic>
        <p:nvPicPr>
          <p:cNvPr id="93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2708" y="5923026"/>
            <a:ext cx="114300" cy="243281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52244" y="1234439"/>
            <a:ext cx="5942075" cy="4988052"/>
          </a:xfrm>
          <a:prstGeom prst="rect">
            <a:avLst/>
          </a:prstGeom>
        </p:spPr>
      </p:pic>
      <p:sp>
        <p:nvSpPr>
          <p:cNvPr id="95" name="textbox 95"/>
          <p:cNvSpPr/>
          <p:nvPr/>
        </p:nvSpPr>
        <p:spPr>
          <a:xfrm>
            <a:off x="8099237" y="2299965"/>
            <a:ext cx="2514600" cy="27647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4000"/>
              </a:lnSpc>
            </a:pPr>
            <a:r>
              <a:rPr sz="1400" spc="-10" dirty="0">
                <a:ln w="509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sz="1400" spc="0" dirty="0">
                <a:ln w="509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共享整个屏幕</a:t>
            </a:r>
            <a:endParaRPr lang="en-US" altLang="en-US" sz="1400" dirty="0"/>
          </a:p>
          <a:p>
            <a:pPr marL="14605" algn="l" rtl="0" eaLnBrk="0">
              <a:lnSpc>
                <a:spcPct val="84000"/>
              </a:lnSpc>
              <a:spcBef>
                <a:spcPts val="930"/>
              </a:spcBef>
            </a:pPr>
            <a:r>
              <a:rPr sz="1400" spc="-1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</a:t>
            </a:r>
            <a:r>
              <a:rPr sz="1400" spc="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人可以看到您电脑屏幕上所</a:t>
            </a:r>
            <a:endParaRPr lang="en-US" altLang="en-US" sz="1400" dirty="0"/>
          </a:p>
          <a:p>
            <a:pPr marL="14605" algn="l" rtl="0" eaLnBrk="0">
              <a:lnSpc>
                <a:spcPts val="2520"/>
              </a:lnSpc>
            </a:pPr>
            <a:r>
              <a:rPr sz="1400" spc="-1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有内</a:t>
            </a:r>
            <a:r>
              <a:rPr sz="1400" spc="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容</a:t>
            </a:r>
            <a:endParaRPr lang="en-US" altLang="en-US" sz="1400" dirty="0"/>
          </a:p>
          <a:p>
            <a:pPr marL="12700" algn="l" rtl="0" eaLnBrk="0">
              <a:lnSpc>
                <a:spcPct val="94000"/>
              </a:lnSpc>
              <a:spcBef>
                <a:spcPts val="1120"/>
              </a:spcBef>
            </a:pPr>
            <a:r>
              <a:rPr sz="1400" spc="0" dirty="0">
                <a:ln w="509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②共享某个程序窗口</a:t>
            </a:r>
            <a:endParaRPr lang="en-US" altLang="en-US" sz="1400" dirty="0"/>
          </a:p>
          <a:p>
            <a:pPr marL="24765" algn="l" rtl="0" eaLnBrk="0">
              <a:lnSpc>
                <a:spcPct val="84000"/>
              </a:lnSpc>
              <a:spcBef>
                <a:spcPts val="930"/>
              </a:spcBef>
            </a:pPr>
            <a:r>
              <a:rPr sz="1400" spc="9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只将一个窗口(如浏览器)显</a:t>
            </a:r>
            <a:r>
              <a:rPr sz="1400" spc="7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示</a:t>
            </a:r>
            <a:endParaRPr lang="en-US" altLang="en-US" sz="1400" dirty="0"/>
          </a:p>
          <a:p>
            <a:pPr marL="14605" algn="l" rtl="0" eaLnBrk="0">
              <a:lnSpc>
                <a:spcPts val="2520"/>
              </a:lnSpc>
            </a:pPr>
            <a:r>
              <a:rPr sz="1400" spc="-1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给其他</a:t>
            </a:r>
            <a:r>
              <a:rPr sz="1400" spc="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endParaRPr lang="en-US" altLang="en-US" sz="1400" dirty="0"/>
          </a:p>
          <a:p>
            <a:pPr marL="12700" algn="l" rtl="0" eaLnBrk="0">
              <a:lnSpc>
                <a:spcPct val="94000"/>
              </a:lnSpc>
              <a:spcBef>
                <a:spcPts val="1120"/>
              </a:spcBef>
            </a:pPr>
            <a:r>
              <a:rPr sz="1400" spc="-10" dirty="0">
                <a:ln w="509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sz="1400" spc="0" dirty="0">
                <a:ln w="509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白板</a:t>
            </a:r>
            <a:endParaRPr lang="en-US" altLang="en-US" sz="1400" dirty="0"/>
          </a:p>
          <a:p>
            <a:pPr marL="17145" algn="l" rtl="0" eaLnBrk="0">
              <a:lnSpc>
                <a:spcPct val="84000"/>
              </a:lnSpc>
              <a:spcBef>
                <a:spcPts val="930"/>
              </a:spcBef>
            </a:pPr>
            <a:r>
              <a:rPr sz="1400" spc="-1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打开白板</a:t>
            </a:r>
            <a:r>
              <a:rPr sz="1400" spc="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书写，其他人只能看到</a:t>
            </a:r>
            <a:endParaRPr lang="en-US" altLang="en-US" sz="1400" dirty="0"/>
          </a:p>
          <a:p>
            <a:pPr marL="40005" algn="l" rtl="0" eaLnBrk="0">
              <a:lnSpc>
                <a:spcPts val="2520"/>
              </a:lnSpc>
            </a:pPr>
            <a:r>
              <a:rPr sz="1400" spc="-6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白板内</a:t>
            </a:r>
            <a:r>
              <a:rPr sz="1400" spc="-40" dirty="0">
                <a:ln w="509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容</a:t>
            </a:r>
            <a:endParaRPr lang="en-US" altLang="en-US" sz="1400" dirty="0"/>
          </a:p>
        </p:txBody>
      </p:sp>
      <p:sp>
        <p:nvSpPr>
          <p:cNvPr id="96" name="textbox 96"/>
          <p:cNvSpPr/>
          <p:nvPr/>
        </p:nvSpPr>
        <p:spPr>
          <a:xfrm>
            <a:off x="828014" y="1486255"/>
            <a:ext cx="701675" cy="530542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320"/>
              </a:lnSpc>
            </a:pPr>
            <a:r>
              <a:rPr sz="5400" b="1" spc="-190" baseline="1000" dirty="0"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腾讯会议平台共享屏幕</a:t>
            </a:r>
            <a:r>
              <a:rPr sz="3400" spc="-190" dirty="0">
                <a:solidFill>
                  <a:srgbClr val="20386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spc="-190" baseline="30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打开麦克</a:t>
            </a:r>
            <a:r>
              <a:rPr sz="2600" spc="-140" baseline="30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</a:t>
            </a:r>
            <a:endParaRPr lang="en-US" altLang="en-US" sz="1690" dirty="0"/>
          </a:p>
        </p:txBody>
      </p:sp>
      <p:sp>
        <p:nvSpPr>
          <p:cNvPr id="97" name="textbox 97"/>
          <p:cNvSpPr/>
          <p:nvPr/>
        </p:nvSpPr>
        <p:spPr>
          <a:xfrm>
            <a:off x="1807692" y="6472758"/>
            <a:ext cx="9885044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800" spc="3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点击屏幕共享的时候勾选“</a:t>
            </a:r>
            <a:r>
              <a:rPr sz="1800" spc="30" dirty="0">
                <a:ln w="6531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共享电脑声音</a:t>
            </a:r>
            <a:r>
              <a:rPr sz="1800" spc="3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”，与会者便能听到你电脑的声音(也可在</a:t>
            </a:r>
            <a:r>
              <a:rPr sz="1800" spc="2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</a:t>
            </a:r>
            <a:r>
              <a:rPr sz="1800" spc="0" dirty="0">
                <a:ln w="653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多里设置)</a:t>
            </a:r>
            <a:endParaRPr lang="en-US" altLang="en-US" sz="1800" dirty="0"/>
          </a:p>
        </p:txBody>
      </p:sp>
      <p:sp>
        <p:nvSpPr>
          <p:cNvPr id="98" name="textbox 98"/>
          <p:cNvSpPr/>
          <p:nvPr/>
        </p:nvSpPr>
        <p:spPr>
          <a:xfrm>
            <a:off x="5847733" y="770158"/>
            <a:ext cx="5998845" cy="419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700" spc="20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考生禁用共享屏幕功能(除考官要求</a:t>
            </a:r>
            <a:r>
              <a:rPr sz="2700" spc="15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700" dirty="0"/>
          </a:p>
        </p:txBody>
      </p:sp>
      <p:sp>
        <p:nvSpPr>
          <p:cNvPr id="99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4855" y="6073013"/>
            <a:ext cx="545719" cy="235330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3163919" y="4083961"/>
            <a:ext cx="370204" cy="424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700" spc="10" dirty="0">
                <a:ln w="1015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endParaRPr lang="en-US" altLang="en-US" sz="2700" dirty="0"/>
          </a:p>
        </p:txBody>
      </p:sp>
      <p:sp>
        <p:nvSpPr>
          <p:cNvPr id="103" name="textbox 103"/>
          <p:cNvSpPr/>
          <p:nvPr/>
        </p:nvSpPr>
        <p:spPr>
          <a:xfrm>
            <a:off x="4613614" y="2382550"/>
            <a:ext cx="369570" cy="424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700" spc="0" dirty="0">
                <a:ln w="1014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endParaRPr lang="en-US" altLang="en-US" sz="2700" dirty="0"/>
          </a:p>
        </p:txBody>
      </p:sp>
      <p:sp>
        <p:nvSpPr>
          <p:cNvPr id="104" name="textbox 104"/>
          <p:cNvSpPr/>
          <p:nvPr/>
        </p:nvSpPr>
        <p:spPr>
          <a:xfrm>
            <a:off x="3165340" y="2372762"/>
            <a:ext cx="368934" cy="424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700" spc="0" dirty="0">
                <a:ln w="1015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endParaRPr lang="en-US" altLang="en-US" sz="2700" dirty="0"/>
          </a:p>
        </p:txBody>
      </p:sp>
      <p:pic>
        <p:nvPicPr>
          <p:cNvPr id="105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53942" y="6118859"/>
            <a:ext cx="171450" cy="279552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79447" y="3040379"/>
            <a:ext cx="4067555" cy="1918716"/>
          </a:xfrm>
          <a:prstGeom prst="rect">
            <a:avLst/>
          </a:prstGeom>
        </p:spPr>
      </p:pic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25973" y="2950336"/>
            <a:ext cx="3836543" cy="1565783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532413" y="1482705"/>
            <a:ext cx="4593590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</a:t>
            </a:r>
            <a:r>
              <a:rPr sz="36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议平台离开会议</a:t>
            </a:r>
            <a:endParaRPr lang="en-US" altLang="en-US" sz="3600" dirty="0"/>
          </a:p>
        </p:txBody>
      </p:sp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61631" y="2223516"/>
            <a:ext cx="2763011" cy="743711"/>
          </a:xfrm>
          <a:prstGeom prst="rect">
            <a:avLst/>
          </a:prstGeom>
        </p:spPr>
      </p:pic>
      <p:sp>
        <p:nvSpPr>
          <p:cNvPr id="138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9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6860920" y="3888714"/>
            <a:ext cx="932180" cy="285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800" spc="-20" dirty="0">
                <a:ln w="653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离开</a:t>
            </a:r>
            <a:r>
              <a:rPr sz="1800" spc="-10" dirty="0">
                <a:ln w="653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</a:t>
            </a:r>
            <a:r>
              <a:rPr sz="1800" spc="0" dirty="0">
                <a:ln w="6531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议</a:t>
            </a:r>
            <a:endParaRPr lang="en-US" altLang="en-US" sz="1800" dirty="0"/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14094"/>
            <a:ext cx="12192000" cy="4613097"/>
          </a:xfrm>
          <a:prstGeom prst="rect">
            <a:avLst/>
          </a:prstGeom>
        </p:spPr>
      </p:pic>
      <p:sp>
        <p:nvSpPr>
          <p:cNvPr id="142" name="path"/>
          <p:cNvSpPr/>
          <p:nvPr/>
        </p:nvSpPr>
        <p:spPr>
          <a:xfrm>
            <a:off x="2962655" y="2421636"/>
            <a:ext cx="2016252" cy="2014727"/>
          </a:xfrm>
          <a:custGeom>
            <a:avLst/>
            <a:gdLst/>
            <a:ahLst/>
            <a:cxnLst/>
            <a:rect l="0" t="0" r="0" b="0"/>
            <a:pathLst>
              <a:path w="3175" h="3172">
                <a:moveTo>
                  <a:pt x="0" y="1586"/>
                </a:moveTo>
                <a:cubicBezTo>
                  <a:pt x="0" y="710"/>
                  <a:pt x="710" y="0"/>
                  <a:pt x="1587" y="0"/>
                </a:cubicBezTo>
                <a:cubicBezTo>
                  <a:pt x="2464" y="0"/>
                  <a:pt x="3175" y="710"/>
                  <a:pt x="3175" y="1586"/>
                </a:cubicBezTo>
                <a:cubicBezTo>
                  <a:pt x="3175" y="2462"/>
                  <a:pt x="2464" y="3172"/>
                  <a:pt x="1587" y="3172"/>
                </a:cubicBezTo>
                <a:cubicBezTo>
                  <a:pt x="710" y="3172"/>
                  <a:pt x="0" y="2462"/>
                  <a:pt x="0" y="1586"/>
                </a:cubicBezTo>
              </a:path>
            </a:pathLst>
          </a:cu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3" name="table 143"/>
          <p:cNvGraphicFramePr>
            <a:graphicFrameLocks noGrp="1"/>
          </p:cNvGraphicFramePr>
          <p:nvPr/>
        </p:nvGraphicFramePr>
        <p:xfrm>
          <a:off x="0" y="0"/>
          <a:ext cx="12191365" cy="5596254"/>
        </p:xfrm>
        <a:graphic>
          <a:graphicData uri="http://schemas.openxmlformats.org/drawingml/2006/table">
            <a:tbl>
              <a:tblPr/>
              <a:tblGrid>
                <a:gridCol w="4838700"/>
                <a:gridCol w="7352665"/>
              </a:tblGrid>
              <a:tr h="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50"/>
                        </a:lnSpc>
                      </a:pPr>
                      <a:endParaRPr lang="en-US" altLang="en-US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</a:tr>
              <a:tr h="11493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360045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0" spc="0" dirty="0">
                          <a:ln w="3492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523240" indent="-8890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6000" spc="-1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考生参加网络远</a:t>
                      </a:r>
                      <a:r>
                        <a:rPr sz="6000" spc="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程</a:t>
                      </a:r>
                      <a:r>
                        <a:rPr sz="60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6000" spc="-20" dirty="0">
                          <a:ln w="2177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复试需准备的用</a:t>
                      </a:r>
                      <a:r>
                        <a:rPr sz="6000" spc="0" dirty="0">
                          <a:ln w="2177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品</a:t>
                      </a:r>
                      <a:endParaRPr lang="en-US" altLang="en-US" sz="6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4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5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6"/>
          <p:cNvSpPr/>
          <p:nvPr/>
        </p:nvSpPr>
        <p:spPr>
          <a:xfrm>
            <a:off x="1489151" y="1569948"/>
            <a:ext cx="8153400" cy="3902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参加网络</a:t>
            </a:r>
            <a:r>
              <a:rPr sz="36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远程复试考生需准备的用品</a:t>
            </a:r>
            <a:endParaRPr lang="en-US" altLang="en-US" sz="36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173355" algn="l" rtl="0" eaLnBrk="0">
              <a:lnSpc>
                <a:spcPts val="3355"/>
              </a:lnSpc>
              <a:spcBef>
                <a:spcPts val="820"/>
              </a:spcBef>
            </a:pPr>
            <a:r>
              <a:rPr sz="2700" spc="-5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spc="-50" dirty="0">
                <a:ln w="1015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本人有效的二代居民身份</a:t>
            </a:r>
            <a:r>
              <a:rPr sz="2700" spc="0" dirty="0">
                <a:ln w="1015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证；</a:t>
            </a:r>
            <a:endParaRPr lang="en-US" altLang="en-US" sz="2700" dirty="0"/>
          </a:p>
          <a:p>
            <a:pPr marL="173355" algn="l" rtl="0" eaLnBrk="0">
              <a:lnSpc>
                <a:spcPts val="3360"/>
              </a:lnSpc>
              <a:spcBef>
                <a:spcPts val="515"/>
              </a:spcBef>
            </a:pPr>
            <a:r>
              <a:rPr sz="2700" spc="9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spc="9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应届毕业生的学生证</a:t>
            </a:r>
            <a:r>
              <a:rPr sz="2700" spc="-4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en-US" sz="2700" dirty="0"/>
          </a:p>
          <a:p>
            <a:pPr marL="173355" algn="l" rtl="0" eaLnBrk="0">
              <a:lnSpc>
                <a:spcPts val="3350"/>
              </a:lnSpc>
              <a:spcBef>
                <a:spcPts val="510"/>
              </a:spcBef>
            </a:pPr>
            <a:r>
              <a:rPr sz="2700" spc="-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spc="-2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黑色签字笔和空白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2700" spc="-2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4纸若</a:t>
            </a:r>
            <a:r>
              <a:rPr sz="2700" spc="-1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干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en-US" sz="2700" dirty="0"/>
          </a:p>
        </p:txBody>
      </p:sp>
      <p:sp>
        <p:nvSpPr>
          <p:cNvPr id="147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14094"/>
            <a:ext cx="12192000" cy="4613097"/>
          </a:xfrm>
          <a:prstGeom prst="rect">
            <a:avLst/>
          </a:prstGeom>
        </p:spPr>
      </p:pic>
      <p:sp>
        <p:nvSpPr>
          <p:cNvPr id="150" name="path"/>
          <p:cNvSpPr/>
          <p:nvPr/>
        </p:nvSpPr>
        <p:spPr>
          <a:xfrm>
            <a:off x="2962655" y="2421636"/>
            <a:ext cx="2016252" cy="2014727"/>
          </a:xfrm>
          <a:custGeom>
            <a:avLst/>
            <a:gdLst/>
            <a:ahLst/>
            <a:cxnLst/>
            <a:rect l="0" t="0" r="0" b="0"/>
            <a:pathLst>
              <a:path w="3175" h="3172">
                <a:moveTo>
                  <a:pt x="0" y="1586"/>
                </a:moveTo>
                <a:cubicBezTo>
                  <a:pt x="0" y="710"/>
                  <a:pt x="710" y="0"/>
                  <a:pt x="1587" y="0"/>
                </a:cubicBezTo>
                <a:cubicBezTo>
                  <a:pt x="2464" y="0"/>
                  <a:pt x="3175" y="710"/>
                  <a:pt x="3175" y="1586"/>
                </a:cubicBezTo>
                <a:cubicBezTo>
                  <a:pt x="3175" y="2462"/>
                  <a:pt x="2464" y="3172"/>
                  <a:pt x="1587" y="3172"/>
                </a:cubicBezTo>
                <a:cubicBezTo>
                  <a:pt x="710" y="3172"/>
                  <a:pt x="0" y="2462"/>
                  <a:pt x="0" y="1586"/>
                </a:cubicBezTo>
              </a:path>
            </a:pathLst>
          </a:cu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1" name="table 151"/>
          <p:cNvGraphicFramePr>
            <a:graphicFrameLocks noGrp="1"/>
          </p:cNvGraphicFramePr>
          <p:nvPr/>
        </p:nvGraphicFramePr>
        <p:xfrm>
          <a:off x="0" y="0"/>
          <a:ext cx="12191365" cy="5596254"/>
        </p:xfrm>
        <a:graphic>
          <a:graphicData uri="http://schemas.openxmlformats.org/drawingml/2006/table">
            <a:tbl>
              <a:tblPr/>
              <a:tblGrid>
                <a:gridCol w="4850765"/>
                <a:gridCol w="7340600"/>
              </a:tblGrid>
              <a:tr h="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50"/>
                        </a:lnSpc>
                      </a:pPr>
                      <a:endParaRPr lang="en-US" altLang="en-US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</a:tr>
              <a:tr h="11493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577590" algn="l" rtl="0" eaLnBrk="0">
                        <a:lnSpc>
                          <a:spcPct val="77000"/>
                        </a:lnSpc>
                      </a:pPr>
                      <a:r>
                        <a:rPr sz="12000" spc="0" dirty="0">
                          <a:ln w="3492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495300" indent="-571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5400" spc="-10" dirty="0">
                          <a:ln w="19602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考生</a:t>
                      </a:r>
                      <a:r>
                        <a:rPr sz="5400" spc="0" dirty="0">
                          <a:ln w="19602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参加网络远程复</a:t>
                      </a:r>
                      <a:r>
                        <a:rPr sz="5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5400" spc="-10" dirty="0">
                          <a:ln w="1959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试的流程及注意</a:t>
                      </a:r>
                      <a:r>
                        <a:rPr sz="5400" spc="0" dirty="0">
                          <a:ln w="19594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事项</a:t>
                      </a:r>
                      <a:endParaRPr lang="en-US" altLang="en-US" sz="5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2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3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 1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51915" y="1439545"/>
          <a:ext cx="5121910" cy="3588385"/>
        </p:xfrm>
        <a:graphic>
          <a:graphicData uri="http://schemas.openxmlformats.org/drawingml/2006/table">
            <a:tbl>
              <a:tblPr/>
              <a:tblGrid>
                <a:gridCol w="5121910"/>
              </a:tblGrid>
              <a:tr h="358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178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800" spc="2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进入主机位</a:t>
                      </a:r>
                      <a:r>
                        <a:rPr sz="28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endParaRPr sz="1400" spc="20" dirty="0">
                        <a:solidFill>
                          <a:srgbClr val="FF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78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endParaRPr lang="en-US" altLang="en-US" sz="1300" dirty="0"/>
                    </a:p>
                    <a:p>
                      <a:pPr algn="l" rtl="0" eaLnBrk="0">
                        <a:lnSpc>
                          <a:spcPct val="11000"/>
                        </a:lnSpc>
                      </a:pPr>
                      <a:endParaRPr lang="en-US" altLang="en-US" sz="100" dirty="0"/>
                    </a:p>
                    <a:p>
                      <a:pPr marL="215900" indent="15240" algn="l" rtl="0" eaLnBrk="0">
                        <a:lnSpc>
                          <a:spcPct val="101000"/>
                        </a:lnSpc>
                      </a:pPr>
                      <a:r>
                        <a:rPr sz="2400" spc="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1.考生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进入等候室，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待复试秘书准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2400" spc="-3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入后方可进入</a:t>
                      </a:r>
                      <a:r>
                        <a:rPr sz="2400" spc="-2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场；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</a:t>
                      </a:r>
                      <a:r>
                        <a:rPr sz="2400" spc="7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2.考生需向摄像头逐一展示身</a:t>
                      </a:r>
                      <a:r>
                        <a:rPr sz="2400" spc="5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份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证、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400" spc="-3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准考证、诚信复试承诺书，</a:t>
                      </a:r>
                      <a:r>
                        <a:rPr sz="2400" spc="-3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spc="-1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并口述：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400" spc="5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我已熟知诚信复试承诺书的内容</a:t>
                      </a:r>
                      <a:r>
                        <a:rPr sz="2400" spc="3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2400" spc="-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签字确认，</a:t>
                      </a:r>
                      <a:r>
                        <a:rPr sz="2400" spc="-1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400" spc="-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我郑重承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诺严格遵守各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2400" spc="-9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项内容，</a:t>
                      </a:r>
                      <a:r>
                        <a:rPr sz="2400" spc="-9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400" spc="-9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承诺人：</a:t>
                      </a:r>
                      <a:r>
                        <a:rPr sz="2400" spc="-9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400" spc="-9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2400" spc="-6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2400" spc="-9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2400" spc="-90" dirty="0">
                        <a:ln w="3175" cap="flat" cmpd="sng">
                          <a:solidFill>
                            <a:srgbClr val="203864">
                              <a:alpha val="100000"/>
                            </a:srgbClr>
                          </a:solidFill>
                          <a:prstDash val="solid"/>
                          <a:miter lim="0"/>
                        </a:ln>
                        <a:solidFill>
                          <a:srgbClr val="203864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8" name="table 15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87845" y="3204845"/>
          <a:ext cx="4187825" cy="3040380"/>
        </p:xfrm>
        <a:graphic>
          <a:graphicData uri="http://schemas.openxmlformats.org/drawingml/2006/table">
            <a:tbl>
              <a:tblPr/>
              <a:tblGrid>
                <a:gridCol w="4187825"/>
              </a:tblGrid>
              <a:tr h="30403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600" dirty="0"/>
                    </a:p>
                    <a:p>
                      <a:pPr marL="2089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000" spc="0" dirty="0">
                          <a:ln w="3175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离开复试房间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3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08280" indent="13970" algn="l" rtl="0" eaLnBrk="0">
                        <a:lnSpc>
                          <a:spcPct val="101000"/>
                        </a:lnSpc>
                      </a:pPr>
                      <a:r>
                        <a:rPr sz="2400" spc="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1.复试结束，</a:t>
                      </a:r>
                      <a:r>
                        <a:rPr sz="2400" spc="1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400" spc="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复试秘书将该考生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</a:t>
                      </a:r>
                      <a:r>
                        <a:rPr sz="2400" spc="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出复试的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会议房间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</a:t>
                      </a:r>
                      <a:endParaRPr sz="2400" spc="0" dirty="0">
                        <a:solidFill>
                          <a:srgbClr val="203864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8280" indent="13970" algn="l" rtl="0" eaLnBrk="0">
                        <a:lnSpc>
                          <a:spcPct val="101000"/>
                        </a:lnSpc>
                      </a:pPr>
                      <a:r>
                        <a:rPr sz="2400" spc="2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2.退出腾讯会议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房间；</a:t>
                      </a:r>
                      <a:r>
                        <a:rPr sz="2400" spc="0" dirty="0"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</a:t>
                      </a:r>
                      <a:r>
                        <a:rPr sz="2400" spc="7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3.复试结束的考生不得再次申请</a:t>
                      </a:r>
                      <a:r>
                        <a:rPr sz="2400" spc="5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</a:t>
                      </a:r>
                      <a:r>
                        <a:rPr sz="2400" spc="-1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入</a:t>
                      </a:r>
                      <a:r>
                        <a:rPr sz="2400" spc="0" dirty="0">
                          <a:ln w="3175" cap="flat" cmpd="sng">
                            <a:solidFill>
                              <a:srgbClr val="203864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20386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考场。</a:t>
                      </a:r>
                      <a:endParaRPr lang="en-US" altLang="en-US" sz="2400" spc="0" dirty="0">
                        <a:ln w="3175" cap="flat" cmpd="sng">
                          <a:solidFill>
                            <a:srgbClr val="203864">
                              <a:alpha val="100000"/>
                            </a:srgbClr>
                          </a:solidFill>
                          <a:prstDash val="solid"/>
                          <a:miter lim="0"/>
                        </a:ln>
                        <a:solidFill>
                          <a:srgbClr val="203864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1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sp>
        <p:nvSpPr>
          <p:cNvPr id="163" name="textbox 163"/>
          <p:cNvSpPr/>
          <p:nvPr/>
        </p:nvSpPr>
        <p:spPr>
          <a:xfrm>
            <a:off x="5889269" y="534771"/>
            <a:ext cx="1849754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复试流</a:t>
            </a:r>
            <a:r>
              <a:rPr sz="36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</a:t>
            </a:r>
            <a:endParaRPr lang="en-US" altLang="en-US" sz="3600" dirty="0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6558915" y="2399030"/>
            <a:ext cx="510540" cy="678815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8044815" y="2638425"/>
            <a:ext cx="2150745" cy="264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5000"/>
              </a:lnSpc>
            </a:pPr>
            <a:r>
              <a:rPr sz="2400" spc="-2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正式复试</a:t>
            </a:r>
            <a:r>
              <a:rPr sz="24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</a:t>
            </a:r>
            <a:endParaRPr lang="en-US" altLang="en-US" sz="2400" spc="0" dirty="0">
              <a:ln w="3175" cap="flat" cmpd="sng">
                <a:solidFill>
                  <a:srgbClr val="FF0000">
                    <a:alpha val="100000"/>
                  </a:srgbClr>
                </a:solidFill>
                <a:prstDash val="solid"/>
                <a:miter lim="0"/>
              </a:ln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169"/>
          <p:cNvSpPr/>
          <p:nvPr/>
        </p:nvSpPr>
        <p:spPr>
          <a:xfrm>
            <a:off x="366625" y="1168126"/>
            <a:ext cx="11840844" cy="538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8905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altLang="en-US" sz="3600" dirty="0"/>
          </a:p>
          <a:p>
            <a:pPr marL="12700" algn="l" rtl="0" eaLnBrk="0">
              <a:lnSpc>
                <a:spcPts val="3145"/>
              </a:lnSpc>
              <a:spcBef>
                <a:spcPts val="1890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诚信</a:t>
            </a:r>
            <a:r>
              <a:rPr sz="2600" spc="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</a:t>
            </a:r>
            <a:endParaRPr lang="en-US" altLang="en-US" sz="2600" dirty="0"/>
          </a:p>
          <a:p>
            <a:pPr marL="691515" indent="-213360" algn="l" rtl="0" eaLnBrk="0">
              <a:lnSpc>
                <a:spcPct val="99000"/>
              </a:lnSpc>
              <a:spcBef>
                <a:spcPts val="435"/>
              </a:spcBef>
            </a:pPr>
            <a:r>
              <a:rPr sz="2400" spc="30" dirty="0">
                <a:solidFill>
                  <a:srgbClr val="203864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➢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请考生提前认真阅读教育部《202</a:t>
            </a:r>
            <a:r>
              <a:rPr lang="en-US"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年全国硕士研究生招生工作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管理规定》、《国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家教育考试违规处理办法》、《中华人民共和国保守国家秘密法》、《中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华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人民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共和国刑法修正案</a:t>
            </a:r>
            <a:r>
              <a:rPr sz="2400" spc="5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(九)</a:t>
            </a:r>
            <a:r>
              <a:rPr sz="2400" spc="5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》以及华南师范大学发布的相关招考信息。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生需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确保</a:t>
            </a:r>
            <a:r>
              <a:rPr sz="2400" spc="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提交材料真实和复试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过程诚信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400" dirty="0"/>
          </a:p>
          <a:p>
            <a:pPr marL="692785" indent="-214630" algn="l" rtl="0" eaLnBrk="0">
              <a:lnSpc>
                <a:spcPct val="115000"/>
              </a:lnSpc>
              <a:spcBef>
                <a:spcPts val="395"/>
              </a:spcBef>
            </a:pPr>
            <a:r>
              <a:rPr sz="2400" spc="30" dirty="0">
                <a:solidFill>
                  <a:srgbClr val="203864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➢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在法律规定的国家考试中，组织作弊的行为；为他人实施组织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作弊提供作弊器材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或者其他帮助的行为；为实施考试作弊行为，向他人非法出售或者提供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试的试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1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题、答案的行为；代替他人或者让他人代替自己参加考试的行为都将</a:t>
            </a:r>
            <a:r>
              <a:rPr sz="2400" spc="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触犯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刑法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400" dirty="0"/>
          </a:p>
          <a:p>
            <a:pPr marL="691515" indent="-213360" algn="l" rtl="0" eaLnBrk="0">
              <a:lnSpc>
                <a:spcPct val="110000"/>
              </a:lnSpc>
              <a:spcBef>
                <a:spcPts val="855"/>
              </a:spcBef>
            </a:pPr>
            <a:r>
              <a:rPr sz="2400" spc="20" dirty="0">
                <a:solidFill>
                  <a:srgbClr val="203864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➢</a:t>
            </a:r>
            <a:r>
              <a:rPr sz="2400" spc="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复试过程中</a:t>
            </a:r>
            <a:r>
              <a:rPr sz="2400" spc="2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有违规行为的考生</a:t>
            </a:r>
            <a:r>
              <a:rPr sz="2400" spc="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00" spc="2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一经查实</a:t>
            </a:r>
            <a:r>
              <a:rPr sz="2400" spc="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，即按照规定严肃处理，</a:t>
            </a:r>
            <a:r>
              <a:rPr sz="2400" spc="2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取消录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取资格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入学后3个月内，我校将按照《普通高等学校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生管理规定》对所有考生进行全面</a:t>
            </a:r>
            <a:endParaRPr lang="en-US" altLang="en-US" sz="2400" dirty="0"/>
          </a:p>
          <a:p>
            <a:pPr algn="l" rtl="0" eaLnBrk="0">
              <a:lnSpc>
                <a:spcPct val="103000"/>
              </a:lnSpc>
            </a:pPr>
            <a:endParaRPr lang="en-US" altLang="en-US" sz="700" dirty="0"/>
          </a:p>
          <a:p>
            <a:pPr marL="701040" algn="l" rtl="0" eaLnBrk="0">
              <a:lnSpc>
                <a:spcPct val="95000"/>
              </a:lnSpc>
              <a:spcBef>
                <a:spcPts val="0"/>
              </a:spcBef>
            </a:pP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复查，</a:t>
            </a:r>
            <a:r>
              <a:rPr sz="2400" spc="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复查不合格的，取消入学资格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2400" spc="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情节严重的，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移交有关部门调查处理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400" dirty="0"/>
          </a:p>
        </p:txBody>
      </p:sp>
      <p:sp>
        <p:nvSpPr>
          <p:cNvPr id="170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1" name="picture 1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4944" y="0"/>
            <a:ext cx="4597908" cy="6857998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7592621" y="583336"/>
            <a:ext cx="3422650" cy="5626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4605" indent="13335" algn="l" rtl="0" eaLnBrk="0">
              <a:lnSpc>
                <a:spcPct val="99000"/>
              </a:lnSpc>
            </a:pPr>
            <a:r>
              <a:rPr sz="2400" spc="-2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网络远程复试所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需设备及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环境要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lang="en-US" altLang="en-US" sz="24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69850" algn="l" rtl="0" eaLnBrk="0">
              <a:lnSpc>
                <a:spcPct val="97000"/>
              </a:lnSpc>
              <a:spcBef>
                <a:spcPts val="720"/>
              </a:spcBef>
            </a:pP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试平台的安装与使用</a:t>
            </a:r>
            <a:endParaRPr lang="en-US" altLang="en-US" sz="24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2700" indent="2540" algn="l" rtl="0" eaLnBrk="0">
              <a:lnSpc>
                <a:spcPct val="104000"/>
              </a:lnSpc>
              <a:spcBef>
                <a:spcPts val="730"/>
              </a:spcBef>
            </a:pP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考生参加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网络远程复试需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备的用品</a:t>
            </a:r>
            <a:endParaRPr lang="en-US" altLang="en-US" sz="24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marL="60960" indent="0" algn="l" rtl="0" eaLnBrk="0">
              <a:lnSpc>
                <a:spcPct val="103000"/>
              </a:lnSpc>
              <a:spcBef>
                <a:spcPts val="730"/>
              </a:spcBef>
            </a:pP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考生参加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网络远程复试的</a:t>
            </a: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流程及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altLang="en-US" sz="24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79375" algn="l" rtl="0" eaLnBrk="0">
              <a:lnSpc>
                <a:spcPct val="97000"/>
              </a:lnSpc>
              <a:spcBef>
                <a:spcPts val="5"/>
              </a:spcBef>
            </a:pPr>
            <a:r>
              <a:rPr sz="2400" spc="-2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</a:t>
            </a:r>
            <a:r>
              <a:rPr sz="2400" spc="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</a:t>
            </a:r>
            <a:endParaRPr lang="en-US" altLang="en-US" sz="2400" dirty="0"/>
          </a:p>
        </p:txBody>
      </p:sp>
      <p:sp>
        <p:nvSpPr>
          <p:cNvPr id="13" name="textbox 13"/>
          <p:cNvSpPr/>
          <p:nvPr/>
        </p:nvSpPr>
        <p:spPr>
          <a:xfrm>
            <a:off x="3084950" y="1929264"/>
            <a:ext cx="1168400" cy="2910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60020" algn="l" rtl="0" eaLnBrk="0">
              <a:lnSpc>
                <a:spcPct val="97000"/>
              </a:lnSpc>
            </a:pPr>
            <a:r>
              <a:rPr sz="8600" spc="-770" dirty="0">
                <a:ln w="285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altLang="en-US" sz="8600" dirty="0"/>
          </a:p>
          <a:p>
            <a:pPr marL="12700" algn="l" rtl="0" eaLnBrk="0">
              <a:lnSpc>
                <a:spcPts val="12705"/>
              </a:lnSpc>
            </a:pPr>
            <a:r>
              <a:rPr sz="9600" spc="-610" dirty="0">
                <a:ln w="285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altLang="en-US" sz="96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05059" y="6016752"/>
            <a:ext cx="1947671" cy="6461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6723888" y="1771904"/>
            <a:ext cx="684276" cy="684276"/>
            <a:chOff x="0" y="0"/>
            <a:chExt cx="684276" cy="684276"/>
          </a:xfrm>
        </p:grpSpPr>
        <p:sp>
          <p:nvSpPr>
            <p:cNvPr id="15" name="path"/>
            <p:cNvSpPr/>
            <p:nvPr/>
          </p:nvSpPr>
          <p:spPr>
            <a:xfrm>
              <a:off x="0" y="0"/>
              <a:ext cx="684276" cy="684276"/>
            </a:xfrm>
            <a:custGeom>
              <a:avLst/>
              <a:gdLst/>
              <a:ahLst/>
              <a:cxnLst/>
              <a:rect l="0" t="0" r="0" b="0"/>
              <a:pathLst>
                <a:path w="1077" h="1077">
                  <a:moveTo>
                    <a:pt x="0" y="538"/>
                  </a:moveTo>
                  <a:cubicBezTo>
                    <a:pt x="0" y="241"/>
                    <a:pt x="241" y="0"/>
                    <a:pt x="538" y="0"/>
                  </a:cubicBezTo>
                  <a:cubicBezTo>
                    <a:pt x="836" y="0"/>
                    <a:pt x="1077" y="241"/>
                    <a:pt x="1077" y="538"/>
                  </a:cubicBezTo>
                  <a:cubicBezTo>
                    <a:pt x="1077" y="836"/>
                    <a:pt x="836" y="1077"/>
                    <a:pt x="538" y="1077"/>
                  </a:cubicBezTo>
                  <a:cubicBezTo>
                    <a:pt x="241" y="1077"/>
                    <a:pt x="0" y="836"/>
                    <a:pt x="0" y="538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" name="textbox 16"/>
            <p:cNvSpPr/>
            <p:nvPr/>
          </p:nvSpPr>
          <p:spPr>
            <a:xfrm>
              <a:off x="-12700" y="-12700"/>
              <a:ext cx="709930" cy="807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marL="2514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3200" spc="0" dirty="0">
                  <a:ln w="95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32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723888" y="5624575"/>
            <a:ext cx="684276" cy="684275"/>
            <a:chOff x="0" y="0"/>
            <a:chExt cx="684276" cy="684275"/>
          </a:xfrm>
        </p:grpSpPr>
        <p:sp>
          <p:nvSpPr>
            <p:cNvPr id="17" name="path"/>
            <p:cNvSpPr/>
            <p:nvPr/>
          </p:nvSpPr>
          <p:spPr>
            <a:xfrm>
              <a:off x="0" y="0"/>
              <a:ext cx="684276" cy="684275"/>
            </a:xfrm>
            <a:custGeom>
              <a:avLst/>
              <a:gdLst/>
              <a:ahLst/>
              <a:cxnLst/>
              <a:rect l="0" t="0" r="0" b="0"/>
              <a:pathLst>
                <a:path w="1077" h="1077">
                  <a:moveTo>
                    <a:pt x="0" y="538"/>
                  </a:moveTo>
                  <a:cubicBezTo>
                    <a:pt x="0" y="241"/>
                    <a:pt x="241" y="0"/>
                    <a:pt x="538" y="0"/>
                  </a:cubicBezTo>
                  <a:cubicBezTo>
                    <a:pt x="836" y="0"/>
                    <a:pt x="1077" y="241"/>
                    <a:pt x="1077" y="538"/>
                  </a:cubicBezTo>
                  <a:cubicBezTo>
                    <a:pt x="1077" y="836"/>
                    <a:pt x="836" y="1077"/>
                    <a:pt x="538" y="1077"/>
                  </a:cubicBezTo>
                  <a:cubicBezTo>
                    <a:pt x="241" y="1077"/>
                    <a:pt x="0" y="836"/>
                    <a:pt x="0" y="538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" name="textbox 18"/>
            <p:cNvSpPr/>
            <p:nvPr/>
          </p:nvSpPr>
          <p:spPr>
            <a:xfrm>
              <a:off x="-12700" y="-12700"/>
              <a:ext cx="709930" cy="8026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lang="en-US" altLang="en-US" sz="1000" dirty="0"/>
            </a:p>
            <a:p>
              <a:pPr marL="26479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3200" spc="0" dirty="0">
                  <a:ln w="95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32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6723888" y="487172"/>
            <a:ext cx="684276" cy="684275"/>
            <a:chOff x="0" y="0"/>
            <a:chExt cx="684276" cy="684275"/>
          </a:xfrm>
        </p:grpSpPr>
        <p:sp>
          <p:nvSpPr>
            <p:cNvPr id="19" name="path"/>
            <p:cNvSpPr/>
            <p:nvPr/>
          </p:nvSpPr>
          <p:spPr>
            <a:xfrm>
              <a:off x="0" y="0"/>
              <a:ext cx="684276" cy="684275"/>
            </a:xfrm>
            <a:custGeom>
              <a:avLst/>
              <a:gdLst/>
              <a:ahLst/>
              <a:cxnLst/>
              <a:rect l="0" t="0" r="0" b="0"/>
              <a:pathLst>
                <a:path w="1077" h="1077">
                  <a:moveTo>
                    <a:pt x="0" y="538"/>
                  </a:moveTo>
                  <a:cubicBezTo>
                    <a:pt x="0" y="241"/>
                    <a:pt x="241" y="0"/>
                    <a:pt x="538" y="0"/>
                  </a:cubicBezTo>
                  <a:cubicBezTo>
                    <a:pt x="836" y="0"/>
                    <a:pt x="1077" y="241"/>
                    <a:pt x="1077" y="538"/>
                  </a:cubicBezTo>
                  <a:cubicBezTo>
                    <a:pt x="1077" y="836"/>
                    <a:pt x="836" y="1077"/>
                    <a:pt x="538" y="1077"/>
                  </a:cubicBezTo>
                  <a:cubicBezTo>
                    <a:pt x="241" y="1077"/>
                    <a:pt x="0" y="836"/>
                    <a:pt x="0" y="538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" name="textbox 20"/>
            <p:cNvSpPr/>
            <p:nvPr/>
          </p:nvSpPr>
          <p:spPr>
            <a:xfrm>
              <a:off x="-12700" y="-12700"/>
              <a:ext cx="709930" cy="807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267970" algn="l" rtl="0" eaLnBrk="0">
                <a:lnSpc>
                  <a:spcPct val="85000"/>
                </a:lnSpc>
              </a:pPr>
              <a:r>
                <a:rPr sz="3200" spc="0" dirty="0">
                  <a:ln w="95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3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6723888" y="3056636"/>
            <a:ext cx="684276" cy="684275"/>
            <a:chOff x="0" y="0"/>
            <a:chExt cx="684276" cy="684275"/>
          </a:xfrm>
        </p:grpSpPr>
        <p:sp>
          <p:nvSpPr>
            <p:cNvPr id="21" name="path"/>
            <p:cNvSpPr/>
            <p:nvPr/>
          </p:nvSpPr>
          <p:spPr>
            <a:xfrm>
              <a:off x="0" y="0"/>
              <a:ext cx="684276" cy="684275"/>
            </a:xfrm>
            <a:custGeom>
              <a:avLst/>
              <a:gdLst/>
              <a:ahLst/>
              <a:cxnLst/>
              <a:rect l="0" t="0" r="0" b="0"/>
              <a:pathLst>
                <a:path w="1077" h="1077">
                  <a:moveTo>
                    <a:pt x="0" y="538"/>
                  </a:moveTo>
                  <a:cubicBezTo>
                    <a:pt x="0" y="241"/>
                    <a:pt x="241" y="0"/>
                    <a:pt x="538" y="0"/>
                  </a:cubicBezTo>
                  <a:cubicBezTo>
                    <a:pt x="836" y="0"/>
                    <a:pt x="1077" y="241"/>
                    <a:pt x="1077" y="538"/>
                  </a:cubicBezTo>
                  <a:cubicBezTo>
                    <a:pt x="1077" y="836"/>
                    <a:pt x="836" y="1077"/>
                    <a:pt x="538" y="1077"/>
                  </a:cubicBezTo>
                  <a:cubicBezTo>
                    <a:pt x="241" y="1077"/>
                    <a:pt x="0" y="836"/>
                    <a:pt x="0" y="538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" name="textbox 22"/>
            <p:cNvSpPr/>
            <p:nvPr/>
          </p:nvSpPr>
          <p:spPr>
            <a:xfrm>
              <a:off x="-12700" y="-12700"/>
              <a:ext cx="709930" cy="8026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marL="26162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3200" spc="0" dirty="0">
                  <a:ln w="95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3200" dirty="0"/>
            </a:p>
          </p:txBody>
        </p:sp>
      </p:grpSp>
      <p:grpSp>
        <p:nvGrpSpPr>
          <p:cNvPr id="2" name="group 12"/>
          <p:cNvGrpSpPr/>
          <p:nvPr/>
        </p:nvGrpSpPr>
        <p:grpSpPr>
          <a:xfrm rot="21600000">
            <a:off x="6723888" y="4341368"/>
            <a:ext cx="684276" cy="682751"/>
            <a:chOff x="0" y="0"/>
            <a:chExt cx="684276" cy="682751"/>
          </a:xfrm>
        </p:grpSpPr>
        <p:sp>
          <p:nvSpPr>
            <p:cNvPr id="23" name="path"/>
            <p:cNvSpPr/>
            <p:nvPr/>
          </p:nvSpPr>
          <p:spPr>
            <a:xfrm>
              <a:off x="0" y="0"/>
              <a:ext cx="684276" cy="682751"/>
            </a:xfrm>
            <a:custGeom>
              <a:avLst/>
              <a:gdLst/>
              <a:ahLst/>
              <a:cxnLst/>
              <a:rect l="0" t="0" r="0" b="0"/>
              <a:pathLst>
                <a:path w="1077" h="1075">
                  <a:moveTo>
                    <a:pt x="0" y="537"/>
                  </a:moveTo>
                  <a:cubicBezTo>
                    <a:pt x="0" y="240"/>
                    <a:pt x="241" y="0"/>
                    <a:pt x="538" y="0"/>
                  </a:cubicBezTo>
                  <a:cubicBezTo>
                    <a:pt x="836" y="0"/>
                    <a:pt x="1077" y="240"/>
                    <a:pt x="1077" y="537"/>
                  </a:cubicBezTo>
                  <a:cubicBezTo>
                    <a:pt x="1077" y="834"/>
                    <a:pt x="836" y="1075"/>
                    <a:pt x="538" y="1075"/>
                  </a:cubicBezTo>
                  <a:cubicBezTo>
                    <a:pt x="241" y="1075"/>
                    <a:pt x="0" y="834"/>
                    <a:pt x="0" y="537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textbox 24"/>
            <p:cNvSpPr/>
            <p:nvPr/>
          </p:nvSpPr>
          <p:spPr>
            <a:xfrm>
              <a:off x="-12700" y="-12700"/>
              <a:ext cx="709930" cy="8058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236855" algn="l" rtl="0" eaLnBrk="0">
                <a:lnSpc>
                  <a:spcPct val="83000"/>
                </a:lnSpc>
                <a:spcBef>
                  <a:spcPts val="5"/>
                </a:spcBef>
              </a:pPr>
              <a:r>
                <a:rPr sz="3200" spc="40" dirty="0">
                  <a:ln w="95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3200" dirty="0"/>
            </a:p>
          </p:txBody>
        </p:sp>
      </p:grpSp>
      <p:sp>
        <p:nvSpPr>
          <p:cNvPr id="25" name="rect"/>
          <p:cNvSpPr/>
          <p:nvPr/>
        </p:nvSpPr>
        <p:spPr>
          <a:xfrm>
            <a:off x="827277" y="0"/>
            <a:ext cx="12700" cy="685799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rect"/>
          <p:cNvSpPr/>
          <p:nvPr/>
        </p:nvSpPr>
        <p:spPr>
          <a:xfrm>
            <a:off x="5160009" y="0"/>
            <a:ext cx="12700" cy="685799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2"/>
          <p:cNvSpPr/>
          <p:nvPr/>
        </p:nvSpPr>
        <p:spPr>
          <a:xfrm>
            <a:off x="471021" y="1090148"/>
            <a:ext cx="11481434" cy="5127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altLang="en-US" sz="3600" dirty="0"/>
          </a:p>
          <a:p>
            <a:pPr marL="248920" indent="-225425" algn="l" rtl="0" eaLnBrk="0">
              <a:lnSpc>
                <a:spcPct val="116000"/>
              </a:lnSpc>
              <a:spcBef>
                <a:spcPts val="120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复试是国家研究生招生考试的一部分，复试内容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属于国家秘密，禁止以任何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形式对外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泄露或发布复试相关内容和信息。复试过程中</a:t>
            </a:r>
            <a:r>
              <a:rPr sz="2600" spc="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考生禁止录音、录像、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1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录屏、直播和投屏，凡考生以录音录像录屏资料作为今后任何申诉取证材</a:t>
            </a:r>
            <a:r>
              <a:rPr sz="2600" spc="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料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的将不予以受理。</a:t>
            </a:r>
            <a:r>
              <a:rPr sz="2600" spc="-1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复试全程只允许考生一人在复试房间，</a:t>
            </a:r>
            <a:r>
              <a:rPr sz="2600" spc="-10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禁止他人进出，</a:t>
            </a:r>
            <a:r>
              <a:rPr sz="2600" spc="-1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7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有违反，视同作弊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600" dirty="0"/>
          </a:p>
          <a:p>
            <a:pPr marL="247650" indent="-224155" algn="l" rtl="0" eaLnBrk="0">
              <a:lnSpc>
                <a:spcPct val="110000"/>
              </a:lnSpc>
              <a:spcBef>
                <a:spcPts val="620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进入正式复试环节前，应关闭移动设备通话、录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屏、外放音乐、闹钟等可能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3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影响面试的应用程序。考生端两台设备开启摄像头，</a:t>
            </a:r>
            <a:r>
              <a:rPr sz="2600" spc="-3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3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一台设备将摄像头</a:t>
            </a:r>
            <a:r>
              <a:rPr sz="2600" spc="-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5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考生本人，另一台设备摄像头从考生后方成45°角1.5米处拍摄(后方</a:t>
            </a:r>
            <a:r>
              <a:rPr sz="2600" spc="2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拍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摄的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设备须关闭音频，防止回音影响复试；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如用手机作为辅机位，</a:t>
            </a:r>
            <a:r>
              <a:rPr sz="2600" spc="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将手机设置成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6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飞行模式，</a:t>
            </a:r>
            <a:r>
              <a:rPr sz="2600" spc="-6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6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连接WiF</a:t>
            </a:r>
            <a:r>
              <a:rPr sz="2600" spc="-1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2600" spc="-6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2600" spc="-6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6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，并保证考生端考试屏幕能清晰地被复试专家组看到。</a:t>
            </a:r>
            <a:endParaRPr lang="en-US" altLang="en-US" sz="2600" dirty="0"/>
          </a:p>
        </p:txBody>
      </p:sp>
      <p:sp>
        <p:nvSpPr>
          <p:cNvPr id="173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5"/>
          <p:cNvSpPr/>
          <p:nvPr/>
        </p:nvSpPr>
        <p:spPr>
          <a:xfrm>
            <a:off x="471021" y="1090148"/>
            <a:ext cx="11120755" cy="4759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altLang="en-US" sz="3600" dirty="0"/>
          </a:p>
          <a:p>
            <a:pPr marL="24130" algn="l" rtl="0" eaLnBrk="0">
              <a:lnSpc>
                <a:spcPts val="3135"/>
              </a:lnSpc>
              <a:spcBef>
                <a:spcPts val="1865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复试期间</a:t>
            </a:r>
            <a:r>
              <a:rPr sz="2600" spc="2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不允许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采用任何方式</a:t>
            </a:r>
            <a:r>
              <a:rPr sz="2600" spc="2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变声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600" spc="2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更改</a:t>
            </a:r>
            <a:r>
              <a:rPr sz="2600" spc="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人像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600" spc="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虚拟背景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等功能。</a:t>
            </a:r>
            <a:endParaRPr lang="en-US" altLang="en-US" sz="2600" dirty="0"/>
          </a:p>
          <a:p>
            <a:pPr marL="253365" indent="-229235" algn="l" rtl="0" eaLnBrk="0">
              <a:lnSpc>
                <a:spcPct val="132000"/>
              </a:lnSpc>
              <a:spcBef>
                <a:spcPts val="1510"/>
              </a:spcBef>
            </a:pPr>
            <a:r>
              <a:rPr sz="2600" spc="-3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-3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复试过程中，考生须正对第一机位摄像头，</a:t>
            </a:r>
            <a:r>
              <a:rPr sz="2600" spc="-3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3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坐姿端正，保</a:t>
            </a:r>
            <a:r>
              <a:rPr sz="2600" spc="-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证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视频呈现清晰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的面部和双手图像。</a:t>
            </a:r>
            <a:r>
              <a:rPr sz="2600" spc="-10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不化浓妆，</a:t>
            </a:r>
            <a:r>
              <a:rPr sz="2600" spc="-1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不戴饰品，头发不得遮挡面部，露出双</a:t>
            </a:r>
            <a:r>
              <a:rPr sz="2600" spc="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耳，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6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不得佩戴耳机</a:t>
            </a:r>
            <a:r>
              <a:rPr sz="2600" spc="-1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600" dirty="0"/>
          </a:p>
          <a:p>
            <a:pPr marL="273685" indent="-249555" algn="l" rtl="0" eaLnBrk="0">
              <a:lnSpc>
                <a:spcPct val="123000"/>
              </a:lnSpc>
              <a:spcBef>
                <a:spcPts val="1700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复试全程考生应保持注视摄像头，视线不得离</a:t>
            </a:r>
            <a:r>
              <a:rPr sz="2600" spc="1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，不得离开座位。复试期</a:t>
            </a:r>
            <a:r>
              <a:rPr sz="26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间不得以任何方式查阅资料。如院系有特殊规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定，以院系要求为准。</a:t>
            </a:r>
            <a:endParaRPr lang="en-US" altLang="en-US" sz="2600" dirty="0"/>
          </a:p>
          <a:p>
            <a:pPr algn="l" rtl="0" eaLnBrk="0">
              <a:lnSpc>
                <a:spcPct val="102000"/>
              </a:lnSpc>
            </a:pPr>
            <a:endParaRPr lang="en-US" altLang="en-US" sz="1400" dirty="0"/>
          </a:p>
          <a:p>
            <a:pPr marL="24130" algn="l" rtl="0" eaLnBrk="0">
              <a:lnSpc>
                <a:spcPts val="3145"/>
              </a:lnSpc>
              <a:spcBef>
                <a:spcPts val="0"/>
              </a:spcBef>
            </a:pPr>
            <a:r>
              <a:rPr sz="2600" spc="-4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-4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考生需要做好充足准备，</a:t>
            </a:r>
            <a:r>
              <a:rPr sz="2600" spc="-4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4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保证设备电量充足</a:t>
            </a:r>
            <a:r>
              <a:rPr sz="2600" spc="-4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600" spc="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网络连接正常</a:t>
            </a:r>
            <a:r>
              <a:rPr sz="2600" spc="0" dirty="0">
                <a:ln w="945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600" dirty="0"/>
          </a:p>
        </p:txBody>
      </p:sp>
      <p:sp>
        <p:nvSpPr>
          <p:cNvPr id="176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7" name="picture 1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14094"/>
            <a:ext cx="12192000" cy="4613097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2962655" y="2421636"/>
            <a:ext cx="2016252" cy="2014727"/>
            <a:chOff x="0" y="0"/>
            <a:chExt cx="2016252" cy="2014727"/>
          </a:xfrm>
        </p:grpSpPr>
        <p:sp>
          <p:nvSpPr>
            <p:cNvPr id="179" name="path"/>
            <p:cNvSpPr/>
            <p:nvPr/>
          </p:nvSpPr>
          <p:spPr>
            <a:xfrm>
              <a:off x="0" y="0"/>
              <a:ext cx="2016252" cy="2014727"/>
            </a:xfrm>
            <a:custGeom>
              <a:avLst/>
              <a:gdLst/>
              <a:ahLst/>
              <a:cxnLst/>
              <a:rect l="0" t="0" r="0" b="0"/>
              <a:pathLst>
                <a:path w="3175" h="3172">
                  <a:moveTo>
                    <a:pt x="0" y="1586"/>
                  </a:moveTo>
                  <a:cubicBezTo>
                    <a:pt x="0" y="710"/>
                    <a:pt x="710" y="0"/>
                    <a:pt x="1587" y="0"/>
                  </a:cubicBezTo>
                  <a:cubicBezTo>
                    <a:pt x="2464" y="0"/>
                    <a:pt x="3175" y="710"/>
                    <a:pt x="3175" y="1586"/>
                  </a:cubicBezTo>
                  <a:cubicBezTo>
                    <a:pt x="3175" y="2462"/>
                    <a:pt x="2464" y="3172"/>
                    <a:pt x="1587" y="3172"/>
                  </a:cubicBezTo>
                  <a:cubicBezTo>
                    <a:pt x="710" y="3172"/>
                    <a:pt x="0" y="2462"/>
                    <a:pt x="0" y="1586"/>
                  </a:cubicBezTo>
                </a:path>
              </a:pathLst>
            </a:custGeom>
            <a:solidFill>
              <a:srgbClr val="C0403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0" name="textbox 180"/>
            <p:cNvSpPr/>
            <p:nvPr/>
          </p:nvSpPr>
          <p:spPr>
            <a:xfrm>
              <a:off x="-12700" y="-12700"/>
              <a:ext cx="2042160" cy="2386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662305" algn="l" rtl="0" eaLnBrk="0">
                <a:lnSpc>
                  <a:spcPct val="77000"/>
                </a:lnSpc>
                <a:spcBef>
                  <a:spcPts val="5"/>
                </a:spcBef>
              </a:pPr>
              <a:r>
                <a:rPr sz="12000" spc="0" dirty="0">
                  <a:ln w="3492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12000" dirty="0"/>
            </a:p>
          </p:txBody>
        </p:sp>
      </p:grpSp>
      <p:sp>
        <p:nvSpPr>
          <p:cNvPr id="181" name="textbox 181"/>
          <p:cNvSpPr/>
          <p:nvPr/>
        </p:nvSpPr>
        <p:spPr>
          <a:xfrm>
            <a:off x="5227218" y="3179876"/>
            <a:ext cx="4104004" cy="801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5400" spc="-50" dirty="0">
                <a:ln w="19594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常见问题解</a:t>
            </a:r>
            <a:r>
              <a:rPr sz="5400" spc="0" dirty="0">
                <a:ln w="19594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答</a:t>
            </a:r>
            <a:endParaRPr lang="en-US" altLang="en-US" sz="5400" dirty="0"/>
          </a:p>
        </p:txBody>
      </p:sp>
      <p:sp>
        <p:nvSpPr>
          <p:cNvPr id="182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1250950"/>
            <a:ext cx="12192000" cy="12700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583682"/>
            <a:ext cx="12192000" cy="12700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187"/>
          <p:cNvSpPr/>
          <p:nvPr/>
        </p:nvSpPr>
        <p:spPr>
          <a:xfrm>
            <a:off x="416458" y="1043474"/>
            <a:ext cx="10955019" cy="4126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400" spc="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sz="2400" spc="2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：腾讯会议的会议号和密码以及考生</a:t>
            </a:r>
            <a:r>
              <a:rPr sz="2400" spc="1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属代码在哪里获得？</a:t>
            </a:r>
            <a:endParaRPr lang="en-US" altLang="en-US" sz="2400" dirty="0"/>
          </a:p>
          <a:p>
            <a:pPr marL="12700" algn="l" rtl="0" eaLnBrk="0">
              <a:lnSpc>
                <a:spcPts val="2895"/>
              </a:lnSpc>
              <a:spcBef>
                <a:spcPts val="400"/>
              </a:spcBef>
            </a:pPr>
            <a:r>
              <a:rPr sz="2400" spc="-3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2400" spc="-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：请等待学院的通知</a:t>
            </a:r>
            <a:r>
              <a:rPr sz="2400" spc="-3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-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，正式复试前，复试</a:t>
            </a:r>
            <a:r>
              <a:rPr lang="zh-CN" sz="2400" spc="-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秘书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会联系你的。</a:t>
            </a:r>
            <a:endParaRPr lang="en-US" altLang="en-US" sz="2400" dirty="0"/>
          </a:p>
          <a:p>
            <a:pPr marL="12700" algn="l" rtl="0" eaLnBrk="0">
              <a:lnSpc>
                <a:spcPct val="100000"/>
              </a:lnSpc>
              <a:spcBef>
                <a:spcPts val="385"/>
              </a:spcBef>
            </a:pPr>
            <a:r>
              <a:rPr sz="2400" spc="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sz="2400" spc="2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：进入腾讯会议的会议</a:t>
            </a:r>
            <a:r>
              <a:rPr sz="2400" spc="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听不到声音怎么办？</a:t>
            </a:r>
            <a:endParaRPr lang="en-US" altLang="en-US" sz="2400" dirty="0"/>
          </a:p>
          <a:p>
            <a:pPr marL="234315" indent="-221615" algn="l" rtl="0" eaLnBrk="0">
              <a:lnSpc>
                <a:spcPct val="111000"/>
              </a:lnSpc>
              <a:spcBef>
                <a:spcPts val="455"/>
              </a:spcBef>
              <a:tabLst>
                <a:tab pos="396875" algn="l"/>
              </a:tabLst>
            </a:pPr>
            <a:r>
              <a:rPr sz="2400" spc="6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2400" spc="6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：在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Windows</a:t>
            </a:r>
            <a:r>
              <a:rPr sz="2400" spc="6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Mac</a:t>
            </a:r>
            <a:r>
              <a:rPr sz="2400" spc="6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系统的腾讯会议客户端窗口，左下角两个按钮用于控制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音频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400" spc="4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(麦克风)</a:t>
            </a:r>
            <a:r>
              <a:rPr sz="2400" spc="4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4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400" spc="4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4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视频</a:t>
            </a:r>
            <a:r>
              <a:rPr sz="2400" spc="4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4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(摄像头)</a:t>
            </a:r>
            <a:r>
              <a:rPr sz="2400" spc="4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4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。进入会议室后，需要“连接语音”否则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法听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9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到声音。如需说话，需点击取消静音按钮，确保麦克风图标上没有红色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斜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杠，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8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这时才能听到您说话。同样的，对于摄像头，需要点击左下角“启动视频”</a:t>
            </a:r>
            <a:r>
              <a:rPr sz="2400" spc="6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8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钮，确保摄像头图标上没有红色斜杠，才能看到您的画面。如果电脑上连接</a:t>
            </a:r>
            <a:r>
              <a:rPr sz="2400" spc="6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8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多个摄像头、麦克风、音响，需要点击音视频图标右侧小箭头，在菜单中选</a:t>
            </a:r>
            <a:r>
              <a:rPr sz="2400" spc="6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择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1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正确的摄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像头和音频设备。</a:t>
            </a:r>
            <a:endParaRPr lang="en-US" altLang="en-US" sz="2400" dirty="0"/>
          </a:p>
        </p:txBody>
      </p:sp>
      <p:sp>
        <p:nvSpPr>
          <p:cNvPr id="188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9" name="picture 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90"/>
          <p:cNvSpPr/>
          <p:nvPr/>
        </p:nvSpPr>
        <p:spPr>
          <a:xfrm>
            <a:off x="589889" y="1209844"/>
            <a:ext cx="11022965" cy="2042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7145" algn="l" rtl="0" eaLnBrk="0">
              <a:lnSpc>
                <a:spcPts val="2910"/>
              </a:lnSpc>
            </a:pPr>
            <a:r>
              <a:rPr sz="2400" spc="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sz="2400" spc="2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：复试过程中出现卡顿、故障怎么办</a:t>
            </a:r>
            <a:r>
              <a:rPr sz="2400" spc="0" dirty="0">
                <a:ln w="871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en-US" altLang="en-US" sz="2400" dirty="0"/>
          </a:p>
          <a:p>
            <a:pPr marL="240665" indent="-223520" algn="l" rtl="0" eaLnBrk="0">
              <a:lnSpc>
                <a:spcPct val="104000"/>
              </a:lnSpc>
              <a:spcBef>
                <a:spcPts val="410"/>
              </a:spcBef>
            </a:pPr>
            <a:r>
              <a:rPr sz="2400" spc="8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2400" spc="8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：建议通过腾讯会议文本聊天功能实时反馈。若声音中断、看不到画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，一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-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般是网络或设备问题，尝试重启腾讯会议客户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非严重情况，不要重启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！)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400" dirty="0"/>
          </a:p>
          <a:p>
            <a:pPr marL="12700" indent="624205" algn="l" rtl="0" eaLnBrk="0">
              <a:lnSpc>
                <a:spcPct val="114000"/>
              </a:lnSpc>
              <a:spcBef>
                <a:spcPts val="5"/>
              </a:spcBef>
            </a:pPr>
            <a:r>
              <a:rPr sz="2400" spc="2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复试过程中，如遇网络或信号等原因造成的</a:t>
            </a:r>
            <a:r>
              <a:rPr sz="2400" spc="1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信效果不佳或中断等故障时，</a:t>
            </a:r>
            <a:r>
              <a:rPr sz="24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考生须立即联系报考院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系工作人员。</a:t>
            </a:r>
            <a:endParaRPr lang="en-US" altLang="en-US" sz="2400" dirty="0"/>
          </a:p>
        </p:txBody>
      </p:sp>
      <p:sp>
        <p:nvSpPr>
          <p:cNvPr id="191" name="textbox 191"/>
          <p:cNvSpPr/>
          <p:nvPr/>
        </p:nvSpPr>
        <p:spPr>
          <a:xfrm>
            <a:off x="1207109" y="4129582"/>
            <a:ext cx="9770744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spc="-4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若您参考本手册仍然无法使用，请尽快与报考</a:t>
            </a:r>
            <a:r>
              <a:rPr lang="zh-CN" sz="2400" spc="-4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我院负责人何老师</a:t>
            </a:r>
            <a:r>
              <a:rPr sz="2400" spc="-4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联系协调</a:t>
            </a:r>
            <a:r>
              <a:rPr lang="zh-CN" sz="2400" spc="-4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，电话</a:t>
            </a:r>
            <a:r>
              <a:rPr lang="en-US" altLang="zh-CN" sz="2400" spc="-4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020-39310586</a:t>
            </a:r>
            <a:r>
              <a:rPr sz="2400" spc="-3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。</a:t>
            </a:r>
            <a:endParaRPr lang="en-US" altLang="en-US" sz="24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92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3" name="picture 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30808"/>
            <a:ext cx="12192000" cy="4596383"/>
          </a:xfrm>
          <a:prstGeom prst="rect">
            <a:avLst/>
          </a:prstGeom>
        </p:spPr>
      </p:pic>
      <p:sp>
        <p:nvSpPr>
          <p:cNvPr id="195" name="textbox 195"/>
          <p:cNvSpPr/>
          <p:nvPr/>
        </p:nvSpPr>
        <p:spPr>
          <a:xfrm>
            <a:off x="1840179" y="2006574"/>
            <a:ext cx="9010015" cy="30264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57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请各位考生提前了解网络远程复试要</a:t>
            </a:r>
            <a:r>
              <a:rPr sz="3600" spc="42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lang="en-US" altLang="en-US" sz="3600" dirty="0"/>
          </a:p>
          <a:p>
            <a:pPr marL="1079500" algn="l" rtl="0" eaLnBrk="0">
              <a:lnSpc>
                <a:spcPct val="97000"/>
              </a:lnSpc>
              <a:spcBef>
                <a:spcPts val="2275"/>
              </a:spcBef>
            </a:pPr>
            <a:r>
              <a:rPr sz="3600" spc="55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熟练运用软件，做好复试准</a:t>
            </a:r>
            <a:r>
              <a:rPr sz="3600" spc="54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endParaRPr lang="en-US" altLang="en-US" sz="3600" dirty="0"/>
          </a:p>
          <a:p>
            <a:pPr marL="2946400" algn="l" rtl="0" eaLnBrk="0">
              <a:lnSpc>
                <a:spcPct val="98000"/>
              </a:lnSpc>
              <a:spcBef>
                <a:spcPts val="2270"/>
              </a:spcBef>
            </a:pPr>
            <a:r>
              <a:rPr sz="3600" spc="50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保证诚信考</a:t>
            </a:r>
            <a:r>
              <a:rPr sz="3600" spc="46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</a:t>
            </a:r>
            <a:endParaRPr lang="en-US" altLang="en-US" sz="3600" dirty="0"/>
          </a:p>
          <a:p>
            <a:pPr algn="l" rtl="0" eaLnBrk="0">
              <a:lnSpc>
                <a:spcPct val="104000"/>
              </a:lnSpc>
            </a:pPr>
            <a:endParaRPr lang="en-US" altLang="en-US" sz="1800" dirty="0"/>
          </a:p>
          <a:p>
            <a:pPr algn="l" rtl="0" eaLnBrk="0">
              <a:lnSpc>
                <a:spcPct val="14000"/>
              </a:lnSpc>
            </a:pPr>
            <a:endParaRPr lang="en-US" altLang="en-US" sz="100" dirty="0"/>
          </a:p>
          <a:p>
            <a:pPr marL="545465" algn="l" rtl="0" eaLnBrk="0">
              <a:lnSpc>
                <a:spcPct val="97000"/>
              </a:lnSpc>
            </a:pPr>
            <a:r>
              <a:rPr sz="3600" spc="40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祝各位考生复试顺利，金榜题名</a:t>
            </a:r>
            <a:r>
              <a:rPr sz="3600" spc="390" dirty="0">
                <a:ln w="952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en-US" sz="3600" dirty="0"/>
          </a:p>
        </p:txBody>
      </p:sp>
      <p:sp>
        <p:nvSpPr>
          <p:cNvPr id="196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99" name="picture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583682"/>
            <a:ext cx="12192000" cy="12700"/>
          </a:xfrm>
          <a:prstGeom prst="rect">
            <a:avLst/>
          </a:prstGeom>
        </p:spPr>
      </p:pic>
      <p:sp>
        <p:nvSpPr>
          <p:cNvPr id="200" name="rect"/>
          <p:cNvSpPr/>
          <p:nvPr/>
        </p:nvSpPr>
        <p:spPr>
          <a:xfrm>
            <a:off x="0" y="1250950"/>
            <a:ext cx="12192000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14094"/>
            <a:ext cx="12192000" cy="4613097"/>
          </a:xfrm>
          <a:prstGeom prst="rect">
            <a:avLst/>
          </a:prstGeom>
        </p:spPr>
      </p:pic>
      <p:sp>
        <p:nvSpPr>
          <p:cNvPr id="28" name="path"/>
          <p:cNvSpPr/>
          <p:nvPr/>
        </p:nvSpPr>
        <p:spPr>
          <a:xfrm>
            <a:off x="2962655" y="2421636"/>
            <a:ext cx="2016252" cy="2014727"/>
          </a:xfrm>
          <a:custGeom>
            <a:avLst/>
            <a:gdLst/>
            <a:ahLst/>
            <a:cxnLst/>
            <a:rect l="0" t="0" r="0" b="0"/>
            <a:pathLst>
              <a:path w="3175" h="3172">
                <a:moveTo>
                  <a:pt x="0" y="1586"/>
                </a:moveTo>
                <a:cubicBezTo>
                  <a:pt x="0" y="710"/>
                  <a:pt x="710" y="0"/>
                  <a:pt x="1587" y="0"/>
                </a:cubicBezTo>
                <a:cubicBezTo>
                  <a:pt x="2464" y="0"/>
                  <a:pt x="3175" y="710"/>
                  <a:pt x="3175" y="1586"/>
                </a:cubicBezTo>
                <a:cubicBezTo>
                  <a:pt x="3175" y="2462"/>
                  <a:pt x="2464" y="3172"/>
                  <a:pt x="1587" y="3172"/>
                </a:cubicBezTo>
                <a:cubicBezTo>
                  <a:pt x="710" y="3172"/>
                  <a:pt x="0" y="2462"/>
                  <a:pt x="0" y="1586"/>
                </a:cubicBezTo>
              </a:path>
            </a:pathLst>
          </a:cu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0" y="0"/>
          <a:ext cx="12191365" cy="5596254"/>
        </p:xfrm>
        <a:graphic>
          <a:graphicData uri="http://schemas.openxmlformats.org/drawingml/2006/table">
            <a:tbl>
              <a:tblPr/>
              <a:tblGrid>
                <a:gridCol w="4829175"/>
                <a:gridCol w="7362190"/>
              </a:tblGrid>
              <a:tr h="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50"/>
                        </a:lnSpc>
                      </a:pPr>
                      <a:endParaRPr lang="en-US" altLang="en-US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</a:tr>
              <a:tr h="11493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655060" algn="l" rtl="0" eaLnBrk="0">
                        <a:lnSpc>
                          <a:spcPct val="77000"/>
                        </a:lnSpc>
                      </a:pPr>
                      <a:r>
                        <a:rPr sz="12000" spc="0" dirty="0">
                          <a:ln w="3492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517525" indent="33020" algn="l" rtl="0" eaLnBrk="0">
                        <a:lnSpc>
                          <a:spcPct val="105000"/>
                        </a:lnSpc>
                      </a:pPr>
                      <a:r>
                        <a:rPr sz="6000" spc="-5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网络远程复试所</a:t>
                      </a:r>
                      <a:r>
                        <a:rPr sz="6000" spc="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需</a:t>
                      </a:r>
                      <a:r>
                        <a:rPr sz="60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6000" spc="-20" dirty="0">
                          <a:ln w="2177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设备及环境</a:t>
                      </a:r>
                      <a:r>
                        <a:rPr sz="6000" spc="0" dirty="0">
                          <a:ln w="2177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要求</a:t>
                      </a:r>
                      <a:endParaRPr lang="en-US" altLang="en-US" sz="6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/>
          <p:nvPr/>
        </p:nvSpPr>
        <p:spPr>
          <a:xfrm>
            <a:off x="558344" y="1203807"/>
            <a:ext cx="10944225" cy="45173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64465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用于复试的环境要求</a:t>
            </a:r>
            <a:endParaRPr lang="en-US" altLang="en-US" sz="3600" dirty="0"/>
          </a:p>
          <a:p>
            <a:pPr marL="12700" algn="l" rtl="0" eaLnBrk="0">
              <a:lnSpc>
                <a:spcPct val="100000"/>
              </a:lnSpc>
              <a:spcBef>
                <a:spcPts val="1935"/>
              </a:spcBef>
            </a:pPr>
            <a:r>
              <a:rPr sz="2600" spc="6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6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独立、封闭、无干扰</a:t>
            </a:r>
            <a:r>
              <a:rPr sz="2600" spc="6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的复试房间(严禁在网吧等公共</a:t>
            </a:r>
            <a:r>
              <a:rPr sz="2600" spc="3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场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所)。</a:t>
            </a:r>
            <a:endParaRPr lang="en-US" altLang="en-US" sz="2600" dirty="0"/>
          </a:p>
          <a:p>
            <a:pPr marL="239395" indent="-226695" algn="l" rtl="0" eaLnBrk="0">
              <a:lnSpc>
                <a:spcPct val="105000"/>
              </a:lnSpc>
              <a:spcBef>
                <a:spcPts val="465"/>
              </a:spcBef>
            </a:pPr>
            <a:r>
              <a:rPr sz="2600" spc="-14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-14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房间要求</a:t>
            </a:r>
            <a:r>
              <a:rPr sz="2600" spc="-14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环境简洁，</a:t>
            </a:r>
            <a:r>
              <a:rPr sz="2600" spc="-1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4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光线适宜，安静，</a:t>
            </a:r>
            <a:r>
              <a:rPr sz="2600" spc="-1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4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不逆光，</a:t>
            </a:r>
            <a:r>
              <a:rPr sz="2600" spc="-1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4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无遮挡，</a:t>
            </a:r>
            <a:r>
              <a:rPr sz="2600" spc="-1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600" spc="-14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无反光</a:t>
            </a:r>
            <a:r>
              <a:rPr sz="2600" spc="-7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600" spc="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6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600" spc="-6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无其他人员</a:t>
            </a:r>
            <a:r>
              <a:rPr sz="2600" spc="-50" dirty="0">
                <a:ln w="945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600" dirty="0"/>
          </a:p>
          <a:p>
            <a:pPr marL="12700" algn="l" rtl="0" eaLnBrk="0">
              <a:lnSpc>
                <a:spcPts val="3145"/>
              </a:lnSpc>
              <a:spcBef>
                <a:spcPts val="615"/>
              </a:spcBef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可视范围内</a:t>
            </a:r>
            <a:r>
              <a:rPr sz="2600" spc="2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无任何与复试相关的参</a:t>
            </a:r>
            <a:r>
              <a:rPr sz="2600" spc="0" dirty="0">
                <a:ln w="944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考资料及其他物品。</a:t>
            </a:r>
            <a:endParaRPr lang="en-US" altLang="en-US" sz="26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64465" algn="l" rtl="0" eaLnBrk="0">
              <a:lnSpc>
                <a:spcPct val="97000"/>
              </a:lnSpc>
              <a:spcBef>
                <a:spcPts val="1080"/>
              </a:spcBef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用于复试的网络要求</a:t>
            </a:r>
            <a:endParaRPr lang="en-US" altLang="en-US" sz="3600" dirty="0"/>
          </a:p>
          <a:p>
            <a:pPr marL="240665" indent="-226695" algn="l" rtl="0" eaLnBrk="0">
              <a:lnSpc>
                <a:spcPct val="131000"/>
              </a:lnSpc>
              <a:spcBef>
                <a:spcPts val="255"/>
              </a:spcBef>
            </a:pPr>
            <a:r>
              <a:rPr sz="2700" spc="16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spc="16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网络良好能满足复试要求，需保障有线宽带网、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WIFI</a:t>
            </a:r>
            <a:r>
              <a:rPr sz="2700" spc="16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、4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sz="2700" spc="16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/5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sz="2700" spc="16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</a:t>
            </a:r>
            <a:r>
              <a:rPr sz="2700" spc="13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络</a:t>
            </a:r>
            <a:r>
              <a:rPr sz="2700" spc="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sz="27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spc="100" dirty="0">
                <a:ln w="10154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至少两种网络条件，</a:t>
            </a:r>
            <a:r>
              <a:rPr sz="2700" spc="100" dirty="0">
                <a:ln w="1015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建议优先使用有线网络</a:t>
            </a:r>
            <a:r>
              <a:rPr sz="2700" spc="0" dirty="0">
                <a:ln w="10154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700" dirty="0"/>
          </a:p>
        </p:txBody>
      </p:sp>
      <p:sp>
        <p:nvSpPr>
          <p:cNvPr id="33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/>
          <p:nvPr/>
        </p:nvSpPr>
        <p:spPr>
          <a:xfrm>
            <a:off x="552704" y="1020927"/>
            <a:ext cx="10667365" cy="2486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用于复试的设备要求</a:t>
            </a:r>
            <a:endParaRPr lang="en-US" altLang="en-US" sz="3600" dirty="0"/>
          </a:p>
          <a:p>
            <a:pPr marL="12700" algn="l" rtl="0" eaLnBrk="0">
              <a:lnSpc>
                <a:spcPct val="95000"/>
              </a:lnSpc>
              <a:spcBef>
                <a:spcPts val="1375"/>
              </a:spcBef>
            </a:pPr>
            <a:r>
              <a:rPr sz="2400" spc="-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考生采用</a:t>
            </a:r>
            <a:r>
              <a:rPr sz="2400" spc="-5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双机位模式</a:t>
            </a:r>
            <a:r>
              <a:rPr sz="2400" spc="-5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参加复试，即需要考生准备两台带摄像头的</a:t>
            </a:r>
            <a:r>
              <a:rPr sz="2400" spc="-2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备：</a:t>
            </a:r>
            <a:endParaRPr lang="en-US" altLang="en-US" sz="2400" dirty="0"/>
          </a:p>
          <a:p>
            <a:pPr marL="716280" indent="-245110" algn="l" rtl="0" eaLnBrk="0">
              <a:lnSpc>
                <a:spcPct val="105000"/>
              </a:lnSpc>
              <a:spcBef>
                <a:spcPts val="515"/>
              </a:spcBef>
            </a:pPr>
            <a:r>
              <a:rPr sz="2000" spc="1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spc="1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一台设备从</a:t>
            </a:r>
            <a:r>
              <a:rPr sz="2000" spc="10" dirty="0">
                <a:ln w="7271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正面拍摄作为主机位</a:t>
            </a:r>
            <a:r>
              <a:rPr sz="2000" spc="1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(建议优先使用有线</a:t>
            </a:r>
            <a:r>
              <a:rPr sz="2000" spc="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网络)用于面试，</a:t>
            </a:r>
            <a:r>
              <a:rPr sz="20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使用笔记本电脑或</a:t>
            </a:r>
            <a:r>
              <a:rPr sz="20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-130" dirty="0">
                <a:ln w="7280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台式机</a:t>
            </a:r>
            <a:r>
              <a:rPr sz="2000" spc="-100" dirty="0">
                <a:ln w="7280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en-US" sz="2000" dirty="0"/>
          </a:p>
          <a:p>
            <a:pPr marL="716280" indent="-245110" algn="l" rtl="0" eaLnBrk="0">
              <a:lnSpc>
                <a:spcPct val="105000"/>
              </a:lnSpc>
              <a:spcBef>
                <a:spcPts val="480"/>
              </a:spcBef>
            </a:pPr>
            <a:r>
              <a:rPr sz="2000" spc="1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spc="1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另一台设备</a:t>
            </a:r>
            <a:r>
              <a:rPr sz="2000" spc="10" dirty="0">
                <a:ln w="7271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从考生侧后方45°角1.5米处拍摄作为辅机位</a:t>
            </a:r>
            <a:r>
              <a:rPr sz="2000" spc="1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，用于监控面试环境，</a:t>
            </a:r>
            <a:r>
              <a:rPr sz="2000" spc="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用手机、</a:t>
            </a:r>
            <a:r>
              <a:rPr sz="2000" spc="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spc="-1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</a:t>
            </a:r>
            <a:r>
              <a:rPr sz="2000" spc="0" dirty="0">
                <a:ln w="7271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式机、笔记本电脑、平板电脑均可。</a:t>
            </a:r>
            <a:endParaRPr lang="en-US" altLang="en-US" sz="2000" dirty="0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1416" y="3717035"/>
            <a:ext cx="5330952" cy="299770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27063" y="3717035"/>
            <a:ext cx="5247132" cy="2997707"/>
          </a:xfrm>
          <a:prstGeom prst="rect">
            <a:avLst/>
          </a:prstGeom>
        </p:spPr>
      </p:pic>
      <p:sp>
        <p:nvSpPr>
          <p:cNvPr id="38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963930" y="1435100"/>
            <a:ext cx="9527540" cy="3514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9906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用于复试的平台要求</a:t>
            </a:r>
            <a:endParaRPr lang="en-US" altLang="en-US" sz="36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8000"/>
              </a:lnSpc>
              <a:spcBef>
                <a:spcPts val="815"/>
              </a:spcBef>
            </a:pPr>
            <a:r>
              <a:rPr sz="2700" spc="10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远程复试平台以</a:t>
            </a:r>
            <a:r>
              <a:rPr sz="2700" spc="100" dirty="0">
                <a:ln w="1014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腾讯会议平台模式</a:t>
            </a:r>
            <a:r>
              <a:rPr sz="2700" spc="10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</a:t>
            </a:r>
            <a:r>
              <a:rPr sz="2700" spc="80" dirty="0">
                <a:ln w="10145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2700" dirty="0"/>
          </a:p>
          <a:p>
            <a:pPr marL="697865" indent="-225425" algn="l" rtl="0" eaLnBrk="0">
              <a:lnSpc>
                <a:spcPct val="115000"/>
              </a:lnSpc>
              <a:spcBef>
                <a:spcPts val="1235"/>
              </a:spcBef>
            </a:pPr>
            <a:r>
              <a:rPr sz="2400" spc="6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400" spc="6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考生需</a:t>
            </a:r>
            <a:r>
              <a:rPr sz="2400" spc="3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提前安装并</a:t>
            </a:r>
            <a:r>
              <a:rPr sz="2400" spc="1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</a:t>
            </a:r>
            <a:r>
              <a:rPr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练操作</a:t>
            </a:r>
            <a:r>
              <a:rPr lang="zh-CN" sz="2400" spc="0" dirty="0">
                <a:ln w="870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2400" spc="-5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腾讯会议平台下载链</a:t>
            </a:r>
            <a:r>
              <a:rPr sz="2400" spc="-2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</a:t>
            </a:r>
            <a:r>
              <a:rPr sz="2400" spc="0" dirty="0">
                <a:ln w="8717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2400" dirty="0"/>
          </a:p>
          <a:p>
            <a:pPr marL="480695" algn="l" rtl="0" eaLnBrk="0">
              <a:lnSpc>
                <a:spcPct val="89000"/>
              </a:lnSpc>
              <a:spcBef>
                <a:spcPts val="1295"/>
              </a:spcBef>
            </a:pP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1"/>
              </a:rPr>
              <a:t>https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meeting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tencent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download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center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html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?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2400" u="sng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=100</a:t>
            </a:r>
            <a:r>
              <a:rPr sz="2400" u="sng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2400" dirty="0"/>
          </a:p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628650" algn="l" rtl="0" eaLnBrk="0">
              <a:lnSpc>
                <a:spcPct val="95000"/>
              </a:lnSpc>
            </a:pPr>
            <a:r>
              <a:rPr sz="2400" spc="1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(请</a:t>
            </a:r>
            <a:r>
              <a:rPr sz="2400" spc="0" dirty="0">
                <a:ln w="870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务必更新到最新版腾讯会议)</a:t>
            </a:r>
            <a:endParaRPr lang="en-US" altLang="en-US" sz="2400" dirty="0"/>
          </a:p>
        </p:txBody>
      </p:sp>
      <p:sp>
        <p:nvSpPr>
          <p:cNvPr id="41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14094"/>
            <a:ext cx="12192000" cy="4613097"/>
          </a:xfrm>
          <a:prstGeom prst="rect">
            <a:avLst/>
          </a:prstGeom>
        </p:spPr>
      </p:pic>
      <p:sp>
        <p:nvSpPr>
          <p:cNvPr id="44" name="path"/>
          <p:cNvSpPr/>
          <p:nvPr/>
        </p:nvSpPr>
        <p:spPr>
          <a:xfrm>
            <a:off x="2962655" y="2421636"/>
            <a:ext cx="2016252" cy="2014727"/>
          </a:xfrm>
          <a:custGeom>
            <a:avLst/>
            <a:gdLst/>
            <a:ahLst/>
            <a:cxnLst/>
            <a:rect l="0" t="0" r="0" b="0"/>
            <a:pathLst>
              <a:path w="3175" h="3172">
                <a:moveTo>
                  <a:pt x="0" y="1586"/>
                </a:moveTo>
                <a:cubicBezTo>
                  <a:pt x="0" y="710"/>
                  <a:pt x="710" y="0"/>
                  <a:pt x="1587" y="0"/>
                </a:cubicBezTo>
                <a:cubicBezTo>
                  <a:pt x="2464" y="0"/>
                  <a:pt x="3175" y="710"/>
                  <a:pt x="3175" y="1586"/>
                </a:cubicBezTo>
                <a:cubicBezTo>
                  <a:pt x="3175" y="2462"/>
                  <a:pt x="2464" y="3172"/>
                  <a:pt x="1587" y="3172"/>
                </a:cubicBezTo>
                <a:cubicBezTo>
                  <a:pt x="710" y="3172"/>
                  <a:pt x="0" y="2462"/>
                  <a:pt x="0" y="1586"/>
                </a:cubicBezTo>
              </a:path>
            </a:pathLst>
          </a:cu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5" name="table 45"/>
          <p:cNvGraphicFramePr>
            <a:graphicFrameLocks noGrp="1"/>
          </p:cNvGraphicFramePr>
          <p:nvPr/>
        </p:nvGraphicFramePr>
        <p:xfrm>
          <a:off x="0" y="0"/>
          <a:ext cx="12191999" cy="5596254"/>
        </p:xfrm>
        <a:graphic>
          <a:graphicData uri="http://schemas.openxmlformats.org/drawingml/2006/table">
            <a:tbl>
              <a:tblPr/>
              <a:tblGrid>
                <a:gridCol w="4838064"/>
                <a:gridCol w="7353934"/>
              </a:tblGrid>
              <a:tr h="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50"/>
                        </a:lnSpc>
                      </a:pPr>
                      <a:endParaRPr lang="en-US" altLang="en-US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403F"/>
                    </a:solidFill>
                  </a:tcPr>
                </a:tc>
              </a:tr>
              <a:tr h="11493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616960" algn="l" rtl="0" eaLnBrk="0">
                        <a:lnSpc>
                          <a:spcPct val="78000"/>
                        </a:lnSpc>
                      </a:pPr>
                      <a:r>
                        <a:rPr sz="12000" spc="0" dirty="0">
                          <a:ln w="3492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51498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6000" spc="-4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复试平台</a:t>
                      </a:r>
                      <a:r>
                        <a:rPr sz="6000" spc="-10" dirty="0">
                          <a:ln w="2178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</a:t>
                      </a:r>
                      <a:endParaRPr lang="en-US" altLang="en-US" sz="6000" dirty="0"/>
                    </a:p>
                    <a:p>
                      <a:pPr marL="535305" algn="l" rtl="0" eaLnBrk="0">
                        <a:lnSpc>
                          <a:spcPts val="8010"/>
                        </a:lnSpc>
                      </a:pPr>
                      <a:r>
                        <a:rPr sz="6000" spc="-60" dirty="0">
                          <a:ln w="2177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安装与使用</a:t>
                      </a:r>
                      <a:endParaRPr lang="en-US" altLang="en-US" sz="6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rect"/>
          <p:cNvSpPr/>
          <p:nvPr/>
        </p:nvSpPr>
        <p:spPr>
          <a:xfrm>
            <a:off x="0" y="6749795"/>
            <a:ext cx="12192000" cy="108201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/>
          <p:nvPr/>
        </p:nvSpPr>
        <p:spPr>
          <a:xfrm>
            <a:off x="558344" y="1654831"/>
            <a:ext cx="10241915" cy="135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600" spc="2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2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在主辅机位电脑、手机或平板电脑分别下载</a:t>
            </a:r>
            <a:r>
              <a:rPr sz="2600" spc="1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</a:t>
            </a:r>
            <a:r>
              <a:rPr sz="2600" spc="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装腾讯会议客户端软件</a:t>
            </a:r>
            <a:endParaRPr lang="en-US" altLang="en-US" sz="2600" dirty="0"/>
          </a:p>
          <a:p>
            <a:pPr marL="12700" algn="l" rtl="0" eaLnBrk="0">
              <a:lnSpc>
                <a:spcPct val="89000"/>
              </a:lnSpc>
              <a:spcBef>
                <a:spcPts val="20"/>
              </a:spcBef>
            </a:pPr>
            <a:r>
              <a:rPr sz="2600" spc="-160" dirty="0">
                <a:solidFill>
                  <a:srgbClr val="20386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600" spc="-16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主机位入会要求</a:t>
            </a:r>
            <a:r>
              <a:rPr sz="2600" spc="-80" dirty="0">
                <a:ln w="944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2600" dirty="0"/>
          </a:p>
          <a:p>
            <a:pPr marL="610235" indent="-134620" algn="l" rtl="0" eaLnBrk="0">
              <a:lnSpc>
                <a:spcPct val="96000"/>
              </a:lnSpc>
              <a:spcBef>
                <a:spcPts val="15"/>
              </a:spcBef>
            </a:pPr>
            <a:r>
              <a:rPr sz="2100" spc="180" dirty="0">
                <a:solidFill>
                  <a:srgbClr val="203864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➢</a:t>
            </a:r>
            <a:r>
              <a:rPr sz="2100" spc="180" dirty="0">
                <a:ln w="796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会议号(9位数字)、参会密码(6位数字)</a:t>
            </a:r>
            <a:r>
              <a:rPr sz="2100" spc="18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spc="180" dirty="0">
                <a:ln w="7968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、会议时间、</a:t>
            </a:r>
            <a:r>
              <a:rPr sz="2100" spc="180" dirty="0">
                <a:ln w="796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入会时考生专属</a:t>
            </a:r>
            <a:r>
              <a:rPr sz="2100" spc="140" dirty="0">
                <a:ln w="796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2100" spc="0" dirty="0">
                <a:ln w="7968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码</a:t>
            </a:r>
            <a:r>
              <a:rPr sz="210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spc="100" dirty="0">
                <a:ln w="7976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(由</a:t>
            </a:r>
            <a:r>
              <a:rPr lang="zh-CN" sz="2100" spc="100" dirty="0">
                <a:ln w="7976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学院</a:t>
            </a:r>
            <a:r>
              <a:rPr sz="2100" spc="100" dirty="0">
                <a:ln w="7976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提供)，</a:t>
            </a:r>
            <a:r>
              <a:rPr sz="2100" spc="100" dirty="0"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100" spc="100" dirty="0">
                <a:ln w="7976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入会后考生禁止使用虚拟背</a:t>
            </a:r>
            <a:r>
              <a:rPr sz="2100" spc="0" dirty="0">
                <a:ln w="7976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景</a:t>
            </a:r>
            <a:r>
              <a:rPr sz="2100" spc="0" dirty="0">
                <a:ln w="7976" cap="flat" cmpd="sng">
                  <a:solidFill>
                    <a:srgbClr val="203864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20386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1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3852671" y="3396995"/>
            <a:ext cx="3918839" cy="3209544"/>
            <a:chOff x="0" y="0"/>
            <a:chExt cx="3918839" cy="3209544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075432" cy="3209544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999488" y="1147572"/>
              <a:ext cx="1043940" cy="574675"/>
            </a:xfrm>
            <a:prstGeom prst="rect">
              <a:avLst/>
            </a:prstGeom>
          </p:spPr>
        </p:pic>
        <p:sp>
          <p:nvSpPr>
            <p:cNvPr id="51" name="textbox 51"/>
            <p:cNvSpPr/>
            <p:nvPr/>
          </p:nvSpPr>
          <p:spPr>
            <a:xfrm>
              <a:off x="2765959" y="1661769"/>
              <a:ext cx="1165860" cy="5594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5000"/>
                </a:lnSpc>
              </a:pPr>
              <a:r>
                <a:rPr sz="1800" spc="-1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信息</a:t>
              </a:r>
              <a:r>
                <a:rPr sz="1800" spc="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由报考</a:t>
              </a:r>
              <a:endParaRPr lang="en-US" altLang="en-US" sz="1800" dirty="0"/>
            </a:p>
            <a:p>
              <a:pPr marL="27940" algn="l" rtl="0" eaLnBrk="0">
                <a:lnSpc>
                  <a:spcPct val="95000"/>
                </a:lnSpc>
                <a:spcBef>
                  <a:spcPts val="100"/>
                </a:spcBef>
              </a:pPr>
              <a:r>
                <a:rPr sz="1800" spc="-3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院系提供</a:t>
              </a:r>
              <a:endParaRPr lang="en-US" altLang="en-US" sz="180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8089392" y="3515867"/>
            <a:ext cx="3940429" cy="3140964"/>
            <a:chOff x="0" y="0"/>
            <a:chExt cx="3940429" cy="3140964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148583" cy="31409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941831" y="1366774"/>
              <a:ext cx="1297813" cy="837158"/>
            </a:xfrm>
            <a:prstGeom prst="rect">
              <a:avLst/>
            </a:prstGeom>
          </p:spPr>
        </p:pic>
        <p:sp>
          <p:nvSpPr>
            <p:cNvPr id="54" name="textbox 54"/>
            <p:cNvSpPr/>
            <p:nvPr/>
          </p:nvSpPr>
          <p:spPr>
            <a:xfrm>
              <a:off x="1866138" y="825982"/>
              <a:ext cx="2087245" cy="5594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3000"/>
                </a:lnSpc>
              </a:pPr>
              <a:endParaRPr lang="en-US" altLang="en-US" sz="100" dirty="0"/>
            </a:p>
            <a:p>
              <a:pPr marL="15240" indent="-2540" algn="l" rtl="0" eaLnBrk="0">
                <a:lnSpc>
                  <a:spcPct val="97000"/>
                </a:lnSpc>
              </a:pPr>
              <a:r>
                <a:rPr sz="1800" spc="1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输入</a:t>
              </a:r>
              <a:r>
                <a:rPr sz="1800" spc="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密码加入会议</a:t>
              </a:r>
              <a:r>
                <a:rPr sz="1800" spc="0" dirty="0"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sz="1800" spc="1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等</a:t>
              </a:r>
              <a:r>
                <a:rPr sz="1800" spc="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待主持人审核入会</a:t>
              </a:r>
              <a:endParaRPr lang="en-US" altLang="en-US" sz="18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332231" y="3396996"/>
            <a:ext cx="3089147" cy="3063239"/>
            <a:chOff x="0" y="0"/>
            <a:chExt cx="3089147" cy="3063239"/>
          </a:xfrm>
        </p:grpSpPr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089147" cy="3063239"/>
            </a:xfrm>
            <a:prstGeom prst="rect">
              <a:avLst/>
            </a:prstGeom>
          </p:spPr>
        </p:pic>
        <p:sp>
          <p:nvSpPr>
            <p:cNvPr id="56" name="textbox 56"/>
            <p:cNvSpPr/>
            <p:nvPr/>
          </p:nvSpPr>
          <p:spPr>
            <a:xfrm>
              <a:off x="-12700" y="-12700"/>
              <a:ext cx="3114675" cy="31197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marL="687705" algn="l" rtl="0" eaLnBrk="0">
                <a:lnSpc>
                  <a:spcPct val="97000"/>
                </a:lnSpc>
                <a:spcBef>
                  <a:spcPts val="5"/>
                </a:spcBef>
                <a:tabLst>
                  <a:tab pos="1243330" algn="l"/>
                </a:tabLst>
              </a:pPr>
              <a:r>
                <a:rPr sz="1800" spc="0" dirty="0"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	</a:t>
              </a:r>
              <a:r>
                <a:rPr sz="1800" spc="-4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点击加</a:t>
              </a:r>
              <a:endParaRPr lang="en-US" altLang="en-US" sz="1800" dirty="0"/>
            </a:p>
            <a:p>
              <a:pPr marL="1231900" algn="l" rtl="0" eaLnBrk="0">
                <a:lnSpc>
                  <a:spcPct val="95000"/>
                </a:lnSpc>
                <a:spcBef>
                  <a:spcPts val="60"/>
                </a:spcBef>
              </a:pPr>
              <a:r>
                <a:rPr sz="1800" spc="-10" dirty="0">
                  <a:ln w="6531" cap="flat" cmpd="sng">
                    <a:solidFill>
                      <a:srgbClr val="203864">
                        <a:alpha val="100000"/>
                      </a:srgbClr>
                    </a:solidFill>
                    <a:prstDash val="solid"/>
                    <a:miter lim="10"/>
                  </a:ln>
                  <a:solidFill>
                    <a:srgbClr val="203864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入会议</a:t>
              </a:r>
              <a:endParaRPr lang="en-US" altLang="en-US" sz="1800" dirty="0"/>
            </a:p>
          </p:txBody>
        </p:sp>
      </p:grpSp>
      <p:sp>
        <p:nvSpPr>
          <p:cNvPr id="57" name="path"/>
          <p:cNvSpPr/>
          <p:nvPr/>
        </p:nvSpPr>
        <p:spPr>
          <a:xfrm>
            <a:off x="3829811" y="3759708"/>
            <a:ext cx="2915411" cy="1018031"/>
          </a:xfrm>
          <a:custGeom>
            <a:avLst/>
            <a:gdLst/>
            <a:ahLst/>
            <a:cxnLst/>
            <a:rect l="0" t="0" r="0" b="0"/>
            <a:pathLst>
              <a:path w="4591" h="1603">
                <a:moveTo>
                  <a:pt x="30" y="1573"/>
                </a:moveTo>
                <a:lnTo>
                  <a:pt x="4561" y="1573"/>
                </a:lnTo>
                <a:lnTo>
                  <a:pt x="4561" y="30"/>
                </a:lnTo>
                <a:lnTo>
                  <a:pt x="30" y="30"/>
                </a:lnTo>
                <a:lnTo>
                  <a:pt x="30" y="1573"/>
                </a:lnTo>
                <a:close/>
              </a:path>
            </a:pathLst>
          </a:custGeom>
          <a:noFill/>
          <a:ln w="38100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848100" y="1033271"/>
            <a:ext cx="2377440" cy="571500"/>
          </a:xfrm>
          <a:prstGeom prst="rect">
            <a:avLst/>
          </a:prstGeom>
        </p:spPr>
      </p:pic>
      <p:sp>
        <p:nvSpPr>
          <p:cNvPr id="59" name="textbox 59"/>
          <p:cNvSpPr/>
          <p:nvPr/>
        </p:nvSpPr>
        <p:spPr>
          <a:xfrm>
            <a:off x="547679" y="1062082"/>
            <a:ext cx="2762250" cy="558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6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腾讯会议平</a:t>
            </a:r>
            <a:r>
              <a:rPr sz="36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</a:t>
            </a:r>
            <a:endParaRPr lang="en-US" altLang="en-US" sz="3600" dirty="0"/>
          </a:p>
        </p:txBody>
      </p:sp>
      <p:sp>
        <p:nvSpPr>
          <p:cNvPr id="60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8900" y="1094740"/>
            <a:ext cx="8341995" cy="5561330"/>
          </a:xfrm>
          <a:prstGeom prst="rect">
            <a:avLst/>
          </a:prstGeom>
        </p:spPr>
      </p:pic>
      <p:sp>
        <p:nvSpPr>
          <p:cNvPr id="63" name="textbox 63"/>
          <p:cNvSpPr/>
          <p:nvPr/>
        </p:nvSpPr>
        <p:spPr>
          <a:xfrm>
            <a:off x="1148696" y="1655743"/>
            <a:ext cx="835025" cy="3919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35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00000"/>
              </a:lnSpc>
            </a:pP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32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32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位登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录等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-2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</a:t>
            </a:r>
            <a:r>
              <a:rPr sz="3200" spc="-1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</a:t>
            </a:r>
            <a:r>
              <a:rPr sz="3200" spc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0" dirty="0">
                <a:ln w="9525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endParaRPr lang="en-US" altLang="en-US" sz="3200" dirty="0"/>
          </a:p>
        </p:txBody>
      </p:sp>
      <p:sp>
        <p:nvSpPr>
          <p:cNvPr id="64" name="rect"/>
          <p:cNvSpPr/>
          <p:nvPr/>
        </p:nvSpPr>
        <p:spPr>
          <a:xfrm>
            <a:off x="0" y="0"/>
            <a:ext cx="12192000" cy="108204"/>
          </a:xfrm>
          <a:prstGeom prst="rect">
            <a:avLst/>
          </a:prstGeom>
          <a:solidFill>
            <a:srgbClr val="C0403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644" y="313944"/>
            <a:ext cx="1947672" cy="646175"/>
          </a:xfrm>
          <a:prstGeom prst="rect">
            <a:avLst/>
          </a:prstGeom>
        </p:spPr>
      </p:pic>
      <p:pic>
        <p:nvPicPr>
          <p:cNvPr id="13" name="图片 1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70" y="209550"/>
            <a:ext cx="885190" cy="8851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76a4924-a0dd-4316-93e9-3cdb60fe8007}"/>
</p:tagLst>
</file>

<file path=ppt/tags/tag2.xml><?xml version="1.0" encoding="utf-8"?>
<p:tagLst xmlns:p="http://schemas.openxmlformats.org/presentationml/2006/main">
  <p:tag name="KSO_WM_UNIT_TABLE_BEAUTIFY" val="smartTable{d6c94c6b-5c97-42fc-8e21-86f24a416559}"/>
</p:tagLst>
</file>

<file path=ppt/tags/tag3.xml><?xml version="1.0" encoding="utf-8"?>
<p:tagLst xmlns:p="http://schemas.openxmlformats.org/presentationml/2006/main">
  <p:tag name="commondata" val="eyJoZGlkIjoiOWRlNzUyOThkM2RiOTkxMWJjMzAzZTM0MTJiMDlkMTQ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3041</Words>
  <Application>WPS 演示</Application>
  <PresentationFormat/>
  <Paragraphs>313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黑体</vt:lpstr>
      <vt:lpstr>Calibri</vt:lpstr>
      <vt:lpstr>Times New Roman Regular</vt:lpstr>
      <vt:lpstr>Times New Roman</vt:lpstr>
      <vt:lpstr>方正大标宋简体</vt:lpstr>
      <vt:lpstr>微软雅黑</vt:lpstr>
      <vt:lpstr>Arial</vt:lpstr>
      <vt:lpstr>MS Gothic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</cp:lastModifiedBy>
  <cp:revision>4</cp:revision>
  <dcterms:created xsi:type="dcterms:W3CDTF">2023-09-25T14:01:00Z</dcterms:created>
  <dcterms:modified xsi:type="dcterms:W3CDTF">2025-09-19T10:53:04Z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1900-01-02T00:00:00Z</vt:filetime>
  </property>
  <property fmtid="{D5CDD505-2E9C-101B-9397-08002B2CF9AE}" pid="4" name="KSOProductBuildVer">
    <vt:lpwstr>2052-12.1.0.22529</vt:lpwstr>
  </property>
  <property fmtid="{D5CDD505-2E9C-101B-9397-08002B2CF9AE}" pid="5" name="ICV">
    <vt:lpwstr>4920F377D10A4D9A87686EA507A42BEB_13</vt:lpwstr>
  </property>
</Properties>
</file>