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9" r:id="rId3"/>
    <p:sldId id="280" r:id="rId4"/>
    <p:sldId id="281" r:id="rId5"/>
    <p:sldId id="282" r:id="rId6"/>
    <p:sldId id="283" r:id="rId7"/>
    <p:sldId id="284" r:id="rId8"/>
    <p:sldId id="285" r:id="rId9"/>
    <p:sldId id="28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76" y="32"/>
      </p:cViewPr>
      <p:guideLst>
        <p:guide orient="horz" pos="2180"/>
        <p:guide pos="3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dec25fe817ccd7405a1e655a11be301_0007020140039398_b_副本"/>
          <p:cNvPicPr>
            <a:picLocks noChangeAspect="1"/>
          </p:cNvPicPr>
          <p:nvPr/>
        </p:nvPicPr>
        <p:blipFill>
          <a:blip r:embed="rId1" cstate="print"/>
          <a:stretch>
            <a:fillRect/>
          </a:stretch>
        </p:blipFill>
        <p:spPr>
          <a:xfrm>
            <a:off x="16510" y="-8255"/>
            <a:ext cx="5911850" cy="1968500"/>
          </a:xfrm>
          <a:prstGeom prst="rect">
            <a:avLst/>
          </a:prstGeom>
        </p:spPr>
      </p:pic>
      <p:sp>
        <p:nvSpPr>
          <p:cNvPr id="2" name="标题 1"/>
          <p:cNvSpPr>
            <a:spLocks noGrp="1"/>
          </p:cNvSpPr>
          <p:nvPr>
            <p:ph type="ctrTitle"/>
          </p:nvPr>
        </p:nvSpPr>
        <p:spPr>
          <a:xfrm>
            <a:off x="1524000" y="1792923"/>
            <a:ext cx="9144000" cy="2387600"/>
          </a:xfrm>
        </p:spPr>
        <p:txBody>
          <a:bodyPr>
            <a:normAutofit fontScale="90000"/>
          </a:bodyPr>
          <a:lstStyle/>
          <a:p>
            <a:br>
              <a:rPr lang="zh-CN" altLang="en-US" dirty="0"/>
            </a:br>
            <a:r>
              <a:rPr lang="zh-CN" altLang="en-US" b="1" dirty="0">
                <a:latin typeface="华文楷体" panose="02010600040101010101" charset="-122"/>
                <a:ea typeface="华文楷体" panose="02010600040101010101" charset="-122"/>
              </a:rPr>
              <a:t>心理教育健康管理平台</a:t>
            </a:r>
            <a:br>
              <a:rPr lang="zh-CN" altLang="en-US" b="1" dirty="0">
                <a:latin typeface="华文楷体" panose="02010600040101010101" charset="-122"/>
                <a:ea typeface="华文楷体" panose="02010600040101010101" charset="-122"/>
              </a:rPr>
            </a:br>
            <a:r>
              <a:rPr lang="zh-CN" altLang="en-US" b="1" dirty="0">
                <a:latin typeface="华文楷体" panose="02010600040101010101" charset="-122"/>
                <a:ea typeface="华文楷体" panose="02010600040101010101" charset="-122"/>
              </a:rPr>
              <a:t>使用流程</a:t>
            </a:r>
            <a:endParaRPr lang="zh-CN" altLang="en-US" b="1" dirty="0">
              <a:latin typeface="华文楷体" panose="02010600040101010101" charset="-122"/>
              <a:ea typeface="华文楷体" panose="02010600040101010101" charset="-122"/>
            </a:endParaRPr>
          </a:p>
        </p:txBody>
      </p:sp>
      <p:grpSp>
        <p:nvGrpSpPr>
          <p:cNvPr id="7" name="组合 6"/>
          <p:cNvGrpSpPr/>
          <p:nvPr/>
        </p:nvGrpSpPr>
        <p:grpSpPr>
          <a:xfrm>
            <a:off x="8124825" y="4905375"/>
            <a:ext cx="3234055" cy="1009650"/>
            <a:chOff x="12795" y="7725"/>
            <a:chExt cx="5093" cy="1590"/>
          </a:xfrm>
        </p:grpSpPr>
        <p:pic>
          <p:nvPicPr>
            <p:cNvPr id="5" name="图片 4"/>
            <p:cNvPicPr>
              <a:picLocks noChangeAspect="1"/>
            </p:cNvPicPr>
            <p:nvPr/>
          </p:nvPicPr>
          <p:blipFill>
            <a:blip r:embed="rId2" cstate="print"/>
            <a:stretch>
              <a:fillRect/>
            </a:stretch>
          </p:blipFill>
          <p:spPr>
            <a:xfrm>
              <a:off x="12795" y="7725"/>
              <a:ext cx="1605" cy="1590"/>
            </a:xfrm>
            <a:prstGeom prst="rect">
              <a:avLst/>
            </a:prstGeom>
          </p:spPr>
        </p:pic>
        <p:sp>
          <p:nvSpPr>
            <p:cNvPr id="6" name="文本框 5"/>
            <p:cNvSpPr txBox="1"/>
            <p:nvPr/>
          </p:nvSpPr>
          <p:spPr>
            <a:xfrm>
              <a:off x="14400" y="8012"/>
              <a:ext cx="3488" cy="1113"/>
            </a:xfrm>
            <a:prstGeom prst="rect">
              <a:avLst/>
            </a:prstGeom>
            <a:noFill/>
          </p:spPr>
          <p:txBody>
            <a:bodyPr wrap="none" rtlCol="0">
              <a:spAutoFit/>
            </a:bodyPr>
            <a:lstStyle/>
            <a:p>
              <a:pPr algn="l"/>
              <a:r>
                <a:rPr lang="zh-CN" altLang="en-US" sz="2000">
                  <a:latin typeface="华文楷体" panose="02010600040101010101" charset="-122"/>
                  <a:ea typeface="华文楷体" panose="02010600040101010101" charset="-122"/>
                  <a:sym typeface="+mn-ea"/>
                </a:rPr>
                <a:t>华南师范大学</a:t>
              </a:r>
              <a:endParaRPr lang="zh-CN" altLang="en-US" sz="2000">
                <a:latin typeface="华文楷体" panose="02010600040101010101" charset="-122"/>
                <a:ea typeface="华文楷体" panose="02010600040101010101" charset="-122"/>
                <a:sym typeface="+mn-ea"/>
              </a:endParaRPr>
            </a:p>
            <a:p>
              <a:pPr algn="l"/>
              <a:r>
                <a:rPr lang="zh-CN" altLang="en-US" sz="2000">
                  <a:latin typeface="华文楷体" panose="02010600040101010101" charset="-122"/>
                  <a:ea typeface="华文楷体" panose="02010600040101010101" charset="-122"/>
                  <a:sym typeface="+mn-ea"/>
                </a:rPr>
                <a:t>心理咨询研究中心</a:t>
              </a:r>
              <a:endParaRPr lang="zh-CN" altLang="en-US" sz="2000">
                <a:latin typeface="华文楷体" panose="02010600040101010101" charset="-122"/>
                <a:ea typeface="华文楷体" panose="02010600040101010101"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20420"/>
            <a:ext cx="10515600" cy="5356860"/>
          </a:xfrm>
        </p:spPr>
        <p:txBody>
          <a:bodyPr/>
          <a:lstStyle/>
          <a:p>
            <a:pPr marL="0" indent="0">
              <a:buNone/>
            </a:pPr>
            <a:r>
              <a:rPr lang="zh-CN" altLang="en-US" dirty="0"/>
              <a:t>同学们：	</a:t>
            </a:r>
            <a:endParaRPr lang="zh-CN" altLang="en-US" dirty="0"/>
          </a:p>
          <a:p>
            <a:pPr marL="0" indent="0">
              <a:buNone/>
            </a:pPr>
            <a:r>
              <a:rPr lang="zh-CN" altLang="en-US" dirty="0"/>
              <a:t>       你们好，感谢你们参与本次心理测评！</a:t>
            </a:r>
            <a:endParaRPr lang="zh-CN" altLang="en-US" dirty="0"/>
          </a:p>
          <a:p>
            <a:pPr marL="0" indent="0">
              <a:buNone/>
            </a:pPr>
            <a:r>
              <a:rPr lang="zh-CN" altLang="en-US" dirty="0"/>
              <a:t>        本次测试的目的是为了让学校了解大家心理健康的平均水平和新学期适应情况，同时也让你们对自己的心理状况有所了解。请大家根据自己的实际感受和真实想法认真作答！</a:t>
            </a:r>
            <a:r>
              <a:rPr lang="zh-CN" altLang="zh-CN" b="1" dirty="0"/>
              <a:t>本次测评的时间</a:t>
            </a:r>
            <a:r>
              <a:rPr lang="zh-CN" altLang="en-US" b="1" dirty="0"/>
              <a:t>最长</a:t>
            </a:r>
            <a:r>
              <a:rPr lang="zh-CN" altLang="zh-CN" b="1" dirty="0"/>
              <a:t>为</a:t>
            </a:r>
            <a:r>
              <a:rPr lang="en-US" altLang="zh-CN" b="1" dirty="0"/>
              <a:t>15</a:t>
            </a:r>
            <a:r>
              <a:rPr lang="zh-CN" altLang="zh-CN" b="1" dirty="0"/>
              <a:t>分钟，请大家注意时间，测评时间耗尽页面将自动结束本次测评。</a:t>
            </a:r>
            <a:r>
              <a:rPr lang="zh-CN" altLang="en-US" dirty="0"/>
              <a:t>本次测评的所有资料和结果都是保密的，不会对外公开。并且不会记入大家个人档案，不会对大家有任何负面的影响，请大家消除顾虑，放心作答！</a:t>
            </a:r>
            <a:endParaRPr lang="zh-CN" altLang="en-US" dirty="0"/>
          </a:p>
          <a:p>
            <a:pPr marL="0" indent="0">
              <a:buNone/>
            </a:pPr>
            <a:r>
              <a:rPr lang="zh-CN" altLang="en-US" dirty="0"/>
              <a:t>        下面是本次心理测评的流程指引：</a:t>
            </a:r>
            <a:endParaRPr lang="zh-CN" altLang="en-US" dirty="0"/>
          </a:p>
        </p:txBody>
      </p:sp>
      <p:grpSp>
        <p:nvGrpSpPr>
          <p:cNvPr id="7" name="组合 6"/>
          <p:cNvGrpSpPr/>
          <p:nvPr/>
        </p:nvGrpSpPr>
        <p:grpSpPr>
          <a:xfrm>
            <a:off x="9471660" y="5746750"/>
            <a:ext cx="2369820" cy="758190"/>
            <a:chOff x="12795" y="7725"/>
            <a:chExt cx="3732" cy="1194"/>
          </a:xfrm>
        </p:grpSpPr>
        <p:pic>
          <p:nvPicPr>
            <p:cNvPr id="5" name="图片 4"/>
            <p:cNvPicPr>
              <a:picLocks noChangeAspect="1"/>
            </p:cNvPicPr>
            <p:nvPr/>
          </p:nvPicPr>
          <p:blipFill>
            <a:blip r:embed="rId1" cstate="print"/>
            <a:stretch>
              <a:fillRect/>
            </a:stretch>
          </p:blipFill>
          <p:spPr>
            <a:xfrm>
              <a:off x="12795" y="7725"/>
              <a:ext cx="1204" cy="1194"/>
            </a:xfrm>
            <a:prstGeom prst="rect">
              <a:avLst/>
            </a:prstGeom>
          </p:spPr>
        </p:pic>
        <p:sp>
          <p:nvSpPr>
            <p:cNvPr id="6" name="文本框 5"/>
            <p:cNvSpPr txBox="1"/>
            <p:nvPr/>
          </p:nvSpPr>
          <p:spPr>
            <a:xfrm>
              <a:off x="13999" y="7911"/>
              <a:ext cx="2528" cy="822"/>
            </a:xfrm>
            <a:prstGeom prst="rect">
              <a:avLst/>
            </a:prstGeom>
            <a:noFill/>
          </p:spPr>
          <p:txBody>
            <a:bodyPr wrap="none" rtlCol="0">
              <a:spAutoFit/>
            </a:bodyPr>
            <a:lstStyle/>
            <a:p>
              <a:pPr algn="l"/>
              <a:r>
                <a:rPr lang="zh-CN" altLang="en-US" sz="1400">
                  <a:latin typeface="华文楷体" panose="02010600040101010101" charset="-122"/>
                  <a:ea typeface="华文楷体" panose="02010600040101010101" charset="-122"/>
                  <a:sym typeface="+mn-ea"/>
                </a:rPr>
                <a:t>华南师范大学</a:t>
              </a:r>
              <a:endParaRPr lang="zh-CN" altLang="en-US" sz="1400">
                <a:latin typeface="华文楷体" panose="02010600040101010101" charset="-122"/>
                <a:ea typeface="华文楷体" panose="02010600040101010101" charset="-122"/>
                <a:sym typeface="+mn-ea"/>
              </a:endParaRPr>
            </a:p>
            <a:p>
              <a:pPr algn="l"/>
              <a:r>
                <a:rPr lang="zh-CN" altLang="en-US" sz="1400">
                  <a:latin typeface="华文楷体" panose="02010600040101010101" charset="-122"/>
                  <a:ea typeface="华文楷体" panose="02010600040101010101" charset="-122"/>
                  <a:sym typeface="+mn-ea"/>
                </a:rPr>
                <a:t>心理咨询研究中心</a:t>
              </a:r>
              <a:endParaRPr lang="zh-CN" altLang="en-US" sz="1400">
                <a:latin typeface="华文楷体" panose="02010600040101010101" charset="-122"/>
                <a:ea typeface="华文楷体" panose="0201060004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2096" y="623050"/>
            <a:ext cx="10787808" cy="5685675"/>
          </a:xfrm>
        </p:spPr>
        <p:txBody>
          <a:bodyPr/>
          <a:lstStyle/>
          <a:p>
            <a:pPr marL="0" indent="0">
              <a:buNone/>
            </a:pPr>
            <a:r>
              <a:rPr lang="zh-CN" altLang="en-US" sz="2400" b="1" dirty="0"/>
              <a:t>电脑端（网页）测评：</a:t>
            </a:r>
            <a:endParaRPr lang="zh-CN" altLang="en-US" sz="2400" b="1" dirty="0"/>
          </a:p>
          <a:p>
            <a:pPr marL="0" lvl="0" indent="0">
              <a:buNone/>
            </a:pPr>
            <a:r>
              <a:rPr lang="zh-CN" altLang="en-US" sz="2400" dirty="0"/>
              <a:t>一、打开网页，输入 </a:t>
            </a:r>
            <a:r>
              <a:rPr lang="en-US" altLang="zh-CN" sz="2400" dirty="0"/>
              <a:t>http://scnu.psy-cloud.net/user/web-v2/#/login</a:t>
            </a:r>
            <a:r>
              <a:rPr lang="zh-CN" altLang="en-US" sz="2400" dirty="0">
                <a:latin typeface="微软雅黑" panose="020B0503020204020204" charset="-122"/>
                <a:ea typeface="微软雅黑" panose="020B0503020204020204" charset="-122"/>
                <a:cs typeface="微软雅黑" panose="020B0503020204020204" charset="-122"/>
                <a:sym typeface="+mn-ea"/>
              </a:rPr>
              <a:t>（</a:t>
            </a:r>
            <a:r>
              <a:rPr lang="en-US" altLang="zh-CN" sz="2400" dirty="0">
                <a:latin typeface="微软雅黑" panose="020B0503020204020204" charset="-122"/>
                <a:ea typeface="微软雅黑" panose="020B0503020204020204" charset="-122"/>
                <a:cs typeface="微软雅黑" panose="020B0503020204020204" charset="-122"/>
                <a:sym typeface="+mn-ea"/>
              </a:rPr>
              <a:t>edge/</a:t>
            </a:r>
            <a:r>
              <a:rPr lang="zh-CN" altLang="en-US" sz="2400" dirty="0">
                <a:latin typeface="微软雅黑" panose="020B0503020204020204" charset="-122"/>
                <a:ea typeface="微软雅黑" panose="020B0503020204020204" charset="-122"/>
                <a:cs typeface="微软雅黑" panose="020B0503020204020204" charset="-122"/>
                <a:sym typeface="+mn-ea"/>
              </a:rPr>
              <a:t>谷歌）</a:t>
            </a:r>
            <a:endParaRPr lang="en-US" altLang="zh-CN" sz="2400" dirty="0"/>
          </a:p>
          <a:p>
            <a:pPr marL="0" lvl="0" indent="0">
              <a:buNone/>
            </a:pPr>
            <a:r>
              <a:rPr lang="zh-CN" altLang="en-US" sz="2400" dirty="0"/>
              <a:t>或扫二维码</a:t>
            </a:r>
            <a:r>
              <a:rPr lang="en-US" altLang="zh-CN" sz="2400" dirty="0"/>
              <a:t> </a:t>
            </a:r>
            <a:r>
              <a:rPr lang="zh-CN" altLang="zh-CN" sz="2400" dirty="0"/>
              <a:t>进入</a:t>
            </a:r>
            <a:r>
              <a:rPr lang="zh-CN" altLang="en-US" sz="2400" dirty="0"/>
              <a:t>朗心</a:t>
            </a:r>
            <a:r>
              <a:rPr lang="zh-CN" altLang="zh-CN" sz="2400" dirty="0"/>
              <a:t>系统界面</a:t>
            </a:r>
            <a:r>
              <a:rPr lang="zh-CN" altLang="en-US" sz="2400" dirty="0"/>
              <a:t>（如右图）</a:t>
            </a:r>
            <a:endParaRPr lang="zh-CN" altLang="en-US" sz="2400" dirty="0"/>
          </a:p>
          <a:p>
            <a:pPr marL="0" lvl="0" indent="0">
              <a:buNone/>
            </a:pPr>
            <a:r>
              <a:rPr lang="zh-CN" altLang="en-US" sz="2400" dirty="0">
                <a:sym typeface="+mn-ea"/>
              </a:rPr>
              <a:t>二、</a:t>
            </a:r>
            <a:r>
              <a:rPr lang="zh-CN" altLang="zh-CN" sz="2400" dirty="0"/>
              <a:t> “进入系统”进入登录页面</a:t>
            </a:r>
            <a:r>
              <a:rPr lang="zh-CN" altLang="en-US" sz="2400" dirty="0"/>
              <a:t>（如下图）</a:t>
            </a:r>
            <a:endParaRPr lang="en-US" altLang="zh-CN"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三、</a:t>
            </a:r>
            <a:r>
              <a:rPr kumimoji="0" lang="zh-CN"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输入账号密码</a:t>
            </a:r>
            <a:endParaRPr kumimoji="0" lang="zh-CN"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在</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账号</a:t>
            </a:r>
            <a:r>
              <a:rPr kumimoji="0" lang="zh-CN"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栏输入</a:t>
            </a:r>
            <a:r>
              <a:rPr kumimoji="0" lang="zh-CN"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学号</a:t>
            </a:r>
            <a:r>
              <a:rPr kumimoji="0" lang="zh-CN"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，密码</a:t>
            </a:r>
            <a:r>
              <a:rPr kumimoji="0" lang="zh-CN"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为生日年月日</a:t>
            </a:r>
            <a:r>
              <a:rPr kumimoji="0" lang="en-GB"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8</a:t>
            </a:r>
            <a:r>
              <a:rPr kumimoji="0" lang="zh-CN"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位数字</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（身份证上的生日）</a:t>
            </a:r>
            <a:r>
              <a:rPr kumimoji="0" lang="zh-CN"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，填写验证码，进入系统。</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lvl="0">
              <a:buNone/>
            </a:pPr>
            <a:endParaRPr lang="zh-CN" altLang="zh-CN" dirty="0"/>
          </a:p>
          <a:p>
            <a:pPr marL="0" indent="0">
              <a:buNone/>
            </a:pPr>
            <a:endParaRPr lang="zh-CN" altLang="en-US" dirty="0"/>
          </a:p>
          <a:p>
            <a:pPr marL="0" indent="0">
              <a:buNone/>
            </a:pPr>
            <a:endParaRPr lang="zh-CN" altLang="en-US" dirty="0"/>
          </a:p>
          <a:p>
            <a:pPr marL="0" indent="0">
              <a:buNone/>
            </a:pPr>
            <a:endParaRPr lang="zh-CN" altLang="en-US" dirty="0"/>
          </a:p>
        </p:txBody>
      </p:sp>
      <p:grpSp>
        <p:nvGrpSpPr>
          <p:cNvPr id="7" name="组合 6"/>
          <p:cNvGrpSpPr/>
          <p:nvPr/>
        </p:nvGrpSpPr>
        <p:grpSpPr>
          <a:xfrm>
            <a:off x="9624060" y="5929630"/>
            <a:ext cx="2369820" cy="758190"/>
            <a:chOff x="12795" y="7725"/>
            <a:chExt cx="3732" cy="1194"/>
          </a:xfrm>
        </p:grpSpPr>
        <p:pic>
          <p:nvPicPr>
            <p:cNvPr id="6" name="图片 5"/>
            <p:cNvPicPr>
              <a:picLocks noChangeAspect="1"/>
            </p:cNvPicPr>
            <p:nvPr/>
          </p:nvPicPr>
          <p:blipFill>
            <a:blip r:embed="rId1" cstate="print"/>
            <a:stretch>
              <a:fillRect/>
            </a:stretch>
          </p:blipFill>
          <p:spPr>
            <a:xfrm>
              <a:off x="12795" y="7725"/>
              <a:ext cx="1204" cy="1194"/>
            </a:xfrm>
            <a:prstGeom prst="rect">
              <a:avLst/>
            </a:prstGeom>
          </p:spPr>
        </p:pic>
        <p:sp>
          <p:nvSpPr>
            <p:cNvPr id="8" name="文本框 7"/>
            <p:cNvSpPr txBox="1"/>
            <p:nvPr/>
          </p:nvSpPr>
          <p:spPr>
            <a:xfrm>
              <a:off x="13999" y="7911"/>
              <a:ext cx="2528" cy="822"/>
            </a:xfrm>
            <a:prstGeom prst="rect">
              <a:avLst/>
            </a:prstGeom>
            <a:noFill/>
          </p:spPr>
          <p:txBody>
            <a:bodyPr wrap="none" rtlCol="0">
              <a:spAutoFit/>
            </a:bodyPr>
            <a:lstStyle/>
            <a:p>
              <a:pPr algn="l"/>
              <a:r>
                <a:rPr lang="zh-CN" altLang="en-US" sz="1400">
                  <a:latin typeface="华文楷体" panose="02010600040101010101" charset="-122"/>
                  <a:ea typeface="华文楷体" panose="02010600040101010101" charset="-122"/>
                  <a:sym typeface="+mn-ea"/>
                </a:rPr>
                <a:t>华南师范大学</a:t>
              </a:r>
              <a:endParaRPr lang="zh-CN" altLang="en-US" sz="1400">
                <a:latin typeface="华文楷体" panose="02010600040101010101" charset="-122"/>
                <a:ea typeface="华文楷体" panose="02010600040101010101" charset="-122"/>
                <a:sym typeface="+mn-ea"/>
              </a:endParaRPr>
            </a:p>
            <a:p>
              <a:pPr algn="l"/>
              <a:r>
                <a:rPr lang="zh-CN" altLang="en-US" sz="1400">
                  <a:latin typeface="华文楷体" panose="02010600040101010101" charset="-122"/>
                  <a:ea typeface="华文楷体" panose="02010600040101010101" charset="-122"/>
                  <a:sym typeface="+mn-ea"/>
                </a:rPr>
                <a:t>心理咨询研究中心</a:t>
              </a:r>
              <a:endParaRPr lang="zh-CN" altLang="en-US" sz="1400">
                <a:latin typeface="华文楷体" panose="02010600040101010101" charset="-122"/>
                <a:ea typeface="华文楷体" panose="02010600040101010101" charset="-122"/>
              </a:endParaRPr>
            </a:p>
          </p:txBody>
        </p:sp>
      </p:grpSp>
      <p:pic>
        <p:nvPicPr>
          <p:cNvPr id="2" name="图片 1"/>
          <p:cNvPicPr>
            <a:picLocks noChangeAspect="1"/>
          </p:cNvPicPr>
          <p:nvPr/>
        </p:nvPicPr>
        <p:blipFill>
          <a:blip r:embed="rId2"/>
          <a:stretch>
            <a:fillRect/>
          </a:stretch>
        </p:blipFill>
        <p:spPr>
          <a:xfrm>
            <a:off x="7302106" y="3465887"/>
            <a:ext cx="2875280" cy="2416810"/>
          </a:xfrm>
          <a:prstGeom prst="rect">
            <a:avLst/>
          </a:prstGeom>
        </p:spPr>
      </p:pic>
      <p:pic>
        <p:nvPicPr>
          <p:cNvPr id="5" name="图片 4"/>
          <p:cNvPicPr>
            <a:picLocks noChangeAspect="1"/>
          </p:cNvPicPr>
          <p:nvPr/>
        </p:nvPicPr>
        <p:blipFill>
          <a:blip r:embed="rId3"/>
          <a:stretch>
            <a:fillRect/>
          </a:stretch>
        </p:blipFill>
        <p:spPr>
          <a:xfrm>
            <a:off x="482600" y="4070870"/>
            <a:ext cx="2164080" cy="2164080"/>
          </a:xfrm>
          <a:prstGeom prst="rect">
            <a:avLst/>
          </a:prstGeom>
        </p:spPr>
      </p:pic>
      <p:pic>
        <p:nvPicPr>
          <p:cNvPr id="9" name="图片 8"/>
          <p:cNvPicPr>
            <a:picLocks noChangeAspect="1"/>
          </p:cNvPicPr>
          <p:nvPr/>
        </p:nvPicPr>
        <p:blipFill>
          <a:blip r:embed="rId4"/>
          <a:stretch>
            <a:fillRect/>
          </a:stretch>
        </p:blipFill>
        <p:spPr>
          <a:xfrm>
            <a:off x="3017838" y="3903980"/>
            <a:ext cx="3938270" cy="24047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2480" y="456565"/>
            <a:ext cx="10515600" cy="5944870"/>
          </a:xfrm>
        </p:spPr>
        <p:txBody>
          <a:bodyPr/>
          <a:lstStyle/>
          <a:p>
            <a:pPr>
              <a:buNone/>
            </a:pPr>
            <a:r>
              <a:rPr lang="zh-CN" altLang="en-US" dirty="0"/>
              <a:t>四、</a:t>
            </a:r>
            <a:r>
              <a:rPr lang="zh-CN" altLang="zh-CN" b="1" dirty="0"/>
              <a:t>填写个人信息并提交</a:t>
            </a:r>
            <a:endParaRPr lang="zh-CN" altLang="zh-CN" dirty="0"/>
          </a:p>
          <a:p>
            <a:r>
              <a:rPr lang="en-US" altLang="zh-CN" dirty="0"/>
              <a:t>  </a:t>
            </a:r>
            <a:r>
              <a:rPr lang="zh-CN" altLang="zh-CN" dirty="0"/>
              <a:t>按照真实情况填写个人信息，</a:t>
            </a:r>
            <a:r>
              <a:rPr lang="zh-CN" altLang="zh-CN" b="1" dirty="0"/>
              <a:t>带</a:t>
            </a:r>
            <a:r>
              <a:rPr lang="en-GB" altLang="zh-CN" b="1" dirty="0"/>
              <a:t>*</a:t>
            </a:r>
            <a:r>
              <a:rPr lang="zh-CN" altLang="zh-CN" b="1" dirty="0"/>
              <a:t>号为必填项</a:t>
            </a:r>
            <a:r>
              <a:rPr lang="zh-CN" altLang="zh-CN" dirty="0"/>
              <a:t>。</a:t>
            </a:r>
            <a:endParaRPr lang="en-US" altLang="zh-CN" dirty="0"/>
          </a:p>
          <a:p>
            <a:pPr lvl="0">
              <a:buNone/>
            </a:pPr>
            <a:endParaRPr lang="zh-CN" altLang="zh-CN" dirty="0"/>
          </a:p>
        </p:txBody>
      </p:sp>
      <p:grpSp>
        <p:nvGrpSpPr>
          <p:cNvPr id="7" name="组合 6"/>
          <p:cNvGrpSpPr/>
          <p:nvPr/>
        </p:nvGrpSpPr>
        <p:grpSpPr>
          <a:xfrm>
            <a:off x="9471660" y="5746750"/>
            <a:ext cx="2369820" cy="758190"/>
            <a:chOff x="12795" y="7725"/>
            <a:chExt cx="3732" cy="1194"/>
          </a:xfrm>
        </p:grpSpPr>
        <p:pic>
          <p:nvPicPr>
            <p:cNvPr id="5" name="图片 4"/>
            <p:cNvPicPr>
              <a:picLocks noChangeAspect="1"/>
            </p:cNvPicPr>
            <p:nvPr/>
          </p:nvPicPr>
          <p:blipFill>
            <a:blip r:embed="rId1" cstate="print"/>
            <a:stretch>
              <a:fillRect/>
            </a:stretch>
          </p:blipFill>
          <p:spPr>
            <a:xfrm>
              <a:off x="12795" y="7725"/>
              <a:ext cx="1204" cy="1194"/>
            </a:xfrm>
            <a:prstGeom prst="rect">
              <a:avLst/>
            </a:prstGeom>
          </p:spPr>
        </p:pic>
        <p:sp>
          <p:nvSpPr>
            <p:cNvPr id="6" name="文本框 5"/>
            <p:cNvSpPr txBox="1"/>
            <p:nvPr/>
          </p:nvSpPr>
          <p:spPr>
            <a:xfrm>
              <a:off x="13999" y="7911"/>
              <a:ext cx="2528" cy="822"/>
            </a:xfrm>
            <a:prstGeom prst="rect">
              <a:avLst/>
            </a:prstGeom>
            <a:noFill/>
          </p:spPr>
          <p:txBody>
            <a:bodyPr wrap="none" rtlCol="0">
              <a:spAutoFit/>
            </a:bodyPr>
            <a:lstStyle/>
            <a:p>
              <a:pPr algn="l"/>
              <a:r>
                <a:rPr lang="zh-CN" altLang="en-US" sz="1400">
                  <a:latin typeface="华文楷体" panose="02010600040101010101" charset="-122"/>
                  <a:ea typeface="华文楷体" panose="02010600040101010101" charset="-122"/>
                  <a:sym typeface="+mn-ea"/>
                </a:rPr>
                <a:t>华南师范大学</a:t>
              </a:r>
              <a:endParaRPr lang="zh-CN" altLang="en-US" sz="1400">
                <a:latin typeface="华文楷体" panose="02010600040101010101" charset="-122"/>
                <a:ea typeface="华文楷体" panose="02010600040101010101" charset="-122"/>
                <a:sym typeface="+mn-ea"/>
              </a:endParaRPr>
            </a:p>
            <a:p>
              <a:pPr algn="l"/>
              <a:r>
                <a:rPr lang="zh-CN" altLang="en-US" sz="1400">
                  <a:latin typeface="华文楷体" panose="02010600040101010101" charset="-122"/>
                  <a:ea typeface="华文楷体" panose="02010600040101010101" charset="-122"/>
                  <a:sym typeface="+mn-ea"/>
                </a:rPr>
                <a:t>心理咨询研究中心</a:t>
              </a:r>
              <a:endParaRPr lang="zh-CN" altLang="en-US" sz="1400">
                <a:latin typeface="华文楷体" panose="02010600040101010101" charset="-122"/>
                <a:ea typeface="华文楷体" panose="02010600040101010101" charset="-122"/>
              </a:endParaRPr>
            </a:p>
          </p:txBody>
        </p:sp>
      </p:grpSp>
      <p:sp>
        <p:nvSpPr>
          <p:cNvPr id="9" name="TextBox 8"/>
          <p:cNvSpPr txBox="1"/>
          <p:nvPr/>
        </p:nvSpPr>
        <p:spPr>
          <a:xfrm>
            <a:off x="6874136" y="1914861"/>
            <a:ext cx="4862457" cy="1383665"/>
          </a:xfrm>
          <a:prstGeom prst="rect">
            <a:avLst/>
          </a:prstGeom>
          <a:noFill/>
        </p:spPr>
        <p:txBody>
          <a:bodyPr wrap="square" rtlCol="0">
            <a:spAutoFit/>
          </a:bodyPr>
          <a:lstStyle/>
          <a:p>
            <a:pPr lvl="0">
              <a:buFont typeface="Arial" panose="020B0604020202020204" pitchFamily="34" charset="0"/>
              <a:buChar char="•"/>
            </a:pPr>
            <a:r>
              <a:rPr lang="zh-CN" altLang="zh-CN" sz="2800" dirty="0"/>
              <a:t>填写完后</a:t>
            </a:r>
            <a:r>
              <a:rPr lang="zh-CN" altLang="en-US" sz="2800" dirty="0"/>
              <a:t>，</a:t>
            </a:r>
            <a:r>
              <a:rPr lang="zh-CN" altLang="zh-CN" sz="2800" dirty="0"/>
              <a:t>于界面最下方点击“提交”</a:t>
            </a:r>
            <a:endParaRPr lang="zh-CN" altLang="zh-CN" sz="2800" dirty="0"/>
          </a:p>
          <a:p>
            <a:pPr algn="l"/>
            <a:endParaRPr lang="zh-CN" altLang="en-US" sz="2800" dirty="0">
              <a:sym typeface="+mn-ea"/>
            </a:endParaRPr>
          </a:p>
        </p:txBody>
      </p:sp>
      <p:pic>
        <p:nvPicPr>
          <p:cNvPr id="11" name="图片 10"/>
          <p:cNvPicPr>
            <a:picLocks noChangeAspect="1"/>
          </p:cNvPicPr>
          <p:nvPr/>
        </p:nvPicPr>
        <p:blipFill>
          <a:blip r:embed="rId2"/>
          <a:stretch>
            <a:fillRect/>
          </a:stretch>
        </p:blipFill>
        <p:spPr>
          <a:xfrm>
            <a:off x="8106410" y="3768725"/>
            <a:ext cx="2689860" cy="1050290"/>
          </a:xfrm>
          <a:prstGeom prst="rect">
            <a:avLst/>
          </a:prstGeom>
        </p:spPr>
      </p:pic>
      <p:pic>
        <p:nvPicPr>
          <p:cNvPr id="4" name="图片 3"/>
          <p:cNvPicPr>
            <a:picLocks noChangeAspect="1"/>
          </p:cNvPicPr>
          <p:nvPr/>
        </p:nvPicPr>
        <p:blipFill>
          <a:blip r:embed="rId3"/>
          <a:stretch>
            <a:fillRect/>
          </a:stretch>
        </p:blipFill>
        <p:spPr>
          <a:xfrm>
            <a:off x="638436" y="1776412"/>
            <a:ext cx="5702300" cy="3984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7720" y="184773"/>
            <a:ext cx="10515600" cy="5563235"/>
          </a:xfrm>
        </p:spPr>
        <p:txBody>
          <a:bodyPr/>
          <a:lstStyle/>
          <a:p>
            <a:pPr>
              <a:buNone/>
            </a:pPr>
            <a:r>
              <a:rPr lang="zh-CN" altLang="en-US" dirty="0"/>
              <a:t>五、</a:t>
            </a:r>
            <a:r>
              <a:rPr lang="zh-CN" altLang="zh-CN" b="1" dirty="0"/>
              <a:t>进行测试</a:t>
            </a:r>
            <a:endParaRPr lang="zh-CN" altLang="zh-CN" dirty="0"/>
          </a:p>
          <a:p>
            <a:pPr lvl="0">
              <a:buNone/>
            </a:pPr>
            <a:r>
              <a:rPr lang="zh-CN" altLang="en-US" sz="2000" dirty="0"/>
              <a:t>（</a:t>
            </a:r>
            <a:r>
              <a:rPr lang="en-US" altLang="zh-CN" sz="2000" dirty="0"/>
              <a:t>1</a:t>
            </a:r>
            <a:r>
              <a:rPr lang="zh-CN" altLang="en-US" sz="2000" dirty="0"/>
              <a:t>）</a:t>
            </a:r>
            <a:r>
              <a:rPr lang="zh-CN" altLang="zh-CN" sz="2000" dirty="0"/>
              <a:t>点击“我的主页”来到测试界面</a:t>
            </a:r>
            <a:endParaRPr lang="zh-CN" altLang="en-US" dirty="0"/>
          </a:p>
          <a:p>
            <a:pPr marL="0" indent="0">
              <a:buNone/>
            </a:pPr>
            <a:endParaRPr lang="en-US" altLang="zh-CN" dirty="0"/>
          </a:p>
        </p:txBody>
      </p:sp>
      <p:grpSp>
        <p:nvGrpSpPr>
          <p:cNvPr id="7" name="组合 6"/>
          <p:cNvGrpSpPr/>
          <p:nvPr/>
        </p:nvGrpSpPr>
        <p:grpSpPr>
          <a:xfrm>
            <a:off x="9471660" y="5746750"/>
            <a:ext cx="2369820" cy="758190"/>
            <a:chOff x="12795" y="7725"/>
            <a:chExt cx="3732" cy="1194"/>
          </a:xfrm>
        </p:grpSpPr>
        <p:pic>
          <p:nvPicPr>
            <p:cNvPr id="8" name="图片 7"/>
            <p:cNvPicPr>
              <a:picLocks noChangeAspect="1"/>
            </p:cNvPicPr>
            <p:nvPr/>
          </p:nvPicPr>
          <p:blipFill>
            <a:blip r:embed="rId1" cstate="print"/>
            <a:stretch>
              <a:fillRect/>
            </a:stretch>
          </p:blipFill>
          <p:spPr>
            <a:xfrm>
              <a:off x="12795" y="7725"/>
              <a:ext cx="1204" cy="1194"/>
            </a:xfrm>
            <a:prstGeom prst="rect">
              <a:avLst/>
            </a:prstGeom>
          </p:spPr>
        </p:pic>
        <p:sp>
          <p:nvSpPr>
            <p:cNvPr id="9" name="文本框 8"/>
            <p:cNvSpPr txBox="1"/>
            <p:nvPr/>
          </p:nvSpPr>
          <p:spPr>
            <a:xfrm>
              <a:off x="13999" y="7911"/>
              <a:ext cx="2528" cy="822"/>
            </a:xfrm>
            <a:prstGeom prst="rect">
              <a:avLst/>
            </a:prstGeom>
            <a:noFill/>
          </p:spPr>
          <p:txBody>
            <a:bodyPr wrap="none" rtlCol="0">
              <a:spAutoFit/>
            </a:bodyPr>
            <a:lstStyle/>
            <a:p>
              <a:pPr algn="l"/>
              <a:r>
                <a:rPr lang="zh-CN" altLang="en-US" sz="1400">
                  <a:latin typeface="华文楷体" panose="02010600040101010101" charset="-122"/>
                  <a:ea typeface="华文楷体" panose="02010600040101010101" charset="-122"/>
                  <a:sym typeface="+mn-ea"/>
                </a:rPr>
                <a:t>华南师范大学</a:t>
              </a:r>
              <a:endParaRPr lang="zh-CN" altLang="en-US" sz="1400">
                <a:latin typeface="华文楷体" panose="02010600040101010101" charset="-122"/>
                <a:ea typeface="华文楷体" panose="02010600040101010101" charset="-122"/>
                <a:sym typeface="+mn-ea"/>
              </a:endParaRPr>
            </a:p>
            <a:p>
              <a:pPr algn="l"/>
              <a:r>
                <a:rPr lang="zh-CN" altLang="en-US" sz="1400">
                  <a:latin typeface="华文楷体" panose="02010600040101010101" charset="-122"/>
                  <a:ea typeface="华文楷体" panose="02010600040101010101" charset="-122"/>
                  <a:sym typeface="+mn-ea"/>
                </a:rPr>
                <a:t>心理咨询研究中心</a:t>
              </a:r>
              <a:endParaRPr lang="zh-CN" altLang="en-US" sz="1400">
                <a:latin typeface="华文楷体" panose="02010600040101010101" charset="-122"/>
                <a:ea typeface="华文楷体" panose="02010600040101010101" charset="-122"/>
              </a:endParaRPr>
            </a:p>
          </p:txBody>
        </p:sp>
      </p:grpSp>
      <p:sp>
        <p:nvSpPr>
          <p:cNvPr id="12289" name="Rectangle 1"/>
          <p:cNvSpPr>
            <a:spLocks noChangeArrowheads="1"/>
          </p:cNvSpPr>
          <p:nvPr/>
        </p:nvSpPr>
        <p:spPr bwMode="auto">
          <a:xfrm>
            <a:off x="497205" y="4449445"/>
            <a:ext cx="6826250" cy="4603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r>
              <a:rPr lang="zh-CN" altLang="en-US" sz="2400" dirty="0"/>
              <a:t>（</a:t>
            </a:r>
            <a:r>
              <a:rPr lang="en-US" altLang="zh-CN" sz="2400" dirty="0"/>
              <a:t>2</a:t>
            </a:r>
            <a:r>
              <a:rPr lang="zh-CN" altLang="en-US" sz="2400" dirty="0"/>
              <a:t>）</a:t>
            </a:r>
            <a:r>
              <a:rPr lang="zh-CN" altLang="zh-CN" sz="2400" dirty="0"/>
              <a:t>点击“参与测评”进入测试</a:t>
            </a:r>
            <a:endParaRPr lang="zh-CN" altLang="zh-CN" sz="2400" dirty="0"/>
          </a:p>
        </p:txBody>
      </p:sp>
      <p:sp>
        <p:nvSpPr>
          <p:cNvPr id="12" name="TextBox 11"/>
          <p:cNvSpPr txBox="1"/>
          <p:nvPr/>
        </p:nvSpPr>
        <p:spPr>
          <a:xfrm>
            <a:off x="6700632" y="470201"/>
            <a:ext cx="4367605" cy="1168400"/>
          </a:xfrm>
          <a:prstGeom prst="rect">
            <a:avLst/>
          </a:prstGeom>
          <a:noFill/>
        </p:spPr>
        <p:txBody>
          <a:bodyPr wrap="square" rtlCol="0">
            <a:spAutoFit/>
          </a:bodyPr>
          <a:lstStyle/>
          <a:p>
            <a:pPr lvl="0"/>
            <a:r>
              <a:rPr lang="zh-CN" altLang="en-US" sz="2800" dirty="0"/>
              <a:t>（</a:t>
            </a:r>
            <a:r>
              <a:rPr lang="en-US" altLang="zh-CN" sz="2800" dirty="0"/>
              <a:t>3</a:t>
            </a:r>
            <a:r>
              <a:rPr lang="zh-CN" altLang="en-US" sz="2800" dirty="0"/>
              <a:t>）进入</a:t>
            </a:r>
            <a:r>
              <a:rPr lang="zh-CN" altLang="zh-CN" sz="2800" dirty="0"/>
              <a:t>“待完成测评计划”，点击“开始”</a:t>
            </a:r>
            <a:endParaRPr lang="zh-CN" altLang="zh-CN" sz="2800" dirty="0"/>
          </a:p>
          <a:p>
            <a:pPr algn="l"/>
            <a:endParaRPr lang="zh-CN" altLang="en-US" sz="1400" dirty="0">
              <a:latin typeface="华文楷体" panose="02010600040101010101" charset="-122"/>
              <a:ea typeface="华文楷体" panose="02010600040101010101" charset="-122"/>
              <a:sym typeface="+mn-ea"/>
            </a:endParaRPr>
          </a:p>
        </p:txBody>
      </p:sp>
      <p:pic>
        <p:nvPicPr>
          <p:cNvPr id="6" name="图片 5"/>
          <p:cNvPicPr>
            <a:picLocks noChangeAspect="1"/>
          </p:cNvPicPr>
          <p:nvPr/>
        </p:nvPicPr>
        <p:blipFill>
          <a:blip r:embed="rId2"/>
          <a:stretch>
            <a:fillRect/>
          </a:stretch>
        </p:blipFill>
        <p:spPr>
          <a:xfrm>
            <a:off x="177800" y="4829175"/>
            <a:ext cx="5667375" cy="1800225"/>
          </a:xfrm>
          <a:prstGeom prst="rect">
            <a:avLst/>
          </a:prstGeom>
        </p:spPr>
      </p:pic>
      <p:pic>
        <p:nvPicPr>
          <p:cNvPr id="11" name="图片 10"/>
          <p:cNvPicPr>
            <a:picLocks noChangeAspect="1"/>
          </p:cNvPicPr>
          <p:nvPr/>
        </p:nvPicPr>
        <p:blipFill>
          <a:blip r:embed="rId3"/>
          <a:stretch>
            <a:fillRect/>
          </a:stretch>
        </p:blipFill>
        <p:spPr>
          <a:xfrm>
            <a:off x="5850255" y="1494155"/>
            <a:ext cx="5991225" cy="1191260"/>
          </a:xfrm>
          <a:prstGeom prst="rect">
            <a:avLst/>
          </a:prstGeom>
        </p:spPr>
      </p:pic>
      <p:sp>
        <p:nvSpPr>
          <p:cNvPr id="14" name="文本框 13"/>
          <p:cNvSpPr txBox="1"/>
          <p:nvPr/>
        </p:nvSpPr>
        <p:spPr>
          <a:xfrm>
            <a:off x="6720840" y="2967990"/>
            <a:ext cx="4630420" cy="95313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pPr>
            <a:r>
              <a:rPr lang="zh-CN" altLang="zh-CN" sz="2800" dirty="0">
                <a:sym typeface="+mn-ea"/>
              </a:rPr>
              <a:t>（</a:t>
            </a:r>
            <a:r>
              <a:rPr lang="zh-CN" altLang="en-US" sz="2800" dirty="0">
                <a:sym typeface="+mn-ea"/>
              </a:rPr>
              <a:t>4）进入知情同意书界面，</a:t>
            </a:r>
            <a:endParaRPr lang="zh-CN" altLang="en-US" sz="2800" dirty="0">
              <a:sym typeface="+mn-ea"/>
            </a:endParaRPr>
          </a:p>
          <a:p>
            <a:pPr marL="0" marR="0" lvl="0" indent="0" algn="l" defTabSz="914400" rtl="0" eaLnBrk="1" fontAlgn="base" latinLnBrk="0" hangingPunct="1">
              <a:lnSpc>
                <a:spcPct val="100000"/>
              </a:lnSpc>
              <a:spcBef>
                <a:spcPct val="0"/>
              </a:spcBef>
              <a:spcAft>
                <a:spcPct val="0"/>
              </a:spcAft>
              <a:buClrTx/>
              <a:buSzTx/>
            </a:pPr>
            <a:r>
              <a:rPr lang="zh-CN" altLang="en-US" sz="2800" dirty="0">
                <a:sym typeface="+mn-ea"/>
              </a:rPr>
              <a:t>点击同意</a:t>
            </a:r>
            <a:endParaRPr lang="zh-CN" altLang="en-US" sz="1400">
              <a:latin typeface="华文楷体" panose="02010600040101010101" charset="-122"/>
              <a:ea typeface="华文楷体" panose="02010600040101010101" charset="-122"/>
              <a:sym typeface="+mn-ea"/>
            </a:endParaRPr>
          </a:p>
        </p:txBody>
      </p:sp>
      <p:pic>
        <p:nvPicPr>
          <p:cNvPr id="5" name="图片 4"/>
          <p:cNvPicPr>
            <a:picLocks noChangeAspect="1"/>
          </p:cNvPicPr>
          <p:nvPr/>
        </p:nvPicPr>
        <p:blipFill>
          <a:blip r:embed="rId4"/>
          <a:stretch>
            <a:fillRect/>
          </a:stretch>
        </p:blipFill>
        <p:spPr>
          <a:xfrm>
            <a:off x="763270" y="1204595"/>
            <a:ext cx="4607560" cy="3160395"/>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4017022"/>
            <a:ext cx="5920337" cy="11411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7720" y="184773"/>
            <a:ext cx="10515600" cy="5563235"/>
          </a:xfrm>
        </p:spPr>
        <p:txBody>
          <a:bodyPr/>
          <a:lstStyle/>
          <a:p>
            <a:pPr marL="0" indent="0">
              <a:buNone/>
            </a:pPr>
            <a:endParaRPr lang="zh-CN" altLang="en-US" dirty="0"/>
          </a:p>
          <a:p>
            <a:pPr marL="0" indent="0">
              <a:buNone/>
            </a:pPr>
            <a:endParaRPr lang="en-US" altLang="zh-CN" dirty="0"/>
          </a:p>
        </p:txBody>
      </p:sp>
      <p:grpSp>
        <p:nvGrpSpPr>
          <p:cNvPr id="7" name="组合 6"/>
          <p:cNvGrpSpPr/>
          <p:nvPr/>
        </p:nvGrpSpPr>
        <p:grpSpPr>
          <a:xfrm>
            <a:off x="9471660" y="5746750"/>
            <a:ext cx="2369820" cy="758190"/>
            <a:chOff x="12795" y="7725"/>
            <a:chExt cx="3732" cy="1194"/>
          </a:xfrm>
        </p:grpSpPr>
        <p:pic>
          <p:nvPicPr>
            <p:cNvPr id="8" name="图片 7"/>
            <p:cNvPicPr>
              <a:picLocks noChangeAspect="1"/>
            </p:cNvPicPr>
            <p:nvPr/>
          </p:nvPicPr>
          <p:blipFill>
            <a:blip r:embed="rId1" cstate="print"/>
            <a:stretch>
              <a:fillRect/>
            </a:stretch>
          </p:blipFill>
          <p:spPr>
            <a:xfrm>
              <a:off x="12795" y="7725"/>
              <a:ext cx="1204" cy="1194"/>
            </a:xfrm>
            <a:prstGeom prst="rect">
              <a:avLst/>
            </a:prstGeom>
          </p:spPr>
        </p:pic>
        <p:sp>
          <p:nvSpPr>
            <p:cNvPr id="9" name="文本框 8"/>
            <p:cNvSpPr txBox="1"/>
            <p:nvPr/>
          </p:nvSpPr>
          <p:spPr>
            <a:xfrm>
              <a:off x="13999" y="7911"/>
              <a:ext cx="2528" cy="822"/>
            </a:xfrm>
            <a:prstGeom prst="rect">
              <a:avLst/>
            </a:prstGeom>
            <a:noFill/>
          </p:spPr>
          <p:txBody>
            <a:bodyPr wrap="none" rtlCol="0">
              <a:spAutoFit/>
            </a:bodyPr>
            <a:lstStyle/>
            <a:p>
              <a:pPr algn="l"/>
              <a:r>
                <a:rPr lang="zh-CN" altLang="en-US" sz="1400">
                  <a:latin typeface="华文楷体" panose="02010600040101010101" charset="-122"/>
                  <a:ea typeface="华文楷体" panose="02010600040101010101" charset="-122"/>
                  <a:sym typeface="+mn-ea"/>
                </a:rPr>
                <a:t>华南师范大学</a:t>
              </a:r>
              <a:endParaRPr lang="zh-CN" altLang="en-US" sz="1400">
                <a:latin typeface="华文楷体" panose="02010600040101010101" charset="-122"/>
                <a:ea typeface="华文楷体" panose="02010600040101010101" charset="-122"/>
                <a:sym typeface="+mn-ea"/>
              </a:endParaRPr>
            </a:p>
            <a:p>
              <a:pPr algn="l"/>
              <a:r>
                <a:rPr lang="zh-CN" altLang="en-US" sz="1400">
                  <a:latin typeface="华文楷体" panose="02010600040101010101" charset="-122"/>
                  <a:ea typeface="华文楷体" panose="02010600040101010101" charset="-122"/>
                  <a:sym typeface="+mn-ea"/>
                </a:rPr>
                <a:t>心理咨询研究中心</a:t>
              </a:r>
              <a:endParaRPr lang="zh-CN" altLang="en-US" sz="1400">
                <a:latin typeface="华文楷体" panose="02010600040101010101" charset="-122"/>
                <a:ea typeface="华文楷体" panose="02010600040101010101" charset="-122"/>
              </a:endParaRPr>
            </a:p>
          </p:txBody>
        </p:sp>
      </p:grpSp>
      <p:sp>
        <p:nvSpPr>
          <p:cNvPr id="12290" name="Rectangle 2"/>
          <p:cNvSpPr>
            <a:spLocks noChangeArrowheads="1"/>
          </p:cNvSpPr>
          <p:nvPr/>
        </p:nvSpPr>
        <p:spPr bwMode="auto">
          <a:xfrm>
            <a:off x="720826" y="722237"/>
            <a:ext cx="4946084" cy="95410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r>
              <a:rPr lang="zh-CN" altLang="en-US" sz="2800" dirty="0"/>
              <a:t>（</a:t>
            </a:r>
            <a:r>
              <a:rPr lang="en-US" altLang="zh-CN" sz="2800" dirty="0"/>
              <a:t>5</a:t>
            </a:r>
            <a:r>
              <a:rPr lang="zh-CN" altLang="en-US" sz="2800" dirty="0"/>
              <a:t>）点击</a:t>
            </a:r>
            <a:r>
              <a:rPr lang="en-US" altLang="zh-CN" sz="2800" dirty="0"/>
              <a:t>“</a:t>
            </a:r>
            <a:r>
              <a:rPr lang="zh-CN" altLang="en-US" sz="2800" dirty="0"/>
              <a:t>进入答题</a:t>
            </a:r>
            <a:r>
              <a:rPr lang="en-US" altLang="zh-CN" sz="2800" dirty="0"/>
              <a:t>”</a:t>
            </a:r>
            <a:r>
              <a:rPr lang="zh-CN" altLang="en-US" sz="2800" dirty="0"/>
              <a:t>，正式进行答题。</a:t>
            </a:r>
            <a:endParaRPr lang="zh-CN" altLang="en-GB" sz="2800" dirty="0"/>
          </a:p>
        </p:txBody>
      </p:sp>
      <p:sp>
        <p:nvSpPr>
          <p:cNvPr id="10" name="文本框 9"/>
          <p:cNvSpPr txBox="1"/>
          <p:nvPr/>
        </p:nvSpPr>
        <p:spPr>
          <a:xfrm>
            <a:off x="7043751" y="471170"/>
            <a:ext cx="5148249" cy="954107"/>
          </a:xfrm>
          <a:prstGeom prst="rect">
            <a:avLst/>
          </a:prstGeom>
          <a:noFill/>
        </p:spPr>
        <p:txBody>
          <a:bodyPr wrap="square" rtlCol="0">
            <a:spAutoFit/>
          </a:bodyPr>
          <a:lstStyle/>
          <a:p>
            <a:pPr algn="l"/>
            <a:r>
              <a:rPr lang="zh-CN" altLang="en-US" sz="2800" dirty="0">
                <a:sym typeface="+mn-ea"/>
              </a:rPr>
              <a:t>（6）按照真实情况完成答题，点击提交。</a:t>
            </a:r>
            <a:endParaRPr lang="zh-CN" altLang="en-US" sz="1400" dirty="0">
              <a:latin typeface="华文楷体" panose="02010600040101010101" charset="-122"/>
              <a:ea typeface="华文楷体" panose="02010600040101010101" charset="-122"/>
              <a:sym typeface="+mn-ea"/>
            </a:endParaRPr>
          </a:p>
        </p:txBody>
      </p:sp>
      <p:pic>
        <p:nvPicPr>
          <p:cNvPr id="13" name="图片 12"/>
          <p:cNvPicPr>
            <a:picLocks noChangeAspect="1"/>
          </p:cNvPicPr>
          <p:nvPr/>
        </p:nvPicPr>
        <p:blipFill>
          <a:blip r:embed="rId2"/>
          <a:stretch>
            <a:fillRect/>
          </a:stretch>
        </p:blipFill>
        <p:spPr>
          <a:xfrm>
            <a:off x="7303770" y="1896745"/>
            <a:ext cx="4324985" cy="189611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b="29216"/>
          <a:stretch>
            <a:fillRect/>
          </a:stretch>
        </p:blipFill>
        <p:spPr>
          <a:xfrm>
            <a:off x="71111" y="2020203"/>
            <a:ext cx="7194025" cy="122351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40" y="3093394"/>
            <a:ext cx="7171813" cy="3192078"/>
          </a:xfrm>
          <a:prstGeom prst="rect">
            <a:avLst/>
          </a:prstGeom>
        </p:spPr>
      </p:pic>
      <p:sp>
        <p:nvSpPr>
          <p:cNvPr id="20" name="矩形 19"/>
          <p:cNvSpPr/>
          <p:nvPr/>
        </p:nvSpPr>
        <p:spPr>
          <a:xfrm>
            <a:off x="5666910" y="2704563"/>
            <a:ext cx="695253" cy="3219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p:nvPr/>
        </p:nvCxnSpPr>
        <p:spPr>
          <a:xfrm flipV="1">
            <a:off x="5422006" y="3093394"/>
            <a:ext cx="244904" cy="133586"/>
          </a:xfrm>
          <a:prstGeom prst="straightConnector1">
            <a:avLst/>
          </a:prstGeom>
          <a:ln w="19050" cap="flat">
            <a:solidFill>
              <a:srgbClr val="FF0000"/>
            </a:solidFill>
            <a:bevel/>
            <a:headEnd w="sm" len="sm"/>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012180" y="3231834"/>
            <a:ext cx="1410237" cy="253916"/>
          </a:xfrm>
          <a:prstGeom prst="rect">
            <a:avLst/>
          </a:prstGeom>
          <a:noFill/>
        </p:spPr>
        <p:txBody>
          <a:bodyPr wrap="square" rtlCol="0">
            <a:spAutoFit/>
          </a:bodyPr>
          <a:lstStyle/>
          <a:p>
            <a:pPr algn="l"/>
            <a:r>
              <a:rPr lang="zh-CN" altLang="en-US" sz="1050" dirty="0">
                <a:solidFill>
                  <a:srgbClr val="FF0000"/>
                </a:solidFill>
                <a:latin typeface="等线" panose="02010600030101010101" pitchFamily="2" charset="-122"/>
                <a:ea typeface="等线" panose="02010600030101010101" pitchFamily="2" charset="-122"/>
                <a:sym typeface="+mn-ea"/>
              </a:rPr>
              <a:t>点击进入答题</a:t>
            </a:r>
            <a:endParaRPr lang="zh-CN" altLang="en-US" sz="1050" dirty="0">
              <a:solidFill>
                <a:srgbClr val="FF0000"/>
              </a:solidFill>
              <a:latin typeface="等线" panose="02010600030101010101" pitchFamily="2" charset="-122"/>
              <a:ea typeface="等线" panose="02010600030101010101" pitchFamily="2" charset="-122"/>
              <a:sym typeface="+mn-ea"/>
            </a:endParaRPr>
          </a:p>
        </p:txBody>
      </p:sp>
      <p:sp>
        <p:nvSpPr>
          <p:cNvPr id="26" name="矩形 25"/>
          <p:cNvSpPr/>
          <p:nvPr/>
        </p:nvSpPr>
        <p:spPr>
          <a:xfrm>
            <a:off x="2987899" y="5486400"/>
            <a:ext cx="804929" cy="553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flipH="1">
            <a:off x="3879722" y="5299656"/>
            <a:ext cx="325230" cy="1867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792828" y="4985744"/>
            <a:ext cx="1278267" cy="253916"/>
          </a:xfrm>
          <a:prstGeom prst="rect">
            <a:avLst/>
          </a:prstGeom>
          <a:noFill/>
        </p:spPr>
        <p:txBody>
          <a:bodyPr wrap="square" rtlCol="0">
            <a:spAutoFit/>
          </a:bodyPr>
          <a:lstStyle/>
          <a:p>
            <a:pPr algn="l"/>
            <a:r>
              <a:rPr lang="zh-CN" altLang="en-US" sz="1050" dirty="0">
                <a:solidFill>
                  <a:srgbClr val="FF0000"/>
                </a:solidFill>
                <a:latin typeface="等线" panose="02010600030101010101" pitchFamily="2" charset="-122"/>
                <a:ea typeface="等线" panose="02010600030101010101" pitchFamily="2" charset="-122"/>
                <a:sym typeface="+mn-ea"/>
              </a:rPr>
              <a:t>点击开始答题</a:t>
            </a:r>
            <a:endParaRPr lang="zh-CN" altLang="en-US" sz="1050" dirty="0">
              <a:solidFill>
                <a:srgbClr val="FF0000"/>
              </a:solidFill>
              <a:latin typeface="等线" panose="02010600030101010101" pitchFamily="2" charset="-122"/>
              <a:ea typeface="等线"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471660" y="5746750"/>
            <a:ext cx="2369820" cy="758190"/>
            <a:chOff x="12795" y="7725"/>
            <a:chExt cx="3732" cy="1194"/>
          </a:xfrm>
        </p:grpSpPr>
        <p:pic>
          <p:nvPicPr>
            <p:cNvPr id="6" name="图片 5"/>
            <p:cNvPicPr>
              <a:picLocks noChangeAspect="1"/>
            </p:cNvPicPr>
            <p:nvPr/>
          </p:nvPicPr>
          <p:blipFill>
            <a:blip r:embed="rId1" cstate="print"/>
            <a:stretch>
              <a:fillRect/>
            </a:stretch>
          </p:blipFill>
          <p:spPr>
            <a:xfrm>
              <a:off x="12795" y="7725"/>
              <a:ext cx="1204" cy="1194"/>
            </a:xfrm>
            <a:prstGeom prst="rect">
              <a:avLst/>
            </a:prstGeom>
          </p:spPr>
        </p:pic>
        <p:sp>
          <p:nvSpPr>
            <p:cNvPr id="8" name="文本框 7"/>
            <p:cNvSpPr txBox="1"/>
            <p:nvPr/>
          </p:nvSpPr>
          <p:spPr>
            <a:xfrm>
              <a:off x="13999" y="7911"/>
              <a:ext cx="2528" cy="822"/>
            </a:xfrm>
            <a:prstGeom prst="rect">
              <a:avLst/>
            </a:prstGeom>
            <a:noFill/>
          </p:spPr>
          <p:txBody>
            <a:bodyPr wrap="none" rtlCol="0">
              <a:spAutoFit/>
            </a:bodyPr>
            <a:lstStyle/>
            <a:p>
              <a:pPr algn="l"/>
              <a:r>
                <a:rPr lang="zh-CN" altLang="en-US" sz="1400">
                  <a:latin typeface="华文楷体" panose="02010600040101010101" charset="-122"/>
                  <a:ea typeface="华文楷体" panose="02010600040101010101" charset="-122"/>
                  <a:sym typeface="+mn-ea"/>
                </a:rPr>
                <a:t>华南师范大学</a:t>
              </a:r>
              <a:endParaRPr lang="zh-CN" altLang="en-US" sz="1400">
                <a:latin typeface="华文楷体" panose="02010600040101010101" charset="-122"/>
                <a:ea typeface="华文楷体" panose="02010600040101010101" charset="-122"/>
                <a:sym typeface="+mn-ea"/>
              </a:endParaRPr>
            </a:p>
            <a:p>
              <a:pPr algn="l"/>
              <a:r>
                <a:rPr lang="zh-CN" altLang="en-US" sz="1400">
                  <a:latin typeface="华文楷体" panose="02010600040101010101" charset="-122"/>
                  <a:ea typeface="华文楷体" panose="02010600040101010101" charset="-122"/>
                  <a:sym typeface="+mn-ea"/>
                </a:rPr>
                <a:t>心理咨询研究中心</a:t>
              </a:r>
              <a:endParaRPr lang="zh-CN" altLang="en-US" sz="1400">
                <a:latin typeface="华文楷体" panose="02010600040101010101" charset="-122"/>
                <a:ea typeface="华文楷体" panose="02010600040101010101" charset="-122"/>
              </a:endParaRPr>
            </a:p>
          </p:txBody>
        </p:sp>
      </p:grpSp>
      <p:sp>
        <p:nvSpPr>
          <p:cNvPr id="9" name="内容占位符 2"/>
          <p:cNvSpPr txBox="1"/>
          <p:nvPr/>
        </p:nvSpPr>
        <p:spPr>
          <a:xfrm>
            <a:off x="502920" y="252182"/>
            <a:ext cx="10515600" cy="5890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CN" altLang="en-US" dirty="0"/>
              <a:t>六、</a:t>
            </a:r>
            <a:r>
              <a:rPr lang="zh-CN" altLang="en-US" b="1" dirty="0"/>
              <a:t>查看结果</a:t>
            </a:r>
            <a:endParaRPr lang="zh-CN" altLang="zh-CN" dirty="0"/>
          </a:p>
          <a:p>
            <a:pPr marL="0" indent="0">
              <a:buFont typeface="Arial" panose="020B0604020202020204" pitchFamily="34" charset="0"/>
              <a:buNone/>
            </a:pPr>
            <a:endParaRPr lang="zh-CN" altLang="en-US" sz="2000" dirty="0"/>
          </a:p>
        </p:txBody>
      </p:sp>
      <p:pic>
        <p:nvPicPr>
          <p:cNvPr id="2" name="图片 1"/>
          <p:cNvPicPr>
            <a:picLocks noChangeAspect="1"/>
          </p:cNvPicPr>
          <p:nvPr/>
        </p:nvPicPr>
        <p:blipFill>
          <a:blip r:embed="rId2"/>
          <a:stretch>
            <a:fillRect/>
          </a:stretch>
        </p:blipFill>
        <p:spPr>
          <a:xfrm>
            <a:off x="502920" y="1818640"/>
            <a:ext cx="5016500" cy="1139190"/>
          </a:xfrm>
          <a:prstGeom prst="rect">
            <a:avLst/>
          </a:prstGeom>
        </p:spPr>
      </p:pic>
      <p:sp>
        <p:nvSpPr>
          <p:cNvPr id="12290" name="Rectangle 2"/>
          <p:cNvSpPr>
            <a:spLocks noChangeArrowheads="1"/>
          </p:cNvSpPr>
          <p:nvPr/>
        </p:nvSpPr>
        <p:spPr bwMode="auto">
          <a:xfrm>
            <a:off x="1039495" y="817245"/>
            <a:ext cx="7247255" cy="9531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r>
              <a:rPr lang="zh-CN" altLang="zh-CN" sz="2800" dirty="0"/>
              <a:t>完成测试后可自行点击</a:t>
            </a:r>
            <a:r>
              <a:rPr lang="en-US" altLang="zh-CN" sz="2800" dirty="0"/>
              <a:t>“</a:t>
            </a:r>
            <a:r>
              <a:rPr lang="zh-CN" altLang="en-US" sz="2800" dirty="0"/>
              <a:t>查看结果</a:t>
            </a:r>
            <a:r>
              <a:rPr lang="en-US" altLang="zh-CN" sz="2800" dirty="0"/>
              <a:t>”</a:t>
            </a:r>
            <a:r>
              <a:rPr lang="zh-CN" altLang="en-US" sz="2800" dirty="0"/>
              <a:t>，查看相应量表测评结果。</a:t>
            </a:r>
            <a:endParaRPr lang="zh-CN" altLang="en-US" sz="2800" dirty="0"/>
          </a:p>
        </p:txBody>
      </p:sp>
      <p:sp>
        <p:nvSpPr>
          <p:cNvPr id="12" name="Rectangle 2"/>
          <p:cNvSpPr>
            <a:spLocks noChangeArrowheads="1"/>
          </p:cNvSpPr>
          <p:nvPr/>
        </p:nvSpPr>
        <p:spPr bwMode="auto">
          <a:xfrm>
            <a:off x="6994525" y="1412305"/>
            <a:ext cx="4694555" cy="18148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r>
              <a:rPr lang="zh-CN" sz="2800" dirty="0">
                <a:solidFill>
                  <a:srgbClr val="FF0000"/>
                </a:solidFill>
              </a:rPr>
              <a:t>注：若咨询师在建立测评计划时设定不允许学生查看结果，或量表结果正在计算中，则学生端无法查看量表结果。</a:t>
            </a:r>
            <a:endParaRPr lang="zh-CN" sz="2800" dirty="0">
              <a:solidFill>
                <a:srgbClr val="FF0000"/>
              </a:solidFill>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5885"/>
          <a:stretch>
            <a:fillRect/>
          </a:stretch>
        </p:blipFill>
        <p:spPr>
          <a:xfrm>
            <a:off x="124805" y="3714115"/>
            <a:ext cx="11271829" cy="1703341"/>
          </a:xfrm>
          <a:prstGeom prst="rect">
            <a:avLst/>
          </a:prstGeom>
        </p:spPr>
      </p:pic>
      <p:sp>
        <p:nvSpPr>
          <p:cNvPr id="11" name="矩形 10"/>
          <p:cNvSpPr/>
          <p:nvPr/>
        </p:nvSpPr>
        <p:spPr>
          <a:xfrm>
            <a:off x="9000535" y="4594556"/>
            <a:ext cx="1068946" cy="4765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8586226" y="4340643"/>
            <a:ext cx="275083" cy="2327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025440" y="4041645"/>
            <a:ext cx="1123604" cy="253916"/>
          </a:xfrm>
          <a:prstGeom prst="rect">
            <a:avLst/>
          </a:prstGeom>
          <a:noFill/>
        </p:spPr>
        <p:txBody>
          <a:bodyPr wrap="square" rtlCol="0">
            <a:spAutoFit/>
          </a:bodyPr>
          <a:lstStyle/>
          <a:p>
            <a:pPr algn="l"/>
            <a:r>
              <a:rPr lang="zh-CN" altLang="en-US" sz="1050" dirty="0">
                <a:solidFill>
                  <a:srgbClr val="FF0000"/>
                </a:solidFill>
                <a:latin typeface="等线" panose="02010600030101010101" pitchFamily="2" charset="-122"/>
                <a:ea typeface="等线" panose="02010600030101010101" pitchFamily="2" charset="-122"/>
                <a:sym typeface="+mn-ea"/>
              </a:rPr>
              <a:t>点击查看结果</a:t>
            </a:r>
            <a:endParaRPr lang="zh-CN" altLang="en-US" sz="1050" dirty="0">
              <a:solidFill>
                <a:srgbClr val="FF0000"/>
              </a:solidFill>
              <a:latin typeface="等线" panose="02010600030101010101" pitchFamily="2" charset="-122"/>
              <a:ea typeface="等线"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64080" y="2268855"/>
            <a:ext cx="8939530" cy="3946525"/>
          </a:xfrm>
        </p:spPr>
        <p:txBody>
          <a:bodyPr>
            <a:noAutofit/>
          </a:bodyPr>
          <a:lstStyle/>
          <a:p>
            <a:pPr marL="0" indent="0">
              <a:lnSpc>
                <a:spcPts val="2000"/>
              </a:lnSpc>
              <a:buNone/>
            </a:pPr>
            <a:endParaRPr lang="en-US" altLang="zh-CN" sz="2400" dirty="0"/>
          </a:p>
          <a:p>
            <a:pPr marL="0" indent="0">
              <a:lnSpc>
                <a:spcPct val="100000"/>
              </a:lnSpc>
              <a:buNone/>
            </a:pPr>
            <a:r>
              <a:rPr lang="zh-CN" altLang="en-US" sz="2400" dirty="0"/>
              <a:t>测试结束后，若对测试结果存在疑问，可拨打心理热线进行电话咨询。</a:t>
            </a:r>
            <a:endParaRPr lang="zh-CN" altLang="en-US" sz="2400" dirty="0"/>
          </a:p>
          <a:p>
            <a:pPr marL="0" indent="0" algn="ctr">
              <a:lnSpc>
                <a:spcPts val="2000"/>
              </a:lnSpc>
              <a:buNone/>
            </a:pPr>
            <a:r>
              <a:rPr lang="zh-CN" altLang="en-US" sz="2400" dirty="0">
                <a:sym typeface="+mn-ea"/>
              </a:rPr>
              <a:t>石牌校区：</a:t>
            </a:r>
            <a:r>
              <a:rPr lang="en-US" altLang="zh-CN" sz="2400" dirty="0">
                <a:sym typeface="+mn-ea"/>
              </a:rPr>
              <a:t>020-</a:t>
            </a:r>
            <a:r>
              <a:rPr lang="zh-CN" altLang="en-US" sz="2400" dirty="0">
                <a:sym typeface="+mn-ea"/>
              </a:rPr>
              <a:t>85213819、</a:t>
            </a:r>
            <a:r>
              <a:rPr lang="en-US" altLang="zh-CN" sz="2400" dirty="0">
                <a:sym typeface="+mn-ea"/>
              </a:rPr>
              <a:t>020-</a:t>
            </a:r>
            <a:r>
              <a:rPr lang="zh-CN" altLang="en-US" sz="2400" dirty="0">
                <a:sym typeface="+mn-ea"/>
              </a:rPr>
              <a:t>85216115</a:t>
            </a:r>
            <a:endParaRPr lang="zh-CN" altLang="en-US" sz="2400" dirty="0"/>
          </a:p>
          <a:p>
            <a:pPr marL="0" indent="0" algn="ctr">
              <a:lnSpc>
                <a:spcPts val="2000"/>
              </a:lnSpc>
              <a:buNone/>
            </a:pPr>
            <a:r>
              <a:rPr lang="zh-CN" altLang="en-US" sz="2400" dirty="0">
                <a:sym typeface="+mn-ea"/>
              </a:rPr>
              <a:t>大学城校区：</a:t>
            </a:r>
            <a:r>
              <a:rPr lang="en-US" altLang="zh-CN" sz="2400" dirty="0">
                <a:sym typeface="+mn-ea"/>
              </a:rPr>
              <a:t>020-</a:t>
            </a:r>
            <a:r>
              <a:rPr lang="zh-CN" altLang="en-US" sz="2400" dirty="0">
                <a:sym typeface="+mn-ea"/>
              </a:rPr>
              <a:t>39310202、</a:t>
            </a:r>
            <a:r>
              <a:rPr lang="en-US" altLang="zh-CN" sz="2400" dirty="0">
                <a:sym typeface="+mn-ea"/>
              </a:rPr>
              <a:t>020-</a:t>
            </a:r>
            <a:r>
              <a:rPr lang="zh-CN" altLang="en-US" sz="2400" dirty="0">
                <a:sym typeface="+mn-ea"/>
              </a:rPr>
              <a:t>39310303</a:t>
            </a:r>
            <a:endParaRPr lang="zh-CN" altLang="en-US" sz="2400" dirty="0"/>
          </a:p>
          <a:p>
            <a:pPr marL="0" indent="0" algn="ctr">
              <a:lnSpc>
                <a:spcPts val="2000"/>
              </a:lnSpc>
              <a:buNone/>
            </a:pPr>
            <a:r>
              <a:rPr lang="zh-CN" altLang="en-US" sz="2400" dirty="0">
                <a:sym typeface="+mn-ea"/>
              </a:rPr>
              <a:t>南海校区：0757-86687169</a:t>
            </a:r>
            <a:endParaRPr lang="zh-CN" altLang="en-US" sz="2400" dirty="0">
              <a:sym typeface="+mn-ea"/>
            </a:endParaRPr>
          </a:p>
          <a:p>
            <a:pPr marL="0" indent="0" algn="ctr">
              <a:lnSpc>
                <a:spcPts val="2000"/>
              </a:lnSpc>
              <a:buNone/>
            </a:pPr>
            <a:r>
              <a:rPr lang="zh-CN" altLang="en-US" sz="2400" dirty="0">
                <a:sym typeface="+mn-ea"/>
              </a:rPr>
              <a:t>汕尾校区：</a:t>
            </a:r>
            <a:r>
              <a:rPr lang="en-US" altLang="zh-CN" sz="2400" dirty="0">
                <a:sym typeface="+mn-ea"/>
              </a:rPr>
              <a:t>0660-3808525</a:t>
            </a:r>
            <a:endParaRPr lang="zh-CN" altLang="en-US" sz="2400" dirty="0"/>
          </a:p>
          <a:p>
            <a:pPr marL="0" indent="0" algn="r">
              <a:lnSpc>
                <a:spcPts val="2000"/>
              </a:lnSpc>
              <a:buNone/>
            </a:pPr>
            <a:endParaRPr lang="zh-CN" altLang="en-US" sz="1800" dirty="0"/>
          </a:p>
          <a:p>
            <a:pPr marL="0" indent="0" algn="r">
              <a:lnSpc>
                <a:spcPts val="2000"/>
              </a:lnSpc>
              <a:buNone/>
            </a:pPr>
            <a:endParaRPr lang="zh-CN" altLang="en-US" sz="1800" dirty="0"/>
          </a:p>
          <a:p>
            <a:pPr marL="0" indent="0" algn="ctr">
              <a:lnSpc>
                <a:spcPts val="2000"/>
              </a:lnSpc>
              <a:buNone/>
            </a:pPr>
            <a:r>
              <a:rPr lang="zh-CN" altLang="en-US" sz="2000" dirty="0"/>
              <a:t>学生部心理咨询研究中心</a:t>
            </a:r>
            <a:endParaRPr lang="zh-CN" altLang="en-US" sz="2000" dirty="0"/>
          </a:p>
          <a:p>
            <a:pPr marL="0" indent="0" algn="ctr">
              <a:lnSpc>
                <a:spcPts val="2000"/>
              </a:lnSpc>
              <a:buNone/>
            </a:pPr>
            <a:r>
              <a:rPr lang="zh-CN" altLang="en-US" sz="2000" dirty="0"/>
              <a:t>www.psyonline.cn</a:t>
            </a:r>
            <a:endParaRPr lang="zh-CN" altLang="en-US" sz="2000" dirty="0"/>
          </a:p>
          <a:p>
            <a:pPr marL="0" indent="0" algn="r">
              <a:lnSpc>
                <a:spcPts val="2000"/>
              </a:lnSpc>
              <a:buNone/>
            </a:pPr>
            <a:endParaRPr lang="zh-CN" altLang="en-US" sz="2000" dirty="0"/>
          </a:p>
        </p:txBody>
      </p:sp>
      <p:sp>
        <p:nvSpPr>
          <p:cNvPr id="6" name="标题 3"/>
          <p:cNvSpPr/>
          <p:nvPr/>
        </p:nvSpPr>
        <p:spPr>
          <a:xfrm>
            <a:off x="2711450" y="90170"/>
            <a:ext cx="8136255" cy="1115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latin typeface="华文新魏" panose="02010800040101010101" charset="-122"/>
                <a:ea typeface="华文新魏" panose="02010800040101010101" charset="-122"/>
                <a:sym typeface="+mn-ea"/>
              </a:rPr>
              <a:t>感谢您参与本次心理测评！</a:t>
            </a:r>
            <a:endParaRPr lang="zh-CN" altLang="en-US" dirty="0">
              <a:latin typeface="华文新魏" panose="02010800040101010101" charset="-122"/>
              <a:ea typeface="华文新魏" panose="02010800040101010101" charset="-122"/>
              <a:sym typeface="+mn-ea"/>
            </a:endParaRPr>
          </a:p>
        </p:txBody>
      </p:sp>
      <p:grpSp>
        <p:nvGrpSpPr>
          <p:cNvPr id="7" name="组合 6"/>
          <p:cNvGrpSpPr/>
          <p:nvPr/>
        </p:nvGrpSpPr>
        <p:grpSpPr>
          <a:xfrm>
            <a:off x="9334500" y="6097270"/>
            <a:ext cx="2369820" cy="758190"/>
            <a:chOff x="12795" y="7725"/>
            <a:chExt cx="3732" cy="1194"/>
          </a:xfrm>
        </p:grpSpPr>
        <p:pic>
          <p:nvPicPr>
            <p:cNvPr id="8" name="图片 7"/>
            <p:cNvPicPr>
              <a:picLocks noChangeAspect="1"/>
            </p:cNvPicPr>
            <p:nvPr/>
          </p:nvPicPr>
          <p:blipFill>
            <a:blip r:embed="rId1" cstate="print"/>
            <a:stretch>
              <a:fillRect/>
            </a:stretch>
          </p:blipFill>
          <p:spPr>
            <a:xfrm>
              <a:off x="12795" y="7725"/>
              <a:ext cx="1204" cy="1194"/>
            </a:xfrm>
            <a:prstGeom prst="rect">
              <a:avLst/>
            </a:prstGeom>
          </p:spPr>
        </p:pic>
        <p:sp>
          <p:nvSpPr>
            <p:cNvPr id="9" name="文本框 8"/>
            <p:cNvSpPr txBox="1"/>
            <p:nvPr/>
          </p:nvSpPr>
          <p:spPr>
            <a:xfrm>
              <a:off x="13999" y="7911"/>
              <a:ext cx="2528" cy="822"/>
            </a:xfrm>
            <a:prstGeom prst="rect">
              <a:avLst/>
            </a:prstGeom>
            <a:noFill/>
          </p:spPr>
          <p:txBody>
            <a:bodyPr wrap="none" rtlCol="0">
              <a:spAutoFit/>
            </a:bodyPr>
            <a:lstStyle/>
            <a:p>
              <a:pPr algn="l"/>
              <a:r>
                <a:rPr lang="zh-CN" altLang="en-US" sz="1400">
                  <a:latin typeface="华文楷体" panose="02010600040101010101" charset="-122"/>
                  <a:ea typeface="华文楷体" panose="02010600040101010101" charset="-122"/>
                  <a:sym typeface="+mn-ea"/>
                </a:rPr>
                <a:t>华南师范大学</a:t>
              </a:r>
              <a:endParaRPr lang="zh-CN" altLang="en-US" sz="1400">
                <a:latin typeface="华文楷体" panose="02010600040101010101" charset="-122"/>
                <a:ea typeface="华文楷体" panose="02010600040101010101" charset="-122"/>
                <a:sym typeface="+mn-ea"/>
              </a:endParaRPr>
            </a:p>
            <a:p>
              <a:pPr algn="l"/>
              <a:r>
                <a:rPr lang="zh-CN" altLang="en-US" sz="1400">
                  <a:latin typeface="华文楷体" panose="02010600040101010101" charset="-122"/>
                  <a:ea typeface="华文楷体" panose="02010600040101010101" charset="-122"/>
                  <a:sym typeface="+mn-ea"/>
                </a:rPr>
                <a:t>心理咨询研究中心</a:t>
              </a:r>
              <a:endParaRPr lang="zh-CN" altLang="en-US" sz="1400">
                <a:latin typeface="华文楷体" panose="02010600040101010101" charset="-122"/>
                <a:ea typeface="华文楷体" panose="02010600040101010101" charset="-122"/>
              </a:endParaRPr>
            </a:p>
          </p:txBody>
        </p:sp>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1887"/>
            <a:ext cx="3186113"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文本框 99"/>
          <p:cNvSpPr txBox="1"/>
          <p:nvPr/>
        </p:nvSpPr>
        <p:spPr>
          <a:xfrm>
            <a:off x="1645920" y="1024890"/>
            <a:ext cx="9966960" cy="1610360"/>
          </a:xfrm>
          <a:prstGeom prst="rect">
            <a:avLst/>
          </a:prstGeom>
          <a:noFill/>
          <a:ln w="9525">
            <a:noFill/>
          </a:ln>
        </p:spPr>
        <p:txBody>
          <a:bodyPr wrap="square">
            <a:spAutoFit/>
          </a:bodyPr>
          <a:lstStyle/>
          <a:p>
            <a:pPr indent="0" fontAlgn="auto">
              <a:lnSpc>
                <a:spcPct val="130000"/>
              </a:lnSpc>
            </a:pPr>
            <a:r>
              <a:rPr lang="zh-CN" sz="2400" dirty="0">
                <a:solidFill>
                  <a:srgbClr val="FF0000"/>
                </a:solidFill>
                <a:latin typeface="微软雅黑" panose="020B0503020204020204" charset="-122"/>
                <a:ea typeface="微软雅黑" panose="020B0503020204020204" charset="-122"/>
                <a:cs typeface="微软雅黑" panose="020B0503020204020204" charset="-122"/>
              </a:rPr>
              <a:t>普测网址</a:t>
            </a:r>
            <a:r>
              <a:rPr lang="en-US" altLang="zh-CN" sz="2400" b="0"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dirty="0">
                <a:sym typeface="+mn-ea"/>
              </a:rPr>
              <a:t> </a:t>
            </a:r>
            <a:r>
              <a:rPr lang="en-US" altLang="zh-CN" sz="2800" dirty="0">
                <a:sym typeface="+mn-ea"/>
              </a:rPr>
              <a:t>http://scnu.psy-cloud.net/user/web-v2/#/login</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rPr>
              <a:t>edge/</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谷歌）</a:t>
            </a:r>
            <a:endParaRPr lang="zh-CN" sz="2400" b="0" dirty="0">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ct val="130000"/>
              </a:lnSpc>
            </a:pPr>
            <a:r>
              <a:rPr lang="zh-CN" sz="2400" b="0" dirty="0">
                <a:solidFill>
                  <a:srgbClr val="FF0000"/>
                </a:solidFill>
                <a:latin typeface="微软雅黑" panose="020B0503020204020204" charset="-122"/>
                <a:ea typeface="微软雅黑" panose="020B0503020204020204" charset="-122"/>
                <a:cs typeface="微软雅黑" panose="020B0503020204020204" charset="-122"/>
              </a:rPr>
              <a:t>用户名</a:t>
            </a:r>
            <a:r>
              <a:rPr lang="en-US" altLang="zh-CN" sz="2400" b="0" dirty="0">
                <a:solidFill>
                  <a:srgbClr val="FF0000"/>
                </a:solidFill>
                <a:latin typeface="微软雅黑" panose="020B0503020204020204" charset="-122"/>
                <a:ea typeface="微软雅黑" panose="020B0503020204020204" charset="-122"/>
                <a:cs typeface="微软雅黑" panose="020B0503020204020204" charset="-122"/>
              </a:rPr>
              <a:t>——</a:t>
            </a:r>
            <a:r>
              <a:rPr lang="zh-CN" sz="2400" b="0" dirty="0">
                <a:solidFill>
                  <a:schemeClr val="tx1"/>
                </a:solidFill>
                <a:latin typeface="微软雅黑" panose="020B0503020204020204" charset="-122"/>
                <a:ea typeface="微软雅黑" panose="020B0503020204020204" charset="-122"/>
                <a:cs typeface="微软雅黑" panose="020B0503020204020204" charset="-122"/>
              </a:rPr>
              <a:t>学号</a:t>
            </a:r>
            <a:r>
              <a:rPr lang="zh-CN" sz="2400" b="0" dirty="0">
                <a:solidFill>
                  <a:srgbClr val="FF0000"/>
                </a:solidFill>
                <a:latin typeface="微软雅黑" panose="020B0503020204020204" charset="-122"/>
                <a:ea typeface="微软雅黑" panose="020B0503020204020204" charset="-122"/>
                <a:cs typeface="微软雅黑" panose="020B0503020204020204" charset="-122"/>
              </a:rPr>
              <a:t>    密码</a:t>
            </a:r>
            <a:r>
              <a:rPr lang="en-US" altLang="zh-CN" sz="2400" b="0" dirty="0">
                <a:solidFill>
                  <a:srgbClr val="FF0000"/>
                </a:solidFill>
                <a:latin typeface="微软雅黑" panose="020B0503020204020204" charset="-122"/>
                <a:ea typeface="微软雅黑" panose="020B0503020204020204" charset="-122"/>
                <a:cs typeface="微软雅黑" panose="020B0503020204020204" charset="-122"/>
              </a:rPr>
              <a:t>——</a:t>
            </a:r>
            <a:r>
              <a:rPr lang="zh-CN" sz="2400" b="0" dirty="0">
                <a:solidFill>
                  <a:schemeClr val="tx1"/>
                </a:solidFill>
                <a:latin typeface="微软雅黑" panose="020B0503020204020204" charset="-122"/>
                <a:ea typeface="微软雅黑" panose="020B0503020204020204" charset="-122"/>
                <a:cs typeface="微软雅黑" panose="020B0503020204020204" charset="-122"/>
              </a:rPr>
              <a:t>出生年月日（</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rPr>
              <a:t>8</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位数字</a:t>
            </a:r>
            <a:r>
              <a:rPr lang="zh-CN" sz="2400" b="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b="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lang="zh-CN" altLang="en-US" sz="1400">
            <a:latin typeface="华文楷体" panose="02010600040101010101" charset="-122"/>
            <a:ea typeface="华文楷体" panose="02010600040101010101"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1055</Words>
  <Application>WPS 演示</Application>
  <PresentationFormat>宽屏</PresentationFormat>
  <Paragraphs>96</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宋体</vt:lpstr>
      <vt:lpstr>Wingdings</vt:lpstr>
      <vt:lpstr>华文楷体</vt:lpstr>
      <vt:lpstr>微软雅黑</vt:lpstr>
      <vt:lpstr>Calibri</vt:lpstr>
      <vt:lpstr>等线</vt:lpstr>
      <vt:lpstr>华文新魏</vt:lpstr>
      <vt:lpstr>Calibri Light</vt:lpstr>
      <vt:lpstr>Arial Unicode MS</vt:lpstr>
      <vt:lpstr>Calibri</vt:lpstr>
      <vt:lpstr>Office 主题</vt:lpstr>
      <vt:lpstr> 心理教育健康管理平台 使用流程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心理教育健康管理平台 使用流程</dc:title>
  <dc:creator>Je t'aime</dc:creator>
  <cp:lastModifiedBy>蓓</cp:lastModifiedBy>
  <cp:revision>39</cp:revision>
  <dcterms:created xsi:type="dcterms:W3CDTF">2015-05-05T08:02:00Z</dcterms:created>
  <dcterms:modified xsi:type="dcterms:W3CDTF">2022-04-11T13:50:36Z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FC2AC28A00E24FF698CF9604A25BC048</vt:lpwstr>
  </property>
</Properties>
</file>