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57" r:id="rId4"/>
    <p:sldId id="256" r:id="rId6"/>
    <p:sldId id="259" r:id="rId7"/>
    <p:sldId id="260" r:id="rId8"/>
    <p:sldId id="263" r:id="rId9"/>
    <p:sldId id="264" r:id="rId10"/>
    <p:sldId id="268" r:id="rId11"/>
    <p:sldId id="269" r:id="rId12"/>
    <p:sldId id="270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964055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0070C0"/>
                </a:solidFill>
              </a:rPr>
              <a:t>文章被引频次、</a:t>
            </a:r>
            <a:br>
              <a:rPr lang="zh-CN" altLang="en-US">
                <a:solidFill>
                  <a:srgbClr val="0070C0"/>
                </a:solidFill>
              </a:rPr>
            </a:br>
            <a:r>
              <a:rPr lang="zh-CN" altLang="en-US">
                <a:solidFill>
                  <a:srgbClr val="0070C0"/>
                </a:solidFill>
              </a:rPr>
              <a:t>学科领域查询方法</a:t>
            </a:r>
            <a:br>
              <a:rPr lang="en-US" altLang="zh-CN">
                <a:solidFill>
                  <a:srgbClr val="0070C0"/>
                </a:solidFill>
              </a:rPr>
            </a:br>
            <a:r>
              <a:rPr lang="zh-CN" altLang="en-US" sz="2400">
                <a:solidFill>
                  <a:srgbClr val="0070C0"/>
                </a:solidFill>
              </a:rPr>
              <a:t>（从</a:t>
            </a:r>
            <a:r>
              <a:rPr lang="en-US" altLang="zh-CN" sz="2400">
                <a:solidFill>
                  <a:srgbClr val="0070C0"/>
                </a:solidFill>
              </a:rPr>
              <a:t>“</a:t>
            </a:r>
            <a:r>
              <a:rPr lang="zh-CN" altLang="en-US" sz="2400">
                <a:solidFill>
                  <a:srgbClr val="0070C0"/>
                </a:solidFill>
              </a:rPr>
              <a:t>机构</a:t>
            </a:r>
            <a:r>
              <a:rPr lang="en-US" altLang="zh-CN" sz="2400">
                <a:solidFill>
                  <a:srgbClr val="0070C0"/>
                </a:solidFill>
              </a:rPr>
              <a:t>”</a:t>
            </a:r>
            <a:r>
              <a:rPr lang="zh-CN" altLang="en-US" sz="2400">
                <a:solidFill>
                  <a:srgbClr val="0070C0"/>
                </a:solidFill>
              </a:rPr>
              <a:t>进入）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algn="l"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搜索作者所属机构的所有文章，记录该作者文章篇名所对应的索取号（</a:t>
            </a:r>
            <a:r>
              <a:rPr lang="en-US" altLang="zh-CN">
                <a:solidFill>
                  <a:srgbClr val="FF0000"/>
                </a:solidFill>
              </a:rPr>
              <a:t>WOS</a:t>
            </a:r>
            <a:r>
              <a:rPr lang="zh-CN" altLang="en-US">
                <a:solidFill>
                  <a:srgbClr val="FF0000"/>
                </a:solidFill>
              </a:rPr>
              <a:t>号），然后利用索取号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WOS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号）查找文章历年被引次数。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[$8QIKC1BQ[X`QQVBPOOER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43180"/>
            <a:ext cx="9822180" cy="3467100"/>
          </a:xfrm>
          <a:prstGeom prst="rect">
            <a:avLst/>
          </a:prstGeom>
        </p:spPr>
      </p:pic>
      <p:pic>
        <p:nvPicPr>
          <p:cNvPr id="6" name="图片 5" descr="@OVSW4L`[`8P}L8RI3FZIV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3151505"/>
            <a:ext cx="10501630" cy="37814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911215" y="1807845"/>
            <a:ext cx="1188085" cy="1343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357235" y="4876165"/>
            <a:ext cx="3940175" cy="2056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6350000" y="4037965"/>
            <a:ext cx="2305050" cy="453390"/>
          </a:xfrm>
          <a:prstGeom prst="wedgeRectCallout">
            <a:avLst>
              <a:gd name="adj1" fmla="val 62892"/>
              <a:gd name="adj2" fmla="val 1963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文章历年被引次数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2285" y="368300"/>
            <a:ext cx="10165715" cy="396240"/>
          </a:xfrm>
        </p:spPr>
        <p:txBody>
          <a:bodyPr>
            <a:normAutofit/>
          </a:bodyPr>
          <a:p>
            <a:pPr algn="l"/>
            <a:r>
              <a:rPr lang="zh-CN" altLang="en-US" sz="2000"/>
              <a:t>一、打开华南师范大学图书馆主页http://lib.scnu.edu.cn/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765175"/>
            <a:ext cx="9144000" cy="4492625"/>
          </a:xfrm>
        </p:spPr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764540"/>
            <a:ext cx="10558145" cy="5964555"/>
          </a:xfrm>
          <a:prstGeom prst="rect">
            <a:avLst/>
          </a:prstGeom>
          <a:ln w="28575" cmpd="sng">
            <a:solidFill>
              <a:schemeClr val="accent2"/>
            </a:solidFill>
            <a:prstDash val="solid"/>
          </a:ln>
        </p:spPr>
      </p:pic>
      <p:sp>
        <p:nvSpPr>
          <p:cNvPr id="9" name="圆角矩形 8"/>
          <p:cNvSpPr/>
          <p:nvPr/>
        </p:nvSpPr>
        <p:spPr>
          <a:xfrm>
            <a:off x="11536680" y="94361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698750" y="5523230"/>
            <a:ext cx="992505" cy="275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>
            <a:endCxn id="16" idx="7"/>
          </p:cNvCxnSpPr>
          <p:nvPr/>
        </p:nvCxnSpPr>
        <p:spPr>
          <a:xfrm flipH="1">
            <a:off x="3545840" y="5238750"/>
            <a:ext cx="538480" cy="325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257810"/>
            <a:ext cx="8961755" cy="634301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088515" y="257810"/>
            <a:ext cx="633730" cy="2559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0[U4PT94BF%_~65_OY`COL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040" y="3090545"/>
            <a:ext cx="4390390" cy="3628390"/>
          </a:xfrm>
          <a:prstGeom prst="rect">
            <a:avLst/>
          </a:prstGeom>
        </p:spPr>
      </p:pic>
      <p:cxnSp>
        <p:nvCxnSpPr>
          <p:cNvPr id="8" name="曲线连接符 7"/>
          <p:cNvCxnSpPr/>
          <p:nvPr/>
        </p:nvCxnSpPr>
        <p:spPr>
          <a:xfrm flipV="1">
            <a:off x="5051425" y="5370195"/>
            <a:ext cx="3142615" cy="41275"/>
          </a:xfrm>
          <a:prstGeom prst="curvedConnector3">
            <a:avLst>
              <a:gd name="adj1" fmla="val 5001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286125" y="5257800"/>
            <a:ext cx="1765300" cy="299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标注 12"/>
          <p:cNvSpPr/>
          <p:nvPr/>
        </p:nvSpPr>
        <p:spPr>
          <a:xfrm>
            <a:off x="5969000" y="3959860"/>
            <a:ext cx="2124075" cy="666115"/>
          </a:xfrm>
          <a:prstGeom prst="wedgeRectCallout">
            <a:avLst>
              <a:gd name="adj1" fmla="val 12094"/>
              <a:gd name="adj2" fmla="val 162488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申请登陆账号密码</a:t>
            </a: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37195" y="4311015"/>
            <a:ext cx="2630805" cy="1458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{S)@T9A[E1WX]WJG0TUQZ3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" y="-12065"/>
            <a:ext cx="7666355" cy="5838190"/>
          </a:xfrm>
          <a:prstGeom prst="rect">
            <a:avLst/>
          </a:prstGeom>
        </p:spPr>
      </p:pic>
      <p:pic>
        <p:nvPicPr>
          <p:cNvPr id="5" name="图片 4" descr="G_)SGFA6OQ2F3TJ}0%PM[S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595" y="1190625"/>
            <a:ext cx="7953375" cy="608584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931535" y="1191260"/>
            <a:ext cx="569595" cy="2381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V="1">
            <a:off x="8890" y="-11430"/>
            <a:ext cx="605155" cy="3530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324485" y="1651635"/>
            <a:ext cx="831215" cy="599440"/>
          </a:xfrm>
          <a:prstGeom prst="wedgeRectCallout">
            <a:avLst>
              <a:gd name="adj1" fmla="val 69480"/>
              <a:gd name="adj2" fmla="val 8845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输入账号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6" name="矩形标注 15"/>
          <p:cNvSpPr/>
          <p:nvPr/>
        </p:nvSpPr>
        <p:spPr>
          <a:xfrm>
            <a:off x="201930" y="2537460"/>
            <a:ext cx="831215" cy="599440"/>
          </a:xfrm>
          <a:prstGeom prst="wedgeRectCallout">
            <a:avLst>
              <a:gd name="adj1" fmla="val 69480"/>
              <a:gd name="adj2" fmla="val 88453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输入密码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7" name="矩形标注 16"/>
          <p:cNvSpPr/>
          <p:nvPr/>
        </p:nvSpPr>
        <p:spPr>
          <a:xfrm>
            <a:off x="324485" y="3907790"/>
            <a:ext cx="708025" cy="365125"/>
          </a:xfrm>
          <a:prstGeom prst="wedgeRectCallout">
            <a:avLst>
              <a:gd name="adj1" fmla="val 78161"/>
              <a:gd name="adj2" fmla="val 17478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55700" y="1491615"/>
            <a:ext cx="1487805" cy="344233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标注 18"/>
          <p:cNvSpPr/>
          <p:nvPr/>
        </p:nvSpPr>
        <p:spPr>
          <a:xfrm>
            <a:off x="10002520" y="1429385"/>
            <a:ext cx="831215" cy="599440"/>
          </a:xfrm>
          <a:prstGeom prst="wedgeRectCallout">
            <a:avLst>
              <a:gd name="adj1" fmla="val 93468"/>
              <a:gd name="adj2" fmla="val 23622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选择语种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280140" y="1491615"/>
            <a:ext cx="1277620" cy="8216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01130" y="4654550"/>
            <a:ext cx="1806575" cy="1239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endCxn id="7" idx="1"/>
          </p:cNvCxnSpPr>
          <p:nvPr/>
        </p:nvCxnSpPr>
        <p:spPr>
          <a:xfrm>
            <a:off x="6155690" y="4491990"/>
            <a:ext cx="610235" cy="3441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" y="-106680"/>
            <a:ext cx="9178925" cy="5761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980" y="-106680"/>
            <a:ext cx="2305050" cy="700024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1115" y="2021205"/>
            <a:ext cx="699770" cy="353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2555" y="2807335"/>
            <a:ext cx="2078355" cy="5111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845" y="5257800"/>
            <a:ext cx="1608455" cy="396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79290" y="3319145"/>
            <a:ext cx="1458595" cy="654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26635" y="6485255"/>
            <a:ext cx="1022985" cy="40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30345" y="5655310"/>
            <a:ext cx="644525" cy="12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79290" y="4213860"/>
            <a:ext cx="1370330" cy="58610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337310" y="1463675"/>
            <a:ext cx="953770" cy="433070"/>
          </a:xfrm>
          <a:prstGeom prst="wedgeRoundRectCallout">
            <a:avLst>
              <a:gd name="adj1" fmla="val 20039"/>
              <a:gd name="adj2" fmla="val 11070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1.</a:t>
            </a:r>
            <a:r>
              <a:rPr lang="zh-CN" altLang="en-US" sz="1400"/>
              <a:t>选择  </a:t>
            </a:r>
            <a:r>
              <a:rPr lang="en-US" altLang="zh-CN" sz="1400"/>
              <a:t>“</a:t>
            </a:r>
            <a:r>
              <a:rPr lang="zh-CN" altLang="en-US" sz="1400"/>
              <a:t>机构</a:t>
            </a:r>
            <a:r>
              <a:rPr lang="en-US" altLang="zh-CN" sz="1400"/>
              <a:t>”</a:t>
            </a:r>
            <a:endParaRPr lang="en-US" altLang="zh-CN" sz="1400"/>
          </a:p>
        </p:txBody>
      </p:sp>
      <p:sp>
        <p:nvSpPr>
          <p:cNvPr id="12" name="圆角矩形标注 11"/>
          <p:cNvSpPr/>
          <p:nvPr/>
        </p:nvSpPr>
        <p:spPr>
          <a:xfrm>
            <a:off x="2291080" y="2374265"/>
            <a:ext cx="1076960" cy="534035"/>
          </a:xfrm>
          <a:prstGeom prst="wedgeRoundRectCallout">
            <a:avLst>
              <a:gd name="adj1" fmla="val -75965"/>
              <a:gd name="adj2" fmla="val 2976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2.</a:t>
            </a:r>
            <a:r>
              <a:rPr lang="zh-CN" altLang="en-US" sz="1400"/>
              <a:t>选定时间范围</a:t>
            </a:r>
            <a:endParaRPr lang="en-US" altLang="zh-CN" sz="1400"/>
          </a:p>
        </p:txBody>
      </p:sp>
      <p:sp>
        <p:nvSpPr>
          <p:cNvPr id="15" name="圆角矩形标注 14"/>
          <p:cNvSpPr/>
          <p:nvPr/>
        </p:nvSpPr>
        <p:spPr>
          <a:xfrm>
            <a:off x="1620520" y="4213860"/>
            <a:ext cx="897890" cy="433070"/>
          </a:xfrm>
          <a:prstGeom prst="wedgeRoundRectCallout">
            <a:avLst>
              <a:gd name="adj1" fmla="val -52263"/>
              <a:gd name="adj2" fmla="val 19692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3.</a:t>
            </a:r>
            <a:r>
              <a:rPr lang="zh-CN" altLang="en-US" sz="1400"/>
              <a:t>输入单位名称</a:t>
            </a:r>
            <a:endParaRPr lang="zh-CN" altLang="en-US" sz="1400"/>
          </a:p>
        </p:txBody>
      </p:sp>
      <p:sp>
        <p:nvSpPr>
          <p:cNvPr id="16" name="圆角矩形标注 15"/>
          <p:cNvSpPr/>
          <p:nvPr/>
        </p:nvSpPr>
        <p:spPr>
          <a:xfrm>
            <a:off x="6108065" y="2807335"/>
            <a:ext cx="1577975" cy="433070"/>
          </a:xfrm>
          <a:prstGeom prst="wedgeRoundRectCallout">
            <a:avLst>
              <a:gd name="adj1" fmla="val -64124"/>
              <a:gd name="adj2" fmla="val 13665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4.</a:t>
            </a:r>
            <a:r>
              <a:rPr lang="zh-CN" altLang="en-US" sz="1400"/>
              <a:t>选择</a:t>
            </a:r>
            <a:r>
              <a:rPr lang="en-US" altLang="zh-CN" sz="1400"/>
              <a:t>“Artcle&amp;Review”</a:t>
            </a:r>
            <a:endParaRPr lang="en-US" altLang="zh-CN" sz="1400"/>
          </a:p>
        </p:txBody>
      </p:sp>
      <p:sp>
        <p:nvSpPr>
          <p:cNvPr id="17" name="圆角矩形标注 16"/>
          <p:cNvSpPr/>
          <p:nvPr/>
        </p:nvSpPr>
        <p:spPr>
          <a:xfrm>
            <a:off x="6108065" y="3780790"/>
            <a:ext cx="1318260" cy="433070"/>
          </a:xfrm>
          <a:prstGeom prst="wedgeRoundRectCallout">
            <a:avLst>
              <a:gd name="adj1" fmla="val -68304"/>
              <a:gd name="adj2" fmla="val 10278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5.</a:t>
            </a:r>
            <a:r>
              <a:rPr lang="zh-CN" altLang="en-US" sz="1400"/>
              <a:t>选择</a:t>
            </a:r>
            <a:r>
              <a:rPr lang="en-US" altLang="zh-CN" sz="1400"/>
              <a:t>“ESI”</a:t>
            </a:r>
            <a:r>
              <a:rPr lang="zh-CN" altLang="en-US" sz="1400"/>
              <a:t>分类</a:t>
            </a:r>
            <a:r>
              <a:rPr lang="zh-CN" altLang="zh-CN" sz="1400"/>
              <a:t>体系</a:t>
            </a:r>
            <a:endParaRPr lang="zh-CN" altLang="zh-CN" sz="1400"/>
          </a:p>
        </p:txBody>
      </p:sp>
      <p:sp>
        <p:nvSpPr>
          <p:cNvPr id="18" name="圆角矩形标注 17"/>
          <p:cNvSpPr/>
          <p:nvPr/>
        </p:nvSpPr>
        <p:spPr>
          <a:xfrm>
            <a:off x="5716905" y="5859780"/>
            <a:ext cx="1189990" cy="421640"/>
          </a:xfrm>
          <a:prstGeom prst="wedgeRoundRectCallout">
            <a:avLst>
              <a:gd name="adj1" fmla="val -48668"/>
              <a:gd name="adj2" fmla="val 12639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6.</a:t>
            </a:r>
            <a:r>
              <a:rPr lang="zh-CN" altLang="en-US" sz="1400"/>
              <a:t>点击，进入下一页面</a:t>
            </a:r>
            <a:endParaRPr lang="en-US" altLang="zh-CN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73025"/>
            <a:ext cx="7730490" cy="4274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05" y="2546985"/>
            <a:ext cx="6682740" cy="610044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549775" y="2023745"/>
            <a:ext cx="847725" cy="373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229340" y="3079115"/>
            <a:ext cx="847725" cy="373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328400" y="4997450"/>
            <a:ext cx="847725" cy="373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3371215" y="916305"/>
            <a:ext cx="1437640" cy="532130"/>
          </a:xfrm>
          <a:prstGeom prst="wedgeRoundRectCallout">
            <a:avLst>
              <a:gd name="adj1" fmla="val 41033"/>
              <a:gd name="adj2" fmla="val 16467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点击，展开文章信息</a:t>
            </a:r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9058275" y="2546985"/>
            <a:ext cx="1699895" cy="532130"/>
          </a:xfrm>
          <a:prstGeom prst="wedgeRoundRectCallout">
            <a:avLst>
              <a:gd name="adj1" fmla="val 89001"/>
              <a:gd name="adj2" fmla="val 7100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下载所有文章</a:t>
            </a: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8406130" y="5124450"/>
            <a:ext cx="2352040" cy="622300"/>
          </a:xfrm>
          <a:prstGeom prst="wedgeRoundRectCallout">
            <a:avLst>
              <a:gd name="adj1" fmla="val 73459"/>
              <a:gd name="adj2" fmla="val -2711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导出所有文章并存盘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735" y="-38735"/>
            <a:ext cx="11554460" cy="7221220"/>
          </a:xfrm>
          <a:prstGeom prst="rect">
            <a:avLst/>
          </a:prstGeom>
        </p:spPr>
      </p:pic>
      <p:sp>
        <p:nvSpPr>
          <p:cNvPr id="6" name="流程图: 可选过程 5"/>
          <p:cNvSpPr/>
          <p:nvPr/>
        </p:nvSpPr>
        <p:spPr>
          <a:xfrm>
            <a:off x="467995" y="4980305"/>
            <a:ext cx="6537960" cy="1019175"/>
          </a:xfrm>
          <a:prstGeom prst="flowChartAlternateProcess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根据作者的文章名称找到对应的索取号（</a:t>
            </a:r>
            <a:r>
              <a:rPr lang="en-US" altLang="zh-CN"/>
              <a:t>WOS</a:t>
            </a:r>
            <a:r>
              <a:rPr lang="zh-CN" altLang="en-US"/>
              <a:t>号）并记录下来。（例：WOS:000393245200013，WOS:000395212300019）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7950" y="1013460"/>
            <a:ext cx="826135" cy="281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90495" y="1013460"/>
            <a:ext cx="826135" cy="281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29565" y="6276340"/>
            <a:ext cx="1143000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875915" y="6276340"/>
            <a:ext cx="2433320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988050" y="6264910"/>
            <a:ext cx="565785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18135" y="6445885"/>
            <a:ext cx="1154430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864485" y="6423025"/>
            <a:ext cx="2478405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88050" y="6423025"/>
            <a:ext cx="5772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7005955" y="1013460"/>
            <a:ext cx="826135" cy="281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UR)WLPO0BHQB}{MMP)3VX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224155"/>
            <a:ext cx="9385300" cy="64103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469390" y="224155"/>
            <a:ext cx="1146175" cy="382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471420" y="2033270"/>
            <a:ext cx="2263140" cy="382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524000" y="3510280"/>
            <a:ext cx="4157345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87055" y="3602355"/>
            <a:ext cx="1146175" cy="382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6845300" y="1851660"/>
            <a:ext cx="494665" cy="367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10367010" y="3421380"/>
            <a:ext cx="494665" cy="367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49650" y="3916680"/>
            <a:ext cx="183515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标注 12"/>
          <p:cNvSpPr/>
          <p:nvPr/>
        </p:nvSpPr>
        <p:spPr>
          <a:xfrm>
            <a:off x="2729230" y="4411345"/>
            <a:ext cx="4398645" cy="581025"/>
          </a:xfrm>
          <a:prstGeom prst="wedgeRectCallout">
            <a:avLst>
              <a:gd name="adj1" fmla="val -29933"/>
              <a:gd name="adj2" fmla="val -1245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多个</a:t>
            </a:r>
            <a:r>
              <a:rPr lang="en-US" altLang="zh-CN"/>
              <a:t>WOS</a:t>
            </a:r>
            <a:r>
              <a:rPr lang="zh-CN" altLang="en-US"/>
              <a:t>号用</a:t>
            </a:r>
            <a:r>
              <a:rPr lang="en-US" altLang="en-US" sz="2400"/>
              <a:t>or</a:t>
            </a:r>
            <a:r>
              <a:rPr lang="zh-CN" altLang="en-US"/>
              <a:t>连接，</a:t>
            </a:r>
            <a:r>
              <a:rPr lang="en-US" altLang="en-US" sz="2400">
                <a:sym typeface="+mn-ea"/>
              </a:rPr>
              <a:t>or</a:t>
            </a:r>
            <a:r>
              <a:rPr lang="zh-CN" altLang="en-US">
                <a:sym typeface="+mn-ea"/>
              </a:rPr>
              <a:t>前后要输入空格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%R`7U3{H`{YGIX`I05TSS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660" y="-66040"/>
            <a:ext cx="9504680" cy="699071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683625" y="2686050"/>
            <a:ext cx="1598295" cy="410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43660" y="-185420"/>
            <a:ext cx="1216660" cy="410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WPS 演示</Application>
  <PresentationFormat>宽屏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文章被引频次、学科领域查询方法 （从“机构”进入）</vt:lpstr>
      <vt:lpstr>一、打开华南师范大学图书馆主页http://lib.scnu.edu.cn/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lib</cp:lastModifiedBy>
  <cp:revision>29</cp:revision>
  <dcterms:created xsi:type="dcterms:W3CDTF">2018-10-26T02:50:00Z</dcterms:created>
  <dcterms:modified xsi:type="dcterms:W3CDTF">2019-04-04T00:45:20Z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