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58" r:id="rId5"/>
    <p:sldId id="269" r:id="rId6"/>
    <p:sldId id="259" r:id="rId7"/>
    <p:sldId id="262" r:id="rId8"/>
    <p:sldId id="263" r:id="rId9"/>
    <p:sldId id="264" r:id="rId10"/>
    <p:sldId id="265" r:id="rId11"/>
    <p:sldId id="268" r:id="rId12"/>
    <p:sldId id="270" r:id="rId13"/>
    <p:sldId id="272" r:id="rId14"/>
    <p:sldId id="267" r:id="rId15"/>
    <p:sldId id="271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3E5E93-4898-460F-9B70-F332E30F965A}" type="datetimeFigureOut">
              <a:rPr lang="zh-CN" altLang="en-US" smtClean="0"/>
              <a:pPr/>
              <a:t>2022/1/4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912DEE-1B7B-431E-8B95-BB42424716C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E5E93-4898-460F-9B70-F332E30F965A}" type="datetimeFigureOut">
              <a:rPr lang="zh-CN" altLang="en-US" smtClean="0"/>
              <a:pPr/>
              <a:t>2022/1/4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12DEE-1B7B-431E-8B95-BB42424716C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E5E93-4898-460F-9B70-F332E30F965A}" type="datetimeFigureOut">
              <a:rPr lang="zh-CN" altLang="en-US" smtClean="0"/>
              <a:pPr/>
              <a:t>2022/1/4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12DEE-1B7B-431E-8B95-BB42424716C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E5E93-4898-460F-9B70-F332E30F965A}" type="datetimeFigureOut">
              <a:rPr lang="zh-CN" altLang="en-US" smtClean="0"/>
              <a:pPr/>
              <a:t>2022/1/4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12DEE-1B7B-431E-8B95-BB42424716C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E5E93-4898-460F-9B70-F332E30F965A}" type="datetimeFigureOut">
              <a:rPr lang="zh-CN" altLang="en-US" smtClean="0"/>
              <a:pPr/>
              <a:t>2022/1/4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12DEE-1B7B-431E-8B95-BB42424716C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E5E93-4898-460F-9B70-F332E30F965A}" type="datetimeFigureOut">
              <a:rPr lang="zh-CN" altLang="en-US" smtClean="0"/>
              <a:pPr/>
              <a:t>2022/1/4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12DEE-1B7B-431E-8B95-BB42424716C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E5E93-4898-460F-9B70-F332E30F965A}" type="datetimeFigureOut">
              <a:rPr lang="zh-CN" altLang="en-US" smtClean="0"/>
              <a:pPr/>
              <a:t>2022/1/4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12DEE-1B7B-431E-8B95-BB42424716C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E5E93-4898-460F-9B70-F332E30F965A}" type="datetimeFigureOut">
              <a:rPr lang="zh-CN" altLang="en-US" smtClean="0"/>
              <a:pPr/>
              <a:t>2022/1/4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12DEE-1B7B-431E-8B95-BB42424716C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E5E93-4898-460F-9B70-F332E30F965A}" type="datetimeFigureOut">
              <a:rPr lang="zh-CN" altLang="en-US" smtClean="0"/>
              <a:pPr/>
              <a:t>2022/1/4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12DEE-1B7B-431E-8B95-BB42424716C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3E5E93-4898-460F-9B70-F332E30F965A}" type="datetimeFigureOut">
              <a:rPr lang="zh-CN" altLang="en-US" smtClean="0"/>
              <a:pPr/>
              <a:t>2022/1/4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12DEE-1B7B-431E-8B95-BB42424716C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3E5E93-4898-460F-9B70-F332E30F965A}" type="datetimeFigureOut">
              <a:rPr lang="zh-CN" altLang="en-US" smtClean="0"/>
              <a:pPr/>
              <a:t>2022/1/4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912DEE-1B7B-431E-8B95-BB42424716C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3E5E93-4898-460F-9B70-F332E30F965A}" type="datetimeFigureOut">
              <a:rPr lang="zh-CN" altLang="en-US" smtClean="0"/>
              <a:pPr/>
              <a:t>2022/1/4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912DEE-1B7B-431E-8B95-BB42424716C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期末考试工作要点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——</a:t>
            </a:r>
            <a:r>
              <a:rPr lang="zh-CN" altLang="en-US" dirty="0" smtClean="0"/>
              <a:t>监考、阅卷</a:t>
            </a:r>
            <a:r>
              <a:rPr lang="zh-CN" altLang="en-US" dirty="0" smtClean="0"/>
              <a:t>、期末总评、质量</a:t>
            </a:r>
            <a:r>
              <a:rPr lang="zh-CN" altLang="en-US" dirty="0" smtClean="0"/>
              <a:t>分析表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AutoShape 2"/>
          <p:cNvSpPr>
            <a:spLocks noGrp="1" noChangeArrowheads="1"/>
          </p:cNvSpPr>
          <p:nvPr>
            <p:ph type="title"/>
          </p:nvPr>
        </p:nvSpPr>
        <p:spPr>
          <a:xfrm>
            <a:off x="857224" y="142852"/>
            <a:ext cx="5940425" cy="7778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dirty="0" smtClean="0"/>
              <a:t>评卷</a:t>
            </a:r>
            <a:endParaRPr lang="zh-CN" altLang="en-US" dirty="0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28662" y="1357298"/>
            <a:ext cx="3095625" cy="2808288"/>
          </a:xfrm>
        </p:spPr>
        <p:txBody>
          <a:bodyPr/>
          <a:lstStyle/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zh-CN" altLang="en-US" b="1" dirty="0">
                <a:solidFill>
                  <a:srgbClr val="0000FF"/>
                </a:solidFill>
              </a:rPr>
              <a:t>试题</a:t>
            </a:r>
            <a:r>
              <a:rPr lang="zh-CN" altLang="en-US" b="1" dirty="0">
                <a:solidFill>
                  <a:srgbClr val="FF0000"/>
                </a:solidFill>
              </a:rPr>
              <a:t>完全正确</a:t>
            </a:r>
            <a:r>
              <a:rPr lang="zh-CN" altLang="en-US" b="1" dirty="0">
                <a:solidFill>
                  <a:srgbClr val="0000FF"/>
                </a:solidFill>
              </a:rPr>
              <a:t>的</a:t>
            </a:r>
            <a:r>
              <a:rPr lang="zh-CN" altLang="en-US" b="1" dirty="0">
                <a:solidFill>
                  <a:srgbClr val="FF0000"/>
                </a:solidFill>
              </a:rPr>
              <a:t>打勾</a:t>
            </a:r>
            <a:r>
              <a:rPr lang="zh-CN" altLang="en-US" b="1" dirty="0">
                <a:solidFill>
                  <a:srgbClr val="0000FF"/>
                </a:solidFill>
              </a:rPr>
              <a:t>（√），</a:t>
            </a:r>
            <a:r>
              <a:rPr lang="zh-CN" altLang="en-US" b="1" dirty="0">
                <a:solidFill>
                  <a:srgbClr val="FF0000"/>
                </a:solidFill>
              </a:rPr>
              <a:t>完全错</a:t>
            </a:r>
            <a:r>
              <a:rPr lang="zh-CN" altLang="en-US" b="1" dirty="0">
                <a:solidFill>
                  <a:srgbClr val="0000FF"/>
                </a:solidFill>
              </a:rPr>
              <a:t>的</a:t>
            </a:r>
            <a:r>
              <a:rPr lang="zh-CN" altLang="en-US" b="1" dirty="0">
                <a:solidFill>
                  <a:srgbClr val="FF0000"/>
                </a:solidFill>
              </a:rPr>
              <a:t>打叉</a:t>
            </a:r>
            <a:r>
              <a:rPr lang="zh-CN" altLang="en-US" b="1" dirty="0">
                <a:solidFill>
                  <a:srgbClr val="0000FF"/>
                </a:solidFill>
              </a:rPr>
              <a:t>（</a:t>
            </a:r>
            <a:r>
              <a:rPr lang="en-US" altLang="zh-CN" b="1" dirty="0">
                <a:solidFill>
                  <a:srgbClr val="0000FF"/>
                </a:solidFill>
              </a:rPr>
              <a:t>×</a:t>
            </a:r>
            <a:r>
              <a:rPr lang="zh-CN" altLang="en-US" b="1" dirty="0">
                <a:solidFill>
                  <a:srgbClr val="0000FF"/>
                </a:solidFill>
              </a:rPr>
              <a:t>），</a:t>
            </a:r>
            <a:r>
              <a:rPr lang="zh-CN" altLang="en-US" b="1" dirty="0">
                <a:solidFill>
                  <a:srgbClr val="FF0000"/>
                </a:solidFill>
              </a:rPr>
              <a:t>部分正确</a:t>
            </a:r>
            <a:r>
              <a:rPr lang="zh-CN" altLang="en-US" b="1" dirty="0">
                <a:solidFill>
                  <a:srgbClr val="0000FF"/>
                </a:solidFill>
              </a:rPr>
              <a:t>打</a:t>
            </a:r>
            <a:r>
              <a:rPr lang="zh-CN" altLang="en-US" b="1" dirty="0">
                <a:solidFill>
                  <a:srgbClr val="FF0000"/>
                </a:solidFill>
              </a:rPr>
              <a:t>半勾</a:t>
            </a:r>
            <a:r>
              <a:rPr lang="zh-CN" altLang="en-US" b="1" dirty="0">
                <a:solidFill>
                  <a:srgbClr val="0000FF"/>
                </a:solidFill>
              </a:rPr>
              <a:t>（√）；</a:t>
            </a:r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2051050" y="4652963"/>
            <a:ext cx="187325" cy="203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pic>
        <p:nvPicPr>
          <p:cNvPr id="144393" name="Picture 9" descr="计算机学院试卷批改模版-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1125538"/>
            <a:ext cx="4695825" cy="5399087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44394" name="Oval 10"/>
          <p:cNvSpPr>
            <a:spLocks noChangeArrowheads="1"/>
          </p:cNvSpPr>
          <p:nvPr/>
        </p:nvSpPr>
        <p:spPr bwMode="auto">
          <a:xfrm>
            <a:off x="7308850" y="5373688"/>
            <a:ext cx="1366838" cy="1079500"/>
          </a:xfrm>
          <a:prstGeom prst="ellips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 build="p"/>
      <p:bldP spid="144391" grpId="0" animBg="1"/>
      <p:bldP spid="14439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0"/>
            <a:ext cx="5130591" cy="6843462"/>
          </a:xfrm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评卷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333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AutoShape 2"/>
          <p:cNvSpPr>
            <a:spLocks noGrp="1" noChangeArrowheads="1"/>
          </p:cNvSpPr>
          <p:nvPr>
            <p:ph type="title"/>
          </p:nvPr>
        </p:nvSpPr>
        <p:spPr>
          <a:xfrm>
            <a:off x="1071538" y="214290"/>
            <a:ext cx="5940425" cy="7778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dirty="0" smtClean="0"/>
              <a:t>评卷</a:t>
            </a:r>
            <a:endParaRPr lang="zh-CN" altLang="en-US" dirty="0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00100" y="1285860"/>
            <a:ext cx="7693025" cy="1008063"/>
          </a:xfrm>
        </p:spPr>
        <p:txBody>
          <a:bodyPr/>
          <a:lstStyle/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zh-CN" altLang="en-US" b="1" dirty="0">
                <a:solidFill>
                  <a:srgbClr val="0000FF"/>
                </a:solidFill>
              </a:rPr>
              <a:t>对于在批改试卷中的</a:t>
            </a:r>
            <a:r>
              <a:rPr lang="zh-CN" altLang="en-US" b="1" dirty="0">
                <a:solidFill>
                  <a:srgbClr val="FF0000"/>
                </a:solidFill>
              </a:rPr>
              <a:t>笔误</a:t>
            </a:r>
            <a:r>
              <a:rPr lang="zh-CN" altLang="en-US" b="1" dirty="0"/>
              <a:t>，</a:t>
            </a:r>
            <a:r>
              <a:rPr lang="zh-CN" altLang="en-US" b="1" dirty="0">
                <a:solidFill>
                  <a:srgbClr val="0000FF"/>
                </a:solidFill>
              </a:rPr>
              <a:t>批改教师在其错误的标记上</a:t>
            </a:r>
            <a:r>
              <a:rPr lang="zh-CN" altLang="en-US" b="1" dirty="0">
                <a:solidFill>
                  <a:srgbClr val="FF0000"/>
                </a:solidFill>
              </a:rPr>
              <a:t>打双横杠</a:t>
            </a:r>
            <a:r>
              <a:rPr lang="zh-CN" altLang="en-US" b="1" dirty="0">
                <a:solidFill>
                  <a:srgbClr val="0000FF"/>
                </a:solidFill>
              </a:rPr>
              <a:t>后改正，并在其下方</a:t>
            </a:r>
            <a:r>
              <a:rPr lang="zh-CN" altLang="en-US" b="1" dirty="0">
                <a:solidFill>
                  <a:srgbClr val="FF0000"/>
                </a:solidFill>
              </a:rPr>
              <a:t>签名</a:t>
            </a:r>
            <a:r>
              <a:rPr lang="zh-CN" altLang="en-US" b="1" dirty="0"/>
              <a:t>。</a:t>
            </a:r>
          </a:p>
        </p:txBody>
      </p:sp>
      <p:pic>
        <p:nvPicPr>
          <p:cNvPr id="145415" name="Picture 7" descr="计算机学院试卷批改模版-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428868"/>
            <a:ext cx="6335713" cy="3333750"/>
          </a:xfrm>
          <a:prstGeom prst="rect">
            <a:avLst/>
          </a:prstGeom>
          <a:noFill/>
        </p:spPr>
      </p:pic>
      <p:sp>
        <p:nvSpPr>
          <p:cNvPr id="145416" name="Oval 8"/>
          <p:cNvSpPr>
            <a:spLocks noChangeArrowheads="1"/>
          </p:cNvSpPr>
          <p:nvPr/>
        </p:nvSpPr>
        <p:spPr bwMode="auto">
          <a:xfrm>
            <a:off x="6072198" y="4143380"/>
            <a:ext cx="1655763" cy="1081088"/>
          </a:xfrm>
          <a:prstGeom prst="ellips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45309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build="p"/>
      <p:bldP spid="1454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课程组的期末总评成绩评定方法要统一。</a:t>
            </a:r>
            <a:endParaRPr lang="en-US" altLang="zh-CN" dirty="0" smtClean="0"/>
          </a:p>
          <a:p>
            <a:pPr marL="109728" indent="0">
              <a:buNone/>
            </a:pPr>
            <a:endParaRPr lang="en-US" altLang="zh-CN" dirty="0" smtClean="0"/>
          </a:p>
          <a:p>
            <a:r>
              <a:rPr lang="zh-CN" altLang="en-US" dirty="0" smtClean="0"/>
              <a:t>平时成绩评定要有依据和适当的等级区别。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期末总评成绩的评定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1145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AutoShape 2"/>
          <p:cNvSpPr>
            <a:spLocks noGrp="1" noChangeArrowheads="1"/>
          </p:cNvSpPr>
          <p:nvPr>
            <p:ph type="title"/>
          </p:nvPr>
        </p:nvSpPr>
        <p:spPr>
          <a:xfrm>
            <a:off x="928662" y="142852"/>
            <a:ext cx="5940425" cy="7778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dirty="0" smtClean="0"/>
              <a:t>试卷分析</a:t>
            </a:r>
            <a:endParaRPr lang="zh-CN" altLang="en-US" dirty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07504" y="1895095"/>
            <a:ext cx="4248472" cy="2038225"/>
            <a:chOff x="295" y="1661"/>
            <a:chExt cx="2075" cy="861"/>
          </a:xfrm>
        </p:grpSpPr>
        <p:sp>
          <p:nvSpPr>
            <p:cNvPr id="152588" name="AutoShape 12"/>
            <p:cNvSpPr>
              <a:spLocks noChangeArrowheads="1"/>
            </p:cNvSpPr>
            <p:nvPr/>
          </p:nvSpPr>
          <p:spPr bwMode="auto">
            <a:xfrm>
              <a:off x="295" y="1661"/>
              <a:ext cx="1905" cy="861"/>
            </a:xfrm>
            <a:prstGeom prst="wedgeEllipseCallout">
              <a:avLst>
                <a:gd name="adj1" fmla="val 63088"/>
                <a:gd name="adj2" fmla="val 41555"/>
              </a:avLst>
            </a:prstGeom>
            <a:noFill/>
            <a:ln w="28575">
              <a:solidFill>
                <a:srgbClr val="00CC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152589" name="Text Box 13"/>
            <p:cNvSpPr txBox="1">
              <a:spLocks noChangeArrowheads="1"/>
            </p:cNvSpPr>
            <p:nvPr/>
          </p:nvSpPr>
          <p:spPr bwMode="auto">
            <a:xfrm>
              <a:off x="431" y="1842"/>
              <a:ext cx="1939" cy="42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0070C0"/>
                  </a:solidFill>
                </a:rPr>
                <a:t>1</a:t>
              </a:r>
              <a:r>
                <a:rPr lang="zh-CN" altLang="en-US" sz="2000" b="1" dirty="0" smtClean="0">
                  <a:solidFill>
                    <a:srgbClr val="0070C0"/>
                  </a:solidFill>
                </a:rPr>
                <a:t>、表述</a:t>
              </a:r>
              <a:r>
                <a:rPr lang="zh-CN" altLang="en-US" sz="2000" b="1" dirty="0">
                  <a:solidFill>
                    <a:srgbClr val="0070C0"/>
                  </a:solidFill>
                </a:rPr>
                <a:t>客观，分析透彻，</a:t>
              </a:r>
            </a:p>
            <a:p>
              <a:r>
                <a:rPr lang="en-US" altLang="zh-CN" sz="2000" b="1" dirty="0">
                  <a:solidFill>
                    <a:srgbClr val="0070C0"/>
                  </a:solidFill>
                </a:rPr>
                <a:t>2</a:t>
              </a:r>
              <a:r>
                <a:rPr lang="zh-CN" altLang="en-US" sz="2000" b="1" dirty="0" smtClean="0">
                  <a:solidFill>
                    <a:srgbClr val="0070C0"/>
                  </a:solidFill>
                </a:rPr>
                <a:t>、归纳</a:t>
              </a:r>
              <a:r>
                <a:rPr lang="zh-CN" altLang="en-US" sz="2000" b="1" dirty="0">
                  <a:solidFill>
                    <a:srgbClr val="0070C0"/>
                  </a:solidFill>
                </a:rPr>
                <a:t>得当，陈述详实</a:t>
              </a:r>
              <a:r>
                <a:rPr lang="zh-CN" altLang="en-US" sz="2000" b="1" dirty="0" smtClean="0">
                  <a:solidFill>
                    <a:srgbClr val="0070C0"/>
                  </a:solidFill>
                </a:rPr>
                <a:t>。</a:t>
              </a:r>
              <a:endParaRPr lang="en-US" altLang="zh-CN" sz="2000" b="1" dirty="0" smtClean="0">
                <a:solidFill>
                  <a:srgbClr val="0070C0"/>
                </a:solidFill>
              </a:endParaRPr>
            </a:p>
            <a:p>
              <a:r>
                <a:rPr lang="en-US" altLang="zh-CN" sz="2000" b="1" dirty="0" smtClean="0">
                  <a:solidFill>
                    <a:srgbClr val="FF0000"/>
                  </a:solidFill>
                </a:rPr>
                <a:t>3</a:t>
              </a:r>
              <a:r>
                <a:rPr lang="zh-CN" altLang="en-US" sz="2000" b="1" dirty="0" smtClean="0">
                  <a:solidFill>
                    <a:srgbClr val="FF0000"/>
                  </a:solidFill>
                </a:rPr>
                <a:t>、对课程目标达成度予以自评。</a:t>
              </a:r>
              <a:endParaRPr lang="zh-CN" altLang="en-US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36626" y="4149080"/>
            <a:ext cx="2668404" cy="1296144"/>
            <a:chOff x="748" y="2750"/>
            <a:chExt cx="1814" cy="817"/>
          </a:xfrm>
        </p:grpSpPr>
        <p:sp>
          <p:nvSpPr>
            <p:cNvPr id="152591" name="AutoShape 15"/>
            <p:cNvSpPr>
              <a:spLocks noChangeArrowheads="1"/>
            </p:cNvSpPr>
            <p:nvPr/>
          </p:nvSpPr>
          <p:spPr bwMode="auto">
            <a:xfrm>
              <a:off x="748" y="2750"/>
              <a:ext cx="1814" cy="817"/>
            </a:xfrm>
            <a:prstGeom prst="wedgeEllipseCallout">
              <a:avLst>
                <a:gd name="adj1" fmla="val 111963"/>
                <a:gd name="adj2" fmla="val 76926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152592" name="Text Box 16"/>
            <p:cNvSpPr txBox="1">
              <a:spLocks noChangeArrowheads="1"/>
            </p:cNvSpPr>
            <p:nvPr/>
          </p:nvSpPr>
          <p:spPr bwMode="auto">
            <a:xfrm>
              <a:off x="930" y="3022"/>
              <a:ext cx="14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en-US" sz="2400" b="1">
                  <a:solidFill>
                    <a:srgbClr val="0000FF"/>
                  </a:solidFill>
                </a:rPr>
                <a:t>尚有忽略之处</a:t>
              </a: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117834"/>
            <a:ext cx="4495800" cy="67246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 smtClean="0"/>
              <a:t>感谢关注！</a:t>
            </a:r>
            <a:endParaRPr lang="en-US" altLang="zh-CN" sz="3600" dirty="0" smtClean="0"/>
          </a:p>
          <a:p>
            <a:endParaRPr lang="en-US" altLang="zh-CN" sz="3600" dirty="0"/>
          </a:p>
          <a:p>
            <a:endParaRPr lang="en-US" altLang="zh-CN" sz="3600" dirty="0" smtClean="0"/>
          </a:p>
          <a:p>
            <a:endParaRPr lang="en-US" altLang="zh-CN" sz="3600" dirty="0"/>
          </a:p>
          <a:p>
            <a:r>
              <a:rPr lang="zh-CN" altLang="en-US" sz="2800" dirty="0" smtClean="0"/>
              <a:t>冯伟贞</a:t>
            </a:r>
            <a:endParaRPr lang="en-US" altLang="zh-CN" sz="2800" dirty="0" smtClean="0"/>
          </a:p>
          <a:p>
            <a:r>
              <a:rPr lang="en-US" altLang="zh-CN" sz="2800" dirty="0" smtClean="0"/>
              <a:t>2022</a:t>
            </a:r>
            <a:r>
              <a:rPr lang="zh-CN" altLang="en-US" sz="2800" dirty="0" smtClean="0"/>
              <a:t>年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月</a:t>
            </a:r>
            <a:r>
              <a:rPr lang="en-US" altLang="zh-CN" sz="2800" dirty="0" smtClean="0"/>
              <a:t>6</a:t>
            </a:r>
            <a:r>
              <a:rPr lang="zh-CN" altLang="en-US" sz="2800" dirty="0" smtClean="0"/>
              <a:t>日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81494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314595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、工作量</a:t>
            </a:r>
            <a:r>
              <a:rPr lang="en-US" altLang="zh-CN" dirty="0" smtClean="0"/>
              <a:t>:</a:t>
            </a:r>
            <a:r>
              <a:rPr lang="zh-CN" altLang="en-US" dirty="0" smtClean="0"/>
              <a:t> 人均</a:t>
            </a:r>
            <a:r>
              <a:rPr lang="en-US" altLang="zh-CN" dirty="0" smtClean="0"/>
              <a:t>3-4</a:t>
            </a:r>
            <a:r>
              <a:rPr lang="zh-CN" altLang="en-US" dirty="0" smtClean="0"/>
              <a:t>次监考</a:t>
            </a:r>
            <a:r>
              <a:rPr lang="en-US" altLang="zh-CN" dirty="0" smtClean="0"/>
              <a:t>,</a:t>
            </a:r>
            <a:r>
              <a:rPr lang="zh-CN" altLang="en-US" dirty="0" smtClean="0"/>
              <a:t>请到复印室领取监考表</a:t>
            </a:r>
            <a:r>
              <a:rPr lang="en-US" altLang="zh-CN" dirty="0" smtClean="0"/>
              <a:t>,</a:t>
            </a:r>
            <a:r>
              <a:rPr lang="zh-CN" altLang="en-US" dirty="0" smtClean="0"/>
              <a:t>明确监考时间地点</a:t>
            </a:r>
            <a:r>
              <a:rPr lang="en-US" altLang="zh-CN" dirty="0" smtClean="0"/>
              <a:t>;</a:t>
            </a:r>
          </a:p>
          <a:p>
            <a:pPr marL="109728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、不能用研究生监考</a:t>
            </a:r>
            <a:r>
              <a:rPr lang="en-US" altLang="zh-CN" dirty="0" smtClean="0"/>
              <a:t>;</a:t>
            </a:r>
          </a:p>
          <a:p>
            <a:pPr marL="109728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、若与其他老师协调对调监考时间</a:t>
            </a:r>
            <a:r>
              <a:rPr lang="en-US" altLang="zh-CN" dirty="0" smtClean="0"/>
              <a:t>,</a:t>
            </a:r>
            <a:r>
              <a:rPr lang="zh-CN" altLang="en-US" dirty="0" smtClean="0"/>
              <a:t>必须先到教务员处备案</a:t>
            </a:r>
            <a:r>
              <a:rPr lang="en-US" altLang="zh-CN" dirty="0" smtClean="0"/>
              <a:t>;</a:t>
            </a:r>
          </a:p>
          <a:p>
            <a:pPr marL="109728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、提前一天领取试卷</a:t>
            </a:r>
            <a:r>
              <a:rPr lang="en-US" altLang="zh-CN" dirty="0" smtClean="0"/>
              <a:t>.</a:t>
            </a:r>
            <a:r>
              <a:rPr lang="zh-CN" altLang="en-US" dirty="0" smtClean="0"/>
              <a:t>请检查试卷与监考科目是否对应</a:t>
            </a:r>
            <a:r>
              <a:rPr lang="en-US" altLang="zh-CN" dirty="0" smtClean="0"/>
              <a:t>,</a:t>
            </a:r>
            <a:r>
              <a:rPr lang="zh-CN" altLang="en-US" dirty="0" smtClean="0"/>
              <a:t>并按照考场名单提供的人数核对试卷数；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5</a:t>
            </a:r>
            <a:r>
              <a:rPr lang="zh-CN" altLang="en-US" dirty="0" smtClean="0"/>
              <a:t>、提前</a:t>
            </a:r>
            <a:r>
              <a:rPr lang="en-US" altLang="zh-CN" dirty="0" smtClean="0"/>
              <a:t>15</a:t>
            </a:r>
            <a:r>
              <a:rPr lang="zh-CN" altLang="en-US" dirty="0" smtClean="0"/>
              <a:t>分钟到考场做安排。特别是对于较大的考场请尽量提前</a:t>
            </a:r>
            <a:r>
              <a:rPr lang="en-US" altLang="zh-CN" dirty="0" smtClean="0"/>
              <a:t>20</a:t>
            </a:r>
            <a:r>
              <a:rPr lang="zh-CN" altLang="en-US" dirty="0" smtClean="0"/>
              <a:t>分钟以上到场。请带上白板笔、图钉或黏贴胶带等备用。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23528" y="-99392"/>
            <a:ext cx="8229600" cy="1152128"/>
          </a:xfrm>
        </p:spPr>
        <p:txBody>
          <a:bodyPr/>
          <a:lstStyle/>
          <a:p>
            <a:r>
              <a:rPr lang="zh-CN" altLang="en-US" dirty="0" smtClean="0"/>
              <a:t>期末监考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期末监考</a:t>
            </a:r>
            <a:endParaRPr lang="zh-CN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214554"/>
            <a:ext cx="712835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6</a:t>
            </a:r>
            <a:r>
              <a:rPr lang="zh-CN" altLang="en-US" dirty="0" smtClean="0"/>
              <a:t>、请检查学生的学生证或身份证，以确认没有发生代考。</a:t>
            </a:r>
            <a:endParaRPr lang="en-US" altLang="zh-CN" dirty="0" smtClean="0"/>
          </a:p>
          <a:p>
            <a:pPr marL="109728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7</a:t>
            </a:r>
            <a:r>
              <a:rPr lang="zh-CN" altLang="en-US" dirty="0" smtClean="0"/>
              <a:t>、请完成学生签到登记。</a:t>
            </a:r>
            <a:endParaRPr lang="en-US" altLang="zh-CN" dirty="0" smtClean="0"/>
          </a:p>
          <a:p>
            <a:pPr marL="109728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8</a:t>
            </a:r>
            <a:r>
              <a:rPr lang="zh-CN" altLang="en-US" dirty="0" smtClean="0"/>
              <a:t>、在考试结束前</a:t>
            </a:r>
            <a:r>
              <a:rPr lang="en-US" dirty="0" smtClean="0"/>
              <a:t>10</a:t>
            </a:r>
            <a:r>
              <a:rPr lang="zh-CN" altLang="en-US" dirty="0" smtClean="0"/>
              <a:t>分钟给予学生必要的时间提示。</a:t>
            </a:r>
            <a:endParaRPr lang="en-US" altLang="zh-CN" dirty="0" smtClean="0"/>
          </a:p>
          <a:p>
            <a:pPr marL="109728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9</a:t>
            </a:r>
            <a:r>
              <a:rPr lang="zh-CN" altLang="en-US" dirty="0" smtClean="0"/>
              <a:t>、</a:t>
            </a:r>
            <a:r>
              <a:rPr lang="zh-CN" altLang="en-US" dirty="0" smtClean="0">
                <a:solidFill>
                  <a:srgbClr val="FF0000"/>
                </a:solidFill>
              </a:rPr>
              <a:t>考试结束请核对试卷数量再让学生离场。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10</a:t>
            </a:r>
            <a:r>
              <a:rPr lang="zh-CN" altLang="en-US" dirty="0" smtClean="0"/>
              <a:t>、请填写考场登记表，登记缺考、缓考及其他该反映的情况。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期末监考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11</a:t>
            </a:r>
            <a:r>
              <a:rPr lang="zh-CN" altLang="en-US" dirty="0"/>
              <a:t>、开考前</a:t>
            </a:r>
            <a:r>
              <a:rPr lang="en-US" altLang="zh-CN" dirty="0"/>
              <a:t>10</a:t>
            </a:r>
            <a:r>
              <a:rPr lang="zh-CN" altLang="en-US" dirty="0"/>
              <a:t>分钟同场监考老师没到请致电黄冬兰</a:t>
            </a:r>
            <a:r>
              <a:rPr lang="en-US" altLang="zh-CN" dirty="0" smtClean="0"/>
              <a:t>85216658</a:t>
            </a:r>
            <a:r>
              <a:rPr lang="zh-CN" altLang="en-US" dirty="0" smtClean="0"/>
              <a:t>、游越</a:t>
            </a:r>
            <a:r>
              <a:rPr lang="en-US" altLang="zh-CN" dirty="0" smtClean="0"/>
              <a:t>85210830</a:t>
            </a:r>
            <a:r>
              <a:rPr lang="zh-CN" altLang="en-US" dirty="0" smtClean="0"/>
              <a:t>或当天</a:t>
            </a:r>
            <a:r>
              <a:rPr lang="zh-CN" altLang="en-US" dirty="0"/>
              <a:t>巡考领导。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 smtClean="0"/>
              <a:t>12</a:t>
            </a:r>
            <a:r>
              <a:rPr lang="zh-CN" altLang="en-US" dirty="0" smtClean="0"/>
              <a:t>、以防止作弊为主。</a:t>
            </a:r>
            <a:endParaRPr lang="en-US" altLang="zh-CN" dirty="0" smtClean="0"/>
          </a:p>
          <a:p>
            <a:pPr marL="109728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13</a:t>
            </a:r>
            <a:r>
              <a:rPr lang="zh-CN" altLang="en-US" dirty="0" smtClean="0"/>
              <a:t>、如学生确实发生作弊行为应关注当场取证。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期末监考</a:t>
            </a:r>
          </a:p>
        </p:txBody>
      </p:sp>
    </p:spTree>
    <p:extLst>
      <p:ext uri="{BB962C8B-B14F-4D97-AF65-F5344CB8AC3E}">
        <p14:creationId xmlns:p14="http://schemas.microsoft.com/office/powerpoint/2010/main" val="2721841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256584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、高等数学必修课以及概率论与数理统计、线性代数等互开课的巡考需要提前</a:t>
            </a:r>
            <a:r>
              <a:rPr lang="en-US" altLang="zh-CN" dirty="0" smtClean="0"/>
              <a:t>20</a:t>
            </a:r>
            <a:r>
              <a:rPr lang="zh-CN" altLang="en-US" dirty="0" smtClean="0"/>
              <a:t>分钟开始。</a:t>
            </a:r>
            <a:r>
              <a:rPr lang="zh-CN" altLang="en-US" dirty="0" smtClean="0">
                <a:solidFill>
                  <a:srgbClr val="FF0000"/>
                </a:solidFill>
              </a:rPr>
              <a:t>请尽量乘坐学校班车送券。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、高等数学巡考请做好试卷的交接工作。请记录缺考、缓考再接收试卷。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、互开课试卷是对方学院印刷，请提前到考场检查试卷，检查印刷问题。考试结束请清点试卷，记录缺考、缓考，完成交接。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、领导巡考请在考前</a:t>
            </a:r>
            <a:r>
              <a:rPr lang="en-US" altLang="zh-CN" dirty="0" smtClean="0"/>
              <a:t>10</a:t>
            </a:r>
            <a:r>
              <a:rPr lang="zh-CN" altLang="en-US" dirty="0" smtClean="0"/>
              <a:t>分钟开始，协助安顿考场。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34273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期末巡考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500174"/>
            <a:ext cx="7993062" cy="23749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b="1" dirty="0">
                <a:solidFill>
                  <a:srgbClr val="000000"/>
                </a:solidFill>
                <a:latin typeface="宋体" charset="-122"/>
              </a:rPr>
              <a:t>  </a:t>
            </a:r>
            <a:r>
              <a:rPr lang="zh-CN" altLang="en-US" b="1" dirty="0" smtClean="0">
                <a:solidFill>
                  <a:srgbClr val="000000"/>
                </a:solidFill>
                <a:latin typeface="宋体" charset="-122"/>
              </a:rPr>
              <a:t>阅卷</a:t>
            </a:r>
            <a:r>
              <a:rPr lang="zh-CN" altLang="en-US" b="1" dirty="0">
                <a:solidFill>
                  <a:srgbClr val="000000"/>
                </a:solidFill>
                <a:latin typeface="宋体" charset="-122"/>
              </a:rPr>
              <a:t>教师必须使用红色签字笔严格按照评分标准评阅试卷。每小题得分在右上角明确标记，每道大题的得分填入试卷首页得分汇总栏中，并计算出总分，在阅卷中如有更改，须在更改处签名。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857224" y="4500570"/>
            <a:ext cx="80645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5000"/>
              </a:spcBef>
              <a:spcAft>
                <a:spcPct val="2500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zh-CN" altLang="en-US" sz="2800" b="1" dirty="0">
                <a:solidFill>
                  <a:srgbClr val="0000FF"/>
                </a:solidFill>
                <a:latin typeface="宋体" charset="-122"/>
              </a:rPr>
              <a:t>必须使用</a:t>
            </a:r>
            <a:r>
              <a:rPr lang="zh-CN" altLang="en-US" sz="2800" b="1" dirty="0">
                <a:solidFill>
                  <a:srgbClr val="FF0000"/>
                </a:solidFill>
                <a:latin typeface="宋体" charset="-122"/>
              </a:rPr>
              <a:t>红色</a:t>
            </a:r>
            <a:r>
              <a:rPr lang="zh-CN" altLang="en-US" sz="2800" b="1" dirty="0">
                <a:solidFill>
                  <a:srgbClr val="0000FF"/>
                </a:solidFill>
                <a:latin typeface="宋体" charset="-122"/>
              </a:rPr>
              <a:t>签字笔评卷；</a:t>
            </a:r>
          </a:p>
          <a:p>
            <a:pPr marL="342900" indent="-342900">
              <a:spcBef>
                <a:spcPct val="25000"/>
              </a:spcBef>
              <a:spcAft>
                <a:spcPct val="2500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zh-CN" altLang="en-US" sz="2800" b="1" dirty="0">
                <a:solidFill>
                  <a:srgbClr val="FF0000"/>
                </a:solidFill>
                <a:latin typeface="宋体" charset="-122"/>
              </a:rPr>
              <a:t>小题得分</a:t>
            </a:r>
            <a:r>
              <a:rPr lang="zh-CN" altLang="en-US" sz="2800" b="1" dirty="0">
                <a:solidFill>
                  <a:srgbClr val="0000FF"/>
                </a:solidFill>
                <a:latin typeface="宋体" charset="-122"/>
              </a:rPr>
              <a:t>写在</a:t>
            </a:r>
            <a:r>
              <a:rPr lang="zh-CN" altLang="en-US" sz="2800" b="1" dirty="0">
                <a:solidFill>
                  <a:srgbClr val="FF0000"/>
                </a:solidFill>
                <a:latin typeface="宋体" charset="-122"/>
              </a:rPr>
              <a:t>右上角</a:t>
            </a:r>
            <a:r>
              <a:rPr lang="zh-CN" altLang="en-US" sz="2800" b="1" dirty="0">
                <a:solidFill>
                  <a:srgbClr val="0000FF"/>
                </a:solidFill>
                <a:latin typeface="宋体" charset="-122"/>
              </a:rPr>
              <a:t>，</a:t>
            </a:r>
            <a:r>
              <a:rPr lang="zh-CN" altLang="en-US" sz="2800" b="1" dirty="0">
                <a:solidFill>
                  <a:srgbClr val="FF0000"/>
                </a:solidFill>
                <a:latin typeface="宋体" charset="-122"/>
              </a:rPr>
              <a:t>大题得分</a:t>
            </a:r>
            <a:r>
              <a:rPr lang="zh-CN" altLang="en-US" sz="2800" b="1" dirty="0">
                <a:solidFill>
                  <a:srgbClr val="0000FF"/>
                </a:solidFill>
                <a:latin typeface="宋体" charset="-122"/>
              </a:rPr>
              <a:t>写在</a:t>
            </a:r>
            <a:r>
              <a:rPr lang="zh-CN" altLang="en-US" sz="2800" b="1" dirty="0">
                <a:solidFill>
                  <a:srgbClr val="FF0000"/>
                </a:solidFill>
                <a:latin typeface="宋体" charset="-122"/>
              </a:rPr>
              <a:t>得分栏</a:t>
            </a:r>
            <a:r>
              <a:rPr lang="zh-CN" altLang="en-US" sz="2800" b="1" dirty="0">
                <a:solidFill>
                  <a:srgbClr val="0000FF"/>
                </a:solidFill>
                <a:latin typeface="宋体" charset="-122"/>
              </a:rPr>
              <a:t>中。</a:t>
            </a: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评卷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7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  <p:bldP spid="13722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AutoShape 2"/>
          <p:cNvSpPr>
            <a:spLocks noGrp="1" noChangeArrowheads="1"/>
          </p:cNvSpPr>
          <p:nvPr>
            <p:ph type="title"/>
          </p:nvPr>
        </p:nvSpPr>
        <p:spPr>
          <a:xfrm>
            <a:off x="1214414" y="214290"/>
            <a:ext cx="5940425" cy="7778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dirty="0" smtClean="0"/>
              <a:t>评卷</a:t>
            </a:r>
            <a:endParaRPr lang="zh-CN" altLang="en-US" dirty="0"/>
          </a:p>
        </p:txBody>
      </p:sp>
      <p:pic>
        <p:nvPicPr>
          <p:cNvPr id="140293" name="Picture 5" descr="计算机学院试卷批改模版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7993062" cy="4200525"/>
          </a:xfrm>
          <a:prstGeom prst="rect">
            <a:avLst/>
          </a:prstGeom>
          <a:noFill/>
        </p:spPr>
      </p:pic>
      <p:pic>
        <p:nvPicPr>
          <p:cNvPr id="140294" name="Picture 6" descr="计算机学院试卷批改模版（4分）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2214554"/>
            <a:ext cx="495300" cy="635000"/>
          </a:xfrm>
          <a:prstGeom prst="rect">
            <a:avLst/>
          </a:prstGeom>
          <a:noFill/>
        </p:spPr>
      </p:pic>
      <p:pic>
        <p:nvPicPr>
          <p:cNvPr id="140298" name="Picture 10" descr="计算机学院试卷批改模版（4分）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2928934"/>
            <a:ext cx="495300" cy="635000"/>
          </a:xfrm>
          <a:prstGeom prst="rect">
            <a:avLst/>
          </a:prstGeom>
          <a:noFill/>
        </p:spPr>
      </p:pic>
      <p:pic>
        <p:nvPicPr>
          <p:cNvPr id="140299" name="Picture 11" descr="计算机学院试卷批改模版（4分）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3714752"/>
            <a:ext cx="495300" cy="635000"/>
          </a:xfrm>
          <a:prstGeom prst="rect">
            <a:avLst/>
          </a:prstGeom>
          <a:noFill/>
        </p:spPr>
      </p:pic>
      <p:pic>
        <p:nvPicPr>
          <p:cNvPr id="140300" name="Picture 12" descr="计算机学院试卷批改模版（4分）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4929198"/>
            <a:ext cx="495300" cy="635000"/>
          </a:xfrm>
          <a:prstGeom prst="rect">
            <a:avLst/>
          </a:prstGeom>
          <a:noFill/>
        </p:spPr>
      </p:pic>
      <p:sp>
        <p:nvSpPr>
          <p:cNvPr id="140302" name="Rectangle 14"/>
          <p:cNvSpPr>
            <a:spLocks noChangeArrowheads="1"/>
          </p:cNvSpPr>
          <p:nvPr/>
        </p:nvSpPr>
        <p:spPr bwMode="auto">
          <a:xfrm>
            <a:off x="1116013" y="2492375"/>
            <a:ext cx="576262" cy="649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AutoShape 2"/>
          <p:cNvSpPr>
            <a:spLocks noGrp="1" noChangeArrowheads="1"/>
          </p:cNvSpPr>
          <p:nvPr>
            <p:ph type="title"/>
          </p:nvPr>
        </p:nvSpPr>
        <p:spPr>
          <a:xfrm>
            <a:off x="1000100" y="142852"/>
            <a:ext cx="6000761" cy="85723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dirty="0" smtClean="0"/>
              <a:t>评卷</a:t>
            </a:r>
            <a:endParaRPr lang="zh-CN" altLang="en-US" dirty="0"/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28662" y="1285860"/>
            <a:ext cx="7693025" cy="1008063"/>
          </a:xfrm>
        </p:spPr>
        <p:txBody>
          <a:bodyPr/>
          <a:lstStyle/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zh-CN" altLang="en-US" b="1" dirty="0">
                <a:solidFill>
                  <a:srgbClr val="0000FF"/>
                </a:solidFill>
              </a:rPr>
              <a:t>以试卷中的</a:t>
            </a:r>
            <a:r>
              <a:rPr lang="zh-CN" altLang="en-US" b="1" dirty="0">
                <a:solidFill>
                  <a:srgbClr val="FF0000"/>
                </a:solidFill>
              </a:rPr>
              <a:t>小题为单位</a:t>
            </a:r>
            <a:r>
              <a:rPr lang="zh-CN" altLang="en-US" b="1" dirty="0">
                <a:solidFill>
                  <a:srgbClr val="0000FF"/>
                </a:solidFill>
              </a:rPr>
              <a:t>，每道题必须有</a:t>
            </a:r>
            <a:r>
              <a:rPr lang="zh-CN" altLang="en-US" b="1" dirty="0">
                <a:solidFill>
                  <a:srgbClr val="FF0000"/>
                </a:solidFill>
              </a:rPr>
              <a:t>标记</a:t>
            </a:r>
            <a:r>
              <a:rPr lang="zh-CN" altLang="en-US" b="1" dirty="0">
                <a:solidFill>
                  <a:srgbClr val="0000FF"/>
                </a:solidFill>
              </a:rPr>
              <a:t>，且</a:t>
            </a:r>
            <a:r>
              <a:rPr lang="zh-CN" altLang="en-US" b="1" dirty="0">
                <a:solidFill>
                  <a:srgbClr val="FF0000"/>
                </a:solidFill>
              </a:rPr>
              <a:t>只能有一个标记</a:t>
            </a:r>
            <a:r>
              <a:rPr lang="zh-CN" altLang="en-US" b="1" dirty="0">
                <a:solidFill>
                  <a:srgbClr val="0000FF"/>
                </a:solidFill>
              </a:rPr>
              <a:t>；</a:t>
            </a:r>
            <a:endParaRPr lang="zh-CN" altLang="en-US" dirty="0">
              <a:solidFill>
                <a:srgbClr val="0000FF"/>
              </a:solidFill>
            </a:endParaRPr>
          </a:p>
        </p:txBody>
      </p:sp>
      <p:pic>
        <p:nvPicPr>
          <p:cNvPr id="139276" name="Picture 12" descr="计算机学院试卷批改模版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14554"/>
            <a:ext cx="8388350" cy="3313112"/>
          </a:xfrm>
          <a:prstGeom prst="rect">
            <a:avLst/>
          </a:prstGeom>
          <a:noFill/>
        </p:spPr>
      </p:pic>
      <p:pic>
        <p:nvPicPr>
          <p:cNvPr id="139277" name="Picture 13" descr="计算机学院试卷批改模版（3分）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3143248"/>
            <a:ext cx="327025" cy="477838"/>
          </a:xfrm>
          <a:prstGeom prst="rect">
            <a:avLst/>
          </a:prstGeom>
          <a:noFill/>
        </p:spPr>
      </p:pic>
      <p:pic>
        <p:nvPicPr>
          <p:cNvPr id="139278" name="Picture 14" descr="计算机学院试卷批改模版（3分）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3929066"/>
            <a:ext cx="346075" cy="504825"/>
          </a:xfrm>
          <a:prstGeom prst="rect">
            <a:avLst/>
          </a:prstGeom>
          <a:noFill/>
        </p:spPr>
      </p:pic>
      <p:sp>
        <p:nvSpPr>
          <p:cNvPr id="139279" name="Rectangle 15"/>
          <p:cNvSpPr>
            <a:spLocks noChangeArrowheads="1"/>
          </p:cNvSpPr>
          <p:nvPr/>
        </p:nvSpPr>
        <p:spPr bwMode="auto">
          <a:xfrm>
            <a:off x="827088" y="3500438"/>
            <a:ext cx="360362" cy="720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0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</TotalTime>
  <Words>601</Words>
  <Application>Microsoft Office PowerPoint</Application>
  <PresentationFormat>全屏显示(4:3)</PresentationFormat>
  <Paragraphs>65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黑体</vt:lpstr>
      <vt:lpstr>宋体</vt:lpstr>
      <vt:lpstr>Lucida Sans Unicode</vt:lpstr>
      <vt:lpstr>Verdana</vt:lpstr>
      <vt:lpstr>Wingdings</vt:lpstr>
      <vt:lpstr>Wingdings 2</vt:lpstr>
      <vt:lpstr>Wingdings 3</vt:lpstr>
      <vt:lpstr>聚合</vt:lpstr>
      <vt:lpstr>期末考试工作要点</vt:lpstr>
      <vt:lpstr>期末监考</vt:lpstr>
      <vt:lpstr>期末监考</vt:lpstr>
      <vt:lpstr>期末监考</vt:lpstr>
      <vt:lpstr>期末监考</vt:lpstr>
      <vt:lpstr>期末巡考</vt:lpstr>
      <vt:lpstr>评卷</vt:lpstr>
      <vt:lpstr>评卷</vt:lpstr>
      <vt:lpstr>评卷</vt:lpstr>
      <vt:lpstr>评卷</vt:lpstr>
      <vt:lpstr>评卷</vt:lpstr>
      <vt:lpstr>评卷</vt:lpstr>
      <vt:lpstr>期末总评成绩的评定</vt:lpstr>
      <vt:lpstr>试卷分析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2014-2015(1)期末工作</dc:title>
  <dc:creator>admin</dc:creator>
  <cp:lastModifiedBy>hp</cp:lastModifiedBy>
  <cp:revision>34</cp:revision>
  <dcterms:created xsi:type="dcterms:W3CDTF">2015-01-08T01:00:08Z</dcterms:created>
  <dcterms:modified xsi:type="dcterms:W3CDTF">2022-01-04T03:30:28Z</dcterms:modified>
</cp:coreProperties>
</file>