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3" r:id="rId4"/>
    <p:sldId id="295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94" r:id="rId16"/>
    <p:sldId id="289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90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6224DB-4B52-424F-A2CE-B6AB954334B5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71B920F-0BCE-4F76-86C3-E4D266F986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7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4DAE7E4-9DBF-4FBE-B3EE-CFFF100904FA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2C39271-26F6-4056-AB82-29291FB5DC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164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F0F7E21-719F-4A76-81BE-215C4815A79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7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FB9AA9-3063-4EC9-B41B-831BF580C9D6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5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F869A6-EDA6-4991-A5EB-B44F17BFAA7E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19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26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D1D712-D472-4C34-AED7-919CE2D079FD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5133-AB14-4DBC-BC59-08FE707A8F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5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C5D5F8-C820-4AA7-906C-82BE5510EF9D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A728-2ED7-4FD8-9738-81A39BF2E5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0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36" y="2234114"/>
            <a:ext cx="6281777" cy="135919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95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9437" y="4612342"/>
            <a:ext cx="4091815" cy="1144929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345440" indent="0">
              <a:buFont typeface="Arial" pitchFamily="34" charset="0"/>
              <a:buNone/>
              <a:defRPr/>
            </a:lvl2pPr>
            <a:lvl3pPr marL="641985" indent="0">
              <a:buFont typeface="Arial" pitchFamily="34" charset="0"/>
              <a:buNone/>
              <a:defRPr/>
            </a:lvl3pPr>
            <a:lvl4pPr marL="944245" indent="0">
              <a:buFont typeface="Arial" pitchFamily="34" charset="0"/>
              <a:buNone/>
              <a:defRPr/>
            </a:lvl4pPr>
            <a:lvl5pPr marL="1203960" indent="0">
              <a:buFont typeface="Arial" pitchFamily="34" charset="0"/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4F90-AB64-4310-9E4F-0A050058401B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4587AB2-DD57-4F59-8FBC-0EDCB7CE48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5766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F0C134-404B-4A0E-86EA-0DEAB6299865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98F9A-E4D1-4807-81BF-1A274ACBD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90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0"/>
            <a:ext cx="9144000" cy="7921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等腰三角形 3"/>
          <p:cNvSpPr/>
          <p:nvPr/>
        </p:nvSpPr>
        <p:spPr>
          <a:xfrm rot="10800000">
            <a:off x="611188" y="792163"/>
            <a:ext cx="579437" cy="271462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A8D6-AA36-4F11-B7E0-A232DF06F8D5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4649F-424F-4B8C-B537-9E7473125B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55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CBD9C9-B9FF-456D-9880-7EFDA25CBD4A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A5A83-AA0E-45CE-9076-1EEB2D0BF9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283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562AC0-3B1F-4F94-9C8A-391348261073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6EE0D-AB17-4858-97DF-94BAF7477B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69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E7B2-2A72-495B-8E30-DCA5C91375EF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D775A-A0E1-4E8B-BCD1-F805764EDC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2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DE81D9-E389-4735-90BF-9DE8F198D44C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A104-C7AE-4BFB-98B5-CFC45B846E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720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385DFC-9D7C-45CC-AD5D-F42859C592C1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0B0C6-3990-4918-8034-83D799848A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74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753350" y="5867400"/>
            <a:ext cx="704850" cy="655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35AEE2-F0EC-48E2-81F9-71367335420C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DAA1-5B9E-4EEC-8999-A1F6D454A4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0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AD0902-3F02-40B6-A8B8-BCE72F49F4A4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B8599-5EA8-4EE4-AFFE-FDE6312E16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0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0847C3-8B21-48B0-B6BA-3C6D8F55FAD0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A4551-5D99-4D13-A8BE-F0E12001AC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4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3C4C4F-D2C9-40B1-B3FA-50D6D6216F80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2943-E2D9-4505-B775-BFC44E7C09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232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006511-2AA5-4267-A452-FDE9C00EE688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033DA-CAB3-48C3-A113-088625EB99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68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36" y="2234114"/>
            <a:ext cx="6281777" cy="1359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95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9437" y="4612342"/>
            <a:ext cx="4091815" cy="1144929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345440" indent="0">
              <a:buFont typeface="Arial" pitchFamily="34" charset="0"/>
              <a:buNone/>
              <a:defRPr/>
            </a:lvl2pPr>
            <a:lvl3pPr marL="641985" indent="0">
              <a:buFont typeface="Arial" pitchFamily="34" charset="0"/>
              <a:buNone/>
              <a:defRPr/>
            </a:lvl3pPr>
            <a:lvl4pPr marL="944245" indent="0">
              <a:buFont typeface="Arial" pitchFamily="34" charset="0"/>
              <a:buNone/>
              <a:defRPr/>
            </a:lvl4pPr>
            <a:lvl5pPr marL="1203960" indent="0">
              <a:buFont typeface="Arial" pitchFamily="34" charset="0"/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C179-254F-4F06-98AB-2ACAB30F419C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1069DB8-A354-4B15-9301-668154D7E5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32027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753350" y="5867400"/>
            <a:ext cx="704850" cy="655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C6335A-ECE3-4615-AC0E-D14BBFB8DF22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CA4CA-6E9D-44A0-921F-358014C2C1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4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srgbClr val="FFF39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C1EEEF-C758-4FD1-BBCE-B9663B3BC408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solidFill>
                  <a:srgbClr val="FFF39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20AE345-9291-4354-980D-67F04DABD1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63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950FBE-9BD5-44D8-97E8-F319E792CCEB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180BB-9B72-4582-AC7D-589F987670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8E4FA8-51A2-410A-A9CD-EDED9A26A017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C73D-1971-48B7-A485-DB9743781F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DA8929-9E00-473B-8F85-5740F2664134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F0B1F-C1A1-4E8E-A6D1-F27F23690FF5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80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CD3C18-D36F-4F3B-9657-8832B8179ADE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ABE22-357A-48B6-BCDD-AD8EF581BF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5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" name="直接连接符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直接连接符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接连接符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CDD0D9-7C64-4EE1-BA52-64184A176879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26280-BD8C-40A9-B553-73DE8E0CA57F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83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直接连接符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直接连接符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1" name="直接连接符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39E22B-888C-4B73-AAC1-977DE7B24547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953044-06CF-4422-B5D1-1076BC9E39C7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8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028" name="文本占位符 1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 noProof="1">
                <a:solidFill>
                  <a:srgbClr val="575F6D"/>
                </a:solidFill>
                <a:cs typeface="+mn-ea"/>
              </a:defRPr>
            </a:lvl1pPr>
          </a:lstStyle>
          <a:p>
            <a:pPr>
              <a:defRPr/>
            </a:pPr>
            <a:fld id="{FA7B261E-5156-424F-BC3F-757EF6763484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200" noProof="1">
                <a:solidFill>
                  <a:srgbClr val="575F6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032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093878E3-6233-4CD5-ACAD-9F1C4F63E19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  <p:sldLayoutId id="21474846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latin typeface="Calibri" pitchFamily="34" charset="0"/>
                <a:cs typeface="+mn-ea"/>
              </a:defRPr>
            </a:lvl1pPr>
          </a:lstStyle>
          <a:p>
            <a:pPr>
              <a:defRPr/>
            </a:pPr>
            <a:fld id="{4E571144-FF7D-4294-B062-E5E5F9D1B3DA}" type="datetimeFigureOut">
              <a:rPr lang="zh-CN" altLang="en-US"/>
              <a:pPr>
                <a:defRPr/>
              </a:pPr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E1800C-02F2-4299-95E1-F2E46F14518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  <p:sldLayoutId id="2147484639" r:id="rId12"/>
    <p:sldLayoutId id="214748464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.&#30899;&#37240;&#38048;&#12289;&#30899;&#37240;&#27682;&#38048;&#28909;&#31283;&#23450;&#24615;&#30340;&#27604;&#36739;_&#26631;&#28165;_clip(1).fl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C:\Documents%20and%20Settings\Administrator\&#26700;&#38754;\&#29702;&#31185;&#32452;&#21270;&#23398;&#19982;&#29615;&#22659;&#23398;&#38498;&#20309;&#33589;&#33593;&#8220;&#30899;&#37240;&#27682;&#38048;&#30340;&#21270;&#23398;&#24615;&#36136;&#8221;\&#35838;&#20214;&#36164;&#26009;\&#38899;&#39057;\&#32570;&#23569;_&#33258;&#23450;&#20041;&#36716;&#30721;_&#32431;&#38899;&#39057;&#36755;&#20986;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Documents%20and%20Settings\Administrator\&#26700;&#38754;\&#29702;&#31185;&#32452;&#21270;&#23398;&#19982;&#29615;&#22659;&#23398;&#38498;&#20309;&#33589;&#33593;&#8220;&#30899;&#37240;&#27682;&#38048;&#30340;&#21270;&#23398;&#24615;&#36136;&#8221;\&#35838;&#20214;&#36164;&#26009;\&#38899;&#39057;\&#36873;&#25321;_&#33258;&#23450;&#20041;&#36716;&#30721;_&#32431;&#38899;&#39057;&#36755;&#20986;.WMA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30899;&#37240;&#38048;&#21644;&#30899;&#37240;&#27682;&#38048;&#19982;&#30416;&#37240;&#21453;&#24212;_clip.avi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104060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流程图: 手动输入 8"/>
          <p:cNvSpPr/>
          <p:nvPr/>
        </p:nvSpPr>
        <p:spPr>
          <a:xfrm rot="16200000" flipH="1">
            <a:off x="1828006" y="-1099344"/>
            <a:ext cx="6942138" cy="90868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23"/>
              <a:gd name="connsiteY0-2" fmla="*/ 3164 h 10000"/>
              <a:gd name="connsiteX1-3" fmla="*/ 10023 w 10023"/>
              <a:gd name="connsiteY1-4" fmla="*/ 0 h 10000"/>
              <a:gd name="connsiteX2-5" fmla="*/ 10023 w 10023"/>
              <a:gd name="connsiteY2-6" fmla="*/ 10000 h 10000"/>
              <a:gd name="connsiteX3-7" fmla="*/ 23 w 10023"/>
              <a:gd name="connsiteY3-8" fmla="*/ 10000 h 10000"/>
              <a:gd name="connsiteX4-9" fmla="*/ 0 w 10023"/>
              <a:gd name="connsiteY4-10" fmla="*/ 3164 h 10000"/>
              <a:gd name="connsiteX0-11" fmla="*/ 0 w 10023"/>
              <a:gd name="connsiteY0-12" fmla="*/ 4252 h 10000"/>
              <a:gd name="connsiteX1-13" fmla="*/ 10023 w 10023"/>
              <a:gd name="connsiteY1-14" fmla="*/ 0 h 10000"/>
              <a:gd name="connsiteX2-15" fmla="*/ 10023 w 10023"/>
              <a:gd name="connsiteY2-16" fmla="*/ 10000 h 10000"/>
              <a:gd name="connsiteX3-17" fmla="*/ 23 w 10023"/>
              <a:gd name="connsiteY3-18" fmla="*/ 10000 h 10000"/>
              <a:gd name="connsiteX4-19" fmla="*/ 0 w 10023"/>
              <a:gd name="connsiteY4-20" fmla="*/ 4252 h 10000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10023" h="10000">
                <a:moveTo>
                  <a:pt x="0" y="4252"/>
                </a:moveTo>
                <a:lnTo>
                  <a:pt x="10023" y="0"/>
                </a:lnTo>
                <a:lnTo>
                  <a:pt x="10023" y="10000"/>
                </a:lnTo>
                <a:lnTo>
                  <a:pt x="23" y="10000"/>
                </a:lnTo>
                <a:cubicBezTo>
                  <a:pt x="15" y="7721"/>
                  <a:pt x="8" y="6531"/>
                  <a:pt x="0" y="42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flipV="1">
            <a:off x="561975" y="-98425"/>
            <a:ext cx="3938588" cy="7153275"/>
          </a:xfrm>
          <a:custGeom>
            <a:avLst/>
            <a:gdLst>
              <a:gd name="connsiteX0" fmla="*/ 0 w 2331720"/>
              <a:gd name="connsiteY0" fmla="*/ 3996813 h 3996813"/>
              <a:gd name="connsiteX1" fmla="*/ 1165860 w 2331720"/>
              <a:gd name="connsiteY1" fmla="*/ 0 h 3996813"/>
              <a:gd name="connsiteX2" fmla="*/ 2331720 w 2331720"/>
              <a:gd name="connsiteY2" fmla="*/ 3996813 h 3996813"/>
              <a:gd name="connsiteX3" fmla="*/ 0 w 2331720"/>
              <a:gd name="connsiteY3" fmla="*/ 3996813 h 3996813"/>
              <a:gd name="connsiteX0-1" fmla="*/ 0 w 2788920"/>
              <a:gd name="connsiteY0-2" fmla="*/ 3996813 h 3996813"/>
              <a:gd name="connsiteX1-3" fmla="*/ 1165860 w 2788920"/>
              <a:gd name="connsiteY1-4" fmla="*/ 0 h 3996813"/>
              <a:gd name="connsiteX2-5" fmla="*/ 2788920 w 2788920"/>
              <a:gd name="connsiteY2-6" fmla="*/ 3996813 h 3996813"/>
              <a:gd name="connsiteX3-7" fmla="*/ 0 w 2788920"/>
              <a:gd name="connsiteY3-8" fmla="*/ 3996813 h 3996813"/>
              <a:gd name="connsiteX0-9" fmla="*/ 0 w 2833166"/>
              <a:gd name="connsiteY0-10" fmla="*/ 3996813 h 3996813"/>
              <a:gd name="connsiteX1-11" fmla="*/ 1165860 w 2833166"/>
              <a:gd name="connsiteY1-12" fmla="*/ 0 h 3996813"/>
              <a:gd name="connsiteX2-13" fmla="*/ 2833166 w 2833166"/>
              <a:gd name="connsiteY2-14" fmla="*/ 3996813 h 3996813"/>
              <a:gd name="connsiteX3-15" fmla="*/ 0 w 2833166"/>
              <a:gd name="connsiteY3-16" fmla="*/ 3996813 h 3996813"/>
              <a:gd name="connsiteX0-17" fmla="*/ 264734 w 1667306"/>
              <a:gd name="connsiteY0-18" fmla="*/ 3996813 h 3996813"/>
              <a:gd name="connsiteX1-19" fmla="*/ 0 w 1667306"/>
              <a:gd name="connsiteY1-20" fmla="*/ 0 h 3996813"/>
              <a:gd name="connsiteX2-21" fmla="*/ 1667306 w 1667306"/>
              <a:gd name="connsiteY2-22" fmla="*/ 3996813 h 3996813"/>
              <a:gd name="connsiteX3-23" fmla="*/ 264734 w 1667306"/>
              <a:gd name="connsiteY3-24" fmla="*/ 3996813 h 3996813"/>
              <a:gd name="connsiteX0-25" fmla="*/ 264734 w 2640700"/>
              <a:gd name="connsiteY0-26" fmla="*/ 3996813 h 3996813"/>
              <a:gd name="connsiteX1-27" fmla="*/ 0 w 2640700"/>
              <a:gd name="connsiteY1-28" fmla="*/ 0 h 3996813"/>
              <a:gd name="connsiteX2-29" fmla="*/ 2640700 w 2640700"/>
              <a:gd name="connsiteY2-30" fmla="*/ 3996813 h 3996813"/>
              <a:gd name="connsiteX3-31" fmla="*/ 264734 w 2640700"/>
              <a:gd name="connsiteY3-32" fmla="*/ 3996813 h 3996813"/>
              <a:gd name="connsiteX0-33" fmla="*/ 1474101 w 3850067"/>
              <a:gd name="connsiteY0-34" fmla="*/ 6946490 h 6946490"/>
              <a:gd name="connsiteX1-35" fmla="*/ 0 w 3850067"/>
              <a:gd name="connsiteY1-36" fmla="*/ 0 h 6946490"/>
              <a:gd name="connsiteX2-37" fmla="*/ 3850067 w 3850067"/>
              <a:gd name="connsiteY2-38" fmla="*/ 6946490 h 6946490"/>
              <a:gd name="connsiteX3-39" fmla="*/ 1474101 w 3850067"/>
              <a:gd name="connsiteY3-40" fmla="*/ 6946490 h 6946490"/>
              <a:gd name="connsiteX0-41" fmla="*/ 2447495 w 3850067"/>
              <a:gd name="connsiteY0-42" fmla="*/ 6931741 h 6946490"/>
              <a:gd name="connsiteX1-43" fmla="*/ 0 w 3850067"/>
              <a:gd name="connsiteY1-44" fmla="*/ 0 h 6946490"/>
              <a:gd name="connsiteX2-45" fmla="*/ 3850067 w 3850067"/>
              <a:gd name="connsiteY2-46" fmla="*/ 6946490 h 6946490"/>
              <a:gd name="connsiteX3-47" fmla="*/ 2447495 w 3850067"/>
              <a:gd name="connsiteY3-48" fmla="*/ 6931741 h 6946490"/>
              <a:gd name="connsiteX0-49" fmla="*/ 2447495 w 3850067"/>
              <a:gd name="connsiteY0-50" fmla="*/ 6961238 h 6961238"/>
              <a:gd name="connsiteX1-51" fmla="*/ 0 w 3850067"/>
              <a:gd name="connsiteY1-52" fmla="*/ 0 h 6961238"/>
              <a:gd name="connsiteX2-53" fmla="*/ 3850067 w 3850067"/>
              <a:gd name="connsiteY2-54" fmla="*/ 6946490 h 6961238"/>
              <a:gd name="connsiteX3-55" fmla="*/ 2447495 w 3850067"/>
              <a:gd name="connsiteY3-56" fmla="*/ 6961238 h 6961238"/>
              <a:gd name="connsiteX0-57" fmla="*/ 2535986 w 3938558"/>
              <a:gd name="connsiteY0-58" fmla="*/ 7152967 h 7152967"/>
              <a:gd name="connsiteX1-59" fmla="*/ 0 w 3938558"/>
              <a:gd name="connsiteY1-60" fmla="*/ 0 h 7152967"/>
              <a:gd name="connsiteX2-61" fmla="*/ 3938558 w 3938558"/>
              <a:gd name="connsiteY2-62" fmla="*/ 7138219 h 7152967"/>
              <a:gd name="connsiteX3-63" fmla="*/ 2535986 w 3938558"/>
              <a:gd name="connsiteY3-64" fmla="*/ 7152967 h 7152967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</a:cxnLst>
            <a:rect l="l" t="t" r="r" b="b"/>
            <a:pathLst>
              <a:path w="3938558" h="7152967">
                <a:moveTo>
                  <a:pt x="2535986" y="7152967"/>
                </a:moveTo>
                <a:lnTo>
                  <a:pt x="0" y="0"/>
                </a:lnTo>
                <a:lnTo>
                  <a:pt x="3938558" y="7138219"/>
                </a:lnTo>
                <a:lnTo>
                  <a:pt x="2535986" y="715296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9"/>
          <p:cNvSpPr/>
          <p:nvPr/>
        </p:nvSpPr>
        <p:spPr>
          <a:xfrm flipV="1">
            <a:off x="1662113" y="-84138"/>
            <a:ext cx="1338262" cy="2451101"/>
          </a:xfrm>
          <a:custGeom>
            <a:avLst/>
            <a:gdLst>
              <a:gd name="connsiteX0" fmla="*/ 0 w 2331720"/>
              <a:gd name="connsiteY0" fmla="*/ 3996813 h 3996813"/>
              <a:gd name="connsiteX1" fmla="*/ 1165860 w 2331720"/>
              <a:gd name="connsiteY1" fmla="*/ 0 h 3996813"/>
              <a:gd name="connsiteX2" fmla="*/ 2331720 w 2331720"/>
              <a:gd name="connsiteY2" fmla="*/ 3996813 h 3996813"/>
              <a:gd name="connsiteX3" fmla="*/ 0 w 2331720"/>
              <a:gd name="connsiteY3" fmla="*/ 3996813 h 3996813"/>
              <a:gd name="connsiteX0-1" fmla="*/ 0 w 2788920"/>
              <a:gd name="connsiteY0-2" fmla="*/ 3996813 h 3996813"/>
              <a:gd name="connsiteX1-3" fmla="*/ 1165860 w 2788920"/>
              <a:gd name="connsiteY1-4" fmla="*/ 0 h 3996813"/>
              <a:gd name="connsiteX2-5" fmla="*/ 2788920 w 2788920"/>
              <a:gd name="connsiteY2-6" fmla="*/ 3996813 h 3996813"/>
              <a:gd name="connsiteX3-7" fmla="*/ 0 w 2788920"/>
              <a:gd name="connsiteY3-8" fmla="*/ 3996813 h 3996813"/>
              <a:gd name="connsiteX0-9" fmla="*/ 0 w 2833166"/>
              <a:gd name="connsiteY0-10" fmla="*/ 3996813 h 3996813"/>
              <a:gd name="connsiteX1-11" fmla="*/ 1165860 w 2833166"/>
              <a:gd name="connsiteY1-12" fmla="*/ 0 h 3996813"/>
              <a:gd name="connsiteX2-13" fmla="*/ 2833166 w 2833166"/>
              <a:gd name="connsiteY2-14" fmla="*/ 3996813 h 3996813"/>
              <a:gd name="connsiteX3-15" fmla="*/ 0 w 2833166"/>
              <a:gd name="connsiteY3-16" fmla="*/ 3996813 h 3996813"/>
              <a:gd name="connsiteX0-17" fmla="*/ 264734 w 1667306"/>
              <a:gd name="connsiteY0-18" fmla="*/ 3996813 h 3996813"/>
              <a:gd name="connsiteX1-19" fmla="*/ 0 w 1667306"/>
              <a:gd name="connsiteY1-20" fmla="*/ 0 h 3996813"/>
              <a:gd name="connsiteX2-21" fmla="*/ 1667306 w 1667306"/>
              <a:gd name="connsiteY2-22" fmla="*/ 3996813 h 3996813"/>
              <a:gd name="connsiteX3-23" fmla="*/ 264734 w 1667306"/>
              <a:gd name="connsiteY3-24" fmla="*/ 3996813 h 3996813"/>
              <a:gd name="connsiteX0-25" fmla="*/ 0 w 1402572"/>
              <a:gd name="connsiteY0-26" fmla="*/ 2521974 h 2521974"/>
              <a:gd name="connsiteX1-27" fmla="*/ 1151111 w 1402572"/>
              <a:gd name="connsiteY1-28" fmla="*/ 0 h 2521974"/>
              <a:gd name="connsiteX2-29" fmla="*/ 1402572 w 1402572"/>
              <a:gd name="connsiteY2-30" fmla="*/ 2521974 h 2521974"/>
              <a:gd name="connsiteX3-31" fmla="*/ 0 w 1402572"/>
              <a:gd name="connsiteY3-32" fmla="*/ 2521974 h 2521974"/>
              <a:gd name="connsiteX0-33" fmla="*/ 0 w 1402572"/>
              <a:gd name="connsiteY0-34" fmla="*/ 2654710 h 2654710"/>
              <a:gd name="connsiteX1-35" fmla="*/ 516931 w 1402572"/>
              <a:gd name="connsiteY1-36" fmla="*/ 0 h 2654710"/>
              <a:gd name="connsiteX2-37" fmla="*/ 1402572 w 1402572"/>
              <a:gd name="connsiteY2-38" fmla="*/ 2654710 h 2654710"/>
              <a:gd name="connsiteX3-39" fmla="*/ 0 w 1402572"/>
              <a:gd name="connsiteY3-40" fmla="*/ 2654710 h 2654710"/>
              <a:gd name="connsiteX0-41" fmla="*/ 0 w 1402572"/>
              <a:gd name="connsiteY0-42" fmla="*/ 2654710 h 2654710"/>
              <a:gd name="connsiteX1-43" fmla="*/ 487434 w 1402572"/>
              <a:gd name="connsiteY1-44" fmla="*/ 0 h 2654710"/>
              <a:gd name="connsiteX2-45" fmla="*/ 1402572 w 1402572"/>
              <a:gd name="connsiteY2-46" fmla="*/ 2654710 h 2654710"/>
              <a:gd name="connsiteX3-47" fmla="*/ 0 w 1402572"/>
              <a:gd name="connsiteY3-48" fmla="*/ 2654710 h 2654710"/>
              <a:gd name="connsiteX0-49" fmla="*/ 0 w 1364472"/>
              <a:gd name="connsiteY0-50" fmla="*/ 2654710 h 2654710"/>
              <a:gd name="connsiteX1-51" fmla="*/ 487434 w 1364472"/>
              <a:gd name="connsiteY1-52" fmla="*/ 0 h 2654710"/>
              <a:gd name="connsiteX2-53" fmla="*/ 1364472 w 1364472"/>
              <a:gd name="connsiteY2-54" fmla="*/ 2654710 h 2654710"/>
              <a:gd name="connsiteX3-55" fmla="*/ 0 w 1364472"/>
              <a:gd name="connsiteY3-56" fmla="*/ 2654710 h 2654710"/>
              <a:gd name="connsiteX0-57" fmla="*/ 0 w 1339072"/>
              <a:gd name="connsiteY0-58" fmla="*/ 2654710 h 2668537"/>
              <a:gd name="connsiteX1-59" fmla="*/ 487434 w 1339072"/>
              <a:gd name="connsiteY1-60" fmla="*/ 0 h 2668537"/>
              <a:gd name="connsiteX2-61" fmla="*/ 1339072 w 1339072"/>
              <a:gd name="connsiteY2-62" fmla="*/ 2668537 h 2668537"/>
              <a:gd name="connsiteX3-63" fmla="*/ 0 w 1339072"/>
              <a:gd name="connsiteY3-64" fmla="*/ 2654710 h 2668537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</a:cxnLst>
            <a:rect l="l" t="t" r="r" b="b"/>
            <a:pathLst>
              <a:path w="1339072" h="2668537">
                <a:moveTo>
                  <a:pt x="0" y="2654710"/>
                </a:moveTo>
                <a:lnTo>
                  <a:pt x="487434" y="0"/>
                </a:lnTo>
                <a:lnTo>
                  <a:pt x="1339072" y="2668537"/>
                </a:lnTo>
                <a:lnTo>
                  <a:pt x="0" y="2654710"/>
                </a:lnTo>
                <a:close/>
              </a:path>
            </a:pathLst>
          </a:custGeom>
          <a:solidFill>
            <a:schemeClr val="accent5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4800" y="2647950"/>
            <a:ext cx="77041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5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NaHCO</a:t>
            </a:r>
            <a:r>
              <a:rPr lang="zh-CN" altLang="en-US" sz="5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5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的化学性质</a:t>
            </a:r>
            <a:endParaRPr lang="en-US" altLang="zh-CN" sz="5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——由一个包子引发的思考</a:t>
            </a:r>
            <a:endParaRPr lang="zh-CN" altLang="en-US" sz="3200" b="1" baseline="-25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779838" y="1341438"/>
            <a:ext cx="541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人教版高中化学必修一第三章第二节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3771" y="56818"/>
            <a:ext cx="965485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实验三：加热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2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、NaHCO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912813" y="1671638"/>
            <a:ext cx="7475537" cy="463708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-331788" y="1196975"/>
            <a:ext cx="2489201" cy="817563"/>
            <a:chOff x="-324544" y="1818024"/>
            <a:chExt cx="2489224" cy="818888"/>
          </a:xfrm>
        </p:grpSpPr>
        <p:grpSp>
          <p:nvGrpSpPr>
            <p:cNvPr id="37904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7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07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7905" name="TextBox 36"/>
            <p:cNvSpPr txBox="1">
              <a:spLocks noChangeArrowheads="1"/>
            </p:cNvSpPr>
            <p:nvPr/>
          </p:nvSpPr>
          <p:spPr bwMode="auto">
            <a:xfrm>
              <a:off x="-324544" y="1898770"/>
              <a:ext cx="2489224" cy="52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装置</a:t>
              </a:r>
            </a:p>
          </p:txBody>
        </p:sp>
      </p:grp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68513"/>
            <a:ext cx="16573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068513"/>
            <a:ext cx="15621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3195943" y="3400626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95539" y="3441773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3951288" y="2068513"/>
            <a:ext cx="1673225" cy="4097337"/>
            <a:chOff x="6222" y="3258"/>
            <a:chExt cx="2636" cy="6452"/>
          </a:xfrm>
        </p:grpSpPr>
        <p:pic>
          <p:nvPicPr>
            <p:cNvPr id="37900" name="图片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" y="3258"/>
              <a:ext cx="2583" cy="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1" name="组合 4"/>
            <p:cNvGrpSpPr>
              <a:grpSpLocks/>
            </p:cNvGrpSpPr>
            <p:nvPr/>
          </p:nvGrpSpPr>
          <p:grpSpPr bwMode="auto">
            <a:xfrm>
              <a:off x="6279" y="8773"/>
              <a:ext cx="2579" cy="937"/>
              <a:chOff x="6279" y="8773"/>
              <a:chExt cx="2579" cy="937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6280" y="8813"/>
                <a:ext cx="2243" cy="897"/>
              </a:xfrm>
              <a:prstGeom prst="roundRect">
                <a:avLst/>
              </a:prstGeom>
              <a:solidFill>
                <a:srgbClr val="FFFF00">
                  <a:alpha val="92000"/>
                </a:srgbClr>
              </a:solidFill>
              <a:ln w="50800"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7903" name="TextBox 13"/>
              <p:cNvSpPr txBox="1">
                <a:spLocks noChangeArrowheads="1"/>
              </p:cNvSpPr>
              <p:nvPr/>
            </p:nvSpPr>
            <p:spPr bwMode="auto">
              <a:xfrm>
                <a:off x="6384" y="8772"/>
                <a:ext cx="2475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Na</a:t>
                </a:r>
                <a:r>
                  <a:rPr lang="zh-CN" altLang="en-US" sz="28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CO</a:t>
                </a:r>
                <a:r>
                  <a:rPr lang="zh-CN" altLang="en-US" sz="28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圆角矩形 19"/>
          <p:cNvSpPr/>
          <p:nvPr/>
        </p:nvSpPr>
        <p:spPr>
          <a:xfrm>
            <a:off x="1600200" y="5594350"/>
            <a:ext cx="1439863" cy="5715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 w="50800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555750" y="5573713"/>
            <a:ext cx="1643063" cy="523875"/>
          </a:xfrm>
          <a:prstGeom prst="rect">
            <a:avLst/>
          </a:prstGeom>
          <a:noFill/>
          <a:ln w="47625">
            <a:noFill/>
            <a:miter lim="800000"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NaHCO</a:t>
            </a:r>
            <a:r>
              <a:rPr lang="zh-CN" altLang="en-US" sz="2800" b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3</a:t>
            </a:r>
            <a:endParaRPr lang="zh-CN" alt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95536" y="-27384"/>
            <a:ext cx="965485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实验三：加热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2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、NaHCO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</a:p>
        </p:txBody>
      </p:sp>
      <p:grpSp>
        <p:nvGrpSpPr>
          <p:cNvPr id="38915" name="组合 3"/>
          <p:cNvGrpSpPr>
            <a:grpSpLocks/>
          </p:cNvGrpSpPr>
          <p:nvPr/>
        </p:nvGrpSpPr>
        <p:grpSpPr bwMode="auto">
          <a:xfrm>
            <a:off x="-663575" y="1223963"/>
            <a:ext cx="2489200" cy="887412"/>
            <a:chOff x="-324544" y="1818024"/>
            <a:chExt cx="2489224" cy="818888"/>
          </a:xfrm>
        </p:grpSpPr>
        <p:grpSp>
          <p:nvGrpSpPr>
            <p:cNvPr id="38928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7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931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929" name="TextBox 36"/>
            <p:cNvSpPr txBox="1">
              <a:spLocks noChangeArrowheads="1"/>
            </p:cNvSpPr>
            <p:nvPr/>
          </p:nvSpPr>
          <p:spPr bwMode="auto">
            <a:xfrm>
              <a:off x="-324544" y="1898770"/>
              <a:ext cx="2489224" cy="48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实验</a:t>
              </a:r>
            </a:p>
          </p:txBody>
        </p:sp>
      </p:grpSp>
      <p:pic>
        <p:nvPicPr>
          <p:cNvPr id="38916" name="图片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189038"/>
            <a:ext cx="52435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4594225" y="6021388"/>
            <a:ext cx="2857500" cy="646112"/>
          </a:xfrm>
          <a:prstGeom prst="rect">
            <a:avLst/>
          </a:prstGeom>
          <a:solidFill>
            <a:schemeClr val="bg1"/>
          </a:solidFill>
          <a:ln w="60325">
            <a:solidFill>
              <a:srgbClr val="003F7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3F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澄清石灰水</a:t>
            </a:r>
          </a:p>
        </p:txBody>
      </p:sp>
      <p:grpSp>
        <p:nvGrpSpPr>
          <p:cNvPr id="38918" name="组合 19"/>
          <p:cNvGrpSpPr>
            <a:grpSpLocks/>
          </p:cNvGrpSpPr>
          <p:nvPr/>
        </p:nvGrpSpPr>
        <p:grpSpPr bwMode="auto">
          <a:xfrm>
            <a:off x="2916238" y="5137150"/>
            <a:ext cx="2538412" cy="577850"/>
            <a:chOff x="2786050" y="5137286"/>
            <a:chExt cx="2538814" cy="577730"/>
          </a:xfrm>
        </p:grpSpPr>
        <p:grpSp>
          <p:nvGrpSpPr>
            <p:cNvPr id="38924" name="组合 14"/>
            <p:cNvGrpSpPr>
              <a:grpSpLocks/>
            </p:cNvGrpSpPr>
            <p:nvPr/>
          </p:nvGrpSpPr>
          <p:grpSpPr bwMode="auto">
            <a:xfrm>
              <a:off x="2786050" y="5137286"/>
              <a:ext cx="2538814" cy="577730"/>
              <a:chOff x="6401350" y="6097965"/>
              <a:chExt cx="1043519" cy="23903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6417013" y="6097965"/>
                <a:ext cx="881020" cy="239038"/>
              </a:xfrm>
              <a:prstGeom prst="roundRect">
                <a:avLst/>
              </a:prstGeom>
              <a:solidFill>
                <a:srgbClr val="FFFF00">
                  <a:alpha val="92000"/>
                </a:srgbClr>
              </a:solidFill>
              <a:ln w="50800"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8927" name="TextBox 13"/>
              <p:cNvSpPr txBox="1">
                <a:spLocks noChangeArrowheads="1"/>
              </p:cNvSpPr>
              <p:nvPr/>
            </p:nvSpPr>
            <p:spPr bwMode="auto">
              <a:xfrm>
                <a:off x="6401350" y="6120518"/>
                <a:ext cx="1043519" cy="216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476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大试管</a:t>
                </a:r>
                <a:r>
                  <a:rPr lang="zh-CN" altLang="en-US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B</a:t>
                </a:r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>
              <a:off x="3967337" y="5429325"/>
              <a:ext cx="57159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9" name="组合 18"/>
          <p:cNvGrpSpPr>
            <a:grpSpLocks/>
          </p:cNvGrpSpPr>
          <p:nvPr/>
        </p:nvGrpSpPr>
        <p:grpSpPr bwMode="auto">
          <a:xfrm>
            <a:off x="6689725" y="5137150"/>
            <a:ext cx="3028950" cy="571500"/>
            <a:chOff x="6858014" y="5089537"/>
            <a:chExt cx="3028985" cy="571488"/>
          </a:xfrm>
        </p:grpSpPr>
        <p:grpSp>
          <p:nvGrpSpPr>
            <p:cNvPr id="38920" name="组合 13"/>
            <p:cNvGrpSpPr>
              <a:grpSpLocks/>
            </p:cNvGrpSpPr>
            <p:nvPr/>
          </p:nvGrpSpPr>
          <p:grpSpPr bwMode="auto">
            <a:xfrm>
              <a:off x="6858014" y="5089537"/>
              <a:ext cx="3028985" cy="571488"/>
              <a:chOff x="4140168" y="6094345"/>
              <a:chExt cx="3054581" cy="57148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212211" y="6094345"/>
                <a:ext cx="2233302" cy="57148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0800"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4140168" y="6129269"/>
                <a:ext cx="3054581" cy="523864"/>
              </a:xfrm>
              <a:prstGeom prst="rect">
                <a:avLst/>
              </a:prstGeom>
              <a:noFill/>
              <a:ln w="47625">
                <a:noFill/>
                <a:miter lim="800000"/>
              </a:ln>
              <a:effectLst>
                <a:outerShdw blurRad="508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小试管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itchFamily="18" charset="0"/>
                    <a:ea typeface="黑体" pitchFamily="2" charset="-122"/>
                  </a:rPr>
                  <a:t>       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黑体" pitchFamily="2" charset="-122"/>
                  </a:rPr>
                  <a:t>A</a:t>
                </a:r>
                <a:endParaRPr lang="zh-CN" altLang="en-US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cxnSp>
          <p:nvCxnSpPr>
            <p:cNvPr id="18" name="直接箭头连接符 17"/>
            <p:cNvCxnSpPr/>
            <p:nvPr/>
          </p:nvCxnSpPr>
          <p:spPr>
            <a:xfrm>
              <a:off x="8048653" y="5367344"/>
              <a:ext cx="5715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984250" y="4797425"/>
            <a:ext cx="7908925" cy="1836738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912813" y="1268413"/>
            <a:ext cx="7980362" cy="330676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-900113" y="1052513"/>
            <a:ext cx="2489201" cy="887412"/>
            <a:chOff x="-417118" y="1818024"/>
            <a:chExt cx="2489224" cy="818888"/>
          </a:xfrm>
        </p:grpSpPr>
        <p:grpSp>
          <p:nvGrpSpPr>
            <p:cNvPr id="39973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7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976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974" name="TextBox 36"/>
            <p:cNvSpPr txBox="1">
              <a:spLocks noChangeArrowheads="1"/>
            </p:cNvSpPr>
            <p:nvPr/>
          </p:nvSpPr>
          <p:spPr bwMode="auto">
            <a:xfrm>
              <a:off x="-417118" y="1898770"/>
              <a:ext cx="2489224" cy="48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现象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3771" y="56818"/>
            <a:ext cx="965485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实验三：加热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2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 、NaHCO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1371600"/>
            <a:ext cx="1181100" cy="1781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右箭头 11"/>
          <p:cNvSpPr/>
          <p:nvPr/>
        </p:nvSpPr>
        <p:spPr>
          <a:xfrm>
            <a:off x="3951288" y="2082800"/>
            <a:ext cx="1628775" cy="371475"/>
          </a:xfrm>
          <a:prstGeom prst="rightArrow">
            <a:avLst/>
          </a:prstGeom>
          <a:gradFill>
            <a:gsLst>
              <a:gs pos="80000">
                <a:schemeClr val="accent4">
                  <a:lumMod val="83000"/>
                  <a:lumOff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1341438"/>
            <a:ext cx="1071562" cy="179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>
            <a:off x="1547813" y="3206750"/>
            <a:ext cx="648017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3500438"/>
            <a:ext cx="22907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188" y="3462338"/>
            <a:ext cx="222726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右箭头 18"/>
          <p:cNvSpPr/>
          <p:nvPr/>
        </p:nvSpPr>
        <p:spPr>
          <a:xfrm>
            <a:off x="4022725" y="3716338"/>
            <a:ext cx="1628775" cy="376237"/>
          </a:xfrm>
          <a:prstGeom prst="rightArrow">
            <a:avLst/>
          </a:prstGeom>
          <a:gradFill>
            <a:gsLst>
              <a:gs pos="80000">
                <a:schemeClr val="accent4">
                  <a:lumMod val="83000"/>
                  <a:lumOff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-900113" y="4652963"/>
            <a:ext cx="2489201" cy="887412"/>
            <a:chOff x="-417118" y="1818024"/>
            <a:chExt cx="2489224" cy="818888"/>
          </a:xfrm>
        </p:grpSpPr>
        <p:grpSp>
          <p:nvGrpSpPr>
            <p:cNvPr id="39969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24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972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970" name="TextBox 36"/>
            <p:cNvSpPr txBox="1">
              <a:spLocks noChangeArrowheads="1"/>
            </p:cNvSpPr>
            <p:nvPr/>
          </p:nvSpPr>
          <p:spPr bwMode="auto">
            <a:xfrm>
              <a:off x="-417118" y="1898770"/>
              <a:ext cx="2489224" cy="48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现象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4918075"/>
            <a:ext cx="1181100" cy="163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4881563"/>
            <a:ext cx="1181100" cy="169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右箭头 27"/>
          <p:cNvSpPr/>
          <p:nvPr/>
        </p:nvSpPr>
        <p:spPr>
          <a:xfrm>
            <a:off x="3951288" y="5540375"/>
            <a:ext cx="1628775" cy="349250"/>
          </a:xfrm>
          <a:prstGeom prst="rightArrow">
            <a:avLst/>
          </a:prstGeom>
          <a:gradFill>
            <a:gsLst>
              <a:gs pos="80000">
                <a:schemeClr val="accent4">
                  <a:lumMod val="83000"/>
                  <a:lumOff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6" name="组合 24"/>
          <p:cNvGrpSpPr>
            <a:grpSpLocks/>
          </p:cNvGrpSpPr>
          <p:nvPr/>
        </p:nvGrpSpPr>
        <p:grpSpPr bwMode="auto">
          <a:xfrm rot="-1907029">
            <a:off x="6965950" y="2005013"/>
            <a:ext cx="2309813" cy="725487"/>
            <a:chOff x="5037075" y="1233207"/>
            <a:chExt cx="3882700" cy="649278"/>
          </a:xfrm>
        </p:grpSpPr>
        <p:sp>
          <p:nvSpPr>
            <p:cNvPr id="33" name="圆角矩形 32"/>
            <p:cNvSpPr/>
            <p:nvPr/>
          </p:nvSpPr>
          <p:spPr>
            <a:xfrm rot="858026">
              <a:off x="5079449" y="1232882"/>
              <a:ext cx="1593108" cy="467424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9968" name="TextBox 1"/>
            <p:cNvSpPr txBox="1">
              <a:spLocks noChangeArrowheads="1"/>
            </p:cNvSpPr>
            <p:nvPr/>
          </p:nvSpPr>
          <p:spPr bwMode="auto">
            <a:xfrm rot="928526">
              <a:off x="5037075" y="1414494"/>
              <a:ext cx="3882700" cy="46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浑浊</a:t>
              </a:r>
            </a:p>
          </p:txBody>
        </p:sp>
      </p:grpSp>
      <p:grpSp>
        <p:nvGrpSpPr>
          <p:cNvPr id="8" name="组合 24"/>
          <p:cNvGrpSpPr>
            <a:grpSpLocks/>
          </p:cNvGrpSpPr>
          <p:nvPr/>
        </p:nvGrpSpPr>
        <p:grpSpPr bwMode="auto">
          <a:xfrm rot="-1907029">
            <a:off x="7586663" y="3571875"/>
            <a:ext cx="2309812" cy="727075"/>
            <a:chOff x="5037075" y="1233207"/>
            <a:chExt cx="3882700" cy="649279"/>
          </a:xfrm>
        </p:grpSpPr>
        <p:sp>
          <p:nvSpPr>
            <p:cNvPr id="36" name="圆角矩形 35"/>
            <p:cNvSpPr/>
            <p:nvPr/>
          </p:nvSpPr>
          <p:spPr>
            <a:xfrm rot="858026">
              <a:off x="5079449" y="1232883"/>
              <a:ext cx="1593107" cy="467821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9966" name="TextBox 1"/>
            <p:cNvSpPr txBox="1">
              <a:spLocks noChangeArrowheads="1"/>
            </p:cNvSpPr>
            <p:nvPr/>
          </p:nvSpPr>
          <p:spPr bwMode="auto">
            <a:xfrm rot="928526">
              <a:off x="5037075" y="1414495"/>
              <a:ext cx="3882700" cy="46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水珠</a:t>
              </a:r>
            </a:p>
          </p:txBody>
        </p:sp>
      </p:grpSp>
      <p:grpSp>
        <p:nvGrpSpPr>
          <p:cNvPr id="14" name="组合 24"/>
          <p:cNvGrpSpPr/>
          <p:nvPr/>
        </p:nvGrpSpPr>
        <p:grpSpPr bwMode="auto">
          <a:xfrm rot="-1907029">
            <a:off x="6719707" y="5462471"/>
            <a:ext cx="3254658" cy="683961"/>
            <a:chOff x="5045304" y="1384385"/>
            <a:chExt cx="5470945" cy="611826"/>
          </a:xfrm>
          <a:noFill/>
        </p:grpSpPr>
        <p:sp>
          <p:nvSpPr>
            <p:cNvPr id="39" name="圆角矩形 38"/>
            <p:cNvSpPr/>
            <p:nvPr/>
          </p:nvSpPr>
          <p:spPr>
            <a:xfrm rot="858026">
              <a:off x="5045304" y="1384385"/>
              <a:ext cx="3279614" cy="426022"/>
            </a:xfrm>
            <a:prstGeom prst="roundRect">
              <a:avLst/>
            </a:prstGeom>
            <a:solidFill>
              <a:srgbClr val="FFFFFF">
                <a:alpha val="79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7918" name="TextBox 1"/>
            <p:cNvSpPr txBox="1">
              <a:spLocks noChangeArrowheads="1"/>
            </p:cNvSpPr>
            <p:nvPr/>
          </p:nvSpPr>
          <p:spPr bwMode="auto">
            <a:xfrm rot="928526">
              <a:off x="5050015" y="1528173"/>
              <a:ext cx="5466234" cy="46803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无明显现象</a:t>
              </a:r>
            </a:p>
          </p:txBody>
        </p:sp>
      </p:grpSp>
      <p:grpSp>
        <p:nvGrpSpPr>
          <p:cNvPr id="15" name="组合 46"/>
          <p:cNvGrpSpPr>
            <a:grpSpLocks/>
          </p:cNvGrpSpPr>
          <p:nvPr/>
        </p:nvGrpSpPr>
        <p:grpSpPr bwMode="auto">
          <a:xfrm>
            <a:off x="6915150" y="2332038"/>
            <a:ext cx="1241425" cy="592137"/>
            <a:chOff x="3875475" y="6073696"/>
            <a:chExt cx="842729" cy="592137"/>
          </a:xfrm>
        </p:grpSpPr>
        <p:sp>
          <p:nvSpPr>
            <p:cNvPr id="48" name="圆角矩形 47"/>
            <p:cNvSpPr/>
            <p:nvPr/>
          </p:nvSpPr>
          <p:spPr>
            <a:xfrm>
              <a:off x="3996173" y="6094333"/>
              <a:ext cx="575470" cy="5715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3875475" y="6073696"/>
              <a:ext cx="842729" cy="584200"/>
            </a:xfrm>
            <a:prstGeom prst="rect">
              <a:avLst/>
            </a:prstGeom>
            <a:noFill/>
            <a:ln w="47625">
              <a:noFill/>
              <a:miter lim="800000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b="1" noProof="1" smtClean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  <a:cs typeface="宋体" pitchFamily="2" charset="-122"/>
                </a:rPr>
                <a:t>CO</a:t>
              </a:r>
              <a:r>
                <a:rPr lang="en-US" altLang="zh-CN" sz="3200" b="1" baseline="-25000" noProof="1" smtClean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  <a:cs typeface="宋体" pitchFamily="2" charset="-122"/>
                </a:rPr>
                <a:t>2</a:t>
              </a:r>
            </a:p>
          </p:txBody>
        </p:sp>
      </p:grpSp>
      <p:grpSp>
        <p:nvGrpSpPr>
          <p:cNvPr id="21" name="组合 49"/>
          <p:cNvGrpSpPr>
            <a:grpSpLocks/>
          </p:cNvGrpSpPr>
          <p:nvPr/>
        </p:nvGrpSpPr>
        <p:grpSpPr bwMode="auto">
          <a:xfrm>
            <a:off x="7548563" y="3933825"/>
            <a:ext cx="1416050" cy="592138"/>
            <a:chOff x="3996085" y="6073696"/>
            <a:chExt cx="1415561" cy="592137"/>
          </a:xfrm>
        </p:grpSpPr>
        <p:sp>
          <p:nvSpPr>
            <p:cNvPr id="51" name="圆角矩形 50"/>
            <p:cNvSpPr/>
            <p:nvPr/>
          </p:nvSpPr>
          <p:spPr>
            <a:xfrm>
              <a:off x="3996085" y="6094334"/>
              <a:ext cx="987084" cy="5714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4072259" y="6073696"/>
              <a:ext cx="1339387" cy="523874"/>
            </a:xfrm>
            <a:prstGeom prst="rect">
              <a:avLst/>
            </a:prstGeom>
            <a:noFill/>
            <a:ln w="47625">
              <a:noFill/>
              <a:miter lim="800000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H</a:t>
              </a:r>
              <a:r>
                <a:rPr lang="en-US" altLang="zh-CN" sz="2800" b="1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2</a:t>
              </a:r>
              <a:r>
                <a:rPr lang="en-US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O</a:t>
              </a:r>
              <a:endParaRPr lang="zh-CN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2" name="组合 53"/>
          <p:cNvGrpSpPr>
            <a:grpSpLocks/>
          </p:cNvGrpSpPr>
          <p:nvPr/>
        </p:nvGrpSpPr>
        <p:grpSpPr bwMode="auto">
          <a:xfrm>
            <a:off x="1095375" y="4881563"/>
            <a:ext cx="8201025" cy="990600"/>
            <a:chOff x="876666" y="1250217"/>
            <a:chExt cx="8201118" cy="990600"/>
          </a:xfrm>
        </p:grpSpPr>
        <p:sp>
          <p:nvSpPr>
            <p:cNvPr id="58" name="AutoShape 5"/>
            <p:cNvSpPr>
              <a:spLocks noChangeArrowheads="1"/>
            </p:cNvSpPr>
            <p:nvPr/>
          </p:nvSpPr>
          <p:spPr bwMode="gray">
            <a:xfrm>
              <a:off x="876666" y="1250217"/>
              <a:ext cx="7799476" cy="990600"/>
            </a:xfrm>
            <a:prstGeom prst="roundRect">
              <a:avLst>
                <a:gd name="adj" fmla="val 910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buFontTx/>
                <a:buNone/>
                <a:defRPr/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组合 24"/>
            <p:cNvGrpSpPr/>
            <p:nvPr/>
          </p:nvGrpSpPr>
          <p:grpSpPr bwMode="auto">
            <a:xfrm>
              <a:off x="1150586" y="1409942"/>
              <a:ext cx="7927198" cy="646331"/>
              <a:chOff x="0" y="0"/>
              <a:chExt cx="6364287" cy="646331"/>
            </a:xfrm>
            <a:noFill/>
          </p:grpSpPr>
          <p:grpSp>
            <p:nvGrpSpPr>
              <p:cNvPr id="25" name="组合 18"/>
              <p:cNvGrpSpPr/>
              <p:nvPr/>
            </p:nvGrpSpPr>
            <p:grpSpPr bwMode="auto">
              <a:xfrm>
                <a:off x="0" y="0"/>
                <a:ext cx="6364287" cy="646331"/>
                <a:chOff x="0" y="0"/>
                <a:chExt cx="6364412" cy="645109"/>
              </a:xfrm>
              <a:grpFill/>
            </p:grpSpPr>
            <p:sp>
              <p:nvSpPr>
                <p:cNvPr id="63" name="矩形 6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364412" cy="64510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2NaHCO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3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	   Na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CO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3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+CO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仿宋" pitchFamily="49" charset="-122"/>
                    </a:rPr>
                    <a:t>↑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+H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O</a:t>
                  </a:r>
                </a:p>
              </p:txBody>
            </p:sp>
            <p:sp>
              <p:nvSpPr>
                <p:cNvPr id="64" name="等腰三角形 11"/>
                <p:cNvSpPr>
                  <a:spLocks noChangeArrowheads="1"/>
                </p:cNvSpPr>
                <p:nvPr/>
              </p:nvSpPr>
              <p:spPr bwMode="auto">
                <a:xfrm>
                  <a:off x="1958286" y="0"/>
                  <a:ext cx="227700" cy="228124"/>
                </a:xfrm>
                <a:prstGeom prst="triangle">
                  <a:avLst>
                    <a:gd name="adj" fmla="val 50000"/>
                  </a:avLst>
                </a:prstGeom>
                <a:grpFill/>
                <a:ln w="25400">
                  <a:solidFill>
                    <a:srgbClr val="000000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 sz="32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" name="直接连接符 22"/>
              <p:cNvSpPr>
                <a:spLocks noChangeShapeType="1"/>
              </p:cNvSpPr>
              <p:nvPr/>
            </p:nvSpPr>
            <p:spPr bwMode="auto">
              <a:xfrm>
                <a:off x="1786345" y="333987"/>
                <a:ext cx="571502" cy="1588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</a:ln>
            </p:spPr>
          </p:sp>
          <p:sp>
            <p:nvSpPr>
              <p:cNvPr id="62" name="直接连接符 23"/>
              <p:cNvSpPr>
                <a:spLocks noChangeShapeType="1"/>
              </p:cNvSpPr>
              <p:nvPr/>
            </p:nvSpPr>
            <p:spPr bwMode="auto">
              <a:xfrm>
                <a:off x="1786345" y="400657"/>
                <a:ext cx="571502" cy="2384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2" grpId="0" animBg="1"/>
      <p:bldP spid="19" grpId="0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12813" y="1268413"/>
            <a:ext cx="7980362" cy="330676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-900113" y="1052513"/>
            <a:ext cx="2489201" cy="887412"/>
            <a:chOff x="-417118" y="1818024"/>
            <a:chExt cx="2489224" cy="818888"/>
          </a:xfrm>
        </p:grpSpPr>
        <p:grpSp>
          <p:nvGrpSpPr>
            <p:cNvPr id="41000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6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03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001" name="TextBox 36"/>
            <p:cNvSpPr txBox="1">
              <a:spLocks noChangeArrowheads="1"/>
            </p:cNvSpPr>
            <p:nvPr/>
          </p:nvSpPr>
          <p:spPr bwMode="auto">
            <a:xfrm>
              <a:off x="-417118" y="1898770"/>
              <a:ext cx="2489224" cy="48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现象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1411288"/>
            <a:ext cx="1181100" cy="1657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右箭头 8"/>
          <p:cNvSpPr/>
          <p:nvPr/>
        </p:nvSpPr>
        <p:spPr>
          <a:xfrm>
            <a:off x="4094163" y="2082800"/>
            <a:ext cx="1773237" cy="304800"/>
          </a:xfrm>
          <a:prstGeom prst="rightArrow">
            <a:avLst/>
          </a:prstGeom>
          <a:gradFill>
            <a:gsLst>
              <a:gs pos="80000">
                <a:schemeClr val="accent4">
                  <a:lumMod val="83000"/>
                  <a:lumOff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1438275"/>
            <a:ext cx="1239838" cy="1630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直接连接符 11"/>
          <p:cNvCxnSpPr/>
          <p:nvPr/>
        </p:nvCxnSpPr>
        <p:spPr>
          <a:xfrm>
            <a:off x="1547813" y="3206750"/>
            <a:ext cx="648017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21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3500438"/>
            <a:ext cx="22907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188" y="3462338"/>
            <a:ext cx="222726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右箭头 14"/>
          <p:cNvSpPr/>
          <p:nvPr/>
        </p:nvSpPr>
        <p:spPr>
          <a:xfrm>
            <a:off x="4022725" y="3716338"/>
            <a:ext cx="1773238" cy="304800"/>
          </a:xfrm>
          <a:prstGeom prst="rightArrow">
            <a:avLst/>
          </a:prstGeom>
          <a:gradFill>
            <a:gsLst>
              <a:gs pos="80000">
                <a:schemeClr val="accent4">
                  <a:lumMod val="83000"/>
                  <a:lumOff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13" name="组合 21"/>
          <p:cNvGrpSpPr>
            <a:grpSpLocks/>
          </p:cNvGrpSpPr>
          <p:nvPr/>
        </p:nvGrpSpPr>
        <p:grpSpPr bwMode="auto">
          <a:xfrm>
            <a:off x="7002463" y="2476500"/>
            <a:ext cx="1241425" cy="592138"/>
            <a:chOff x="3875475" y="6073696"/>
            <a:chExt cx="842729" cy="592137"/>
          </a:xfrm>
        </p:grpSpPr>
        <p:sp>
          <p:nvSpPr>
            <p:cNvPr id="23" name="圆角矩形 22"/>
            <p:cNvSpPr/>
            <p:nvPr/>
          </p:nvSpPr>
          <p:spPr>
            <a:xfrm>
              <a:off x="3996173" y="6094334"/>
              <a:ext cx="575470" cy="5714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875475" y="6073696"/>
              <a:ext cx="842729" cy="584199"/>
            </a:xfrm>
            <a:prstGeom prst="rect">
              <a:avLst/>
            </a:prstGeom>
            <a:noFill/>
            <a:ln w="47625">
              <a:noFill/>
              <a:miter lim="800000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3200" b="1" noProof="1" smtClean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  <a:cs typeface="宋体" pitchFamily="2" charset="-122"/>
                </a:rPr>
                <a:t>CO</a:t>
              </a:r>
              <a:r>
                <a:rPr lang="en-US" altLang="zh-CN" sz="3200" b="1" baseline="-25000" noProof="1" smtClean="0">
                  <a:solidFill>
                    <a:srgbClr val="0D0D0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  <a:cs typeface="宋体" pitchFamily="2" charset="-122"/>
                </a:rPr>
                <a:t>2</a:t>
              </a:r>
            </a:p>
          </p:txBody>
        </p:sp>
      </p:grpSp>
      <p:grpSp>
        <p:nvGrpSpPr>
          <p:cNvPr id="16" name="组合 24"/>
          <p:cNvGrpSpPr>
            <a:grpSpLocks/>
          </p:cNvGrpSpPr>
          <p:nvPr/>
        </p:nvGrpSpPr>
        <p:grpSpPr bwMode="auto">
          <a:xfrm>
            <a:off x="7259638" y="3916363"/>
            <a:ext cx="1416050" cy="592137"/>
            <a:chOff x="3996085" y="6073696"/>
            <a:chExt cx="1415561" cy="592137"/>
          </a:xfrm>
        </p:grpSpPr>
        <p:sp>
          <p:nvSpPr>
            <p:cNvPr id="26" name="圆角矩形 25"/>
            <p:cNvSpPr/>
            <p:nvPr/>
          </p:nvSpPr>
          <p:spPr>
            <a:xfrm>
              <a:off x="3996085" y="6094333"/>
              <a:ext cx="987084" cy="5715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4072259" y="6073696"/>
              <a:ext cx="1339387" cy="523875"/>
            </a:xfrm>
            <a:prstGeom prst="rect">
              <a:avLst/>
            </a:prstGeom>
            <a:noFill/>
            <a:ln w="47625">
              <a:noFill/>
              <a:miter lim="800000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H</a:t>
              </a:r>
              <a:r>
                <a:rPr lang="en-US" altLang="zh-CN" sz="2800" b="1" baseline="-25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2</a:t>
              </a:r>
              <a:r>
                <a:rPr lang="en-US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黑体" pitchFamily="2" charset="-122"/>
                </a:rPr>
                <a:t>O</a:t>
              </a:r>
              <a:endParaRPr lang="zh-CN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984250" y="4832350"/>
            <a:ext cx="7908925" cy="1836738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4964113"/>
            <a:ext cx="1254125" cy="1617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4964113"/>
            <a:ext cx="1239838" cy="1617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右箭头 33"/>
          <p:cNvSpPr/>
          <p:nvPr/>
        </p:nvSpPr>
        <p:spPr>
          <a:xfrm>
            <a:off x="4044950" y="5575300"/>
            <a:ext cx="1895475" cy="350838"/>
          </a:xfrm>
          <a:prstGeom prst="rightArrow">
            <a:avLst/>
          </a:prstGeom>
          <a:gradFill>
            <a:gsLst>
              <a:gs pos="80000">
                <a:schemeClr val="accent4">
                  <a:lumMod val="83000"/>
                  <a:lumOff val="1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19" name="组合 37"/>
          <p:cNvGrpSpPr>
            <a:grpSpLocks/>
          </p:cNvGrpSpPr>
          <p:nvPr/>
        </p:nvGrpSpPr>
        <p:grpSpPr bwMode="auto">
          <a:xfrm>
            <a:off x="-900113" y="4689475"/>
            <a:ext cx="2489201" cy="885825"/>
            <a:chOff x="-417118" y="1818024"/>
            <a:chExt cx="2489224" cy="818888"/>
          </a:xfrm>
        </p:grpSpPr>
        <p:grpSp>
          <p:nvGrpSpPr>
            <p:cNvPr id="40992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41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95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993" name="TextBox 36"/>
            <p:cNvSpPr txBox="1">
              <a:spLocks noChangeArrowheads="1"/>
            </p:cNvSpPr>
            <p:nvPr/>
          </p:nvSpPr>
          <p:spPr bwMode="auto">
            <a:xfrm>
              <a:off x="-417118" y="1898770"/>
              <a:ext cx="2489224" cy="48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现象</a:t>
              </a:r>
              <a:r>
                <a:rPr lang="en-US" altLang="zh-CN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5" name="组合 47"/>
          <p:cNvGrpSpPr>
            <a:grpSpLocks/>
          </p:cNvGrpSpPr>
          <p:nvPr/>
        </p:nvGrpSpPr>
        <p:grpSpPr bwMode="auto">
          <a:xfrm>
            <a:off x="687388" y="1568450"/>
            <a:ext cx="8201025" cy="990600"/>
            <a:chOff x="876666" y="1250217"/>
            <a:chExt cx="8201118" cy="990600"/>
          </a:xfrm>
        </p:grpSpPr>
        <p:sp>
          <p:nvSpPr>
            <p:cNvPr id="49" name="AutoShape 5"/>
            <p:cNvSpPr>
              <a:spLocks noChangeArrowheads="1"/>
            </p:cNvSpPr>
            <p:nvPr/>
          </p:nvSpPr>
          <p:spPr bwMode="gray">
            <a:xfrm>
              <a:off x="876666" y="1250217"/>
              <a:ext cx="7799475" cy="990600"/>
            </a:xfrm>
            <a:prstGeom prst="roundRect">
              <a:avLst>
                <a:gd name="adj" fmla="val 910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buFontTx/>
                <a:buNone/>
                <a:defRPr/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组合 24"/>
            <p:cNvGrpSpPr/>
            <p:nvPr/>
          </p:nvGrpSpPr>
          <p:grpSpPr bwMode="auto">
            <a:xfrm>
              <a:off x="1150586" y="1409942"/>
              <a:ext cx="7927198" cy="646331"/>
              <a:chOff x="0" y="0"/>
              <a:chExt cx="6364287" cy="646331"/>
            </a:xfrm>
            <a:noFill/>
          </p:grpSpPr>
          <p:grpSp>
            <p:nvGrpSpPr>
              <p:cNvPr id="30" name="组合 18"/>
              <p:cNvGrpSpPr/>
              <p:nvPr/>
            </p:nvGrpSpPr>
            <p:grpSpPr bwMode="auto">
              <a:xfrm>
                <a:off x="0" y="0"/>
                <a:ext cx="6364287" cy="646331"/>
                <a:chOff x="0" y="0"/>
                <a:chExt cx="6364412" cy="645109"/>
              </a:xfrm>
              <a:grpFill/>
            </p:grpSpPr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364412" cy="64510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2NaHCO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3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	   Na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CO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3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+CO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仿宋" pitchFamily="49" charset="-122"/>
                    </a:rPr>
                    <a:t>↑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+H</a:t>
                  </a:r>
                  <a:r>
                    <a:rPr lang="zh-CN" altLang="en-US" sz="3600" b="1" baseline="-25000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2</a:t>
                  </a:r>
                  <a:r>
                    <a:rPr lang="zh-CN" altLang="en-US" sz="3600" b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O</a:t>
                  </a:r>
                </a:p>
              </p:txBody>
            </p:sp>
            <p:sp>
              <p:nvSpPr>
                <p:cNvPr id="55" name="等腰三角形 11"/>
                <p:cNvSpPr>
                  <a:spLocks noChangeArrowheads="1"/>
                </p:cNvSpPr>
                <p:nvPr/>
              </p:nvSpPr>
              <p:spPr bwMode="auto">
                <a:xfrm>
                  <a:off x="1958286" y="0"/>
                  <a:ext cx="227700" cy="228124"/>
                </a:xfrm>
                <a:prstGeom prst="triangle">
                  <a:avLst>
                    <a:gd name="adj" fmla="val 50000"/>
                  </a:avLst>
                </a:prstGeom>
                <a:grpFill/>
                <a:ln w="25400">
                  <a:solidFill>
                    <a:srgbClr val="000000"/>
                  </a:solidFill>
                  <a:miter lim="800000"/>
                </a:ln>
              </p:spPr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 sz="32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2" name="直接连接符 22"/>
              <p:cNvSpPr>
                <a:spLocks noChangeShapeType="1"/>
              </p:cNvSpPr>
              <p:nvPr/>
            </p:nvSpPr>
            <p:spPr bwMode="auto">
              <a:xfrm>
                <a:off x="1786345" y="333987"/>
                <a:ext cx="571502" cy="1588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</a:ln>
            </p:spPr>
          </p:sp>
          <p:sp>
            <p:nvSpPr>
              <p:cNvPr id="53" name="直接连接符 23"/>
              <p:cNvSpPr>
                <a:spLocks noChangeShapeType="1"/>
              </p:cNvSpPr>
              <p:nvPr/>
            </p:nvSpPr>
            <p:spPr bwMode="auto">
              <a:xfrm>
                <a:off x="1786345" y="400657"/>
                <a:ext cx="571502" cy="2384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</a:ln>
            </p:spPr>
          </p:sp>
        </p:grpSp>
      </p:grpSp>
      <p:grpSp>
        <p:nvGrpSpPr>
          <p:cNvPr id="35" name="组合 55"/>
          <p:cNvGrpSpPr>
            <a:grpSpLocks/>
          </p:cNvGrpSpPr>
          <p:nvPr/>
        </p:nvGrpSpPr>
        <p:grpSpPr bwMode="auto">
          <a:xfrm>
            <a:off x="1697038" y="5080000"/>
            <a:ext cx="6232525" cy="990600"/>
            <a:chOff x="2469381" y="2711327"/>
            <a:chExt cx="4968948" cy="990600"/>
          </a:xfrm>
        </p:grpSpPr>
        <p:sp>
          <p:nvSpPr>
            <p:cNvPr id="57" name="AutoShape 6"/>
            <p:cNvSpPr>
              <a:spLocks noChangeArrowheads="1"/>
            </p:cNvSpPr>
            <p:nvPr/>
          </p:nvSpPr>
          <p:spPr bwMode="gray">
            <a:xfrm>
              <a:off x="2469381" y="2711327"/>
              <a:ext cx="4576596" cy="990600"/>
            </a:xfrm>
            <a:prstGeom prst="roundRect">
              <a:avLst>
                <a:gd name="adj" fmla="val 9106"/>
              </a:avLst>
            </a:prstGeom>
            <a:solidFill>
              <a:srgbClr val="FFFF00"/>
            </a:solidFill>
            <a:ln w="47625">
              <a:solidFill>
                <a:schemeClr val="accent3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buFontTx/>
                <a:buNone/>
                <a:defRPr/>
              </a:pPr>
              <a:endParaRPr lang="en-US" altLang="zh-CN" dirty="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40987" name="组合 27"/>
            <p:cNvGrpSpPr>
              <a:grpSpLocks/>
            </p:cNvGrpSpPr>
            <p:nvPr/>
          </p:nvGrpSpPr>
          <p:grpSpPr bwMode="auto">
            <a:xfrm>
              <a:off x="2554214" y="2883462"/>
              <a:ext cx="4884115" cy="663291"/>
              <a:chOff x="2266182" y="2853236"/>
              <a:chExt cx="4884115" cy="663291"/>
            </a:xfrm>
          </p:grpSpPr>
          <p:sp>
            <p:nvSpPr>
              <p:cNvPr id="40988" name="矩形 16"/>
              <p:cNvSpPr>
                <a:spLocks noChangeArrowheads="1"/>
              </p:cNvSpPr>
              <p:nvPr/>
            </p:nvSpPr>
            <p:spPr bwMode="auto">
              <a:xfrm>
                <a:off x="2266182" y="2870196"/>
                <a:ext cx="488411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Na</a:t>
                </a:r>
                <a:r>
                  <a:rPr lang="zh-CN" altLang="en-US" sz="3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en-US" sz="3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CO</a:t>
                </a:r>
                <a:r>
                  <a:rPr lang="zh-CN" altLang="en-US" sz="3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endPara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0989" name="矩形 26"/>
              <p:cNvSpPr>
                <a:spLocks noChangeArrowheads="1"/>
              </p:cNvSpPr>
              <p:nvPr/>
            </p:nvSpPr>
            <p:spPr bwMode="auto">
              <a:xfrm>
                <a:off x="3553262" y="2853236"/>
                <a:ext cx="328579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酒精灯加热不分解</a:t>
                </a: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1436688" y="2565400"/>
            <a:ext cx="6765925" cy="990600"/>
          </a:xfrm>
          <a:prstGeom prst="roundRect">
            <a:avLst>
              <a:gd name="adj" fmla="val 9106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热稳定性：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NaHCO</a:t>
            </a:r>
            <a:r>
              <a:rPr lang="zh-CN" altLang="en-US" sz="3600" b="1" baseline="-250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Na</a:t>
            </a:r>
            <a:r>
              <a:rPr lang="zh-CN" altLang="en-US" sz="3600" b="1" baseline="-250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CO</a:t>
            </a:r>
            <a:r>
              <a:rPr lang="zh-CN" altLang="en-US" sz="3600" b="1" baseline="-250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差</a:t>
            </a:r>
          </a:p>
        </p:txBody>
      </p:sp>
      <p:grpSp>
        <p:nvGrpSpPr>
          <p:cNvPr id="59" name="组合 24"/>
          <p:cNvGrpSpPr/>
          <p:nvPr/>
        </p:nvGrpSpPr>
        <p:grpSpPr bwMode="auto">
          <a:xfrm rot="-1907029">
            <a:off x="6719705" y="5530999"/>
            <a:ext cx="3254658" cy="683960"/>
            <a:chOff x="5045304" y="1384385"/>
            <a:chExt cx="5470945" cy="611826"/>
          </a:xfrm>
          <a:noFill/>
        </p:grpSpPr>
        <p:sp>
          <p:nvSpPr>
            <p:cNvPr id="60" name="圆角矩形 59"/>
            <p:cNvSpPr/>
            <p:nvPr/>
          </p:nvSpPr>
          <p:spPr>
            <a:xfrm rot="858026">
              <a:off x="5045304" y="1384385"/>
              <a:ext cx="3279614" cy="426022"/>
            </a:xfrm>
            <a:prstGeom prst="roundRect">
              <a:avLst/>
            </a:prstGeom>
            <a:solidFill>
              <a:srgbClr val="FFFFFF">
                <a:alpha val="79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1" name="TextBox 1"/>
            <p:cNvSpPr txBox="1">
              <a:spLocks noChangeArrowheads="1"/>
            </p:cNvSpPr>
            <p:nvPr/>
          </p:nvSpPr>
          <p:spPr bwMode="auto">
            <a:xfrm rot="928526">
              <a:off x="5050015" y="1528173"/>
              <a:ext cx="5466234" cy="46803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无明显现象</a:t>
              </a:r>
            </a:p>
          </p:txBody>
        </p:sp>
      </p:grpSp>
      <p:grpSp>
        <p:nvGrpSpPr>
          <p:cNvPr id="18" name="组合 34"/>
          <p:cNvGrpSpPr>
            <a:grpSpLocks/>
          </p:cNvGrpSpPr>
          <p:nvPr/>
        </p:nvGrpSpPr>
        <p:grpSpPr bwMode="auto">
          <a:xfrm>
            <a:off x="7534275" y="5953125"/>
            <a:ext cx="1190625" cy="596900"/>
            <a:chOff x="6417167" y="6097860"/>
            <a:chExt cx="1189328" cy="596739"/>
          </a:xfrm>
        </p:grpSpPr>
        <p:sp>
          <p:nvSpPr>
            <p:cNvPr id="36" name="圆角矩形 35"/>
            <p:cNvSpPr/>
            <p:nvPr/>
          </p:nvSpPr>
          <p:spPr>
            <a:xfrm>
              <a:off x="6417167" y="6097860"/>
              <a:ext cx="1189328" cy="571346"/>
            </a:xfrm>
            <a:prstGeom prst="roundRect">
              <a:avLst/>
            </a:prstGeom>
            <a:solidFill>
              <a:srgbClr val="FFFF00">
                <a:alpha val="92000"/>
              </a:srgb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3200"/>
            </a:p>
          </p:txBody>
        </p:sp>
        <p:sp>
          <p:nvSpPr>
            <p:cNvPr id="40985" name="TextBox 13"/>
            <p:cNvSpPr txBox="1">
              <a:spLocks noChangeArrowheads="1"/>
            </p:cNvSpPr>
            <p:nvPr/>
          </p:nvSpPr>
          <p:spPr bwMode="auto">
            <a:xfrm>
              <a:off x="6518799" y="6109824"/>
              <a:ext cx="10876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稳定</a:t>
              </a:r>
              <a:endParaRPr lang="zh-CN" altLang="en-US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533772" y="78884"/>
            <a:ext cx="9654851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热稳定性</a:t>
            </a:r>
            <a:endParaRPr lang="en-US" altLang="zh-C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zh-CN" altLang="en-US" sz="5400" b="1" baseline="-2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8612E-6 L -2.22222E-6 0.1364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3515E-6 L -0.0007 -0.3802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31" grpId="0" animBg="1"/>
      <p:bldP spid="31" grpId="1" animBg="1"/>
      <p:bldP spid="34" grpId="0" animBg="1"/>
      <p:bldP spid="34" grpId="1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1547813" y="3206750"/>
            <a:ext cx="648017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AutoShape 4"/>
          <p:cNvSpPr>
            <a:spLocks noChangeArrowheads="1"/>
          </p:cNvSpPr>
          <p:nvPr/>
        </p:nvSpPr>
        <p:spPr bwMode="auto">
          <a:xfrm>
            <a:off x="1406525" y="2565400"/>
            <a:ext cx="6765925" cy="990600"/>
          </a:xfrm>
          <a:prstGeom prst="roundRect">
            <a:avLst>
              <a:gd name="adj" fmla="val 9106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热稳定性：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NaHCO</a:t>
            </a:r>
            <a:r>
              <a:rPr lang="zh-CN" altLang="en-US" sz="3600" b="1" baseline="-250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Na</a:t>
            </a:r>
            <a:r>
              <a:rPr lang="zh-CN" altLang="en-US" sz="3600" b="1" baseline="-250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CO</a:t>
            </a:r>
            <a:r>
              <a:rPr lang="zh-CN" altLang="en-US" sz="3600" b="1" baseline="-25000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差</a:t>
            </a:r>
          </a:p>
        </p:txBody>
      </p:sp>
      <p:grpSp>
        <p:nvGrpSpPr>
          <p:cNvPr id="43012" name="组合 47"/>
          <p:cNvGrpSpPr>
            <a:grpSpLocks/>
          </p:cNvGrpSpPr>
          <p:nvPr/>
        </p:nvGrpSpPr>
        <p:grpSpPr bwMode="auto">
          <a:xfrm>
            <a:off x="468313" y="1268413"/>
            <a:ext cx="8420100" cy="941387"/>
            <a:chOff x="657562" y="1250217"/>
            <a:chExt cx="8420222" cy="940668"/>
          </a:xfrm>
        </p:grpSpPr>
        <p:sp>
          <p:nvSpPr>
            <p:cNvPr id="69" name="AutoShape 5"/>
            <p:cNvSpPr>
              <a:spLocks noChangeArrowheads="1"/>
            </p:cNvSpPr>
            <p:nvPr/>
          </p:nvSpPr>
          <p:spPr bwMode="gray">
            <a:xfrm>
              <a:off x="657562" y="1250217"/>
              <a:ext cx="8340846" cy="940668"/>
            </a:xfrm>
            <a:prstGeom prst="roundRect">
              <a:avLst>
                <a:gd name="adj" fmla="val 9106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0325"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buFontTx/>
                <a:buNone/>
                <a:defRPr/>
              </a:pP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41997" name="矩形 73"/>
            <p:cNvSpPr>
              <a:spLocks noChangeArrowheads="1"/>
            </p:cNvSpPr>
            <p:nvPr/>
          </p:nvSpPr>
          <p:spPr bwMode="auto">
            <a:xfrm>
              <a:off x="657563" y="1409942"/>
              <a:ext cx="84202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加酸产气的速度：</a:t>
              </a:r>
              <a:r>
                <a:rPr lang="zh-CN" altLang="en-US" sz="3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NaHCO</a:t>
              </a:r>
              <a:r>
                <a:rPr lang="zh-CN" altLang="en-US" sz="36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3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</a:t>
              </a:r>
              <a:r>
                <a: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</a:t>
              </a:r>
              <a:r>
                <a:rPr lang="zh-CN" altLang="en-US" sz="36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3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</a:t>
              </a:r>
              <a:r>
                <a:rPr lang="zh-CN" altLang="en-US" sz="36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3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</a:t>
              </a:r>
            </a:p>
          </p:txBody>
        </p:sp>
      </p:grpSp>
      <p:sp>
        <p:nvSpPr>
          <p:cNvPr id="56" name="TextBox 8"/>
          <p:cNvSpPr txBox="1">
            <a:spLocks noChangeArrowheads="1"/>
          </p:cNvSpPr>
          <p:nvPr/>
        </p:nvSpPr>
        <p:spPr bwMode="auto">
          <a:xfrm>
            <a:off x="467544" y="-27384"/>
            <a:ext cx="76057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不能用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</a:t>
            </a:r>
            <a:r>
              <a:rPr lang="en-US" altLang="zh-CN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代替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NaHCO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  <a:endParaRPr lang="zh-CN" alt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8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867150"/>
            <a:ext cx="7016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51300"/>
            <a:ext cx="171926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935413"/>
            <a:ext cx="17383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44185"/>
            <a:ext cx="1725111" cy="799042"/>
          </a:xfrm>
          <a:prstGeom prst="rect">
            <a:avLst/>
          </a:prstGeom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71" y="4750737"/>
            <a:ext cx="786309" cy="7620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60913"/>
            <a:ext cx="131603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4" descr="u=2808475338,254758197&amp;fm=11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52813"/>
            <a:ext cx="2817813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67544" y="89337"/>
            <a:ext cx="9654852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做包子成功！</a:t>
            </a:r>
            <a:endParaRPr lang="en-US" altLang="zh-C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zh-CN" altLang="en-US" sz="6000" b="1" baseline="-2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幼圆" pitchFamily="49" charset="-122"/>
              <a:cs typeface="Times New Roman" pitchFamily="18" charset="0"/>
            </a:endParaRPr>
          </a:p>
        </p:txBody>
      </p:sp>
      <p:pic>
        <p:nvPicPr>
          <p:cNvPr id="29698" name="Picture 16" descr="509749ee6902cc9070d8276e6b25d84c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382713"/>
            <a:ext cx="30559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3838"/>
            <a:ext cx="2519362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08013" y="981075"/>
            <a:ext cx="2235200" cy="941388"/>
            <a:chOff x="608013" y="981075"/>
            <a:chExt cx="2235200" cy="941388"/>
          </a:xfrm>
        </p:grpSpPr>
        <p:sp>
          <p:nvSpPr>
            <p:cNvPr id="3" name="椭圆 2"/>
            <p:cNvSpPr/>
            <p:nvPr/>
          </p:nvSpPr>
          <p:spPr>
            <a:xfrm>
              <a:off x="608013" y="1358900"/>
              <a:ext cx="669925" cy="5572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60488" y="1341438"/>
              <a:ext cx="1482725" cy="5810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和面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84213" y="1408113"/>
              <a:ext cx="574675" cy="4778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itchFamily="49" charset="-122"/>
                  <a:ea typeface="幼圆" pitchFamily="49" charset="-122"/>
                </a:rPr>
                <a:t>1</a:t>
              </a:r>
            </a:p>
          </p:txBody>
        </p:sp>
        <p:cxnSp>
          <p:nvCxnSpPr>
            <p:cNvPr id="6" name="直线连接符 19"/>
            <p:cNvCxnSpPr/>
            <p:nvPr/>
          </p:nvCxnSpPr>
          <p:spPr>
            <a:xfrm>
              <a:off x="900113" y="981075"/>
              <a:ext cx="0" cy="431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椭圆 6"/>
          <p:cNvSpPr/>
          <p:nvPr/>
        </p:nvSpPr>
        <p:spPr bwMode="auto">
          <a:xfrm>
            <a:off x="608013" y="3662363"/>
            <a:ext cx="669925" cy="557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360488" y="3644900"/>
            <a:ext cx="1482725" cy="581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solidFill>
              <a:schemeClr val="accent5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蒸煮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684213" y="3716338"/>
            <a:ext cx="574675" cy="47783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2</a:t>
            </a:r>
          </a:p>
        </p:txBody>
      </p:sp>
      <p:cxnSp>
        <p:nvCxnSpPr>
          <p:cNvPr id="10" name="直线连接符 19"/>
          <p:cNvCxnSpPr/>
          <p:nvPr/>
        </p:nvCxnSpPr>
        <p:spPr bwMode="auto">
          <a:xfrm flipH="1">
            <a:off x="900113" y="1911350"/>
            <a:ext cx="0" cy="175101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 bwMode="auto">
          <a:xfrm>
            <a:off x="611188" y="5961063"/>
            <a:ext cx="669925" cy="557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1363663" y="5943600"/>
            <a:ext cx="1482725" cy="581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solidFill>
              <a:schemeClr val="accent5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成功</a:t>
            </a:r>
          </a:p>
        </p:txBody>
      </p:sp>
      <p:sp>
        <p:nvSpPr>
          <p:cNvPr id="14" name="椭圆 13"/>
          <p:cNvSpPr/>
          <p:nvPr/>
        </p:nvSpPr>
        <p:spPr bwMode="auto">
          <a:xfrm>
            <a:off x="687388" y="6015038"/>
            <a:ext cx="574675" cy="47783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</a:p>
        </p:txBody>
      </p:sp>
      <p:cxnSp>
        <p:nvCxnSpPr>
          <p:cNvPr id="15" name="直线连接符 19"/>
          <p:cNvCxnSpPr/>
          <p:nvPr/>
        </p:nvCxnSpPr>
        <p:spPr bwMode="auto">
          <a:xfrm>
            <a:off x="900113" y="4225925"/>
            <a:ext cx="0" cy="17176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4620" y="44624"/>
            <a:ext cx="1728358" cy="7078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小结：</a:t>
            </a:r>
          </a:p>
        </p:txBody>
      </p:sp>
      <p:sp>
        <p:nvSpPr>
          <p:cNvPr id="19" name="矩形 18"/>
          <p:cNvSpPr/>
          <p:nvPr/>
        </p:nvSpPr>
        <p:spPr>
          <a:xfrm>
            <a:off x="2339752" y="-199276"/>
            <a:ext cx="491192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NaHCO</a:t>
            </a:r>
            <a:r>
              <a:rPr lang="zh-CN" altLang="en-US" sz="4400" b="1" baseline="-2500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的化学性质</a:t>
            </a:r>
            <a:endParaRPr lang="en-US" altLang="zh-C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27"/>
          <p:cNvGrpSpPr>
            <a:grpSpLocks/>
          </p:cNvGrpSpPr>
          <p:nvPr/>
        </p:nvGrpSpPr>
        <p:grpSpPr bwMode="auto">
          <a:xfrm>
            <a:off x="971550" y="2166938"/>
            <a:ext cx="7897813" cy="541337"/>
            <a:chOff x="972194" y="2041684"/>
            <a:chExt cx="7897932" cy="541135"/>
          </a:xfrm>
        </p:grpSpPr>
        <p:sp>
          <p:nvSpPr>
            <p:cNvPr id="27" name="圆角矩形 26"/>
            <p:cNvSpPr/>
            <p:nvPr/>
          </p:nvSpPr>
          <p:spPr>
            <a:xfrm>
              <a:off x="1045220" y="2060727"/>
              <a:ext cx="7788392" cy="522092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grpSp>
          <p:nvGrpSpPr>
            <p:cNvPr id="44059" name="组合 25"/>
            <p:cNvGrpSpPr>
              <a:grpSpLocks/>
            </p:cNvGrpSpPr>
            <p:nvPr/>
          </p:nvGrpSpPr>
          <p:grpSpPr bwMode="auto">
            <a:xfrm>
              <a:off x="972194" y="2041684"/>
              <a:ext cx="7897932" cy="537434"/>
              <a:chOff x="900186" y="2041684"/>
              <a:chExt cx="7897932" cy="537434"/>
            </a:xfrm>
          </p:grpSpPr>
          <p:grpSp>
            <p:nvGrpSpPr>
              <p:cNvPr id="44060" name="组合 24"/>
              <p:cNvGrpSpPr>
                <a:grpSpLocks/>
              </p:cNvGrpSpPr>
              <p:nvPr/>
            </p:nvGrpSpPr>
            <p:grpSpPr bwMode="auto">
              <a:xfrm>
                <a:off x="2542915" y="2060848"/>
                <a:ext cx="6255202" cy="518270"/>
                <a:chOff x="-141377" y="-1"/>
                <a:chExt cx="6000004" cy="340040"/>
              </a:xfrm>
            </p:grpSpPr>
            <p:sp>
              <p:nvSpPr>
                <p:cNvPr id="44062" name="矩形 45"/>
                <p:cNvSpPr>
                  <a:spLocks noChangeArrowheads="1"/>
                </p:cNvSpPr>
                <p:nvPr/>
              </p:nvSpPr>
              <p:spPr bwMode="auto">
                <a:xfrm>
                  <a:off x="-141377" y="-1"/>
                  <a:ext cx="6000004" cy="34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NaHCO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3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+HCl	    CO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仿宋" panose="02010609060101010101" pitchFamily="49" charset="-122"/>
                    </a:rPr>
                    <a:t>↑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+H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O+NaCl</a:t>
                  </a:r>
                </a:p>
              </p:txBody>
            </p:sp>
            <p:cxnSp>
              <p:nvCxnSpPr>
                <p:cNvPr id="44063" name="直接连接符 17"/>
                <p:cNvCxnSpPr>
                  <a:cxnSpLocks noChangeShapeType="1"/>
                </p:cNvCxnSpPr>
                <p:nvPr/>
              </p:nvCxnSpPr>
              <p:spPr bwMode="auto">
                <a:xfrm>
                  <a:off x="2187342" y="130392"/>
                  <a:ext cx="642937" cy="1587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064" name="直接连接符 18"/>
                <p:cNvCxnSpPr>
                  <a:cxnSpLocks noChangeShapeType="1"/>
                </p:cNvCxnSpPr>
                <p:nvPr/>
              </p:nvCxnSpPr>
              <p:spPr bwMode="auto">
                <a:xfrm>
                  <a:off x="2187342" y="201784"/>
                  <a:ext cx="642937" cy="158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4061" name="TextBox 24"/>
              <p:cNvSpPr txBox="1">
                <a:spLocks noChangeArrowheads="1"/>
              </p:cNvSpPr>
              <p:nvPr/>
            </p:nvSpPr>
            <p:spPr bwMode="auto">
              <a:xfrm>
                <a:off x="900186" y="2041684"/>
                <a:ext cx="194362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与酸反应：</a:t>
                </a:r>
              </a:p>
            </p:txBody>
          </p:sp>
        </p:grpSp>
      </p:grpSp>
      <p:grpSp>
        <p:nvGrpSpPr>
          <p:cNvPr id="20" name="组合 30"/>
          <p:cNvGrpSpPr>
            <a:grpSpLocks/>
          </p:cNvGrpSpPr>
          <p:nvPr/>
        </p:nvGrpSpPr>
        <p:grpSpPr bwMode="auto">
          <a:xfrm>
            <a:off x="1042988" y="2959100"/>
            <a:ext cx="7489825" cy="541338"/>
            <a:chOff x="1043608" y="2834704"/>
            <a:chExt cx="7488832" cy="541452"/>
          </a:xfrm>
        </p:grpSpPr>
        <p:sp>
          <p:nvSpPr>
            <p:cNvPr id="29" name="圆角矩形 28"/>
            <p:cNvSpPr/>
            <p:nvPr/>
          </p:nvSpPr>
          <p:spPr>
            <a:xfrm>
              <a:off x="1043608" y="2834704"/>
              <a:ext cx="7488832" cy="522398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4057" name="TextBox 29"/>
            <p:cNvSpPr txBox="1">
              <a:spLocks noChangeArrowheads="1"/>
            </p:cNvSpPr>
            <p:nvPr/>
          </p:nvSpPr>
          <p:spPr bwMode="auto">
            <a:xfrm>
              <a:off x="1049215" y="2852936"/>
              <a:ext cx="73392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加酸产生气体的速度：</a:t>
              </a:r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NaHCO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</a:t>
              </a:r>
            </a:p>
          </p:txBody>
        </p:sp>
      </p:grpSp>
      <p:grpSp>
        <p:nvGrpSpPr>
          <p:cNvPr id="21" name="组合 33"/>
          <p:cNvGrpSpPr>
            <a:grpSpLocks/>
          </p:cNvGrpSpPr>
          <p:nvPr/>
        </p:nvGrpSpPr>
        <p:grpSpPr bwMode="auto">
          <a:xfrm>
            <a:off x="1042988" y="5157788"/>
            <a:ext cx="6265862" cy="1008062"/>
            <a:chOff x="1043608" y="5013176"/>
            <a:chExt cx="6264696" cy="1008112"/>
          </a:xfrm>
        </p:grpSpPr>
        <p:sp>
          <p:nvSpPr>
            <p:cNvPr id="32" name="圆角矩形 31"/>
            <p:cNvSpPr/>
            <p:nvPr/>
          </p:nvSpPr>
          <p:spPr>
            <a:xfrm>
              <a:off x="1043608" y="5013176"/>
              <a:ext cx="5472681" cy="57629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4055" name="TextBox 32"/>
            <p:cNvSpPr txBox="1">
              <a:spLocks noChangeArrowheads="1"/>
            </p:cNvSpPr>
            <p:nvPr/>
          </p:nvSpPr>
          <p:spPr bwMode="auto">
            <a:xfrm>
              <a:off x="1097184" y="5067181"/>
              <a:ext cx="621112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热稳定性：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NaHCO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比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差</a:t>
              </a:r>
            </a:p>
            <a:p>
              <a:pPr eaLnBrk="1" hangingPunct="1"/>
              <a:endParaRPr lang="zh-CN" altLang="en-US" sz="2800" b="1"/>
            </a:p>
          </p:txBody>
        </p:sp>
      </p:grpSp>
      <p:grpSp>
        <p:nvGrpSpPr>
          <p:cNvPr id="22" name="组合 42"/>
          <p:cNvGrpSpPr>
            <a:grpSpLocks/>
          </p:cNvGrpSpPr>
          <p:nvPr/>
        </p:nvGrpSpPr>
        <p:grpSpPr bwMode="auto">
          <a:xfrm>
            <a:off x="1042988" y="4438650"/>
            <a:ext cx="8058150" cy="574675"/>
            <a:chOff x="1043608" y="4438853"/>
            <a:chExt cx="8057009" cy="574323"/>
          </a:xfrm>
        </p:grpSpPr>
        <p:sp>
          <p:nvSpPr>
            <p:cNvPr id="35" name="圆角矩形 34"/>
            <p:cNvSpPr/>
            <p:nvPr/>
          </p:nvSpPr>
          <p:spPr>
            <a:xfrm>
              <a:off x="1043608" y="4438853"/>
              <a:ext cx="6120533" cy="57432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4050" name="矩形 36"/>
            <p:cNvSpPr>
              <a:spLocks noChangeArrowheads="1"/>
            </p:cNvSpPr>
            <p:nvPr/>
          </p:nvSpPr>
          <p:spPr bwMode="auto">
            <a:xfrm>
              <a:off x="1173509" y="4438853"/>
              <a:ext cx="79271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2NaHCO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	       Na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仿宋" panose="02010609060101010101" pitchFamily="49" charset="-122"/>
                </a:rPr>
                <a:t>↑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+H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</a:p>
          </p:txBody>
        </p:sp>
        <p:sp>
          <p:nvSpPr>
            <p:cNvPr id="44051" name="等腰三角形 11"/>
            <p:cNvSpPr>
              <a:spLocks noChangeArrowheads="1"/>
            </p:cNvSpPr>
            <p:nvPr/>
          </p:nvSpPr>
          <p:spPr bwMode="auto">
            <a:xfrm>
              <a:off x="3131840" y="4509280"/>
              <a:ext cx="288315" cy="1762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800" b="1">
                <a:solidFill>
                  <a:srgbClr val="FFFFFF"/>
                </a:solidFill>
              </a:endParaRPr>
            </a:p>
          </p:txBody>
        </p:sp>
        <p:cxnSp>
          <p:nvCxnSpPr>
            <p:cNvPr id="44052" name="直接连接符 22"/>
            <p:cNvCxnSpPr>
              <a:cxnSpLocks noChangeShapeType="1"/>
            </p:cNvCxnSpPr>
            <p:nvPr/>
          </p:nvCxnSpPr>
          <p:spPr bwMode="auto">
            <a:xfrm>
              <a:off x="2924308" y="4725172"/>
              <a:ext cx="711841" cy="1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3" name="直接连接符 23"/>
            <p:cNvCxnSpPr>
              <a:cxnSpLocks noChangeShapeType="1"/>
            </p:cNvCxnSpPr>
            <p:nvPr/>
          </p:nvCxnSpPr>
          <p:spPr bwMode="auto">
            <a:xfrm>
              <a:off x="2924308" y="4791842"/>
              <a:ext cx="711841" cy="23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4573588" y="5630863"/>
            <a:ext cx="3927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E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贮存条件：</a:t>
            </a:r>
          </a:p>
          <a:p>
            <a:pPr eaLnBrk="1" hangingPunct="1"/>
            <a:r>
              <a:rPr lang="zh-CN" altLang="en-US" sz="2800" b="1">
                <a:solidFill>
                  <a:srgbClr val="007E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干燥、阴凉</a:t>
            </a:r>
          </a:p>
        </p:txBody>
      </p:sp>
      <p:pic>
        <p:nvPicPr>
          <p:cNvPr id="45059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412875"/>
            <a:ext cx="3198813" cy="4694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2586038"/>
            <a:ext cx="3883025" cy="3055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17"/>
          <p:cNvSpPr>
            <a:spLocks noChangeArrowheads="1"/>
          </p:cNvSpPr>
          <p:nvPr/>
        </p:nvSpPr>
        <p:spPr bwMode="auto">
          <a:xfrm>
            <a:off x="4594225" y="4327525"/>
            <a:ext cx="3251200" cy="500063"/>
          </a:xfrm>
          <a:prstGeom prst="ellipse">
            <a:avLst/>
          </a:prstGeom>
          <a:noFill/>
          <a:ln w="44450">
            <a:solidFill>
              <a:schemeClr val="bg2">
                <a:lumMod val="50000"/>
              </a:schemeClr>
            </a:solidFill>
            <a:round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6" name="直接箭头连接符 19"/>
          <p:cNvCxnSpPr>
            <a:cxnSpLocks noChangeShapeType="1"/>
          </p:cNvCxnSpPr>
          <p:nvPr/>
        </p:nvCxnSpPr>
        <p:spPr bwMode="auto">
          <a:xfrm>
            <a:off x="6156325" y="4827588"/>
            <a:ext cx="0" cy="830262"/>
          </a:xfrm>
          <a:prstGeom prst="straightConnector1">
            <a:avLst/>
          </a:prstGeom>
          <a:noFill/>
          <a:ln w="34925">
            <a:solidFill>
              <a:srgbClr val="007EE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3" y="15875"/>
            <a:ext cx="3405188" cy="735011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发酵粉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保存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263" y="1489075"/>
            <a:ext cx="2286000" cy="828675"/>
          </a:xfrm>
          <a:prstGeom prst="rect">
            <a:avLst/>
          </a:prstGeom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5065" name="TextBox 2"/>
          <p:cNvSpPr txBox="1">
            <a:spLocks noChangeArrowheads="1"/>
          </p:cNvSpPr>
          <p:nvPr/>
        </p:nvSpPr>
        <p:spPr bwMode="auto">
          <a:xfrm>
            <a:off x="4643438" y="1681163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E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268538" y="3644900"/>
            <a:ext cx="7559675" cy="1368425"/>
            <a:chOff x="1043608" y="2808223"/>
            <a:chExt cx="7560840" cy="1368151"/>
          </a:xfrm>
        </p:grpSpPr>
        <p:sp>
          <p:nvSpPr>
            <p:cNvPr id="3" name="圆角矩形 2"/>
            <p:cNvSpPr/>
            <p:nvPr/>
          </p:nvSpPr>
          <p:spPr>
            <a:xfrm>
              <a:off x="1043608" y="2835206"/>
              <a:ext cx="5472955" cy="1341168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46088" name="TextBox 3"/>
            <p:cNvSpPr txBox="1">
              <a:spLocks noChangeArrowheads="1"/>
            </p:cNvSpPr>
            <p:nvPr/>
          </p:nvSpPr>
          <p:spPr bwMode="auto">
            <a:xfrm>
              <a:off x="1265239" y="2808223"/>
              <a:ext cx="73392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加酸产生气体的速度：</a:t>
              </a:r>
              <a:r>
                <a:rPr lang="zh-CN" altLang="en-US" sz="4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NaHCO</a:t>
              </a:r>
              <a:r>
                <a:rPr lang="zh-CN" altLang="en-US" sz="40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4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</a:t>
              </a:r>
              <a:r>
                <a: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</a:t>
              </a:r>
              <a:r>
                <a:rPr lang="zh-CN" altLang="en-US" sz="40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40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</a:t>
              </a:r>
              <a:r>
                <a:rPr lang="zh-CN" altLang="en-US" sz="40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4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</a:t>
              </a: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324544" y="15875"/>
            <a:ext cx="3405187" cy="735011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思考题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644900"/>
            <a:ext cx="90328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14475" y="5302250"/>
            <a:ext cx="7300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提示：结合离子反应的知识思考！</a:t>
            </a:r>
          </a:p>
        </p:txBody>
      </p:sp>
      <p:pic>
        <p:nvPicPr>
          <p:cNvPr id="14" name="图片 38" descr="实验二反应后.gif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981075"/>
            <a:ext cx="24241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104060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流程图: 手动输入 8"/>
          <p:cNvSpPr/>
          <p:nvPr/>
        </p:nvSpPr>
        <p:spPr>
          <a:xfrm rot="16200000" flipH="1">
            <a:off x="1107281" y="-1099344"/>
            <a:ext cx="6942138" cy="90868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23"/>
              <a:gd name="connsiteY0-2" fmla="*/ 3164 h 10000"/>
              <a:gd name="connsiteX1-3" fmla="*/ 10023 w 10023"/>
              <a:gd name="connsiteY1-4" fmla="*/ 0 h 10000"/>
              <a:gd name="connsiteX2-5" fmla="*/ 10023 w 10023"/>
              <a:gd name="connsiteY2-6" fmla="*/ 10000 h 10000"/>
              <a:gd name="connsiteX3-7" fmla="*/ 23 w 10023"/>
              <a:gd name="connsiteY3-8" fmla="*/ 10000 h 10000"/>
              <a:gd name="connsiteX4-9" fmla="*/ 0 w 10023"/>
              <a:gd name="connsiteY4-10" fmla="*/ 3164 h 10000"/>
              <a:gd name="connsiteX0-11" fmla="*/ 0 w 10023"/>
              <a:gd name="connsiteY0-12" fmla="*/ 4252 h 10000"/>
              <a:gd name="connsiteX1-13" fmla="*/ 10023 w 10023"/>
              <a:gd name="connsiteY1-14" fmla="*/ 0 h 10000"/>
              <a:gd name="connsiteX2-15" fmla="*/ 10023 w 10023"/>
              <a:gd name="connsiteY2-16" fmla="*/ 10000 h 10000"/>
              <a:gd name="connsiteX3-17" fmla="*/ 23 w 10023"/>
              <a:gd name="connsiteY3-18" fmla="*/ 10000 h 10000"/>
              <a:gd name="connsiteX4-19" fmla="*/ 0 w 10023"/>
              <a:gd name="connsiteY4-20" fmla="*/ 4252 h 10000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10023" h="10000">
                <a:moveTo>
                  <a:pt x="0" y="4252"/>
                </a:moveTo>
                <a:lnTo>
                  <a:pt x="10023" y="0"/>
                </a:lnTo>
                <a:lnTo>
                  <a:pt x="10023" y="10000"/>
                </a:lnTo>
                <a:lnTo>
                  <a:pt x="23" y="10000"/>
                </a:lnTo>
                <a:cubicBezTo>
                  <a:pt x="15" y="7721"/>
                  <a:pt x="8" y="6531"/>
                  <a:pt x="0" y="42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flipV="1">
            <a:off x="-107950" y="-98425"/>
            <a:ext cx="3938588" cy="7153275"/>
          </a:xfrm>
          <a:custGeom>
            <a:avLst/>
            <a:gdLst>
              <a:gd name="connsiteX0" fmla="*/ 0 w 2331720"/>
              <a:gd name="connsiteY0" fmla="*/ 3996813 h 3996813"/>
              <a:gd name="connsiteX1" fmla="*/ 1165860 w 2331720"/>
              <a:gd name="connsiteY1" fmla="*/ 0 h 3996813"/>
              <a:gd name="connsiteX2" fmla="*/ 2331720 w 2331720"/>
              <a:gd name="connsiteY2" fmla="*/ 3996813 h 3996813"/>
              <a:gd name="connsiteX3" fmla="*/ 0 w 2331720"/>
              <a:gd name="connsiteY3" fmla="*/ 3996813 h 3996813"/>
              <a:gd name="connsiteX0-1" fmla="*/ 0 w 2788920"/>
              <a:gd name="connsiteY0-2" fmla="*/ 3996813 h 3996813"/>
              <a:gd name="connsiteX1-3" fmla="*/ 1165860 w 2788920"/>
              <a:gd name="connsiteY1-4" fmla="*/ 0 h 3996813"/>
              <a:gd name="connsiteX2-5" fmla="*/ 2788920 w 2788920"/>
              <a:gd name="connsiteY2-6" fmla="*/ 3996813 h 3996813"/>
              <a:gd name="connsiteX3-7" fmla="*/ 0 w 2788920"/>
              <a:gd name="connsiteY3-8" fmla="*/ 3996813 h 3996813"/>
              <a:gd name="connsiteX0-9" fmla="*/ 0 w 2833166"/>
              <a:gd name="connsiteY0-10" fmla="*/ 3996813 h 3996813"/>
              <a:gd name="connsiteX1-11" fmla="*/ 1165860 w 2833166"/>
              <a:gd name="connsiteY1-12" fmla="*/ 0 h 3996813"/>
              <a:gd name="connsiteX2-13" fmla="*/ 2833166 w 2833166"/>
              <a:gd name="connsiteY2-14" fmla="*/ 3996813 h 3996813"/>
              <a:gd name="connsiteX3-15" fmla="*/ 0 w 2833166"/>
              <a:gd name="connsiteY3-16" fmla="*/ 3996813 h 3996813"/>
              <a:gd name="connsiteX0-17" fmla="*/ 264734 w 1667306"/>
              <a:gd name="connsiteY0-18" fmla="*/ 3996813 h 3996813"/>
              <a:gd name="connsiteX1-19" fmla="*/ 0 w 1667306"/>
              <a:gd name="connsiteY1-20" fmla="*/ 0 h 3996813"/>
              <a:gd name="connsiteX2-21" fmla="*/ 1667306 w 1667306"/>
              <a:gd name="connsiteY2-22" fmla="*/ 3996813 h 3996813"/>
              <a:gd name="connsiteX3-23" fmla="*/ 264734 w 1667306"/>
              <a:gd name="connsiteY3-24" fmla="*/ 3996813 h 3996813"/>
              <a:gd name="connsiteX0-25" fmla="*/ 264734 w 2640700"/>
              <a:gd name="connsiteY0-26" fmla="*/ 3996813 h 3996813"/>
              <a:gd name="connsiteX1-27" fmla="*/ 0 w 2640700"/>
              <a:gd name="connsiteY1-28" fmla="*/ 0 h 3996813"/>
              <a:gd name="connsiteX2-29" fmla="*/ 2640700 w 2640700"/>
              <a:gd name="connsiteY2-30" fmla="*/ 3996813 h 3996813"/>
              <a:gd name="connsiteX3-31" fmla="*/ 264734 w 2640700"/>
              <a:gd name="connsiteY3-32" fmla="*/ 3996813 h 3996813"/>
              <a:gd name="connsiteX0-33" fmla="*/ 1474101 w 3850067"/>
              <a:gd name="connsiteY0-34" fmla="*/ 6946490 h 6946490"/>
              <a:gd name="connsiteX1-35" fmla="*/ 0 w 3850067"/>
              <a:gd name="connsiteY1-36" fmla="*/ 0 h 6946490"/>
              <a:gd name="connsiteX2-37" fmla="*/ 3850067 w 3850067"/>
              <a:gd name="connsiteY2-38" fmla="*/ 6946490 h 6946490"/>
              <a:gd name="connsiteX3-39" fmla="*/ 1474101 w 3850067"/>
              <a:gd name="connsiteY3-40" fmla="*/ 6946490 h 6946490"/>
              <a:gd name="connsiteX0-41" fmla="*/ 2447495 w 3850067"/>
              <a:gd name="connsiteY0-42" fmla="*/ 6931741 h 6946490"/>
              <a:gd name="connsiteX1-43" fmla="*/ 0 w 3850067"/>
              <a:gd name="connsiteY1-44" fmla="*/ 0 h 6946490"/>
              <a:gd name="connsiteX2-45" fmla="*/ 3850067 w 3850067"/>
              <a:gd name="connsiteY2-46" fmla="*/ 6946490 h 6946490"/>
              <a:gd name="connsiteX3-47" fmla="*/ 2447495 w 3850067"/>
              <a:gd name="connsiteY3-48" fmla="*/ 6931741 h 6946490"/>
              <a:gd name="connsiteX0-49" fmla="*/ 2447495 w 3850067"/>
              <a:gd name="connsiteY0-50" fmla="*/ 6961238 h 6961238"/>
              <a:gd name="connsiteX1-51" fmla="*/ 0 w 3850067"/>
              <a:gd name="connsiteY1-52" fmla="*/ 0 h 6961238"/>
              <a:gd name="connsiteX2-53" fmla="*/ 3850067 w 3850067"/>
              <a:gd name="connsiteY2-54" fmla="*/ 6946490 h 6961238"/>
              <a:gd name="connsiteX3-55" fmla="*/ 2447495 w 3850067"/>
              <a:gd name="connsiteY3-56" fmla="*/ 6961238 h 6961238"/>
              <a:gd name="connsiteX0-57" fmla="*/ 2535986 w 3938558"/>
              <a:gd name="connsiteY0-58" fmla="*/ 7152967 h 7152967"/>
              <a:gd name="connsiteX1-59" fmla="*/ 0 w 3938558"/>
              <a:gd name="connsiteY1-60" fmla="*/ 0 h 7152967"/>
              <a:gd name="connsiteX2-61" fmla="*/ 3938558 w 3938558"/>
              <a:gd name="connsiteY2-62" fmla="*/ 7138219 h 7152967"/>
              <a:gd name="connsiteX3-63" fmla="*/ 2535986 w 3938558"/>
              <a:gd name="connsiteY3-64" fmla="*/ 7152967 h 7152967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</a:cxnLst>
            <a:rect l="l" t="t" r="r" b="b"/>
            <a:pathLst>
              <a:path w="3938558" h="7152967">
                <a:moveTo>
                  <a:pt x="2535986" y="7152967"/>
                </a:moveTo>
                <a:lnTo>
                  <a:pt x="0" y="0"/>
                </a:lnTo>
                <a:lnTo>
                  <a:pt x="3938558" y="7138219"/>
                </a:lnTo>
                <a:lnTo>
                  <a:pt x="2535986" y="715296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9"/>
          <p:cNvSpPr/>
          <p:nvPr/>
        </p:nvSpPr>
        <p:spPr>
          <a:xfrm flipV="1">
            <a:off x="971550" y="-98425"/>
            <a:ext cx="1338263" cy="2451100"/>
          </a:xfrm>
          <a:custGeom>
            <a:avLst/>
            <a:gdLst>
              <a:gd name="connsiteX0" fmla="*/ 0 w 2331720"/>
              <a:gd name="connsiteY0" fmla="*/ 3996813 h 3996813"/>
              <a:gd name="connsiteX1" fmla="*/ 1165860 w 2331720"/>
              <a:gd name="connsiteY1" fmla="*/ 0 h 3996813"/>
              <a:gd name="connsiteX2" fmla="*/ 2331720 w 2331720"/>
              <a:gd name="connsiteY2" fmla="*/ 3996813 h 3996813"/>
              <a:gd name="connsiteX3" fmla="*/ 0 w 2331720"/>
              <a:gd name="connsiteY3" fmla="*/ 3996813 h 3996813"/>
              <a:gd name="connsiteX0-1" fmla="*/ 0 w 2788920"/>
              <a:gd name="connsiteY0-2" fmla="*/ 3996813 h 3996813"/>
              <a:gd name="connsiteX1-3" fmla="*/ 1165860 w 2788920"/>
              <a:gd name="connsiteY1-4" fmla="*/ 0 h 3996813"/>
              <a:gd name="connsiteX2-5" fmla="*/ 2788920 w 2788920"/>
              <a:gd name="connsiteY2-6" fmla="*/ 3996813 h 3996813"/>
              <a:gd name="connsiteX3-7" fmla="*/ 0 w 2788920"/>
              <a:gd name="connsiteY3-8" fmla="*/ 3996813 h 3996813"/>
              <a:gd name="connsiteX0-9" fmla="*/ 0 w 2833166"/>
              <a:gd name="connsiteY0-10" fmla="*/ 3996813 h 3996813"/>
              <a:gd name="connsiteX1-11" fmla="*/ 1165860 w 2833166"/>
              <a:gd name="connsiteY1-12" fmla="*/ 0 h 3996813"/>
              <a:gd name="connsiteX2-13" fmla="*/ 2833166 w 2833166"/>
              <a:gd name="connsiteY2-14" fmla="*/ 3996813 h 3996813"/>
              <a:gd name="connsiteX3-15" fmla="*/ 0 w 2833166"/>
              <a:gd name="connsiteY3-16" fmla="*/ 3996813 h 3996813"/>
              <a:gd name="connsiteX0-17" fmla="*/ 264734 w 1667306"/>
              <a:gd name="connsiteY0-18" fmla="*/ 3996813 h 3996813"/>
              <a:gd name="connsiteX1-19" fmla="*/ 0 w 1667306"/>
              <a:gd name="connsiteY1-20" fmla="*/ 0 h 3996813"/>
              <a:gd name="connsiteX2-21" fmla="*/ 1667306 w 1667306"/>
              <a:gd name="connsiteY2-22" fmla="*/ 3996813 h 3996813"/>
              <a:gd name="connsiteX3-23" fmla="*/ 264734 w 1667306"/>
              <a:gd name="connsiteY3-24" fmla="*/ 3996813 h 3996813"/>
              <a:gd name="connsiteX0-25" fmla="*/ 0 w 1402572"/>
              <a:gd name="connsiteY0-26" fmla="*/ 2521974 h 2521974"/>
              <a:gd name="connsiteX1-27" fmla="*/ 1151111 w 1402572"/>
              <a:gd name="connsiteY1-28" fmla="*/ 0 h 2521974"/>
              <a:gd name="connsiteX2-29" fmla="*/ 1402572 w 1402572"/>
              <a:gd name="connsiteY2-30" fmla="*/ 2521974 h 2521974"/>
              <a:gd name="connsiteX3-31" fmla="*/ 0 w 1402572"/>
              <a:gd name="connsiteY3-32" fmla="*/ 2521974 h 2521974"/>
              <a:gd name="connsiteX0-33" fmla="*/ 0 w 1402572"/>
              <a:gd name="connsiteY0-34" fmla="*/ 2654710 h 2654710"/>
              <a:gd name="connsiteX1-35" fmla="*/ 516931 w 1402572"/>
              <a:gd name="connsiteY1-36" fmla="*/ 0 h 2654710"/>
              <a:gd name="connsiteX2-37" fmla="*/ 1402572 w 1402572"/>
              <a:gd name="connsiteY2-38" fmla="*/ 2654710 h 2654710"/>
              <a:gd name="connsiteX3-39" fmla="*/ 0 w 1402572"/>
              <a:gd name="connsiteY3-40" fmla="*/ 2654710 h 2654710"/>
              <a:gd name="connsiteX0-41" fmla="*/ 0 w 1402572"/>
              <a:gd name="connsiteY0-42" fmla="*/ 2654710 h 2654710"/>
              <a:gd name="connsiteX1-43" fmla="*/ 487434 w 1402572"/>
              <a:gd name="connsiteY1-44" fmla="*/ 0 h 2654710"/>
              <a:gd name="connsiteX2-45" fmla="*/ 1402572 w 1402572"/>
              <a:gd name="connsiteY2-46" fmla="*/ 2654710 h 2654710"/>
              <a:gd name="connsiteX3-47" fmla="*/ 0 w 1402572"/>
              <a:gd name="connsiteY3-48" fmla="*/ 2654710 h 2654710"/>
              <a:gd name="connsiteX0-49" fmla="*/ 0 w 1364472"/>
              <a:gd name="connsiteY0-50" fmla="*/ 2654710 h 2654710"/>
              <a:gd name="connsiteX1-51" fmla="*/ 487434 w 1364472"/>
              <a:gd name="connsiteY1-52" fmla="*/ 0 h 2654710"/>
              <a:gd name="connsiteX2-53" fmla="*/ 1364472 w 1364472"/>
              <a:gd name="connsiteY2-54" fmla="*/ 2654710 h 2654710"/>
              <a:gd name="connsiteX3-55" fmla="*/ 0 w 1364472"/>
              <a:gd name="connsiteY3-56" fmla="*/ 2654710 h 2654710"/>
              <a:gd name="connsiteX0-57" fmla="*/ 0 w 1339072"/>
              <a:gd name="connsiteY0-58" fmla="*/ 2654710 h 2668537"/>
              <a:gd name="connsiteX1-59" fmla="*/ 487434 w 1339072"/>
              <a:gd name="connsiteY1-60" fmla="*/ 0 h 2668537"/>
              <a:gd name="connsiteX2-61" fmla="*/ 1339072 w 1339072"/>
              <a:gd name="connsiteY2-62" fmla="*/ 2668537 h 2668537"/>
              <a:gd name="connsiteX3-63" fmla="*/ 0 w 1339072"/>
              <a:gd name="connsiteY3-64" fmla="*/ 2654710 h 2668537"/>
            </a:gdLst>
            <a:ahLst/>
            <a:cxnLst>
              <a:cxn ang="0">
                <a:pos x="connsiteX0-57" y="connsiteY0-58"/>
              </a:cxn>
              <a:cxn ang="0">
                <a:pos x="connsiteX1-59" y="connsiteY1-60"/>
              </a:cxn>
              <a:cxn ang="0">
                <a:pos x="connsiteX2-61" y="connsiteY2-62"/>
              </a:cxn>
              <a:cxn ang="0">
                <a:pos x="connsiteX3-63" y="connsiteY3-64"/>
              </a:cxn>
            </a:cxnLst>
            <a:rect l="l" t="t" r="r" b="b"/>
            <a:pathLst>
              <a:path w="1339072" h="2668537">
                <a:moveTo>
                  <a:pt x="0" y="2654710"/>
                </a:moveTo>
                <a:lnTo>
                  <a:pt x="487434" y="0"/>
                </a:lnTo>
                <a:lnTo>
                  <a:pt x="1339072" y="2668537"/>
                </a:lnTo>
                <a:lnTo>
                  <a:pt x="0" y="2654710"/>
                </a:lnTo>
                <a:close/>
              </a:path>
            </a:pathLst>
          </a:custGeom>
          <a:solidFill>
            <a:schemeClr val="accent5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875" y="1628775"/>
            <a:ext cx="7704138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96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请老师批评指正！</a:t>
            </a:r>
          </a:p>
          <a:p>
            <a:pPr eaLnBrk="1" hangingPunct="1">
              <a:lnSpc>
                <a:spcPct val="150000"/>
              </a:lnSpc>
            </a:pPr>
            <a:endParaRPr lang="zh-CN" altLang="en-US" sz="9600" b="1" baseline="-25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29939" y="44624"/>
            <a:ext cx="42883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一起来学做包子！</a:t>
            </a: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600200"/>
            <a:ext cx="223202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244850"/>
            <a:ext cx="630078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413336" y="1988840"/>
            <a:ext cx="4094768" cy="1361318"/>
            <a:chOff x="-177335" y="1292761"/>
            <a:chExt cx="3987446" cy="1361318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横卷形 5"/>
            <p:cNvSpPr/>
            <p:nvPr/>
          </p:nvSpPr>
          <p:spPr>
            <a:xfrm>
              <a:off x="-177335" y="1292761"/>
              <a:ext cx="3847203" cy="1361318"/>
            </a:xfrm>
            <a:prstGeom prst="horizontalScroll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  <a:alpha val="64000"/>
                  </a:schemeClr>
                </a:gs>
              </a:gsLst>
            </a:gradFill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593" y="1419610"/>
              <a:ext cx="3786518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微软雅黑" pitchFamily="34" charset="-122"/>
                  <a:ea typeface="微软雅黑" pitchFamily="34" charset="-122"/>
                </a:rPr>
                <a:t>我们还需要发酵粉，不然包子做不成！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608013" y="1358900"/>
            <a:ext cx="669925" cy="5572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60488" y="1341438"/>
            <a:ext cx="1482725" cy="581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solidFill>
              <a:schemeClr val="accent5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和面</a:t>
            </a:r>
          </a:p>
        </p:txBody>
      </p:sp>
      <p:sp>
        <p:nvSpPr>
          <p:cNvPr id="10" name="椭圆 9"/>
          <p:cNvSpPr/>
          <p:nvPr/>
        </p:nvSpPr>
        <p:spPr>
          <a:xfrm>
            <a:off x="684213" y="1408113"/>
            <a:ext cx="574675" cy="47783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1</a:t>
            </a:r>
          </a:p>
        </p:txBody>
      </p:sp>
      <p:cxnSp>
        <p:nvCxnSpPr>
          <p:cNvPr id="11" name="直线连接符 19"/>
          <p:cNvCxnSpPr/>
          <p:nvPr/>
        </p:nvCxnSpPr>
        <p:spPr>
          <a:xfrm>
            <a:off x="900113" y="981075"/>
            <a:ext cx="0" cy="431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缺少_自定义转码_纯音频输出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73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347913"/>
            <a:ext cx="2159000" cy="2938462"/>
          </a:xfrm>
          <a:prstGeom prst="rect">
            <a:avLst/>
          </a:prstGeom>
          <a:noFill/>
          <a:ln>
            <a:noFill/>
          </a:ln>
          <a:effectLst>
            <a:outerShdw blurRad="165100" dist="38100" dir="2700000" sx="102000" sy="102000" algn="tl" rotWithShape="0">
              <a:prstClr val="black">
                <a:alpha val="46000"/>
              </a:prstClr>
            </a:outerShdw>
          </a:effec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2349500"/>
            <a:ext cx="1944688" cy="2936875"/>
          </a:xfrm>
          <a:prstGeom prst="rect">
            <a:avLst/>
          </a:prstGeom>
          <a:effectLst>
            <a:outerShdw blurRad="165100" dist="38100" dir="318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圆角矩形 60"/>
          <p:cNvSpPr/>
          <p:nvPr/>
        </p:nvSpPr>
        <p:spPr>
          <a:xfrm>
            <a:off x="1360488" y="2133600"/>
            <a:ext cx="6164262" cy="3311525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2" name="左右箭头 61"/>
          <p:cNvSpPr/>
          <p:nvPr/>
        </p:nvSpPr>
        <p:spPr>
          <a:xfrm>
            <a:off x="4311650" y="3862388"/>
            <a:ext cx="836613" cy="287337"/>
          </a:xfrm>
          <a:prstGeom prst="leftRightArrow">
            <a:avLst/>
          </a:prstGeom>
          <a:gradFill>
            <a:gsLst>
              <a:gs pos="32000">
                <a:schemeClr val="accent5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29939" y="44624"/>
            <a:ext cx="42883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一起来学做包子！</a:t>
            </a:r>
          </a:p>
        </p:txBody>
      </p:sp>
      <p:sp>
        <p:nvSpPr>
          <p:cNvPr id="70" name="椭圆 69"/>
          <p:cNvSpPr/>
          <p:nvPr/>
        </p:nvSpPr>
        <p:spPr>
          <a:xfrm>
            <a:off x="608013" y="1358900"/>
            <a:ext cx="669925" cy="5572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1360488" y="1341438"/>
            <a:ext cx="1482725" cy="581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solidFill>
              <a:schemeClr val="accent5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和面</a:t>
            </a:r>
          </a:p>
        </p:txBody>
      </p:sp>
      <p:sp>
        <p:nvSpPr>
          <p:cNvPr id="72" name="椭圆 71"/>
          <p:cNvSpPr/>
          <p:nvPr/>
        </p:nvSpPr>
        <p:spPr>
          <a:xfrm>
            <a:off x="684213" y="1408113"/>
            <a:ext cx="574675" cy="47783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1</a:t>
            </a:r>
          </a:p>
        </p:txBody>
      </p:sp>
      <p:cxnSp>
        <p:nvCxnSpPr>
          <p:cNvPr id="73" name="直线连接符 19"/>
          <p:cNvCxnSpPr/>
          <p:nvPr/>
        </p:nvCxnSpPr>
        <p:spPr>
          <a:xfrm>
            <a:off x="900113" y="981075"/>
            <a:ext cx="0" cy="431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1" name="TextBox 1"/>
          <p:cNvSpPr txBox="1">
            <a:spLocks noChangeArrowheads="1"/>
          </p:cNvSpPr>
          <p:nvPr/>
        </p:nvSpPr>
        <p:spPr bwMode="auto">
          <a:xfrm>
            <a:off x="4211638" y="2444750"/>
            <a:ext cx="2160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418013"/>
            <a:ext cx="1655763" cy="2035175"/>
          </a:xfrm>
          <a:prstGeom prst="rect">
            <a:avLst/>
          </a:prstGeom>
          <a:noFill/>
          <a:ln>
            <a:noFill/>
          </a:ln>
          <a:effectLst>
            <a:outerShdw blurRad="889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圆角矩形 35"/>
          <p:cNvSpPr/>
          <p:nvPr/>
        </p:nvSpPr>
        <p:spPr>
          <a:xfrm>
            <a:off x="1763713" y="4338638"/>
            <a:ext cx="5662612" cy="2206625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692275" y="2133600"/>
            <a:ext cx="5661025" cy="19431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6734175" y="1363663"/>
            <a:ext cx="1693863" cy="1254125"/>
            <a:chOff x="1352413" y="-376449"/>
            <a:chExt cx="1941617" cy="1097201"/>
          </a:xfrm>
        </p:grpSpPr>
        <p:grpSp>
          <p:nvGrpSpPr>
            <p:cNvPr id="31770" name="Group 5"/>
            <p:cNvGrpSpPr>
              <a:grpSpLocks/>
            </p:cNvGrpSpPr>
            <p:nvPr/>
          </p:nvGrpSpPr>
          <p:grpSpPr bwMode="auto">
            <a:xfrm>
              <a:off x="1352413" y="0"/>
              <a:ext cx="1420574" cy="720752"/>
              <a:chOff x="0" y="0"/>
              <a:chExt cx="1645030" cy="981196"/>
            </a:xfrm>
          </p:grpSpPr>
          <p:pic>
            <p:nvPicPr>
              <p:cNvPr id="14" name="椭圆 35"/>
              <p:cNvPicPr>
                <a:picLocks noChangeArrowheads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45030" cy="9811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773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71" name="TextBox 36"/>
            <p:cNvSpPr txBox="1">
              <a:spLocks noChangeArrowheads="1"/>
            </p:cNvSpPr>
            <p:nvPr/>
          </p:nvSpPr>
          <p:spPr bwMode="auto">
            <a:xfrm>
              <a:off x="1567413" y="-376449"/>
              <a:ext cx="1726617" cy="9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357438"/>
            <a:ext cx="1944687" cy="1576387"/>
          </a:xfrm>
          <a:prstGeom prst="rect">
            <a:avLst/>
          </a:prstGeom>
          <a:noFill/>
          <a:ln>
            <a:noFill/>
          </a:ln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308225"/>
            <a:ext cx="2001838" cy="1625600"/>
          </a:xfrm>
          <a:prstGeom prst="rect">
            <a:avLst/>
          </a:prstGeom>
          <a:noFill/>
          <a:ln>
            <a:noFill/>
          </a:ln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135063" y="3860800"/>
            <a:ext cx="1704975" cy="1152525"/>
            <a:chOff x="1352413" y="-287826"/>
            <a:chExt cx="1956127" cy="1008578"/>
          </a:xfrm>
        </p:grpSpPr>
        <p:grpSp>
          <p:nvGrpSpPr>
            <p:cNvPr id="31766" name="Group 5"/>
            <p:cNvGrpSpPr>
              <a:grpSpLocks/>
            </p:cNvGrpSpPr>
            <p:nvPr/>
          </p:nvGrpSpPr>
          <p:grpSpPr bwMode="auto">
            <a:xfrm>
              <a:off x="1352413" y="0"/>
              <a:ext cx="1420574" cy="720752"/>
              <a:chOff x="0" y="0"/>
              <a:chExt cx="1645030" cy="981196"/>
            </a:xfrm>
          </p:grpSpPr>
          <p:pic>
            <p:nvPicPr>
              <p:cNvPr id="22" name="椭圆 35"/>
              <p:cNvPicPr>
                <a:picLocks noChangeArrowheads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645030" cy="9811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769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767" name="TextBox 36"/>
            <p:cNvSpPr txBox="1">
              <a:spLocks noChangeArrowheads="1"/>
            </p:cNvSpPr>
            <p:nvPr/>
          </p:nvSpPr>
          <p:spPr bwMode="auto">
            <a:xfrm>
              <a:off x="1581923" y="-287826"/>
              <a:ext cx="1726617" cy="83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揭秘</a:t>
              </a:r>
            </a:p>
          </p:txBody>
        </p:sp>
      </p:grpSp>
      <p:grpSp>
        <p:nvGrpSpPr>
          <p:cNvPr id="11" name="组合 24"/>
          <p:cNvGrpSpPr>
            <a:grpSpLocks/>
          </p:cNvGrpSpPr>
          <p:nvPr/>
        </p:nvGrpSpPr>
        <p:grpSpPr bwMode="auto">
          <a:xfrm rot="-1828171">
            <a:off x="6165850" y="2951163"/>
            <a:ext cx="2681288" cy="660400"/>
            <a:chOff x="5104722" y="1121876"/>
            <a:chExt cx="2968840" cy="663174"/>
          </a:xfrm>
        </p:grpSpPr>
        <p:sp>
          <p:nvSpPr>
            <p:cNvPr id="26" name="圆角矩形 25"/>
            <p:cNvSpPr/>
            <p:nvPr/>
          </p:nvSpPr>
          <p:spPr>
            <a:xfrm rot="858026">
              <a:off x="5122252" y="1120539"/>
              <a:ext cx="2552253" cy="647232"/>
            </a:xfrm>
            <a:prstGeom prst="roundRect">
              <a:avLst/>
            </a:prstGeom>
            <a:solidFill>
              <a:srgbClr val="FFFFFF">
                <a:alpha val="72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1765" name="TextBox 1"/>
            <p:cNvSpPr txBox="1">
              <a:spLocks noChangeArrowheads="1"/>
            </p:cNvSpPr>
            <p:nvPr/>
          </p:nvSpPr>
          <p:spPr bwMode="auto">
            <a:xfrm rot="928526">
              <a:off x="5104722" y="1197521"/>
              <a:ext cx="2968840" cy="58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更大更松软</a:t>
              </a:r>
            </a:p>
          </p:txBody>
        </p:sp>
      </p:grpSp>
      <p:sp>
        <p:nvSpPr>
          <p:cNvPr id="43018" name="TextBox 27"/>
          <p:cNvSpPr txBox="1">
            <a:spLocks noChangeArrowheads="1"/>
          </p:cNvSpPr>
          <p:nvPr/>
        </p:nvSpPr>
        <p:spPr bwMode="auto">
          <a:xfrm>
            <a:off x="4194175" y="5119688"/>
            <a:ext cx="3779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加入了发酵粉！</a:t>
            </a:r>
          </a:p>
        </p:txBody>
      </p:sp>
      <p:sp>
        <p:nvSpPr>
          <p:cNvPr id="30" name="矩形 29"/>
          <p:cNvSpPr/>
          <p:nvPr/>
        </p:nvSpPr>
        <p:spPr>
          <a:xfrm>
            <a:off x="290287" y="56818"/>
            <a:ext cx="83920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发酵粉为什么可以使面团膨胀变大？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508500"/>
            <a:ext cx="2286000" cy="828675"/>
          </a:xfrm>
          <a:prstGeom prst="rect">
            <a:avLst/>
          </a:prstGeom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757" name="组合 4"/>
          <p:cNvGrpSpPr>
            <a:grpSpLocks/>
          </p:cNvGrpSpPr>
          <p:nvPr/>
        </p:nvGrpSpPr>
        <p:grpSpPr bwMode="auto">
          <a:xfrm>
            <a:off x="608013" y="981075"/>
            <a:ext cx="2235200" cy="941388"/>
            <a:chOff x="608013" y="981075"/>
            <a:chExt cx="2235200" cy="941388"/>
          </a:xfrm>
        </p:grpSpPr>
        <p:sp>
          <p:nvSpPr>
            <p:cNvPr id="6" name="椭圆 5"/>
            <p:cNvSpPr/>
            <p:nvPr/>
          </p:nvSpPr>
          <p:spPr>
            <a:xfrm>
              <a:off x="608013" y="1358900"/>
              <a:ext cx="669925" cy="5572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360488" y="1341438"/>
              <a:ext cx="1482725" cy="5810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 dirty="0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和面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684213" y="1408113"/>
              <a:ext cx="574675" cy="4778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itchFamily="49" charset="-122"/>
                  <a:ea typeface="幼圆" pitchFamily="49" charset="-122"/>
                </a:rPr>
                <a:t>1</a:t>
              </a:r>
            </a:p>
          </p:txBody>
        </p:sp>
        <p:cxnSp>
          <p:nvCxnSpPr>
            <p:cNvPr id="45" name="直线连接符 19"/>
            <p:cNvCxnSpPr/>
            <p:nvPr/>
          </p:nvCxnSpPr>
          <p:spPr>
            <a:xfrm>
              <a:off x="900113" y="981075"/>
              <a:ext cx="0" cy="431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4289425" y="5424488"/>
            <a:ext cx="2914650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16400" y="5499100"/>
            <a:ext cx="31988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成分：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NaHCO</a:t>
            </a:r>
            <a:r>
              <a:rPr lang="zh-CN" alt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     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柠檬酸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018" grpId="0"/>
      <p:bldP spid="43018" grpId="1"/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2"/>
          <p:cNvSpPr txBox="1">
            <a:spLocks noChangeArrowheads="1"/>
          </p:cNvSpPr>
          <p:nvPr/>
        </p:nvSpPr>
        <p:spPr bwMode="auto">
          <a:xfrm>
            <a:off x="746125" y="1125538"/>
            <a:ext cx="781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猜测：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NaHCO</a:t>
            </a:r>
            <a:r>
              <a:rPr lang="zh-CN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            反应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56100" y="1116013"/>
            <a:ext cx="1295400" cy="574675"/>
          </a:xfrm>
          <a:prstGeom prst="roundRect">
            <a:avLst/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44036" name="TextBox 9"/>
          <p:cNvSpPr txBox="1">
            <a:spLocks noChangeArrowheads="1"/>
          </p:cNvSpPr>
          <p:nvPr/>
        </p:nvSpPr>
        <p:spPr bwMode="auto">
          <a:xfrm>
            <a:off x="4283075" y="1116013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柠檬酸</a:t>
            </a:r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4284663" y="1125538"/>
            <a:ext cx="158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稀盐酸</a:t>
            </a: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50825" y="-26988"/>
            <a:ext cx="8281988" cy="768351"/>
            <a:chOff x="467544" y="-83022"/>
            <a:chExt cx="8280920" cy="768820"/>
          </a:xfrm>
        </p:grpSpPr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812752" y="-83022"/>
              <a:ext cx="5935712" cy="7688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zh-CN" altLang="en-US" sz="4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幼圆" pitchFamily="49" charset="-122"/>
                  <a:cs typeface="Times New Roman" pitchFamily="18" charset="0"/>
                </a:rPr>
                <a:t>NaHCO</a:t>
              </a:r>
              <a:r>
                <a:rPr lang="zh-CN" altLang="en-US" sz="4400" b="1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幼圆" pitchFamily="49" charset="-122"/>
                  <a:cs typeface="Times New Roman" pitchFamily="18" charset="0"/>
                </a:rPr>
                <a:t>3</a:t>
              </a:r>
              <a:r>
                <a:rPr lang="zh-CN" altLang="en-US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与盐酸反应</a:t>
              </a:r>
            </a:p>
          </p:txBody>
        </p:sp>
        <p:grpSp>
          <p:nvGrpSpPr>
            <p:cNvPr id="32794" name="TextBox 6"/>
            <p:cNvGrpSpPr>
              <a:grpSpLocks/>
            </p:cNvGrpSpPr>
            <p:nvPr/>
          </p:nvGrpSpPr>
          <p:grpSpPr bwMode="auto">
            <a:xfrm>
              <a:off x="467544" y="-83022"/>
              <a:ext cx="2743200" cy="735013"/>
              <a:chOff x="0" y="0"/>
              <a:chExt cx="1728" cy="463"/>
            </a:xfrm>
          </p:grpSpPr>
          <p:pic>
            <p:nvPicPr>
              <p:cNvPr id="32795" name="TextBox 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28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0" y="17"/>
                <a:ext cx="171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r>
                  <a:rPr lang="zh-CN" altLang="en-US" sz="40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实验一：</a:t>
                </a: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085975"/>
            <a:ext cx="1933575" cy="3646488"/>
          </a:xfrm>
          <a:prstGeom prst="rect">
            <a:avLst/>
          </a:prstGeom>
          <a:effectLst>
            <a:outerShdw blurRad="38100" dist="38100" dir="1800000" sx="103000" sy="103000" algn="tl" rotWithShape="0">
              <a:schemeClr val="bg2">
                <a:lumMod val="25000"/>
                <a:alpha val="29000"/>
              </a:schemeClr>
            </a:outerShdw>
          </a:effectLst>
        </p:spPr>
      </p:pic>
      <p:sp>
        <p:nvSpPr>
          <p:cNvPr id="19" name="圆角矩形 18"/>
          <p:cNvSpPr/>
          <p:nvPr/>
        </p:nvSpPr>
        <p:spPr>
          <a:xfrm>
            <a:off x="468313" y="1663700"/>
            <a:ext cx="8351837" cy="43561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346450" y="2627313"/>
            <a:ext cx="1295400" cy="646112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entury Schoolbook" pitchFamily="18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noProof="1" smtClean="0">
                <a:solidFill>
                  <a:srgbClr val="FEB8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  <a:cs typeface="宋体" pitchFamily="2" charset="-122"/>
              </a:rPr>
              <a:t>HCl</a:t>
            </a:r>
          </a:p>
        </p:txBody>
      </p:sp>
      <p:cxnSp>
        <p:nvCxnSpPr>
          <p:cNvPr id="24" name="直接箭头连接符 14"/>
          <p:cNvCxnSpPr>
            <a:cxnSpLocks noChangeShapeType="1"/>
          </p:cNvCxnSpPr>
          <p:nvPr/>
        </p:nvCxnSpPr>
        <p:spPr bwMode="auto">
          <a:xfrm flipH="1" flipV="1">
            <a:off x="2454275" y="2951163"/>
            <a:ext cx="892175" cy="0"/>
          </a:xfrm>
          <a:prstGeom prst="straightConnector1">
            <a:avLst/>
          </a:prstGeom>
          <a:noFill/>
          <a:ln w="50800">
            <a:solidFill>
              <a:schemeClr val="accent3">
                <a:lumMod val="60000"/>
                <a:lumOff val="40000"/>
              </a:schemeClr>
            </a:solidFill>
            <a:round/>
            <a:tailEnd type="arrow" w="med" len="med"/>
          </a:ln>
        </p:spPr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275013" y="4948238"/>
            <a:ext cx="2214562" cy="6477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NaHCO</a:t>
            </a:r>
            <a:r>
              <a:rPr lang="zh-CN" altLang="en-US" sz="3600" b="1" baseline="-25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3</a:t>
            </a:r>
          </a:p>
        </p:txBody>
      </p:sp>
      <p:cxnSp>
        <p:nvCxnSpPr>
          <p:cNvPr id="27" name="直接箭头连接符 12"/>
          <p:cNvCxnSpPr>
            <a:cxnSpLocks noChangeShapeType="1"/>
          </p:cNvCxnSpPr>
          <p:nvPr/>
        </p:nvCxnSpPr>
        <p:spPr bwMode="auto">
          <a:xfrm flipH="1">
            <a:off x="2420938" y="5272088"/>
            <a:ext cx="854075" cy="0"/>
          </a:xfrm>
          <a:prstGeom prst="straightConnector1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  <a:rou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-220663" y="1241425"/>
            <a:ext cx="2489201" cy="819150"/>
            <a:chOff x="179519" y="1818024"/>
            <a:chExt cx="2489224" cy="818888"/>
          </a:xfrm>
        </p:grpSpPr>
        <p:grpSp>
          <p:nvGrpSpPr>
            <p:cNvPr id="32789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39" name="椭圆 35"/>
              <p:cNvPicPr>
                <a:picLocks noChangeArrowheads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792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790" name="TextBox 36"/>
            <p:cNvSpPr txBox="1">
              <a:spLocks noChangeArrowheads="1"/>
            </p:cNvSpPr>
            <p:nvPr/>
          </p:nvSpPr>
          <p:spPr bwMode="auto">
            <a:xfrm>
              <a:off x="179519" y="1917062"/>
              <a:ext cx="2489224" cy="52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实验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638" y="2087563"/>
            <a:ext cx="4232275" cy="3646487"/>
          </a:xfrm>
          <a:prstGeom prst="rect">
            <a:avLst/>
          </a:prstGeom>
          <a:effectLst>
            <a:outerShdw blurRad="50800" dist="38100" dir="3000000" sx="101000" sy="101000" algn="tl" rotWithShape="0">
              <a:schemeClr val="tx1">
                <a:alpha val="38000"/>
              </a:schemeClr>
            </a:outerShdw>
          </a:effectLst>
        </p:spPr>
      </p:pic>
      <p:sp>
        <p:nvSpPr>
          <p:cNvPr id="44" name="右箭头 43"/>
          <p:cNvSpPr/>
          <p:nvPr/>
        </p:nvSpPr>
        <p:spPr>
          <a:xfrm>
            <a:off x="3081338" y="3860800"/>
            <a:ext cx="1058862" cy="287338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6" name="组合 24"/>
          <p:cNvGrpSpPr>
            <a:grpSpLocks/>
          </p:cNvGrpSpPr>
          <p:nvPr/>
        </p:nvGrpSpPr>
        <p:grpSpPr bwMode="auto">
          <a:xfrm rot="-909307">
            <a:off x="4527550" y="2500313"/>
            <a:ext cx="4303713" cy="784225"/>
            <a:chOff x="5037075" y="1155587"/>
            <a:chExt cx="3882700" cy="786636"/>
          </a:xfrm>
        </p:grpSpPr>
        <p:sp>
          <p:nvSpPr>
            <p:cNvPr id="46" name="圆角矩形 45"/>
            <p:cNvSpPr/>
            <p:nvPr/>
          </p:nvSpPr>
          <p:spPr>
            <a:xfrm rot="858026">
              <a:off x="5112793" y="1128398"/>
              <a:ext cx="2745531" cy="648099"/>
            </a:xfrm>
            <a:prstGeom prst="roundRect">
              <a:avLst/>
            </a:prstGeom>
            <a:solidFill>
              <a:srgbClr val="FFFFFF">
                <a:alpha val="68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2788" name="TextBox 1"/>
            <p:cNvSpPr txBox="1">
              <a:spLocks noChangeArrowheads="1"/>
            </p:cNvSpPr>
            <p:nvPr/>
          </p:nvSpPr>
          <p:spPr bwMode="auto">
            <a:xfrm rot="928526">
              <a:off x="5037075" y="1354758"/>
              <a:ext cx="3882700" cy="58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气泡，气球膨胀</a:t>
              </a:r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4284663" y="3644900"/>
            <a:ext cx="1439862" cy="1439863"/>
          </a:xfrm>
          <a:prstGeom prst="roundRect">
            <a:avLst/>
          </a:prstGeom>
          <a:noFill/>
          <a:ln w="539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050" name="TextBox 48"/>
          <p:cNvSpPr txBox="1">
            <a:spLocks noChangeArrowheads="1"/>
          </p:cNvSpPr>
          <p:nvPr/>
        </p:nvSpPr>
        <p:spPr bwMode="auto">
          <a:xfrm>
            <a:off x="4500563" y="3738563"/>
            <a:ext cx="1081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9" grpId="0" animBg="1"/>
      <p:bldP spid="9" grpId="1" animBg="1"/>
      <p:bldP spid="44036" grpId="0"/>
      <p:bldP spid="44036" grpId="1"/>
      <p:bldP spid="44036" grpId="2"/>
      <p:bldP spid="44037" grpId="0"/>
      <p:bldP spid="44037" grpId="1"/>
      <p:bldP spid="19" grpId="0" animBg="1"/>
      <p:bldP spid="23" grpId="0" animBg="1"/>
      <p:bldP spid="23" grpId="1" animBg="1"/>
      <p:bldP spid="26" grpId="0" animBg="1"/>
      <p:bldP spid="26" grpId="1" animBg="1"/>
      <p:bldP spid="44" grpId="0" animBg="1"/>
      <p:bldP spid="48" grpId="0" bldLvl="0" animBg="1"/>
      <p:bldP spid="44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/>
          <p:cNvGrpSpPr>
            <a:grpSpLocks/>
          </p:cNvGrpSpPr>
          <p:nvPr/>
        </p:nvGrpSpPr>
        <p:grpSpPr bwMode="auto">
          <a:xfrm>
            <a:off x="1763713" y="1446213"/>
            <a:ext cx="9001125" cy="830262"/>
            <a:chOff x="142848" y="1573"/>
            <a:chExt cx="9001188" cy="831732"/>
          </a:xfrm>
        </p:grpSpPr>
        <p:sp>
          <p:nvSpPr>
            <p:cNvPr id="33811" name="矩形 29"/>
            <p:cNvSpPr>
              <a:spLocks noChangeArrowheads="1"/>
            </p:cNvSpPr>
            <p:nvPr/>
          </p:nvSpPr>
          <p:spPr bwMode="auto">
            <a:xfrm>
              <a:off x="142848" y="1573"/>
              <a:ext cx="9001188" cy="831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NaHCO</a:t>
              </a:r>
              <a:r>
                <a:rPr lang="zh-CN" altLang="en-US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+HCl               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↑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+H</a:t>
              </a:r>
              <a:r>
                <a:rPr lang="zh-CN" altLang="en-US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O+NaCl</a:t>
              </a:r>
            </a:p>
          </p:txBody>
        </p:sp>
        <p:cxnSp>
          <p:nvCxnSpPr>
            <p:cNvPr id="33812" name="直接连接符 30"/>
            <p:cNvCxnSpPr>
              <a:cxnSpLocks noChangeShapeType="1"/>
            </p:cNvCxnSpPr>
            <p:nvPr/>
          </p:nvCxnSpPr>
          <p:spPr bwMode="auto">
            <a:xfrm>
              <a:off x="2786073" y="502084"/>
              <a:ext cx="676278" cy="15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3" name="直接连接符 31"/>
            <p:cNvCxnSpPr>
              <a:cxnSpLocks noChangeShapeType="1"/>
            </p:cNvCxnSpPr>
            <p:nvPr/>
          </p:nvCxnSpPr>
          <p:spPr bwMode="auto">
            <a:xfrm>
              <a:off x="2786073" y="430585"/>
              <a:ext cx="67627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41350" y="1052513"/>
            <a:ext cx="7747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提示：联系初中学习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NaHCO</a:t>
            </a:r>
            <a:r>
              <a:rPr lang="en-US" altLang="zh-CN" sz="3200" b="1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与盐酸反应</a:t>
            </a:r>
          </a:p>
          <a:p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508494" y="56814"/>
            <a:ext cx="5935710" cy="7078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反应方程式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900113" y="2751138"/>
            <a:ext cx="7704137" cy="394811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-180975" y="2306638"/>
            <a:ext cx="2489200" cy="819150"/>
            <a:chOff x="-324544" y="1818024"/>
            <a:chExt cx="2489224" cy="818888"/>
          </a:xfrm>
        </p:grpSpPr>
        <p:grpSp>
          <p:nvGrpSpPr>
            <p:cNvPr id="33807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15" name="椭圆 35"/>
              <p:cNvPicPr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810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808" name="TextBox 36"/>
            <p:cNvSpPr txBox="1">
              <a:spLocks noChangeArrowheads="1"/>
            </p:cNvSpPr>
            <p:nvPr/>
          </p:nvSpPr>
          <p:spPr bwMode="auto">
            <a:xfrm>
              <a:off x="-324544" y="1898770"/>
              <a:ext cx="24892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检验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125788"/>
            <a:ext cx="1508125" cy="3284537"/>
          </a:xfrm>
          <a:prstGeom prst="rect">
            <a:avLst/>
          </a:prstGeom>
          <a:effectLst>
            <a:outerShdw blurRad="50800" dist="38100" dir="2700000" sx="103000" sy="103000" algn="tl" rotWithShape="0">
              <a:schemeClr val="bg2">
                <a:lumMod val="25000"/>
                <a:alpha val="39000"/>
              </a:scheme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725" y="3125788"/>
            <a:ext cx="3979863" cy="3192462"/>
          </a:xfrm>
          <a:prstGeom prst="rect">
            <a:avLst/>
          </a:prstGeom>
          <a:effectLst>
            <a:outerShdw blurRad="50800" dist="38100" dir="2700000" sx="102000" sy="102000" algn="tl" rotWithShape="0">
              <a:schemeClr val="bg2">
                <a:lumMod val="25000"/>
                <a:alpha val="32000"/>
              </a:schemeClr>
            </a:outerShdw>
          </a:effectLst>
        </p:spPr>
      </p:pic>
      <p:sp>
        <p:nvSpPr>
          <p:cNvPr id="19" name="右箭头 18"/>
          <p:cNvSpPr/>
          <p:nvPr/>
        </p:nvSpPr>
        <p:spPr>
          <a:xfrm>
            <a:off x="3008313" y="4538663"/>
            <a:ext cx="1058862" cy="28892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5" name="组合 24"/>
          <p:cNvGrpSpPr>
            <a:grpSpLocks/>
          </p:cNvGrpSpPr>
          <p:nvPr/>
        </p:nvGrpSpPr>
        <p:grpSpPr bwMode="auto">
          <a:xfrm rot="-909307">
            <a:off x="4956175" y="5438775"/>
            <a:ext cx="4303713" cy="752475"/>
            <a:chOff x="5037075" y="1155587"/>
            <a:chExt cx="3882700" cy="755718"/>
          </a:xfrm>
        </p:grpSpPr>
        <p:sp>
          <p:nvSpPr>
            <p:cNvPr id="21" name="圆角矩形 20"/>
            <p:cNvSpPr/>
            <p:nvPr/>
          </p:nvSpPr>
          <p:spPr>
            <a:xfrm rot="858026">
              <a:off x="5107997" y="1139027"/>
              <a:ext cx="2745532" cy="647303"/>
            </a:xfrm>
            <a:prstGeom prst="roundRect">
              <a:avLst/>
            </a:prstGeom>
            <a:solidFill>
              <a:srgbClr val="FFFFFF">
                <a:alpha val="78000"/>
              </a:srgbClr>
            </a:solidFill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806" name="TextBox 1"/>
            <p:cNvSpPr txBox="1">
              <a:spLocks noChangeArrowheads="1"/>
            </p:cNvSpPr>
            <p:nvPr/>
          </p:nvSpPr>
          <p:spPr bwMode="auto">
            <a:xfrm rot="928526">
              <a:off x="5037075" y="1385677"/>
              <a:ext cx="3882700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澄清石灰水变浑浊</a:t>
              </a:r>
            </a:p>
          </p:txBody>
        </p:sp>
      </p:grpSp>
      <p:sp>
        <p:nvSpPr>
          <p:cNvPr id="45067" name="TextBox 3"/>
          <p:cNvSpPr txBox="1">
            <a:spLocks noChangeArrowheads="1"/>
          </p:cNvSpPr>
          <p:nvPr/>
        </p:nvSpPr>
        <p:spPr bwMode="auto">
          <a:xfrm>
            <a:off x="4624388" y="1619250"/>
            <a:ext cx="73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</a:p>
        </p:txBody>
      </p:sp>
      <p:sp>
        <p:nvSpPr>
          <p:cNvPr id="45068" name="TextBox 3"/>
          <p:cNvSpPr txBox="1">
            <a:spLocks noChangeArrowheads="1"/>
          </p:cNvSpPr>
          <p:nvPr/>
        </p:nvSpPr>
        <p:spPr bwMode="auto">
          <a:xfrm>
            <a:off x="5060950" y="1620838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45067" grpId="0"/>
      <p:bldP spid="45067" grpId="1"/>
      <p:bldP spid="450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1"/>
          <p:cNvGrpSpPr>
            <a:grpSpLocks/>
          </p:cNvGrpSpPr>
          <p:nvPr/>
        </p:nvGrpSpPr>
        <p:grpSpPr bwMode="auto">
          <a:xfrm>
            <a:off x="608013" y="981075"/>
            <a:ext cx="2235200" cy="941388"/>
            <a:chOff x="608013" y="981075"/>
            <a:chExt cx="2235200" cy="941388"/>
          </a:xfrm>
        </p:grpSpPr>
        <p:sp>
          <p:nvSpPr>
            <p:cNvPr id="3" name="椭圆 2"/>
            <p:cNvSpPr/>
            <p:nvPr/>
          </p:nvSpPr>
          <p:spPr>
            <a:xfrm>
              <a:off x="608013" y="1358900"/>
              <a:ext cx="669925" cy="5572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60488" y="1341438"/>
              <a:ext cx="1482725" cy="5810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和面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84213" y="1408113"/>
              <a:ext cx="574675" cy="4778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itchFamily="49" charset="-122"/>
                  <a:ea typeface="幼圆" pitchFamily="49" charset="-122"/>
                </a:rPr>
                <a:t>1</a:t>
              </a:r>
            </a:p>
          </p:txBody>
        </p:sp>
        <p:cxnSp>
          <p:nvCxnSpPr>
            <p:cNvPr id="6" name="直线连接符 19"/>
            <p:cNvCxnSpPr/>
            <p:nvPr/>
          </p:nvCxnSpPr>
          <p:spPr>
            <a:xfrm>
              <a:off x="900113" y="981075"/>
              <a:ext cx="0" cy="431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1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505075"/>
            <a:ext cx="164623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图片 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284538"/>
            <a:ext cx="4953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图片 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308350"/>
            <a:ext cx="1371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图片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294063"/>
            <a:ext cx="13144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图片 1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3332163"/>
            <a:ext cx="122555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8"/>
          <p:cNvSpPr txBox="1">
            <a:spLocks noChangeArrowheads="1"/>
          </p:cNvSpPr>
          <p:nvPr/>
        </p:nvSpPr>
        <p:spPr bwMode="auto">
          <a:xfrm>
            <a:off x="849313" y="5180013"/>
            <a:ext cx="185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食用纯碱</a:t>
            </a:r>
          </a:p>
        </p:txBody>
      </p:sp>
      <p:sp>
        <p:nvSpPr>
          <p:cNvPr id="171" name="TextBox 19"/>
          <p:cNvSpPr txBox="1">
            <a:spLocks noChangeArrowheads="1"/>
          </p:cNvSpPr>
          <p:nvPr/>
        </p:nvSpPr>
        <p:spPr bwMode="auto">
          <a:xfrm>
            <a:off x="2790825" y="5137150"/>
            <a:ext cx="92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食盐</a:t>
            </a:r>
          </a:p>
        </p:txBody>
      </p:sp>
      <p:sp>
        <p:nvSpPr>
          <p:cNvPr id="172" name="TextBox 20"/>
          <p:cNvSpPr txBox="1">
            <a:spLocks noChangeArrowheads="1"/>
          </p:cNvSpPr>
          <p:nvPr/>
        </p:nvSpPr>
        <p:spPr bwMode="auto">
          <a:xfrm>
            <a:off x="4170363" y="5151438"/>
            <a:ext cx="1338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白砂糖</a:t>
            </a:r>
          </a:p>
        </p:txBody>
      </p:sp>
      <p:sp>
        <p:nvSpPr>
          <p:cNvPr id="173" name="TextBox 21"/>
          <p:cNvSpPr txBox="1">
            <a:spLocks noChangeArrowheads="1"/>
          </p:cNvSpPr>
          <p:nvPr/>
        </p:nvSpPr>
        <p:spPr bwMode="auto">
          <a:xfrm>
            <a:off x="5651500" y="5162550"/>
            <a:ext cx="92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食醋</a:t>
            </a:r>
          </a:p>
        </p:txBody>
      </p:sp>
      <p:grpSp>
        <p:nvGrpSpPr>
          <p:cNvPr id="174" name="组合 173"/>
          <p:cNvGrpSpPr/>
          <p:nvPr/>
        </p:nvGrpSpPr>
        <p:grpSpPr>
          <a:xfrm>
            <a:off x="755577" y="2132856"/>
            <a:ext cx="6624735" cy="720000"/>
            <a:chOff x="-180528" y="1292761"/>
            <a:chExt cx="6264696" cy="720000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grpSpPr>
        <p:sp>
          <p:nvSpPr>
            <p:cNvPr id="175" name="横卷形 174"/>
            <p:cNvSpPr/>
            <p:nvPr/>
          </p:nvSpPr>
          <p:spPr>
            <a:xfrm>
              <a:off x="-180527" y="1292761"/>
              <a:ext cx="5562463" cy="720000"/>
            </a:xfrm>
            <a:prstGeom prst="horizontalScroll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75000"/>
                    <a:alpha val="64000"/>
                  </a:schemeClr>
                </a:gs>
              </a:gsLst>
            </a:gradFill>
            <a:ln w="317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-180528" y="1360837"/>
              <a:ext cx="6264696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你们觉得什么可以用来代替发酵粉？</a:t>
              </a:r>
            </a:p>
          </p:txBody>
        </p:sp>
      </p:grpSp>
      <p:sp>
        <p:nvSpPr>
          <p:cNvPr id="177" name="TextBox 8"/>
          <p:cNvSpPr txBox="1">
            <a:spLocks noChangeArrowheads="1"/>
          </p:cNvSpPr>
          <p:nvPr/>
        </p:nvSpPr>
        <p:spPr bwMode="auto">
          <a:xfrm>
            <a:off x="494680" y="-27384"/>
            <a:ext cx="7605712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能用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</a:t>
            </a:r>
            <a:r>
              <a:rPr lang="en-US" altLang="zh-CN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代替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NaHCO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  <p:grpSp>
        <p:nvGrpSpPr>
          <p:cNvPr id="178" name="组合 177"/>
          <p:cNvGrpSpPr>
            <a:grpSpLocks/>
          </p:cNvGrpSpPr>
          <p:nvPr/>
        </p:nvGrpSpPr>
        <p:grpSpPr bwMode="auto">
          <a:xfrm>
            <a:off x="506413" y="2081213"/>
            <a:ext cx="7953375" cy="763587"/>
            <a:chOff x="977396" y="5740224"/>
            <a:chExt cx="7954707" cy="764143"/>
          </a:xfrm>
        </p:grpSpPr>
        <p:sp>
          <p:nvSpPr>
            <p:cNvPr id="179" name="AutoShape 6"/>
            <p:cNvSpPr>
              <a:spLocks noChangeArrowheads="1"/>
            </p:cNvSpPr>
            <p:nvPr/>
          </p:nvSpPr>
          <p:spPr bwMode="gray">
            <a:xfrm>
              <a:off x="977396" y="5827600"/>
              <a:ext cx="6317720" cy="627520"/>
            </a:xfrm>
            <a:prstGeom prst="roundRect">
              <a:avLst>
                <a:gd name="adj" fmla="val 9106"/>
              </a:avLst>
            </a:prstGeom>
            <a:solidFill>
              <a:srgbClr val="FFFF00"/>
            </a:solidFill>
            <a:ln w="47625">
              <a:solidFill>
                <a:schemeClr val="accent3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hangingPunct="0">
                <a:buFontTx/>
                <a:buNone/>
                <a:defRPr/>
              </a:pPr>
              <a:endParaRPr lang="en-US" altLang="zh-CN" dirty="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34838" name="组合 27"/>
            <p:cNvGrpSpPr>
              <a:grpSpLocks/>
            </p:cNvGrpSpPr>
            <p:nvPr/>
          </p:nvGrpSpPr>
          <p:grpSpPr bwMode="auto">
            <a:xfrm>
              <a:off x="977829" y="5740224"/>
              <a:ext cx="7954274" cy="764143"/>
              <a:chOff x="20982" y="1580"/>
              <a:chExt cx="6951598" cy="764819"/>
            </a:xfrm>
          </p:grpSpPr>
          <p:sp>
            <p:nvSpPr>
              <p:cNvPr id="34839" name="Text Box 10"/>
              <p:cNvSpPr txBox="1">
                <a:spLocks noChangeArrowheads="1"/>
              </p:cNvSpPr>
              <p:nvPr/>
            </p:nvSpPr>
            <p:spPr bwMode="auto">
              <a:xfrm>
                <a:off x="20982" y="21000"/>
                <a:ext cx="5669297" cy="745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endParaRPr lang="zh-CN" altLang="en-US" sz="32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34840" name="组合 26"/>
              <p:cNvGrpSpPr>
                <a:grpSpLocks/>
              </p:cNvGrpSpPr>
              <p:nvPr/>
            </p:nvGrpSpPr>
            <p:grpSpPr bwMode="auto">
              <a:xfrm>
                <a:off x="71383" y="1580"/>
                <a:ext cx="6901197" cy="739317"/>
                <a:chOff x="0" y="1"/>
                <a:chExt cx="6901197" cy="739317"/>
              </a:xfrm>
            </p:grpSpPr>
            <p:sp>
              <p:nvSpPr>
                <p:cNvPr id="34841" name="矩形 2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6901197" cy="739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entury Schoolbook" panose="020406040505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Na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CO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3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+2HCl    </a:t>
                  </a:r>
                  <a:r>
                    <a:rPr lang="zh-CN" altLang="en-US" sz="2800" b="1" baseline="30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 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   CO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仿宋" panose="02010609060101010101" pitchFamily="49" charset="-122"/>
                    </a:rPr>
                    <a:t>↑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+H</a:t>
                  </a:r>
                  <a:r>
                    <a:rPr lang="zh-CN" altLang="en-US" sz="2800" b="1" baseline="-250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2</a:t>
                  </a:r>
                  <a:r>
                    <a:rPr lang="zh-CN" altLang="en-US" sz="28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O+2NaCl</a:t>
                  </a:r>
                </a:p>
              </p:txBody>
            </p:sp>
            <p:cxnSp>
              <p:nvCxnSpPr>
                <p:cNvPr id="34842" name="直接连接符 24"/>
                <p:cNvCxnSpPr>
                  <a:cxnSpLocks noChangeShapeType="1"/>
                </p:cNvCxnSpPr>
                <p:nvPr/>
              </p:nvCxnSpPr>
              <p:spPr bwMode="auto">
                <a:xfrm>
                  <a:off x="2102658" y="339932"/>
                  <a:ext cx="55850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843" name="直接连接符 25"/>
                <p:cNvCxnSpPr>
                  <a:cxnSpLocks noChangeShapeType="1"/>
                </p:cNvCxnSpPr>
                <p:nvPr/>
              </p:nvCxnSpPr>
              <p:spPr bwMode="auto">
                <a:xfrm>
                  <a:off x="2102658" y="411392"/>
                  <a:ext cx="558505" cy="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190" name="图片 18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02" y="3985587"/>
            <a:ext cx="1149546" cy="532450"/>
          </a:xfrm>
          <a:prstGeom prst="rect">
            <a:avLst/>
          </a:prstGeom>
          <a:ln>
            <a:noFill/>
          </a:ln>
        </p:spPr>
      </p:pic>
      <p:pic>
        <p:nvPicPr>
          <p:cNvPr id="191" name="图片 19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00" y="3998266"/>
            <a:ext cx="527108" cy="510854"/>
          </a:xfrm>
          <a:prstGeom prst="rect">
            <a:avLst/>
          </a:prstGeom>
        </p:spPr>
      </p:pic>
      <p:pic>
        <p:nvPicPr>
          <p:cNvPr id="192" name="图片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357563"/>
            <a:ext cx="1298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3851275" y="2733675"/>
            <a:ext cx="11160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pic>
        <p:nvPicPr>
          <p:cNvPr id="2" name="选择_自定义转码_纯音频输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6218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圆角矩形 45"/>
          <p:cNvSpPr/>
          <p:nvPr/>
        </p:nvSpPr>
        <p:spPr>
          <a:xfrm>
            <a:off x="415925" y="3068638"/>
            <a:ext cx="6407150" cy="2808287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951E-7 L -0.2941 1.2951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5.18039E-7 L -0.28681 0.00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0" grpId="0"/>
      <p:bldP spid="171" grpId="0"/>
      <p:bldP spid="171" grpId="1"/>
      <p:bldP spid="172" grpId="0"/>
      <p:bldP spid="172" grpId="1"/>
      <p:bldP spid="173" grpId="0"/>
      <p:bldP spid="173" grpId="1"/>
      <p:bldP spid="1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/>
          <p:nvPr/>
        </p:nvGraphicFramePr>
        <p:xfrm>
          <a:off x="4427538" y="2489200"/>
          <a:ext cx="4549775" cy="26050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3165"/>
                <a:gridCol w="1983305"/>
                <a:gridCol w="1983304"/>
              </a:tblGrid>
              <a:tr h="718515"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endParaRPr lang="zh-CN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黑体" pitchFamily="1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r>
                        <a:rPr lang="en-US" altLang="zh-C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altLang="zh-CN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altLang="zh-CN" sz="2800" b="1" baseline="-25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黑体" pitchFamily="1" charset="-122"/>
                        <a:cs typeface="Times New Roman" pitchFamily="18" charset="0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r>
                        <a:rPr lang="en-US" altLang="zh-C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altLang="zh-CN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altLang="zh-CN" sz="2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altLang="zh-CN" sz="2800" b="1" baseline="-25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黑体" pitchFamily="1" charset="-122"/>
                        <a:cs typeface="Times New Roman" pitchFamily="18" charset="0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61050"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r>
                        <a:rPr lang="zh-CN" alt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现象</a:t>
                      </a:r>
                      <a:endParaRPr lang="zh-CN" alt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endParaRPr lang="zh-CN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黑体" pitchFamily="1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endParaRPr lang="zh-CN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黑体" pitchFamily="1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523"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r>
                        <a:rPr lang="zh-CN" alt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结论</a:t>
                      </a:r>
                      <a:endParaRPr lang="zh-CN" altLang="en-U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endParaRPr lang="zh-CN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黑体" pitchFamily="1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180975" lvl="0" indent="-180975" algn="l" defTabSz="914400" eaLnBrk="0" fontAlgn="base" latinLnBrk="0" hangingPunct="0">
                        <a:spcBef>
                          <a:spcPct val="0"/>
                        </a:spcBef>
                        <a:spcAft>
                          <a:spcPct val="40000"/>
                        </a:spcAft>
                        <a:buFont typeface="Wingdings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</a:defRPr>
                      </a:lvl1pPr>
                      <a:lvl2pPr marL="444500" lvl="1" indent="-261620">
                        <a:defRPr sz="1600" kern="1200"/>
                      </a:lvl2pPr>
                      <a:lvl3pPr marL="720725" lvl="2" indent="-274320">
                        <a:defRPr sz="1600" kern="1200"/>
                      </a:lvl3pPr>
                      <a:lvl4pPr marL="987425" lvl="3" indent="-264795">
                        <a:defRPr sz="1600" kern="1200"/>
                      </a:lvl4pPr>
                      <a:lvl5pPr marL="1254125" lvl="4" indent="-264795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spcAft>
                          <a:spcPct val="40000"/>
                        </a:spcAft>
                        <a:buFont typeface="Arial" charset="0"/>
                        <a:buNone/>
                      </a:pPr>
                      <a:endParaRPr lang="zh-CN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黑体" pitchFamily="1" charset="-122"/>
                      </a:endParaRPr>
                    </a:p>
                  </a:txBody>
                  <a:tcPr marL="36006" marR="36006" marT="36012" marB="36012" anchor="ctr">
                    <a:lnL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31" descr="实验二反应前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922463"/>
            <a:ext cx="2722563" cy="3451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611188" y="1533525"/>
            <a:ext cx="3600450" cy="4789488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12800" y="5537200"/>
            <a:ext cx="1439863" cy="5715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 w="50800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411413" y="5537200"/>
            <a:ext cx="1425575" cy="571500"/>
          </a:xfrm>
          <a:prstGeom prst="roundRect">
            <a:avLst/>
          </a:prstGeom>
          <a:solidFill>
            <a:srgbClr val="FFFF00">
              <a:alpha val="92000"/>
            </a:srgbClr>
          </a:solidFill>
          <a:ln w="50800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39067" y="21945"/>
            <a:ext cx="96615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实验二</a:t>
            </a:r>
            <a:r>
              <a:rPr lang="en-US" altLang="zh-CN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NaHCO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Na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幼圆" pitchFamily="49" charset="-122"/>
                <a:cs typeface="Times New Roman" pitchFamily="18" charset="0"/>
              </a:rPr>
              <a:t>CO</a:t>
            </a:r>
            <a:r>
              <a:rPr lang="zh-CN" altLang="en-US" sz="4400" b="1" baseline="-2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与酸反应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-612775" y="1098550"/>
            <a:ext cx="2489200" cy="817563"/>
            <a:chOff x="-324544" y="1818024"/>
            <a:chExt cx="2489224" cy="818888"/>
          </a:xfrm>
        </p:grpSpPr>
        <p:grpSp>
          <p:nvGrpSpPr>
            <p:cNvPr id="35876" name="Group 5"/>
            <p:cNvGrpSpPr>
              <a:grpSpLocks/>
            </p:cNvGrpSpPr>
            <p:nvPr/>
          </p:nvGrpSpPr>
          <p:grpSpPr bwMode="auto">
            <a:xfrm>
              <a:off x="761377" y="1818024"/>
              <a:ext cx="1245060" cy="818888"/>
              <a:chOff x="49231" y="54291"/>
              <a:chExt cx="1645030" cy="981195"/>
            </a:xfrm>
          </p:grpSpPr>
          <p:pic>
            <p:nvPicPr>
              <p:cNvPr id="7" name="椭圆 35"/>
              <p:cNvPicPr>
                <a:picLocks noChangeArrowheads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9231" y="54291"/>
                <a:ext cx="1645030" cy="9811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879" name="Text Box 23"/>
              <p:cNvSpPr txBox="1">
                <a:spLocks noChangeArrowheads="1"/>
              </p:cNvSpPr>
              <p:nvPr/>
            </p:nvSpPr>
            <p:spPr bwMode="auto">
              <a:xfrm>
                <a:off x="243879" y="151042"/>
                <a:ext cx="884437" cy="554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877" name="TextBox 36"/>
            <p:cNvSpPr txBox="1">
              <a:spLocks noChangeArrowheads="1"/>
            </p:cNvSpPr>
            <p:nvPr/>
          </p:nvSpPr>
          <p:spPr bwMode="auto">
            <a:xfrm>
              <a:off x="-324544" y="1898770"/>
              <a:ext cx="2489224" cy="52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</a:t>
              </a:r>
            </a:p>
          </p:txBody>
        </p:sp>
      </p:grpSp>
      <p:sp>
        <p:nvSpPr>
          <p:cNvPr id="47112" name="TextBox 13"/>
          <p:cNvSpPr txBox="1">
            <a:spLocks noChangeArrowheads="1"/>
          </p:cNvSpPr>
          <p:nvPr/>
        </p:nvSpPr>
        <p:spPr bwMode="auto">
          <a:xfrm>
            <a:off x="2411413" y="551656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zh-CN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8350" y="5516563"/>
            <a:ext cx="1643063" cy="523875"/>
          </a:xfrm>
          <a:prstGeom prst="rect">
            <a:avLst/>
          </a:prstGeom>
          <a:noFill/>
          <a:ln w="47625">
            <a:noFill/>
            <a:miter lim="800000"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NaHCO</a:t>
            </a:r>
            <a:r>
              <a:rPr lang="zh-CN" altLang="en-US" sz="2800" b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3</a:t>
            </a:r>
            <a:endParaRPr lang="zh-CN" alt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组合 3"/>
          <p:cNvGrpSpPr>
            <a:grpSpLocks/>
          </p:cNvGrpSpPr>
          <p:nvPr/>
        </p:nvGrpSpPr>
        <p:grpSpPr bwMode="auto">
          <a:xfrm>
            <a:off x="1835150" y="3470275"/>
            <a:ext cx="1296988" cy="606425"/>
            <a:chOff x="1619672" y="1763713"/>
            <a:chExt cx="1296987" cy="606425"/>
          </a:xfrm>
        </p:grpSpPr>
        <p:sp>
          <p:nvSpPr>
            <p:cNvPr id="15" name="圆角矩形 14"/>
            <p:cNvSpPr/>
            <p:nvPr/>
          </p:nvSpPr>
          <p:spPr>
            <a:xfrm>
              <a:off x="1619672" y="1798638"/>
              <a:ext cx="1079499" cy="5715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9672" y="1763713"/>
              <a:ext cx="1296987" cy="585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itchFamily="49" charset="-122"/>
                  <a:ea typeface="幼圆" pitchFamily="49" charset="-122"/>
                </a:rPr>
                <a:t>盐酸</a:t>
              </a:r>
            </a:p>
          </p:txBody>
        </p:sp>
      </p:grpSp>
      <p:pic>
        <p:nvPicPr>
          <p:cNvPr id="47116" name="图片 38" descr="实验二反应后.gif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928813"/>
            <a:ext cx="264953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40"/>
          <p:cNvSpPr>
            <a:spLocks noChangeArrowheads="1"/>
          </p:cNvSpPr>
          <p:nvPr/>
        </p:nvSpPr>
        <p:spPr bwMode="auto">
          <a:xfrm>
            <a:off x="5005388" y="3481388"/>
            <a:ext cx="292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气球膨胀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</a:t>
            </a:r>
          </a:p>
        </p:txBody>
      </p:sp>
      <p:sp>
        <p:nvSpPr>
          <p:cNvPr id="21" name="矩形 41"/>
          <p:cNvSpPr>
            <a:spLocks noChangeArrowheads="1"/>
          </p:cNvSpPr>
          <p:nvPr/>
        </p:nvSpPr>
        <p:spPr bwMode="auto">
          <a:xfrm>
            <a:off x="6973888" y="350043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气球膨胀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</a:t>
            </a:r>
          </a:p>
        </p:txBody>
      </p:sp>
      <p:sp>
        <p:nvSpPr>
          <p:cNvPr id="22" name="矩形 42"/>
          <p:cNvSpPr>
            <a:spLocks noChangeArrowheads="1"/>
          </p:cNvSpPr>
          <p:nvPr/>
        </p:nvSpPr>
        <p:spPr bwMode="auto">
          <a:xfrm>
            <a:off x="5003800" y="4437063"/>
            <a:ext cx="320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产生气体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</a:t>
            </a:r>
          </a:p>
        </p:txBody>
      </p:sp>
      <p:sp>
        <p:nvSpPr>
          <p:cNvPr id="23" name="矩形 43"/>
          <p:cNvSpPr>
            <a:spLocks noChangeArrowheads="1"/>
          </p:cNvSpPr>
          <p:nvPr/>
        </p:nvSpPr>
        <p:spPr bwMode="auto">
          <a:xfrm>
            <a:off x="6972300" y="4489450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产生气体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7" grpId="0" animBg="1"/>
      <p:bldP spid="47112" grpId="0"/>
      <p:bldP spid="12" grpId="0"/>
      <p:bldP spid="1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1"/>
          <p:cNvGrpSpPr>
            <a:grpSpLocks/>
          </p:cNvGrpSpPr>
          <p:nvPr/>
        </p:nvGrpSpPr>
        <p:grpSpPr bwMode="auto">
          <a:xfrm>
            <a:off x="608013" y="981075"/>
            <a:ext cx="2235200" cy="941388"/>
            <a:chOff x="608013" y="981075"/>
            <a:chExt cx="2235200" cy="941388"/>
          </a:xfrm>
        </p:grpSpPr>
        <p:sp>
          <p:nvSpPr>
            <p:cNvPr id="3" name="椭圆 2"/>
            <p:cNvSpPr/>
            <p:nvPr/>
          </p:nvSpPr>
          <p:spPr>
            <a:xfrm>
              <a:off x="608013" y="1358900"/>
              <a:ext cx="669925" cy="55721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60488" y="1341438"/>
              <a:ext cx="1482725" cy="5810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和面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84213" y="1408113"/>
              <a:ext cx="574675" cy="4778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435FA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幼圆" pitchFamily="49" charset="-122"/>
                  <a:ea typeface="幼圆" pitchFamily="49" charset="-122"/>
                </a:rPr>
                <a:t>1</a:t>
              </a:r>
            </a:p>
          </p:txBody>
        </p:sp>
        <p:cxnSp>
          <p:nvCxnSpPr>
            <p:cNvPr id="6" name="直线连接符 19"/>
            <p:cNvCxnSpPr/>
            <p:nvPr/>
          </p:nvCxnSpPr>
          <p:spPr>
            <a:xfrm>
              <a:off x="900113" y="981075"/>
              <a:ext cx="0" cy="431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4292" y="56818"/>
            <a:ext cx="835818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把发酵时间延长？</a:t>
            </a:r>
          </a:p>
        </p:txBody>
      </p:sp>
      <p:sp>
        <p:nvSpPr>
          <p:cNvPr id="10" name="椭圆 9"/>
          <p:cNvSpPr/>
          <p:nvPr/>
        </p:nvSpPr>
        <p:spPr bwMode="auto">
          <a:xfrm>
            <a:off x="608013" y="2289175"/>
            <a:ext cx="669925" cy="5572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360488" y="2271713"/>
            <a:ext cx="1482725" cy="581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solidFill>
              <a:schemeClr val="accent5">
                <a:lumMod val="7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蒸煮</a:t>
            </a:r>
          </a:p>
        </p:txBody>
      </p:sp>
      <p:sp>
        <p:nvSpPr>
          <p:cNvPr id="12" name="椭圆 11"/>
          <p:cNvSpPr/>
          <p:nvPr/>
        </p:nvSpPr>
        <p:spPr bwMode="auto">
          <a:xfrm>
            <a:off x="684213" y="2343150"/>
            <a:ext cx="574675" cy="47783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435F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itchFamily="49" charset="-122"/>
                <a:ea typeface="幼圆" pitchFamily="49" charset="-122"/>
              </a:rPr>
              <a:t>2</a:t>
            </a:r>
          </a:p>
        </p:txBody>
      </p:sp>
      <p:cxnSp>
        <p:nvCxnSpPr>
          <p:cNvPr id="13" name="直线连接符 19"/>
          <p:cNvCxnSpPr/>
          <p:nvPr/>
        </p:nvCxnSpPr>
        <p:spPr bwMode="auto">
          <a:xfrm>
            <a:off x="900113" y="1911350"/>
            <a:ext cx="0" cy="4318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6925"/>
            <a:ext cx="1346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4"/>
          <p:cNvGrpSpPr>
            <a:grpSpLocks/>
          </p:cNvGrpSpPr>
          <p:nvPr/>
        </p:nvGrpSpPr>
        <p:grpSpPr bwMode="auto">
          <a:xfrm>
            <a:off x="2101850" y="4725988"/>
            <a:ext cx="8894763" cy="1439862"/>
            <a:chOff x="2102237" y="4725194"/>
            <a:chExt cx="8895128" cy="1440110"/>
          </a:xfrm>
        </p:grpSpPr>
        <p:grpSp>
          <p:nvGrpSpPr>
            <p:cNvPr id="36883" name="组合 18"/>
            <p:cNvGrpSpPr>
              <a:grpSpLocks/>
            </p:cNvGrpSpPr>
            <p:nvPr/>
          </p:nvGrpSpPr>
          <p:grpSpPr bwMode="auto">
            <a:xfrm>
              <a:off x="2172992" y="4915159"/>
              <a:ext cx="8824373" cy="1138320"/>
              <a:chOff x="1055154" y="5016455"/>
              <a:chExt cx="8824042" cy="1138587"/>
            </a:xfrm>
          </p:grpSpPr>
          <p:sp>
            <p:nvSpPr>
              <p:cNvPr id="36885" name="TextBox 1"/>
              <p:cNvSpPr txBox="1">
                <a:spLocks noChangeArrowheads="1"/>
              </p:cNvSpPr>
              <p:nvPr/>
            </p:nvSpPr>
            <p:spPr bwMode="auto">
              <a:xfrm>
                <a:off x="2374412" y="5016455"/>
                <a:ext cx="7504784" cy="113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NaHCO</a:t>
                </a:r>
                <a:r>
                  <a:rPr lang="zh-CN" altLang="en-US" sz="3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r>
                  <a:rPr lang="zh-CN" altLang="en-US" sz="3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加热依然发酵而</a:t>
                </a:r>
                <a:endParaRPr lang="en-US" altLang="zh-CN" sz="3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3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Na</a:t>
                </a:r>
                <a:r>
                  <a:rPr lang="zh-CN" altLang="en-US" sz="3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zh-CN" altLang="en-US" sz="3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CO</a:t>
                </a:r>
                <a:r>
                  <a:rPr lang="zh-CN" altLang="en-US" sz="3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r>
                  <a:rPr lang="zh-CN" altLang="en-US" sz="3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没有这样的效果？</a:t>
                </a:r>
              </a:p>
            </p:txBody>
          </p:sp>
          <p:sp>
            <p:nvSpPr>
              <p:cNvPr id="36886" name="TextBox 20"/>
              <p:cNvSpPr txBox="1">
                <a:spLocks noChangeArrowheads="1"/>
              </p:cNvSpPr>
              <p:nvPr/>
            </p:nvSpPr>
            <p:spPr bwMode="auto">
              <a:xfrm>
                <a:off x="1055154" y="5016455"/>
                <a:ext cx="172819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猜想：</a:t>
                </a:r>
              </a:p>
            </p:txBody>
          </p:sp>
        </p:grpSp>
        <p:sp>
          <p:nvSpPr>
            <p:cNvPr id="24" name="圆角矩形 23"/>
            <p:cNvSpPr/>
            <p:nvPr/>
          </p:nvSpPr>
          <p:spPr>
            <a:xfrm>
              <a:off x="2102237" y="4725194"/>
              <a:ext cx="6502667" cy="144011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8" name="组合 1"/>
          <p:cNvGrpSpPr>
            <a:grpSpLocks/>
          </p:cNvGrpSpPr>
          <p:nvPr/>
        </p:nvGrpSpPr>
        <p:grpSpPr bwMode="auto">
          <a:xfrm>
            <a:off x="3635375" y="933450"/>
            <a:ext cx="4973638" cy="3359150"/>
            <a:chOff x="3635375" y="933450"/>
            <a:chExt cx="4973638" cy="3359150"/>
          </a:xfrm>
        </p:grpSpPr>
        <p:grpSp>
          <p:nvGrpSpPr>
            <p:cNvPr id="36875" name="组合 17"/>
            <p:cNvGrpSpPr>
              <a:grpSpLocks/>
            </p:cNvGrpSpPr>
            <p:nvPr/>
          </p:nvGrpSpPr>
          <p:grpSpPr bwMode="auto">
            <a:xfrm>
              <a:off x="3635375" y="933450"/>
              <a:ext cx="4973638" cy="3359150"/>
              <a:chOff x="4571107" y="1196752"/>
              <a:chExt cx="4038600" cy="3168352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1107" y="1196752"/>
                <a:ext cx="4038600" cy="3168352"/>
              </a:xfrm>
              <a:prstGeom prst="rect">
                <a:avLst/>
              </a:prstGeom>
              <a:ln w="69850">
                <a:noFill/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圆角矩形 14"/>
              <p:cNvSpPr/>
              <p:nvPr/>
            </p:nvSpPr>
            <p:spPr>
              <a:xfrm>
                <a:off x="6732847" y="3766172"/>
                <a:ext cx="1439871" cy="57048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0800"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800" b="1" dirty="0">
                    <a:solidFill>
                      <a:srgbClr val="0D0D0D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正常</a:t>
                </a: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859855" y="3766172"/>
                <a:ext cx="1425691" cy="570484"/>
              </a:xfrm>
              <a:prstGeom prst="roundRect">
                <a:avLst/>
              </a:prstGeom>
              <a:solidFill>
                <a:srgbClr val="FFFF00">
                  <a:alpha val="92000"/>
                </a:srgbClr>
              </a:solidFill>
              <a:ln w="50800">
                <a:noFill/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800" b="1" dirty="0">
                    <a:solidFill>
                      <a:srgbClr val="0D0D0D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非正常</a:t>
                </a:r>
              </a:p>
            </p:txBody>
          </p:sp>
        </p:grpSp>
        <p:sp>
          <p:nvSpPr>
            <p:cNvPr id="22" name="圆角矩形 21"/>
            <p:cNvSpPr/>
            <p:nvPr/>
          </p:nvSpPr>
          <p:spPr>
            <a:xfrm>
              <a:off x="6502400" y="1144588"/>
              <a:ext cx="1439863" cy="5715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64000"/>
              </a:scheme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995738" y="1144588"/>
              <a:ext cx="1425575" cy="571500"/>
            </a:xfrm>
            <a:prstGeom prst="roundRect">
              <a:avLst/>
            </a:prstGeom>
            <a:solidFill>
              <a:srgbClr val="FFFF00">
                <a:alpha val="92000"/>
              </a:srgbClr>
            </a:solidFill>
            <a:ln w="50800"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6878" name="TextBox 13"/>
            <p:cNvSpPr txBox="1">
              <a:spLocks noChangeArrowheads="1"/>
            </p:cNvSpPr>
            <p:nvPr/>
          </p:nvSpPr>
          <p:spPr bwMode="auto">
            <a:xfrm>
              <a:off x="3995936" y="1124744"/>
              <a:ext cx="15716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Schoolbook" panose="020406040505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CO</a:t>
              </a:r>
              <a:r>
                <a:rPr lang="zh-CN" altLang="en-US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6457950" y="1125538"/>
              <a:ext cx="1643063" cy="523875"/>
            </a:xfrm>
            <a:prstGeom prst="rect">
              <a:avLst/>
            </a:prstGeom>
            <a:noFill/>
            <a:ln w="47625">
              <a:noFill/>
              <a:miter lim="800000"/>
            </a:ln>
            <a:effectLst>
              <a:outerShdw blurRad="50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zh-CN" alt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黑体" pitchFamily="2" charset="-122"/>
                </a:rPr>
                <a:t>NaHCO</a:t>
              </a:r>
              <a:r>
                <a:rPr lang="zh-CN" altLang="en-US" sz="2800" b="1" baseline="-25000" dirty="0" smtClean="0">
                  <a:solidFill>
                    <a:srgbClr val="000000"/>
                  </a:solidFill>
                  <a:latin typeface="Times New Roman" pitchFamily="18" charset="0"/>
                  <a:ea typeface="黑体" pitchFamily="2" charset="-122"/>
                </a:rPr>
                <a:t>3</a:t>
              </a:r>
              <a:endParaRPr lang="zh-CN" altLang="en-US" sz="28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028E-6 L -0.06562 0.0039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0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0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Pages>0</Pages>
  <Words>484</Words>
  <Characters>0</Characters>
  <Application>Microsoft Office PowerPoint</Application>
  <DocSecurity>0</DocSecurity>
  <PresentationFormat>全屏显示(4:3)</PresentationFormat>
  <Lines>0</Lines>
  <Paragraphs>130</Paragraphs>
  <Slides>19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Century Schoolbook</vt:lpstr>
      <vt:lpstr>宋体</vt:lpstr>
      <vt:lpstr>Arial</vt:lpstr>
      <vt:lpstr>华文楷体</vt:lpstr>
      <vt:lpstr>Wingdings</vt:lpstr>
      <vt:lpstr>Wingdings 2</vt:lpstr>
      <vt:lpstr>Calibri</vt:lpstr>
      <vt:lpstr>Times New Roman</vt:lpstr>
      <vt:lpstr>黑体</vt:lpstr>
      <vt:lpstr>微软雅黑</vt:lpstr>
      <vt:lpstr>幼圆</vt:lpstr>
      <vt:lpstr>仿宋</vt:lpstr>
      <vt:lpstr>凸显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Sky123.Org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Sky123.Org</dc:creator>
  <cp:keywords/>
  <dc:description/>
  <cp:lastModifiedBy>lenovo</cp:lastModifiedBy>
  <cp:revision>151</cp:revision>
  <dcterms:created xsi:type="dcterms:W3CDTF">2016-04-07T13:49:43Z</dcterms:created>
  <dcterms:modified xsi:type="dcterms:W3CDTF">2019-09-03T13:15:00Z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