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947" r:id="rId3"/>
    <p:sldId id="949" r:id="rId5"/>
    <p:sldId id="950" r:id="rId6"/>
    <p:sldId id="95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8" y="1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FE2CC-E4B8-4879-9BC9-83FAFD06BE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70FA1-2537-4A5B-AEBB-47C904151C2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C6572-9806-4079-B56D-2E18C093BB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63D4-A4EC-446A-BFDA-06163E08CBE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image" Target="../media/image1.png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12.xml"/><Relationship Id="rId6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tags" Target="../tags/tag11.xml"/><Relationship Id="rId3" Type="http://schemas.openxmlformats.org/officeDocument/2006/relationships/image" Target="../media/image1.png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12.xml"/><Relationship Id="rId6" Type="http://schemas.openxmlformats.org/officeDocument/2006/relationships/tags" Target="../tags/tag16.xml"/><Relationship Id="rId5" Type="http://schemas.openxmlformats.org/officeDocument/2006/relationships/image" Target="../media/image3.png"/><Relationship Id="rId4" Type="http://schemas.openxmlformats.org/officeDocument/2006/relationships/tags" Target="../tags/tag15.xml"/><Relationship Id="rId3" Type="http://schemas.openxmlformats.org/officeDocument/2006/relationships/image" Target="../media/image1.png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00027" y="-177800"/>
            <a:ext cx="6913880" cy="105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9600" lvl="1" indent="0" eaLnBrk="1" hangingPunct="1">
              <a:lnSpc>
                <a:spcPct val="170000"/>
              </a:lnSpc>
              <a:spcBef>
                <a:spcPts val="665"/>
              </a:spcBef>
            </a:pPr>
            <a:r>
              <a:rPr lang="zh-CN" altLang="en-US" sz="4265" b="1" dirty="0">
                <a:solidFill>
                  <a:srgbClr val="1A6FB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ea"/>
              </a:rPr>
              <a:t>二、</a:t>
            </a:r>
            <a:r>
              <a:rPr lang="zh-CN" altLang="en-US" sz="4265" b="1" dirty="0">
                <a:solidFill>
                  <a:srgbClr val="1A6FB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ea"/>
                <a:sym typeface="+mn-lt"/>
              </a:rPr>
              <a:t>本学期考试工作安排</a:t>
            </a:r>
            <a:endParaRPr lang="zh-CN" altLang="en-US" sz="4265" b="1" dirty="0">
              <a:solidFill>
                <a:srgbClr val="1A6FBC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ea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1643064" y="958513"/>
            <a:ext cx="899160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56043"/>
            <a:ext cx="1219223" cy="81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362562" y="599017"/>
            <a:ext cx="9752753" cy="56599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zh-CN" sz="1865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（四）特别提醒</a:t>
            </a:r>
            <a:endParaRPr lang="en-US" altLang="zh-CN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sz="2400" b="1" dirty="0"/>
              <a:t> </a:t>
            </a: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  <a:latin typeface="+mn-ea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关于监考</a:t>
            </a:r>
            <a:endParaRPr lang="zh-CN" altLang="en-US" sz="2400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+mn-ea"/>
              </a:rPr>
              <a:t>监考教师数量充足，学生所在学院按</a:t>
            </a:r>
            <a:r>
              <a:rPr lang="en-US" sz="2400" b="1" dirty="0">
                <a:solidFill>
                  <a:srgbClr val="FF0000"/>
                </a:solidFill>
                <a:latin typeface="+mn-ea"/>
              </a:rPr>
              <a:t>30:1</a:t>
            </a:r>
            <a:r>
              <a:rPr lang="zh-CN" altLang="en-US" sz="2400" b="1" dirty="0">
                <a:latin typeface="+mn-ea"/>
              </a:rPr>
              <a:t>标准安排监考教师；</a:t>
            </a:r>
            <a:endParaRPr lang="en-US" altLang="zh-CN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+mn-ea"/>
              </a:rPr>
              <a:t>坚持上岗必先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培训</a:t>
            </a:r>
            <a:r>
              <a:rPr lang="zh-CN" altLang="en-US" sz="2400" b="1" dirty="0">
                <a:latin typeface="+mn-ea"/>
              </a:rPr>
              <a:t>，上岗必须熟悉监考工作流程；</a:t>
            </a:r>
            <a:endParaRPr lang="en-US" altLang="zh-CN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+mn-ea"/>
              </a:rPr>
              <a:t>开考前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15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分钟</a:t>
            </a:r>
            <a:r>
              <a:rPr lang="zh-CN" altLang="en-US" sz="2400" b="1" dirty="0">
                <a:latin typeface="+mn-ea"/>
              </a:rPr>
              <a:t>到达考场，遵守</a:t>
            </a:r>
            <a:r>
              <a:rPr lang="en-US" altLang="zh-CN" sz="2400" b="1" dirty="0">
                <a:latin typeface="+mn-ea"/>
              </a:rPr>
              <a:t>《</a:t>
            </a:r>
            <a:r>
              <a:rPr lang="zh-CN" altLang="en-US" sz="2400" b="1" dirty="0">
                <a:latin typeface="+mn-ea"/>
              </a:rPr>
              <a:t>监考教师守则</a:t>
            </a:r>
            <a:r>
              <a:rPr lang="en-US" altLang="zh-CN" sz="2400" b="1" dirty="0">
                <a:latin typeface="+mn-ea"/>
              </a:rPr>
              <a:t>》</a:t>
            </a:r>
            <a:r>
              <a:rPr lang="zh-CN" altLang="en-US" sz="2400" b="1" dirty="0">
                <a:latin typeface="+mn-ea"/>
              </a:rPr>
              <a:t>，认真履职；</a:t>
            </a:r>
            <a:endParaRPr lang="en-US" altLang="zh-CN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关爱学生，预防为主，预判预警</a:t>
            </a:r>
            <a:r>
              <a:rPr lang="zh-CN" altLang="en-US" sz="2400" b="1" dirty="0">
                <a:latin typeface="+mn-ea"/>
              </a:rPr>
              <a:t>。</a:t>
            </a:r>
            <a:endParaRPr lang="zh-CN" altLang="en-US" sz="2400" b="1" dirty="0">
              <a:latin typeface="+mn-ea"/>
            </a:endParaRPr>
          </a:p>
          <a:p>
            <a:endParaRPr lang="en-US" sz="2400" b="1" dirty="0">
              <a:latin typeface="+mn-ea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+mn-ea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关于缓考</a:t>
            </a:r>
            <a:endParaRPr lang="en-US" altLang="zh-CN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+mn-ea"/>
              </a:rPr>
              <a:t>严格学生缓考申请的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审批</a:t>
            </a:r>
            <a:r>
              <a:rPr lang="zh-CN" altLang="en-US" sz="2400" b="1" dirty="0">
                <a:latin typeface="+mn-ea"/>
              </a:rPr>
              <a:t>管理；</a:t>
            </a:r>
            <a:endParaRPr lang="en-US" altLang="zh-CN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+mn-ea"/>
              </a:rPr>
              <a:t>加强缓考的管理，缓考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试卷</a:t>
            </a:r>
            <a:r>
              <a:rPr lang="zh-CN" altLang="en-US" sz="2400" b="1" dirty="0">
                <a:latin typeface="+mn-ea"/>
              </a:rPr>
              <a:t>难度与期末考试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等值等效</a:t>
            </a:r>
            <a:r>
              <a:rPr lang="zh-CN" altLang="en-US" sz="2400" b="1" dirty="0">
                <a:latin typeface="+mn-ea"/>
              </a:rPr>
              <a:t>；</a:t>
            </a:r>
            <a:endParaRPr lang="en-US" altLang="zh-CN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+mn-ea"/>
              </a:rPr>
              <a:t>重视缓考的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监考、巡考</a:t>
            </a:r>
            <a:r>
              <a:rPr lang="zh-CN" altLang="en-US" sz="2400" b="1" dirty="0">
                <a:latin typeface="+mn-ea"/>
              </a:rPr>
              <a:t>等环节管理；</a:t>
            </a:r>
            <a:endParaRPr lang="zh-CN" altLang="en-US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+mn-ea"/>
              </a:rPr>
              <a:t>提醒</a:t>
            </a:r>
            <a:r>
              <a:rPr lang="zh-CN" altLang="en-US" sz="2400" b="1" dirty="0">
                <a:latin typeface="+mn-ea"/>
                <a:sym typeface="+mn-ea"/>
              </a:rPr>
              <a:t>有参与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sym typeface="+mn-ea"/>
              </a:rPr>
              <a:t>保研</a:t>
            </a:r>
            <a:r>
              <a:rPr lang="zh-CN" altLang="en-US" sz="2400" b="1" dirty="0">
                <a:latin typeface="+mn-ea"/>
                <a:sym typeface="+mn-ea"/>
              </a:rPr>
              <a:t>计划的学生（</a:t>
            </a:r>
            <a:r>
              <a:rPr lang="en-US" altLang="zh-CN" sz="2400" b="1" dirty="0">
                <a:latin typeface="+mn-ea"/>
              </a:rPr>
              <a:t>2021</a:t>
            </a:r>
            <a:r>
              <a:rPr lang="zh-CN" altLang="en-US" sz="2400" b="1" dirty="0">
                <a:latin typeface="+mn-ea"/>
              </a:rPr>
              <a:t>级）尽量不要申请缓考。</a:t>
            </a:r>
            <a:endParaRPr lang="en-US" altLang="zh-CN" sz="2400" b="1" dirty="0">
              <a:latin typeface="+mn-ea"/>
            </a:endParaRPr>
          </a:p>
          <a:p>
            <a:endParaRPr lang="zh-CN" altLang="en-US" sz="2400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altLang="zh-CN" sz="2400" dirty="0">
                <a:sym typeface="+mn-ea"/>
              </a:rPr>
              <a:t>       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86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86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00027" y="-177800"/>
            <a:ext cx="6913880" cy="105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9600" lvl="1" indent="0" eaLnBrk="1" hangingPunct="1">
              <a:lnSpc>
                <a:spcPct val="170000"/>
              </a:lnSpc>
              <a:spcBef>
                <a:spcPts val="665"/>
              </a:spcBef>
            </a:pPr>
            <a:r>
              <a:rPr lang="zh-CN" altLang="en-US" sz="4265" b="1" dirty="0">
                <a:solidFill>
                  <a:srgbClr val="1A6FB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ea"/>
              </a:rPr>
              <a:t>二、</a:t>
            </a:r>
            <a:r>
              <a:rPr lang="zh-CN" altLang="en-US" sz="4265" b="1" dirty="0">
                <a:solidFill>
                  <a:srgbClr val="1A6FB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ea"/>
                <a:sym typeface="+mn-lt"/>
              </a:rPr>
              <a:t>本学期考试工作安排</a:t>
            </a:r>
            <a:endParaRPr lang="zh-CN" altLang="en-US" sz="4265" b="1" dirty="0">
              <a:solidFill>
                <a:srgbClr val="1A6FBC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ea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1643064" y="958513"/>
            <a:ext cx="899160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56043"/>
            <a:ext cx="1219223" cy="81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391074" y="911014"/>
            <a:ext cx="9752753" cy="56599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zh-CN" sz="1865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（四）特别提醒</a:t>
            </a:r>
            <a:endParaRPr lang="en-US" altLang="zh-CN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sz="2400" b="1" dirty="0"/>
              <a:t> </a:t>
            </a: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  <a:latin typeface="+mn-ea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关于成绩录入</a:t>
            </a:r>
            <a:endParaRPr lang="zh-CN" altLang="en-US" sz="2400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sz="2400" b="1" dirty="0">
                <a:latin typeface="+mn-ea"/>
              </a:rPr>
              <a:t>本学期成绩录入系统开放时间为2024年6月17日－2024年7月12日。任课教师在考试（含缓考考试）结束后</a:t>
            </a:r>
            <a:r>
              <a:rPr sz="2400" b="1" dirty="0">
                <a:solidFill>
                  <a:srgbClr val="FF0000"/>
                </a:solidFill>
                <a:latin typeface="+mn-ea"/>
              </a:rPr>
              <a:t>七天内</a:t>
            </a:r>
            <a:r>
              <a:rPr sz="2400" b="1" dirty="0">
                <a:latin typeface="+mn-ea"/>
              </a:rPr>
              <a:t>完成试卷批改和成绩录入工作</a:t>
            </a:r>
            <a:r>
              <a:rPr lang="zh-CN" altLang="en-US" sz="2400" b="1" dirty="0">
                <a:latin typeface="+mn-ea"/>
              </a:rPr>
              <a:t>；</a:t>
            </a:r>
            <a:endParaRPr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sz="2400" b="1" dirty="0">
                <a:latin typeface="+mn-ea"/>
              </a:rPr>
              <a:t>为避免影响</a:t>
            </a:r>
            <a:r>
              <a:rPr lang="zh-CN" altLang="en-US" sz="2400" b="1" dirty="0">
                <a:latin typeface="+mn-ea"/>
              </a:rPr>
              <a:t>学生</a:t>
            </a:r>
            <a:r>
              <a:rPr sz="2400" b="1" dirty="0">
                <a:latin typeface="+mn-ea"/>
              </a:rPr>
              <a:t>的保研工作，学院</a:t>
            </a:r>
            <a:r>
              <a:rPr lang="zh-CN" altLang="en-US" sz="2400" b="1" dirty="0">
                <a:latin typeface="+mn-ea"/>
              </a:rPr>
              <a:t>要</a:t>
            </a:r>
            <a:r>
              <a:rPr sz="2400" b="1" dirty="0">
                <a:latin typeface="+mn-ea"/>
              </a:rPr>
              <a:t>慎重考虑</a:t>
            </a:r>
            <a:r>
              <a:rPr sz="2400" b="1" dirty="0">
                <a:solidFill>
                  <a:srgbClr val="FF0000"/>
                </a:solidFill>
                <a:latin typeface="+mn-ea"/>
              </a:rPr>
              <a:t>保研</a:t>
            </a:r>
            <a:r>
              <a:rPr sz="2400" b="1" dirty="0">
                <a:latin typeface="+mn-ea"/>
              </a:rPr>
              <a:t>年级（2021级）的“成绩延迟录入申请”。</a:t>
            </a:r>
            <a:endParaRPr sz="2400" b="1" dirty="0">
              <a:latin typeface="+mn-ea"/>
            </a:endParaRPr>
          </a:p>
          <a:p>
            <a:endParaRPr sz="2400" b="1" dirty="0">
              <a:latin typeface="+mn-ea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+mn-ea"/>
              </a:rPr>
              <a:t>4.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关于试卷分析</a:t>
            </a:r>
            <a:endParaRPr lang="en-US" altLang="zh-CN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新变化</a:t>
            </a:r>
            <a:r>
              <a:rPr lang="zh-CN" altLang="en-US" sz="2400" b="1" dirty="0">
                <a:latin typeface="+mn-ea"/>
              </a:rPr>
              <a:t>：“试卷分析表”作为成绩录入的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必填</a:t>
            </a:r>
            <a:r>
              <a:rPr lang="zh-CN" altLang="en-US" sz="2400" b="1" dirty="0">
                <a:latin typeface="+mn-ea"/>
              </a:rPr>
              <a:t>项目，需在线填写后才能提交成绩；</a:t>
            </a:r>
            <a:endParaRPr lang="en-US" altLang="zh-CN" sz="2400" b="1" dirty="0">
              <a:latin typeface="+mn-ea"/>
            </a:endParaRPr>
          </a:p>
          <a:p>
            <a:pPr marL="381000" indent="-381000">
              <a:buFont typeface="Arial" panose="020B0604020202020204" pitchFamily="34" charset="0"/>
              <a:buChar char="•"/>
            </a:pPr>
            <a:r>
              <a:rPr lang="zh-CN" altLang="en-US" sz="2400" b="1" dirty="0">
                <a:latin typeface="+mn-ea"/>
              </a:rPr>
              <a:t>根据试卷分析的文字说明进行填写。</a:t>
            </a:r>
            <a:endParaRPr lang="en-US" altLang="zh-CN" sz="2400" b="1" dirty="0">
              <a:latin typeface="+mn-ea"/>
            </a:endParaRPr>
          </a:p>
          <a:p>
            <a:endParaRPr lang="zh-CN" altLang="en-US" sz="2400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altLang="zh-CN" sz="2400" dirty="0">
                <a:sym typeface="+mn-ea"/>
              </a:rPr>
              <a:t>       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86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86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00027" y="-177800"/>
            <a:ext cx="6913880" cy="105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9600" lvl="1" indent="0" eaLnBrk="1" hangingPunct="1">
              <a:lnSpc>
                <a:spcPct val="170000"/>
              </a:lnSpc>
              <a:spcBef>
                <a:spcPts val="665"/>
              </a:spcBef>
            </a:pPr>
            <a:r>
              <a:rPr lang="zh-CN" altLang="en-US" sz="4265" b="1" dirty="0">
                <a:solidFill>
                  <a:srgbClr val="1A6FB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ea"/>
              </a:rPr>
              <a:t>二、</a:t>
            </a:r>
            <a:r>
              <a:rPr lang="zh-CN" altLang="en-US" sz="4265" b="1" dirty="0">
                <a:solidFill>
                  <a:srgbClr val="1A6FB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ea"/>
                <a:sym typeface="+mn-lt"/>
              </a:rPr>
              <a:t>本学期考试工作安排</a:t>
            </a:r>
            <a:endParaRPr lang="zh-CN" altLang="en-US" sz="4265" b="1" dirty="0">
              <a:solidFill>
                <a:srgbClr val="1A6FBC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ea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1643064" y="958513"/>
            <a:ext cx="899160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56043"/>
            <a:ext cx="1219223" cy="81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391073" y="911013"/>
            <a:ext cx="2646680" cy="55964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zh-CN" sz="1865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（四）特别提醒</a:t>
            </a:r>
            <a:endParaRPr lang="en-US" altLang="zh-CN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sz="2400" b="1" dirty="0"/>
              <a:t> </a:t>
            </a: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  <a:latin typeface="+mn-ea"/>
              </a:rPr>
              <a:t>4.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关于试卷分析</a:t>
            </a:r>
            <a:endParaRPr lang="en-US" altLang="zh-CN" sz="2400" b="1" dirty="0"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录完成绩</a:t>
            </a:r>
            <a:endParaRPr lang="zh-CN" altLang="en-US" sz="2400" dirty="0"/>
          </a:p>
          <a:p>
            <a:pPr algn="ctr"/>
            <a:endParaRPr lang="zh-CN" altLang="en-US" sz="2400" dirty="0"/>
          </a:p>
          <a:p>
            <a:pPr algn="ctr"/>
            <a:endParaRPr lang="zh-CN" altLang="en-US" sz="2400" dirty="0"/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点击左边边框进行试卷分析表填写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altLang="zh-CN" sz="2400" dirty="0">
                <a:sym typeface="+mn-ea"/>
              </a:rPr>
              <a:t>       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86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86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下箭头 2"/>
          <p:cNvSpPr/>
          <p:nvPr/>
        </p:nvSpPr>
        <p:spPr>
          <a:xfrm>
            <a:off x="2542540" y="3236807"/>
            <a:ext cx="384387" cy="575733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6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4067" y="1498600"/>
            <a:ext cx="7581900" cy="4748107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00027" y="-177800"/>
            <a:ext cx="6913880" cy="105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9600" lvl="1" indent="0" eaLnBrk="1" hangingPunct="1">
              <a:lnSpc>
                <a:spcPct val="170000"/>
              </a:lnSpc>
              <a:spcBef>
                <a:spcPts val="665"/>
              </a:spcBef>
            </a:pPr>
            <a:r>
              <a:rPr lang="zh-CN" altLang="en-US" sz="4265" b="1" dirty="0">
                <a:solidFill>
                  <a:srgbClr val="1A6FB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ea"/>
              </a:rPr>
              <a:t>二、</a:t>
            </a:r>
            <a:r>
              <a:rPr lang="zh-CN" altLang="en-US" sz="4265" b="1" dirty="0">
                <a:solidFill>
                  <a:srgbClr val="1A6FB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+mn-ea"/>
                <a:sym typeface="+mn-lt"/>
              </a:rPr>
              <a:t>本学期考试工作安排</a:t>
            </a:r>
            <a:endParaRPr lang="zh-CN" altLang="en-US" sz="4265" b="1" dirty="0">
              <a:solidFill>
                <a:srgbClr val="1A6FBC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+mn-ea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2"/>
            </p:custDataLst>
          </p:nvPr>
        </p:nvCxnSpPr>
        <p:spPr>
          <a:xfrm>
            <a:off x="1643064" y="958513"/>
            <a:ext cx="899160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56043"/>
            <a:ext cx="1219223" cy="81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391073" y="911014"/>
            <a:ext cx="2646680" cy="402251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zh-CN" sz="1865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（四）特别提醒</a:t>
            </a:r>
            <a:endParaRPr lang="en-US" altLang="zh-CN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sz="2400" b="1" dirty="0"/>
              <a:t> </a:t>
            </a: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  <a:latin typeface="+mn-ea"/>
              </a:rPr>
              <a:t>4.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关于试卷分析</a:t>
            </a:r>
            <a:endParaRPr lang="en-US" altLang="zh-CN" sz="2400" b="1" dirty="0"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录完成绩</a:t>
            </a:r>
            <a:endParaRPr lang="zh-CN" altLang="en-US" sz="2400" dirty="0"/>
          </a:p>
          <a:p>
            <a:pPr algn="ctr"/>
            <a:endParaRPr lang="zh-CN" altLang="en-US" sz="2400" dirty="0"/>
          </a:p>
          <a:p>
            <a:pPr algn="ctr"/>
            <a:endParaRPr lang="zh-CN" altLang="en-US" sz="2400" dirty="0"/>
          </a:p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点击左边边框进行试卷分析表填写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altLang="zh-CN" sz="2400" dirty="0">
                <a:sym typeface="+mn-ea"/>
              </a:rPr>
              <a:t>       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86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86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下箭头 2"/>
          <p:cNvSpPr/>
          <p:nvPr/>
        </p:nvSpPr>
        <p:spPr>
          <a:xfrm>
            <a:off x="2542540" y="3236807"/>
            <a:ext cx="384387" cy="575733"/>
          </a:xfrm>
          <a:prstGeom prst="down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pic>
        <p:nvPicPr>
          <p:cNvPr id="15" name="图片 15" descr="C:\Users\蓝Shirley\AppData\Roaming\Tencent\Users\472584020\QQ\WinTemp\RichOle\9W~2T)YAOU]7{9IR$S2WUF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6667" y="1220047"/>
            <a:ext cx="6985000" cy="528997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527474" y="5252720"/>
            <a:ext cx="3364653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+mn-ea"/>
              </a:rPr>
              <a:t>无考试试卷的课程填写：</a:t>
            </a:r>
            <a:endParaRPr lang="zh-CN" altLang="en-US" sz="2400" b="1" dirty="0">
              <a:solidFill>
                <a:srgbClr val="000000"/>
              </a:solidFill>
              <a:latin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2400" b="1" dirty="0">
                <a:solidFill>
                  <a:srgbClr val="0070C0"/>
                </a:solidFill>
                <a:latin typeface="+mn-ea"/>
              </a:rPr>
              <a:t>此课程考核无试卷</a:t>
            </a:r>
            <a:r>
              <a:rPr lang="en-US" altLang="zh-CN" sz="2400" b="1" dirty="0">
                <a:solidFill>
                  <a:srgbClr val="000000"/>
                </a:solidFill>
                <a:latin typeface="+mn-ea"/>
              </a:rPr>
              <a:t>”</a:t>
            </a:r>
            <a:endParaRPr lang="en-US" altLang="zh-CN" sz="2400" b="1" dirty="0">
              <a:solidFill>
                <a:srgbClr val="000000"/>
              </a:solidFill>
              <a:latin typeface="+mn-ea"/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KSO_WM_FULL_TEXT_BEAUTIFY_COPY_ID" val="87"/>
</p:tagLst>
</file>

<file path=ppt/tags/tag10.xml><?xml version="1.0" encoding="utf-8"?>
<p:tagLst xmlns:p="http://schemas.openxmlformats.org/presentationml/2006/main">
  <p:tag name="KSO_WM_FULL_TEXT_BEAUTIFY_COPY_ID" val="8"/>
</p:tagLst>
</file>

<file path=ppt/tags/tag11.xml><?xml version="1.0" encoding="utf-8"?>
<p:tagLst xmlns:p="http://schemas.openxmlformats.org/presentationml/2006/main">
  <p:tag name="KSO_WM_FULL_TEXT_BEAUTIFY_COPY_ID" val="18"/>
</p:tagLst>
</file>

<file path=ppt/tags/tag12.xml><?xml version="1.0" encoding="utf-8"?>
<p:tagLst xmlns:p="http://schemas.openxmlformats.org/presentationml/2006/main">
  <p:tag name="KSO_WM_FULL_TEXT_BEAUTIFY_COPY_ID" val="150995828"/>
</p:tagLst>
</file>

<file path=ppt/tags/tag13.xml><?xml version="1.0" encoding="utf-8"?>
<p:tagLst xmlns:p="http://schemas.openxmlformats.org/presentationml/2006/main">
  <p:tag name="KSO_WM_FULL_TEXT_BEAUTIFY_COPY_ID" val="87"/>
</p:tagLst>
</file>

<file path=ppt/tags/tag14.xml><?xml version="1.0" encoding="utf-8"?>
<p:tagLst xmlns:p="http://schemas.openxmlformats.org/presentationml/2006/main">
  <p:tag name="KSO_WM_FULL_TEXT_BEAUTIFY_COPY_ID" val="8"/>
</p:tagLst>
</file>

<file path=ppt/tags/tag15.xml><?xml version="1.0" encoding="utf-8"?>
<p:tagLst xmlns:p="http://schemas.openxmlformats.org/presentationml/2006/main">
  <p:tag name="KSO_WM_FULL_TEXT_BEAUTIFY_COPY_ID" val="18"/>
</p:tagLst>
</file>

<file path=ppt/tags/tag16.xml><?xml version="1.0" encoding="utf-8"?>
<p:tagLst xmlns:p="http://schemas.openxmlformats.org/presentationml/2006/main">
  <p:tag name="KSO_WM_FULL_TEXT_BEAUTIFY_COPY_ID" val="150995828"/>
</p:tagLst>
</file>

<file path=ppt/tags/tag2.xml><?xml version="1.0" encoding="utf-8"?>
<p:tagLst xmlns:p="http://schemas.openxmlformats.org/presentationml/2006/main">
  <p:tag name="KSO_WM_FULL_TEXT_BEAUTIFY_COPY_ID" val="8"/>
</p:tagLst>
</file>

<file path=ppt/tags/tag3.xml><?xml version="1.0" encoding="utf-8"?>
<p:tagLst xmlns:p="http://schemas.openxmlformats.org/presentationml/2006/main">
  <p:tag name="KSO_WM_FULL_TEXT_BEAUTIFY_COPY_ID" val="18"/>
</p:tagLst>
</file>

<file path=ppt/tags/tag4.xml><?xml version="1.0" encoding="utf-8"?>
<p:tagLst xmlns:p="http://schemas.openxmlformats.org/presentationml/2006/main">
  <p:tag name="KSO_WM_FULL_TEXT_BEAUTIFY_COPY_ID" val="150995828"/>
</p:tagLst>
</file>

<file path=ppt/tags/tag5.xml><?xml version="1.0" encoding="utf-8"?>
<p:tagLst xmlns:p="http://schemas.openxmlformats.org/presentationml/2006/main">
  <p:tag name="KSO_WM_FULL_TEXT_BEAUTIFY_COPY_ID" val="87"/>
</p:tagLst>
</file>

<file path=ppt/tags/tag6.xml><?xml version="1.0" encoding="utf-8"?>
<p:tagLst xmlns:p="http://schemas.openxmlformats.org/presentationml/2006/main">
  <p:tag name="KSO_WM_FULL_TEXT_BEAUTIFY_COPY_ID" val="8"/>
</p:tagLst>
</file>

<file path=ppt/tags/tag7.xml><?xml version="1.0" encoding="utf-8"?>
<p:tagLst xmlns:p="http://schemas.openxmlformats.org/presentationml/2006/main">
  <p:tag name="KSO_WM_FULL_TEXT_BEAUTIFY_COPY_ID" val="18"/>
</p:tagLst>
</file>

<file path=ppt/tags/tag8.xml><?xml version="1.0" encoding="utf-8"?>
<p:tagLst xmlns:p="http://schemas.openxmlformats.org/presentationml/2006/main">
  <p:tag name="KSO_WM_FULL_TEXT_BEAUTIFY_COPY_ID" val="150995828"/>
</p:tagLst>
</file>

<file path=ppt/tags/tag9.xml><?xml version="1.0" encoding="utf-8"?>
<p:tagLst xmlns:p="http://schemas.openxmlformats.org/presentationml/2006/main">
  <p:tag name="KSO_WM_FULL_TEXT_BEAUTIFY_COPY_ID" val="8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WPS 演示</Application>
  <PresentationFormat>宽屏</PresentationFormat>
  <Paragraphs>61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Segoe UI Black</vt:lpstr>
      <vt:lpstr>微软雅黑</vt:lpstr>
      <vt:lpstr>等线</vt:lpstr>
      <vt:lpstr>Arial Unicode MS</vt:lpstr>
      <vt:lpstr>等线 Light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lx z</dc:creator>
  <cp:lastModifiedBy>123</cp:lastModifiedBy>
  <cp:revision>2</cp:revision>
  <dcterms:created xsi:type="dcterms:W3CDTF">2024-07-04T03:30:00Z</dcterms:created>
  <dcterms:modified xsi:type="dcterms:W3CDTF">2024-07-09T02:27:51Z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1AFC86EE63204CB1B9C5AC065CDB20DD_13</vt:lpwstr>
  </property>
  <property fmtid="{D5CDD505-2E9C-101B-9397-08002B2CF9AE}" pid="3" name="KSOProductBuildVer">
    <vt:lpwstr>2052-12.1.0.16929</vt:lpwstr>
  </property>
</Properties>
</file>