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69" r:id="rId3"/>
    <p:sldId id="399" r:id="rId4"/>
    <p:sldId id="511" r:id="rId5"/>
    <p:sldId id="419" r:id="rId6"/>
    <p:sldId id="348" r:id="rId7"/>
    <p:sldId id="372" r:id="rId8"/>
    <p:sldId id="373" r:id="rId9"/>
    <p:sldId id="395" r:id="rId10"/>
    <p:sldId id="396" r:id="rId11"/>
    <p:sldId id="397" r:id="rId12"/>
    <p:sldId id="461" r:id="rId13"/>
    <p:sldId id="420" r:id="rId14"/>
    <p:sldId id="422" r:id="rId15"/>
    <p:sldId id="423" r:id="rId16"/>
    <p:sldId id="424" r:id="rId17"/>
    <p:sldId id="430" r:id="rId18"/>
    <p:sldId id="431" r:id="rId19"/>
    <p:sldId id="432" r:id="rId20"/>
    <p:sldId id="433" r:id="rId21"/>
    <p:sldId id="455" r:id="rId22"/>
    <p:sldId id="457" r:id="rId23"/>
    <p:sldId id="434" r:id="rId24"/>
    <p:sldId id="425" r:id="rId25"/>
    <p:sldId id="426" r:id="rId26"/>
    <p:sldId id="449" r:id="rId27"/>
    <p:sldId id="451" r:id="rId28"/>
    <p:sldId id="450" r:id="rId29"/>
    <p:sldId id="448" r:id="rId30"/>
    <p:sldId id="447" r:id="rId31"/>
    <p:sldId id="445" r:id="rId32"/>
    <p:sldId id="463" r:id="rId33"/>
    <p:sldId id="464" r:id="rId34"/>
    <p:sldId id="465" r:id="rId35"/>
    <p:sldId id="466" r:id="rId36"/>
    <p:sldId id="467" r:id="rId37"/>
    <p:sldId id="468" r:id="rId38"/>
    <p:sldId id="469" r:id="rId39"/>
    <p:sldId id="509" r:id="rId40"/>
    <p:sldId id="428" r:id="rId41"/>
    <p:sldId id="512" r:id="rId42"/>
  </p:sldIdLst>
  <p:sldSz cx="12179300" cy="6858000"/>
  <p:notesSz cx="121793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0" autoAdjust="0"/>
    <p:restoredTop sz="94641" autoAdjust="0"/>
  </p:normalViewPr>
  <p:slideViewPr>
    <p:cSldViewPr>
      <p:cViewPr varScale="1">
        <p:scale>
          <a:sx n="66" d="100"/>
          <a:sy n="66" d="100"/>
        </p:scale>
        <p:origin x="-258" y="-114"/>
      </p:cViewPr>
      <p:guideLst>
        <p:guide orient="horz" pos="2922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583836" y="301208"/>
            <a:ext cx="1215448" cy="347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793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583836" y="301208"/>
            <a:ext cx="1215448" cy="347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63415" y="2480983"/>
            <a:ext cx="4052468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6895" y="3840480"/>
            <a:ext cx="852551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C000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250" b="0" i="0" u="heavy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583836" y="301208"/>
            <a:ext cx="1215448" cy="347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793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583836" y="301208"/>
            <a:ext cx="1215448" cy="347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C000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23746" y="2348179"/>
            <a:ext cx="4687570" cy="3857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7350" y="2345702"/>
            <a:ext cx="5050155" cy="385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C000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11/12/2019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583836" y="301208"/>
            <a:ext cx="1215448" cy="3472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91475" y="821062"/>
            <a:ext cx="8027670" cy="61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C00000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9523" y="1910486"/>
            <a:ext cx="11068685" cy="434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50" b="0" i="0" u="heavy">
                <a:solidFill>
                  <a:schemeClr val="bg1"/>
                </a:solidFill>
                <a:latin typeface="Noto Sans CJK JP Regular"/>
                <a:cs typeface="Noto Sans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0962" y="6377940"/>
            <a:ext cx="3897376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8965" y="6377940"/>
            <a:ext cx="28012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69096" y="6377940"/>
            <a:ext cx="28012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5"/>
          <p:cNvSpPr txBox="1"/>
          <p:nvPr/>
        </p:nvSpPr>
        <p:spPr>
          <a:xfrm>
            <a:off x="1237615" y="2799982"/>
            <a:ext cx="97536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0" cap="none" spc="1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广州大学城“云梦天成”项目介绍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2100580" y="3657600"/>
            <a:ext cx="8027670" cy="538609"/>
          </a:xfrm>
        </p:spPr>
        <p:txBody>
          <a:bodyPr/>
          <a:lstStyle/>
          <a:p>
            <a:pPr algn="ctr"/>
            <a:r>
              <a:rPr lang="en-US" altLang="zh-CN" dirty="0"/>
              <a:t>2019.10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3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578" y="420725"/>
            <a:ext cx="7645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>
                <a:solidFill>
                  <a:srgbClr val="FF0000"/>
                </a:solidFill>
              </a:rPr>
              <a:t>航拍图</a:t>
            </a:r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内容占位符 2"/>
          <p:cNvSpPr txBox="1"/>
          <p:nvPr/>
        </p:nvSpPr>
        <p:spPr>
          <a:xfrm>
            <a:off x="755576" y="1196753"/>
            <a:ext cx="4248472" cy="2510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地块</a:t>
            </a:r>
            <a:r>
              <a:rPr lang="en-US" altLang="zh-CN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1+2</a:t>
            </a:r>
            <a:r>
              <a:rPr lang="zh-CN" altLang="en-US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和地块</a:t>
            </a:r>
            <a:r>
              <a:rPr lang="en-US" altLang="zh-CN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（北区）</a:t>
            </a:r>
            <a:endParaRPr lang="en-US" altLang="zh-CN" sz="1800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</a:t>
            </a:r>
            <a:endParaRPr lang="zh-CN" altLang="en-US" sz="18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905000"/>
            <a:ext cx="5410200" cy="405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450" y="1905000"/>
            <a:ext cx="538826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3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578" y="420725"/>
            <a:ext cx="7645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>
                <a:solidFill>
                  <a:srgbClr val="FF0000"/>
                </a:solidFill>
              </a:rPr>
              <a:t>航拍图</a:t>
            </a:r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内容占位符 2"/>
          <p:cNvSpPr txBox="1"/>
          <p:nvPr/>
        </p:nvSpPr>
        <p:spPr>
          <a:xfrm>
            <a:off x="755576" y="1196753"/>
            <a:ext cx="4248472" cy="403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地块</a:t>
            </a:r>
            <a:r>
              <a:rPr lang="en-US" altLang="zh-CN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4</a:t>
            </a:r>
            <a:r>
              <a:rPr lang="zh-CN" altLang="en-US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和地块</a:t>
            </a:r>
            <a:r>
              <a:rPr lang="en-US" altLang="zh-CN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</a:t>
            </a:r>
            <a:r>
              <a:rPr lang="zh-CN" altLang="en-US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（南区）</a:t>
            </a:r>
            <a:endParaRPr lang="en-US" altLang="zh-CN" sz="1800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800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</a:t>
            </a:r>
            <a:endParaRPr lang="zh-CN" altLang="en-US" sz="18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752600"/>
            <a:ext cx="5562600" cy="416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52600"/>
            <a:ext cx="5585434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578" y="420725"/>
            <a:ext cx="2154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>
                <a:solidFill>
                  <a:srgbClr val="FF0000"/>
                </a:solidFill>
              </a:rPr>
              <a:t>项目时间轴</a:t>
            </a:r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/>
          <p:cNvSpPr/>
          <p:nvPr/>
        </p:nvSpPr>
        <p:spPr>
          <a:xfrm>
            <a:off x="2136348" y="1407814"/>
            <a:ext cx="0" cy="5145386"/>
          </a:xfrm>
          <a:custGeom>
            <a:avLst/>
            <a:gdLst/>
            <a:ahLst/>
            <a:cxnLst/>
            <a:rect l="l" t="t" r="r" b="b"/>
            <a:pathLst>
              <a:path h="4751070">
                <a:moveTo>
                  <a:pt x="0" y="0"/>
                </a:moveTo>
                <a:lnTo>
                  <a:pt x="0" y="4750814"/>
                </a:lnTo>
              </a:path>
            </a:pathLst>
          </a:custGeom>
          <a:ln w="190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8"/>
          <p:cNvSpPr/>
          <p:nvPr/>
        </p:nvSpPr>
        <p:spPr>
          <a:xfrm>
            <a:off x="2059620" y="1371600"/>
            <a:ext cx="151018" cy="138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组合 39"/>
          <p:cNvGrpSpPr/>
          <p:nvPr/>
        </p:nvGrpSpPr>
        <p:grpSpPr>
          <a:xfrm>
            <a:off x="2023818" y="1600200"/>
            <a:ext cx="9552232" cy="408360"/>
            <a:chOff x="2023818" y="1600200"/>
            <a:chExt cx="9552232" cy="408360"/>
          </a:xfrm>
        </p:grpSpPr>
        <p:sp>
          <p:nvSpPr>
            <p:cNvPr id="20" name="object 14"/>
            <p:cNvSpPr/>
            <p:nvPr/>
          </p:nvSpPr>
          <p:spPr>
            <a:xfrm>
              <a:off x="3117850" y="1676400"/>
              <a:ext cx="1143000" cy="332160"/>
            </a:xfrm>
            <a:custGeom>
              <a:avLst/>
              <a:gdLst/>
              <a:ahLst/>
              <a:cxnLst/>
              <a:rect l="l" t="t" r="r" b="b"/>
              <a:pathLst>
                <a:path w="718820" h="306705">
                  <a:moveTo>
                    <a:pt x="0" y="306349"/>
                  </a:moveTo>
                  <a:lnTo>
                    <a:pt x="718210" y="306349"/>
                  </a:lnTo>
                  <a:lnTo>
                    <a:pt x="718210" y="0"/>
                  </a:lnTo>
                  <a:lnTo>
                    <a:pt x="0" y="0"/>
                  </a:lnTo>
                  <a:lnTo>
                    <a:pt x="0" y="30634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r>
                <a:rPr lang="en-US" altLang="zh-CN" dirty="0">
                  <a:latin typeface="宋体" panose="02010600030101010101" pitchFamily="2" charset="-122"/>
                </a:rPr>
                <a:t>2014</a:t>
              </a:r>
              <a:r>
                <a:rPr lang="zh-CN" altLang="zh-CN" dirty="0">
                  <a:latin typeface="宋体" panose="02010600030101010101" pitchFamily="2" charset="-122"/>
                </a:rPr>
                <a:t>年</a:t>
              </a:r>
              <a:r>
                <a:rPr lang="en-US" altLang="zh-CN" dirty="0">
                  <a:latin typeface="宋体" panose="02010600030101010101" pitchFamily="2" charset="-122"/>
                </a:rPr>
                <a:t>12</a:t>
              </a:r>
              <a:r>
                <a:rPr lang="zh-CN" altLang="en-US" dirty="0">
                  <a:latin typeface="宋体" panose="02010600030101010101" pitchFamily="2" charset="-122"/>
                </a:rPr>
                <a:t>月</a:t>
              </a:r>
              <a:endParaRPr dirty="0"/>
            </a:p>
          </p:txBody>
        </p:sp>
        <p:sp>
          <p:nvSpPr>
            <p:cNvPr id="21" name="object 15"/>
            <p:cNvSpPr txBox="1"/>
            <p:nvPr/>
          </p:nvSpPr>
          <p:spPr>
            <a:xfrm>
              <a:off x="4406900" y="1600200"/>
              <a:ext cx="7169150" cy="378309"/>
            </a:xfrm>
            <a:prstGeom prst="rect">
              <a:avLst/>
            </a:prstGeom>
          </p:spPr>
          <p:txBody>
            <a:bodyPr vert="horz" wrap="square" lIns="0" tIns="100330" rIns="0" bIns="0" rtlCol="0">
              <a:spAutoFit/>
            </a:bodyPr>
            <a:lstStyle/>
            <a:p>
              <a:pPr marL="241935" indent="-229235">
                <a:lnSpc>
                  <a:spcPct val="100000"/>
                </a:lnSpc>
                <a:spcBef>
                  <a:spcPts val="790"/>
                </a:spcBef>
                <a:buClr>
                  <a:srgbClr val="E26C09"/>
                </a:buClr>
                <a:buFont typeface="Arial" panose="020B0604020202020204"/>
                <a:buChar char="•"/>
                <a:tabLst>
                  <a:tab pos="241300" algn="l"/>
                  <a:tab pos="241935" algn="l"/>
                </a:tabLst>
              </a:pPr>
              <a:r>
                <a:rPr lang="en-US" altLang="zh-CN" dirty="0">
                  <a:latin typeface="宋体" panose="02010600030101010101" pitchFamily="2" charset="-122"/>
                </a:rPr>
                <a:t>6</a:t>
              </a:r>
              <a:r>
                <a:rPr lang="zh-CN" altLang="zh-CN" dirty="0">
                  <a:latin typeface="宋体" panose="02010600030101010101" pitchFamily="2" charset="-122"/>
                </a:rPr>
                <a:t>个被征村经济社共同委托小谷围街道办向社会公开发布招商信息</a:t>
              </a:r>
              <a:endParaRPr dirty="0">
                <a:latin typeface="Noto Sans CJK JP Regular"/>
                <a:cs typeface="Noto Sans CJK JP Regular"/>
              </a:endParaRPr>
            </a:p>
          </p:txBody>
        </p:sp>
        <p:sp>
          <p:nvSpPr>
            <p:cNvPr id="24" name="object 19"/>
            <p:cNvSpPr/>
            <p:nvPr/>
          </p:nvSpPr>
          <p:spPr>
            <a:xfrm>
              <a:off x="2023818" y="1828800"/>
              <a:ext cx="999872" cy="0"/>
            </a:xfrm>
            <a:custGeom>
              <a:avLst/>
              <a:gdLst/>
              <a:ahLst/>
              <a:cxnLst/>
              <a:rect l="l" t="t" r="r" b="b"/>
              <a:pathLst>
                <a:path w="911225">
                  <a:moveTo>
                    <a:pt x="0" y="0"/>
                  </a:moveTo>
                  <a:lnTo>
                    <a:pt x="91060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51050" y="2286000"/>
            <a:ext cx="9525000" cy="378309"/>
            <a:chOff x="2051050" y="2212491"/>
            <a:chExt cx="9525000" cy="378309"/>
          </a:xfrm>
        </p:grpSpPr>
        <p:sp>
          <p:nvSpPr>
            <p:cNvPr id="27" name="object 19"/>
            <p:cNvSpPr/>
            <p:nvPr/>
          </p:nvSpPr>
          <p:spPr>
            <a:xfrm>
              <a:off x="2051050" y="2438400"/>
              <a:ext cx="999872" cy="0"/>
            </a:xfrm>
            <a:custGeom>
              <a:avLst/>
              <a:gdLst/>
              <a:ahLst/>
              <a:cxnLst/>
              <a:rect l="l" t="t" r="r" b="b"/>
              <a:pathLst>
                <a:path w="911225">
                  <a:moveTo>
                    <a:pt x="0" y="0"/>
                  </a:moveTo>
                  <a:lnTo>
                    <a:pt x="91060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4"/>
            <p:cNvSpPr/>
            <p:nvPr/>
          </p:nvSpPr>
          <p:spPr>
            <a:xfrm>
              <a:off x="3117850" y="2258640"/>
              <a:ext cx="1143000" cy="332160"/>
            </a:xfrm>
            <a:custGeom>
              <a:avLst/>
              <a:gdLst/>
              <a:ahLst/>
              <a:cxnLst/>
              <a:rect l="l" t="t" r="r" b="b"/>
              <a:pathLst>
                <a:path w="718820" h="306705">
                  <a:moveTo>
                    <a:pt x="0" y="306349"/>
                  </a:moveTo>
                  <a:lnTo>
                    <a:pt x="718210" y="306349"/>
                  </a:lnTo>
                  <a:lnTo>
                    <a:pt x="718210" y="0"/>
                  </a:lnTo>
                  <a:lnTo>
                    <a:pt x="0" y="0"/>
                  </a:lnTo>
                  <a:lnTo>
                    <a:pt x="0" y="30634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r>
                <a:rPr lang="en-US" altLang="zh-CN" dirty="0">
                  <a:latin typeface="宋体" panose="02010600030101010101" pitchFamily="2" charset="-122"/>
                </a:rPr>
                <a:t>2015</a:t>
              </a:r>
              <a:r>
                <a:rPr lang="zh-CN" altLang="zh-CN" dirty="0">
                  <a:latin typeface="宋体" panose="02010600030101010101" pitchFamily="2" charset="-122"/>
                </a:rPr>
                <a:t>年</a:t>
              </a:r>
              <a:r>
                <a:rPr lang="en-US" altLang="zh-CN" dirty="0">
                  <a:latin typeface="宋体" panose="02010600030101010101" pitchFamily="2" charset="-122"/>
                </a:rPr>
                <a:t>6</a:t>
              </a:r>
              <a:r>
                <a:rPr lang="zh-CN" altLang="en-US" dirty="0">
                  <a:latin typeface="宋体" panose="02010600030101010101" pitchFamily="2" charset="-122"/>
                </a:rPr>
                <a:t>月</a:t>
              </a:r>
              <a:endParaRPr dirty="0"/>
            </a:p>
          </p:txBody>
        </p:sp>
        <p:sp>
          <p:nvSpPr>
            <p:cNvPr id="30" name="object 15"/>
            <p:cNvSpPr txBox="1"/>
            <p:nvPr/>
          </p:nvSpPr>
          <p:spPr>
            <a:xfrm>
              <a:off x="4406900" y="2212491"/>
              <a:ext cx="7169150" cy="378309"/>
            </a:xfrm>
            <a:prstGeom prst="rect">
              <a:avLst/>
            </a:prstGeom>
          </p:spPr>
          <p:txBody>
            <a:bodyPr vert="horz" wrap="square" lIns="0" tIns="100330" rIns="0" bIns="0" rtlCol="0">
              <a:spAutoFit/>
            </a:bodyPr>
            <a:lstStyle/>
            <a:p>
              <a:pPr marL="241935" indent="-229235">
                <a:lnSpc>
                  <a:spcPct val="100000"/>
                </a:lnSpc>
                <a:spcBef>
                  <a:spcPts val="790"/>
                </a:spcBef>
                <a:buClr>
                  <a:srgbClr val="E26C09"/>
                </a:buClr>
                <a:buFont typeface="Arial" panose="020B0604020202020204"/>
                <a:buChar char="•"/>
                <a:tabLst>
                  <a:tab pos="241300" algn="l"/>
                  <a:tab pos="241935" algn="l"/>
                </a:tabLst>
              </a:pPr>
              <a:r>
                <a:rPr lang="en-US" altLang="zh-CN" dirty="0">
                  <a:latin typeface="宋体" panose="02010600030101010101" pitchFamily="2" charset="-122"/>
                </a:rPr>
                <a:t>6</a:t>
              </a:r>
              <a:r>
                <a:rPr lang="zh-CN" altLang="zh-CN" dirty="0">
                  <a:latin typeface="宋体" panose="02010600030101010101" pitchFamily="2" charset="-122"/>
                </a:rPr>
                <a:t>个被征村经济社共同</a:t>
              </a:r>
              <a:r>
                <a:rPr lang="zh-CN" altLang="en-US" dirty="0">
                  <a:latin typeface="宋体" panose="02010600030101010101" pitchFamily="2" charset="-122"/>
                </a:rPr>
                <a:t>确定金钰天成公司为唯一合作开发方</a:t>
              </a:r>
              <a:endParaRPr dirty="0">
                <a:latin typeface="Noto Sans CJK JP Regular"/>
                <a:cs typeface="Noto Sans CJK JP Regular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2051050" y="2971800"/>
            <a:ext cx="9531350" cy="408360"/>
            <a:chOff x="2051050" y="2895600"/>
            <a:chExt cx="9531350" cy="408360"/>
          </a:xfrm>
        </p:grpSpPr>
        <p:sp>
          <p:nvSpPr>
            <p:cNvPr id="28" name="object 19"/>
            <p:cNvSpPr/>
            <p:nvPr/>
          </p:nvSpPr>
          <p:spPr>
            <a:xfrm>
              <a:off x="2051050" y="3124200"/>
              <a:ext cx="999872" cy="0"/>
            </a:xfrm>
            <a:custGeom>
              <a:avLst/>
              <a:gdLst/>
              <a:ahLst/>
              <a:cxnLst/>
              <a:rect l="l" t="t" r="r" b="b"/>
              <a:pathLst>
                <a:path w="911225">
                  <a:moveTo>
                    <a:pt x="0" y="0"/>
                  </a:moveTo>
                  <a:lnTo>
                    <a:pt x="91060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4"/>
            <p:cNvSpPr/>
            <p:nvPr/>
          </p:nvSpPr>
          <p:spPr>
            <a:xfrm>
              <a:off x="3117850" y="2971800"/>
              <a:ext cx="1143000" cy="332160"/>
            </a:xfrm>
            <a:custGeom>
              <a:avLst/>
              <a:gdLst/>
              <a:ahLst/>
              <a:cxnLst/>
              <a:rect l="l" t="t" r="r" b="b"/>
              <a:pathLst>
                <a:path w="718820" h="306705">
                  <a:moveTo>
                    <a:pt x="0" y="306349"/>
                  </a:moveTo>
                  <a:lnTo>
                    <a:pt x="718210" y="306349"/>
                  </a:lnTo>
                  <a:lnTo>
                    <a:pt x="718210" y="0"/>
                  </a:lnTo>
                  <a:lnTo>
                    <a:pt x="0" y="0"/>
                  </a:lnTo>
                  <a:lnTo>
                    <a:pt x="0" y="30634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r>
                <a:rPr lang="en-US" altLang="zh-CN" dirty="0">
                  <a:latin typeface="宋体" panose="02010600030101010101" pitchFamily="2" charset="-122"/>
                </a:rPr>
                <a:t>2018</a:t>
              </a:r>
              <a:r>
                <a:rPr lang="zh-CN" altLang="zh-CN" dirty="0">
                  <a:latin typeface="宋体" panose="02010600030101010101" pitchFamily="2" charset="-122"/>
                </a:rPr>
                <a:t>年</a:t>
              </a:r>
              <a:r>
                <a:rPr lang="en-US" altLang="zh-CN" dirty="0">
                  <a:latin typeface="宋体" panose="02010600030101010101" pitchFamily="2" charset="-122"/>
                </a:rPr>
                <a:t>1</a:t>
              </a:r>
              <a:r>
                <a:rPr lang="zh-CN" altLang="en-US" dirty="0">
                  <a:latin typeface="宋体" panose="02010600030101010101" pitchFamily="2" charset="-122"/>
                </a:rPr>
                <a:t>月</a:t>
              </a:r>
              <a:endParaRPr dirty="0"/>
            </a:p>
          </p:txBody>
        </p:sp>
        <p:sp>
          <p:nvSpPr>
            <p:cNvPr id="32" name="object 15"/>
            <p:cNvSpPr txBox="1"/>
            <p:nvPr/>
          </p:nvSpPr>
          <p:spPr>
            <a:xfrm>
              <a:off x="4413250" y="2895600"/>
              <a:ext cx="7169150" cy="378309"/>
            </a:xfrm>
            <a:prstGeom prst="rect">
              <a:avLst/>
            </a:prstGeom>
          </p:spPr>
          <p:txBody>
            <a:bodyPr vert="horz" wrap="square" lIns="0" tIns="100330" rIns="0" bIns="0" rtlCol="0">
              <a:spAutoFit/>
            </a:bodyPr>
            <a:lstStyle/>
            <a:p>
              <a:pPr marL="241935" indent="-229235">
                <a:lnSpc>
                  <a:spcPct val="100000"/>
                </a:lnSpc>
                <a:spcBef>
                  <a:spcPts val="790"/>
                </a:spcBef>
                <a:buClr>
                  <a:srgbClr val="E26C09"/>
                </a:buClr>
                <a:buFont typeface="Arial" panose="020B0604020202020204"/>
                <a:buChar char="•"/>
                <a:tabLst>
                  <a:tab pos="241300" algn="l"/>
                  <a:tab pos="241935" algn="l"/>
                </a:tabLst>
              </a:pPr>
              <a:r>
                <a:rPr lang="zh-CN" altLang="en-US" dirty="0">
                  <a:latin typeface="Noto Sans CJK JP Regular"/>
                  <a:cs typeface="Noto Sans CJK JP Regular"/>
                </a:rPr>
                <a:t>五个地块</a:t>
              </a:r>
              <a:r>
                <a:rPr lang="en-US" altLang="zh-CN" dirty="0">
                  <a:latin typeface="Noto Sans CJK JP Regular"/>
                  <a:cs typeface="Noto Sans CJK JP Regular"/>
                </a:rPr>
                <a:t>《</a:t>
              </a:r>
              <a:r>
                <a:rPr lang="zh-CN" altLang="en-US" dirty="0">
                  <a:latin typeface="Noto Sans CJK JP Regular"/>
                  <a:cs typeface="Noto Sans CJK JP Regular"/>
                </a:rPr>
                <a:t>建设用地许可证</a:t>
              </a:r>
              <a:r>
                <a:rPr lang="en-US" altLang="zh-CN" dirty="0">
                  <a:latin typeface="Noto Sans CJK JP Regular"/>
                  <a:cs typeface="Noto Sans CJK JP Regular"/>
                </a:rPr>
                <a:t>》</a:t>
              </a:r>
              <a:r>
                <a:rPr lang="zh-CN" altLang="en-US" dirty="0">
                  <a:latin typeface="Noto Sans CJK JP Regular"/>
                  <a:cs typeface="Noto Sans CJK JP Regular"/>
                </a:rPr>
                <a:t>办理完毕</a:t>
              </a:r>
              <a:endParaRPr dirty="0">
                <a:latin typeface="Noto Sans CJK JP Regular"/>
                <a:cs typeface="Noto Sans CJK JP Regular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051050" y="3581400"/>
            <a:ext cx="9525000" cy="457200"/>
            <a:chOff x="2051050" y="3505200"/>
            <a:chExt cx="9525000" cy="457200"/>
          </a:xfrm>
        </p:grpSpPr>
        <p:sp>
          <p:nvSpPr>
            <p:cNvPr id="33" name="object 19"/>
            <p:cNvSpPr/>
            <p:nvPr/>
          </p:nvSpPr>
          <p:spPr>
            <a:xfrm>
              <a:off x="2051050" y="3810000"/>
              <a:ext cx="999872" cy="0"/>
            </a:xfrm>
            <a:custGeom>
              <a:avLst/>
              <a:gdLst/>
              <a:ahLst/>
              <a:cxnLst/>
              <a:rect l="l" t="t" r="r" b="b"/>
              <a:pathLst>
                <a:path w="911225">
                  <a:moveTo>
                    <a:pt x="0" y="0"/>
                  </a:moveTo>
                  <a:lnTo>
                    <a:pt x="91060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4"/>
            <p:cNvSpPr/>
            <p:nvPr/>
          </p:nvSpPr>
          <p:spPr>
            <a:xfrm>
              <a:off x="3117850" y="3630240"/>
              <a:ext cx="1143000" cy="332160"/>
            </a:xfrm>
            <a:custGeom>
              <a:avLst/>
              <a:gdLst/>
              <a:ahLst/>
              <a:cxnLst/>
              <a:rect l="l" t="t" r="r" b="b"/>
              <a:pathLst>
                <a:path w="718820" h="306705">
                  <a:moveTo>
                    <a:pt x="0" y="306349"/>
                  </a:moveTo>
                  <a:lnTo>
                    <a:pt x="718210" y="306349"/>
                  </a:lnTo>
                  <a:lnTo>
                    <a:pt x="718210" y="0"/>
                  </a:lnTo>
                  <a:lnTo>
                    <a:pt x="0" y="0"/>
                  </a:lnTo>
                  <a:lnTo>
                    <a:pt x="0" y="30634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r>
                <a:rPr lang="en-US" altLang="zh-CN" dirty="0">
                  <a:latin typeface="宋体" panose="02010600030101010101" pitchFamily="2" charset="-122"/>
                </a:rPr>
                <a:t>2018</a:t>
              </a:r>
              <a:r>
                <a:rPr lang="zh-CN" altLang="zh-CN" dirty="0">
                  <a:latin typeface="宋体" panose="02010600030101010101" pitchFamily="2" charset="-122"/>
                </a:rPr>
                <a:t>年</a:t>
              </a:r>
              <a:r>
                <a:rPr lang="en-US" altLang="zh-CN" dirty="0">
                  <a:latin typeface="宋体" panose="02010600030101010101" pitchFamily="2" charset="-122"/>
                </a:rPr>
                <a:t>6</a:t>
              </a:r>
              <a:r>
                <a:rPr lang="zh-CN" altLang="en-US" dirty="0">
                  <a:latin typeface="宋体" panose="02010600030101010101" pitchFamily="2" charset="-122"/>
                </a:rPr>
                <a:t>月</a:t>
              </a:r>
              <a:endParaRPr dirty="0"/>
            </a:p>
          </p:txBody>
        </p:sp>
        <p:sp>
          <p:nvSpPr>
            <p:cNvPr id="35" name="object 15"/>
            <p:cNvSpPr txBox="1"/>
            <p:nvPr/>
          </p:nvSpPr>
          <p:spPr>
            <a:xfrm>
              <a:off x="4406900" y="3505200"/>
              <a:ext cx="7169150" cy="378309"/>
            </a:xfrm>
            <a:prstGeom prst="rect">
              <a:avLst/>
            </a:prstGeom>
          </p:spPr>
          <p:txBody>
            <a:bodyPr vert="horz" wrap="square" lIns="0" tIns="100330" rIns="0" bIns="0" rtlCol="0">
              <a:spAutoFit/>
            </a:bodyPr>
            <a:lstStyle/>
            <a:p>
              <a:pPr marL="241935" indent="-229235">
                <a:lnSpc>
                  <a:spcPct val="100000"/>
                </a:lnSpc>
                <a:spcBef>
                  <a:spcPts val="790"/>
                </a:spcBef>
                <a:buClr>
                  <a:srgbClr val="E26C09"/>
                </a:buClr>
                <a:buFont typeface="Arial" panose="020B0604020202020204"/>
                <a:buChar char="•"/>
                <a:tabLst>
                  <a:tab pos="241300" algn="l"/>
                  <a:tab pos="241935" algn="l"/>
                </a:tabLst>
              </a:pPr>
              <a:r>
                <a:rPr lang="zh-CN" altLang="en-US" dirty="0">
                  <a:latin typeface="Noto Sans CJK JP Regular"/>
                  <a:cs typeface="Noto Sans CJK JP Regular"/>
                </a:rPr>
                <a:t>五个地块</a:t>
              </a:r>
              <a:r>
                <a:rPr lang="en-US" altLang="zh-CN" dirty="0">
                  <a:latin typeface="Noto Sans CJK JP Regular"/>
                  <a:cs typeface="Noto Sans CJK JP Regular"/>
                </a:rPr>
                <a:t>《</a:t>
              </a:r>
              <a:r>
                <a:rPr lang="zh-CN" altLang="en-US" dirty="0">
                  <a:latin typeface="Noto Sans CJK JP Regular"/>
                  <a:cs typeface="Noto Sans CJK JP Regular"/>
                </a:rPr>
                <a:t>建设用地批准书</a:t>
              </a:r>
              <a:r>
                <a:rPr lang="en-US" altLang="zh-CN" dirty="0">
                  <a:latin typeface="Noto Sans CJK JP Regular"/>
                  <a:cs typeface="Noto Sans CJK JP Regular"/>
                </a:rPr>
                <a:t>》</a:t>
              </a:r>
              <a:r>
                <a:rPr lang="zh-CN" altLang="en-US" dirty="0">
                  <a:latin typeface="Noto Sans CJK JP Regular"/>
                  <a:cs typeface="Noto Sans CJK JP Regular"/>
                </a:rPr>
                <a:t>、</a:t>
              </a:r>
              <a:r>
                <a:rPr lang="en-US" altLang="zh-CN" dirty="0">
                  <a:latin typeface="Noto Sans CJK JP Regular"/>
                  <a:cs typeface="Noto Sans CJK JP Regular"/>
                </a:rPr>
                <a:t>《</a:t>
              </a:r>
              <a:r>
                <a:rPr lang="zh-CN" altLang="en-US" dirty="0">
                  <a:latin typeface="Noto Sans CJK JP Regular"/>
                  <a:cs typeface="Noto Sans CJK JP Regular"/>
                </a:rPr>
                <a:t>不动产证</a:t>
              </a:r>
              <a:r>
                <a:rPr lang="en-US" altLang="zh-CN" dirty="0">
                  <a:latin typeface="Noto Sans CJK JP Regular"/>
                  <a:cs typeface="Noto Sans CJK JP Regular"/>
                </a:rPr>
                <a:t>》</a:t>
              </a:r>
              <a:r>
                <a:rPr lang="zh-CN" altLang="en-US" dirty="0">
                  <a:latin typeface="Noto Sans CJK JP Regular"/>
                  <a:cs typeface="Noto Sans CJK JP Regular"/>
                </a:rPr>
                <a:t>办理完毕</a:t>
              </a:r>
              <a:endParaRPr dirty="0">
                <a:latin typeface="Noto Sans CJK JP Regular"/>
                <a:cs typeface="Noto Sans CJK JP Regular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023847" y="5029200"/>
            <a:ext cx="9552203" cy="457200"/>
            <a:chOff x="2023847" y="4191000"/>
            <a:chExt cx="9552203" cy="457200"/>
          </a:xfrm>
        </p:grpSpPr>
        <p:sp>
          <p:nvSpPr>
            <p:cNvPr id="26" name="object 21"/>
            <p:cNvSpPr/>
            <p:nvPr/>
          </p:nvSpPr>
          <p:spPr>
            <a:xfrm>
              <a:off x="2023847" y="4495800"/>
              <a:ext cx="1050039" cy="0"/>
            </a:xfrm>
            <a:custGeom>
              <a:avLst/>
              <a:gdLst/>
              <a:ahLst/>
              <a:cxnLst/>
              <a:rect l="l" t="t" r="r" b="b"/>
              <a:pathLst>
                <a:path w="956945">
                  <a:moveTo>
                    <a:pt x="0" y="0"/>
                  </a:moveTo>
                  <a:lnTo>
                    <a:pt x="956741" y="0"/>
                  </a:lnTo>
                </a:path>
              </a:pathLst>
            </a:custGeom>
            <a:ln w="8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4"/>
            <p:cNvSpPr/>
            <p:nvPr/>
          </p:nvSpPr>
          <p:spPr>
            <a:xfrm>
              <a:off x="3117850" y="4316040"/>
              <a:ext cx="1143000" cy="332160"/>
            </a:xfrm>
            <a:custGeom>
              <a:avLst/>
              <a:gdLst/>
              <a:ahLst/>
              <a:cxnLst/>
              <a:rect l="l" t="t" r="r" b="b"/>
              <a:pathLst>
                <a:path w="718820" h="306705">
                  <a:moveTo>
                    <a:pt x="0" y="306349"/>
                  </a:moveTo>
                  <a:lnTo>
                    <a:pt x="718210" y="306349"/>
                  </a:lnTo>
                  <a:lnTo>
                    <a:pt x="718210" y="0"/>
                  </a:lnTo>
                  <a:lnTo>
                    <a:pt x="0" y="0"/>
                  </a:lnTo>
                  <a:lnTo>
                    <a:pt x="0" y="30634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r>
                <a:rPr lang="en-US" altLang="zh-CN" dirty="0">
                  <a:latin typeface="宋体" panose="02010600030101010101" pitchFamily="2" charset="-122"/>
                </a:rPr>
                <a:t>  2019</a:t>
              </a:r>
              <a:r>
                <a:rPr lang="zh-CN" altLang="zh-CN" dirty="0">
                  <a:latin typeface="宋体" panose="02010600030101010101" pitchFamily="2" charset="-122"/>
                </a:rPr>
                <a:t>年</a:t>
              </a:r>
              <a:endParaRPr dirty="0"/>
            </a:p>
          </p:txBody>
        </p:sp>
        <p:sp>
          <p:nvSpPr>
            <p:cNvPr id="37" name="object 15"/>
            <p:cNvSpPr txBox="1"/>
            <p:nvPr/>
          </p:nvSpPr>
          <p:spPr>
            <a:xfrm>
              <a:off x="4406900" y="4191000"/>
              <a:ext cx="7169150" cy="378309"/>
            </a:xfrm>
            <a:prstGeom prst="rect">
              <a:avLst/>
            </a:prstGeom>
          </p:spPr>
          <p:txBody>
            <a:bodyPr vert="horz" wrap="square" lIns="0" tIns="100330" rIns="0" bIns="0" rtlCol="0">
              <a:spAutoFit/>
            </a:bodyPr>
            <a:lstStyle/>
            <a:p>
              <a:pPr marL="241935" indent="-229235">
                <a:lnSpc>
                  <a:spcPct val="100000"/>
                </a:lnSpc>
                <a:spcBef>
                  <a:spcPts val="790"/>
                </a:spcBef>
                <a:buClr>
                  <a:srgbClr val="E26C09"/>
                </a:buClr>
                <a:buFont typeface="Arial" panose="020B0604020202020204"/>
                <a:buChar char="•"/>
                <a:tabLst>
                  <a:tab pos="241300" algn="l"/>
                  <a:tab pos="241935" algn="l"/>
                </a:tabLst>
              </a:pPr>
              <a:r>
                <a:rPr lang="zh-CN" altLang="en-US" dirty="0">
                  <a:latin typeface="Noto Sans CJK JP Regular"/>
                  <a:cs typeface="Noto Sans CJK JP Regular"/>
                </a:rPr>
                <a:t>项目规划设计、报批报建、施工</a:t>
              </a:r>
              <a:endParaRPr dirty="0">
                <a:latin typeface="Noto Sans CJK JP Regular"/>
                <a:cs typeface="Noto Sans CJK JP Regular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1974850" y="5791200"/>
            <a:ext cx="9607550" cy="454509"/>
            <a:chOff x="1974850" y="4879491"/>
            <a:chExt cx="9607550" cy="454509"/>
          </a:xfrm>
        </p:grpSpPr>
        <p:sp>
          <p:nvSpPr>
            <p:cNvPr id="25" name="object 20"/>
            <p:cNvSpPr/>
            <p:nvPr/>
          </p:nvSpPr>
          <p:spPr>
            <a:xfrm>
              <a:off x="1974850" y="5181600"/>
              <a:ext cx="999872" cy="0"/>
            </a:xfrm>
            <a:custGeom>
              <a:avLst/>
              <a:gdLst/>
              <a:ahLst/>
              <a:cxnLst/>
              <a:rect l="l" t="t" r="r" b="b"/>
              <a:pathLst>
                <a:path w="911225">
                  <a:moveTo>
                    <a:pt x="0" y="0"/>
                  </a:moveTo>
                  <a:lnTo>
                    <a:pt x="910605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4"/>
            <p:cNvSpPr/>
            <p:nvPr/>
          </p:nvSpPr>
          <p:spPr>
            <a:xfrm>
              <a:off x="3041650" y="5001840"/>
              <a:ext cx="1143000" cy="332160"/>
            </a:xfrm>
            <a:custGeom>
              <a:avLst/>
              <a:gdLst/>
              <a:ahLst/>
              <a:cxnLst/>
              <a:rect l="l" t="t" r="r" b="b"/>
              <a:pathLst>
                <a:path w="718820" h="306705">
                  <a:moveTo>
                    <a:pt x="0" y="306349"/>
                  </a:moveTo>
                  <a:lnTo>
                    <a:pt x="718210" y="306349"/>
                  </a:lnTo>
                  <a:lnTo>
                    <a:pt x="718210" y="0"/>
                  </a:lnTo>
                  <a:lnTo>
                    <a:pt x="0" y="0"/>
                  </a:lnTo>
                  <a:lnTo>
                    <a:pt x="0" y="30634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r>
                <a:rPr lang="en-US" altLang="zh-CN" dirty="0">
                  <a:latin typeface="宋体" panose="02010600030101010101" pitchFamily="2" charset="-122"/>
                </a:rPr>
                <a:t> 2021</a:t>
              </a:r>
              <a:r>
                <a:rPr lang="zh-CN" altLang="zh-CN" dirty="0">
                  <a:latin typeface="宋体" panose="02010600030101010101" pitchFamily="2" charset="-122"/>
                </a:rPr>
                <a:t>年</a:t>
              </a:r>
              <a:r>
                <a:rPr lang="en-US" altLang="zh-CN" dirty="0">
                  <a:latin typeface="宋体" panose="02010600030101010101" pitchFamily="2" charset="-122"/>
                </a:rPr>
                <a:t>7</a:t>
              </a:r>
              <a:r>
                <a:rPr lang="zh-CN" altLang="en-US" dirty="0">
                  <a:latin typeface="宋体" panose="02010600030101010101" pitchFamily="2" charset="-122"/>
                </a:rPr>
                <a:t>月</a:t>
              </a:r>
              <a:endParaRPr dirty="0"/>
            </a:p>
          </p:txBody>
        </p:sp>
        <p:sp>
          <p:nvSpPr>
            <p:cNvPr id="39" name="object 15"/>
            <p:cNvSpPr txBox="1"/>
            <p:nvPr/>
          </p:nvSpPr>
          <p:spPr>
            <a:xfrm>
              <a:off x="4413250" y="4879491"/>
              <a:ext cx="7169150" cy="378309"/>
            </a:xfrm>
            <a:prstGeom prst="rect">
              <a:avLst/>
            </a:prstGeom>
          </p:spPr>
          <p:txBody>
            <a:bodyPr vert="horz" wrap="square" lIns="0" tIns="100330" rIns="0" bIns="0" rtlCol="0">
              <a:spAutoFit/>
            </a:bodyPr>
            <a:lstStyle/>
            <a:p>
              <a:pPr marL="241935" indent="-229235">
                <a:lnSpc>
                  <a:spcPct val="100000"/>
                </a:lnSpc>
                <a:spcBef>
                  <a:spcPts val="790"/>
                </a:spcBef>
                <a:buClr>
                  <a:srgbClr val="E26C09"/>
                </a:buClr>
                <a:buFont typeface="Arial" panose="020B0604020202020204"/>
                <a:buChar char="•"/>
                <a:tabLst>
                  <a:tab pos="241300" algn="l"/>
                  <a:tab pos="241935" algn="l"/>
                </a:tabLst>
              </a:pPr>
              <a:r>
                <a:rPr lang="zh-CN" altLang="en-US" dirty="0">
                  <a:latin typeface="Noto Sans CJK JP Regular"/>
                  <a:cs typeface="Noto Sans CJK JP Regular"/>
                </a:rPr>
                <a:t>交付</a:t>
              </a:r>
              <a:endParaRPr dirty="0">
                <a:latin typeface="Noto Sans CJK JP Regular"/>
                <a:cs typeface="Noto Sans CJK JP Regular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051050" y="4267200"/>
            <a:ext cx="9552203" cy="457200"/>
            <a:chOff x="2023847" y="4191000"/>
            <a:chExt cx="9552203" cy="457200"/>
          </a:xfrm>
        </p:grpSpPr>
        <p:sp>
          <p:nvSpPr>
            <p:cNvPr id="47" name="object 21"/>
            <p:cNvSpPr/>
            <p:nvPr/>
          </p:nvSpPr>
          <p:spPr>
            <a:xfrm>
              <a:off x="2023847" y="4495800"/>
              <a:ext cx="1050039" cy="0"/>
            </a:xfrm>
            <a:custGeom>
              <a:avLst/>
              <a:gdLst/>
              <a:ahLst/>
              <a:cxnLst/>
              <a:rect l="l" t="t" r="r" b="b"/>
              <a:pathLst>
                <a:path w="956945">
                  <a:moveTo>
                    <a:pt x="0" y="0"/>
                  </a:moveTo>
                  <a:lnTo>
                    <a:pt x="956741" y="0"/>
                  </a:lnTo>
                </a:path>
              </a:pathLst>
            </a:custGeom>
            <a:ln w="8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4"/>
            <p:cNvSpPr/>
            <p:nvPr/>
          </p:nvSpPr>
          <p:spPr>
            <a:xfrm>
              <a:off x="3117850" y="4316040"/>
              <a:ext cx="1143000" cy="332160"/>
            </a:xfrm>
            <a:custGeom>
              <a:avLst/>
              <a:gdLst/>
              <a:ahLst/>
              <a:cxnLst/>
              <a:rect l="l" t="t" r="r" b="b"/>
              <a:pathLst>
                <a:path w="718820" h="306705">
                  <a:moveTo>
                    <a:pt x="0" y="306349"/>
                  </a:moveTo>
                  <a:lnTo>
                    <a:pt x="718210" y="306349"/>
                  </a:lnTo>
                  <a:lnTo>
                    <a:pt x="718210" y="0"/>
                  </a:lnTo>
                  <a:lnTo>
                    <a:pt x="0" y="0"/>
                  </a:lnTo>
                  <a:lnTo>
                    <a:pt x="0" y="306349"/>
                  </a:lnTo>
                  <a:close/>
                </a:path>
              </a:pathLst>
            </a:custGeom>
            <a:solidFill>
              <a:schemeClr val="bg2"/>
            </a:solidFill>
          </p:spPr>
          <p:txBody>
            <a:bodyPr wrap="square" lIns="0" tIns="0" rIns="0" bIns="0" rtlCol="0"/>
            <a:lstStyle/>
            <a:p>
              <a:r>
                <a:rPr lang="en-US" altLang="zh-CN" dirty="0">
                  <a:latin typeface="宋体" panose="02010600030101010101" pitchFamily="2" charset="-122"/>
                </a:rPr>
                <a:t> 2019</a:t>
              </a:r>
              <a:r>
                <a:rPr lang="zh-CN" altLang="zh-CN" dirty="0">
                  <a:latin typeface="宋体" panose="02010600030101010101" pitchFamily="2" charset="-122"/>
                </a:rPr>
                <a:t>年</a:t>
              </a:r>
              <a:r>
                <a:rPr lang="en-US" altLang="zh-CN" dirty="0">
                  <a:latin typeface="宋体" panose="02010600030101010101" pitchFamily="2" charset="-122"/>
                </a:rPr>
                <a:t>1</a:t>
              </a:r>
              <a:r>
                <a:rPr lang="zh-CN" altLang="en-US" dirty="0">
                  <a:latin typeface="宋体" panose="02010600030101010101" pitchFamily="2" charset="-122"/>
                </a:rPr>
                <a:t>月</a:t>
              </a:r>
              <a:endParaRPr dirty="0"/>
            </a:p>
          </p:txBody>
        </p:sp>
        <p:sp>
          <p:nvSpPr>
            <p:cNvPr id="49" name="object 15"/>
            <p:cNvSpPr txBox="1"/>
            <p:nvPr/>
          </p:nvSpPr>
          <p:spPr>
            <a:xfrm>
              <a:off x="4406900" y="4191000"/>
              <a:ext cx="7169150" cy="378309"/>
            </a:xfrm>
            <a:prstGeom prst="rect">
              <a:avLst/>
            </a:prstGeom>
          </p:spPr>
          <p:txBody>
            <a:bodyPr vert="horz" wrap="square" lIns="0" tIns="100330" rIns="0" bIns="0" rtlCol="0">
              <a:spAutoFit/>
            </a:bodyPr>
            <a:lstStyle/>
            <a:p>
              <a:pPr marL="241935" indent="-229235">
                <a:lnSpc>
                  <a:spcPct val="100000"/>
                </a:lnSpc>
                <a:spcBef>
                  <a:spcPts val="790"/>
                </a:spcBef>
                <a:buClr>
                  <a:srgbClr val="E26C09"/>
                </a:buClr>
                <a:buFont typeface="Arial" panose="020B0604020202020204"/>
                <a:buChar char="•"/>
                <a:tabLst>
                  <a:tab pos="241300" algn="l"/>
                  <a:tab pos="241935" algn="l"/>
                </a:tabLst>
              </a:pPr>
              <a:r>
                <a:rPr lang="zh-CN" altLang="en-US" dirty="0">
                  <a:latin typeface="Noto Sans CJK JP Regular"/>
                  <a:cs typeface="Noto Sans CJK JP Regular"/>
                </a:rPr>
                <a:t>项目列为番禺区重点项目</a:t>
              </a:r>
              <a:endParaRPr dirty="0">
                <a:latin typeface="Noto Sans CJK JP Regular"/>
                <a:cs typeface="Noto Sans CJK JP Regular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/>
          <p:cNvSpPr txBox="1"/>
          <p:nvPr/>
        </p:nvSpPr>
        <p:spPr>
          <a:xfrm>
            <a:off x="1517650" y="2743200"/>
            <a:ext cx="94488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kern="0" spc="135" dirty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项目定位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28406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定位</a:t>
            </a:r>
            <a:endParaRPr sz="2800" dirty="0"/>
          </a:p>
        </p:txBody>
      </p:sp>
      <p:sp>
        <p:nvSpPr>
          <p:cNvPr id="20" name="object 11"/>
          <p:cNvSpPr/>
          <p:nvPr/>
        </p:nvSpPr>
        <p:spPr>
          <a:xfrm>
            <a:off x="1212850" y="2588260"/>
            <a:ext cx="8889365" cy="2540"/>
          </a:xfrm>
          <a:custGeom>
            <a:avLst/>
            <a:gdLst/>
            <a:ahLst/>
            <a:cxnLst/>
            <a:rect l="l" t="t" r="r" b="b"/>
            <a:pathLst>
              <a:path w="8889365" h="2539">
                <a:moveTo>
                  <a:pt x="0" y="0"/>
                </a:moveTo>
                <a:lnTo>
                  <a:pt x="8888795" y="219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6"/>
          <p:cNvSpPr/>
          <p:nvPr/>
        </p:nvSpPr>
        <p:spPr>
          <a:xfrm>
            <a:off x="1750976" y="2994381"/>
            <a:ext cx="0" cy="2961640"/>
          </a:xfrm>
          <a:custGeom>
            <a:avLst/>
            <a:gdLst/>
            <a:ahLst/>
            <a:cxnLst/>
            <a:rect l="l" t="t" r="r" b="b"/>
            <a:pathLst>
              <a:path h="2961640">
                <a:moveTo>
                  <a:pt x="0" y="0"/>
                </a:moveTo>
                <a:lnTo>
                  <a:pt x="0" y="2961506"/>
                </a:lnTo>
              </a:path>
            </a:pathLst>
          </a:custGeom>
          <a:ln w="16903">
            <a:solidFill>
              <a:srgbClr val="1C427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/>
          <p:cNvSpPr/>
          <p:nvPr/>
        </p:nvSpPr>
        <p:spPr>
          <a:xfrm>
            <a:off x="1395929" y="4129557"/>
            <a:ext cx="708660" cy="846455"/>
          </a:xfrm>
          <a:custGeom>
            <a:avLst/>
            <a:gdLst/>
            <a:ahLst/>
            <a:cxnLst/>
            <a:rect l="l" t="t" r="r" b="b"/>
            <a:pathLst>
              <a:path w="708660" h="846454">
                <a:moveTo>
                  <a:pt x="354025" y="0"/>
                </a:moveTo>
                <a:lnTo>
                  <a:pt x="354025" y="211505"/>
                </a:lnTo>
                <a:lnTo>
                  <a:pt x="0" y="211505"/>
                </a:lnTo>
                <a:lnTo>
                  <a:pt x="0" y="634517"/>
                </a:lnTo>
                <a:lnTo>
                  <a:pt x="354025" y="634517"/>
                </a:lnTo>
                <a:lnTo>
                  <a:pt x="354025" y="846023"/>
                </a:lnTo>
                <a:lnTo>
                  <a:pt x="708063" y="423011"/>
                </a:lnTo>
                <a:lnTo>
                  <a:pt x="354025" y="0"/>
                </a:lnTo>
                <a:close/>
              </a:path>
            </a:pathLst>
          </a:custGeom>
          <a:solidFill>
            <a:srgbClr val="A6A6A6">
              <a:alpha val="968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文本框 6"/>
          <p:cNvSpPr txBox="1">
            <a:spLocks noChangeArrowheads="1"/>
          </p:cNvSpPr>
          <p:nvPr/>
        </p:nvSpPr>
        <p:spPr bwMode="auto">
          <a:xfrm>
            <a:off x="2432050" y="3699808"/>
            <a:ext cx="7562850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zh-CN" sz="2000" dirty="0"/>
              <a:t>产品涵盖办公，公寓，中高端品牌酒店及全开放式休闲、娱乐、购物广场。</a:t>
            </a:r>
          </a:p>
          <a:p>
            <a:r>
              <a:rPr lang="zh-CN" altLang="zh-CN" sz="2000" dirty="0"/>
              <a:t>将打造成小谷围首发的高端精品商业项目，创业者的造梦空间，居住者的温馨自在的居住空间，集时尚、文化、繁华为一体的中心。</a:t>
            </a:r>
          </a:p>
          <a:p>
            <a:pPr>
              <a:lnSpc>
                <a:spcPct val="200000"/>
              </a:lnSpc>
            </a:pPr>
            <a:endParaRPr lang="zh-CN" altLang="en-US" sz="2000" dirty="0">
              <a:latin typeface="宋体" panose="02010600030101010101" pitchFamily="2" charset="-122"/>
            </a:endParaRPr>
          </a:p>
        </p:txBody>
      </p:sp>
      <p:sp>
        <p:nvSpPr>
          <p:cNvPr id="17" name="object 4"/>
          <p:cNvSpPr txBox="1"/>
          <p:nvPr/>
        </p:nvSpPr>
        <p:spPr>
          <a:xfrm>
            <a:off x="2508250" y="1736799"/>
            <a:ext cx="53340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40"/>
              </a:spcBef>
            </a:pPr>
            <a:r>
              <a:rPr lang="zh-CN" altLang="en-US" sz="2400" dirty="0">
                <a:latin typeface="宋体" panose="02010600030101010101" pitchFamily="2" charset="-122"/>
              </a:rPr>
              <a:t>云梦天成</a:t>
            </a:r>
            <a:r>
              <a:rPr lang="en-US" altLang="zh-CN" sz="2400" dirty="0">
                <a:latin typeface="宋体" panose="02010600030101010101" pitchFamily="2" charset="-122"/>
              </a:rPr>
              <a:t>-----</a:t>
            </a:r>
            <a:r>
              <a:rPr lang="zh-CN" altLang="en-US" sz="2400" dirty="0">
                <a:latin typeface="宋体" panose="02010600030101010101" pitchFamily="2" charset="-122"/>
              </a:rPr>
              <a:t>国际铂金公寓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0" y="1357298"/>
            <a:ext cx="2231998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产品概念</a:t>
            </a:r>
            <a:r>
              <a:rPr lang="zh-CN" altLang="en-US" sz="2800" dirty="0" smtClean="0"/>
              <a:t>设计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endParaRPr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74875" y="-14963"/>
            <a:ext cx="9804426" cy="687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5919" y="0"/>
            <a:ext cx="1230521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121688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637" y="0"/>
            <a:ext cx="12286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6894" y="3377"/>
            <a:ext cx="12376194" cy="690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300" cy="69111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473890"/>
            <a:ext cx="10880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>
                <a:solidFill>
                  <a:srgbClr val="FF0000"/>
                </a:solidFill>
              </a:rPr>
              <a:t>目录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5650" y="891365"/>
            <a:ext cx="1455738" cy="369888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ea typeface="+mn-ea"/>
              </a:rPr>
              <a:t> 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4284345" y="1581150"/>
            <a:ext cx="3041650" cy="533400"/>
            <a:chOff x="1082675" y="1790700"/>
            <a:chExt cx="3041650" cy="533400"/>
          </a:xfrm>
        </p:grpSpPr>
        <p:sp>
          <p:nvSpPr>
            <p:cNvPr id="18" name="AutoShape 9"/>
            <p:cNvSpPr>
              <a:spLocks noChangeArrowheads="1"/>
            </p:cNvSpPr>
            <p:nvPr/>
          </p:nvSpPr>
          <p:spPr bwMode="auto">
            <a:xfrm>
              <a:off x="1082675" y="1790700"/>
              <a:ext cx="3041650" cy="533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B2B2B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endParaRPr lang="zh-CN" altLang="en-US" sz="1600">
                <a:solidFill>
                  <a:srgbClr val="595959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19" name="AutoShape 27"/>
            <p:cNvSpPr>
              <a:spLocks noChangeArrowheads="1"/>
            </p:cNvSpPr>
            <p:nvPr/>
          </p:nvSpPr>
          <p:spPr bwMode="auto">
            <a:xfrm>
              <a:off x="1504950" y="1790700"/>
              <a:ext cx="2527300" cy="533400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  <a:round/>
            </a:ln>
          </p:spPr>
          <p:txBody>
            <a:bodyPr wrap="none" anchor="ctr"/>
            <a:lstStyle/>
            <a:p>
              <a:pPr lvl="1" eaLnBrk="0" hangingPunct="0"/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区域概况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260850" y="4191000"/>
            <a:ext cx="3108325" cy="577850"/>
            <a:chOff x="1082675" y="4114800"/>
            <a:chExt cx="3108325" cy="577850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1082675" y="4159250"/>
              <a:ext cx="3108325" cy="533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B2B2B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endParaRPr lang="zh-CN" altLang="en-US" sz="1600">
                <a:solidFill>
                  <a:srgbClr val="595959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22" name="AutoShape 27"/>
            <p:cNvSpPr>
              <a:spLocks noChangeArrowheads="1"/>
            </p:cNvSpPr>
            <p:nvPr/>
          </p:nvSpPr>
          <p:spPr bwMode="auto">
            <a:xfrm>
              <a:off x="1251787" y="4114800"/>
              <a:ext cx="2397125" cy="533400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  <a:round/>
            </a:ln>
          </p:spPr>
          <p:txBody>
            <a:bodyPr wrap="none" anchor="ctr"/>
            <a:lstStyle/>
            <a:p>
              <a:pPr lvl="1" eaLnBrk="0" hangingPunct="0"/>
              <a:r>
                <a:rPr lang="en-US" altLang="zh-CN" sz="1600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项目定位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260850" y="3276600"/>
            <a:ext cx="3089275" cy="533400"/>
            <a:chOff x="1101725" y="3332163"/>
            <a:chExt cx="3089275" cy="533400"/>
          </a:xfrm>
        </p:grpSpPr>
        <p:sp>
          <p:nvSpPr>
            <p:cNvPr id="25" name="AutoShape 9"/>
            <p:cNvSpPr>
              <a:spLocks noChangeArrowheads="1"/>
            </p:cNvSpPr>
            <p:nvPr/>
          </p:nvSpPr>
          <p:spPr bwMode="auto">
            <a:xfrm>
              <a:off x="1101725" y="3332163"/>
              <a:ext cx="3089275" cy="533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B2B2B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endParaRPr lang="zh-CN" altLang="en-US" sz="1600">
                <a:solidFill>
                  <a:srgbClr val="595959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295400" y="3332163"/>
              <a:ext cx="2438400" cy="533400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  <a:round/>
            </a:ln>
          </p:spPr>
          <p:txBody>
            <a:bodyPr wrap="none" anchor="ctr"/>
            <a:lstStyle/>
            <a:p>
              <a:pPr lvl="1" algn="ctr" eaLnBrk="0" hangingPunct="0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项目基本情况</a:t>
              </a:r>
              <a:endParaRPr lang="zh-CN" altLang="en-US" sz="16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308475" y="2506980"/>
            <a:ext cx="3041650" cy="533400"/>
            <a:chOff x="1082675" y="1790700"/>
            <a:chExt cx="3041650" cy="533400"/>
          </a:xfrm>
        </p:grpSpPr>
        <p:sp>
          <p:nvSpPr>
            <p:cNvPr id="4" name="AutoShape 9"/>
            <p:cNvSpPr>
              <a:spLocks noChangeArrowheads="1"/>
            </p:cNvSpPr>
            <p:nvPr/>
          </p:nvSpPr>
          <p:spPr bwMode="auto">
            <a:xfrm>
              <a:off x="1082675" y="1790700"/>
              <a:ext cx="3041650" cy="53340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B2B2B2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endParaRPr lang="zh-CN" altLang="en-US" sz="1600">
                <a:solidFill>
                  <a:srgbClr val="595959"/>
                </a:solidFill>
                <a:ea typeface="华文细黑" panose="02010600040101010101" pitchFamily="2" charset="-122"/>
              </a:endParaRPr>
            </a:p>
          </p:txBody>
        </p:sp>
        <p:sp>
          <p:nvSpPr>
            <p:cNvPr id="9" name="AutoShape 27"/>
            <p:cNvSpPr>
              <a:spLocks noChangeArrowheads="1"/>
            </p:cNvSpPr>
            <p:nvPr/>
          </p:nvSpPr>
          <p:spPr bwMode="auto">
            <a:xfrm>
              <a:off x="1504950" y="1790700"/>
              <a:ext cx="2527300" cy="533400"/>
            </a:xfrm>
            <a:prstGeom prst="roundRect">
              <a:avLst>
                <a:gd name="adj" fmla="val 0"/>
              </a:avLst>
            </a:prstGeom>
            <a:noFill/>
            <a:ln w="9525">
              <a:noFill/>
              <a:round/>
            </a:ln>
          </p:spPr>
          <p:txBody>
            <a:bodyPr wrap="none" anchor="ctr"/>
            <a:lstStyle/>
            <a:p>
              <a:pPr lvl="1" eaLnBrk="0" hangingPunct="0"/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大学城概况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94"/>
            <a:ext cx="12179300" cy="684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-24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6894" y="-15531"/>
            <a:ext cx="12376194" cy="687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28"/>
            <a:ext cx="12179300" cy="684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3297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产品平面设计布置</a:t>
            </a:r>
            <a:endParaRPr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2850" y="1066800"/>
            <a:ext cx="9906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3297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产品设计初步示意</a:t>
            </a:r>
            <a:endParaRPr sz="2800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924" y="1600200"/>
            <a:ext cx="400712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0050" y="1292678"/>
            <a:ext cx="3810000" cy="25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75450" y="3868068"/>
            <a:ext cx="4457700" cy="283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3297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产品设计初步示意</a:t>
            </a:r>
            <a:endParaRPr sz="2800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3468" y="990600"/>
            <a:ext cx="512618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4250" y="3886200"/>
            <a:ext cx="5105400" cy="280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0650" y="990600"/>
            <a:ext cx="5105400" cy="280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0650" y="3886200"/>
            <a:ext cx="5105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3297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户型空间意向分析</a:t>
            </a:r>
            <a:endParaRPr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9975" y="1171575"/>
            <a:ext cx="1027747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3297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户型空间意向分析</a:t>
            </a:r>
            <a:endParaRPr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0438" y="1143000"/>
            <a:ext cx="102584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3297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户型空间意向分析</a:t>
            </a:r>
            <a:endParaRPr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4250" y="1219200"/>
            <a:ext cx="1047273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3297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户型空间意向分析</a:t>
            </a:r>
            <a:endParaRPr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0" y="1114425"/>
            <a:ext cx="1026795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/>
          <p:cNvSpPr txBox="1"/>
          <p:nvPr/>
        </p:nvSpPr>
        <p:spPr>
          <a:xfrm>
            <a:off x="1517650" y="2743200"/>
            <a:ext cx="944880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0" cap="none" spc="1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区域概况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3297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户型空间意向分析</a:t>
            </a:r>
            <a:endParaRPr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3775" y="1085850"/>
            <a:ext cx="102774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61172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户型分析</a:t>
            </a:r>
            <a:r>
              <a:rPr lang="en-US" altLang="zh-CN" sz="2800" dirty="0"/>
              <a:t>1</a:t>
            </a:r>
            <a:r>
              <a:rPr lang="zh-CN" altLang="en-US" sz="2800" dirty="0"/>
              <a:t>（建筑面积：</a:t>
            </a:r>
            <a:r>
              <a:rPr lang="en-US" altLang="zh-CN" sz="2800" dirty="0"/>
              <a:t>30.7</a:t>
            </a:r>
            <a:r>
              <a:rPr lang="zh-CN" altLang="en-US" sz="2800" dirty="0"/>
              <a:t>平米）</a:t>
            </a:r>
            <a:endParaRPr sz="2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450" y="490537"/>
            <a:ext cx="5314950" cy="58769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08409" y="3681269"/>
            <a:ext cx="3570208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 dirty="0">
                <a:latin typeface="+mj-ea"/>
                <a:ea typeface="+mj-ea"/>
              </a:rPr>
              <a:t>一层</a:t>
            </a:r>
            <a:r>
              <a:rPr lang="zh-CN" altLang="en-US" sz="2400" dirty="0">
                <a:latin typeface="+mj-ea"/>
                <a:ea typeface="+mj-ea"/>
              </a:rPr>
              <a:t>实用</a:t>
            </a:r>
            <a:r>
              <a:rPr lang="zh-CN" altLang="zh-CN" sz="2400" dirty="0">
                <a:latin typeface="+mj-ea"/>
                <a:ea typeface="+mj-ea"/>
              </a:rPr>
              <a:t>面积：</a:t>
            </a:r>
            <a:r>
              <a:rPr lang="en-US" altLang="zh-CN" sz="2400" dirty="0">
                <a:latin typeface="+mj-ea"/>
                <a:ea typeface="+mj-ea"/>
              </a:rPr>
              <a:t>21.3</a:t>
            </a:r>
            <a:r>
              <a:rPr lang="zh-CN" altLang="zh-CN" sz="2400" dirty="0">
                <a:latin typeface="+mj-ea"/>
                <a:ea typeface="+mj-ea"/>
              </a:rPr>
              <a:t>平米</a:t>
            </a:r>
            <a:endParaRPr lang="en-US" altLang="zh-CN" sz="24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zh-CN" sz="2400" dirty="0">
                <a:latin typeface="+mj-ea"/>
                <a:ea typeface="+mj-ea"/>
              </a:rPr>
              <a:t>二层</a:t>
            </a:r>
            <a:r>
              <a:rPr lang="zh-CN" altLang="en-US" sz="2400" dirty="0">
                <a:latin typeface="+mj-ea"/>
              </a:rPr>
              <a:t>实用</a:t>
            </a:r>
            <a:r>
              <a:rPr lang="zh-CN" altLang="zh-CN" sz="2400" dirty="0">
                <a:latin typeface="+mj-ea"/>
                <a:ea typeface="+mj-ea"/>
              </a:rPr>
              <a:t>面积：</a:t>
            </a:r>
            <a:r>
              <a:rPr lang="en-US" altLang="zh-CN" sz="2400" dirty="0">
                <a:latin typeface="+mj-ea"/>
                <a:ea typeface="+mj-ea"/>
              </a:rPr>
              <a:t>16</a:t>
            </a:r>
            <a:r>
              <a:rPr lang="zh-CN" altLang="zh-CN" sz="2400" dirty="0">
                <a:latin typeface="+mj-ea"/>
                <a:ea typeface="+mj-ea"/>
              </a:rPr>
              <a:t>平米</a:t>
            </a:r>
            <a:endParaRPr lang="en-US" altLang="zh-CN" sz="2400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  <a:ea typeface="+mj-ea"/>
              </a:rPr>
              <a:t>合计共</a:t>
            </a:r>
            <a:r>
              <a:rPr lang="zh-CN" altLang="zh-CN" sz="2400" dirty="0">
                <a:latin typeface="+mj-ea"/>
                <a:ea typeface="+mj-ea"/>
              </a:rPr>
              <a:t>：</a:t>
            </a:r>
            <a:r>
              <a:rPr lang="en-US" altLang="zh-CN" sz="2400" dirty="0">
                <a:latin typeface="+mj-ea"/>
                <a:ea typeface="+mj-ea"/>
              </a:rPr>
              <a:t>37.3</a:t>
            </a:r>
            <a:r>
              <a:rPr lang="zh-CN" altLang="zh-CN" sz="2400" dirty="0">
                <a:latin typeface="+mj-ea"/>
                <a:ea typeface="+mj-ea"/>
              </a:rPr>
              <a:t>平</a:t>
            </a:r>
            <a:r>
              <a:rPr lang="zh-CN" altLang="en-US" sz="2400" dirty="0">
                <a:latin typeface="+mj-ea"/>
                <a:ea typeface="+mj-ea"/>
              </a:rPr>
              <a:t>米</a:t>
            </a:r>
            <a:endParaRPr lang="zh-CN" altLang="zh-CN" sz="2400" dirty="0"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8409" y="1847762"/>
            <a:ext cx="3748142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b="1" dirty="0"/>
              <a:t>户型特点：</a:t>
            </a:r>
            <a:endParaRPr lang="en-US" altLang="zh-CN" b="1" dirty="0"/>
          </a:p>
          <a:p>
            <a:r>
              <a:rPr lang="en-US" altLang="zh-CN" b="1" dirty="0"/>
              <a:t>4.5</a:t>
            </a:r>
            <a:r>
              <a:rPr lang="zh-CN" altLang="en-US" b="1" dirty="0"/>
              <a:t>米层高</a:t>
            </a:r>
            <a:r>
              <a:rPr lang="en-US" altLang="zh-CN" b="1" dirty="0"/>
              <a:t>LOFT</a:t>
            </a:r>
            <a:r>
              <a:rPr lang="zh-CN" altLang="en-US" b="1" dirty="0"/>
              <a:t>、中空设计</a:t>
            </a:r>
            <a:endParaRPr lang="en-US" altLang="zh-CN" b="1" dirty="0"/>
          </a:p>
          <a:p>
            <a:r>
              <a:rPr lang="zh-CN" altLang="en-US" b="1" dirty="0"/>
              <a:t>一房一厅一卫、独立阳台</a:t>
            </a:r>
            <a:endParaRPr lang="en-US" altLang="zh-CN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49" y="490537"/>
            <a:ext cx="5314950" cy="587692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58124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户型分析</a:t>
            </a:r>
            <a:r>
              <a:rPr lang="en-US" altLang="zh-CN" sz="2800" dirty="0"/>
              <a:t>2</a:t>
            </a:r>
            <a:r>
              <a:rPr lang="zh-CN" altLang="en-US" sz="2800" dirty="0"/>
              <a:t>（建筑面积：</a:t>
            </a:r>
            <a:r>
              <a:rPr lang="en-US" altLang="zh-CN" sz="2800" dirty="0"/>
              <a:t>30.7</a:t>
            </a:r>
            <a:r>
              <a:rPr lang="zh-CN" altLang="en-US" sz="2800" dirty="0"/>
              <a:t>平米）</a:t>
            </a:r>
            <a:endParaRPr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120" y="490537"/>
            <a:ext cx="5324799" cy="587692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7109" y="4205121"/>
            <a:ext cx="3570208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一层实用面积：</a:t>
            </a:r>
            <a:r>
              <a:rPr lang="en-US" altLang="zh-CN" sz="2400" dirty="0">
                <a:latin typeface="+mj-ea"/>
              </a:rPr>
              <a:t>21.3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二层实用面积：</a:t>
            </a:r>
            <a:r>
              <a:rPr lang="en-US" altLang="zh-CN" sz="2400" dirty="0">
                <a:latin typeface="+mj-ea"/>
              </a:rPr>
              <a:t>16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合计共：</a:t>
            </a:r>
            <a:r>
              <a:rPr lang="en-US" altLang="zh-CN" sz="2400" dirty="0">
                <a:latin typeface="+mj-ea"/>
              </a:rPr>
              <a:t>37.3</a:t>
            </a:r>
            <a:r>
              <a:rPr lang="zh-CN" altLang="en-US" sz="2400" dirty="0">
                <a:latin typeface="+mj-ea"/>
              </a:rPr>
              <a:t>平米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17109" y="1843997"/>
            <a:ext cx="5208110" cy="22217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b="1" dirty="0"/>
              <a:t>户型特点：</a:t>
            </a:r>
            <a:endParaRPr lang="en-US" altLang="zh-CN" b="1" dirty="0"/>
          </a:p>
          <a:p>
            <a:r>
              <a:rPr lang="en-US" altLang="zh-CN" b="1" dirty="0"/>
              <a:t>4.5</a:t>
            </a:r>
            <a:r>
              <a:rPr lang="zh-CN" altLang="en-US" b="1" dirty="0"/>
              <a:t>米层高</a:t>
            </a:r>
            <a:r>
              <a:rPr lang="en-US" altLang="zh-CN" b="1" dirty="0"/>
              <a:t>LOFT</a:t>
            </a:r>
            <a:r>
              <a:rPr lang="zh-CN" altLang="en-US" b="1" dirty="0"/>
              <a:t>、中空设计</a:t>
            </a:r>
            <a:endParaRPr lang="en-US" altLang="zh-CN" b="1" dirty="0"/>
          </a:p>
          <a:p>
            <a:r>
              <a:rPr lang="zh-CN" altLang="en-US" b="1" dirty="0"/>
              <a:t>一房一厅一卫、独立阳台</a:t>
            </a:r>
            <a:endParaRPr lang="en-US" altLang="zh-CN" b="1" dirty="0"/>
          </a:p>
          <a:p>
            <a:r>
              <a:rPr lang="zh-CN" altLang="en-US" b="1" dirty="0"/>
              <a:t>首层办公、二层住宿</a:t>
            </a:r>
            <a:endParaRPr lang="en-US" altLang="zh-CN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49" y="490537"/>
            <a:ext cx="5314950" cy="587692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6726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户型分析</a:t>
            </a:r>
            <a:r>
              <a:rPr lang="en-US" altLang="zh-CN" sz="2800" dirty="0"/>
              <a:t>3</a:t>
            </a:r>
            <a:r>
              <a:rPr lang="zh-CN" altLang="en-US" sz="2800" dirty="0"/>
              <a:t>（建筑面积：</a:t>
            </a:r>
            <a:r>
              <a:rPr lang="en-US" altLang="zh-CN" sz="2800" dirty="0"/>
              <a:t>30.7</a:t>
            </a:r>
            <a:r>
              <a:rPr lang="zh-CN" altLang="en-US" sz="2800" dirty="0"/>
              <a:t>平米）</a:t>
            </a:r>
            <a:endParaRPr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4018" y="490537"/>
            <a:ext cx="5314950" cy="587692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7109" y="3680620"/>
            <a:ext cx="3570208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一层实用面积：</a:t>
            </a:r>
            <a:r>
              <a:rPr lang="en-US" altLang="zh-CN" sz="2400" dirty="0">
                <a:latin typeface="+mj-ea"/>
              </a:rPr>
              <a:t>21.4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二层实用面积：</a:t>
            </a:r>
            <a:r>
              <a:rPr lang="en-US" altLang="zh-CN" sz="2400" dirty="0">
                <a:latin typeface="+mj-ea"/>
              </a:rPr>
              <a:t>22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合计共：</a:t>
            </a:r>
            <a:r>
              <a:rPr lang="en-US" altLang="zh-CN" sz="2400" dirty="0">
                <a:latin typeface="+mj-ea"/>
              </a:rPr>
              <a:t>43.4</a:t>
            </a:r>
            <a:r>
              <a:rPr lang="zh-CN" altLang="en-US" sz="2400" dirty="0">
                <a:latin typeface="+mj-ea"/>
              </a:rPr>
              <a:t>平米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17109" y="1843997"/>
            <a:ext cx="5208110" cy="16677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b="1" dirty="0"/>
              <a:t>户型特点：</a:t>
            </a:r>
            <a:endParaRPr lang="en-US" altLang="zh-CN" b="1" dirty="0"/>
          </a:p>
          <a:p>
            <a:r>
              <a:rPr lang="en-US" altLang="zh-CN" b="1" dirty="0"/>
              <a:t>4.5</a:t>
            </a:r>
            <a:r>
              <a:rPr lang="zh-CN" altLang="en-US" b="1" dirty="0"/>
              <a:t>米层高</a:t>
            </a:r>
            <a:r>
              <a:rPr lang="en-US" altLang="zh-CN" b="1" dirty="0"/>
              <a:t>LOFT</a:t>
            </a:r>
          </a:p>
          <a:p>
            <a:r>
              <a:rPr lang="zh-CN" altLang="en-US" b="1" dirty="0"/>
              <a:t>二房二厅一卫、独立阳台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49" y="490537"/>
            <a:ext cx="5314950" cy="587692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52081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户型分析</a:t>
            </a:r>
            <a:r>
              <a:rPr lang="en-US" altLang="zh-CN" sz="2800" dirty="0"/>
              <a:t>4</a:t>
            </a:r>
            <a:r>
              <a:rPr lang="zh-CN" altLang="en-US" sz="2800" dirty="0"/>
              <a:t>（建筑面积：</a:t>
            </a:r>
            <a:r>
              <a:rPr lang="en-US" altLang="zh-CN" sz="2800" dirty="0"/>
              <a:t>30.7</a:t>
            </a:r>
            <a:r>
              <a:rPr lang="zh-CN" altLang="en-US" sz="2800" dirty="0"/>
              <a:t>平米）</a:t>
            </a:r>
            <a:endParaRPr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02" y="512442"/>
            <a:ext cx="5225217" cy="583311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7109" y="3680620"/>
            <a:ext cx="3570208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一层实用面积：</a:t>
            </a:r>
            <a:r>
              <a:rPr lang="en-US" altLang="zh-CN" sz="2400" dirty="0">
                <a:latin typeface="+mj-ea"/>
              </a:rPr>
              <a:t>21.4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二层实用面积：</a:t>
            </a:r>
            <a:r>
              <a:rPr lang="en-US" altLang="zh-CN" sz="2400" dirty="0">
                <a:latin typeface="+mj-ea"/>
              </a:rPr>
              <a:t>21.7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合计共：</a:t>
            </a:r>
            <a:r>
              <a:rPr lang="en-US" altLang="zh-CN" sz="2400" dirty="0">
                <a:latin typeface="+mj-ea"/>
              </a:rPr>
              <a:t>43.1</a:t>
            </a:r>
            <a:r>
              <a:rPr lang="zh-CN" altLang="en-US" sz="2400" dirty="0">
                <a:latin typeface="+mj-ea"/>
              </a:rPr>
              <a:t>平米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17109" y="1843997"/>
            <a:ext cx="5208110" cy="16677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b="1" dirty="0"/>
              <a:t>户型特点：</a:t>
            </a:r>
            <a:endParaRPr lang="en-US" altLang="zh-CN" b="1" dirty="0"/>
          </a:p>
          <a:p>
            <a:r>
              <a:rPr lang="en-US" altLang="zh-CN" b="1" dirty="0"/>
              <a:t>4.5</a:t>
            </a:r>
            <a:r>
              <a:rPr lang="zh-CN" altLang="en-US" b="1" dirty="0"/>
              <a:t>米层高</a:t>
            </a:r>
            <a:r>
              <a:rPr lang="en-US" altLang="zh-CN" b="1" dirty="0"/>
              <a:t>LOFT</a:t>
            </a:r>
            <a:r>
              <a:rPr lang="zh-CN" altLang="en-US" b="1" dirty="0"/>
              <a:t>、双钥匙设计</a:t>
            </a:r>
            <a:endParaRPr lang="en-US" altLang="zh-CN" b="1" dirty="0"/>
          </a:p>
          <a:p>
            <a:r>
              <a:rPr lang="zh-CN" altLang="en-US" b="1" dirty="0"/>
              <a:t>二房二厅二卫、上下两层独立阳台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49" y="490537"/>
            <a:ext cx="5314950" cy="587692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58124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户型分析</a:t>
            </a:r>
            <a:r>
              <a:rPr lang="en-US" altLang="zh-CN" sz="2800" dirty="0"/>
              <a:t>5</a:t>
            </a:r>
            <a:r>
              <a:rPr lang="zh-CN" altLang="en-US" sz="2800" dirty="0"/>
              <a:t> （建筑面积：</a:t>
            </a:r>
            <a:r>
              <a:rPr lang="en-US" altLang="zh-CN" sz="2800" dirty="0"/>
              <a:t>61.4</a:t>
            </a:r>
            <a:r>
              <a:rPr lang="zh-CN" altLang="en-US" sz="2800" dirty="0"/>
              <a:t>平米）</a:t>
            </a:r>
            <a:endParaRPr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239" y="1023936"/>
            <a:ext cx="7724775" cy="48101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08467" y="4697341"/>
            <a:ext cx="3570208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一层实用面积：</a:t>
            </a:r>
            <a:r>
              <a:rPr lang="en-US" altLang="zh-CN" sz="2400" dirty="0">
                <a:latin typeface="+mj-ea"/>
              </a:rPr>
              <a:t>43.2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二层实用面积：</a:t>
            </a:r>
            <a:r>
              <a:rPr lang="en-US" altLang="zh-CN" sz="2400" dirty="0">
                <a:latin typeface="+mj-ea"/>
              </a:rPr>
              <a:t>46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合计共：</a:t>
            </a:r>
            <a:r>
              <a:rPr lang="en-US" altLang="zh-CN" sz="2400" dirty="0">
                <a:latin typeface="+mj-ea"/>
              </a:rPr>
              <a:t>89.2</a:t>
            </a:r>
            <a:r>
              <a:rPr lang="zh-CN" altLang="en-US" sz="2400" dirty="0">
                <a:latin typeface="+mj-ea"/>
              </a:rPr>
              <a:t>平米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08467" y="1777466"/>
            <a:ext cx="3965881" cy="2775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b="1" dirty="0"/>
              <a:t>户型特点：</a:t>
            </a:r>
            <a:endParaRPr lang="en-US" altLang="zh-CN" b="1" dirty="0"/>
          </a:p>
          <a:p>
            <a:r>
              <a:rPr lang="en-US" altLang="zh-CN" b="1" dirty="0"/>
              <a:t>4.5</a:t>
            </a:r>
            <a:r>
              <a:rPr lang="zh-CN" altLang="en-US" b="1" dirty="0"/>
              <a:t>米层高</a:t>
            </a:r>
            <a:r>
              <a:rPr lang="en-US" altLang="zh-CN" b="1" dirty="0"/>
              <a:t>LOFT</a:t>
            </a:r>
            <a:r>
              <a:rPr lang="zh-CN" altLang="en-US" b="1" dirty="0"/>
              <a:t>、中空设计</a:t>
            </a:r>
            <a:endParaRPr lang="en-US" altLang="zh-CN" b="1" dirty="0"/>
          </a:p>
          <a:p>
            <a:r>
              <a:rPr lang="en-US" altLang="zh-CN" b="1" dirty="0"/>
              <a:t>2</a:t>
            </a:r>
            <a:r>
              <a:rPr lang="zh-CN" altLang="en-US" b="1" dirty="0"/>
              <a:t>套</a:t>
            </a:r>
            <a:r>
              <a:rPr lang="en-US" altLang="zh-CN" b="1" dirty="0"/>
              <a:t>30.7</a:t>
            </a:r>
            <a:r>
              <a:rPr lang="zh-CN" altLang="en-US" b="1" dirty="0"/>
              <a:t>平米打通</a:t>
            </a:r>
            <a:endParaRPr lang="en-US" altLang="zh-CN" b="1" dirty="0"/>
          </a:p>
          <a:p>
            <a:r>
              <a:rPr lang="zh-CN" altLang="en-US" b="1" dirty="0"/>
              <a:t>独立阳台</a:t>
            </a:r>
            <a:endParaRPr lang="en-US" altLang="zh-CN" b="1" dirty="0"/>
          </a:p>
          <a:p>
            <a:r>
              <a:rPr lang="zh-CN" altLang="en-US" b="1" dirty="0"/>
              <a:t>创意办公风格户型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49" y="490537"/>
            <a:ext cx="5314950" cy="587692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7" y="546889"/>
            <a:ext cx="541432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户型分析</a:t>
            </a:r>
            <a:r>
              <a:rPr lang="en-US" altLang="zh-CN" sz="2800" dirty="0"/>
              <a:t>6</a:t>
            </a:r>
            <a:r>
              <a:rPr lang="zh-CN" altLang="en-US" sz="2800" dirty="0"/>
              <a:t> （建筑面积：</a:t>
            </a:r>
            <a:r>
              <a:rPr lang="en-US" altLang="zh-CN" sz="2800" dirty="0"/>
              <a:t>42</a:t>
            </a:r>
            <a:r>
              <a:rPr lang="zh-CN" altLang="en-US" sz="2800" dirty="0"/>
              <a:t>平米）</a:t>
            </a:r>
            <a:endParaRPr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577" y="622299"/>
            <a:ext cx="4210050" cy="56134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7109" y="3680620"/>
            <a:ext cx="3570208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一层实用面积：</a:t>
            </a:r>
            <a:r>
              <a:rPr lang="en-US" altLang="zh-CN" sz="2400" dirty="0">
                <a:latin typeface="+mj-ea"/>
              </a:rPr>
              <a:t>31.5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二层实用面积：</a:t>
            </a:r>
            <a:r>
              <a:rPr lang="en-US" altLang="zh-CN" sz="2400" dirty="0">
                <a:latin typeface="+mj-ea"/>
              </a:rPr>
              <a:t>33.6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合计共：</a:t>
            </a:r>
            <a:r>
              <a:rPr lang="en-US" altLang="zh-CN" sz="2400" dirty="0">
                <a:latin typeface="+mj-ea"/>
              </a:rPr>
              <a:t>65.1</a:t>
            </a:r>
            <a:r>
              <a:rPr lang="zh-CN" altLang="en-US" sz="2400" dirty="0">
                <a:latin typeface="+mj-ea"/>
              </a:rPr>
              <a:t>平米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17109" y="1843997"/>
            <a:ext cx="5208110" cy="16677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b="1" dirty="0"/>
              <a:t>户型特点：</a:t>
            </a:r>
            <a:endParaRPr lang="en-US" altLang="zh-CN" b="1" dirty="0"/>
          </a:p>
          <a:p>
            <a:r>
              <a:rPr lang="en-US" altLang="zh-CN" b="1" dirty="0"/>
              <a:t>4.5</a:t>
            </a:r>
            <a:r>
              <a:rPr lang="zh-CN" altLang="en-US" b="1" dirty="0"/>
              <a:t>米层高</a:t>
            </a:r>
            <a:r>
              <a:rPr lang="en-US" altLang="zh-CN" b="1" dirty="0"/>
              <a:t>LOFT</a:t>
            </a:r>
            <a:r>
              <a:rPr lang="zh-CN" altLang="en-US" b="1" dirty="0"/>
              <a:t>、双钥匙设计</a:t>
            </a:r>
            <a:endParaRPr lang="en-US" altLang="zh-CN" b="1" dirty="0"/>
          </a:p>
          <a:p>
            <a:r>
              <a:rPr lang="zh-CN" altLang="en-US" b="1" dirty="0"/>
              <a:t>三房二厅一卫、独立阳台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49" y="490537"/>
            <a:ext cx="5314950" cy="587692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6330" y="30866"/>
            <a:ext cx="1228563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7" y="546889"/>
            <a:ext cx="521464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户型分析</a:t>
            </a:r>
            <a:r>
              <a:rPr lang="en-US" altLang="zh-CN" sz="2800" dirty="0"/>
              <a:t>7</a:t>
            </a:r>
            <a:r>
              <a:rPr lang="zh-CN" altLang="en-US" sz="2800" dirty="0"/>
              <a:t> （建筑面积：</a:t>
            </a:r>
            <a:r>
              <a:rPr lang="en-US" altLang="zh-CN" sz="2800" dirty="0"/>
              <a:t>42</a:t>
            </a:r>
            <a:r>
              <a:rPr lang="zh-CN" altLang="en-US" sz="2800" dirty="0"/>
              <a:t>平米）</a:t>
            </a:r>
            <a:endParaRPr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578" y="622299"/>
            <a:ext cx="4204550" cy="56520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17109" y="3680620"/>
            <a:ext cx="3570208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一层实用面积：</a:t>
            </a:r>
            <a:r>
              <a:rPr lang="en-US" altLang="zh-CN" sz="2400" dirty="0">
                <a:latin typeface="+mj-ea"/>
              </a:rPr>
              <a:t>31.5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二层实用面积：</a:t>
            </a:r>
            <a:r>
              <a:rPr lang="en-US" altLang="zh-CN" sz="2400" dirty="0">
                <a:latin typeface="+mj-ea"/>
              </a:rPr>
              <a:t>33.6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合计共：</a:t>
            </a:r>
            <a:r>
              <a:rPr lang="en-US" altLang="zh-CN" sz="2400" dirty="0">
                <a:latin typeface="+mj-ea"/>
              </a:rPr>
              <a:t>65.1</a:t>
            </a:r>
            <a:r>
              <a:rPr lang="zh-CN" altLang="en-US" sz="2400" dirty="0">
                <a:latin typeface="+mj-ea"/>
              </a:rPr>
              <a:t>平米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17109" y="1843997"/>
            <a:ext cx="5208110" cy="16677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b="1" dirty="0"/>
              <a:t>户型特点：</a:t>
            </a:r>
            <a:endParaRPr lang="en-US" altLang="zh-CN" b="1" dirty="0"/>
          </a:p>
          <a:p>
            <a:r>
              <a:rPr lang="en-US" altLang="zh-CN" b="1" dirty="0"/>
              <a:t>4.5</a:t>
            </a:r>
            <a:r>
              <a:rPr lang="zh-CN" altLang="en-US" b="1" dirty="0"/>
              <a:t>米层高</a:t>
            </a:r>
            <a:r>
              <a:rPr lang="en-US" altLang="zh-CN" b="1" dirty="0"/>
              <a:t>LOFT</a:t>
            </a:r>
            <a:r>
              <a:rPr lang="zh-CN" altLang="en-US" b="1" dirty="0"/>
              <a:t>、双钥匙设计</a:t>
            </a:r>
            <a:endParaRPr lang="en-US" altLang="zh-CN" b="1" dirty="0"/>
          </a:p>
          <a:p>
            <a:r>
              <a:rPr lang="zh-CN" altLang="en-US" b="1" dirty="0"/>
              <a:t>二房二厅一卫、独立阳台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49" y="490537"/>
            <a:ext cx="5314950" cy="587692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-106330" y="0"/>
            <a:ext cx="1228563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/>
          <p:cNvSpPr txBox="1">
            <a:spLocks noGrp="1"/>
          </p:cNvSpPr>
          <p:nvPr>
            <p:ph type="title"/>
          </p:nvPr>
        </p:nvSpPr>
        <p:spPr>
          <a:xfrm>
            <a:off x="810578" y="546889"/>
            <a:ext cx="520287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/>
              <a:t>户型分析</a:t>
            </a:r>
            <a:r>
              <a:rPr lang="en-US" altLang="zh-CN" sz="2800" dirty="0"/>
              <a:t>8</a:t>
            </a:r>
            <a:r>
              <a:rPr lang="zh-CN" altLang="en-US" sz="2800" dirty="0"/>
              <a:t> （建筑面积：</a:t>
            </a:r>
            <a:r>
              <a:rPr lang="en-US" altLang="zh-CN" sz="2800" dirty="0"/>
              <a:t>59</a:t>
            </a:r>
            <a:r>
              <a:rPr lang="zh-CN" altLang="en-US" sz="2800" dirty="0"/>
              <a:t>平米）</a:t>
            </a:r>
            <a:endParaRPr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688" y="1138275"/>
            <a:ext cx="7470726" cy="481484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9598" y="3901941"/>
            <a:ext cx="3570208" cy="16677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一层实用面积：</a:t>
            </a:r>
            <a:r>
              <a:rPr lang="en-US" altLang="zh-CN" sz="2400" dirty="0">
                <a:latin typeface="+mj-ea"/>
              </a:rPr>
              <a:t>44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二层实用面积：</a:t>
            </a:r>
            <a:r>
              <a:rPr lang="en-US" altLang="zh-CN" sz="2400" dirty="0">
                <a:latin typeface="+mj-ea"/>
              </a:rPr>
              <a:t>45.5</a:t>
            </a:r>
            <a:r>
              <a:rPr lang="zh-CN" altLang="en-US" sz="2400" dirty="0">
                <a:latin typeface="+mj-ea"/>
              </a:rPr>
              <a:t>平米</a:t>
            </a:r>
            <a:endParaRPr lang="en-US" altLang="zh-CN" sz="240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+mj-ea"/>
              </a:rPr>
              <a:t>合计共：</a:t>
            </a:r>
            <a:r>
              <a:rPr lang="en-US" altLang="zh-CN" sz="2400" dirty="0">
                <a:latin typeface="+mj-ea"/>
              </a:rPr>
              <a:t>89.5</a:t>
            </a:r>
            <a:r>
              <a:rPr lang="zh-CN" altLang="en-US" sz="2400" dirty="0">
                <a:latin typeface="+mj-ea"/>
              </a:rPr>
              <a:t>平米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9598" y="1850759"/>
            <a:ext cx="3759090" cy="16677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b="1" dirty="0"/>
              <a:t>户型特点：</a:t>
            </a:r>
            <a:endParaRPr lang="en-US" altLang="zh-CN" b="1" dirty="0"/>
          </a:p>
          <a:p>
            <a:r>
              <a:rPr lang="en-US" altLang="zh-CN" b="1" dirty="0"/>
              <a:t>4.5</a:t>
            </a:r>
            <a:r>
              <a:rPr lang="zh-CN" altLang="en-US" b="1" dirty="0"/>
              <a:t>米层高</a:t>
            </a:r>
            <a:r>
              <a:rPr lang="en-US" altLang="zh-CN" b="1" dirty="0"/>
              <a:t>LOFT</a:t>
            </a:r>
            <a:r>
              <a:rPr lang="zh-CN" altLang="en-US" b="1" dirty="0"/>
              <a:t>、中空设计</a:t>
            </a:r>
            <a:endParaRPr lang="en-US" altLang="zh-CN" b="1" dirty="0"/>
          </a:p>
          <a:p>
            <a:r>
              <a:rPr lang="zh-CN" altLang="en-US" b="1" dirty="0"/>
              <a:t>三房二厅二卫、独立阳台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17618" y="0"/>
            <a:ext cx="944880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kern="0" spc="135" noProof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说明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</p:txBody>
      </p:sp>
      <p:sp>
        <p:nvSpPr>
          <p:cNvPr id="3" name="object 5"/>
          <p:cNvSpPr txBox="1"/>
          <p:nvPr/>
        </p:nvSpPr>
        <p:spPr>
          <a:xfrm>
            <a:off x="303172" y="642918"/>
            <a:ext cx="11876128" cy="62382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marR="0" lvl="0" indent="-457200" defTabSz="91440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土地类型和性质是</a:t>
            </a:r>
            <a:r>
              <a:rPr kumimoji="0" lang="zh-C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国有划拨商业用地，产权归小谷围</a:t>
            </a:r>
            <a:r>
              <a:rPr kumimoji="0" lang="en-US" altLang="zh-CN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6</a:t>
            </a:r>
            <a:r>
              <a:rPr kumimoji="0" lang="zh-C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个村集体</a:t>
            </a:r>
            <a:r>
              <a:rPr kumimoji="0" lang="zh-CN" alt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所有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。</a:t>
            </a:r>
            <a:endParaRPr lang="en-US" altLang="zh-CN" sz="2100" kern="0" dirty="0" smtClean="0">
              <a:solidFill>
                <a:srgbClr val="C00000"/>
              </a:solidFill>
              <a:latin typeface="Noto Sans CJK JP Regular"/>
              <a:ea typeface="+mj-ea"/>
              <a:cs typeface="Noto Sans CJK JP Regular"/>
            </a:endParaRPr>
          </a:p>
          <a:p>
            <a:pPr marL="469900" marR="0" lvl="0" indent="-457200" defTabSz="91440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sz="2100" kern="0" baseline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长租</a:t>
            </a:r>
            <a:r>
              <a:rPr lang="en-US" altLang="zh-CN" sz="2100" kern="0" baseline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40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年，享有使用权、出租收益权、转让权，</a:t>
            </a:r>
            <a:r>
              <a:rPr lang="en-US" altLang="zh-CN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40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年后优先承租（价格与产权方另行商议）。</a:t>
            </a:r>
            <a:endParaRPr lang="en-US" altLang="zh-CN" sz="2100" kern="0" dirty="0" smtClean="0">
              <a:solidFill>
                <a:srgbClr val="C00000"/>
              </a:solidFill>
              <a:latin typeface="Noto Sans CJK JP Regular"/>
              <a:ea typeface="+mj-ea"/>
              <a:cs typeface="Noto Sans CJK JP Regular"/>
            </a:endParaRPr>
          </a:p>
          <a:p>
            <a:pPr marL="469900" lvl="0" indent="-457200">
              <a:lnSpc>
                <a:spcPct val="150000"/>
              </a:lnSpc>
              <a:spcBef>
                <a:spcPts val="105"/>
              </a:spcBef>
              <a:buFont typeface="+mj-lt"/>
              <a:buAutoNum type="arabicPeriod"/>
              <a:defRPr/>
            </a:pPr>
            <a:r>
              <a:rPr kumimoji="0" lang="zh-C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价格：岛内院校教职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cs typeface="Noto Sans CJK JP Regular"/>
              </a:rPr>
              <a:t>内部优惠均价</a:t>
            </a:r>
            <a:r>
              <a:rPr kumimoji="0" lang="en-US" altLang="zh-CN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22000</a:t>
            </a:r>
            <a:r>
              <a:rPr kumimoji="0" lang="zh-C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元（带精装修），对外价格</a:t>
            </a:r>
            <a:r>
              <a:rPr kumimoji="0" lang="en-US" altLang="zh-CN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25000</a:t>
            </a:r>
            <a:r>
              <a:rPr kumimoji="0" lang="zh-C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元。</a:t>
            </a:r>
            <a:endParaRPr kumimoji="0" lang="en-US" altLang="zh-CN" sz="21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  <a:p>
            <a:pPr marL="469900" marR="0" lvl="0" indent="-457200" defTabSz="91440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预计今年</a:t>
            </a:r>
            <a:r>
              <a:rPr lang="en-US" altLang="zh-CN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12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月首批开始预定（定金为房价</a:t>
            </a:r>
            <a:r>
              <a:rPr lang="en-US" altLang="zh-CN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10%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），</a:t>
            </a:r>
            <a:r>
              <a:rPr lang="en-US" altLang="zh-CN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2020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年</a:t>
            </a:r>
            <a:r>
              <a:rPr lang="en-US" altLang="zh-CN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6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月签协议交房款，</a:t>
            </a:r>
            <a:r>
              <a:rPr lang="en-US" altLang="zh-CN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2021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年</a:t>
            </a:r>
            <a:r>
              <a:rPr lang="en-US" altLang="zh-CN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7</a:t>
            </a: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月交付。</a:t>
            </a:r>
            <a:endParaRPr lang="en-US" altLang="zh-CN" sz="2100" kern="0" dirty="0" smtClean="0">
              <a:solidFill>
                <a:srgbClr val="C00000"/>
              </a:solidFill>
              <a:latin typeface="Noto Sans CJK JP Regular"/>
              <a:ea typeface="+mj-ea"/>
              <a:cs typeface="Noto Sans CJK JP Regular"/>
            </a:endParaRPr>
          </a:p>
          <a:p>
            <a:pPr marL="469900" marR="0" lvl="0" indent="-457200" defTabSz="91440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不能用住房或公积金贷款，可以用信用、消费贷款，公积</a:t>
            </a:r>
            <a:r>
              <a:rPr kumimoji="0" lang="zh-CN" alt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金提取按</a:t>
            </a:r>
            <a:r>
              <a:rPr kumimoji="0" lang="en-US" altLang="zh-CN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《</a:t>
            </a:r>
            <a:r>
              <a:rPr kumimoji="0" lang="zh-CN" alt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广州公积金提取办法规定</a:t>
            </a:r>
            <a:r>
              <a:rPr kumimoji="0" lang="en-US" altLang="zh-CN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》</a:t>
            </a:r>
            <a:r>
              <a:rPr kumimoji="0" lang="zh-C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。</a:t>
            </a:r>
            <a:endParaRPr kumimoji="0" lang="en-US" altLang="zh-CN" sz="21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  <a:p>
            <a:pPr marL="469900" marR="0" lvl="0" indent="-457200" defTabSz="91440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不能明火；</a:t>
            </a:r>
            <a:endParaRPr lang="en-US" altLang="zh-CN" sz="2100" kern="0" dirty="0" smtClean="0">
              <a:solidFill>
                <a:srgbClr val="C00000"/>
              </a:solidFill>
              <a:latin typeface="Noto Sans CJK JP Regular"/>
              <a:ea typeface="+mj-ea"/>
              <a:cs typeface="Noto Sans CJK JP Regular"/>
            </a:endParaRPr>
          </a:p>
          <a:p>
            <a:pPr marL="469900" marR="0" lvl="0" indent="-457200" defTabSz="91440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kumimoji="0" lang="zh-C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厨房有烟道； </a:t>
            </a:r>
            <a:endParaRPr kumimoji="0" lang="en-US" altLang="zh-CN" sz="21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  <a:p>
            <a:pPr marL="469900" marR="0" lvl="0" indent="-457200" defTabSz="914400" eaLnBrk="1" fontAlgn="auto" latinLnBrk="0" hangingPunct="1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/>
            </a:pP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商用水电费；</a:t>
            </a:r>
            <a:endParaRPr lang="en-US" altLang="zh-CN" sz="2100" kern="0" dirty="0" smtClean="0">
              <a:solidFill>
                <a:srgbClr val="C00000"/>
              </a:solidFill>
              <a:latin typeface="Noto Sans CJK JP Regular"/>
              <a:ea typeface="+mj-ea"/>
              <a:cs typeface="Noto Sans CJK JP Regular"/>
            </a:endParaRPr>
          </a:p>
          <a:p>
            <a:pPr marL="469900" lvl="0" indent="-457200">
              <a:lnSpc>
                <a:spcPct val="150000"/>
              </a:lnSpc>
              <a:spcBef>
                <a:spcPts val="105"/>
              </a:spcBef>
              <a:buFont typeface="+mj-lt"/>
              <a:buAutoNum type="arabicPeriod"/>
              <a:defRPr/>
            </a:pPr>
            <a:r>
              <a:rPr kumimoji="0" lang="zh-CN" alt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管理费未确定</a:t>
            </a:r>
            <a:r>
              <a:rPr kumimoji="0" lang="zh-CN" alt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 ，市场价</a:t>
            </a:r>
            <a:r>
              <a:rPr kumimoji="0" lang="en-US" altLang="zh-CN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4-6</a:t>
            </a:r>
            <a:r>
              <a:rPr kumimoji="0" lang="zh-CN" alt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元</a:t>
            </a:r>
            <a:r>
              <a:rPr lang="en-US" altLang="zh-CN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/ ㎡</a:t>
            </a:r>
            <a:r>
              <a:rPr kumimoji="0" lang="zh-CN" alt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左右；</a:t>
            </a:r>
            <a:endParaRPr kumimoji="0" lang="en-US" altLang="zh-CN" sz="2100" b="0" i="0" u="none" strike="noStrike" kern="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  <a:p>
            <a:pPr marL="469900" lvl="0" indent="-457200">
              <a:lnSpc>
                <a:spcPct val="150000"/>
              </a:lnSpc>
              <a:spcBef>
                <a:spcPts val="105"/>
              </a:spcBef>
              <a:buFont typeface="+mj-lt"/>
              <a:buAutoNum type="arabicPeriod"/>
              <a:defRPr/>
            </a:pPr>
            <a:r>
              <a:rPr lang="zh-CN" altLang="en-US" sz="2100" kern="0" dirty="0" smtClean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不能入户，不带学位；</a:t>
            </a:r>
            <a:endParaRPr kumimoji="0" lang="en-US" altLang="zh-CN" sz="2100" b="0" i="0" u="none" strike="noStrike" kern="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  <a:p>
            <a:pPr marL="469900" lvl="0" indent="-457200">
              <a:lnSpc>
                <a:spcPct val="150000"/>
              </a:lnSpc>
              <a:spcBef>
                <a:spcPts val="105"/>
              </a:spcBef>
              <a:buFont typeface="+mj-lt"/>
              <a:buAutoNum type="arabicPeriod"/>
              <a:defRPr/>
            </a:pPr>
            <a:r>
              <a:rPr kumimoji="0" lang="zh-CN" altLang="en-US" sz="2100" b="0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oto Sans CJK JP Regular"/>
                <a:ea typeface="+mj-ea"/>
                <a:cs typeface="Noto Sans CJK JP Regular"/>
              </a:rPr>
              <a:t>不限购，不限贷，不占名额。</a:t>
            </a:r>
            <a:endParaRPr kumimoji="0" lang="en-US" altLang="zh-CN" sz="2100" b="0" i="0" u="none" strike="noStrike" kern="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79300" cy="686557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46048" y="142852"/>
            <a:ext cx="9448800" cy="59561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咨询热线</a:t>
            </a:r>
            <a:r>
              <a:rPr kumimoji="0" lang="zh-CN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endParaRPr kumimoji="0" lang="en-US" altLang="zh-CN" sz="4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spcBef>
                <a:spcPts val="105"/>
              </a:spcBef>
              <a:defRPr/>
            </a:pPr>
            <a:endParaRPr lang="en-US" altLang="zh-CN" sz="1000" kern="0" dirty="0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spcBef>
                <a:spcPts val="105"/>
              </a:spcBef>
              <a:defRPr/>
            </a:pPr>
            <a:r>
              <a:rPr lang="zh-CN" altLang="en-US" sz="4000" kern="0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陈耀桢：</a:t>
            </a:r>
            <a:r>
              <a:rPr lang="en-US" altLang="zh-CN" sz="4000" kern="0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13728548444</a:t>
            </a:r>
            <a:endParaRPr lang="zh-CN" altLang="en-US" sz="4000" kern="0" dirty="0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marR="0" lvl="0" indent="0" fontAlgn="auto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kern="0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陈木球：</a:t>
            </a:r>
            <a:r>
              <a:rPr lang="en-US" altLang="zh-CN" sz="4000" kern="0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15918741426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600" b="0" i="0" u="none" strike="noStrike" kern="0" cap="none" spc="0" normalizeH="0" baseline="0" dirty="0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3600" kern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000" kern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12700">
              <a:spcBef>
                <a:spcPts val="105"/>
              </a:spcBef>
              <a:defRPr/>
            </a:pPr>
            <a:r>
              <a:rPr lang="zh-CN" altLang="en-US" sz="4000" kern="0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李希必：</a:t>
            </a:r>
            <a:r>
              <a:rPr lang="en-US" altLang="zh-CN" sz="4000" kern="0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13129382176</a:t>
            </a:r>
          </a:p>
          <a:p>
            <a:pPr marL="12700" marR="0" lvl="0" indent="0" algn="l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542" y="285728"/>
            <a:ext cx="1714511" cy="17145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9980" y="4643446"/>
            <a:ext cx="1673785" cy="17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18542" y="2500306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1517650" y="2743200"/>
            <a:ext cx="94488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kern="0" spc="135" noProof="0" dirty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谢谢观赏！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/>
          <p:cNvSpPr txBox="1"/>
          <p:nvPr/>
        </p:nvSpPr>
        <p:spPr>
          <a:xfrm>
            <a:off x="1517650" y="2743200"/>
            <a:ext cx="944880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kern="0" spc="135" dirty="0">
                <a:solidFill>
                  <a:srgbClr val="C00000"/>
                </a:solidFill>
                <a:latin typeface="Noto Sans CJK JP Regular"/>
                <a:ea typeface="+mj-ea"/>
                <a:cs typeface="Noto Sans CJK JP Regular"/>
              </a:rPr>
              <a:t>项目基本情况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oto Sans CJK JP Regular"/>
              <a:ea typeface="+mj-ea"/>
              <a:cs typeface="Noto Sans CJK JP 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3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578" y="420725"/>
            <a:ext cx="7645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>
                <a:solidFill>
                  <a:srgbClr val="FF0000"/>
                </a:solidFill>
              </a:rPr>
              <a:t>方位</a:t>
            </a:r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5"/>
          <p:cNvSpPr txBox="1"/>
          <p:nvPr/>
        </p:nvSpPr>
        <p:spPr>
          <a:xfrm>
            <a:off x="7535546" y="2819400"/>
            <a:ext cx="4192904" cy="204671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项目位于大学城中轴线</a:t>
            </a:r>
            <a:endParaRPr lang="en-US" altLang="zh-CN" sz="2000" dirty="0">
              <a:latin typeface="宋体" panose="02010600030101010101" pitchFamily="2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分为北区地块、南区地块</a:t>
            </a:r>
            <a:endParaRPr lang="en-US" altLang="zh-CN" sz="2000" dirty="0">
              <a:latin typeface="宋体" panose="02010600030101010101" pitchFamily="2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土地性质为商业</a:t>
            </a:r>
            <a:endParaRPr lang="en-US" altLang="zh-CN" sz="2000" dirty="0">
              <a:latin typeface="宋体" panose="02010600030101010101" pitchFamily="2" charset="-122"/>
            </a:endParaRPr>
          </a:p>
          <a:p>
            <a:pPr marL="12700" marR="123825">
              <a:lnSpc>
                <a:spcPts val="1900"/>
              </a:lnSpc>
              <a:spcBef>
                <a:spcPts val="180"/>
              </a:spcBef>
            </a:pPr>
            <a:endParaRPr lang="en-US" altLang="zh-CN" sz="2000" dirty="0">
              <a:latin typeface="宋体" panose="02010600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84250" y="1504950"/>
            <a:ext cx="6096000" cy="4514850"/>
            <a:chOff x="1524000" y="1416050"/>
            <a:chExt cx="6096000" cy="4514850"/>
          </a:xfrm>
        </p:grpSpPr>
        <p:pic>
          <p:nvPicPr>
            <p:cNvPr id="11" name="图片 3829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0" y="1416050"/>
              <a:ext cx="6096000" cy="451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矩形 382983"/>
            <p:cNvSpPr>
              <a:spLocks noChangeArrowheads="1"/>
            </p:cNvSpPr>
            <p:nvPr/>
          </p:nvSpPr>
          <p:spPr bwMode="auto">
            <a:xfrm>
              <a:off x="3276600" y="2819400"/>
              <a:ext cx="1828800" cy="381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zh-CN" altLang="en-US" sz="2000" b="1"/>
                <a:t>项目北区地块</a:t>
              </a:r>
            </a:p>
          </p:txBody>
        </p:sp>
        <p:sp>
          <p:nvSpPr>
            <p:cNvPr id="15" name="矩形 382984"/>
            <p:cNvSpPr>
              <a:spLocks noChangeArrowheads="1"/>
            </p:cNvSpPr>
            <p:nvPr/>
          </p:nvSpPr>
          <p:spPr bwMode="auto">
            <a:xfrm>
              <a:off x="5041900" y="4953000"/>
              <a:ext cx="1905000" cy="381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pPr algn="ctr"/>
              <a:r>
                <a:rPr lang="zh-CN" altLang="en-US" sz="2000" b="1"/>
                <a:t>项目南区地块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3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578" y="420725"/>
            <a:ext cx="7645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>
                <a:solidFill>
                  <a:srgbClr val="FF0000"/>
                </a:solidFill>
              </a:rPr>
              <a:t>北区项目</a:t>
            </a:r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5"/>
          <p:cNvSpPr txBox="1"/>
          <p:nvPr/>
        </p:nvSpPr>
        <p:spPr>
          <a:xfrm>
            <a:off x="7842250" y="2204606"/>
            <a:ext cx="4192904" cy="290079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北区分为</a:t>
            </a:r>
            <a:r>
              <a:rPr lang="en-US" altLang="zh-CN" sz="2000" dirty="0">
                <a:latin typeface="宋体" panose="02010600030101010101" pitchFamily="2" charset="-122"/>
              </a:rPr>
              <a:t>3</a:t>
            </a:r>
            <a:r>
              <a:rPr lang="zh-CN" altLang="en-US" sz="2000" dirty="0">
                <a:latin typeface="宋体" panose="02010600030101010101" pitchFamily="2" charset="-122"/>
              </a:rPr>
              <a:t>个地块：</a:t>
            </a:r>
            <a:endParaRPr lang="en-US" altLang="zh-CN" sz="2000" dirty="0">
              <a:latin typeface="宋体" panose="02010600030101010101" pitchFamily="2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地块</a:t>
            </a:r>
            <a:r>
              <a:rPr lang="en-US" altLang="zh-CN" sz="2000" dirty="0">
                <a:latin typeface="宋体" panose="02010600030101010101" pitchFamily="2" charset="-122"/>
              </a:rPr>
              <a:t>1</a:t>
            </a:r>
            <a:r>
              <a:rPr lang="zh-CN" altLang="en-US" sz="2000" dirty="0">
                <a:latin typeface="宋体" panose="02010600030101010101" pitchFamily="2" charset="-122"/>
              </a:rPr>
              <a:t>、地块</a:t>
            </a:r>
            <a:r>
              <a:rPr lang="en-US" altLang="zh-CN" sz="2000" dirty="0">
                <a:latin typeface="宋体" panose="02010600030101010101" pitchFamily="2" charset="-122"/>
              </a:rPr>
              <a:t>2</a:t>
            </a:r>
            <a:r>
              <a:rPr lang="zh-CN" altLang="en-US" sz="2000" dirty="0">
                <a:latin typeface="宋体" panose="02010600030101010101" pitchFamily="2" charset="-122"/>
              </a:rPr>
              <a:t>和地块</a:t>
            </a:r>
            <a:r>
              <a:rPr lang="en-US" altLang="zh-CN" sz="2000" dirty="0">
                <a:latin typeface="宋体" panose="02010600030101010101" pitchFamily="2" charset="-122"/>
              </a:rPr>
              <a:t>3</a:t>
            </a:r>
            <a:r>
              <a:rPr lang="zh-CN" altLang="en-US" sz="2000" dirty="0">
                <a:latin typeface="宋体" panose="02010600030101010101" pitchFamily="2" charset="-122"/>
              </a:rPr>
              <a:t>用地面积共</a:t>
            </a:r>
            <a:r>
              <a:rPr lang="en-US" altLang="zh-CN" sz="2000" dirty="0">
                <a:latin typeface="宋体" panose="02010600030101010101" pitchFamily="2" charset="-122"/>
              </a:rPr>
              <a:t>62</a:t>
            </a:r>
            <a:r>
              <a:rPr lang="zh-CN" altLang="en-US" sz="2000" dirty="0">
                <a:latin typeface="宋体" panose="02010600030101010101" pitchFamily="2" charset="-122"/>
              </a:rPr>
              <a:t>亩规划建筑面积</a:t>
            </a:r>
            <a:r>
              <a:rPr lang="en-US" altLang="zh-CN" sz="2000" dirty="0">
                <a:latin typeface="宋体" panose="02010600030101010101" pitchFamily="2" charset="-122"/>
              </a:rPr>
              <a:t>193904㎡</a:t>
            </a: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规划容积率面积</a:t>
            </a:r>
            <a:r>
              <a:rPr lang="en-US" altLang="zh-CN" sz="2000" dirty="0">
                <a:latin typeface="宋体" panose="02010600030101010101" pitchFamily="2" charset="-122"/>
              </a:rPr>
              <a:t>148978 ㎡</a:t>
            </a:r>
          </a:p>
          <a:p>
            <a:pPr marL="12700" marR="123825">
              <a:lnSpc>
                <a:spcPts val="1900"/>
              </a:lnSpc>
              <a:spcBef>
                <a:spcPts val="180"/>
              </a:spcBef>
            </a:pPr>
            <a:endParaRPr lang="en-US" altLang="zh-CN" sz="2000" dirty="0">
              <a:latin typeface="宋体" panose="02010600030101010101" pitchFamily="2" charset="-122"/>
            </a:endParaRPr>
          </a:p>
          <a:p>
            <a:pPr marL="12700" marR="123825">
              <a:lnSpc>
                <a:spcPts val="1900"/>
              </a:lnSpc>
              <a:spcBef>
                <a:spcPts val="180"/>
              </a:spcBef>
            </a:pPr>
            <a:endParaRPr lang="en-US" altLang="zh-CN" sz="2000" dirty="0">
              <a:latin typeface="宋体" panose="02010600030101010101" pitchFamily="2" charset="-122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850" y="1524000"/>
            <a:ext cx="67818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3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578" y="420725"/>
            <a:ext cx="7645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>
                <a:solidFill>
                  <a:srgbClr val="FF0000"/>
                </a:solidFill>
              </a:rPr>
              <a:t>南区项目</a:t>
            </a:r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5"/>
          <p:cNvSpPr txBox="1"/>
          <p:nvPr/>
        </p:nvSpPr>
        <p:spPr>
          <a:xfrm>
            <a:off x="7916546" y="2357006"/>
            <a:ext cx="4192904" cy="290079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南区分为</a:t>
            </a:r>
            <a:r>
              <a:rPr lang="en-US" altLang="zh-CN" sz="2000" dirty="0">
                <a:latin typeface="宋体" panose="02010600030101010101" pitchFamily="2" charset="-122"/>
              </a:rPr>
              <a:t>2</a:t>
            </a:r>
            <a:r>
              <a:rPr lang="zh-CN" altLang="en-US" sz="2000" dirty="0">
                <a:latin typeface="宋体" panose="02010600030101010101" pitchFamily="2" charset="-122"/>
              </a:rPr>
              <a:t>个地块：</a:t>
            </a:r>
            <a:endParaRPr lang="en-US" altLang="zh-CN" sz="2000" dirty="0">
              <a:latin typeface="宋体" panose="02010600030101010101" pitchFamily="2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地块</a:t>
            </a:r>
            <a:r>
              <a:rPr lang="en-US" altLang="zh-CN" sz="2000" dirty="0">
                <a:latin typeface="宋体" panose="02010600030101010101" pitchFamily="2" charset="-122"/>
              </a:rPr>
              <a:t>4</a:t>
            </a:r>
            <a:r>
              <a:rPr lang="zh-CN" altLang="en-US" sz="2000" dirty="0">
                <a:latin typeface="宋体" panose="02010600030101010101" pitchFamily="2" charset="-122"/>
              </a:rPr>
              <a:t>、地块</a:t>
            </a:r>
            <a:r>
              <a:rPr lang="en-US" altLang="zh-CN" sz="2000" dirty="0">
                <a:latin typeface="宋体" panose="02010600030101010101" pitchFamily="2" charset="-122"/>
              </a:rPr>
              <a:t>5</a:t>
            </a:r>
            <a:r>
              <a:rPr lang="zh-CN" altLang="en-US" sz="2000" dirty="0">
                <a:latin typeface="宋体" panose="02010600030101010101" pitchFamily="2" charset="-122"/>
              </a:rPr>
              <a:t>用地面积</a:t>
            </a:r>
            <a:r>
              <a:rPr lang="en-US" altLang="zh-CN" sz="2000" dirty="0">
                <a:latin typeface="宋体" panose="02010600030101010101" pitchFamily="2" charset="-122"/>
              </a:rPr>
              <a:t>42</a:t>
            </a:r>
            <a:r>
              <a:rPr lang="zh-CN" altLang="en-US" sz="2000" dirty="0">
                <a:latin typeface="宋体" panose="02010600030101010101" pitchFamily="2" charset="-122"/>
              </a:rPr>
              <a:t>亩</a:t>
            </a:r>
            <a:endParaRPr lang="en-US" altLang="zh-CN" sz="2000" dirty="0">
              <a:latin typeface="宋体" panose="02010600030101010101" pitchFamily="2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规划建筑面积</a:t>
            </a:r>
            <a:r>
              <a:rPr lang="en-US" altLang="zh-CN" sz="2000" dirty="0">
                <a:latin typeface="宋体" panose="02010600030101010101" pitchFamily="2" charset="-122"/>
              </a:rPr>
              <a:t>147259㎡</a:t>
            </a: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宋体" panose="02010600030101010101" pitchFamily="2" charset="-122"/>
              </a:rPr>
              <a:t>规划容积率面积</a:t>
            </a:r>
            <a:r>
              <a:rPr lang="en-US" altLang="zh-CN" sz="2000" dirty="0">
                <a:latin typeface="宋体" panose="02010600030101010101" pitchFamily="2" charset="-122"/>
              </a:rPr>
              <a:t>114778㎡</a:t>
            </a:r>
            <a:endParaRPr lang="zh-CN" altLang="en-US" sz="2000" dirty="0">
              <a:latin typeface="宋体" panose="02010600030101010101" pitchFamily="2" charset="-122"/>
            </a:endParaRPr>
          </a:p>
          <a:p>
            <a:pPr marL="12700" marR="123825">
              <a:lnSpc>
                <a:spcPts val="1900"/>
              </a:lnSpc>
              <a:spcBef>
                <a:spcPts val="180"/>
              </a:spcBef>
            </a:pPr>
            <a:endParaRPr lang="en-US" altLang="zh-CN" sz="2000" dirty="0">
              <a:latin typeface="宋体" panose="02010600030101010101" pitchFamily="2" charset="-122"/>
            </a:endParaRPr>
          </a:p>
          <a:p>
            <a:pPr marL="12700" marR="123825">
              <a:lnSpc>
                <a:spcPts val="1900"/>
              </a:lnSpc>
              <a:spcBef>
                <a:spcPts val="180"/>
              </a:spcBef>
            </a:pPr>
            <a:endParaRPr lang="en-US" altLang="zh-CN" sz="2000" dirty="0">
              <a:latin typeface="宋体" panose="02010600030101010101" pitchFamily="2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850" y="1524000"/>
            <a:ext cx="67754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793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10578" y="420725"/>
            <a:ext cx="76454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2800" dirty="0">
                <a:solidFill>
                  <a:srgbClr val="FF0000"/>
                </a:solidFill>
              </a:rPr>
              <a:t>示意图</a:t>
            </a:r>
          </a:p>
        </p:txBody>
      </p:sp>
      <p:sp>
        <p:nvSpPr>
          <p:cNvPr id="5" name="object 5"/>
          <p:cNvSpPr/>
          <p:nvPr/>
        </p:nvSpPr>
        <p:spPr>
          <a:xfrm>
            <a:off x="550332" y="414862"/>
            <a:ext cx="118533" cy="872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1856" y="404658"/>
            <a:ext cx="108585" cy="864235"/>
          </a:xfrm>
          <a:custGeom>
            <a:avLst/>
            <a:gdLst/>
            <a:ahLst/>
            <a:cxnLst/>
            <a:rect l="l" t="t" r="r" b="b"/>
            <a:pathLst>
              <a:path w="108584" h="864235">
                <a:moveTo>
                  <a:pt x="0" y="864096"/>
                </a:moveTo>
                <a:lnTo>
                  <a:pt x="108011" y="864096"/>
                </a:lnTo>
                <a:lnTo>
                  <a:pt x="108011" y="0"/>
                </a:lnTo>
                <a:lnTo>
                  <a:pt x="0" y="0"/>
                </a:lnTo>
                <a:lnTo>
                  <a:pt x="0" y="864096"/>
                </a:lnTo>
                <a:close/>
              </a:path>
            </a:pathLst>
          </a:custGeom>
          <a:solidFill>
            <a:srgbClr val="C4BD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7332" y="414870"/>
            <a:ext cx="46566" cy="889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873" y="404660"/>
            <a:ext cx="0" cy="864235"/>
          </a:xfrm>
          <a:custGeom>
            <a:avLst/>
            <a:gdLst/>
            <a:ahLst/>
            <a:cxnLst/>
            <a:rect l="l" t="t" r="r" b="b"/>
            <a:pathLst>
              <a:path h="864235">
                <a:moveTo>
                  <a:pt x="0" y="0"/>
                </a:moveTo>
                <a:lnTo>
                  <a:pt x="1" y="864096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内容占位符 2"/>
          <p:cNvSpPr txBox="1"/>
          <p:nvPr/>
        </p:nvSpPr>
        <p:spPr>
          <a:xfrm>
            <a:off x="2508250" y="1066800"/>
            <a:ext cx="7066061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     北区                          南区</a:t>
            </a:r>
            <a:endParaRPr lang="en-US" altLang="zh-CN" sz="1800" dirty="0">
              <a:solidFill>
                <a:srgbClr val="0070C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800" dirty="0">
                <a:solidFill>
                  <a:srgbClr val="0070C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1800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</a:t>
            </a:r>
            <a:endParaRPr lang="zh-CN" altLang="en-US" sz="18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676400"/>
            <a:ext cx="5125915" cy="4476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0650" y="1676400"/>
            <a:ext cx="5105400" cy="450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934</Words>
  <Application>WPS 演示</Application>
  <PresentationFormat>自定义</PresentationFormat>
  <Paragraphs>148</Paragraphs>
  <Slides>41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2" baseType="lpstr">
      <vt:lpstr>Office Theme</vt:lpstr>
      <vt:lpstr>2019.10</vt:lpstr>
      <vt:lpstr>目录</vt:lpstr>
      <vt:lpstr>幻灯片 3</vt:lpstr>
      <vt:lpstr>幻灯片 4</vt:lpstr>
      <vt:lpstr>幻灯片 5</vt:lpstr>
      <vt:lpstr>方位</vt:lpstr>
      <vt:lpstr>北区项目</vt:lpstr>
      <vt:lpstr>南区项目</vt:lpstr>
      <vt:lpstr>示意图</vt:lpstr>
      <vt:lpstr>航拍图</vt:lpstr>
      <vt:lpstr>航拍图</vt:lpstr>
      <vt:lpstr>项目时间轴</vt:lpstr>
      <vt:lpstr>幻灯片 13</vt:lpstr>
      <vt:lpstr>定位</vt:lpstr>
      <vt:lpstr>产品概念设计 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产品平面设计布置</vt:lpstr>
      <vt:lpstr>产品设计初步示意</vt:lpstr>
      <vt:lpstr>产品设计初步示意</vt:lpstr>
      <vt:lpstr>户型空间意向分析</vt:lpstr>
      <vt:lpstr>户型空间意向分析</vt:lpstr>
      <vt:lpstr>户型空间意向分析</vt:lpstr>
      <vt:lpstr>户型空间意向分析</vt:lpstr>
      <vt:lpstr>户型空间意向分析</vt:lpstr>
      <vt:lpstr>户型分析1（建筑面积：30.7平米）</vt:lpstr>
      <vt:lpstr>户型分析2（建筑面积：30.7平米）</vt:lpstr>
      <vt:lpstr>户型分析3（建筑面积：30.7平米）</vt:lpstr>
      <vt:lpstr>户型分析4（建筑面积：30.7平米）</vt:lpstr>
      <vt:lpstr>户型分析5 （建筑面积：61.4平米）</vt:lpstr>
      <vt:lpstr>户型分析6 （建筑面积：42平米）</vt:lpstr>
      <vt:lpstr>户型分析7 （建筑面积：42平米）</vt:lpstr>
      <vt:lpstr>户型分析8 （建筑面积：59平米）</vt:lpstr>
      <vt:lpstr>幻灯片 39</vt:lpstr>
      <vt:lpstr>幻灯片 40</vt:lpstr>
      <vt:lpstr>幻灯片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龙光·绿璟珑府营销策略报告</dc:title>
  <dc:creator>Lenovo</dc:creator>
  <cp:lastModifiedBy>User</cp:lastModifiedBy>
  <cp:revision>279</cp:revision>
  <dcterms:created xsi:type="dcterms:W3CDTF">2019-03-21T08:09:00Z</dcterms:created>
  <dcterms:modified xsi:type="dcterms:W3CDTF">2019-11-12T08:59:43Z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2019-03-21T00:00:00Z</vt:filetime>
  </property>
  <property fmtid="{D5CDD505-2E9C-101B-9397-08002B2CF9AE}" pid="3" name="KSOProductBuildVer">
    <vt:lpwstr>2052-11.1.0.9175</vt:lpwstr>
  </property>
</Properties>
</file>