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FFFF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330" y="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57B95-69E9-40BC-AE6C-9A31763B0ACB}" type="datetimeFigureOut">
              <a:rPr lang="zh-CN" altLang="en-US" smtClean="0"/>
              <a:t>2020/6/9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4FB8B-D8D3-4BA4-BA56-77957C26BB6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943349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57B95-69E9-40BC-AE6C-9A31763B0ACB}" type="datetimeFigureOut">
              <a:rPr lang="zh-CN" altLang="en-US" smtClean="0"/>
              <a:t>2020/6/9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4FB8B-D8D3-4BA4-BA56-77957C26BB6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906821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57B95-69E9-40BC-AE6C-9A31763B0ACB}" type="datetimeFigureOut">
              <a:rPr lang="zh-CN" altLang="en-US" smtClean="0"/>
              <a:t>2020/6/9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4FB8B-D8D3-4BA4-BA56-77957C26BB6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506050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57B95-69E9-40BC-AE6C-9A31763B0ACB}" type="datetimeFigureOut">
              <a:rPr lang="zh-CN" altLang="en-US" smtClean="0"/>
              <a:t>2020/6/9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4FB8B-D8D3-4BA4-BA56-77957C26BB6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158534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57B95-69E9-40BC-AE6C-9A31763B0ACB}" type="datetimeFigureOut">
              <a:rPr lang="zh-CN" altLang="en-US" smtClean="0"/>
              <a:t>2020/6/9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4FB8B-D8D3-4BA4-BA56-77957C26BB6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69840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57B95-69E9-40BC-AE6C-9A31763B0ACB}" type="datetimeFigureOut">
              <a:rPr lang="zh-CN" altLang="en-US" smtClean="0"/>
              <a:t>2020/6/9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4FB8B-D8D3-4BA4-BA56-77957C26BB6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760327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57B95-69E9-40BC-AE6C-9A31763B0ACB}" type="datetimeFigureOut">
              <a:rPr lang="zh-CN" altLang="en-US" smtClean="0"/>
              <a:t>2020/6/9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4FB8B-D8D3-4BA4-BA56-77957C26BB6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634196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57B95-69E9-40BC-AE6C-9A31763B0ACB}" type="datetimeFigureOut">
              <a:rPr lang="zh-CN" altLang="en-US" smtClean="0"/>
              <a:t>2020/6/9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4FB8B-D8D3-4BA4-BA56-77957C26BB6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22027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57B95-69E9-40BC-AE6C-9A31763B0ACB}" type="datetimeFigureOut">
              <a:rPr lang="zh-CN" altLang="en-US" smtClean="0"/>
              <a:t>2020/6/9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4FB8B-D8D3-4BA4-BA56-77957C26BB6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982653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57B95-69E9-40BC-AE6C-9A31763B0ACB}" type="datetimeFigureOut">
              <a:rPr lang="zh-CN" altLang="en-US" smtClean="0"/>
              <a:t>2020/6/9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4FB8B-D8D3-4BA4-BA56-77957C26BB6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152578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57B95-69E9-40BC-AE6C-9A31763B0ACB}" type="datetimeFigureOut">
              <a:rPr lang="zh-CN" altLang="en-US" smtClean="0"/>
              <a:t>2020/6/9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4FB8B-D8D3-4BA4-BA56-77957C26BB6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077038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357B95-69E9-40BC-AE6C-9A31763B0ACB}" type="datetimeFigureOut">
              <a:rPr lang="zh-CN" altLang="en-US" smtClean="0"/>
              <a:t>2020/6/9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84FB8B-D8D3-4BA4-BA56-77957C26BB6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98922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下箭头 37"/>
          <p:cNvSpPr/>
          <p:nvPr/>
        </p:nvSpPr>
        <p:spPr>
          <a:xfrm rot="10800000">
            <a:off x="7236297" y="1340767"/>
            <a:ext cx="215652" cy="276766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zh-CN" altLang="en-US" dirty="0"/>
          </a:p>
        </p:txBody>
      </p:sp>
      <p:sp>
        <p:nvSpPr>
          <p:cNvPr id="46" name="下箭头 45"/>
          <p:cNvSpPr/>
          <p:nvPr/>
        </p:nvSpPr>
        <p:spPr>
          <a:xfrm rot="10800000">
            <a:off x="4158134" y="1313057"/>
            <a:ext cx="215652" cy="301792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zh-CN" altLang="en-US" dirty="0"/>
          </a:p>
        </p:txBody>
      </p:sp>
      <p:sp>
        <p:nvSpPr>
          <p:cNvPr id="36" name="下箭头 35"/>
          <p:cNvSpPr/>
          <p:nvPr/>
        </p:nvSpPr>
        <p:spPr>
          <a:xfrm rot="10800000">
            <a:off x="5436097" y="1365646"/>
            <a:ext cx="215652" cy="285544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zh-CN" altLang="en-US" dirty="0"/>
          </a:p>
        </p:txBody>
      </p:sp>
      <p:sp>
        <p:nvSpPr>
          <p:cNvPr id="22" name="下箭头 21"/>
          <p:cNvSpPr/>
          <p:nvPr/>
        </p:nvSpPr>
        <p:spPr>
          <a:xfrm rot="10800000">
            <a:off x="2773916" y="1340767"/>
            <a:ext cx="215652" cy="276766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zh-CN" altLang="en-US" dirty="0"/>
          </a:p>
        </p:txBody>
      </p:sp>
      <p:sp>
        <p:nvSpPr>
          <p:cNvPr id="5" name="矩形 4"/>
          <p:cNvSpPr/>
          <p:nvPr/>
        </p:nvSpPr>
        <p:spPr>
          <a:xfrm>
            <a:off x="455973" y="2733984"/>
            <a:ext cx="1152128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TextBox 3"/>
          <p:cNvSpPr txBox="1"/>
          <p:nvPr/>
        </p:nvSpPr>
        <p:spPr>
          <a:xfrm>
            <a:off x="593457" y="2837350"/>
            <a:ext cx="8819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b="1" dirty="0">
                <a:solidFill>
                  <a:schemeClr val="bg1"/>
                </a:solidFill>
              </a:rPr>
              <a:t>必修课</a:t>
            </a:r>
          </a:p>
        </p:txBody>
      </p:sp>
      <p:sp>
        <p:nvSpPr>
          <p:cNvPr id="6" name="矩形 5"/>
          <p:cNvSpPr/>
          <p:nvPr/>
        </p:nvSpPr>
        <p:spPr>
          <a:xfrm>
            <a:off x="471650" y="5839851"/>
            <a:ext cx="1152128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TextBox 6"/>
          <p:cNvSpPr txBox="1"/>
          <p:nvPr/>
        </p:nvSpPr>
        <p:spPr>
          <a:xfrm>
            <a:off x="609134" y="5943218"/>
            <a:ext cx="8819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b="1" dirty="0" smtClean="0">
                <a:solidFill>
                  <a:schemeClr val="bg1"/>
                </a:solidFill>
              </a:rPr>
              <a:t>选修课</a:t>
            </a:r>
            <a:endParaRPr lang="zh-CN" altLang="en-US" b="1" dirty="0">
              <a:solidFill>
                <a:schemeClr val="bg1"/>
              </a:solidFill>
            </a:endParaRPr>
          </a:p>
        </p:txBody>
      </p:sp>
      <p:sp>
        <p:nvSpPr>
          <p:cNvPr id="15" name="下箭头 14"/>
          <p:cNvSpPr/>
          <p:nvPr/>
        </p:nvSpPr>
        <p:spPr>
          <a:xfrm rot="16200000">
            <a:off x="1752304" y="5961403"/>
            <a:ext cx="215652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zh-CN" altLang="en-US" dirty="0"/>
          </a:p>
        </p:txBody>
      </p:sp>
      <p:sp>
        <p:nvSpPr>
          <p:cNvPr id="17" name="圆角矩形 16"/>
          <p:cNvSpPr/>
          <p:nvPr/>
        </p:nvSpPr>
        <p:spPr>
          <a:xfrm>
            <a:off x="2044880" y="1556794"/>
            <a:ext cx="1723463" cy="276622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n-US" altLang="zh-CN" sz="1400" dirty="0" smtClean="0"/>
          </a:p>
          <a:p>
            <a:pPr algn="just"/>
            <a:endParaRPr lang="en-US" altLang="zh-CN" sz="1400" dirty="0"/>
          </a:p>
          <a:p>
            <a:pPr algn="just"/>
            <a:endParaRPr lang="en-US" altLang="zh-CN" sz="1400" dirty="0" smtClean="0"/>
          </a:p>
          <a:p>
            <a:pPr algn="just"/>
            <a:endParaRPr lang="en-US" altLang="zh-CN" sz="1400" dirty="0" smtClean="0"/>
          </a:p>
          <a:p>
            <a:pPr algn="just"/>
            <a:r>
              <a:rPr lang="zh-CN" altLang="en-US" sz="1400" dirty="0" smtClean="0"/>
              <a:t>所有类型的考试</a:t>
            </a:r>
            <a:r>
              <a:rPr lang="zh-CN" altLang="en-US" sz="1400" dirty="0"/>
              <a:t>均</a:t>
            </a:r>
            <a:r>
              <a:rPr lang="zh-CN" altLang="en-US" sz="1400" dirty="0" smtClean="0"/>
              <a:t>需在考试周考，由教务办安排考试时间、监考人员。</a:t>
            </a:r>
            <a:endParaRPr lang="zh-CN" altLang="en-US" sz="1400" dirty="0"/>
          </a:p>
        </p:txBody>
      </p:sp>
      <p:sp>
        <p:nvSpPr>
          <p:cNvPr id="24" name="下箭头 23"/>
          <p:cNvSpPr/>
          <p:nvPr/>
        </p:nvSpPr>
        <p:spPr>
          <a:xfrm rot="16200000">
            <a:off x="1752304" y="2877711"/>
            <a:ext cx="215652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zh-CN" alt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2078311" y="626983"/>
            <a:ext cx="169003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dirty="0" smtClean="0"/>
              <a:t>请于</a:t>
            </a:r>
            <a:r>
              <a:rPr lang="en-US" altLang="zh-CN" sz="1400" dirty="0" smtClean="0"/>
              <a:t>6</a:t>
            </a:r>
            <a:r>
              <a:rPr lang="zh-CN" altLang="en-US" sz="1400" dirty="0" smtClean="0"/>
              <a:t>月</a:t>
            </a:r>
            <a:r>
              <a:rPr lang="en-US" altLang="zh-CN" sz="1400" dirty="0" smtClean="0"/>
              <a:t>15</a:t>
            </a:r>
            <a:r>
              <a:rPr lang="zh-CN" altLang="en-US" sz="1400" dirty="0" smtClean="0"/>
              <a:t>日前</a:t>
            </a:r>
            <a:r>
              <a:rPr lang="zh-CN" altLang="en-US" sz="1400" dirty="0" smtClean="0"/>
              <a:t>向教务办报备考核方式及网络平台</a:t>
            </a:r>
            <a:endParaRPr lang="zh-CN" altLang="en-US" sz="1400" dirty="0"/>
          </a:p>
        </p:txBody>
      </p:sp>
      <p:sp>
        <p:nvSpPr>
          <p:cNvPr id="30" name="圆角矩形 29"/>
          <p:cNvSpPr/>
          <p:nvPr/>
        </p:nvSpPr>
        <p:spPr>
          <a:xfrm>
            <a:off x="4806205" y="1556793"/>
            <a:ext cx="1535244" cy="79208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zh-CN" altLang="en-US" sz="1400" b="1" dirty="0" smtClean="0">
                <a:solidFill>
                  <a:srgbClr val="FFFF00"/>
                </a:solidFill>
              </a:rPr>
              <a:t>试题、论文、报告：</a:t>
            </a:r>
            <a:r>
              <a:rPr lang="zh-CN" altLang="en-US" sz="1400" dirty="0" smtClean="0"/>
              <a:t>命制题目。</a:t>
            </a:r>
            <a:endParaRPr lang="zh-CN" altLang="en-US" sz="1400" dirty="0"/>
          </a:p>
        </p:txBody>
      </p:sp>
      <p:sp>
        <p:nvSpPr>
          <p:cNvPr id="33" name="圆角矩形 32"/>
          <p:cNvSpPr/>
          <p:nvPr/>
        </p:nvSpPr>
        <p:spPr>
          <a:xfrm>
            <a:off x="4810937" y="2745180"/>
            <a:ext cx="1530512" cy="15778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zh-CN" altLang="en-US" sz="1400" b="1" dirty="0">
                <a:solidFill>
                  <a:srgbClr val="FFFF00"/>
                </a:solidFill>
              </a:rPr>
              <a:t>开</a:t>
            </a:r>
            <a:r>
              <a:rPr lang="zh-CN" altLang="en-US" sz="1400" b="1" dirty="0" smtClean="0">
                <a:solidFill>
                  <a:srgbClr val="FFFF00"/>
                </a:solidFill>
              </a:rPr>
              <a:t>卷、闭卷考试：</a:t>
            </a:r>
            <a:r>
              <a:rPr lang="zh-CN" altLang="en-US" sz="1400" dirty="0" smtClean="0"/>
              <a:t>命制</a:t>
            </a:r>
            <a:r>
              <a:rPr lang="en-US" altLang="zh-CN" sz="1400" dirty="0" smtClean="0"/>
              <a:t>A</a:t>
            </a:r>
            <a:r>
              <a:rPr lang="zh-CN" altLang="en-US" sz="1400" dirty="0" smtClean="0"/>
              <a:t>卷、</a:t>
            </a:r>
            <a:r>
              <a:rPr lang="en-US" altLang="zh-CN" sz="1400" dirty="0" smtClean="0"/>
              <a:t>B</a:t>
            </a:r>
            <a:r>
              <a:rPr lang="zh-CN" altLang="en-US" sz="1400" dirty="0" smtClean="0"/>
              <a:t>卷两套等效试卷及答案。题型、题量不限，最好为主观题。</a:t>
            </a:r>
            <a:endParaRPr lang="zh-CN" altLang="en-US" sz="1400" dirty="0"/>
          </a:p>
        </p:txBody>
      </p:sp>
      <p:sp>
        <p:nvSpPr>
          <p:cNvPr id="35" name="TextBox 34"/>
          <p:cNvSpPr txBox="1"/>
          <p:nvPr/>
        </p:nvSpPr>
        <p:spPr>
          <a:xfrm>
            <a:off x="4993309" y="830735"/>
            <a:ext cx="13788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dirty="0" smtClean="0"/>
              <a:t>请于</a:t>
            </a:r>
            <a:r>
              <a:rPr lang="en-US" altLang="zh-CN" sz="1400" dirty="0" smtClean="0"/>
              <a:t>6</a:t>
            </a:r>
            <a:r>
              <a:rPr lang="zh-CN" altLang="en-US" sz="1400" dirty="0" smtClean="0"/>
              <a:t>月</a:t>
            </a:r>
            <a:r>
              <a:rPr lang="en-US" altLang="zh-CN" sz="1400" dirty="0" smtClean="0"/>
              <a:t>21</a:t>
            </a:r>
            <a:r>
              <a:rPr lang="zh-CN" altLang="en-US" sz="1400" dirty="0" smtClean="0"/>
              <a:t>日前</a:t>
            </a:r>
            <a:endParaRPr lang="en-US" altLang="zh-CN" sz="1400" dirty="0" smtClean="0"/>
          </a:p>
          <a:p>
            <a:r>
              <a:rPr lang="zh-CN" altLang="en-US" sz="1400" dirty="0" smtClean="0"/>
              <a:t>完成</a:t>
            </a:r>
            <a:endParaRPr lang="zh-CN" altLang="en-US" sz="1400" dirty="0"/>
          </a:p>
        </p:txBody>
      </p:sp>
      <p:sp>
        <p:nvSpPr>
          <p:cNvPr id="37" name="圆角矩形 36"/>
          <p:cNvSpPr/>
          <p:nvPr/>
        </p:nvSpPr>
        <p:spPr>
          <a:xfrm>
            <a:off x="4086125" y="1556792"/>
            <a:ext cx="360040" cy="276622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dirty="0" smtClean="0"/>
              <a:t>教务办安排并公布考试时间</a:t>
            </a:r>
            <a:endParaRPr lang="zh-CN" altLang="en-US" sz="1400" dirty="0"/>
          </a:p>
        </p:txBody>
      </p:sp>
      <p:sp>
        <p:nvSpPr>
          <p:cNvPr id="39" name="下箭头 38"/>
          <p:cNvSpPr/>
          <p:nvPr/>
        </p:nvSpPr>
        <p:spPr>
          <a:xfrm rot="16200000">
            <a:off x="3801269" y="2911595"/>
            <a:ext cx="215652" cy="24432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zh-CN" altLang="en-US" dirty="0"/>
          </a:p>
        </p:txBody>
      </p:sp>
      <p:sp>
        <p:nvSpPr>
          <p:cNvPr id="42" name="下箭头 41"/>
          <p:cNvSpPr/>
          <p:nvPr/>
        </p:nvSpPr>
        <p:spPr>
          <a:xfrm rot="16200000">
            <a:off x="4542487" y="3414935"/>
            <a:ext cx="215652" cy="24432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zh-CN" altLang="en-US" dirty="0"/>
          </a:p>
        </p:txBody>
      </p:sp>
      <p:sp>
        <p:nvSpPr>
          <p:cNvPr id="44" name="TextBox 43"/>
          <p:cNvSpPr txBox="1"/>
          <p:nvPr/>
        </p:nvSpPr>
        <p:spPr>
          <a:xfrm>
            <a:off x="3799860" y="938457"/>
            <a:ext cx="10736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 smtClean="0"/>
              <a:t>6</a:t>
            </a:r>
            <a:r>
              <a:rPr lang="zh-CN" altLang="en-US" sz="1400" dirty="0" smtClean="0"/>
              <a:t>月</a:t>
            </a:r>
            <a:r>
              <a:rPr lang="en-US" altLang="zh-CN" sz="1400" dirty="0" smtClean="0"/>
              <a:t>19</a:t>
            </a:r>
            <a:r>
              <a:rPr lang="zh-CN" altLang="en-US" sz="1400" dirty="0" smtClean="0"/>
              <a:t>日前</a:t>
            </a:r>
            <a:endParaRPr lang="en-US" altLang="zh-CN" sz="1400" dirty="0" smtClean="0"/>
          </a:p>
        </p:txBody>
      </p:sp>
      <p:sp>
        <p:nvSpPr>
          <p:cNvPr id="49" name="圆角矩形 48"/>
          <p:cNvSpPr/>
          <p:nvPr/>
        </p:nvSpPr>
        <p:spPr>
          <a:xfrm>
            <a:off x="6590349" y="1548828"/>
            <a:ext cx="1502125" cy="27741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zh-CN" altLang="en-US" sz="1400" dirty="0" smtClean="0"/>
              <a:t>按照学校</a:t>
            </a:r>
            <a:r>
              <a:rPr lang="en-US" altLang="zh-CN" sz="1400" dirty="0" smtClean="0"/>
              <a:t>《</a:t>
            </a:r>
            <a:r>
              <a:rPr lang="zh-CN" altLang="en-US" sz="1400" dirty="0" smtClean="0"/>
              <a:t>任课教师考试工作操作流程</a:t>
            </a:r>
            <a:r>
              <a:rPr lang="en-US" altLang="zh-CN" sz="1400" dirty="0" smtClean="0"/>
              <a:t>》</a:t>
            </a:r>
            <a:r>
              <a:rPr lang="zh-CN" altLang="en-US" sz="1400" dirty="0" smtClean="0"/>
              <a:t>（通知附件</a:t>
            </a:r>
            <a:r>
              <a:rPr lang="en-US" altLang="zh-CN" sz="1400" dirty="0" smtClean="0"/>
              <a:t>2</a:t>
            </a:r>
            <a:r>
              <a:rPr lang="zh-CN" altLang="en-US" sz="1400" dirty="0" smtClean="0"/>
              <a:t>），各主考、监考人员提前测试网络平台（腾讯会议</a:t>
            </a:r>
            <a:r>
              <a:rPr lang="en-US" altLang="zh-CN" sz="1400" dirty="0" smtClean="0"/>
              <a:t>/</a:t>
            </a:r>
            <a:r>
              <a:rPr lang="zh-CN" altLang="en-US" sz="1400" dirty="0" smtClean="0"/>
              <a:t>励儒云等），确保准时开考。</a:t>
            </a:r>
            <a:endParaRPr lang="en-US" altLang="zh-CN" sz="1400" dirty="0" smtClean="0"/>
          </a:p>
          <a:p>
            <a:pPr algn="just"/>
            <a:endParaRPr lang="en-US" altLang="zh-CN" sz="1400" dirty="0" smtClean="0"/>
          </a:p>
          <a:p>
            <a:pPr algn="just"/>
            <a:r>
              <a:rPr lang="zh-CN" altLang="en-US" sz="1400" dirty="0" smtClean="0"/>
              <a:t>统一手写答卷。</a:t>
            </a:r>
            <a:endParaRPr lang="zh-CN" altLang="en-US" sz="1400" dirty="0"/>
          </a:p>
        </p:txBody>
      </p:sp>
      <p:sp>
        <p:nvSpPr>
          <p:cNvPr id="52" name="下箭头 51"/>
          <p:cNvSpPr/>
          <p:nvPr/>
        </p:nvSpPr>
        <p:spPr>
          <a:xfrm rot="16200000">
            <a:off x="6355786" y="1837716"/>
            <a:ext cx="215652" cy="24432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zh-CN" altLang="en-US" dirty="0"/>
          </a:p>
        </p:txBody>
      </p:sp>
      <p:sp>
        <p:nvSpPr>
          <p:cNvPr id="54" name="下箭头 53"/>
          <p:cNvSpPr/>
          <p:nvPr/>
        </p:nvSpPr>
        <p:spPr>
          <a:xfrm rot="16200000">
            <a:off x="6355784" y="3436212"/>
            <a:ext cx="215652" cy="24432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zh-CN" altLang="en-US" dirty="0"/>
          </a:p>
        </p:txBody>
      </p:sp>
      <p:sp>
        <p:nvSpPr>
          <p:cNvPr id="56" name="下箭头 55"/>
          <p:cNvSpPr/>
          <p:nvPr/>
        </p:nvSpPr>
        <p:spPr>
          <a:xfrm rot="16200000">
            <a:off x="8131117" y="3179947"/>
            <a:ext cx="215652" cy="24432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zh-CN" altLang="en-US" dirty="0"/>
          </a:p>
        </p:txBody>
      </p:sp>
      <p:sp>
        <p:nvSpPr>
          <p:cNvPr id="60" name="下箭头 59"/>
          <p:cNvSpPr/>
          <p:nvPr/>
        </p:nvSpPr>
        <p:spPr>
          <a:xfrm rot="10800000">
            <a:off x="8478614" y="1305092"/>
            <a:ext cx="215652" cy="301792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zh-CN" altLang="en-US" dirty="0"/>
          </a:p>
        </p:txBody>
      </p:sp>
      <p:sp>
        <p:nvSpPr>
          <p:cNvPr id="61" name="圆角矩形 60"/>
          <p:cNvSpPr/>
          <p:nvPr/>
        </p:nvSpPr>
        <p:spPr>
          <a:xfrm>
            <a:off x="8406605" y="1548826"/>
            <a:ext cx="360040" cy="511921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600" dirty="0" smtClean="0"/>
              <a:t>任课老师按时完成批改及登分工作</a:t>
            </a:r>
            <a:endParaRPr lang="zh-CN" altLang="en-US" sz="1600" dirty="0"/>
          </a:p>
        </p:txBody>
      </p:sp>
      <p:sp>
        <p:nvSpPr>
          <p:cNvPr id="62" name="TextBox 61"/>
          <p:cNvSpPr txBox="1"/>
          <p:nvPr/>
        </p:nvSpPr>
        <p:spPr>
          <a:xfrm>
            <a:off x="8034892" y="936968"/>
            <a:ext cx="10736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 smtClean="0"/>
              <a:t>7</a:t>
            </a:r>
            <a:r>
              <a:rPr lang="zh-CN" altLang="en-US" sz="1400" dirty="0" smtClean="0"/>
              <a:t>月</a:t>
            </a:r>
            <a:r>
              <a:rPr lang="en-US" altLang="zh-CN" sz="1400" dirty="0" smtClean="0"/>
              <a:t>17</a:t>
            </a:r>
            <a:r>
              <a:rPr lang="zh-CN" altLang="en-US" sz="1400" dirty="0" smtClean="0"/>
              <a:t>日前</a:t>
            </a:r>
            <a:endParaRPr lang="en-US" altLang="zh-CN" sz="1400" dirty="0" smtClean="0"/>
          </a:p>
        </p:txBody>
      </p:sp>
      <p:sp>
        <p:nvSpPr>
          <p:cNvPr id="63" name="圆角矩形 62"/>
          <p:cNvSpPr/>
          <p:nvPr/>
        </p:nvSpPr>
        <p:spPr>
          <a:xfrm>
            <a:off x="2078310" y="5617262"/>
            <a:ext cx="1708118" cy="105078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zh-CN" altLang="en-US" sz="1400" dirty="0" smtClean="0"/>
              <a:t>参照以往方式，可选择随堂考，或在课程结束后进行。</a:t>
            </a:r>
            <a:endParaRPr lang="zh-CN" altLang="en-US" sz="1400" dirty="0"/>
          </a:p>
        </p:txBody>
      </p:sp>
      <p:sp>
        <p:nvSpPr>
          <p:cNvPr id="64" name="下箭头 63"/>
          <p:cNvSpPr/>
          <p:nvPr/>
        </p:nvSpPr>
        <p:spPr>
          <a:xfrm rot="16200000">
            <a:off x="5972657" y="3862222"/>
            <a:ext cx="215652" cy="456124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zh-CN" altLang="en-US" dirty="0"/>
          </a:p>
        </p:txBody>
      </p:sp>
      <p:sp>
        <p:nvSpPr>
          <p:cNvPr id="45" name="TextBox 44"/>
          <p:cNvSpPr txBox="1"/>
          <p:nvPr/>
        </p:nvSpPr>
        <p:spPr>
          <a:xfrm>
            <a:off x="6804248" y="829246"/>
            <a:ext cx="11782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dirty="0" smtClean="0"/>
              <a:t>期末考试周：</a:t>
            </a:r>
            <a:endParaRPr lang="en-US" altLang="zh-CN" sz="1400" dirty="0" smtClean="0"/>
          </a:p>
          <a:p>
            <a:r>
              <a:rPr lang="en-US" altLang="zh-CN" sz="1400" dirty="0" smtClean="0"/>
              <a:t>6.29—7.12</a:t>
            </a:r>
            <a:endParaRPr lang="zh-CN" altLang="en-US" sz="1400" dirty="0"/>
          </a:p>
        </p:txBody>
      </p:sp>
      <p:sp>
        <p:nvSpPr>
          <p:cNvPr id="9" name="TextBox 8"/>
          <p:cNvSpPr txBox="1"/>
          <p:nvPr/>
        </p:nvSpPr>
        <p:spPr>
          <a:xfrm>
            <a:off x="428753" y="175944"/>
            <a:ext cx="84431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 smtClean="0">
                <a:solidFill>
                  <a:srgbClr val="0070C0"/>
                </a:solidFill>
              </a:rPr>
              <a:t>文学院</a:t>
            </a:r>
            <a:r>
              <a:rPr lang="en-US" altLang="zh-CN" b="1" dirty="0" smtClean="0">
                <a:solidFill>
                  <a:srgbClr val="0070C0"/>
                </a:solidFill>
              </a:rPr>
              <a:t>2019-2020</a:t>
            </a:r>
            <a:r>
              <a:rPr lang="zh-CN" altLang="en-US" b="1" dirty="0" smtClean="0">
                <a:solidFill>
                  <a:srgbClr val="0070C0"/>
                </a:solidFill>
              </a:rPr>
              <a:t>（</a:t>
            </a:r>
            <a:r>
              <a:rPr lang="en-US" altLang="zh-CN" b="1" dirty="0" smtClean="0">
                <a:solidFill>
                  <a:srgbClr val="0070C0"/>
                </a:solidFill>
              </a:rPr>
              <a:t>2</a:t>
            </a:r>
            <a:r>
              <a:rPr lang="zh-CN" altLang="en-US" b="1" dirty="0" smtClean="0">
                <a:solidFill>
                  <a:srgbClr val="0070C0"/>
                </a:solidFill>
              </a:rPr>
              <a:t>）学期本科生期末课程考核流程（具体请查阅学院主页通知）</a:t>
            </a:r>
            <a:endParaRPr lang="zh-CN" altLang="en-US" b="1" dirty="0">
              <a:solidFill>
                <a:srgbClr val="0070C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226465" y="1699706"/>
            <a:ext cx="139372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 dirty="0">
                <a:solidFill>
                  <a:srgbClr val="FFFF00"/>
                </a:solidFill>
              </a:rPr>
              <a:t>考核方式：</a:t>
            </a:r>
            <a:endParaRPr lang="en-US" altLang="zh-CN" sz="1400" b="1" dirty="0">
              <a:solidFill>
                <a:srgbClr val="FFFF00"/>
              </a:solidFill>
            </a:endParaRPr>
          </a:p>
          <a:p>
            <a:r>
              <a:rPr lang="zh-CN" altLang="en-US" sz="1400" b="1" dirty="0">
                <a:solidFill>
                  <a:srgbClr val="FFFF00"/>
                </a:solidFill>
              </a:rPr>
              <a:t>闭卷、</a:t>
            </a:r>
            <a:r>
              <a:rPr lang="zh-CN" altLang="en-US" sz="1400" b="1" dirty="0" smtClean="0">
                <a:solidFill>
                  <a:srgbClr val="FFFF00"/>
                </a:solidFill>
              </a:rPr>
              <a:t>开卷；试题、论文</a:t>
            </a:r>
            <a:r>
              <a:rPr lang="zh-CN" altLang="en-US" sz="1400" b="1" dirty="0">
                <a:solidFill>
                  <a:srgbClr val="FFFF00"/>
                </a:solidFill>
              </a:rPr>
              <a:t>、报告等均可</a:t>
            </a:r>
          </a:p>
        </p:txBody>
      </p:sp>
      <p:sp>
        <p:nvSpPr>
          <p:cNvPr id="3" name="矩形 2"/>
          <p:cNvSpPr/>
          <p:nvPr/>
        </p:nvSpPr>
        <p:spPr>
          <a:xfrm>
            <a:off x="4086125" y="4490677"/>
            <a:ext cx="3933934" cy="10740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文本框 7"/>
          <p:cNvSpPr txBox="1"/>
          <p:nvPr/>
        </p:nvSpPr>
        <p:spPr>
          <a:xfrm>
            <a:off x="4158133" y="4550652"/>
            <a:ext cx="411096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dirty="0" smtClean="0">
                <a:solidFill>
                  <a:srgbClr val="FFFFFF"/>
                </a:solidFill>
              </a:rPr>
              <a:t>命题审批表及试题纸质版提交方式：</a:t>
            </a:r>
            <a:endParaRPr lang="en-US" altLang="zh-CN" sz="1400" dirty="0" smtClean="0">
              <a:solidFill>
                <a:srgbClr val="FFFFFF"/>
              </a:solidFill>
            </a:endParaRPr>
          </a:p>
          <a:p>
            <a:r>
              <a:rPr lang="zh-CN" altLang="en-US" sz="1400" b="1" dirty="0" smtClean="0">
                <a:solidFill>
                  <a:srgbClr val="FFFFFF"/>
                </a:solidFill>
              </a:rPr>
              <a:t>本部：</a:t>
            </a:r>
            <a:r>
              <a:rPr lang="en-US" altLang="zh-CN" sz="1400" dirty="0" smtClean="0">
                <a:solidFill>
                  <a:srgbClr val="FFFFFF"/>
                </a:solidFill>
              </a:rPr>
              <a:t>6</a:t>
            </a:r>
            <a:r>
              <a:rPr lang="zh-CN" altLang="en-US" sz="1400" dirty="0" smtClean="0">
                <a:solidFill>
                  <a:srgbClr val="FFFFFF"/>
                </a:solidFill>
              </a:rPr>
              <a:t>月</a:t>
            </a:r>
            <a:r>
              <a:rPr lang="en-US" altLang="zh-CN" sz="1400" dirty="0" smtClean="0">
                <a:solidFill>
                  <a:srgbClr val="FFFFFF"/>
                </a:solidFill>
              </a:rPr>
              <a:t>19</a:t>
            </a:r>
            <a:r>
              <a:rPr lang="zh-CN" altLang="en-US" sz="1400" dirty="0" smtClean="0">
                <a:solidFill>
                  <a:srgbClr val="FFFFFF"/>
                </a:solidFill>
              </a:rPr>
              <a:t>日上午</a:t>
            </a:r>
            <a:r>
              <a:rPr lang="en-US" altLang="zh-CN" sz="1400" dirty="0" smtClean="0">
                <a:solidFill>
                  <a:srgbClr val="FFFFFF"/>
                </a:solidFill>
              </a:rPr>
              <a:t>9-10</a:t>
            </a:r>
            <a:r>
              <a:rPr lang="zh-CN" altLang="en-US" sz="1400" dirty="0" smtClean="0">
                <a:solidFill>
                  <a:srgbClr val="FFFFFF"/>
                </a:solidFill>
              </a:rPr>
              <a:t>点交至教工俱乐部；</a:t>
            </a:r>
            <a:endParaRPr lang="en-US" altLang="zh-CN" sz="1400" dirty="0" smtClean="0">
              <a:solidFill>
                <a:srgbClr val="FFFFFF"/>
              </a:solidFill>
            </a:endParaRPr>
          </a:p>
          <a:p>
            <a:r>
              <a:rPr lang="zh-CN" altLang="en-US" sz="1400" b="1" dirty="0" smtClean="0">
                <a:solidFill>
                  <a:srgbClr val="FFFFFF"/>
                </a:solidFill>
              </a:rPr>
              <a:t>大学城：</a:t>
            </a:r>
            <a:r>
              <a:rPr lang="zh-CN" altLang="en-US" sz="1400" dirty="0" smtClean="0">
                <a:solidFill>
                  <a:srgbClr val="FFFFFF"/>
                </a:solidFill>
              </a:rPr>
              <a:t>直接交至学院教务办。</a:t>
            </a:r>
            <a:endParaRPr lang="en-US" altLang="zh-CN" sz="1400" dirty="0" smtClean="0">
              <a:solidFill>
                <a:srgbClr val="FFFFFF"/>
              </a:solidFill>
            </a:endParaRPr>
          </a:p>
          <a:p>
            <a:r>
              <a:rPr lang="zh-CN" altLang="en-US" sz="1400" dirty="0" smtClean="0">
                <a:solidFill>
                  <a:srgbClr val="FFFFFF"/>
                </a:solidFill>
              </a:rPr>
              <a:t>电子版</a:t>
            </a:r>
            <a:r>
              <a:rPr lang="en-US" altLang="zh-CN" sz="1400" dirty="0" smtClean="0">
                <a:solidFill>
                  <a:srgbClr val="FFFFFF"/>
                </a:solidFill>
              </a:rPr>
              <a:t>9</a:t>
            </a:r>
            <a:r>
              <a:rPr lang="zh-CN" altLang="en-US" sz="1400" dirty="0" smtClean="0">
                <a:solidFill>
                  <a:srgbClr val="FFFFFF"/>
                </a:solidFill>
              </a:rPr>
              <a:t>月开学第一周上交。</a:t>
            </a:r>
            <a:endParaRPr lang="zh-CN" altLang="en-US" sz="1400" dirty="0">
              <a:solidFill>
                <a:srgbClr val="FFFFFF"/>
              </a:solidFill>
            </a:endParaRPr>
          </a:p>
        </p:txBody>
      </p:sp>
      <p:sp>
        <p:nvSpPr>
          <p:cNvPr id="10" name="下箭头 9"/>
          <p:cNvSpPr/>
          <p:nvPr/>
        </p:nvSpPr>
        <p:spPr>
          <a:xfrm>
            <a:off x="5491067" y="4323015"/>
            <a:ext cx="215653" cy="13198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矩形 10"/>
          <p:cNvSpPr/>
          <p:nvPr/>
        </p:nvSpPr>
        <p:spPr>
          <a:xfrm>
            <a:off x="4373786" y="5839851"/>
            <a:ext cx="2967625" cy="6134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dirty="0" smtClean="0"/>
              <a:t>命题</a:t>
            </a:r>
            <a:r>
              <a:rPr lang="zh-CN" altLang="en-US" sz="1400" dirty="0">
                <a:solidFill>
                  <a:srgbClr val="FFFFFF"/>
                </a:solidFill>
              </a:rPr>
              <a:t>审批</a:t>
            </a:r>
            <a:r>
              <a:rPr lang="zh-CN" altLang="en-US" sz="1400" dirty="0" smtClean="0">
                <a:solidFill>
                  <a:srgbClr val="FFFFFF"/>
                </a:solidFill>
              </a:rPr>
              <a:t>表、</a:t>
            </a:r>
            <a:r>
              <a:rPr lang="zh-CN" altLang="en-US" sz="1400" dirty="0">
                <a:solidFill>
                  <a:srgbClr val="FFFFFF"/>
                </a:solidFill>
              </a:rPr>
              <a:t>试题纸质</a:t>
            </a:r>
            <a:r>
              <a:rPr lang="zh-CN" altLang="en-US" sz="1400" dirty="0" smtClean="0">
                <a:solidFill>
                  <a:srgbClr val="FFFFFF"/>
                </a:solidFill>
              </a:rPr>
              <a:t>版及电子版统一于</a:t>
            </a:r>
            <a:r>
              <a:rPr lang="en-US" altLang="zh-CN" sz="1400" dirty="0" smtClean="0">
                <a:solidFill>
                  <a:srgbClr val="FFFFFF"/>
                </a:solidFill>
              </a:rPr>
              <a:t>9</a:t>
            </a:r>
            <a:r>
              <a:rPr lang="zh-CN" altLang="en-US" sz="1400" dirty="0" smtClean="0">
                <a:solidFill>
                  <a:srgbClr val="FFFFFF"/>
                </a:solidFill>
              </a:rPr>
              <a:t>月</a:t>
            </a:r>
            <a:r>
              <a:rPr lang="zh-CN" altLang="en-US" sz="1400" dirty="0">
                <a:solidFill>
                  <a:srgbClr val="FFFFFF"/>
                </a:solidFill>
              </a:rPr>
              <a:t>开学第一周上交</a:t>
            </a:r>
            <a:r>
              <a:rPr lang="zh-CN" altLang="en-US" sz="1400" dirty="0" smtClean="0">
                <a:solidFill>
                  <a:srgbClr val="FFFFFF"/>
                </a:solidFill>
              </a:rPr>
              <a:t>。</a:t>
            </a:r>
            <a:endParaRPr lang="zh-CN" altLang="en-US" sz="1400" dirty="0">
              <a:solidFill>
                <a:srgbClr val="FFFFFF"/>
              </a:solidFill>
            </a:endParaRPr>
          </a:p>
        </p:txBody>
      </p:sp>
      <p:sp>
        <p:nvSpPr>
          <p:cNvPr id="40" name="下箭头 39"/>
          <p:cNvSpPr/>
          <p:nvPr/>
        </p:nvSpPr>
        <p:spPr>
          <a:xfrm rot="16200000">
            <a:off x="4533237" y="1838946"/>
            <a:ext cx="215652" cy="24432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208873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202</TotalTime>
  <Words>264</Words>
  <Application>Microsoft Office PowerPoint</Application>
  <PresentationFormat>全屏显示(4:3)</PresentationFormat>
  <Paragraphs>30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5" baseType="lpstr">
      <vt:lpstr>宋体</vt:lpstr>
      <vt:lpstr>Arial</vt:lpstr>
      <vt:lpstr>Calibri</vt:lpstr>
      <vt:lpstr>Office 主题​​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Bubblefatcat</dc:creator>
  <cp:lastModifiedBy>昕昕</cp:lastModifiedBy>
  <cp:revision>22</cp:revision>
  <dcterms:created xsi:type="dcterms:W3CDTF">2020-06-04T07:44:19Z</dcterms:created>
  <dcterms:modified xsi:type="dcterms:W3CDTF">2020-06-09T12:00:21Z</dcterms:modified>
</cp:coreProperties>
</file>