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72" r:id="rId3"/>
    <p:sldId id="882" r:id="rId5"/>
    <p:sldId id="897" r:id="rId6"/>
    <p:sldId id="891" r:id="rId7"/>
    <p:sldId id="893" r:id="rId8"/>
    <p:sldId id="892" r:id="rId9"/>
    <p:sldId id="894" r:id="rId10"/>
    <p:sldId id="888" r:id="rId11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1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DBE7"/>
    <a:srgbClr val="E6E6E6"/>
    <a:srgbClr val="22B3C8"/>
    <a:srgbClr val="808080"/>
    <a:srgbClr val="ADE9F1"/>
    <a:srgbClr val="FDFDFD"/>
    <a:srgbClr val="F39800"/>
    <a:srgbClr val="ECECEC"/>
    <a:srgbClr val="3BD5E1"/>
    <a:srgbClr val="3BD3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79" autoAdjust="0"/>
    <p:restoredTop sz="86459" autoAdjust="0"/>
  </p:normalViewPr>
  <p:slideViewPr>
    <p:cSldViewPr snapToGrid="0" showGuides="1">
      <p:cViewPr>
        <p:scale>
          <a:sx n="70" d="100"/>
          <a:sy n="70" d="100"/>
        </p:scale>
        <p:origin x="-774" y="-108"/>
      </p:cViewPr>
      <p:guideLst>
        <p:guide orient="horz" pos="2314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gs" Target="tags/tag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05D5D2-8049-4214-9107-E0E24F2F80E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F6E3E-B7C5-4041-B7A8-D84A4FFCCCE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F6E3E-B7C5-4041-B7A8-D84A4FFCCC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BF6E3E-B7C5-4041-B7A8-D84A4FFCCC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BF6E3E-B7C5-4041-B7A8-D84A4FFCCC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BF6E3E-B7C5-4041-B7A8-D84A4FFCCC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BF6E3E-B7C5-4041-B7A8-D84A4FFCCC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BF6E3E-B7C5-4041-B7A8-D84A4FFCCC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BF6E3E-B7C5-4041-B7A8-D84A4FFCCC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 userDrawn="1"/>
        </p:nvSpPr>
        <p:spPr>
          <a:xfrm>
            <a:off x="370276" y="-418207"/>
            <a:ext cx="10754924" cy="7694414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altLang="zh-CN" sz="50000" dirty="0">
                <a:gradFill flip="none" rotWithShape="1"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bg1"/>
                    </a:gs>
                    <a:gs pos="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atin typeface="微软雅黑" panose="020B0503020204020204" pitchFamily="34" charset="-122"/>
                <a:ea typeface="微软雅黑" panose="020B0503020204020204" pitchFamily="34" charset="-122"/>
              </a:rPr>
              <a:t>CO</a:t>
            </a:r>
            <a:endParaRPr lang="zh-CN" altLang="en-US" sz="50000" dirty="0"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  <a:gs pos="0">
                    <a:schemeClr val="bg1">
                      <a:lumMod val="85000"/>
                    </a:schemeClr>
                  </a:gs>
                </a:gsLst>
                <a:lin ang="16200000" scaled="1"/>
                <a:tileRect/>
              </a:gra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AD01778-4AB5-4705-9FF5-8DC45B47A99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2B7C2D0-2554-4D1D-824D-D4566115644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AD01778-4AB5-4705-9FF5-8DC45B47A99D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2B7C2D0-2554-4D1D-824D-D4566115644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AD01778-4AB5-4705-9FF5-8DC45B47A99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2B7C2D0-2554-4D1D-824D-D4566115644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6.jpeg"/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7.xml"/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jpeg"/><Relationship Id="rId3" Type="http://schemas.openxmlformats.org/officeDocument/2006/relationships/image" Target="../media/image10.jpe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图片 32" descr="logo方案-终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10526434" y="92075"/>
            <a:ext cx="1324610" cy="43942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031359" y="1763128"/>
            <a:ext cx="28081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>
                <a:solidFill>
                  <a:srgbClr val="22486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学生手册</a:t>
            </a:r>
            <a:endParaRPr lang="en-US" altLang="zh-CN" sz="4800" dirty="0">
              <a:solidFill>
                <a:srgbClr val="22486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031359" y="3494039"/>
            <a:ext cx="7637629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22486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一、学</a:t>
            </a:r>
            <a:r>
              <a:rPr lang="zh-CN" altLang="en-US" dirty="0" smtClean="0">
                <a:solidFill>
                  <a:srgbClr val="22486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生登录系统</a:t>
            </a:r>
            <a:endParaRPr lang="en-US" altLang="zh-CN" dirty="0" smtClean="0">
              <a:solidFill>
                <a:srgbClr val="22486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 smtClean="0">
                <a:solidFill>
                  <a:srgbClr val="22486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二、学生申</a:t>
            </a:r>
            <a:r>
              <a:rPr lang="zh-CN" altLang="en-US" dirty="0">
                <a:solidFill>
                  <a:srgbClr val="22486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报课题</a:t>
            </a:r>
            <a:endParaRPr lang="en-US" altLang="zh-CN" dirty="0">
              <a:solidFill>
                <a:srgbClr val="22486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 smtClean="0">
                <a:solidFill>
                  <a:srgbClr val="22486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三、提交开题报告</a:t>
            </a:r>
            <a:endParaRPr lang="en-US" altLang="zh-CN" dirty="0" smtClean="0">
              <a:solidFill>
                <a:srgbClr val="22486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>
                <a:solidFill>
                  <a:srgbClr val="22486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四、个人信息维护</a:t>
            </a:r>
            <a:endParaRPr lang="en-US" altLang="zh-CN" dirty="0">
              <a:solidFill>
                <a:srgbClr val="22486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图片 32" descr="logo方案-终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10526434" y="92075"/>
            <a:ext cx="1324610" cy="439420"/>
          </a:xfrm>
          <a:prstGeom prst="rect">
            <a:avLst/>
          </a:prstGeom>
        </p:spPr>
      </p:pic>
      <p:pic>
        <p:nvPicPr>
          <p:cNvPr id="34" name="图片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597" y="92075"/>
            <a:ext cx="442765" cy="4427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8" name="文本框 17"/>
          <p:cNvSpPr txBox="1"/>
          <p:nvPr/>
        </p:nvSpPr>
        <p:spPr>
          <a:xfrm>
            <a:off x="714835" y="69830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rgbClr val="22486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r>
              <a:rPr lang="zh-CN" altLang="en-US" sz="2400" dirty="0" smtClean="0">
                <a:solidFill>
                  <a:srgbClr val="22486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、学生登录系统</a:t>
            </a:r>
            <a:endParaRPr lang="zh-CN" altLang="en-US" sz="2400" dirty="0">
              <a:solidFill>
                <a:srgbClr val="22486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3331" y="532263"/>
            <a:ext cx="9294126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dirty="0" smtClean="0">
                <a:solidFill>
                  <a:srgbClr val="00B0F0"/>
                </a:solidFill>
              </a:rPr>
              <a:t>★</a:t>
            </a:r>
            <a:r>
              <a:rPr lang="zh-CN" altLang="zh-CN" dirty="0" smtClean="0"/>
              <a:t>第</a:t>
            </a:r>
            <a:r>
              <a:rPr lang="en-US" altLang="zh-CN" dirty="0" smtClean="0"/>
              <a:t>1</a:t>
            </a:r>
            <a:r>
              <a:rPr lang="zh-CN" altLang="zh-CN" dirty="0" smtClean="0"/>
              <a:t>步：打开登录页面，网址（</a:t>
            </a:r>
            <a:r>
              <a:rPr lang="en-US" altLang="zh-CN" dirty="0" smtClean="0"/>
              <a:t>http://scnu.co.cnki.net</a:t>
            </a:r>
            <a:r>
              <a:rPr lang="zh-CN" altLang="zh-CN" dirty="0" smtClean="0"/>
              <a:t>）</a:t>
            </a:r>
            <a:endParaRPr lang="zh-CN" altLang="zh-CN" dirty="0" smtClean="0"/>
          </a:p>
          <a:p>
            <a:r>
              <a:rPr lang="zh-CN" altLang="zh-CN" dirty="0" smtClean="0">
                <a:solidFill>
                  <a:srgbClr val="00B0F0"/>
                </a:solidFill>
              </a:rPr>
              <a:t>★</a:t>
            </a:r>
            <a:r>
              <a:rPr lang="zh-CN" altLang="zh-CN" dirty="0" smtClean="0"/>
              <a:t>第</a:t>
            </a:r>
            <a:r>
              <a:rPr lang="en-US" altLang="zh-CN" dirty="0" smtClean="0"/>
              <a:t>2</a:t>
            </a:r>
            <a:r>
              <a:rPr lang="zh-CN" altLang="zh-CN" dirty="0" smtClean="0"/>
              <a:t>步：选择登录方式（账号密码登录或者已绑定微信登录）</a:t>
            </a:r>
            <a:endParaRPr lang="zh-CN" altLang="zh-CN" dirty="0" smtClean="0"/>
          </a:p>
          <a:p>
            <a:r>
              <a:rPr lang="zh-CN" altLang="zh-CN" dirty="0" smtClean="0">
                <a:solidFill>
                  <a:srgbClr val="00B0F0"/>
                </a:solidFill>
              </a:rPr>
              <a:t>★</a:t>
            </a:r>
            <a:r>
              <a:rPr lang="zh-CN" altLang="zh-CN" dirty="0" smtClean="0"/>
              <a:t>第</a:t>
            </a:r>
            <a:r>
              <a:rPr lang="en-US" altLang="zh-CN" dirty="0" smtClean="0"/>
              <a:t>3</a:t>
            </a:r>
            <a:r>
              <a:rPr lang="zh-CN" altLang="zh-CN" dirty="0" smtClean="0"/>
              <a:t>步：输入账号密码或者使用微信“扫一扫”功能，登录系统（选“</a:t>
            </a:r>
            <a:r>
              <a:rPr lang="zh-CN" altLang="en-US" b="1" dirty="0" smtClean="0">
                <a:solidFill>
                  <a:srgbClr val="FF0000"/>
                </a:solidFill>
              </a:rPr>
              <a:t>学生</a:t>
            </a:r>
            <a:r>
              <a:rPr lang="zh-CN" altLang="zh-CN" dirty="0" smtClean="0"/>
              <a:t>”类型）</a:t>
            </a:r>
            <a:endParaRPr lang="zh-CN" altLang="zh-CN" dirty="0" smtClean="0"/>
          </a:p>
          <a:p>
            <a:r>
              <a:rPr lang="zh-CN" altLang="zh-CN" dirty="0" smtClean="0">
                <a:solidFill>
                  <a:srgbClr val="FF0000"/>
                </a:solidFill>
              </a:rPr>
              <a:t>★ ★ ★</a:t>
            </a:r>
            <a:r>
              <a:rPr lang="zh-CN" altLang="en-US" dirty="0" smtClean="0"/>
              <a:t>学生首次登录系统，需要绑定手机并修改密码，</a:t>
            </a:r>
            <a:r>
              <a:rPr lang="zh-CN" altLang="en-US" b="1" dirty="0" smtClean="0">
                <a:solidFill>
                  <a:srgbClr val="FF0000"/>
                </a:solidFill>
              </a:rPr>
              <a:t>初始密码为</a:t>
            </a:r>
            <a:r>
              <a:rPr lang="en-US" altLang="zh-CN" b="1" dirty="0" smtClean="0">
                <a:solidFill>
                  <a:srgbClr val="FF0000"/>
                </a:solidFill>
              </a:rPr>
              <a:t>“a</a:t>
            </a:r>
            <a:r>
              <a:rPr lang="zh-CN" altLang="en-US" b="1" dirty="0" smtClean="0">
                <a:solidFill>
                  <a:srgbClr val="FF0000"/>
                </a:solidFill>
              </a:rPr>
              <a:t>学号</a:t>
            </a:r>
            <a:r>
              <a:rPr lang="en-US" altLang="zh-CN" b="1" dirty="0" smtClean="0">
                <a:solidFill>
                  <a:srgbClr val="FF0000"/>
                </a:solidFill>
              </a:rPr>
              <a:t>”</a:t>
            </a:r>
            <a:endParaRPr lang="en-US" altLang="zh-CN" b="1" dirty="0" smtClean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194" y="1733266"/>
            <a:ext cx="11081982" cy="5124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21385" y="2517140"/>
            <a:ext cx="10360025" cy="1642110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921210" y="1430000"/>
            <a:ext cx="109905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dirty="0">
                <a:solidFill>
                  <a:srgbClr val="22486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不清楚学生界面，如果需要选择时间窗口，请选择</a:t>
            </a:r>
            <a:r>
              <a:rPr lang="en-US" altLang="zh-CN" sz="2400" dirty="0">
                <a:solidFill>
                  <a:srgbClr val="22486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2024-2025</a:t>
            </a:r>
            <a:r>
              <a:rPr lang="zh-CN" altLang="en-US" sz="2400" dirty="0">
                <a:solidFill>
                  <a:srgbClr val="22486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dirty="0">
                <a:solidFill>
                  <a:srgbClr val="22486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2021</a:t>
            </a:r>
            <a:r>
              <a:rPr lang="zh-CN" altLang="en-US" sz="2400" dirty="0">
                <a:solidFill>
                  <a:srgbClr val="22486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级）窗口。</a:t>
            </a:r>
            <a:endParaRPr lang="zh-CN" altLang="en-US" sz="2400" dirty="0">
              <a:solidFill>
                <a:srgbClr val="22486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图片 32" descr="logo方案-终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10526434" y="92075"/>
            <a:ext cx="1324610" cy="439420"/>
          </a:xfrm>
          <a:prstGeom prst="rect">
            <a:avLst/>
          </a:prstGeom>
        </p:spPr>
      </p:pic>
      <p:pic>
        <p:nvPicPr>
          <p:cNvPr id="34" name="图片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597" y="92075"/>
            <a:ext cx="442765" cy="4427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8" name="文本框 17"/>
          <p:cNvSpPr txBox="1"/>
          <p:nvPr/>
        </p:nvSpPr>
        <p:spPr>
          <a:xfrm>
            <a:off x="714835" y="69830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rgbClr val="22486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</a:t>
            </a:r>
            <a:r>
              <a:rPr lang="zh-CN" altLang="en-US" sz="2400" dirty="0">
                <a:solidFill>
                  <a:srgbClr val="22486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学生申报课题</a:t>
            </a:r>
            <a:endParaRPr lang="zh-CN" altLang="en-US" sz="2400" dirty="0">
              <a:solidFill>
                <a:srgbClr val="22486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525" y="612657"/>
            <a:ext cx="8828087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下箭头 12"/>
          <p:cNvSpPr/>
          <p:nvPr/>
        </p:nvSpPr>
        <p:spPr>
          <a:xfrm>
            <a:off x="4121624" y="3166280"/>
            <a:ext cx="764274" cy="504967"/>
          </a:xfrm>
          <a:prstGeom prst="downArrow">
            <a:avLst/>
          </a:prstGeom>
          <a:solidFill>
            <a:srgbClr val="33CCCC"/>
          </a:solidFill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下箭头 19"/>
          <p:cNvSpPr/>
          <p:nvPr/>
        </p:nvSpPr>
        <p:spPr>
          <a:xfrm>
            <a:off x="4219433" y="6102823"/>
            <a:ext cx="764274" cy="504967"/>
          </a:xfrm>
          <a:prstGeom prst="downArrow">
            <a:avLst/>
          </a:prstGeom>
          <a:solidFill>
            <a:srgbClr val="33CCCC"/>
          </a:solidFill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图片 1" descr="图片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895" y="3680460"/>
            <a:ext cx="7581900" cy="2343150"/>
          </a:xfrm>
          <a:prstGeom prst="rect">
            <a:avLst/>
          </a:prstGeom>
        </p:spPr>
      </p:pic>
    </p:spTree>
  </p:cSld>
  <p:clrMapOvr>
    <a:masterClrMapping/>
  </p:clrMapOvr>
  <p:transition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图片 32" descr="logo方案-终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10526434" y="92075"/>
            <a:ext cx="1324610" cy="439420"/>
          </a:xfrm>
          <a:prstGeom prst="rect">
            <a:avLst/>
          </a:prstGeom>
        </p:spPr>
      </p:pic>
      <p:pic>
        <p:nvPicPr>
          <p:cNvPr id="34" name="图片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597" y="92075"/>
            <a:ext cx="442765" cy="4427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8" name="文本框 17"/>
          <p:cNvSpPr txBox="1"/>
          <p:nvPr/>
        </p:nvSpPr>
        <p:spPr>
          <a:xfrm>
            <a:off x="714835" y="69830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rgbClr val="22486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</a:t>
            </a:r>
            <a:r>
              <a:rPr lang="zh-CN" altLang="en-US" sz="2400" dirty="0">
                <a:solidFill>
                  <a:srgbClr val="22486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学生申报课题</a:t>
            </a:r>
            <a:endParaRPr lang="zh-CN" altLang="en-US" sz="2400" dirty="0">
              <a:solidFill>
                <a:srgbClr val="22486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111490" y="1328420"/>
            <a:ext cx="2198370" cy="3138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dirty="0" smtClean="0">
                <a:solidFill>
                  <a:srgbClr val="FF0000"/>
                </a:solidFill>
              </a:rPr>
              <a:t>★</a:t>
            </a:r>
            <a:r>
              <a:rPr lang="zh-CN" altLang="en-US" dirty="0" smtClean="0"/>
              <a:t>提交后等待导师审核，审核通过后，即可达成师生双选关系，才能进行下一步操作。</a:t>
            </a:r>
            <a:r>
              <a:rPr lang="en-US" altLang="zh-CN" dirty="0" smtClean="0"/>
              <a:t>(</a:t>
            </a:r>
            <a:r>
              <a:rPr lang="zh-CN" altLang="zh-CN" dirty="0" smtClean="0"/>
              <a:t>如果导师长时间不操作，可联系导师审核）</a:t>
            </a:r>
            <a:endParaRPr lang="zh-CN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审核通过后需积极联系导师进行开题准备工作。</a:t>
            </a:r>
            <a:endParaRPr lang="zh-CN" altLang="en-US" dirty="0" smtClean="0"/>
          </a:p>
        </p:txBody>
      </p:sp>
      <p:sp>
        <p:nvSpPr>
          <p:cNvPr id="17" name="右箭头 16"/>
          <p:cNvSpPr/>
          <p:nvPr/>
        </p:nvSpPr>
        <p:spPr>
          <a:xfrm>
            <a:off x="6305266" y="3166279"/>
            <a:ext cx="709684" cy="818866"/>
          </a:xfrm>
          <a:prstGeom prst="rightArrow">
            <a:avLst/>
          </a:prstGeom>
          <a:solidFill>
            <a:srgbClr val="33CCCC"/>
          </a:solidFill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3453" y="534910"/>
            <a:ext cx="4477532" cy="6280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4"/>
          <p:cNvSpPr txBox="1"/>
          <p:nvPr/>
        </p:nvSpPr>
        <p:spPr>
          <a:xfrm>
            <a:off x="8111490" y="5168900"/>
            <a:ext cx="219837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zh-CN" dirty="0" smtClean="0">
                <a:solidFill>
                  <a:srgbClr val="FF0000"/>
                </a:solidFill>
              </a:rPr>
              <a:t>★所有同学只选择一位学院指导老师，不要选择</a:t>
            </a:r>
            <a:r>
              <a:rPr lang="en-US" altLang="zh-CN" dirty="0" smtClean="0">
                <a:solidFill>
                  <a:srgbClr val="FF0000"/>
                </a:solidFill>
              </a:rPr>
              <a:t>“</a:t>
            </a:r>
            <a:r>
              <a:rPr lang="zh-CN" altLang="zh-CN" dirty="0" smtClean="0">
                <a:solidFill>
                  <a:srgbClr val="FF0000"/>
                </a:solidFill>
              </a:rPr>
              <a:t>第二导师</a:t>
            </a:r>
            <a:r>
              <a:rPr lang="en-US" altLang="zh-CN" dirty="0" smtClean="0">
                <a:solidFill>
                  <a:srgbClr val="FF0000"/>
                </a:solidFill>
              </a:rPr>
              <a:t>”</a:t>
            </a:r>
            <a:endParaRPr lang="en-US" altLang="zh-CN" dirty="0" smtClean="0">
              <a:solidFill>
                <a:srgbClr val="FF0000"/>
              </a:solidFill>
            </a:endParaRPr>
          </a:p>
        </p:txBody>
      </p:sp>
      <p:sp>
        <p:nvSpPr>
          <p:cNvPr id="4" name="右箭头 3"/>
          <p:cNvSpPr/>
          <p:nvPr/>
        </p:nvSpPr>
        <p:spPr>
          <a:xfrm rot="21120000">
            <a:off x="4620895" y="5782310"/>
            <a:ext cx="3148965" cy="238760"/>
          </a:xfrm>
          <a:prstGeom prst="rightArrow">
            <a:avLst/>
          </a:prstGeom>
          <a:solidFill>
            <a:srgbClr val="33CCCC"/>
          </a:solidFill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ransition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图片 32" descr="logo方案-终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10526434" y="92075"/>
            <a:ext cx="1324610" cy="439420"/>
          </a:xfrm>
          <a:prstGeom prst="rect">
            <a:avLst/>
          </a:prstGeom>
        </p:spPr>
      </p:pic>
      <p:pic>
        <p:nvPicPr>
          <p:cNvPr id="34" name="图片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597" y="92075"/>
            <a:ext cx="442765" cy="4427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8" name="文本框 17"/>
          <p:cNvSpPr txBox="1"/>
          <p:nvPr/>
        </p:nvSpPr>
        <p:spPr>
          <a:xfrm>
            <a:off x="714835" y="69830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rgbClr val="22486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三、提交开题报告</a:t>
            </a:r>
            <a:endParaRPr lang="zh-CN" altLang="en-US" sz="2400" dirty="0">
              <a:solidFill>
                <a:srgbClr val="22486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4922" y="855544"/>
            <a:ext cx="8923337" cy="451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下箭头 10"/>
          <p:cNvSpPr/>
          <p:nvPr/>
        </p:nvSpPr>
        <p:spPr>
          <a:xfrm>
            <a:off x="5513696" y="5540991"/>
            <a:ext cx="791570" cy="545910"/>
          </a:xfrm>
          <a:prstGeom prst="downArrow">
            <a:avLst/>
          </a:prstGeom>
          <a:solidFill>
            <a:srgbClr val="33CCCC"/>
          </a:solidFill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图片 32" descr="logo方案-终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10526434" y="92075"/>
            <a:ext cx="1324610" cy="439420"/>
          </a:xfrm>
          <a:prstGeom prst="rect">
            <a:avLst/>
          </a:prstGeom>
        </p:spPr>
      </p:pic>
      <p:pic>
        <p:nvPicPr>
          <p:cNvPr id="34" name="图片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597" y="92075"/>
            <a:ext cx="442765" cy="4427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8" name="文本框 17"/>
          <p:cNvSpPr txBox="1"/>
          <p:nvPr/>
        </p:nvSpPr>
        <p:spPr>
          <a:xfrm>
            <a:off x="714835" y="69830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rgbClr val="22486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三、提交开题报告</a:t>
            </a:r>
            <a:endParaRPr lang="zh-CN" altLang="en-US" sz="2400" dirty="0">
              <a:solidFill>
                <a:srgbClr val="22486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7672" y="995931"/>
            <a:ext cx="8542337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图片 32" descr="logo方案-终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10526434" y="92075"/>
            <a:ext cx="1324610" cy="439420"/>
          </a:xfrm>
          <a:prstGeom prst="rect">
            <a:avLst/>
          </a:prstGeom>
        </p:spPr>
      </p:pic>
      <p:pic>
        <p:nvPicPr>
          <p:cNvPr id="34" name="图片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597" y="92075"/>
            <a:ext cx="442765" cy="4427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8" name="文本框 17"/>
          <p:cNvSpPr txBox="1"/>
          <p:nvPr/>
        </p:nvSpPr>
        <p:spPr>
          <a:xfrm>
            <a:off x="569362" y="69830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rgbClr val="22486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六</a:t>
            </a:r>
            <a:r>
              <a:rPr lang="zh-CN" altLang="en-US" sz="2400" dirty="0" smtClean="0">
                <a:solidFill>
                  <a:srgbClr val="22486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en-US" sz="2400" dirty="0">
                <a:solidFill>
                  <a:srgbClr val="22486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个人信息维护</a:t>
            </a:r>
            <a:endParaRPr lang="en-US" altLang="zh-CN" sz="2400" dirty="0">
              <a:solidFill>
                <a:srgbClr val="22486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338454" y="665391"/>
            <a:ext cx="533267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电子签名制作方法</a:t>
            </a:r>
            <a:endParaRPr lang="en-US" altLang="zh-CN" b="1" dirty="0"/>
          </a:p>
          <a:p>
            <a:r>
              <a:rPr lang="zh-CN" altLang="zh-CN" b="1" dirty="0"/>
              <a:t>第</a:t>
            </a:r>
            <a:r>
              <a:rPr lang="en-US" altLang="zh-CN" b="1" dirty="0"/>
              <a:t>1</a:t>
            </a:r>
            <a:r>
              <a:rPr lang="zh-CN" altLang="zh-CN" b="1" dirty="0"/>
              <a:t>步：在白纸上手写签名，使用全能扫描王或者美图秀秀等软件，对签名图片进行拍照剪裁。</a:t>
            </a:r>
            <a:endParaRPr lang="zh-CN" altLang="zh-CN" dirty="0"/>
          </a:p>
          <a:p>
            <a:r>
              <a:rPr lang="zh-CN" altLang="zh-CN" b="1" dirty="0"/>
              <a:t>（注意：裁剪需要将四周留有空白（见下图），否则上传后签名会很大，不美观）</a:t>
            </a:r>
            <a:endParaRPr lang="en-US" altLang="zh-CN" b="1" dirty="0"/>
          </a:p>
          <a:p>
            <a:endParaRPr lang="en-US" altLang="zh-CN" b="1" dirty="0"/>
          </a:p>
          <a:p>
            <a:endParaRPr lang="en-US" altLang="zh-CN" b="1" dirty="0"/>
          </a:p>
          <a:p>
            <a:r>
              <a:rPr lang="zh-CN" altLang="zh-CN" b="1" dirty="0"/>
              <a:t>第</a:t>
            </a:r>
            <a:r>
              <a:rPr lang="en-US" altLang="zh-CN" b="1" dirty="0"/>
              <a:t>2</a:t>
            </a:r>
            <a:r>
              <a:rPr lang="zh-CN" altLang="zh-CN" b="1" dirty="0"/>
              <a:t>步：将图片调成“黑白效果”，并亮度调高，显示效果尽可能达到下图效果。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zh-CN" b="1" dirty="0"/>
              <a:t>第</a:t>
            </a:r>
            <a:r>
              <a:rPr lang="en-US" altLang="zh-CN" b="1" dirty="0"/>
              <a:t>3</a:t>
            </a:r>
            <a:r>
              <a:rPr lang="zh-CN" altLang="zh-CN" b="1" dirty="0"/>
              <a:t>步：使用电脑的画图软件打开图片，将像素进行调整。</a:t>
            </a:r>
            <a:endParaRPr lang="zh-CN" altLang="zh-CN" dirty="0"/>
          </a:p>
          <a:p>
            <a:r>
              <a:rPr lang="zh-CN" altLang="zh-CN" b="1" dirty="0"/>
              <a:t>（签名图片支持</a:t>
            </a:r>
            <a:r>
              <a:rPr lang="en-US" altLang="zh-CN" b="1" dirty="0"/>
              <a:t>jpg</a:t>
            </a:r>
            <a:r>
              <a:rPr lang="zh-CN" altLang="zh-CN" b="1" dirty="0"/>
              <a:t>、</a:t>
            </a:r>
            <a:r>
              <a:rPr lang="en-US" altLang="zh-CN" b="1" dirty="0" err="1"/>
              <a:t>png</a:t>
            </a:r>
            <a:r>
              <a:rPr lang="zh-CN" altLang="zh-CN" b="1" dirty="0"/>
              <a:t>、</a:t>
            </a:r>
            <a:r>
              <a:rPr lang="en-US" altLang="zh-CN" b="1" dirty="0"/>
              <a:t>gif</a:t>
            </a:r>
            <a:r>
              <a:rPr lang="zh-CN" altLang="zh-CN" b="1" dirty="0"/>
              <a:t>、</a:t>
            </a:r>
            <a:r>
              <a:rPr lang="en-US" altLang="zh-CN" b="1" dirty="0"/>
              <a:t>bmp</a:t>
            </a:r>
            <a:r>
              <a:rPr lang="zh-CN" altLang="zh-CN" b="1" dirty="0"/>
              <a:t>格式。尺寸要求：宽度为：</a:t>
            </a:r>
            <a:r>
              <a:rPr lang="en-US" altLang="zh-CN" b="1" dirty="0"/>
              <a:t>100~200</a:t>
            </a:r>
            <a:r>
              <a:rPr lang="zh-CN" altLang="zh-CN" b="1" dirty="0"/>
              <a:t>像素范围内；高度为：</a:t>
            </a:r>
            <a:r>
              <a:rPr lang="en-US" altLang="zh-CN" b="1" dirty="0"/>
              <a:t>50~100</a:t>
            </a:r>
            <a:r>
              <a:rPr lang="zh-CN" altLang="zh-CN" b="1" dirty="0"/>
              <a:t>像素范围内。）</a:t>
            </a:r>
            <a:endParaRPr lang="zh-CN" altLang="zh-CN" dirty="0"/>
          </a:p>
          <a:p>
            <a:endParaRPr lang="zh-CN" altLang="zh-CN" dirty="0"/>
          </a:p>
          <a:p>
            <a:endParaRPr lang="zh-CN" altLang="zh-CN" dirty="0"/>
          </a:p>
          <a:p>
            <a:endParaRPr lang="zh-CN" altLang="en-US" dirty="0"/>
          </a:p>
        </p:txBody>
      </p:sp>
      <p:pic>
        <p:nvPicPr>
          <p:cNvPr id="22" name="图片 2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695016" y="1888870"/>
            <a:ext cx="1350963" cy="620616"/>
          </a:xfrm>
          <a:prstGeom prst="rect">
            <a:avLst/>
          </a:prstGeom>
        </p:spPr>
      </p:pic>
      <p:pic>
        <p:nvPicPr>
          <p:cNvPr id="23" name="图片 2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497339" y="4586087"/>
            <a:ext cx="1800485" cy="620617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47979" y="779378"/>
            <a:ext cx="5896957" cy="5078313"/>
          </a:xfrm>
          <a:prstGeom prst="rect">
            <a:avLst/>
          </a:prstGeom>
        </p:spPr>
      </p:pic>
    </p:spTree>
  </p:cSld>
  <p:clrMapOvr>
    <a:masterClrMapping/>
  </p:clrMapOvr>
  <p:transition>
    <p:push/>
  </p:transition>
</p:sld>
</file>

<file path=ppt/tags/tag1.xml><?xml version="1.0" encoding="utf-8"?>
<p:tagLst xmlns:p="http://schemas.openxmlformats.org/presentationml/2006/main">
  <p:tag name="KSO_WPP_MARK_KEY" val="22ddad9a-42fb-46fa-a79a-f3fc92512ba5"/>
  <p:tag name="COMMONDATA" val="eyJoZGlkIjoiMGIxMTBiMmE1OGE4ZDIyODcxZmJhZDg3NTk4ODEyNzYifQ=="/>
  <p:tag name="commondata" val="eyJoZGlkIjoiMTc2NDZkNWQ5NjVmODA4ZDA5MjM0ZmU3ODY5MTBjOWY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33CCCC"/>
        </a:solidFill>
        <a:ln>
          <a:solidFill>
            <a:srgbClr val="33CCCC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584</Words>
  <Application>WPS 演示</Application>
  <PresentationFormat>自定义</PresentationFormat>
  <Paragraphs>45</Paragraphs>
  <Slides>8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Arial</vt:lpstr>
      <vt:lpstr>宋体</vt:lpstr>
      <vt:lpstr>Wingdings</vt:lpstr>
      <vt:lpstr>微软雅黑</vt:lpstr>
      <vt:lpstr>Arial Unicode MS</vt:lpstr>
      <vt:lpstr>Calibri Light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shenyanhbxf@126.com</dc:creator>
  <cp:lastModifiedBy>芬</cp:lastModifiedBy>
  <cp:revision>1304</cp:revision>
  <dcterms:created xsi:type="dcterms:W3CDTF">2019-10-10T09:20:00Z</dcterms:created>
  <dcterms:modified xsi:type="dcterms:W3CDTF">2024-03-19T03:52:19Z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2052-12.1.0.16388</vt:lpwstr>
  </property>
  <property fmtid="{D5CDD505-2E9C-101B-9397-08002B2CF9AE}" pid="3" name="KSORubyTemplateID">
    <vt:lpwstr>8</vt:lpwstr>
  </property>
  <property fmtid="{D5CDD505-2E9C-101B-9397-08002B2CF9AE}" pid="4" name="ICV">
    <vt:lpwstr>05675D1EE7364E4F86CB77BDE46907AF</vt:lpwstr>
  </property>
</Properties>
</file>