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1" r:id="rId7"/>
    <p:sldId id="262" r:id="rId8"/>
    <p:sldId id="282" r:id="rId9"/>
    <p:sldId id="284" r:id="rId10"/>
    <p:sldId id="285" r:id="rId11"/>
    <p:sldId id="286" r:id="rId12"/>
    <p:sldId id="287" r:id="rId13"/>
    <p:sldId id="290" r:id="rId14"/>
    <p:sldId id="288" r:id="rId15"/>
    <p:sldId id="289" r:id="rId16"/>
    <p:sldId id="291" r:id="rId17"/>
    <p:sldId id="292" r:id="rId18"/>
    <p:sldId id="295" r:id="rId19"/>
    <p:sldId id="29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FFFFF"/>
    <a:srgbClr val="F7F7F7"/>
    <a:srgbClr val="E8E8E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66"/>
      </p:cViewPr>
      <p:guideLst>
        <p:guide orient="horz" pos="2154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A244-5B34-4DF7-9121-06C35A4E7D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16528" y="2530724"/>
            <a:ext cx="5510944" cy="109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b="1" spc="6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新生档案整理</a:t>
            </a:r>
            <a:endParaRPr lang="zh-CN" altLang="en-US" sz="4400" b="1" spc="6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162632" y="2237244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3347733" y="4290769"/>
            <a:ext cx="2656096" cy="9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学生工作处（部）</a:t>
            </a:r>
            <a:endParaRPr lang="en-US" altLang="zh-CN" sz="2400" b="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2019</a:t>
            </a:r>
            <a:r>
              <a:rPr lang="zh-CN" altLang="en-US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年</a:t>
            </a:r>
            <a:r>
              <a:rPr lang="en-US" altLang="zh-CN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9</a:t>
            </a:r>
            <a:r>
              <a:rPr lang="zh-CN" altLang="en-US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月</a:t>
            </a:r>
            <a:endParaRPr lang="zh-CN" altLang="en-US" sz="2400" b="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162632" y="3804787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4434">
            <a:off x="4032693" y="3835816"/>
            <a:ext cx="2322331" cy="6858000"/>
          </a:xfrm>
          <a:prstGeom prst="rect">
            <a:avLst/>
          </a:prstGeom>
        </p:spPr>
      </p:pic>
      <p:pic>
        <p:nvPicPr>
          <p:cNvPr id="23" name="图片 22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8750" flipH="1" flipV="1">
            <a:off x="3514615" y="-3745678"/>
            <a:ext cx="2322330" cy="6858000"/>
          </a:xfrm>
          <a:prstGeom prst="rect">
            <a:avLst/>
          </a:prstGeom>
        </p:spPr>
      </p:pic>
      <p:pic>
        <p:nvPicPr>
          <p:cNvPr id="24" name="图片 23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263" flipH="1" flipV="1">
            <a:off x="-1680613" y="-104528"/>
            <a:ext cx="2322330" cy="6858000"/>
          </a:xfrm>
          <a:prstGeom prst="rect">
            <a:avLst/>
          </a:prstGeom>
        </p:spPr>
      </p:pic>
      <p:pic>
        <p:nvPicPr>
          <p:cNvPr id="25" name="图片 24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528">
            <a:off x="8572859" y="-125612"/>
            <a:ext cx="23223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0" name="标题 15361"/>
          <p:cNvSpPr txBox="1">
            <a:spLocks noChangeArrowheads="1"/>
          </p:cNvSpPr>
          <p:nvPr/>
        </p:nvSpPr>
        <p:spPr>
          <a:xfrm>
            <a:off x="1205006" y="1839601"/>
            <a:ext cx="7418388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+mn-ea"/>
                <a:ea typeface="+mn-ea"/>
              </a:rPr>
              <a:t>6.补充、登记学生档案目录</a:t>
            </a:r>
            <a:endParaRPr lang="en-US" altLang="zh-CN" sz="3200" dirty="0" smtClean="0">
              <a:latin typeface="+mn-ea"/>
              <a:ea typeface="+mn-ea"/>
            </a:endParaRPr>
          </a:p>
        </p:txBody>
      </p:sp>
      <p:sp>
        <p:nvSpPr>
          <p:cNvPr id="12" name="矩形 15371"/>
          <p:cNvSpPr>
            <a:spLocks noChangeArrowheads="1"/>
          </p:cNvSpPr>
          <p:nvPr/>
        </p:nvSpPr>
        <p:spPr bwMode="auto">
          <a:xfrm>
            <a:off x="1858263" y="2769813"/>
            <a:ext cx="61118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）登记新生档案整理时间</a:t>
            </a:r>
            <a:endParaRPr lang="zh-CN" altLang="en-US" sz="2400" dirty="0"/>
          </a:p>
          <a:p>
            <a:r>
              <a:rPr lang="zh-CN" altLang="en-US" sz="2400" dirty="0"/>
              <a:t>    </a:t>
            </a:r>
            <a:r>
              <a:rPr lang="en-US" altLang="zh-CN" sz="2000" dirty="0"/>
              <a:t>《</a:t>
            </a:r>
            <a:r>
              <a:rPr lang="zh-CN" altLang="en-US" sz="2000" dirty="0"/>
              <a:t>华南师范大学学生档案目录表</a:t>
            </a:r>
            <a:r>
              <a:rPr lang="en-US" altLang="zh-CN" sz="2000" dirty="0"/>
              <a:t>》</a:t>
            </a:r>
            <a:r>
              <a:rPr lang="zh-CN" altLang="en-US" sz="2000" dirty="0"/>
              <a:t>左下角“入学整理时间”处</a:t>
            </a:r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13" name="矩形 15389"/>
          <p:cNvSpPr>
            <a:spLocks noChangeArrowheads="1"/>
          </p:cNvSpPr>
          <p:nvPr/>
        </p:nvSpPr>
        <p:spPr bwMode="auto">
          <a:xfrm>
            <a:off x="1858263" y="3915925"/>
            <a:ext cx="60420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）辅导员签名确认</a:t>
            </a:r>
            <a:endParaRPr lang="zh-CN" altLang="en-US" sz="2400" dirty="0"/>
          </a:p>
          <a:p>
            <a:r>
              <a:rPr lang="zh-CN" altLang="en-US" sz="2400" dirty="0"/>
              <a:t>     </a:t>
            </a:r>
            <a:r>
              <a:rPr lang="en-US" altLang="zh-CN" sz="2000" dirty="0"/>
              <a:t>《</a:t>
            </a:r>
            <a:r>
              <a:rPr lang="zh-CN" altLang="en-US" sz="2000" dirty="0"/>
              <a:t>华南师范大学学生档案目录表</a:t>
            </a:r>
            <a:r>
              <a:rPr lang="en-US" altLang="zh-CN" sz="2000" dirty="0"/>
              <a:t>》</a:t>
            </a:r>
            <a:r>
              <a:rPr lang="zh-CN" altLang="en-US" sz="2000" dirty="0"/>
              <a:t>右下角“整理人签名”处</a:t>
            </a:r>
            <a:endParaRPr lang="zh-CN" altLang="en-US" sz="2000" dirty="0"/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50" y="5263775"/>
            <a:ext cx="5657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34817"/>
          <p:cNvSpPr txBox="1">
            <a:spLocks noChangeArrowheads="1"/>
          </p:cNvSpPr>
          <p:nvPr/>
        </p:nvSpPr>
        <p:spPr>
          <a:xfrm>
            <a:off x="1251131" y="1737066"/>
            <a:ext cx="8470900" cy="993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mtClean="0">
                <a:latin typeface="+mn-ea"/>
                <a:ea typeface="+mn-ea"/>
              </a:rPr>
              <a:t>7.</a:t>
            </a:r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rPr>
              <a:t>粘贴</a:t>
            </a:r>
            <a:r>
              <a:rPr lang="en-US" altLang="zh-CN" sz="3200" dirty="0" smtClean="0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rPr>
              <a:t>《</a:t>
            </a:r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rPr>
              <a:t>华南师范大学学生档案目录</a:t>
            </a:r>
            <a:r>
              <a:rPr lang="en-US" altLang="zh-CN" sz="3200" dirty="0" smtClean="0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rPr>
              <a:t>》</a:t>
            </a:r>
            <a:endParaRPr lang="zh-CN" altLang="en-US" sz="32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3" name="图片 3687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84" y="2459995"/>
            <a:ext cx="2633603" cy="33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36877"/>
          <p:cNvSpPr>
            <a:spLocks noChangeArrowheads="1"/>
          </p:cNvSpPr>
          <p:nvPr/>
        </p:nvSpPr>
        <p:spPr bwMode="auto">
          <a:xfrm>
            <a:off x="2051492" y="5968254"/>
            <a:ext cx="1507683" cy="3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chemeClr val="tx2"/>
                </a:solidFill>
              </a:rPr>
              <a:t>粘贴后正面</a:t>
            </a:r>
            <a:endParaRPr lang="zh-CN" altLang="en-US" b="1">
              <a:solidFill>
                <a:schemeClr val="tx2"/>
              </a:solidFill>
            </a:endParaRPr>
          </a:p>
        </p:txBody>
      </p:sp>
      <p:sp>
        <p:nvSpPr>
          <p:cNvPr id="15" name="矩形 36877"/>
          <p:cNvSpPr>
            <a:spLocks noChangeArrowheads="1"/>
          </p:cNvSpPr>
          <p:nvPr/>
        </p:nvSpPr>
        <p:spPr bwMode="auto">
          <a:xfrm>
            <a:off x="5700951" y="5968254"/>
            <a:ext cx="1506299" cy="3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chemeClr val="tx2"/>
                </a:solidFill>
              </a:rPr>
              <a:t>粘贴后背面</a:t>
            </a:r>
            <a:endParaRPr lang="zh-CN" altLang="en-US" b="1">
              <a:solidFill>
                <a:schemeClr val="tx2"/>
              </a:solidFill>
            </a:endParaRPr>
          </a:p>
        </p:txBody>
      </p:sp>
      <p:pic>
        <p:nvPicPr>
          <p:cNvPr id="16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11" y="2458611"/>
            <a:ext cx="2690314" cy="33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8369"/>
          <p:cNvSpPr>
            <a:spLocks noChangeArrowheads="1"/>
          </p:cNvSpPr>
          <p:nvPr/>
        </p:nvSpPr>
        <p:spPr bwMode="auto">
          <a:xfrm>
            <a:off x="1266677" y="1615092"/>
            <a:ext cx="64150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dirty="0"/>
              <a:t>8.</a:t>
            </a:r>
            <a:r>
              <a:rPr lang="zh-CN" altLang="en-US" sz="3200" dirty="0"/>
              <a:t>注意信息收集</a:t>
            </a:r>
            <a:endParaRPr lang="zh-CN" altLang="en-US" sz="3200" dirty="0"/>
          </a:p>
        </p:txBody>
      </p:sp>
      <p:pic>
        <p:nvPicPr>
          <p:cNvPr id="13" name="图片 58374" descr="ZSQYCGSUWE]GY%FC)]%K`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66" y="2321529"/>
            <a:ext cx="4889409" cy="31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2074"/>
          <p:cNvSpPr>
            <a:spLocks noChangeArrowheads="1"/>
          </p:cNvSpPr>
          <p:nvPr/>
        </p:nvSpPr>
        <p:spPr bwMode="auto">
          <a:xfrm>
            <a:off x="1620702" y="5568351"/>
            <a:ext cx="63325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400" dirty="0"/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“学生工作信息系统”</a:t>
            </a:r>
            <a:r>
              <a:rPr lang="en-US" altLang="zh-CN" sz="2400" b="1" dirty="0">
                <a:solidFill>
                  <a:srgbClr val="FF0000"/>
                </a:solidFill>
              </a:rPr>
              <a:t>—“</a:t>
            </a:r>
            <a:r>
              <a:rPr lang="zh-CN" altLang="en-US" sz="2400" b="1" dirty="0">
                <a:solidFill>
                  <a:srgbClr val="FF0000"/>
                </a:solidFill>
              </a:rPr>
              <a:t>新生档案</a:t>
            </a:r>
            <a:r>
              <a:rPr lang="en-US" altLang="zh-CN" sz="2400" b="1" dirty="0">
                <a:solidFill>
                  <a:srgbClr val="FF0000"/>
                </a:solidFill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</a:rPr>
              <a:t>模块须记录学生有无犯罪记录。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25215" y="2082800"/>
            <a:ext cx="3876040" cy="9105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48142"/>
          <p:cNvSpPr>
            <a:spLocks noChangeArrowheads="1"/>
          </p:cNvSpPr>
          <p:nvPr/>
        </p:nvSpPr>
        <p:spPr bwMode="auto">
          <a:xfrm>
            <a:off x="463924" y="4698281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dirty="0"/>
              <a:t>10.</a:t>
            </a:r>
            <a:r>
              <a:rPr lang="zh-CN" altLang="en-US" sz="3200" dirty="0"/>
              <a:t>系统打印</a:t>
            </a:r>
            <a:r>
              <a:rPr lang="en-US" altLang="zh-CN" sz="3200" dirty="0">
                <a:latin typeface="Times New Roman" panose="02020603050405020304" pitchFamily="18" charset="0"/>
              </a:rPr>
              <a:t>《</a:t>
            </a:r>
            <a:r>
              <a:rPr lang="zh-CN" altLang="en-US" sz="3200" dirty="0">
                <a:latin typeface="Times New Roman" panose="02020603050405020304" pitchFamily="18" charset="0"/>
              </a:rPr>
              <a:t>新生档案编号表</a:t>
            </a:r>
            <a:r>
              <a:rPr lang="en-US" altLang="zh-CN" sz="3200" dirty="0">
                <a:latin typeface="Times New Roman" panose="02020603050405020304" pitchFamily="18" charset="0"/>
              </a:rPr>
              <a:t>》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3" name="矩形 48144"/>
          <p:cNvSpPr>
            <a:spLocks noChangeArrowheads="1"/>
          </p:cNvSpPr>
          <p:nvPr/>
        </p:nvSpPr>
        <p:spPr bwMode="auto">
          <a:xfrm>
            <a:off x="1469708" y="1906524"/>
            <a:ext cx="69199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dirty="0"/>
              <a:t>9.</a:t>
            </a:r>
            <a:r>
              <a:rPr lang="zh-CN" altLang="en-US" sz="3200" dirty="0"/>
              <a:t>导入信息</a:t>
            </a:r>
            <a:endParaRPr lang="zh-CN" altLang="en-US" sz="3200" dirty="0"/>
          </a:p>
          <a:p>
            <a:endParaRPr lang="zh-CN" altLang="en-US" sz="2800" dirty="0"/>
          </a:p>
          <a:p>
            <a:r>
              <a:rPr lang="zh-CN" altLang="en-US" sz="2800" dirty="0"/>
              <a:t>       将收集的信息导入“学生工作信息系统”</a:t>
            </a:r>
            <a:r>
              <a:rPr lang="en-US" altLang="zh-CN" sz="2800" dirty="0"/>
              <a:t>—</a:t>
            </a:r>
            <a:r>
              <a:rPr lang="zh-CN" altLang="en-US" sz="2800" dirty="0"/>
              <a:t>新生档案模块，</a:t>
            </a:r>
            <a:r>
              <a:rPr lang="zh-CN" altLang="en-US" sz="2800" dirty="0">
                <a:solidFill>
                  <a:srgbClr val="FF0000"/>
                </a:solidFill>
              </a:rPr>
              <a:t>网上生成</a:t>
            </a:r>
            <a:r>
              <a:rPr lang="en-US" altLang="zh-CN" sz="2800" dirty="0">
                <a:solidFill>
                  <a:srgbClr val="FF0000"/>
                </a:solidFill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</a:rPr>
              <a:t>新生档案编号表</a:t>
            </a:r>
            <a:r>
              <a:rPr lang="en-US" altLang="zh-CN" sz="2800" dirty="0">
                <a:solidFill>
                  <a:srgbClr val="FF0000"/>
                </a:solidFill>
              </a:rPr>
              <a:t>》</a:t>
            </a:r>
            <a:r>
              <a:rPr lang="zh-CN" altLang="en-US" sz="2800" dirty="0"/>
              <a:t>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48144"/>
          <p:cNvSpPr>
            <a:spLocks noChangeArrowheads="1"/>
          </p:cNvSpPr>
          <p:nvPr/>
        </p:nvSpPr>
        <p:spPr bwMode="auto">
          <a:xfrm>
            <a:off x="1345780" y="1615539"/>
            <a:ext cx="6465887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dirty="0">
                <a:latin typeface="+mn-ea"/>
              </a:rPr>
              <a:t>11.</a:t>
            </a:r>
            <a:r>
              <a:rPr lang="zh-CN" altLang="en-US" sz="3200" dirty="0">
                <a:solidFill>
                  <a:srgbClr val="000000"/>
                </a:solidFill>
                <a:latin typeface="+mn-ea"/>
              </a:rPr>
              <a:t>检查学生档案与</a:t>
            </a:r>
            <a:r>
              <a:rPr lang="en-US" altLang="zh-CN" sz="3200" dirty="0">
                <a:solidFill>
                  <a:srgbClr val="000000"/>
                </a:solidFill>
                <a:latin typeface="+mn-ea"/>
              </a:rPr>
              <a:t>《</a:t>
            </a:r>
            <a:r>
              <a:rPr lang="zh-CN" altLang="en-US" sz="3200" dirty="0">
                <a:solidFill>
                  <a:srgbClr val="000000"/>
                </a:solidFill>
                <a:latin typeface="+mn-ea"/>
              </a:rPr>
              <a:t>新生档案编号表</a:t>
            </a:r>
            <a:r>
              <a:rPr lang="en-US" altLang="zh-CN" sz="3200" dirty="0">
                <a:solidFill>
                  <a:srgbClr val="000000"/>
                </a:solidFill>
                <a:latin typeface="+mn-ea"/>
              </a:rPr>
              <a:t>》</a:t>
            </a:r>
            <a:r>
              <a:rPr lang="zh-CN" altLang="en-US" sz="3200" dirty="0">
                <a:solidFill>
                  <a:srgbClr val="000000"/>
                </a:solidFill>
                <a:latin typeface="+mn-ea"/>
              </a:rPr>
              <a:t>是否一致</a:t>
            </a:r>
            <a:endParaRPr lang="zh-CN" altLang="en-US" sz="3200" dirty="0">
              <a:solidFill>
                <a:srgbClr val="000000"/>
              </a:solidFill>
              <a:latin typeface="+mn-ea"/>
            </a:endParaRPr>
          </a:p>
          <a:p>
            <a:endParaRPr lang="zh-CN" altLang="en-US" sz="2400" dirty="0">
              <a:solidFill>
                <a:srgbClr val="000000"/>
              </a:solidFill>
            </a:endParaRPr>
          </a:p>
          <a:p>
            <a:r>
              <a:rPr lang="en-US" altLang="zh-CN" sz="3200" dirty="0">
                <a:solidFill>
                  <a:srgbClr val="000000"/>
                </a:solidFill>
              </a:rPr>
              <a:t>12.</a:t>
            </a:r>
            <a:r>
              <a:rPr lang="zh-CN" altLang="en-US" sz="3200" dirty="0">
                <a:solidFill>
                  <a:srgbClr val="000000"/>
                </a:solidFill>
                <a:sym typeface="宋体" panose="02010600030101010101" pitchFamily="2" charset="-122"/>
              </a:rPr>
              <a:t>捆扎新生档案</a:t>
            </a:r>
            <a:endParaRPr lang="zh-CN" altLang="en-US" sz="3200" dirty="0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endParaRPr lang="zh-CN" altLang="en-US" sz="2400" dirty="0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000000"/>
                </a:solidFill>
              </a:rPr>
              <a:t>13.</a:t>
            </a:r>
            <a:r>
              <a:rPr lang="zh-CN" altLang="en-US" sz="3200" dirty="0">
                <a:solidFill>
                  <a:srgbClr val="000000"/>
                </a:solidFill>
              </a:rPr>
              <a:t>与接收人</a:t>
            </a:r>
            <a:r>
              <a:rPr lang="zh-CN" altLang="en-US" sz="3200" dirty="0">
                <a:solidFill>
                  <a:srgbClr val="000000"/>
                </a:solidFill>
                <a:sym typeface="宋体" panose="02010600030101010101" pitchFamily="2" charset="-122"/>
              </a:rPr>
              <a:t>预约移交</a:t>
            </a:r>
            <a:endParaRPr lang="zh-CN" altLang="en-US" sz="3200" dirty="0">
              <a:solidFill>
                <a:srgbClr val="000000"/>
              </a:solidFill>
            </a:endParaRPr>
          </a:p>
          <a:p>
            <a:r>
              <a:rPr lang="zh-CN" altLang="en-US" sz="3600" dirty="0">
                <a:solidFill>
                  <a:srgbClr val="000000"/>
                </a:solidFill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</a:rPr>
              <a:t>  </a:t>
            </a:r>
            <a:r>
              <a:rPr lang="zh-CN" altLang="en-US" sz="2400" dirty="0"/>
              <a:t>石    牌校区</a:t>
            </a:r>
            <a:r>
              <a:rPr lang="en-US" altLang="zh-CN" sz="2400" dirty="0"/>
              <a:t>:</a:t>
            </a:r>
            <a:r>
              <a:rPr lang="zh-CN" altLang="en-US" sz="2400" dirty="0"/>
              <a:t>蔡老师     </a:t>
            </a:r>
            <a:r>
              <a:rPr lang="en-US" altLang="zh-CN" sz="2400" dirty="0"/>
              <a:t>85215261</a:t>
            </a:r>
            <a:endParaRPr lang="en-US" altLang="zh-CN" sz="2400" dirty="0"/>
          </a:p>
          <a:p>
            <a:r>
              <a:rPr lang="zh-CN" altLang="en-US" sz="2400" dirty="0"/>
              <a:t>     大学城校区</a:t>
            </a:r>
            <a:r>
              <a:rPr lang="en-US" altLang="zh-CN" sz="2400" dirty="0"/>
              <a:t>:</a:t>
            </a:r>
            <a:r>
              <a:rPr lang="zh-CN" altLang="en-US" sz="2400" dirty="0"/>
              <a:t>林老师     </a:t>
            </a:r>
            <a:r>
              <a:rPr lang="en-US" altLang="zh-CN" sz="2400" dirty="0"/>
              <a:t>39310042</a:t>
            </a:r>
            <a:endParaRPr lang="en-US" altLang="zh-CN" sz="2400" dirty="0"/>
          </a:p>
          <a:p>
            <a:r>
              <a:rPr lang="zh-CN" altLang="en-US" sz="2400" dirty="0"/>
              <a:t>     南    海校区</a:t>
            </a:r>
            <a:r>
              <a:rPr lang="en-US" altLang="zh-CN" sz="2400" dirty="0"/>
              <a:t>:</a:t>
            </a:r>
            <a:r>
              <a:rPr lang="zh-CN" altLang="en-US" sz="2400" dirty="0"/>
              <a:t>谢老师     </a:t>
            </a:r>
            <a:r>
              <a:rPr lang="en-US" altLang="zh-CN" sz="2400" dirty="0"/>
              <a:t>0757-86687262</a:t>
            </a:r>
            <a:endParaRPr lang="en-US" altLang="zh-CN" sz="2400" dirty="0"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33869"/>
          <p:cNvSpPr>
            <a:spLocks noChangeArrowheads="1"/>
          </p:cNvSpPr>
          <p:nvPr/>
        </p:nvSpPr>
        <p:spPr bwMode="auto">
          <a:xfrm>
            <a:off x="1075025" y="2247723"/>
            <a:ext cx="751205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）提交</a:t>
            </a:r>
            <a:r>
              <a:rPr lang="en-US" altLang="zh-CN" sz="2800" dirty="0"/>
              <a:t>《</a:t>
            </a:r>
            <a:r>
              <a:rPr lang="zh-CN" altLang="en-US" sz="2800" dirty="0"/>
              <a:t>新生档案编号表</a:t>
            </a:r>
            <a:r>
              <a:rPr lang="en-US" altLang="zh-CN" sz="2800" dirty="0"/>
              <a:t>》</a:t>
            </a:r>
            <a:r>
              <a:rPr lang="zh-CN" altLang="en-US" sz="2800" dirty="0"/>
              <a:t>（一式两份）；</a:t>
            </a:r>
            <a:endParaRPr lang="zh-CN" altLang="en-US" sz="2800" dirty="0"/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）现场移交档案，签字确认。</a:t>
            </a:r>
            <a:endParaRPr lang="zh-CN" altLang="en-US" sz="2800" dirty="0"/>
          </a:p>
          <a:p>
            <a:r>
              <a:rPr lang="zh-CN" altLang="en-US" sz="2800" dirty="0"/>
              <a:t>     地址：</a:t>
            </a:r>
            <a:endParaRPr lang="zh-CN" altLang="en-US" sz="2800" dirty="0"/>
          </a:p>
          <a:p>
            <a:r>
              <a:rPr lang="zh-CN" altLang="en-US" sz="2800" dirty="0"/>
              <a:t>     石    牌校区：桃李园档案室（会议室隔壁）</a:t>
            </a:r>
            <a:endParaRPr lang="zh-CN" altLang="en-US" sz="2800" dirty="0"/>
          </a:p>
          <a:p>
            <a:r>
              <a:rPr lang="zh-CN" altLang="en-US" sz="2800" dirty="0"/>
              <a:t>     大学城校区：行政楼</a:t>
            </a:r>
            <a:r>
              <a:rPr lang="en-US" altLang="zh-CN" sz="2800" dirty="0"/>
              <a:t>A416</a:t>
            </a:r>
            <a:endParaRPr lang="en-US" altLang="zh-CN" sz="2800" dirty="0"/>
          </a:p>
          <a:p>
            <a:r>
              <a:rPr lang="en-US" altLang="zh-CN" sz="2800" dirty="0"/>
              <a:t>     </a:t>
            </a:r>
            <a:r>
              <a:rPr lang="zh-CN" altLang="en-US" sz="2800" dirty="0"/>
              <a:t>南    海校区：学生活动中心</a:t>
            </a:r>
            <a:r>
              <a:rPr lang="en-US" altLang="zh-CN" sz="2800" dirty="0"/>
              <a:t>204 </a:t>
            </a:r>
            <a:endParaRPr lang="zh-CN" altLang="en-US" sz="2800" dirty="0"/>
          </a:p>
        </p:txBody>
      </p:sp>
      <p:sp>
        <p:nvSpPr>
          <p:cNvPr id="13" name="矩形 49157"/>
          <p:cNvSpPr>
            <a:spLocks noChangeArrowheads="1"/>
          </p:cNvSpPr>
          <p:nvPr/>
        </p:nvSpPr>
        <p:spPr bwMode="auto">
          <a:xfrm>
            <a:off x="372045" y="1740815"/>
            <a:ext cx="5221288" cy="11445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3200" dirty="0"/>
              <a:t>14.</a:t>
            </a:r>
            <a:r>
              <a:rPr lang="zh-CN" altLang="en-US" sz="3200" dirty="0"/>
              <a:t>移交新生档案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45057"/>
          <p:cNvSpPr txBox="1">
            <a:spLocks noChangeArrowheads="1"/>
          </p:cNvSpPr>
          <p:nvPr/>
        </p:nvSpPr>
        <p:spPr>
          <a:xfrm>
            <a:off x="1401265" y="1731773"/>
            <a:ext cx="5895975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+mn-ea"/>
                <a:ea typeface="+mn-ea"/>
              </a:rPr>
              <a:t>15.</a:t>
            </a:r>
            <a:r>
              <a:rPr lang="zh-CN" altLang="en-US" sz="3200" dirty="0" smtClean="0">
                <a:latin typeface="+mn-ea"/>
                <a:ea typeface="+mn-ea"/>
              </a:rPr>
              <a:t>注意事项</a:t>
            </a:r>
            <a:endParaRPr lang="zh-CN" altLang="en-US" sz="3200" dirty="0" smtClean="0">
              <a:latin typeface="+mn-ea"/>
              <a:ea typeface="+mn-ea"/>
            </a:endParaRPr>
          </a:p>
        </p:txBody>
      </p:sp>
      <p:sp>
        <p:nvSpPr>
          <p:cNvPr id="13" name="文本框 45058"/>
          <p:cNvSpPr txBox="1">
            <a:spLocks noChangeArrowheads="1"/>
          </p:cNvSpPr>
          <p:nvPr/>
        </p:nvSpPr>
        <p:spPr bwMode="auto">
          <a:xfrm>
            <a:off x="1261338" y="2358124"/>
            <a:ext cx="695166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）新生辅导员在档案整理和档案移交过程中必须在场；</a:t>
            </a:r>
            <a:endParaRPr lang="zh-CN" altLang="en-US" sz="2000" dirty="0"/>
          </a:p>
          <a:p>
            <a:pPr>
              <a:spcBef>
                <a:spcPct val="50000"/>
              </a:spcBef>
            </a:pPr>
            <a:r>
              <a:rPr lang="zh-CN" altLang="en-US" sz="2000" dirty="0"/>
              <a:t> （</a:t>
            </a:r>
            <a:r>
              <a:rPr lang="en-US" altLang="zh-CN" sz="2000" dirty="0"/>
              <a:t>2</a:t>
            </a:r>
            <a:r>
              <a:rPr lang="zh-CN" altLang="en-US" sz="2000" dirty="0"/>
              <a:t>）新生不宜参加档案整理，学院可安排二年级以上素质好的学生党员若干名协助整理；</a:t>
            </a:r>
            <a:endParaRPr lang="zh-CN" altLang="en-US" sz="2000" dirty="0"/>
          </a:p>
          <a:p>
            <a:pPr>
              <a:spcBef>
                <a:spcPct val="50000"/>
              </a:spcBef>
            </a:pPr>
            <a:r>
              <a:rPr lang="zh-CN" altLang="en-US" sz="2000" dirty="0"/>
              <a:t> （</a:t>
            </a:r>
            <a:r>
              <a:rPr lang="en-US" altLang="zh-CN" sz="2000" dirty="0"/>
              <a:t>3</a:t>
            </a:r>
            <a:r>
              <a:rPr lang="zh-CN" altLang="en-US" sz="2000" dirty="0"/>
              <a:t>）确保档案材料没有错装，确保</a:t>
            </a:r>
            <a:r>
              <a:rPr lang="en-US" altLang="zh-CN" sz="2000" dirty="0"/>
              <a:t>《</a:t>
            </a:r>
            <a:r>
              <a:rPr lang="zh-CN" altLang="en-US" sz="2000" dirty="0"/>
              <a:t>大学生登记表</a:t>
            </a:r>
            <a:r>
              <a:rPr lang="en-US" altLang="zh-CN" sz="2000" dirty="0"/>
              <a:t>》</a:t>
            </a:r>
            <a:r>
              <a:rPr lang="zh-CN" altLang="en-US" sz="2000" dirty="0"/>
              <a:t>没有漏装；</a:t>
            </a:r>
            <a:endParaRPr lang="zh-CN" altLang="en-US" sz="2000" dirty="0"/>
          </a:p>
          <a:p>
            <a:pPr>
              <a:spcBef>
                <a:spcPct val="50000"/>
              </a:spcBef>
            </a:pPr>
            <a:r>
              <a:rPr lang="zh-CN" altLang="en-US" sz="2000" dirty="0"/>
              <a:t> （</a:t>
            </a:r>
            <a:r>
              <a:rPr lang="en-US" altLang="zh-CN" sz="2000" dirty="0"/>
              <a:t>4</a:t>
            </a:r>
            <a:r>
              <a:rPr lang="zh-CN" altLang="en-US" sz="2000" dirty="0"/>
              <a:t>）</a:t>
            </a:r>
            <a:r>
              <a:rPr lang="zh-CN" altLang="en-US" sz="2000" dirty="0">
                <a:solidFill>
                  <a:srgbClr val="FF0000"/>
                </a:solidFill>
              </a:rPr>
              <a:t>新生无高中时代档案，也做档案袋，装入</a:t>
            </a:r>
            <a:r>
              <a:rPr lang="en-US" altLang="zh-CN" sz="2000" dirty="0">
                <a:solidFill>
                  <a:srgbClr val="FF0000"/>
                </a:solidFill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</a:rPr>
              <a:t>大学生登记表</a:t>
            </a:r>
            <a:r>
              <a:rPr lang="en-US" altLang="zh-CN" sz="2000" dirty="0">
                <a:solidFill>
                  <a:srgbClr val="FF0000"/>
                </a:solidFill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</a:rPr>
              <a:t>，在</a:t>
            </a:r>
            <a:r>
              <a:rPr lang="en-US" altLang="zh-CN" sz="2000" dirty="0">
                <a:solidFill>
                  <a:srgbClr val="FF0000"/>
                </a:solidFill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</a:rPr>
              <a:t>新生档案编号表</a:t>
            </a:r>
            <a:r>
              <a:rPr lang="en-US" altLang="zh-CN" sz="2000" dirty="0">
                <a:solidFill>
                  <a:srgbClr val="FF0000"/>
                </a:solidFill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</a:rPr>
              <a:t>中相应位置注明“无”高中档案；并催促学生尽快补交已缺的高中时代档案。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/>
              <a:t> （</a:t>
            </a:r>
            <a:r>
              <a:rPr lang="en-US" altLang="zh-CN" sz="2000" dirty="0"/>
              <a:t>5</a:t>
            </a:r>
            <a:r>
              <a:rPr lang="zh-CN" altLang="en-US" sz="2000" dirty="0"/>
              <a:t>）按时间进度表落实工作。</a:t>
            </a:r>
            <a:endParaRPr lang="zh-CN" alt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4434">
            <a:off x="4032693" y="3835816"/>
            <a:ext cx="2322331" cy="6858000"/>
          </a:xfrm>
          <a:prstGeom prst="rect">
            <a:avLst/>
          </a:prstGeom>
        </p:spPr>
      </p:pic>
      <p:pic>
        <p:nvPicPr>
          <p:cNvPr id="23" name="图片 22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8750" flipH="1" flipV="1">
            <a:off x="3514615" y="-3745678"/>
            <a:ext cx="2322330" cy="6858000"/>
          </a:xfrm>
          <a:prstGeom prst="rect">
            <a:avLst/>
          </a:prstGeom>
        </p:spPr>
      </p:pic>
      <p:pic>
        <p:nvPicPr>
          <p:cNvPr id="24" name="图片 23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263" flipH="1" flipV="1">
            <a:off x="-1680613" y="-104528"/>
            <a:ext cx="2322330" cy="6858000"/>
          </a:xfrm>
          <a:prstGeom prst="rect">
            <a:avLst/>
          </a:prstGeom>
        </p:spPr>
      </p:pic>
      <p:pic>
        <p:nvPicPr>
          <p:cNvPr id="25" name="图片 24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528">
            <a:off x="8572859" y="-125612"/>
            <a:ext cx="2322331" cy="68580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943021" y="2828772"/>
            <a:ext cx="5510944" cy="109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b="1" spc="600" dirty="0" smtClean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感谢配合与支持！</a:t>
            </a:r>
            <a:endParaRPr lang="zh-CN" altLang="en-US" sz="4400" b="1" spc="6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289125" y="2535292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289125" y="4102835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植物&#10;&#10;已生成高可信度的说明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596">
            <a:off x="4368946" y="617886"/>
            <a:ext cx="479127" cy="11336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17114" y="891706"/>
            <a:ext cx="1726755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目  </a:t>
            </a:r>
            <a:r>
              <a:rPr lang="en-US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 </a:t>
            </a:r>
            <a:r>
              <a:rPr lang="zh-CN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录</a:t>
            </a:r>
            <a:endParaRPr lang="zh-CN" altLang="zh-CN" sz="4400" dirty="0"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08175" y="1804343"/>
            <a:ext cx="1400673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12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TABLE</a:t>
            </a:r>
            <a:endParaRPr lang="en-US" altLang="zh-CN" sz="1200" spc="3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/>
            <a:r>
              <a:rPr lang="zh-CN" altLang="en-US" sz="12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OF CONTENTS</a:t>
            </a:r>
            <a:endParaRPr lang="zh-CN" altLang="en-US" sz="1200" spc="3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0481" y="3086622"/>
            <a:ext cx="2194371" cy="2277601"/>
            <a:chOff x="1109743" y="3086618"/>
            <a:chExt cx="2194370" cy="2277601"/>
          </a:xfrm>
        </p:grpSpPr>
        <p:sp>
          <p:nvSpPr>
            <p:cNvPr id="34" name="椭圆 33"/>
            <p:cNvSpPr/>
            <p:nvPr/>
          </p:nvSpPr>
          <p:spPr>
            <a:xfrm>
              <a:off x="1112656" y="3086618"/>
              <a:ext cx="2188042" cy="2188042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4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1866662" y="3926768"/>
              <a:ext cx="680532" cy="219437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657194" y="3266841"/>
              <a:ext cx="1098966" cy="52322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1400" spc="3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PART </a:t>
              </a:r>
              <a:endPara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  <a:p>
              <a:pPr algn="ctr"/>
              <a:r>
                <a:rPr lang="en-US" altLang="zh-CN" sz="14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ONE</a:t>
              </a:r>
              <a:endParaRPr lang="zh-CN" altLang="en-US" sz="14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4" name="TextBox 61"/>
            <p:cNvSpPr txBox="1"/>
            <p:nvPr/>
          </p:nvSpPr>
          <p:spPr>
            <a:xfrm>
              <a:off x="1474490" y="4005503"/>
              <a:ext cx="1434962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2"/>
                  </a:solidFill>
                  <a:latin typeface="+mn-ea"/>
                  <a:ea typeface="+mn-ea"/>
                </a:defRPr>
              </a:lvl1pPr>
            </a:lstStyle>
            <a:p>
              <a:pPr algn="ctr"/>
              <a:r>
                <a:rPr lang="zh-CN" altLang="en-US" sz="2800" b="0" dirty="0">
                  <a:solidFill>
                    <a:schemeClr val="bg2">
                      <a:lumMod val="25000"/>
                    </a:schemeClr>
                  </a:solidFill>
                  <a:latin typeface="思源宋体" panose="02020400000000000000" pitchFamily="18" charset="-122"/>
                  <a:ea typeface="思源宋体" panose="02020400000000000000" pitchFamily="18" charset="-122"/>
                </a:rPr>
                <a:t>重要性</a:t>
              </a:r>
              <a:endParaRPr lang="en-US" altLang="zh-CN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67892" y="3086618"/>
            <a:ext cx="2188043" cy="2377131"/>
            <a:chOff x="8664240" y="3086618"/>
            <a:chExt cx="2188042" cy="2377130"/>
          </a:xfrm>
        </p:grpSpPr>
        <p:sp>
          <p:nvSpPr>
            <p:cNvPr id="36" name="椭圆 35"/>
            <p:cNvSpPr/>
            <p:nvPr/>
          </p:nvSpPr>
          <p:spPr>
            <a:xfrm>
              <a:off x="8664240" y="3086618"/>
              <a:ext cx="2188042" cy="2188042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图片 46" descr="图片包含 植物&#10;&#10;已生成极高可信度的说明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21019" flipV="1">
              <a:off x="9223990" y="4049555"/>
              <a:ext cx="970536" cy="185785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9113551" y="3266841"/>
              <a:ext cx="1289422" cy="52322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1400" spc="3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PART </a:t>
              </a:r>
              <a:endPara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  <a:p>
              <a:pPr algn="ctr"/>
              <a:r>
                <a:rPr lang="en-US" altLang="zh-CN" sz="14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THREE</a:t>
              </a:r>
              <a:endParaRPr lang="zh-CN" altLang="en-US" sz="14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9009953" y="4005503"/>
              <a:ext cx="1700470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2"/>
                  </a:solidFill>
                  <a:latin typeface="+mn-ea"/>
                  <a:ea typeface="+mn-ea"/>
                </a:defRPr>
              </a:lvl1pPr>
            </a:lstStyle>
            <a:p>
              <a:pPr algn="ctr"/>
              <a:r>
                <a:rPr lang="zh-CN" altLang="en-US" sz="2800" b="0" dirty="0">
                  <a:solidFill>
                    <a:schemeClr val="bg2">
                      <a:lumMod val="25000"/>
                    </a:schemeClr>
                  </a:solidFill>
                  <a:latin typeface="思源宋体" panose="02020400000000000000" pitchFamily="18" charset="-122"/>
                  <a:ea typeface="思源宋体" panose="02020400000000000000" pitchFamily="18" charset="-122"/>
                </a:rPr>
                <a:t>整理要求</a:t>
              </a:r>
              <a:endParaRPr lang="zh-CN" altLang="en-US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4283376" y="1699860"/>
            <a:ext cx="650269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489862" y="3086619"/>
            <a:ext cx="2223021" cy="2388240"/>
            <a:chOff x="3750171" y="3086618"/>
            <a:chExt cx="2223021" cy="2388240"/>
          </a:xfrm>
        </p:grpSpPr>
        <p:sp>
          <p:nvSpPr>
            <p:cNvPr id="35" name="椭圆 34"/>
            <p:cNvSpPr/>
            <p:nvPr/>
          </p:nvSpPr>
          <p:spPr>
            <a:xfrm>
              <a:off x="3785150" y="3086618"/>
              <a:ext cx="2188042" cy="2188042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 descr="图片包含 植物&#10;&#10;已生成极高可信度的说明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5194">
              <a:off x="4249482" y="4071317"/>
              <a:ext cx="904230" cy="1902851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4329688" y="3266841"/>
              <a:ext cx="1098967" cy="52322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1400" spc="3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PART </a:t>
              </a:r>
              <a:endPara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  <a:p>
              <a:pPr algn="ctr"/>
              <a:r>
                <a:rPr lang="en-US" altLang="zh-CN" sz="14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TWO</a:t>
              </a:r>
              <a:endParaRPr lang="zh-CN" altLang="en-US" sz="14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23" name="TextBox 61"/>
            <p:cNvSpPr txBox="1"/>
            <p:nvPr/>
          </p:nvSpPr>
          <p:spPr>
            <a:xfrm>
              <a:off x="4096436" y="3986201"/>
              <a:ext cx="1646588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2"/>
                  </a:solidFill>
                  <a:latin typeface="+mn-ea"/>
                  <a:ea typeface="+mn-ea"/>
                </a:defRPr>
              </a:lvl1pPr>
            </a:lstStyle>
            <a:p>
              <a:pPr algn="ctr"/>
              <a:r>
                <a:rPr lang="zh-CN" altLang="en-US" sz="2800" b="0" dirty="0">
                  <a:solidFill>
                    <a:schemeClr val="bg2">
                      <a:lumMod val="25000"/>
                    </a:schemeClr>
                  </a:solidFill>
                  <a:latin typeface="思源宋体" panose="02020400000000000000" pitchFamily="18" charset="-122"/>
                  <a:ea typeface="思源宋体" panose="02020400000000000000" pitchFamily="18" charset="-122"/>
                </a:rPr>
                <a:t>时间安排</a:t>
              </a:r>
              <a:endParaRPr lang="en-US" altLang="zh-CN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187050" y="583080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一、重要性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87051" y="1237951"/>
            <a:ext cx="2769900" cy="382344"/>
            <a:chOff x="4630057" y="1237951"/>
            <a:chExt cx="2769900" cy="382344"/>
          </a:xfrm>
        </p:grpSpPr>
        <p:pic>
          <p:nvPicPr>
            <p:cNvPr id="18" name="图片 17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4630057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739433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659198" y="2147006"/>
            <a:ext cx="71672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便于学校了解学生情况；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便于学生工作的顺利开展；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学生档案与学生就业挂钩（机关、企事业单位根据档案到达的时间发放工资）。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21" name="图片 20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二、时间安排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graphicFrame>
        <p:nvGraphicFramePr>
          <p:cNvPr id="33" name="内容占位符 8319"/>
          <p:cNvGraphicFramePr/>
          <p:nvPr/>
        </p:nvGraphicFramePr>
        <p:xfrm>
          <a:off x="697439" y="1897362"/>
          <a:ext cx="7812914" cy="4217167"/>
        </p:xfrm>
        <a:graphic>
          <a:graphicData uri="http://schemas.openxmlformats.org/drawingml/2006/table">
            <a:tbl>
              <a:tblPr/>
              <a:tblGrid>
                <a:gridCol w="2109965"/>
                <a:gridCol w="2513096"/>
                <a:gridCol w="3189853"/>
              </a:tblGrid>
              <a:tr h="39772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时间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636" marR="95636" marT="47807" marB="478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工作内容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地点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2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9月23-25日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1727" marR="71727" marT="0" marB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altLang="zh-CN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接收邮寄至学生处的部分新生档案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2.</a:t>
                      </a: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领取新生档案整理材料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石牌校区行政楼</a:t>
                      </a:r>
                      <a:r>
                        <a:rPr lang="en-US" altLang="zh-CN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327</a:t>
                      </a:r>
                      <a:endParaRPr lang="en-US" altLang="zh-CN" sz="17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大学城校区行政楼</a:t>
                      </a:r>
                      <a:r>
                        <a:rPr lang="en-US" altLang="zh-CN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A416</a:t>
                      </a:r>
                      <a:endParaRPr lang="en-US" altLang="zh-CN" sz="17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南海校区学生活动中心204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74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algn="ctr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9月23-27日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1727" marR="71727" marT="0" marB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新生档案整理培训</a:t>
                      </a:r>
                      <a:r>
                        <a:rPr lang="zh-CN" altLang="en-US" sz="1700" b="0" dirty="0"/>
                        <a:t> </a:t>
                      </a:r>
                      <a:endParaRPr lang="zh-CN" altLang="en-US" sz="1700" b="0" dirty="0"/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下载</a:t>
                      </a:r>
                      <a:r>
                        <a:rPr lang="en-US" altLang="zh-CN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PPT</a:t>
                      </a: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自学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9月23日-10月18日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1727" marR="71727" marT="0" marB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整理新生档案</a:t>
                      </a:r>
                      <a:r>
                        <a:rPr lang="zh-CN" altLang="en-US" sz="1700" b="0" dirty="0">
                          <a:latin typeface="宋体" panose="02010600030101010101" pitchFamily="2" charset="-122"/>
                          <a:sym typeface="+mn-ea"/>
                        </a:rPr>
                        <a:t> </a:t>
                      </a:r>
                      <a:endParaRPr lang="zh-CN" altLang="en-US" sz="1700" b="0" dirty="0"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700" b="0" dirty="0"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学院妥善安排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22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algn="ctr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10月21日-11月22日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1727" marR="71727" marT="0" marB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提交新生档案、</a:t>
                      </a:r>
                      <a:r>
                        <a:rPr lang="en-US" altLang="zh-CN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《</a:t>
                      </a: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新生档案编号表</a:t>
                      </a:r>
                      <a:r>
                        <a:rPr lang="en-US" altLang="zh-CN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》</a:t>
                      </a: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（一式两份</a:t>
                      </a:r>
                      <a:r>
                        <a:rPr lang="zh-CN" altLang="en-US" sz="1700" b="0" dirty="0">
                          <a:sym typeface="+mn-ea"/>
                        </a:rPr>
                        <a:t>）</a:t>
                      </a:r>
                      <a:endParaRPr lang="zh-CN" altLang="en-US" sz="1700" b="0" dirty="0"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石牌校区桃李园档案室</a:t>
                      </a:r>
                      <a:endParaRPr lang="zh-CN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大学城校区行政楼</a:t>
                      </a:r>
                      <a:r>
                        <a:rPr lang="en-US" altLang="zh-CN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A416</a:t>
                      </a:r>
                      <a:endParaRPr lang="en-US" altLang="zh-CN" sz="17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zh-CN" altLang="en-US" sz="17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南海校区学生活动中心204</a:t>
                      </a:r>
                      <a:endParaRPr lang="zh-CN" altLang="en-US" sz="1700" b="0" dirty="0">
                        <a:latin typeface="宋体" panose="02010600030101010101" pitchFamily="2" charset="-122"/>
                      </a:endParaRPr>
                    </a:p>
                  </a:txBody>
                  <a:tcPr marL="95636" marR="95636" marT="47807" marB="478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55" name="矩形 49159"/>
          <p:cNvSpPr>
            <a:spLocks noChangeArrowheads="1"/>
          </p:cNvSpPr>
          <p:nvPr/>
        </p:nvSpPr>
        <p:spPr bwMode="auto">
          <a:xfrm>
            <a:off x="1057804" y="2865032"/>
            <a:ext cx="671988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  <a:r>
              <a:rPr lang="en-US" altLang="zh-CN" sz="3200" dirty="0"/>
              <a:t>《</a:t>
            </a:r>
            <a:r>
              <a:rPr lang="zh-CN" altLang="en-US" sz="3200" dirty="0"/>
              <a:t>华南师范大学学生登记表</a:t>
            </a:r>
            <a:r>
              <a:rPr lang="en-US" altLang="zh-CN" sz="3200" dirty="0"/>
              <a:t>》</a:t>
            </a:r>
            <a:endParaRPr lang="zh-CN" altLang="en-US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r>
              <a:rPr lang="en-US" altLang="zh-CN" sz="3200" dirty="0">
                <a:sym typeface="宋体" panose="02010600030101010101" pitchFamily="2" charset="-122"/>
              </a:rPr>
              <a:t>《</a:t>
            </a:r>
            <a:r>
              <a:rPr lang="zh-CN" altLang="en-US" sz="3200" dirty="0">
                <a:sym typeface="宋体" panose="02010600030101010101" pitchFamily="2" charset="-122"/>
              </a:rPr>
              <a:t>华南师范大学学生档案目录</a:t>
            </a:r>
            <a:r>
              <a:rPr lang="en-US" altLang="zh-CN" sz="3200" dirty="0">
                <a:sym typeface="宋体" panose="02010600030101010101" pitchFamily="2" charset="-122"/>
              </a:rPr>
              <a:t>》</a:t>
            </a:r>
            <a:endParaRPr lang="en-US" altLang="zh-CN" sz="3200" dirty="0">
              <a:sym typeface="宋体" panose="02010600030101010101" pitchFamily="2" charset="-122"/>
            </a:endParaRPr>
          </a:p>
          <a:p>
            <a:r>
              <a:rPr lang="zh-CN" altLang="zh-CN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  </a:t>
            </a:r>
            <a:r>
              <a:rPr lang="zh-CN" altLang="en-US" sz="3200" dirty="0">
                <a:sym typeface="宋体" panose="02010600030101010101" pitchFamily="2" charset="-122"/>
              </a:rPr>
              <a:t>学生档案袋</a:t>
            </a:r>
            <a:endParaRPr lang="en-US" altLang="zh-CN" sz="3200" dirty="0"/>
          </a:p>
          <a:p>
            <a:endParaRPr lang="zh-CN" altLang="en-US" sz="3200" dirty="0"/>
          </a:p>
        </p:txBody>
      </p:sp>
      <p:sp>
        <p:nvSpPr>
          <p:cNvPr id="56" name="矩形 27668"/>
          <p:cNvSpPr>
            <a:spLocks noChangeArrowheads="1"/>
          </p:cNvSpPr>
          <p:nvPr/>
        </p:nvSpPr>
        <p:spPr bwMode="auto">
          <a:xfrm>
            <a:off x="1187978" y="2072870"/>
            <a:ext cx="410845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3200" dirty="0">
                <a:solidFill>
                  <a:srgbClr val="000000"/>
                </a:solidFill>
              </a:rPr>
              <a:t>1.</a:t>
            </a:r>
            <a:r>
              <a:rPr lang="zh-CN" altLang="en-US" sz="3200" dirty="0">
                <a:solidFill>
                  <a:srgbClr val="000000"/>
                </a:solidFill>
              </a:rPr>
              <a:t>领取材料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0" name="矩形 49159"/>
          <p:cNvSpPr>
            <a:spLocks noChangeArrowheads="1"/>
          </p:cNvSpPr>
          <p:nvPr/>
        </p:nvSpPr>
        <p:spPr bwMode="auto">
          <a:xfrm>
            <a:off x="2129754" y="2407155"/>
            <a:ext cx="62261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）学生上交</a:t>
            </a:r>
            <a:endParaRPr lang="zh-CN" altLang="en-US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）学生工作处移交</a:t>
            </a:r>
            <a:endParaRPr lang="zh-CN" altLang="en-US" sz="3200" dirty="0"/>
          </a:p>
        </p:txBody>
      </p:sp>
      <p:sp>
        <p:nvSpPr>
          <p:cNvPr id="11" name="矩形 27668"/>
          <p:cNvSpPr>
            <a:spLocks noChangeArrowheads="1"/>
          </p:cNvSpPr>
          <p:nvPr/>
        </p:nvSpPr>
        <p:spPr bwMode="auto">
          <a:xfrm>
            <a:off x="1187978" y="2159529"/>
            <a:ext cx="410845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3200" dirty="0">
                <a:solidFill>
                  <a:srgbClr val="000000"/>
                </a:solidFill>
              </a:rPr>
              <a:t>2.</a:t>
            </a:r>
            <a:r>
              <a:rPr lang="zh-CN" altLang="en-US" sz="3200" dirty="0"/>
              <a:t>收齐新生档案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56" name="矩形 27668"/>
          <p:cNvSpPr>
            <a:spLocks noChangeArrowheads="1"/>
          </p:cNvSpPr>
          <p:nvPr/>
        </p:nvSpPr>
        <p:spPr bwMode="auto">
          <a:xfrm>
            <a:off x="1187978" y="2100081"/>
            <a:ext cx="410845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3200" dirty="0">
                <a:solidFill>
                  <a:srgbClr val="000000"/>
                </a:solidFill>
              </a:rPr>
              <a:t>3.</a:t>
            </a:r>
            <a:r>
              <a:rPr lang="zh-CN" altLang="en-US" sz="3200" dirty="0">
                <a:solidFill>
                  <a:srgbClr val="000000"/>
                </a:solidFill>
              </a:rPr>
              <a:t>编制学生档案编号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1" name="矩形 49164"/>
          <p:cNvSpPr>
            <a:spLocks noChangeArrowheads="1"/>
          </p:cNvSpPr>
          <p:nvPr/>
        </p:nvSpPr>
        <p:spPr bwMode="auto">
          <a:xfrm>
            <a:off x="1635490" y="3003073"/>
            <a:ext cx="6696075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zh-CN" sz="3600" b="1">
                <a:solidFill>
                  <a:srgbClr val="6600CC"/>
                </a:solidFill>
              </a:rPr>
              <a:t>    </a:t>
            </a:r>
            <a:r>
              <a:rPr lang="zh-CN" altLang="en-US" sz="3200" b="1">
                <a:solidFill>
                  <a:srgbClr val="FF0000"/>
                </a:solidFill>
              </a:rPr>
              <a:t>学生学号即为学生档案编号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0" name="矩形 33869"/>
          <p:cNvSpPr>
            <a:spLocks noChangeArrowheads="1"/>
          </p:cNvSpPr>
          <p:nvPr/>
        </p:nvSpPr>
        <p:spPr bwMode="auto">
          <a:xfrm>
            <a:off x="1075025" y="2676359"/>
            <a:ext cx="7512051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  <a:r>
              <a:rPr lang="en-US" altLang="zh-CN" sz="3200" dirty="0"/>
              <a:t>《</a:t>
            </a:r>
            <a:r>
              <a:rPr lang="zh-CN" altLang="en-US" sz="3200" dirty="0"/>
              <a:t>华南师范大学学生登记表</a:t>
            </a:r>
            <a:r>
              <a:rPr lang="en-US" altLang="zh-CN" sz="3200" dirty="0"/>
              <a:t>》</a:t>
            </a:r>
            <a:endParaRPr lang="zh-CN" altLang="en-US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r>
              <a:rPr lang="en-US" altLang="zh-CN" sz="3200" dirty="0"/>
              <a:t>《</a:t>
            </a:r>
            <a:r>
              <a:rPr lang="zh-CN" altLang="en-US" sz="3200" dirty="0"/>
              <a:t>华南师范大学学生档案目录</a:t>
            </a:r>
            <a:r>
              <a:rPr lang="en-US" altLang="zh-CN" sz="3200" dirty="0"/>
              <a:t>》</a:t>
            </a:r>
            <a:endParaRPr lang="zh-CN" altLang="en-US" sz="3200" dirty="0"/>
          </a:p>
        </p:txBody>
      </p:sp>
      <p:sp>
        <p:nvSpPr>
          <p:cNvPr id="12" name="矩形 49157"/>
          <p:cNvSpPr>
            <a:spLocks noChangeArrowheads="1"/>
          </p:cNvSpPr>
          <p:nvPr/>
        </p:nvSpPr>
        <p:spPr bwMode="auto">
          <a:xfrm>
            <a:off x="1236934" y="1939550"/>
            <a:ext cx="5221287" cy="11445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r>
              <a:rPr lang="en-US" altLang="zh-CN" sz="3200" dirty="0"/>
              <a:t>4.</a:t>
            </a:r>
            <a:r>
              <a:rPr lang="zh-CN" altLang="en-US" sz="3200" dirty="0"/>
              <a:t>组织学生填写表格</a:t>
            </a:r>
            <a:endParaRPr lang="zh-CN" altLang="en-US" sz="3200" dirty="0"/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65" y="4223257"/>
            <a:ext cx="6143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146510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516748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56" name="矩形 27668"/>
          <p:cNvSpPr>
            <a:spLocks noChangeArrowheads="1"/>
          </p:cNvSpPr>
          <p:nvPr/>
        </p:nvSpPr>
        <p:spPr bwMode="auto">
          <a:xfrm>
            <a:off x="1187978" y="1558234"/>
            <a:ext cx="490367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3200" dirty="0">
                <a:solidFill>
                  <a:srgbClr val="000000"/>
                </a:solidFill>
              </a:rPr>
              <a:t>5.</a:t>
            </a:r>
            <a:r>
              <a:rPr lang="zh-CN" altLang="en-US" sz="3200" dirty="0">
                <a:solidFill>
                  <a:srgbClr val="000000"/>
                </a:solidFill>
              </a:rPr>
              <a:t>材料核实、增减与登记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0" name="矩形 34819"/>
          <p:cNvSpPr>
            <a:spLocks noChangeArrowheads="1"/>
          </p:cNvSpPr>
          <p:nvPr/>
        </p:nvSpPr>
        <p:spPr bwMode="auto">
          <a:xfrm>
            <a:off x="695588" y="1646181"/>
            <a:ext cx="5070296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）核实、登记中学阶段档案材料</a:t>
            </a:r>
            <a:endParaRPr lang="zh-CN" altLang="en-US" sz="2400" dirty="0"/>
          </a:p>
          <a:p>
            <a:r>
              <a:rPr lang="zh-CN" altLang="en-US" sz="2400" dirty="0"/>
              <a:t>     </a:t>
            </a:r>
            <a:r>
              <a:rPr lang="zh-CN" altLang="en-US" dirty="0"/>
              <a:t> 对照档案袋内材料，在档案目录“入学时”栏中打勾。</a:t>
            </a:r>
            <a:endParaRPr lang="zh-CN" altLang="en-US" dirty="0"/>
          </a:p>
          <a:p>
            <a:r>
              <a:rPr lang="zh-CN" altLang="en-US" dirty="0"/>
              <a:t>       若无相对应内容，在“其他材料”栏补充。</a:t>
            </a:r>
            <a:endParaRPr lang="zh-CN" altLang="en-US" dirty="0"/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）档案材料增加</a:t>
            </a:r>
            <a:endParaRPr lang="zh-CN" altLang="en-US" sz="2400" dirty="0"/>
          </a:p>
          <a:p>
            <a:r>
              <a:rPr lang="zh-CN" altLang="en-US" sz="2400" dirty="0"/>
              <a:t>      </a:t>
            </a:r>
            <a:r>
              <a:rPr lang="zh-CN" altLang="en-US" dirty="0"/>
              <a:t>登记、入档</a:t>
            </a:r>
            <a:r>
              <a:rPr lang="en-US" altLang="zh-CN" dirty="0"/>
              <a:t>《</a:t>
            </a:r>
            <a:r>
              <a:rPr lang="zh-CN" altLang="en-US" dirty="0"/>
              <a:t>华南师范大学学生登记表</a:t>
            </a:r>
            <a:r>
              <a:rPr lang="en-US" altLang="zh-CN" dirty="0"/>
              <a:t>》</a:t>
            </a:r>
            <a:r>
              <a:rPr lang="zh-CN" altLang="en-US" dirty="0"/>
              <a:t>。</a:t>
            </a:r>
            <a:endParaRPr lang="zh-CN" altLang="en-US" dirty="0"/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）档案材料分类处理</a:t>
            </a:r>
            <a:endParaRPr lang="zh-CN" altLang="en-US" sz="2400" dirty="0"/>
          </a:p>
          <a:p>
            <a:r>
              <a:rPr lang="zh-CN" altLang="en-US" sz="2400" dirty="0">
                <a:solidFill>
                  <a:srgbClr val="6600CC"/>
                </a:solidFill>
              </a:rPr>
              <a:t>      </a:t>
            </a:r>
            <a:r>
              <a:rPr lang="zh-CN" altLang="en-US" dirty="0"/>
              <a:t>抽取团员材料及党员材料，</a:t>
            </a:r>
            <a:r>
              <a:rPr lang="zh-CN" altLang="en-US" dirty="0">
                <a:sym typeface="宋体" panose="02010600030101010101" pitchFamily="2" charset="-122"/>
              </a:rPr>
              <a:t>整理</a:t>
            </a:r>
            <a:r>
              <a:rPr lang="zh-CN" altLang="en-US" dirty="0"/>
              <a:t>登记后，分别上交学院团委和党委统一处理。</a:t>
            </a:r>
            <a:endParaRPr lang="zh-CN" altLang="en-US" dirty="0"/>
          </a:p>
        </p:txBody>
      </p:sp>
      <p:pic>
        <p:nvPicPr>
          <p:cNvPr id="1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/>
          <a:stretch>
            <a:fillRect/>
          </a:stretch>
        </p:blipFill>
        <p:spPr bwMode="auto">
          <a:xfrm>
            <a:off x="5851525" y="2609850"/>
            <a:ext cx="2559050" cy="36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1430</Words>
  <Application>WPS 演示</Application>
  <PresentationFormat>全屏显示(4:3)</PresentationFormat>
  <Paragraphs>180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思源宋体</vt:lpstr>
      <vt:lpstr>仿宋_GB2312</vt:lpstr>
      <vt:lpstr>思源宋体 Light</vt:lpstr>
      <vt:lpstr>Times New Roman</vt:lpstr>
      <vt:lpstr>Calibri</vt:lpstr>
      <vt:lpstr>Arial Unicode MS</vt:lpstr>
      <vt:lpstr>等线 Light</vt:lpstr>
      <vt:lpstr>Calibri Light</vt:lpstr>
      <vt:lpstr>等线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caiying</cp:lastModifiedBy>
  <cp:revision>149</cp:revision>
  <dcterms:created xsi:type="dcterms:W3CDTF">2017-10-10T00:44:00Z</dcterms:created>
  <dcterms:modified xsi:type="dcterms:W3CDTF">2019-09-02T07:16:43Z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