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2" r:id="rId8"/>
    <p:sldId id="282" r:id="rId9"/>
    <p:sldId id="284" r:id="rId10"/>
    <p:sldId id="285" r:id="rId11"/>
    <p:sldId id="286" r:id="rId12"/>
    <p:sldId id="287" r:id="rId13"/>
    <p:sldId id="290" r:id="rId14"/>
    <p:sldId id="288" r:id="rId15"/>
    <p:sldId id="289" r:id="rId16"/>
    <p:sldId id="291" r:id="rId17"/>
    <p:sldId id="292" r:id="rId18"/>
    <p:sldId id="295" r:id="rId19"/>
    <p:sldId id="29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FFFF"/>
    <a:srgbClr val="F7F7F7"/>
    <a:srgbClr val="E8E8E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66"/>
      </p:cViewPr>
      <p:guideLst>
        <p:guide orient="horz" pos="2169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A244-5B34-4DF7-9121-06C35A4E7D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A3BB0-EEAE-420E-B38B-A7ED22701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6BB0-216C-460B-89AC-5865958B4F8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28C3-7BC5-4E1E-AF5F-6C2767E3731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16528" y="2530724"/>
            <a:ext cx="5510944" cy="10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b="1" spc="60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新生档案整理</a:t>
            </a:r>
            <a:endParaRPr lang="zh-CN" altLang="en-US" sz="4400" b="1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62632" y="2237244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3347733" y="4290769"/>
            <a:ext cx="2656096" cy="9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学生工作处（部）</a:t>
            </a:r>
            <a:endParaRPr lang="en-US" altLang="zh-CN" sz="2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2020</a:t>
            </a:r>
            <a:r>
              <a:rPr lang="zh-CN" altLang="en-US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年</a:t>
            </a:r>
            <a:r>
              <a:rPr lang="en-US" altLang="zh-CN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11</a:t>
            </a:r>
            <a:r>
              <a:rPr lang="zh-CN" altLang="en-US" sz="2400" b="0" dirty="0">
                <a:solidFill>
                  <a:schemeClr val="bg2">
                    <a:lumMod val="2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月</a:t>
            </a:r>
            <a:endParaRPr lang="zh-CN" altLang="en-US" sz="2400" b="0" dirty="0">
              <a:solidFill>
                <a:schemeClr val="bg2">
                  <a:lumMod val="2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162632" y="3804787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4434">
            <a:off x="4032693" y="3835816"/>
            <a:ext cx="2322331" cy="6858000"/>
          </a:xfrm>
          <a:prstGeom prst="rect">
            <a:avLst/>
          </a:prstGeom>
        </p:spPr>
      </p:pic>
      <p:pic>
        <p:nvPicPr>
          <p:cNvPr id="23" name="图片 22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8750" flipH="1" flipV="1">
            <a:off x="3514615" y="-3745678"/>
            <a:ext cx="2322330" cy="6858000"/>
          </a:xfrm>
          <a:prstGeom prst="rect">
            <a:avLst/>
          </a:prstGeom>
        </p:spPr>
      </p:pic>
      <p:pic>
        <p:nvPicPr>
          <p:cNvPr id="24" name="图片 23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263" flipH="1" flipV="1">
            <a:off x="-1680613" y="-104528"/>
            <a:ext cx="2322330" cy="6858000"/>
          </a:xfrm>
          <a:prstGeom prst="rect">
            <a:avLst/>
          </a:prstGeom>
        </p:spPr>
      </p:pic>
      <p:pic>
        <p:nvPicPr>
          <p:cNvPr id="25" name="图片 24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528">
            <a:off x="8572859" y="-125612"/>
            <a:ext cx="23223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标题 15361"/>
          <p:cNvSpPr txBox="1">
            <a:spLocks noChangeArrowheads="1"/>
          </p:cNvSpPr>
          <p:nvPr/>
        </p:nvSpPr>
        <p:spPr>
          <a:xfrm>
            <a:off x="1496471" y="1772926"/>
            <a:ext cx="7418388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+mn-ea"/>
                <a:ea typeface="+mn-ea"/>
              </a:rPr>
              <a:t>6.补充、登记学生档案目录</a:t>
            </a:r>
            <a:endParaRPr lang="en-US" altLang="zh-CN" sz="3200" dirty="0" smtClean="0">
              <a:latin typeface="+mn-ea"/>
              <a:ea typeface="+mn-ea"/>
            </a:endParaRPr>
          </a:p>
        </p:txBody>
      </p:sp>
      <p:sp>
        <p:nvSpPr>
          <p:cNvPr id="12" name="矩形 15371"/>
          <p:cNvSpPr>
            <a:spLocks noChangeArrowheads="1"/>
          </p:cNvSpPr>
          <p:nvPr/>
        </p:nvSpPr>
        <p:spPr bwMode="auto">
          <a:xfrm>
            <a:off x="1858263" y="2769813"/>
            <a:ext cx="6111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）登记新生档案整理时间</a:t>
            </a:r>
            <a:endParaRPr lang="zh-CN" altLang="en-US" sz="2400" dirty="0"/>
          </a:p>
          <a:p>
            <a:r>
              <a:rPr lang="zh-CN" altLang="en-US" sz="2400" dirty="0"/>
              <a:t>    </a:t>
            </a:r>
            <a:r>
              <a:rPr lang="en-US" altLang="zh-CN" sz="2000" dirty="0"/>
              <a:t>《</a:t>
            </a:r>
            <a:r>
              <a:rPr lang="zh-CN" altLang="en-US" sz="2000" dirty="0"/>
              <a:t>华南师范大学学生档案目录表</a:t>
            </a:r>
            <a:r>
              <a:rPr lang="en-US" altLang="zh-CN" sz="2000" dirty="0"/>
              <a:t>》</a:t>
            </a:r>
            <a:r>
              <a:rPr lang="zh-CN" altLang="en-US" sz="2000" dirty="0"/>
              <a:t>左下角“入学整理时间”处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13" name="矩形 15389"/>
          <p:cNvSpPr>
            <a:spLocks noChangeArrowheads="1"/>
          </p:cNvSpPr>
          <p:nvPr/>
        </p:nvSpPr>
        <p:spPr bwMode="auto">
          <a:xfrm>
            <a:off x="1858263" y="3915925"/>
            <a:ext cx="6042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）辅导员签名确认</a:t>
            </a:r>
            <a:endParaRPr lang="zh-CN" altLang="en-US" sz="2400" dirty="0"/>
          </a:p>
          <a:p>
            <a:r>
              <a:rPr lang="zh-CN" altLang="en-US" sz="2400" dirty="0"/>
              <a:t>     </a:t>
            </a:r>
            <a:r>
              <a:rPr lang="en-US" altLang="zh-CN" sz="2000" dirty="0"/>
              <a:t>《</a:t>
            </a:r>
            <a:r>
              <a:rPr lang="zh-CN" altLang="en-US" sz="2000" dirty="0"/>
              <a:t>华南师范大学学生档案目录表</a:t>
            </a:r>
            <a:r>
              <a:rPr lang="en-US" altLang="zh-CN" sz="2000" dirty="0"/>
              <a:t>》</a:t>
            </a:r>
            <a:r>
              <a:rPr lang="zh-CN" altLang="en-US" sz="2000" dirty="0"/>
              <a:t>右下角“整理人签名”处</a:t>
            </a:r>
            <a:endParaRPr lang="zh-CN" altLang="en-US" sz="2000" dirty="0"/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50" y="5263775"/>
            <a:ext cx="5657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4817"/>
          <p:cNvSpPr txBox="1">
            <a:spLocks noChangeArrowheads="1"/>
          </p:cNvSpPr>
          <p:nvPr/>
        </p:nvSpPr>
        <p:spPr>
          <a:xfrm>
            <a:off x="1251131" y="1737066"/>
            <a:ext cx="8470900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smtClean="0">
                <a:latin typeface="+mn-ea"/>
                <a:ea typeface="+mn-ea"/>
              </a:rPr>
              <a:t>7.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粘贴</a:t>
            </a: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《</a:t>
            </a:r>
            <a:r>
              <a:rPr lang="zh-CN" altLang="en-US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华南师范大学学生档案目录</a:t>
            </a:r>
            <a:r>
              <a:rPr lang="en-US" altLang="zh-CN" sz="3200" dirty="0" smtClean="0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rPr>
              <a:t>》</a:t>
            </a:r>
            <a:endParaRPr lang="zh-CN" altLang="en-US" sz="32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" name="图片 3687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84" y="2459995"/>
            <a:ext cx="2633603" cy="33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36877"/>
          <p:cNvSpPr>
            <a:spLocks noChangeArrowheads="1"/>
          </p:cNvSpPr>
          <p:nvPr/>
        </p:nvSpPr>
        <p:spPr bwMode="auto">
          <a:xfrm>
            <a:off x="2051492" y="5968254"/>
            <a:ext cx="1507683" cy="3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chemeClr val="tx2"/>
                </a:solidFill>
              </a:rPr>
              <a:t>粘贴后正面</a:t>
            </a:r>
            <a:endParaRPr lang="zh-CN" altLang="en-US" b="1">
              <a:solidFill>
                <a:schemeClr val="tx2"/>
              </a:solidFill>
            </a:endParaRPr>
          </a:p>
        </p:txBody>
      </p:sp>
      <p:sp>
        <p:nvSpPr>
          <p:cNvPr id="15" name="矩形 36877"/>
          <p:cNvSpPr>
            <a:spLocks noChangeArrowheads="1"/>
          </p:cNvSpPr>
          <p:nvPr/>
        </p:nvSpPr>
        <p:spPr bwMode="auto">
          <a:xfrm>
            <a:off x="5700951" y="5968254"/>
            <a:ext cx="1506299" cy="3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b="1">
                <a:solidFill>
                  <a:schemeClr val="tx2"/>
                </a:solidFill>
              </a:rPr>
              <a:t>粘贴后背面</a:t>
            </a:r>
            <a:endParaRPr lang="zh-CN" altLang="en-US" b="1">
              <a:solidFill>
                <a:schemeClr val="tx2"/>
              </a:solidFill>
            </a:endParaRPr>
          </a:p>
        </p:txBody>
      </p:sp>
      <p:pic>
        <p:nvPicPr>
          <p:cNvPr id="1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2458611"/>
            <a:ext cx="2690314" cy="33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58369"/>
          <p:cNvSpPr>
            <a:spLocks noChangeArrowheads="1"/>
          </p:cNvSpPr>
          <p:nvPr/>
        </p:nvSpPr>
        <p:spPr bwMode="auto">
          <a:xfrm>
            <a:off x="1266677" y="1615092"/>
            <a:ext cx="64150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/>
              <a:t>8.</a:t>
            </a:r>
            <a:r>
              <a:rPr lang="zh-CN" altLang="en-US" sz="3200" dirty="0"/>
              <a:t>注意信息收集</a:t>
            </a:r>
            <a:endParaRPr lang="zh-CN" altLang="en-US" sz="3200" dirty="0"/>
          </a:p>
        </p:txBody>
      </p:sp>
      <p:pic>
        <p:nvPicPr>
          <p:cNvPr id="13" name="图片 58374" descr="ZSQYCGSUWE]GY%FC)]%K`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" y="2320925"/>
            <a:ext cx="3257550" cy="38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074"/>
          <p:cNvSpPr>
            <a:spLocks noChangeArrowheads="1"/>
          </p:cNvSpPr>
          <p:nvPr/>
        </p:nvSpPr>
        <p:spPr bwMode="auto">
          <a:xfrm>
            <a:off x="4445000" y="2193925"/>
            <a:ext cx="4187825" cy="11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400" dirty="0"/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“学生工作信息系统”</a:t>
            </a:r>
            <a:r>
              <a:rPr lang="en-US" altLang="zh-CN" sz="2400" b="1" dirty="0">
                <a:solidFill>
                  <a:srgbClr val="FF0000"/>
                </a:solidFill>
              </a:rPr>
              <a:t>—“</a:t>
            </a:r>
            <a:r>
              <a:rPr lang="zh-CN" altLang="en-US" sz="2400" b="1" dirty="0">
                <a:solidFill>
                  <a:srgbClr val="FF0000"/>
                </a:solidFill>
              </a:rPr>
              <a:t>新生档案</a:t>
            </a:r>
            <a:r>
              <a:rPr lang="en-US" altLang="zh-CN" sz="2400" b="1" dirty="0">
                <a:solidFill>
                  <a:srgbClr val="FF0000"/>
                </a:solidFill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</a:rPr>
              <a:t>模块须记录学生有无犯罪</a:t>
            </a:r>
            <a:r>
              <a:rPr lang="zh-CN" sz="2400" b="1" dirty="0">
                <a:solidFill>
                  <a:srgbClr val="FF0000"/>
                </a:solidFill>
              </a:rPr>
              <a:t>情况</a:t>
            </a:r>
            <a:r>
              <a:rPr lang="zh-CN" altLang="en-US" sz="2400" b="1" dirty="0">
                <a:solidFill>
                  <a:srgbClr val="FF0000"/>
                </a:solidFill>
              </a:rPr>
              <a:t>。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799590" y="2193925"/>
            <a:ext cx="2277745" cy="7550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35" y="3566160"/>
            <a:ext cx="2261870" cy="2375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8142"/>
          <p:cNvSpPr>
            <a:spLocks noChangeArrowheads="1"/>
          </p:cNvSpPr>
          <p:nvPr/>
        </p:nvSpPr>
        <p:spPr bwMode="auto">
          <a:xfrm>
            <a:off x="1470025" y="4698365"/>
            <a:ext cx="7446010" cy="9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dirty="0"/>
              <a:t>10.</a:t>
            </a:r>
            <a:r>
              <a:rPr lang="zh-CN" altLang="en-US" sz="3200" dirty="0"/>
              <a:t>系统打印</a:t>
            </a:r>
            <a:r>
              <a:rPr lang="en-US" altLang="zh-CN" sz="3200" dirty="0">
                <a:latin typeface="Times New Roman" panose="02020603050405020304" pitchFamily="18" charset="0"/>
              </a:rPr>
              <a:t>《</a:t>
            </a:r>
            <a:r>
              <a:rPr lang="zh-CN" altLang="en-US" sz="3200" dirty="0">
                <a:latin typeface="Times New Roman" panose="02020603050405020304" pitchFamily="18" charset="0"/>
              </a:rPr>
              <a:t>新生档案编号表</a:t>
            </a:r>
            <a:r>
              <a:rPr lang="en-US" altLang="zh-CN" sz="3200" dirty="0">
                <a:latin typeface="Times New Roman" panose="02020603050405020304" pitchFamily="18" charset="0"/>
              </a:rPr>
              <a:t>》</a:t>
            </a:r>
            <a:r>
              <a:rPr lang="zh-CN" altLang="en-US" sz="2000" dirty="0">
                <a:latin typeface="Times New Roman" panose="02020603050405020304" pitchFamily="18" charset="0"/>
              </a:rPr>
              <a:t>（一式两份）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" name="矩形 48144"/>
          <p:cNvSpPr>
            <a:spLocks noChangeArrowheads="1"/>
          </p:cNvSpPr>
          <p:nvPr/>
        </p:nvSpPr>
        <p:spPr bwMode="auto">
          <a:xfrm>
            <a:off x="1469708" y="1906524"/>
            <a:ext cx="69199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/>
              <a:t>9.</a:t>
            </a:r>
            <a:r>
              <a:rPr lang="zh-CN" altLang="en-US" sz="3200" dirty="0"/>
              <a:t>导入信息</a:t>
            </a:r>
            <a:endParaRPr lang="zh-CN" altLang="en-US" sz="3200" dirty="0"/>
          </a:p>
          <a:p>
            <a:endParaRPr lang="zh-CN" altLang="en-US" sz="2800" dirty="0"/>
          </a:p>
          <a:p>
            <a:r>
              <a:rPr lang="zh-CN" altLang="en-US" sz="2800" dirty="0"/>
              <a:t>       将收集的信息导入“学生工作信息系统”</a:t>
            </a:r>
            <a:r>
              <a:rPr lang="en-US" altLang="zh-CN" sz="2800" dirty="0"/>
              <a:t>—“</a:t>
            </a:r>
            <a:r>
              <a:rPr lang="zh-CN" altLang="en-US" sz="2800" dirty="0"/>
              <a:t>新生档案</a:t>
            </a:r>
            <a:r>
              <a:rPr lang="en-US" altLang="zh-CN" sz="2800" dirty="0"/>
              <a:t>”</a:t>
            </a:r>
            <a:r>
              <a:rPr lang="zh-CN" altLang="en-US" sz="2800" dirty="0"/>
              <a:t>模块，</a:t>
            </a:r>
            <a:r>
              <a:rPr lang="zh-CN" altLang="en-US" sz="2800" dirty="0">
                <a:solidFill>
                  <a:srgbClr val="FF0000"/>
                </a:solidFill>
              </a:rPr>
              <a:t>网上生成</a:t>
            </a:r>
            <a:r>
              <a:rPr lang="en-US" altLang="zh-CN" sz="2800" dirty="0">
                <a:solidFill>
                  <a:srgbClr val="FF0000"/>
                </a:solidFill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</a:rPr>
              <a:t>新生档案编号表</a:t>
            </a:r>
            <a:r>
              <a:rPr lang="en-US" altLang="zh-CN" sz="2800" dirty="0">
                <a:solidFill>
                  <a:srgbClr val="FF0000"/>
                </a:solidFill>
              </a:rPr>
              <a:t>》</a:t>
            </a:r>
            <a:r>
              <a:rPr lang="zh-CN" altLang="en-US" sz="2800" dirty="0"/>
              <a:t>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8144"/>
          <p:cNvSpPr>
            <a:spLocks noChangeArrowheads="1"/>
          </p:cNvSpPr>
          <p:nvPr/>
        </p:nvSpPr>
        <p:spPr bwMode="auto">
          <a:xfrm>
            <a:off x="978535" y="1615440"/>
            <a:ext cx="7677150" cy="45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dirty="0">
                <a:latin typeface="+mn-ea"/>
              </a:rPr>
              <a:t>11.</a:t>
            </a:r>
            <a:r>
              <a:rPr lang="zh-CN" altLang="en-US" sz="3200" dirty="0">
                <a:solidFill>
                  <a:srgbClr val="000000"/>
                </a:solidFill>
                <a:latin typeface="+mn-ea"/>
              </a:rPr>
              <a:t>检查学生档案与</a:t>
            </a:r>
            <a:r>
              <a:rPr lang="en-US" altLang="zh-CN" sz="3200" dirty="0">
                <a:solidFill>
                  <a:srgbClr val="000000"/>
                </a:solidFill>
                <a:latin typeface="+mn-ea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+mn-ea"/>
              </a:rPr>
              <a:t>新生档案编号表</a:t>
            </a:r>
            <a:r>
              <a:rPr lang="en-US" altLang="zh-CN" sz="3200" dirty="0">
                <a:solidFill>
                  <a:srgbClr val="000000"/>
                </a:solidFill>
                <a:latin typeface="+mn-ea"/>
              </a:rPr>
              <a:t>》</a:t>
            </a:r>
            <a:r>
              <a:rPr lang="zh-CN" altLang="en-US" sz="3200" dirty="0">
                <a:solidFill>
                  <a:srgbClr val="000000"/>
                </a:solidFill>
                <a:latin typeface="+mn-ea"/>
              </a:rPr>
              <a:t>是否一致</a:t>
            </a:r>
            <a:endParaRPr lang="zh-CN" altLang="en-US" sz="3200" dirty="0">
              <a:solidFill>
                <a:srgbClr val="000000"/>
              </a:solidFill>
              <a:latin typeface="+mn-ea"/>
            </a:endParaRPr>
          </a:p>
          <a:p>
            <a:endParaRPr lang="zh-CN" altLang="en-US" sz="2400" dirty="0">
              <a:solidFill>
                <a:srgbClr val="000000"/>
              </a:solidFill>
            </a:endParaRPr>
          </a:p>
          <a:p>
            <a:r>
              <a:rPr lang="en-US" altLang="zh-CN" sz="3200" dirty="0">
                <a:solidFill>
                  <a:srgbClr val="000000"/>
                </a:solidFill>
              </a:rPr>
              <a:t>12.</a:t>
            </a:r>
            <a:r>
              <a:rPr lang="zh-CN" altLang="en-US" sz="3200" dirty="0">
                <a:solidFill>
                  <a:srgbClr val="000000"/>
                </a:solidFill>
              </a:rPr>
              <a:t>按</a:t>
            </a:r>
            <a:r>
              <a:rPr lang="en-US" altLang="zh-CN" sz="3200" dirty="0">
                <a:solidFill>
                  <a:srgbClr val="000000"/>
                </a:solidFill>
                <a:latin typeface="+mn-ea"/>
                <a:sym typeface="+mn-ea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+mn-ea"/>
              </a:rPr>
              <a:t>新生档案编号表</a:t>
            </a:r>
            <a:r>
              <a:rPr lang="en-US" altLang="zh-CN" sz="3200" dirty="0">
                <a:solidFill>
                  <a:srgbClr val="000000"/>
                </a:solidFill>
                <a:latin typeface="+mn-ea"/>
                <a:sym typeface="+mn-ea"/>
              </a:rPr>
              <a:t>》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sym typeface="+mn-ea"/>
              </a:rPr>
              <a:t>顺序</a:t>
            </a:r>
            <a:r>
              <a:rPr lang="zh-CN" altLang="en-US" sz="3200" dirty="0">
                <a:solidFill>
                  <a:srgbClr val="000000"/>
                </a:solidFill>
                <a:sym typeface="宋体" panose="02010600030101010101" pitchFamily="2" charset="-122"/>
              </a:rPr>
              <a:t>捆扎档案</a:t>
            </a:r>
            <a:endParaRPr lang="zh-CN" altLang="en-US" sz="3200" dirty="0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endParaRPr lang="zh-CN" altLang="en-US" sz="2400" dirty="0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0000"/>
                </a:solidFill>
              </a:rPr>
              <a:t>13.</a:t>
            </a:r>
            <a:r>
              <a:rPr lang="zh-CN" altLang="en-US" sz="3200" dirty="0">
                <a:solidFill>
                  <a:srgbClr val="000000"/>
                </a:solidFill>
              </a:rPr>
              <a:t>与接收人</a:t>
            </a:r>
            <a:r>
              <a:rPr lang="zh-CN" altLang="en-US" sz="3200" dirty="0">
                <a:solidFill>
                  <a:srgbClr val="000000"/>
                </a:solidFill>
                <a:sym typeface="宋体" panose="02010600030101010101" pitchFamily="2" charset="-122"/>
              </a:rPr>
              <a:t>预约移交</a:t>
            </a:r>
            <a:endParaRPr lang="zh-CN" altLang="en-US" sz="3200" dirty="0">
              <a:solidFill>
                <a:srgbClr val="000000"/>
              </a:solidFill>
            </a:endParaRPr>
          </a:p>
          <a:p>
            <a:r>
              <a:rPr lang="zh-CN" altLang="en-US" sz="3600" dirty="0">
                <a:solidFill>
                  <a:srgbClr val="000000"/>
                </a:solidFill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</a:rPr>
              <a:t>   </a:t>
            </a:r>
            <a:r>
              <a:rPr lang="zh-CN" altLang="en-US" sz="2400" dirty="0">
                <a:latin typeface="+mn-ea"/>
                <a:cs typeface="+mn-ea"/>
              </a:rPr>
              <a:t>石    牌校区：</a:t>
            </a:r>
            <a:r>
              <a:rPr sz="2400" dirty="0">
                <a:latin typeface="+mn-ea"/>
                <a:cs typeface="+mn-ea"/>
              </a:rPr>
              <a:t>桂老师  </a:t>
            </a:r>
            <a:r>
              <a:rPr lang="en-US" sz="2400" dirty="0">
                <a:latin typeface="+mn-ea"/>
                <a:cs typeface="+mn-ea"/>
              </a:rPr>
              <a:t>020-</a:t>
            </a:r>
            <a:r>
              <a:rPr sz="2400" dirty="0">
                <a:latin typeface="+mn-ea"/>
                <a:cs typeface="+mn-ea"/>
              </a:rPr>
              <a:t>85211035</a:t>
            </a:r>
            <a:endParaRPr sz="2400" dirty="0">
              <a:latin typeface="+mn-ea"/>
              <a:cs typeface="+mn-ea"/>
            </a:endParaRPr>
          </a:p>
          <a:p>
            <a:r>
              <a:rPr lang="zh-CN" altLang="en-US" sz="2400" dirty="0">
                <a:latin typeface="+mn-ea"/>
                <a:cs typeface="+mn-ea"/>
              </a:rPr>
              <a:t>     大学城校区</a:t>
            </a:r>
            <a:r>
              <a:rPr lang="zh-CN" altLang="en-US" sz="400" dirty="0">
                <a:latin typeface="+mn-ea"/>
                <a:cs typeface="+mn-ea"/>
              </a:rPr>
              <a:t> </a:t>
            </a:r>
            <a:r>
              <a:rPr lang="zh-CN" altLang="en-US" sz="2500" dirty="0">
                <a:latin typeface="+mn-ea"/>
                <a:cs typeface="+mn-ea"/>
              </a:rPr>
              <a:t>：</a:t>
            </a:r>
            <a:r>
              <a:rPr sz="2400" dirty="0">
                <a:latin typeface="+mn-ea"/>
                <a:cs typeface="+mn-ea"/>
              </a:rPr>
              <a:t>陈老师 </a:t>
            </a:r>
            <a:r>
              <a:rPr sz="1600" dirty="0">
                <a:latin typeface="+mn-ea"/>
                <a:cs typeface="+mn-ea"/>
              </a:rPr>
              <a:t>  </a:t>
            </a:r>
            <a:r>
              <a:rPr sz="2400" dirty="0">
                <a:latin typeface="+mn-ea"/>
                <a:cs typeface="+mn-ea"/>
              </a:rPr>
              <a:t>020-39311035</a:t>
            </a:r>
            <a:r>
              <a:rPr lang="zh-CN" altLang="en-US" sz="2400" dirty="0">
                <a:latin typeface="+mn-ea"/>
                <a:cs typeface="+mn-ea"/>
              </a:rPr>
              <a:t>   </a:t>
            </a:r>
            <a:endParaRPr lang="zh-CN" altLang="en-US" sz="2400" dirty="0">
              <a:latin typeface="+mn-ea"/>
              <a:cs typeface="+mn-ea"/>
            </a:endParaRPr>
          </a:p>
          <a:p>
            <a:r>
              <a:rPr lang="zh-CN" altLang="en-US" sz="2400" dirty="0">
                <a:latin typeface="+mn-ea"/>
                <a:cs typeface="+mn-ea"/>
              </a:rPr>
              <a:t>     南    海校区：</a:t>
            </a:r>
            <a:r>
              <a:rPr sz="2400" dirty="0">
                <a:latin typeface="+mn-ea"/>
                <a:cs typeface="+mn-ea"/>
              </a:rPr>
              <a:t>蔡老师  0757-86687886</a:t>
            </a:r>
            <a:endParaRPr sz="2400" dirty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33869"/>
          <p:cNvSpPr>
            <a:spLocks noChangeArrowheads="1"/>
          </p:cNvSpPr>
          <p:nvPr/>
        </p:nvSpPr>
        <p:spPr bwMode="auto">
          <a:xfrm>
            <a:off x="783590" y="2247900"/>
            <a:ext cx="8070215" cy="39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）提交</a:t>
            </a:r>
            <a:r>
              <a:rPr lang="en-US" altLang="zh-CN" sz="2800" dirty="0"/>
              <a:t>《</a:t>
            </a:r>
            <a:r>
              <a:rPr lang="zh-CN" altLang="en-US" sz="2800" dirty="0"/>
              <a:t>新生档案编号表</a:t>
            </a:r>
            <a:r>
              <a:rPr lang="en-US" altLang="zh-CN" sz="2800" dirty="0"/>
              <a:t>》</a:t>
            </a:r>
            <a:r>
              <a:rPr lang="zh-CN" altLang="en-US" sz="2800" dirty="0"/>
              <a:t>（一式两份）；</a:t>
            </a:r>
            <a:endParaRPr lang="zh-CN" altLang="en-US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）现场移交档案，签字确认。</a:t>
            </a:r>
            <a:endParaRPr lang="zh-CN" altLang="en-US" sz="2800" dirty="0"/>
          </a:p>
          <a:p>
            <a:r>
              <a:rPr lang="zh-CN" altLang="en-US" sz="2800" dirty="0"/>
              <a:t>      地址：</a:t>
            </a:r>
            <a:endParaRPr lang="zh-CN" altLang="en-US" sz="2800" dirty="0"/>
          </a:p>
          <a:p>
            <a:r>
              <a:rPr lang="zh-CN" altLang="en-US" sz="2800" dirty="0"/>
              <a:t>      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石    牌校区</a:t>
            </a:r>
            <a:r>
              <a:rPr lang="zh-CN" altLang="en-US" sz="20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桃李园档案室（会议室隔壁）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 大学城校区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行政楼C座1楼学生就业指导中心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 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南   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lang="zh-CN" altLang="en-US" sz="10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海校区</a:t>
            </a:r>
            <a:r>
              <a:rPr lang="zh-CN" altLang="en-US" sz="20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</a:t>
            </a:r>
            <a:r>
              <a:rPr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学生活动中心101室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3" name="矩形 49157"/>
          <p:cNvSpPr>
            <a:spLocks noChangeArrowheads="1"/>
          </p:cNvSpPr>
          <p:nvPr/>
        </p:nvSpPr>
        <p:spPr bwMode="auto">
          <a:xfrm>
            <a:off x="372045" y="1740815"/>
            <a:ext cx="5221288" cy="1144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/>
            <a:r>
              <a:rPr lang="en-US" altLang="zh-CN" sz="3200" dirty="0"/>
              <a:t>14.</a:t>
            </a:r>
            <a:r>
              <a:rPr lang="zh-CN" altLang="en-US" sz="3200" dirty="0"/>
              <a:t>移交新生档案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45057"/>
          <p:cNvSpPr txBox="1">
            <a:spLocks noChangeArrowheads="1"/>
          </p:cNvSpPr>
          <p:nvPr/>
        </p:nvSpPr>
        <p:spPr>
          <a:xfrm>
            <a:off x="1401265" y="1731773"/>
            <a:ext cx="5895975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+mn-ea"/>
                <a:ea typeface="+mn-ea"/>
              </a:rPr>
              <a:t>15.</a:t>
            </a:r>
            <a:r>
              <a:rPr lang="zh-CN" altLang="en-US" sz="3200" dirty="0" smtClean="0">
                <a:latin typeface="+mn-ea"/>
                <a:ea typeface="+mn-ea"/>
              </a:rPr>
              <a:t>注意事项</a:t>
            </a:r>
            <a:endParaRPr lang="zh-CN" altLang="en-US" sz="3200" dirty="0" smtClean="0">
              <a:latin typeface="+mn-ea"/>
              <a:ea typeface="+mn-ea"/>
            </a:endParaRPr>
          </a:p>
        </p:txBody>
      </p:sp>
      <p:sp>
        <p:nvSpPr>
          <p:cNvPr id="13" name="文本框 45058"/>
          <p:cNvSpPr txBox="1">
            <a:spLocks noChangeArrowheads="1"/>
          </p:cNvSpPr>
          <p:nvPr/>
        </p:nvSpPr>
        <p:spPr bwMode="auto">
          <a:xfrm>
            <a:off x="1261338" y="2358124"/>
            <a:ext cx="695166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）新生辅导员在档案整理和档案移交过程中必须在场；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2</a:t>
            </a:r>
            <a:r>
              <a:rPr lang="zh-CN" altLang="en-US" sz="2000" dirty="0"/>
              <a:t>）新生不宜参加档案整理，学院可安排二年级以上素质好的学生党员若干名协助整理；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3</a:t>
            </a:r>
            <a:r>
              <a:rPr lang="zh-CN" altLang="en-US" sz="2000" dirty="0"/>
              <a:t>）确保档案材料没有错装，确保</a:t>
            </a:r>
            <a:r>
              <a:rPr lang="en-US" altLang="zh-CN" sz="2000" dirty="0"/>
              <a:t>《</a:t>
            </a:r>
            <a:r>
              <a:rPr lang="zh-CN" altLang="en-US" sz="2000" dirty="0"/>
              <a:t>大学生登记表</a:t>
            </a:r>
            <a:r>
              <a:rPr lang="en-US" altLang="zh-CN" sz="2000" dirty="0"/>
              <a:t>》</a:t>
            </a:r>
            <a:r>
              <a:rPr lang="zh-CN" altLang="en-US" sz="2000" dirty="0"/>
              <a:t>没有漏装；</a:t>
            </a:r>
            <a:endParaRPr lang="zh-CN" altLang="en-US" sz="2000" dirty="0"/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4</a:t>
            </a:r>
            <a:r>
              <a:rPr lang="zh-CN" altLang="en-US" sz="2000" dirty="0"/>
              <a:t>）</a:t>
            </a:r>
            <a:r>
              <a:rPr lang="zh-CN" altLang="en-US" sz="2000" dirty="0">
                <a:solidFill>
                  <a:srgbClr val="FF0000"/>
                </a:solidFill>
              </a:rPr>
              <a:t>新生无高中时代档案，也做档案袋，装入</a:t>
            </a:r>
            <a:r>
              <a:rPr lang="en-US" altLang="zh-CN" sz="2000" dirty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大学生登记表</a:t>
            </a:r>
            <a:r>
              <a:rPr lang="en-US" altLang="zh-CN" sz="2000" dirty="0">
                <a:solidFill>
                  <a:srgbClr val="FF0000"/>
                </a:solidFill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</a:rPr>
              <a:t>，在</a:t>
            </a:r>
            <a:r>
              <a:rPr lang="en-US" altLang="zh-CN" sz="2000" dirty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新生档案编号表</a:t>
            </a:r>
            <a:r>
              <a:rPr lang="en-US" altLang="zh-CN" sz="2000" dirty="0">
                <a:solidFill>
                  <a:srgbClr val="FF0000"/>
                </a:solidFill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</a:rPr>
              <a:t>中相应位置注明“无”高中档案；并催促学生尽快补交已缺的高中时代档案。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/>
              <a:t> （</a:t>
            </a:r>
            <a:r>
              <a:rPr lang="en-US" altLang="zh-CN" sz="2000" dirty="0"/>
              <a:t>5</a:t>
            </a:r>
            <a:r>
              <a:rPr lang="zh-CN" altLang="en-US" sz="2000" dirty="0"/>
              <a:t>）按时间进度表落实工作。</a:t>
            </a:r>
            <a:endParaRPr lang="zh-CN" alt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4434">
            <a:off x="4032693" y="3835816"/>
            <a:ext cx="2322331" cy="6858000"/>
          </a:xfrm>
          <a:prstGeom prst="rect">
            <a:avLst/>
          </a:prstGeom>
        </p:spPr>
      </p:pic>
      <p:pic>
        <p:nvPicPr>
          <p:cNvPr id="23" name="图片 22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8750" flipH="1" flipV="1">
            <a:off x="3514615" y="-3745678"/>
            <a:ext cx="2322330" cy="6858000"/>
          </a:xfrm>
          <a:prstGeom prst="rect">
            <a:avLst/>
          </a:prstGeom>
        </p:spPr>
      </p:pic>
      <p:pic>
        <p:nvPicPr>
          <p:cNvPr id="24" name="图片 23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263" flipH="1" flipV="1">
            <a:off x="-1680613" y="-104528"/>
            <a:ext cx="2322330" cy="6858000"/>
          </a:xfrm>
          <a:prstGeom prst="rect">
            <a:avLst/>
          </a:prstGeom>
        </p:spPr>
      </p:pic>
      <p:pic>
        <p:nvPicPr>
          <p:cNvPr id="25" name="图片 24" descr="图片包含 植物, 树叶, 蕨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528">
            <a:off x="8572859" y="-125612"/>
            <a:ext cx="2322331" cy="68580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943021" y="2828772"/>
            <a:ext cx="5510944" cy="10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b="1" spc="600" dirty="0" smtClean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感谢配合与支持！</a:t>
            </a:r>
            <a:endParaRPr lang="zh-CN" altLang="en-US" sz="4400" b="1" spc="600" dirty="0">
              <a:solidFill>
                <a:schemeClr val="bg2">
                  <a:lumMod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289125" y="2535292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289125" y="4102835"/>
            <a:ext cx="481874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植物&#10;&#10;已生成高可信度的说明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596">
            <a:off x="4368946" y="617886"/>
            <a:ext cx="479127" cy="11336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17114" y="891706"/>
            <a:ext cx="1726755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目  </a:t>
            </a:r>
            <a:r>
              <a:rPr lang="en-US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 </a:t>
            </a:r>
            <a:r>
              <a:rPr lang="zh-CN" altLang="zh-CN" sz="4400" dirty="0">
                <a:latin typeface="思源宋体" panose="02020400000000000000" pitchFamily="18" charset="-122"/>
                <a:ea typeface="思源宋体" panose="02020400000000000000" pitchFamily="18" charset="-122"/>
              </a:rPr>
              <a:t>录</a:t>
            </a:r>
            <a:endParaRPr lang="zh-CN" altLang="zh-CN" sz="4400" dirty="0"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8175" y="1804343"/>
            <a:ext cx="1400673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12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TABLE</a:t>
            </a:r>
            <a:endParaRPr lang="en-US" altLang="zh-CN" sz="1200" spc="3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/>
            <a:r>
              <a:rPr lang="zh-CN" altLang="en-US" sz="1200" spc="300" dirty="0">
                <a:latin typeface="思源宋体 Light" panose="02020300000000000000" pitchFamily="18" charset="-122"/>
                <a:ea typeface="思源宋体 Light" panose="02020300000000000000" pitchFamily="18" charset="-122"/>
              </a:rPr>
              <a:t>OF CONTENTS</a:t>
            </a:r>
            <a:endParaRPr lang="zh-CN" altLang="en-US" sz="1200" spc="300" dirty="0"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0481" y="3086622"/>
            <a:ext cx="2194371" cy="2277601"/>
            <a:chOff x="1109743" y="3086618"/>
            <a:chExt cx="2194370" cy="2277601"/>
          </a:xfrm>
        </p:grpSpPr>
        <p:sp>
          <p:nvSpPr>
            <p:cNvPr id="34" name="椭圆 33"/>
            <p:cNvSpPr/>
            <p:nvPr/>
          </p:nvSpPr>
          <p:spPr>
            <a:xfrm>
              <a:off x="1112656" y="3086618"/>
              <a:ext cx="2188042" cy="2188042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1866662" y="3926768"/>
              <a:ext cx="680532" cy="219437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657194" y="3266841"/>
              <a:ext cx="1098966" cy="5232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1400" spc="3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PART </a:t>
              </a:r>
              <a:endPara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  <a:p>
              <a:pPr algn="ctr"/>
              <a:r>
                <a:rPr lang="en-US" altLang="zh-CN" sz="14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ONE</a:t>
              </a:r>
              <a:endPara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4" name="TextBox 61"/>
            <p:cNvSpPr txBox="1"/>
            <p:nvPr/>
          </p:nvSpPr>
          <p:spPr>
            <a:xfrm>
              <a:off x="1474490" y="4005503"/>
              <a:ext cx="143496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zh-CN" altLang="en-US" sz="2800" b="0" dirty="0">
                  <a:solidFill>
                    <a:schemeClr val="bg2">
                      <a:lumMod val="25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rPr>
                <a:t>重要性</a:t>
              </a:r>
              <a:endPara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67892" y="3086618"/>
            <a:ext cx="2188043" cy="2377131"/>
            <a:chOff x="8664240" y="3086618"/>
            <a:chExt cx="2188042" cy="2377130"/>
          </a:xfrm>
        </p:grpSpPr>
        <p:sp>
          <p:nvSpPr>
            <p:cNvPr id="36" name="椭圆 35"/>
            <p:cNvSpPr/>
            <p:nvPr/>
          </p:nvSpPr>
          <p:spPr>
            <a:xfrm>
              <a:off x="8664240" y="3086618"/>
              <a:ext cx="2188042" cy="2188042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 descr="图片包含 植物&#10;&#10;已生成极高可信度的说明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21019" flipV="1">
              <a:off x="9223990" y="4049555"/>
              <a:ext cx="970536" cy="185785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9113551" y="3266841"/>
              <a:ext cx="1289422" cy="5232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1400" spc="3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PART </a:t>
              </a:r>
              <a:endPara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  <a:p>
              <a:pPr algn="ctr"/>
              <a:r>
                <a:rPr lang="en-US" altLang="zh-CN" sz="14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THREE</a:t>
              </a:r>
              <a:endPara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9009953" y="4005503"/>
              <a:ext cx="170047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zh-CN" altLang="en-US" sz="2800" b="0" dirty="0">
                  <a:solidFill>
                    <a:schemeClr val="bg2">
                      <a:lumMod val="25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rPr>
                <a:t>整理要求</a:t>
              </a:r>
              <a:endParaRPr lang="zh-CN" altLang="en-US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4283376" y="1699860"/>
            <a:ext cx="650269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489862" y="3086619"/>
            <a:ext cx="2223021" cy="2388240"/>
            <a:chOff x="3750171" y="3086618"/>
            <a:chExt cx="2223021" cy="2388240"/>
          </a:xfrm>
        </p:grpSpPr>
        <p:sp>
          <p:nvSpPr>
            <p:cNvPr id="35" name="椭圆 34"/>
            <p:cNvSpPr/>
            <p:nvPr/>
          </p:nvSpPr>
          <p:spPr>
            <a:xfrm>
              <a:off x="3785150" y="3086618"/>
              <a:ext cx="2188042" cy="2188042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 descr="图片包含 植物&#10;&#10;已生成极高可信度的说明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5194">
              <a:off x="4249482" y="4071317"/>
              <a:ext cx="904230" cy="1902851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4329688" y="3266841"/>
              <a:ext cx="1098967" cy="5232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1400" spc="3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PART </a:t>
              </a:r>
              <a:endParaRPr lang="en-US" altLang="zh-CN" sz="1400" spc="3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  <a:p>
              <a:pPr algn="ctr"/>
              <a:r>
                <a:rPr lang="en-US" altLang="zh-CN" sz="1400" dirty="0">
                  <a:latin typeface="思源宋体 Light" panose="02020300000000000000" pitchFamily="18" charset="-122"/>
                  <a:ea typeface="思源宋体 Light" panose="02020300000000000000" pitchFamily="18" charset="-122"/>
                </a:rPr>
                <a:t>TWO</a:t>
              </a:r>
              <a:endParaRPr lang="zh-CN" altLang="en-US" sz="1400" dirty="0"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23" name="TextBox 61"/>
            <p:cNvSpPr txBox="1"/>
            <p:nvPr/>
          </p:nvSpPr>
          <p:spPr>
            <a:xfrm>
              <a:off x="4096436" y="3986201"/>
              <a:ext cx="1646588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zh-CN" altLang="en-US" sz="2800" b="0" dirty="0">
                  <a:solidFill>
                    <a:schemeClr val="bg2">
                      <a:lumMod val="25000"/>
                    </a:schemeClr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rPr>
                <a:t>时间安排</a:t>
              </a:r>
              <a:endParaRPr lang="en-US" altLang="zh-CN" sz="2800" b="0" dirty="0">
                <a:solidFill>
                  <a:schemeClr val="bg2">
                    <a:lumMod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187050" y="583080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一、重要性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87051" y="1237951"/>
            <a:ext cx="2769900" cy="382344"/>
            <a:chOff x="4630057" y="1237951"/>
            <a:chExt cx="2769900" cy="382344"/>
          </a:xfrm>
        </p:grpSpPr>
        <p:pic>
          <p:nvPicPr>
            <p:cNvPr id="18" name="图片 17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19" name="直接连接符 18"/>
            <p:cNvCxnSpPr/>
            <p:nvPr/>
          </p:nvCxnSpPr>
          <p:spPr>
            <a:xfrm>
              <a:off x="4630057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739433" y="1390447"/>
              <a:ext cx="660524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659198" y="2147006"/>
            <a:ext cx="71672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便于学校了解学生情况；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便于学生工作的顺利开展；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学生档案与学生就业挂钩（机关、企事业单位根据档案到达的时间发放工资）。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21" name="图片 20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二、时间安排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-2409" r="1199"/>
          <a:stretch>
            <a:fillRect/>
          </a:stretch>
        </p:blipFill>
        <p:spPr>
          <a:xfrm>
            <a:off x="1342390" y="1699895"/>
            <a:ext cx="6473190" cy="459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55" name="矩形 49159"/>
          <p:cNvSpPr>
            <a:spLocks noChangeArrowheads="1"/>
          </p:cNvSpPr>
          <p:nvPr/>
        </p:nvSpPr>
        <p:spPr bwMode="auto">
          <a:xfrm>
            <a:off x="1057804" y="2865032"/>
            <a:ext cx="67198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r>
              <a:rPr lang="en-US" altLang="zh-CN" sz="3200" dirty="0"/>
              <a:t>《</a:t>
            </a:r>
            <a:r>
              <a:rPr lang="zh-CN" altLang="en-US" sz="3200" dirty="0"/>
              <a:t>华南师范大学学生登记表</a:t>
            </a:r>
            <a:r>
              <a:rPr lang="en-US" altLang="zh-CN" sz="3200" dirty="0"/>
              <a:t>》</a:t>
            </a:r>
            <a:endParaRPr lang="zh-CN" altLang="en-US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en-US" altLang="zh-CN" sz="3200" dirty="0">
                <a:sym typeface="宋体" panose="02010600030101010101" pitchFamily="2" charset="-122"/>
              </a:rPr>
              <a:t>《</a:t>
            </a:r>
            <a:r>
              <a:rPr lang="zh-CN" altLang="en-US" sz="3200" dirty="0">
                <a:sym typeface="宋体" panose="02010600030101010101" pitchFamily="2" charset="-122"/>
              </a:rPr>
              <a:t>华南师范大学学生档案目录</a:t>
            </a:r>
            <a:r>
              <a:rPr lang="en-US" altLang="zh-CN" sz="3200" dirty="0">
                <a:sym typeface="宋体" panose="02010600030101010101" pitchFamily="2" charset="-122"/>
              </a:rPr>
              <a:t>》</a:t>
            </a:r>
            <a:endParaRPr lang="en-US" altLang="zh-CN" sz="3200" dirty="0">
              <a:sym typeface="宋体" panose="02010600030101010101" pitchFamily="2" charset="-122"/>
            </a:endParaRPr>
          </a:p>
          <a:p>
            <a:r>
              <a:rPr lang="zh-CN" altLang="zh-CN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  </a:t>
            </a:r>
            <a:r>
              <a:rPr lang="zh-CN" altLang="en-US" sz="3200" dirty="0">
                <a:sym typeface="宋体" panose="02010600030101010101" pitchFamily="2" charset="-122"/>
              </a:rPr>
              <a:t>学生档案袋</a:t>
            </a:r>
            <a:endParaRPr lang="en-US" altLang="zh-CN" sz="3200" dirty="0"/>
          </a:p>
          <a:p>
            <a:endParaRPr lang="zh-CN" altLang="en-US" sz="3200" dirty="0"/>
          </a:p>
        </p:txBody>
      </p:sp>
      <p:sp>
        <p:nvSpPr>
          <p:cNvPr id="56" name="矩形 27668"/>
          <p:cNvSpPr>
            <a:spLocks noChangeArrowheads="1"/>
          </p:cNvSpPr>
          <p:nvPr/>
        </p:nvSpPr>
        <p:spPr bwMode="auto">
          <a:xfrm>
            <a:off x="1187978" y="2072870"/>
            <a:ext cx="4108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1.</a:t>
            </a:r>
            <a:r>
              <a:rPr lang="zh-CN" altLang="en-US" sz="3200" dirty="0">
                <a:solidFill>
                  <a:srgbClr val="000000"/>
                </a:solidFill>
              </a:rPr>
              <a:t>领取材料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矩形 49159"/>
          <p:cNvSpPr>
            <a:spLocks noChangeArrowheads="1"/>
          </p:cNvSpPr>
          <p:nvPr/>
        </p:nvSpPr>
        <p:spPr bwMode="auto">
          <a:xfrm>
            <a:off x="2129754" y="2407155"/>
            <a:ext cx="62261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）学生上交</a:t>
            </a:r>
            <a:endParaRPr lang="zh-CN" altLang="en-US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）学生工作处移交</a:t>
            </a:r>
            <a:endParaRPr lang="zh-CN" altLang="en-US" sz="3200" dirty="0"/>
          </a:p>
        </p:txBody>
      </p:sp>
      <p:sp>
        <p:nvSpPr>
          <p:cNvPr id="11" name="矩形 27668"/>
          <p:cNvSpPr>
            <a:spLocks noChangeArrowheads="1"/>
          </p:cNvSpPr>
          <p:nvPr/>
        </p:nvSpPr>
        <p:spPr bwMode="auto">
          <a:xfrm>
            <a:off x="1187978" y="2159529"/>
            <a:ext cx="4108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2.</a:t>
            </a:r>
            <a:r>
              <a:rPr lang="zh-CN" altLang="en-US" sz="3200" dirty="0"/>
              <a:t>收齐新生档案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56" name="矩形 27668"/>
          <p:cNvSpPr>
            <a:spLocks noChangeArrowheads="1"/>
          </p:cNvSpPr>
          <p:nvPr/>
        </p:nvSpPr>
        <p:spPr bwMode="auto">
          <a:xfrm>
            <a:off x="1187978" y="2100081"/>
            <a:ext cx="4108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3.</a:t>
            </a:r>
            <a:r>
              <a:rPr lang="zh-CN" altLang="en-US" sz="3200" dirty="0">
                <a:solidFill>
                  <a:srgbClr val="000000"/>
                </a:solidFill>
              </a:rPr>
              <a:t>编制学生档案编号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1" name="矩形 49164"/>
          <p:cNvSpPr>
            <a:spLocks noChangeArrowheads="1"/>
          </p:cNvSpPr>
          <p:nvPr/>
        </p:nvSpPr>
        <p:spPr bwMode="auto">
          <a:xfrm>
            <a:off x="1635490" y="3003073"/>
            <a:ext cx="6696075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3600" b="1">
                <a:solidFill>
                  <a:srgbClr val="6600CC"/>
                </a:solidFill>
              </a:rPr>
              <a:t>    </a:t>
            </a:r>
            <a:r>
              <a:rPr lang="zh-CN" altLang="en-US" sz="3200" b="1">
                <a:solidFill>
                  <a:srgbClr val="FF0000"/>
                </a:solidFill>
              </a:rPr>
              <a:t>学生学号即为学生档案编号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6" name="图片 35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1" cstate="hq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5" name="直接连接符 44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  <p:sp>
        <p:nvSpPr>
          <p:cNvPr id="10" name="矩形 33869"/>
          <p:cNvSpPr>
            <a:spLocks noChangeArrowheads="1"/>
          </p:cNvSpPr>
          <p:nvPr/>
        </p:nvSpPr>
        <p:spPr bwMode="auto">
          <a:xfrm>
            <a:off x="1075025" y="2676359"/>
            <a:ext cx="7512051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r>
              <a:rPr lang="en-US" altLang="zh-CN" sz="3200" dirty="0"/>
              <a:t>《</a:t>
            </a:r>
            <a:r>
              <a:rPr lang="zh-CN" altLang="en-US" sz="3200" dirty="0"/>
              <a:t>华南师范大学学生登记表</a:t>
            </a:r>
            <a:r>
              <a:rPr lang="en-US" altLang="zh-CN" sz="3200" dirty="0"/>
              <a:t>》</a:t>
            </a:r>
            <a:endParaRPr lang="zh-CN" altLang="en-US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r>
              <a:rPr lang="en-US" altLang="zh-CN" sz="3200" dirty="0"/>
              <a:t>《</a:t>
            </a:r>
            <a:r>
              <a:rPr lang="zh-CN" altLang="en-US" sz="3200" dirty="0"/>
              <a:t>华南师范大学学生档案目录</a:t>
            </a:r>
            <a:r>
              <a:rPr lang="en-US" altLang="zh-CN" sz="3200" dirty="0"/>
              <a:t>》</a:t>
            </a:r>
            <a:endParaRPr lang="zh-CN" altLang="en-US" sz="3200" dirty="0"/>
          </a:p>
        </p:txBody>
      </p:sp>
      <p:sp>
        <p:nvSpPr>
          <p:cNvPr id="12" name="矩形 49157"/>
          <p:cNvSpPr>
            <a:spLocks noChangeArrowheads="1"/>
          </p:cNvSpPr>
          <p:nvPr/>
        </p:nvSpPr>
        <p:spPr bwMode="auto">
          <a:xfrm>
            <a:off x="1236934" y="1939550"/>
            <a:ext cx="5221287" cy="11445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r>
              <a:rPr lang="en-US" altLang="zh-CN" sz="3200" dirty="0"/>
              <a:t>4.</a:t>
            </a:r>
            <a:r>
              <a:rPr lang="zh-CN" altLang="en-US" sz="3200" dirty="0"/>
              <a:t>组织学生填写表格</a:t>
            </a:r>
            <a:endParaRPr lang="zh-CN" altLang="en-US" sz="3200" dirty="0"/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65" y="4223257"/>
            <a:ext cx="6143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27668"/>
          <p:cNvSpPr>
            <a:spLocks noChangeArrowheads="1"/>
          </p:cNvSpPr>
          <p:nvPr/>
        </p:nvSpPr>
        <p:spPr bwMode="auto">
          <a:xfrm>
            <a:off x="1104900" y="1645920"/>
            <a:ext cx="4986655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3200" dirty="0">
                <a:solidFill>
                  <a:srgbClr val="000000"/>
                </a:solidFill>
              </a:rPr>
              <a:t>5.</a:t>
            </a:r>
            <a:r>
              <a:rPr lang="zh-CN" altLang="en-US" sz="3200" dirty="0">
                <a:solidFill>
                  <a:srgbClr val="000000"/>
                </a:solidFill>
              </a:rPr>
              <a:t>材料核实、增减与登记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0" name="矩形 34819"/>
          <p:cNvSpPr>
            <a:spLocks noChangeArrowheads="1"/>
          </p:cNvSpPr>
          <p:nvPr/>
        </p:nvSpPr>
        <p:spPr bwMode="auto">
          <a:xfrm>
            <a:off x="695588" y="1646181"/>
            <a:ext cx="5070296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）核实、登记中学阶段档案材料</a:t>
            </a:r>
            <a:endParaRPr lang="zh-CN" altLang="en-US" sz="2400" dirty="0"/>
          </a:p>
          <a:p>
            <a:r>
              <a:rPr lang="zh-CN" altLang="en-US" sz="2400" dirty="0"/>
              <a:t>     </a:t>
            </a:r>
            <a:r>
              <a:rPr lang="zh-CN" altLang="en-US" dirty="0"/>
              <a:t> 对照档案袋内材料，在档案目录“入学时”栏中打勾。</a:t>
            </a:r>
            <a:endParaRPr lang="zh-CN" altLang="en-US" dirty="0"/>
          </a:p>
          <a:p>
            <a:r>
              <a:rPr lang="zh-CN" altLang="en-US" dirty="0"/>
              <a:t>       若无相对应内容，在“其他材料”栏补充。</a:t>
            </a:r>
            <a:endParaRPr lang="zh-CN" altLang="en-US" dirty="0"/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）档案材料增加</a:t>
            </a:r>
            <a:endParaRPr lang="zh-CN" altLang="en-US" sz="2400" dirty="0"/>
          </a:p>
          <a:p>
            <a:r>
              <a:rPr lang="zh-CN" altLang="en-US" sz="2400" dirty="0"/>
              <a:t>      </a:t>
            </a:r>
            <a:r>
              <a:rPr lang="zh-CN" altLang="en-US" dirty="0"/>
              <a:t>登记、入档</a:t>
            </a:r>
            <a:r>
              <a:rPr lang="en-US" altLang="zh-CN" dirty="0"/>
              <a:t>《</a:t>
            </a:r>
            <a:r>
              <a:rPr lang="zh-CN" altLang="en-US" dirty="0"/>
              <a:t>华南师范大学学生登记表</a:t>
            </a:r>
            <a:r>
              <a:rPr lang="en-US" altLang="zh-CN" dirty="0"/>
              <a:t>》</a:t>
            </a:r>
            <a:r>
              <a:rPr lang="zh-CN" altLang="en-US" dirty="0"/>
              <a:t>。</a:t>
            </a:r>
            <a:endParaRPr lang="zh-CN" altLang="en-US" dirty="0"/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）档案材料分类处理</a:t>
            </a:r>
            <a:endParaRPr lang="zh-CN" altLang="en-US" sz="2400" dirty="0"/>
          </a:p>
          <a:p>
            <a:r>
              <a:rPr lang="zh-CN" altLang="en-US" sz="2400" dirty="0">
                <a:solidFill>
                  <a:srgbClr val="6600CC"/>
                </a:solidFill>
              </a:rPr>
              <a:t>      </a:t>
            </a:r>
            <a:r>
              <a:rPr lang="zh-CN" altLang="en-US" dirty="0"/>
              <a:t>抽取团员材料，</a:t>
            </a:r>
            <a:r>
              <a:rPr lang="zh-CN" altLang="en-US" dirty="0">
                <a:sym typeface="宋体" panose="02010600030101010101" pitchFamily="2" charset="-122"/>
              </a:rPr>
              <a:t>整理</a:t>
            </a:r>
            <a:r>
              <a:rPr lang="zh-CN" altLang="en-US" dirty="0"/>
              <a:t>登记后，分别上交学院团委统一处理。</a:t>
            </a:r>
            <a:endParaRPr lang="zh-CN" altLang="en-US" dirty="0"/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/>
          <a:stretch>
            <a:fillRect/>
          </a:stretch>
        </p:blipFill>
        <p:spPr bwMode="auto">
          <a:xfrm>
            <a:off x="5851525" y="2609850"/>
            <a:ext cx="2559050" cy="36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42048" y="225287"/>
            <a:ext cx="8673352" cy="6387548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82689" y="1237951"/>
            <a:ext cx="3252651" cy="382344"/>
            <a:chOff x="4425693" y="1237951"/>
            <a:chExt cx="3252651" cy="382344"/>
          </a:xfrm>
        </p:grpSpPr>
        <p:pic>
          <p:nvPicPr>
            <p:cNvPr id="3" name="图片 2" descr="图片包含 植物, 龙舌兰&#10;&#10;已生成极高可信度的说明"/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45592" flipV="1">
              <a:off x="5858423" y="812692"/>
              <a:ext cx="382344" cy="1232862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4425693" y="1390447"/>
              <a:ext cx="864888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739433" y="1390447"/>
              <a:ext cx="938911" cy="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3"/>
          <p:cNvSpPr txBox="1"/>
          <p:nvPr/>
        </p:nvSpPr>
        <p:spPr>
          <a:xfrm>
            <a:off x="3000549" y="608189"/>
            <a:ext cx="366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spc="6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三、整理要求</a:t>
            </a:r>
            <a:endParaRPr lang="zh-CN" altLang="en-US" sz="3200" spc="600" dirty="0">
              <a:solidFill>
                <a:schemeClr val="tx1"/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1260</Words>
  <Application>WPS 演示</Application>
  <PresentationFormat>全屏显示(4:3)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思源宋体</vt:lpstr>
      <vt:lpstr>仿宋_GB2312</vt:lpstr>
      <vt:lpstr>仿宋</vt:lpstr>
      <vt:lpstr>思源宋体 Light</vt:lpstr>
      <vt:lpstr>Times New Roman</vt:lpstr>
      <vt:lpstr>等线</vt:lpstr>
      <vt:lpstr>Calibri</vt:lpstr>
      <vt:lpstr>Arial Unicode MS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kkkliray_xi</cp:lastModifiedBy>
  <cp:revision>177</cp:revision>
  <dcterms:created xsi:type="dcterms:W3CDTF">2017-10-10T00:44:00Z</dcterms:created>
  <dcterms:modified xsi:type="dcterms:W3CDTF">2020-11-23T02:53:49Z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