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38"/>
  </p:handoutMasterIdLst>
  <p:sldIdLst>
    <p:sldId id="313" r:id="rId3"/>
    <p:sldId id="256" r:id="rId4"/>
    <p:sldId id="286" r:id="rId5"/>
    <p:sldId id="298" r:id="rId7"/>
    <p:sldId id="301" r:id="rId8"/>
    <p:sldId id="281" r:id="rId9"/>
    <p:sldId id="282" r:id="rId10"/>
    <p:sldId id="302" r:id="rId11"/>
    <p:sldId id="283" r:id="rId12"/>
    <p:sldId id="284" r:id="rId13"/>
    <p:sldId id="285" r:id="rId14"/>
    <p:sldId id="303" r:id="rId15"/>
    <p:sldId id="304" r:id="rId16"/>
    <p:sldId id="305" r:id="rId17"/>
    <p:sldId id="287" r:id="rId18"/>
    <p:sldId id="288" r:id="rId19"/>
    <p:sldId id="271" r:id="rId20"/>
    <p:sldId id="299" r:id="rId21"/>
    <p:sldId id="300" r:id="rId22"/>
    <p:sldId id="289" r:id="rId23"/>
    <p:sldId id="259" r:id="rId24"/>
    <p:sldId id="260" r:id="rId25"/>
    <p:sldId id="266" r:id="rId26"/>
    <p:sldId id="265" r:id="rId27"/>
    <p:sldId id="292" r:id="rId28"/>
    <p:sldId id="261" r:id="rId29"/>
    <p:sldId id="320" r:id="rId30"/>
    <p:sldId id="306" r:id="rId31"/>
    <p:sldId id="318" r:id="rId32"/>
    <p:sldId id="319" r:id="rId33"/>
    <p:sldId id="267" r:id="rId34"/>
    <p:sldId id="279" r:id="rId35"/>
    <p:sldId id="269" r:id="rId36"/>
    <p:sldId id="317" r:id="rId37"/>
  </p:sldIdLst>
  <p:sldSz cx="12192000" cy="6858000"/>
  <p:notesSz cx="6797675" cy="992632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1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262" autoAdjust="0"/>
  </p:normalViewPr>
  <p:slideViewPr>
    <p:cSldViewPr snapToGrid="0" showGuides="1">
      <p:cViewPr varScale="1">
        <p:scale>
          <a:sx n="50" d="100"/>
          <a:sy n="50" d="100"/>
        </p:scale>
        <p:origin x="336" y="60"/>
      </p:cViewPr>
      <p:guideLst>
        <p:guide orient="horz" pos="215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3042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A8647-08F2-434E-A4B1-D010A88A1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EB183-D42A-4590-AEA0-F1A2000D04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88FAC-16DA-4052-89EE-4047F270B0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953A9-D7A6-46EB-9A7B-9A4021EA94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6121"/>
            <a:ext cx="12191999" cy="685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2017-王宇华图\2017年校园招聘\清华、人大校园招聘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16" y="485775"/>
            <a:ext cx="2408554" cy="67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6121"/>
            <a:ext cx="12191999" cy="685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hyperlink" Target="mailto:sthr@huatu.com" TargetMode="External"/><Relationship Id="rId2" Type="http://schemas.openxmlformats.org/officeDocument/2006/relationships/hyperlink" Target="mailto:szhr@huatu.com" TargetMode="External"/><Relationship Id="rId10" Type="http://schemas.openxmlformats.org/officeDocument/2006/relationships/notesSlide" Target="../notesSlides/notesSlide4.xml"/><Relationship Id="rId1" Type="http://schemas.openxmlformats.org/officeDocument/2006/relationships/hyperlink" Target="mailto:gzszzx@126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25780" y="5953125"/>
            <a:ext cx="10021570" cy="904875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2"/>
          <p:cNvSpPr txBox="1"/>
          <p:nvPr/>
        </p:nvSpPr>
        <p:spPr>
          <a:xfrm>
            <a:off x="10344070" y="1782319"/>
            <a:ext cx="1292662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华图合伙人</a:t>
            </a:r>
            <a:endParaRPr lang="zh-CN" altLang="en-US" sz="4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547734" y="-30800"/>
            <a:ext cx="10043524" cy="904875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890958" y="5693959"/>
            <a:ext cx="33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8" name="图片 7" descr="图片1_meitu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60767" y="878645"/>
            <a:ext cx="10059609" cy="5420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522364"/>
            <a:ext cx="1958975" cy="523240"/>
            <a:chOff x="6060" y="2382"/>
            <a:chExt cx="308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82"/>
              <a:ext cx="257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华图教师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" name="图片 3" descr="未标题-1-04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04" y="1786047"/>
            <a:ext cx="9064752" cy="276453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85503" y="5230795"/>
            <a:ext cx="6699270" cy="1289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- 458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套真题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 406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套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 / 347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套授课讲义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 4034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套试讲范例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面授、直播、教师在线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app -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只为三尺讲台上的你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7" name="矩形 16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522364"/>
            <a:ext cx="2677160" cy="523240"/>
            <a:chOff x="6060" y="2382"/>
            <a:chExt cx="4216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82"/>
              <a:ext cx="3704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</a:rPr>
                <a:t>部队转业干部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159941" y="5230795"/>
            <a:ext cx="3764172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前辈授课 推己及人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- 360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度全副武装 打赢身份转换战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-05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93" y="2034460"/>
            <a:ext cx="9841992" cy="226771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7" name="矩形 16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522364"/>
            <a:ext cx="3343910" cy="523240"/>
            <a:chOff x="6060" y="2382"/>
            <a:chExt cx="5266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82"/>
              <a:ext cx="4754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华图医疗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</a:rPr>
                <a:t>--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医时代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750797" y="5230795"/>
            <a:ext cx="2436886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欲为医者 当选华图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-07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43" y="1981414"/>
            <a:ext cx="9713976" cy="199948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7" name="矩形 16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522364"/>
            <a:ext cx="1946275" cy="523240"/>
            <a:chOff x="6060" y="2382"/>
            <a:chExt cx="306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82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公选遴选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750797" y="5230795"/>
            <a:ext cx="2436886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仕途路上 陪你成长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-08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11" y="1649929"/>
            <a:ext cx="7940040" cy="29565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7" name="矩形 16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522364"/>
            <a:ext cx="1958975" cy="523240"/>
            <a:chOff x="6060" y="2382"/>
            <a:chExt cx="308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82"/>
              <a:ext cx="257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旗下品牌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2" descr="1-09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58" y="2110765"/>
            <a:ext cx="3233928" cy="281025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550076" y="2114361"/>
            <a:ext cx="14285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华图网校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75133" y="2575297"/>
            <a:ext cx="1886855" cy="441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乐享品质 高效学习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57852" y="3798786"/>
            <a:ext cx="112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砖题库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83313" y="4259722"/>
            <a:ext cx="3178675" cy="441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砖制机密 “十年真题” 刷题专家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589968" y="3798786"/>
            <a:ext cx="14285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红领培优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96291" y="4366666"/>
            <a:ext cx="29950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2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28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名专家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72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位名师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100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天教研 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920"/>
              </a:lnSpc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只为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更快上岸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89968" y="2101000"/>
            <a:ext cx="14285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华图在线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96291" y="2561936"/>
            <a:ext cx="2031325" cy="441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以学为本，学以职用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25" name="矩形 24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754380"/>
            <a:ext cx="1946275" cy="523240"/>
            <a:chOff x="6060" y="2382"/>
            <a:chExt cx="306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82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华图文化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696987" y="2715091"/>
            <a:ext cx="2308324" cy="4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以教育推动社会进步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696987" y="4284020"/>
            <a:ext cx="282128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德聚最优秀人才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仁就基业长青的教育机构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40357" y="1519808"/>
            <a:ext cx="4557431" cy="5324157"/>
            <a:chOff x="776535" y="1203598"/>
            <a:chExt cx="3418073" cy="3993118"/>
          </a:xfrm>
        </p:grpSpPr>
        <p:sp>
          <p:nvSpPr>
            <p:cNvPr id="21" name="矩形 8"/>
            <p:cNvSpPr/>
            <p:nvPr/>
          </p:nvSpPr>
          <p:spPr>
            <a:xfrm>
              <a:off x="776535" y="1373316"/>
              <a:ext cx="3332016" cy="3332016"/>
            </a:xfrm>
            <a:custGeom>
              <a:avLst/>
              <a:gdLst/>
              <a:ahLst/>
              <a:cxnLst/>
              <a:rect l="l" t="t" r="r" b="b"/>
              <a:pathLst>
                <a:path w="3332016" h="3332016">
                  <a:moveTo>
                    <a:pt x="1666008" y="0"/>
                  </a:moveTo>
                  <a:lnTo>
                    <a:pt x="3332016" y="1666008"/>
                  </a:lnTo>
                  <a:lnTo>
                    <a:pt x="1666008" y="3332016"/>
                  </a:lnTo>
                  <a:lnTo>
                    <a:pt x="0" y="1666008"/>
                  </a:lnTo>
                  <a:close/>
                </a:path>
              </a:pathLst>
            </a:custGeom>
            <a:blipFill dpi="0" rotWithShape="1">
              <a:blip r:embed="rId1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V="1">
              <a:off x="2037216" y="3039324"/>
              <a:ext cx="2157392" cy="2157392"/>
            </a:xfrm>
            <a:prstGeom prst="line">
              <a:avLst/>
            </a:prstGeom>
            <a:ln>
              <a:solidFill>
                <a:srgbClr val="3242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 flipV="1">
              <a:off x="2358884" y="1203598"/>
              <a:ext cx="1835724" cy="1835724"/>
            </a:xfrm>
            <a:prstGeom prst="line">
              <a:avLst/>
            </a:prstGeom>
            <a:ln>
              <a:solidFill>
                <a:srgbClr val="3242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6452445" y="2116766"/>
            <a:ext cx="4608512" cy="397482"/>
            <a:chOff x="4460602" y="1655764"/>
            <a:chExt cx="3456384" cy="298111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4644008" y="1681709"/>
              <a:ext cx="1027926" cy="246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135" b="1" dirty="0" smtClean="0">
                  <a:solidFill>
                    <a:srgbClr val="C00000"/>
                  </a:solidFill>
                  <a:latin typeface="+mn-ea"/>
                </a:rPr>
                <a:t>华图使命：</a:t>
              </a:r>
              <a:endParaRPr lang="en-US" altLang="zh-CN" sz="2135" b="1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460602" y="1655764"/>
              <a:ext cx="3456384" cy="298111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rgbClr val="CD1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52445" y="3619344"/>
            <a:ext cx="4608512" cy="397482"/>
            <a:chOff x="4460602" y="3151192"/>
            <a:chExt cx="3456384" cy="298111"/>
          </a:xfrm>
        </p:grpSpPr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4644008" y="3177137"/>
              <a:ext cx="1027926" cy="246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135" b="1" dirty="0" smtClean="0">
                  <a:solidFill>
                    <a:srgbClr val="C00000"/>
                  </a:solidFill>
                  <a:latin typeface="+mn-ea"/>
                </a:rPr>
                <a:t>华图愿景：</a:t>
              </a:r>
              <a:endParaRPr lang="en-US" altLang="zh-CN" sz="2135" b="1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460602" y="3151192"/>
              <a:ext cx="3456384" cy="298111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rgbClr val="CD1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6726555" y="5787572"/>
            <a:ext cx="230832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诚信为根，质量为本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知难而进，开拓创新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482013" y="5122896"/>
            <a:ext cx="4608512" cy="397482"/>
            <a:chOff x="4460602" y="3151192"/>
            <a:chExt cx="3456384" cy="298111"/>
          </a:xfrm>
        </p:grpSpPr>
        <p:sp>
          <p:nvSpPr>
            <p:cNvPr id="32" name="矩形 31"/>
            <p:cNvSpPr>
              <a:spLocks noChangeArrowheads="1"/>
            </p:cNvSpPr>
            <p:nvPr/>
          </p:nvSpPr>
          <p:spPr bwMode="auto">
            <a:xfrm>
              <a:off x="4644008" y="3177137"/>
              <a:ext cx="1027926" cy="246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135" b="1" dirty="0" smtClean="0">
                  <a:solidFill>
                    <a:srgbClr val="C00000"/>
                  </a:solidFill>
                  <a:latin typeface="+mn-ea"/>
                </a:rPr>
                <a:t>华图愿景：</a:t>
              </a:r>
              <a:endParaRPr lang="en-US" altLang="zh-CN" sz="2135" b="1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460602" y="3151192"/>
              <a:ext cx="3456384" cy="298111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rgbClr val="CD1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35" name="矩形 34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741045"/>
            <a:ext cx="3352800" cy="548640"/>
            <a:chOff x="6060" y="2361"/>
            <a:chExt cx="5280" cy="86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61"/>
              <a:ext cx="4768" cy="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华图雇主品牌建设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1"/>
          <a:srcRect t="39119" b="10420"/>
          <a:stretch>
            <a:fillRect/>
          </a:stretch>
        </p:blipFill>
        <p:spPr>
          <a:xfrm>
            <a:off x="2308225" y="3526790"/>
            <a:ext cx="9248140" cy="23647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70125" y="1717067"/>
            <a:ext cx="89306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华图是优秀的雇主</a:t>
            </a:r>
            <a:r>
              <a:rPr lang="zh-CN" altLang="en-US" sz="1800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品牌</a:t>
            </a:r>
            <a:endParaRPr lang="en-US" altLang="zh-CN" sz="1800" b="1" dirty="0" smtClean="0">
              <a:solidFill>
                <a:srgbClr val="CD12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《职来职往》是由江苏卫视和中国教育频道联合打造的，帮助求职者正确的对待自己与职场，为多样的职场精英提供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就业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机会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国内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首档职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场类娱乐真人秀节目，华图教育的企业高层作为《职来职往》的专业达人给予求职者专业意见。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7" name="矩形 16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741045"/>
            <a:ext cx="3352800" cy="548640"/>
            <a:chOff x="6060" y="2361"/>
            <a:chExt cx="5280" cy="86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61"/>
              <a:ext cx="4768" cy="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华图雇主品牌建设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4" name="图片 3" descr="图片5"/>
          <p:cNvPicPr>
            <a:picLocks noChangeAspect="1"/>
          </p:cNvPicPr>
          <p:nvPr/>
        </p:nvPicPr>
        <p:blipFill>
          <a:blip r:embed="rId1"/>
          <a:srcRect t="36247" b="9285"/>
          <a:stretch>
            <a:fillRect/>
          </a:stretch>
        </p:blipFill>
        <p:spPr>
          <a:xfrm>
            <a:off x="2085340" y="3412490"/>
            <a:ext cx="9268460" cy="23247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70125" y="1854871"/>
            <a:ext cx="893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华图作为独家赞助</a:t>
            </a:r>
            <a:r>
              <a:rPr lang="zh-CN" altLang="en-US" sz="1800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方</a:t>
            </a:r>
            <a:endParaRPr lang="en-US" altLang="zh-CN" sz="1800" b="1" dirty="0" smtClean="0">
              <a:solidFill>
                <a:srgbClr val="CD12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华图教育作为独家赞助方赞助《天才知道》节目。《天才知道》是全国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首档大学生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大型益智节目，于2013年五四青年节当天在中国教育电视台一频道播出。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7" name="矩形 16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741045"/>
            <a:ext cx="3352800" cy="548640"/>
            <a:chOff x="6060" y="2361"/>
            <a:chExt cx="5280" cy="86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61"/>
              <a:ext cx="4768" cy="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华图雇主品牌建设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6" name="图片 5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875" y="1567815"/>
            <a:ext cx="8078470" cy="475932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5" name="矩形 14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741045"/>
            <a:ext cx="1946275" cy="523240"/>
            <a:chOff x="6060" y="2361"/>
            <a:chExt cx="306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61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华图公益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3" name="图片 2" descr="未标题-1-10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32" y="1317619"/>
            <a:ext cx="10603992" cy="538581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5" name="矩形 14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-14605"/>
            <a:ext cx="4848860" cy="6872605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 rot="2640000">
            <a:off x="2522260" y="1610995"/>
            <a:ext cx="3448685" cy="3621405"/>
            <a:chOff x="4169" y="963"/>
            <a:chExt cx="5431" cy="5703"/>
          </a:xfrm>
        </p:grpSpPr>
        <p:sp>
          <p:nvSpPr>
            <p:cNvPr id="10" name="矩形 9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 rot="16200000">
            <a:off x="3160395" y="2722880"/>
            <a:ext cx="5871210" cy="139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en-US" altLang="zh-CN" sz="8000" b="1">
              <a:solidFill>
                <a:srgbClr val="CD12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rot="2640000">
            <a:off x="7451135" y="2615714"/>
            <a:ext cx="240030" cy="240030"/>
          </a:xfrm>
          <a:prstGeom prst="rtTriangle">
            <a:avLst/>
          </a:prstGeom>
          <a:solidFill>
            <a:schemeClr val="bg1"/>
          </a:solidFill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2640000">
            <a:off x="7456215" y="3358002"/>
            <a:ext cx="240030" cy="240030"/>
          </a:xfrm>
          <a:prstGeom prst="rtTriangle">
            <a:avLst/>
          </a:prstGeom>
          <a:solidFill>
            <a:srgbClr val="C00000"/>
          </a:solidFill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725697" y="2516985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</a:rPr>
              <a:t>公司简介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22728" y="3213553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</a:rPr>
              <a:t>校招</a:t>
            </a:r>
            <a:r>
              <a:rPr lang="zh-CN" altLang="en-US" sz="2600" b="1" dirty="0" smtClean="0">
                <a:latin typeface="微软雅黑" panose="020B0503020204020204" charset="-122"/>
                <a:ea typeface="微软雅黑" panose="020B0503020204020204" charset="-122"/>
              </a:rPr>
              <a:t>岗位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直角三角形 17"/>
          <p:cNvSpPr/>
          <p:nvPr/>
        </p:nvSpPr>
        <p:spPr>
          <a:xfrm rot="2640000">
            <a:off x="7456215" y="4032658"/>
            <a:ext cx="240030" cy="240030"/>
          </a:xfrm>
          <a:prstGeom prst="rtTriangle">
            <a:avLst/>
          </a:prstGeom>
          <a:solidFill>
            <a:schemeClr val="bg1"/>
          </a:solidFill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694399" y="3933929"/>
            <a:ext cx="31854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</a:rPr>
              <a:t>职业发展与薪酬福利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122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34440" y="1554480"/>
            <a:ext cx="5641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SECTION TWO</a:t>
            </a:r>
            <a:endParaRPr lang="zh-CN" altLang="en-US" sz="8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34440" y="2877919"/>
            <a:ext cx="7200000" cy="70104"/>
            <a:chOff x="1234440" y="2877919"/>
            <a:chExt cx="7200000" cy="70104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234440" y="2877919"/>
              <a:ext cx="720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234440" y="2948023"/>
              <a:ext cx="720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 bwMode="auto">
          <a:xfrm>
            <a:off x="887106" y="2991679"/>
            <a:ext cx="53232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6600" i="1" baseline="-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校招</a:t>
            </a:r>
            <a:r>
              <a:rPr lang="zh-CN" altLang="en-US" sz="6600" i="1" baseline="-3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岗位</a:t>
            </a:r>
            <a:endParaRPr lang="zh-CN" altLang="en-US" sz="6600" i="1" baseline="-3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0299" y="3120533"/>
            <a:ext cx="2446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核心岗位</a:t>
            </a:r>
            <a:endParaRPr lang="en-US" altLang="zh-CN" sz="2800" dirty="0">
              <a:solidFill>
                <a:schemeClr val="bg1"/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岗位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职责</a:t>
            </a:r>
            <a:endParaRPr lang="en-US" altLang="zh-CN" sz="28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75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75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741045"/>
            <a:ext cx="1946275" cy="523240"/>
            <a:chOff x="6060" y="2361"/>
            <a:chExt cx="306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61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核心岗位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3" name="表格 2"/>
          <p:cNvGraphicFramePr/>
          <p:nvPr/>
        </p:nvGraphicFramePr>
        <p:xfrm>
          <a:off x="2105660" y="2404781"/>
          <a:ext cx="9453995" cy="332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4667"/>
                <a:gridCol w="2047741"/>
                <a:gridCol w="4652936"/>
                <a:gridCol w="1278651"/>
              </a:tblGrid>
              <a:tr h="6495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岗位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CD1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CD1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要求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CD12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招聘人数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CD122A"/>
                    </a:solidFill>
                  </a:tcPr>
                </a:tc>
              </a:tr>
              <a:tr h="6463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公职讲师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硕士及以上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专业不限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100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</a:tr>
              <a:tr h="7385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金融讲师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硕士及以上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经济学类、金融学类、财政学类、财务管理、会计学、英语、计算机等相关专业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</a:tr>
              <a:tr h="6463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医疗讲师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硕士</a:t>
                      </a: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及以上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护理类、医学类、药学类等相关专业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</a:tr>
              <a:tr h="6463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教综讲师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硕士</a:t>
                      </a: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及以上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教育学、心理学等相关师范类专业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815330" y="1760220"/>
            <a:ext cx="1706880" cy="48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华图招贤榜</a:t>
            </a:r>
            <a:endParaRPr lang="zh-CN" altLang="en-US" sz="2400" b="1">
              <a:solidFill>
                <a:srgbClr val="CD122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5" name="矩形 14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741045"/>
            <a:ext cx="1946275" cy="523240"/>
            <a:chOff x="6060" y="2361"/>
            <a:chExt cx="306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61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 smtClean="0">
                  <a:latin typeface="微软雅黑" panose="020B0503020204020204" charset="-122"/>
                  <a:ea typeface="微软雅黑" panose="020B0503020204020204" charset="-122"/>
                </a:rPr>
                <a:t>岗位职责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517775" y="2114920"/>
            <a:ext cx="8869680" cy="306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(一)授课科目</a:t>
            </a:r>
            <a:r>
              <a:rPr lang="zh-CN" altLang="en-US" sz="2400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sz="2400" b="1" dirty="0" smtClean="0">
              <a:solidFill>
                <a:srgbClr val="CD12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1.公职讲师：行测、申论、面试、公共基础知识、综合应用能力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2.金融讲师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金融、经济、会计、管理学、证券从业、银行从业、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计算机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.医疗讲师：中医、西医、护理学、中药、西药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4.教综讲师：教育综合（心理学、教育学等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5" name="矩形 14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741045"/>
            <a:ext cx="1946275" cy="523240"/>
            <a:chOff x="6060" y="2361"/>
            <a:chExt cx="306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61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 smtClean="0">
                  <a:latin typeface="微软雅黑" panose="020B0503020204020204" charset="-122"/>
                  <a:ea typeface="微软雅黑" panose="020B0503020204020204" charset="-122"/>
                </a:rPr>
                <a:t>岗位职责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548255" y="1985744"/>
            <a:ext cx="8869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(二)</a:t>
            </a:r>
            <a:r>
              <a:rPr lang="zh-CN" altLang="en-US" sz="2400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讲师工作内容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1.独立承担一门以上科目的教学工作，保证完成授课任务；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2.完成所授科目课程教案编写、课程PPT制做、模拟题编写、教研文章撰写等教研工作；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3.设计符合学员需求的授课方式，以产生良好的教学课堂效果并有效提升学员成绩；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4.根据市场变化趋势和学员需求开发新的教学产品；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5.协助优化课程安排，参与师资调配工作；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6.去其他岗位轮岗，加强对业务的了解，促进自我能力的多元化提升。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5" name="矩形 14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741045"/>
            <a:ext cx="1946275" cy="523240"/>
            <a:chOff x="6060" y="2361"/>
            <a:chExt cx="306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61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 smtClean="0">
                  <a:latin typeface="微软雅黑" panose="020B0503020204020204" charset="-122"/>
                  <a:ea typeface="微软雅黑" panose="020B0503020204020204" charset="-122"/>
                </a:rPr>
                <a:t>岗位职责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426335" y="2089213"/>
            <a:ext cx="8869680" cy="36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(三</a:t>
            </a:r>
            <a:r>
              <a:rPr lang="zh-CN" altLang="en-US" sz="2400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)岗位要求：</a:t>
            </a:r>
            <a:endParaRPr lang="en-US" altLang="zh-CN" sz="2400" b="1" dirty="0" smtClean="0">
              <a:solidFill>
                <a:srgbClr val="CD12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.硕士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及以上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学历；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2.表达与沟通能力强，普通话标准，有授课、主持、演讲经验者优先；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3.富有敬业精神，具有团队合作精神和组织协调能力；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4.成就动机，具备创新意识，喜欢拥抱变化；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5.热爱挑战自我，可以接受出差。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5" name="矩形 14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122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34440" y="1554480"/>
            <a:ext cx="6268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SECTION THREE</a:t>
            </a:r>
            <a:endParaRPr lang="zh-CN" altLang="en-US" sz="8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34440" y="2877919"/>
            <a:ext cx="7200000" cy="70104"/>
            <a:chOff x="1234440" y="2877919"/>
            <a:chExt cx="7200000" cy="70104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234440" y="2877919"/>
              <a:ext cx="720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234440" y="2948023"/>
              <a:ext cx="720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 bwMode="auto">
          <a:xfrm>
            <a:off x="887106" y="2991679"/>
            <a:ext cx="53232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6600" i="1" baseline="-3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职业发展与薪酬福利</a:t>
            </a:r>
            <a:endParaRPr lang="zh-CN" altLang="en-US" sz="6600" i="1" baseline="-3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0299" y="3120533"/>
            <a:ext cx="24460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岗前培训</a:t>
            </a:r>
            <a:endParaRPr lang="en-US" altLang="zh-CN" sz="2800" dirty="0" smtClean="0">
              <a:solidFill>
                <a:schemeClr val="bg1"/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职业发展</a:t>
            </a:r>
            <a:endParaRPr lang="en-US" altLang="zh-CN" sz="2800" dirty="0" smtClean="0">
              <a:solidFill>
                <a:schemeClr val="bg1"/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福利保障</a:t>
            </a:r>
            <a:endParaRPr lang="en-US" altLang="zh-CN" sz="2800" dirty="0" smtClean="0">
              <a:solidFill>
                <a:schemeClr val="bg1"/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活动展示</a:t>
            </a:r>
            <a:endParaRPr lang="en-US" altLang="zh-CN" sz="28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99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741045"/>
            <a:ext cx="1946275" cy="523240"/>
            <a:chOff x="6060" y="2361"/>
            <a:chExt cx="306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61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 smtClean="0">
                  <a:latin typeface="微软雅黑" panose="020B0503020204020204" charset="-122"/>
                  <a:ea typeface="微软雅黑" panose="020B0503020204020204" charset="-122"/>
                </a:rPr>
                <a:t>岗前培训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385391" y="2204765"/>
            <a:ext cx="8869680" cy="32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4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(一)师资培训：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参加华图教育为期15-60天的师资培训营，在华图名师的言传身教下学习教学知识和技巧，和全国的优秀讲师一起交流分享成长。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24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(二)新员工培训：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参加华图教育的新员工培训，包括户外拓展、公司文化、职业规划、公司制度、办公技能等课程，和同期的同事一起交流成长。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5" name="矩形 14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双通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2345" y="1025525"/>
            <a:ext cx="9572625" cy="57867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42545" y="-35560"/>
            <a:ext cx="1448435" cy="689356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697883"/>
            <a:ext cx="1946275" cy="523240"/>
            <a:chOff x="6060" y="2379"/>
            <a:chExt cx="306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79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职业</a:t>
              </a:r>
              <a:r>
                <a:rPr lang="zh-CN" altLang="en-US" sz="2800" b="1" dirty="0" smtClean="0">
                  <a:latin typeface="微软雅黑" panose="020B0503020204020204" charset="-122"/>
                  <a:ea typeface="微软雅黑" panose="020B0503020204020204" charset="-122"/>
                </a:rPr>
                <a:t>发展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2640000">
            <a:off x="716915" y="2569845"/>
            <a:ext cx="1654175" cy="1737360"/>
            <a:chOff x="4169" y="963"/>
            <a:chExt cx="5431" cy="5703"/>
          </a:xfrm>
        </p:grpSpPr>
        <p:sp>
          <p:nvSpPr>
            <p:cNvPr id="10" name="矩形 9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 descr="041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275" y="411480"/>
            <a:ext cx="2743835" cy="765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618213"/>
            <a:ext cx="2664460" cy="523240"/>
            <a:chOff x="6060" y="2361"/>
            <a:chExt cx="4196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61"/>
              <a:ext cx="3684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 smtClean="0">
                  <a:latin typeface="微软雅黑" panose="020B0503020204020204" charset="-122"/>
                  <a:ea typeface="微软雅黑" panose="020B0503020204020204" charset="-122"/>
                </a:rPr>
                <a:t>员工福利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保障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Group 9289"/>
          <p:cNvGrpSpPr/>
          <p:nvPr/>
        </p:nvGrpSpPr>
        <p:grpSpPr>
          <a:xfrm>
            <a:off x="3293689" y="1862382"/>
            <a:ext cx="3385865" cy="1850051"/>
            <a:chOff x="0" y="-1"/>
            <a:chExt cx="2605903" cy="1424805"/>
          </a:xfrm>
        </p:grpSpPr>
        <p:sp>
          <p:nvSpPr>
            <p:cNvPr id="13" name="Shape 9281"/>
            <p:cNvSpPr/>
            <p:nvPr/>
          </p:nvSpPr>
          <p:spPr>
            <a:xfrm>
              <a:off x="0" y="-1"/>
              <a:ext cx="2312711" cy="1213646"/>
            </a:xfrm>
            <a:prstGeom prst="roundRect">
              <a:avLst>
                <a:gd name="adj" fmla="val 3410"/>
              </a:avLst>
            </a:prstGeom>
            <a:solidFill>
              <a:srgbClr val="FFFFFF"/>
            </a:solidFill>
            <a:ln w="6350" cap="flat">
              <a:solidFill>
                <a:srgbClr val="F7AC1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Bef>
                  <a:spcPts val="390"/>
                </a:spcBef>
                <a:defRPr sz="800" b="1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pPr>
              <a:endParaRPr dirty="0">
                <a:latin typeface="+mn-ea"/>
                <a:ea typeface="+mn-ea"/>
              </a:endParaRPr>
            </a:p>
          </p:txBody>
        </p:sp>
        <p:grpSp>
          <p:nvGrpSpPr>
            <p:cNvPr id="15" name="Group 9285"/>
            <p:cNvGrpSpPr/>
            <p:nvPr/>
          </p:nvGrpSpPr>
          <p:grpSpPr>
            <a:xfrm>
              <a:off x="1519313" y="337173"/>
              <a:ext cx="1086590" cy="1087631"/>
              <a:chOff x="0" y="-1"/>
              <a:chExt cx="1086588" cy="1087629"/>
            </a:xfrm>
          </p:grpSpPr>
          <p:sp>
            <p:nvSpPr>
              <p:cNvPr id="20" name="Shape 9282"/>
              <p:cNvSpPr/>
              <p:nvPr/>
            </p:nvSpPr>
            <p:spPr>
              <a:xfrm rot="16200000">
                <a:off x="7386" y="8425"/>
                <a:ext cx="1078166" cy="1080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003" y="19636"/>
                      <a:pt x="2003" y="19636"/>
                      <a:pt x="2003" y="196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730" y="500"/>
                      <a:pt x="21135" y="9890"/>
                      <a:pt x="21600" y="21600"/>
                    </a:cubicBezTo>
                    <a:close/>
                  </a:path>
                </a:pathLst>
              </a:custGeom>
              <a:solidFill>
                <a:srgbClr val="F7AC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spcBef>
                    <a:spcPts val="390"/>
                  </a:spcBef>
                  <a:defRPr sz="12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n-lt"/>
                    <a:ea typeface="+mn-ea"/>
                    <a:cs typeface="+mn-cs"/>
                    <a:sym typeface="Bebas Neue"/>
                  </a:defRPr>
                </a:pPr>
                <a:endParaRPr dirty="0">
                  <a:latin typeface="+mn-ea"/>
                  <a:ea typeface="+mn-ea"/>
                </a:endParaRPr>
              </a:p>
            </p:txBody>
          </p:sp>
          <p:sp>
            <p:nvSpPr>
              <p:cNvPr id="21" name="Shape 9283"/>
              <p:cNvSpPr/>
              <p:nvPr/>
            </p:nvSpPr>
            <p:spPr>
              <a:xfrm rot="16200000">
                <a:off x="490829" y="491866"/>
                <a:ext cx="1081277" cy="97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990" y="0"/>
                    </a:lnTo>
                    <a:close/>
                  </a:path>
                </a:pathLst>
              </a:custGeom>
              <a:solidFill>
                <a:srgbClr val="C083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spcBef>
                    <a:spcPts val="390"/>
                  </a:spcBef>
                  <a:defRPr sz="12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n-lt"/>
                    <a:ea typeface="+mn-ea"/>
                    <a:cs typeface="+mn-cs"/>
                    <a:sym typeface="Bebas Neue"/>
                  </a:defRPr>
                </a:pPr>
                <a:endParaRPr dirty="0">
                  <a:latin typeface="+mn-ea"/>
                  <a:ea typeface="+mn-ea"/>
                </a:endParaRPr>
              </a:p>
            </p:txBody>
          </p:sp>
          <p:sp>
            <p:nvSpPr>
              <p:cNvPr id="22" name="Shape 9284"/>
              <p:cNvSpPr/>
              <p:nvPr/>
            </p:nvSpPr>
            <p:spPr>
              <a:xfrm rot="16200000">
                <a:off x="490310" y="491347"/>
                <a:ext cx="99619" cy="1080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1965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83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spcBef>
                    <a:spcPts val="390"/>
                  </a:spcBef>
                  <a:defRPr sz="12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n-lt"/>
                    <a:ea typeface="+mn-ea"/>
                    <a:cs typeface="+mn-cs"/>
                    <a:sym typeface="Bebas Neue"/>
                  </a:defRPr>
                </a:pPr>
                <a:endParaRPr dirty="0">
                  <a:latin typeface="+mn-ea"/>
                  <a:ea typeface="+mn-ea"/>
                </a:endParaRPr>
              </a:p>
            </p:txBody>
          </p:sp>
        </p:grpSp>
        <p:sp>
          <p:nvSpPr>
            <p:cNvPr id="17" name="Shape 9286"/>
            <p:cNvSpPr/>
            <p:nvPr/>
          </p:nvSpPr>
          <p:spPr>
            <a:xfrm>
              <a:off x="2040427" y="744879"/>
              <a:ext cx="259318" cy="22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7" y="0"/>
                  </a:moveTo>
                  <a:lnTo>
                    <a:pt x="433" y="0"/>
                  </a:lnTo>
                  <a:cubicBezTo>
                    <a:pt x="195" y="0"/>
                    <a:pt x="0" y="223"/>
                    <a:pt x="0" y="495"/>
                  </a:cubicBezTo>
                  <a:lnTo>
                    <a:pt x="0" y="18040"/>
                  </a:lnTo>
                  <a:cubicBezTo>
                    <a:pt x="0" y="18312"/>
                    <a:pt x="195" y="18535"/>
                    <a:pt x="433" y="18535"/>
                  </a:cubicBezTo>
                  <a:lnTo>
                    <a:pt x="8898" y="18535"/>
                  </a:lnTo>
                  <a:lnTo>
                    <a:pt x="8898" y="19962"/>
                  </a:lnTo>
                  <a:lnTo>
                    <a:pt x="7004" y="21335"/>
                  </a:lnTo>
                  <a:cubicBezTo>
                    <a:pt x="6803" y="21481"/>
                    <a:pt x="6834" y="21600"/>
                    <a:pt x="7072" y="21600"/>
                  </a:cubicBezTo>
                  <a:lnTo>
                    <a:pt x="14599" y="21600"/>
                  </a:lnTo>
                  <a:cubicBezTo>
                    <a:pt x="14837" y="21600"/>
                    <a:pt x="14867" y="21482"/>
                    <a:pt x="14665" y="21338"/>
                  </a:cubicBezTo>
                  <a:lnTo>
                    <a:pt x="12714" y="19944"/>
                  </a:lnTo>
                  <a:lnTo>
                    <a:pt x="12714" y="18535"/>
                  </a:lnTo>
                  <a:lnTo>
                    <a:pt x="21167" y="18535"/>
                  </a:lnTo>
                  <a:cubicBezTo>
                    <a:pt x="21405" y="18535"/>
                    <a:pt x="21600" y="18312"/>
                    <a:pt x="21600" y="18040"/>
                  </a:cubicBezTo>
                  <a:lnTo>
                    <a:pt x="21600" y="495"/>
                  </a:lnTo>
                  <a:cubicBezTo>
                    <a:pt x="21600" y="223"/>
                    <a:pt x="21405" y="0"/>
                    <a:pt x="21167" y="0"/>
                  </a:cubicBezTo>
                  <a:close/>
                  <a:moveTo>
                    <a:pt x="19798" y="13577"/>
                  </a:moveTo>
                  <a:cubicBezTo>
                    <a:pt x="19798" y="13849"/>
                    <a:pt x="19603" y="14072"/>
                    <a:pt x="19365" y="14072"/>
                  </a:cubicBezTo>
                  <a:lnTo>
                    <a:pt x="2235" y="14072"/>
                  </a:lnTo>
                  <a:cubicBezTo>
                    <a:pt x="1997" y="14072"/>
                    <a:pt x="1802" y="13849"/>
                    <a:pt x="1802" y="13577"/>
                  </a:cubicBezTo>
                  <a:lnTo>
                    <a:pt x="1802" y="2555"/>
                  </a:lnTo>
                  <a:cubicBezTo>
                    <a:pt x="1802" y="2283"/>
                    <a:pt x="1997" y="2060"/>
                    <a:pt x="2235" y="2060"/>
                  </a:cubicBezTo>
                  <a:lnTo>
                    <a:pt x="19365" y="2060"/>
                  </a:lnTo>
                  <a:cubicBezTo>
                    <a:pt x="19603" y="2060"/>
                    <a:pt x="19798" y="2283"/>
                    <a:pt x="19798" y="2555"/>
                  </a:cubicBezTo>
                  <a:lnTo>
                    <a:pt x="19798" y="1357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+mn-ea"/>
                <a:ea typeface="+mn-ea"/>
              </a:endParaRPr>
            </a:p>
          </p:txBody>
        </p:sp>
        <p:sp>
          <p:nvSpPr>
            <p:cNvPr id="18" name="Shape 9287"/>
            <p:cNvSpPr/>
            <p:nvPr/>
          </p:nvSpPr>
          <p:spPr>
            <a:xfrm>
              <a:off x="1658834" y="996949"/>
              <a:ext cx="841694" cy="284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200"/>
                </a:spcBef>
                <a:defRPr sz="1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dirty="0" smtClean="0">
                  <a:latin typeface="微软雅黑" panose="020B0503020204020204" charset="-122"/>
                  <a:ea typeface="微软雅黑" panose="020B0503020204020204" charset="-122"/>
                </a:rPr>
                <a:t>成长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Shape 9288"/>
            <p:cNvSpPr/>
            <p:nvPr/>
          </p:nvSpPr>
          <p:spPr>
            <a:xfrm>
              <a:off x="164660" y="98888"/>
              <a:ext cx="1553015" cy="100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F7AC12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职级晋升</a:t>
              </a:r>
              <a:endPara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F7AC12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职位晋升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F7AC12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免费培训</a:t>
              </a:r>
              <a:endPara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F7AC12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股票期权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</p:txBody>
        </p:sp>
      </p:grpSp>
      <p:grpSp>
        <p:nvGrpSpPr>
          <p:cNvPr id="23" name="Group 9301"/>
          <p:cNvGrpSpPr/>
          <p:nvPr/>
        </p:nvGrpSpPr>
        <p:grpSpPr>
          <a:xfrm>
            <a:off x="6718065" y="1862383"/>
            <a:ext cx="3375644" cy="1852664"/>
            <a:chOff x="0" y="0"/>
            <a:chExt cx="2598036" cy="1426818"/>
          </a:xfrm>
        </p:grpSpPr>
        <p:sp>
          <p:nvSpPr>
            <p:cNvPr id="24" name="Shape 9290"/>
            <p:cNvSpPr/>
            <p:nvPr/>
          </p:nvSpPr>
          <p:spPr>
            <a:xfrm>
              <a:off x="285325" y="0"/>
              <a:ext cx="2312711" cy="1213645"/>
            </a:xfrm>
            <a:prstGeom prst="roundRect">
              <a:avLst>
                <a:gd name="adj" fmla="val 3410"/>
              </a:avLst>
            </a:prstGeom>
            <a:solidFill>
              <a:srgbClr val="FFFFFF"/>
            </a:solidFill>
            <a:ln w="6350" cap="flat">
              <a:solidFill>
                <a:srgbClr val="2C3D4B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Bef>
                  <a:spcPts val="390"/>
                </a:spcBef>
                <a:defRPr sz="800" b="1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pPr>
              <a:endParaRPr dirty="0">
                <a:latin typeface="+mn-ea"/>
                <a:ea typeface="+mn-ea"/>
              </a:endParaRPr>
            </a:p>
          </p:txBody>
        </p:sp>
        <p:grpSp>
          <p:nvGrpSpPr>
            <p:cNvPr id="25" name="Group 9294"/>
            <p:cNvGrpSpPr/>
            <p:nvPr/>
          </p:nvGrpSpPr>
          <p:grpSpPr>
            <a:xfrm>
              <a:off x="0" y="339190"/>
              <a:ext cx="1086592" cy="1087628"/>
              <a:chOff x="0" y="-2"/>
              <a:chExt cx="1086590" cy="1087627"/>
            </a:xfrm>
          </p:grpSpPr>
          <p:sp>
            <p:nvSpPr>
              <p:cNvPr id="32" name="Shape 9291"/>
              <p:cNvSpPr/>
              <p:nvPr/>
            </p:nvSpPr>
            <p:spPr>
              <a:xfrm rot="16200000">
                <a:off x="1037" y="8422"/>
                <a:ext cx="1078166" cy="1080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135" y="11710"/>
                      <a:pt x="11730" y="21100"/>
                      <a:pt x="0" y="21600"/>
                    </a:cubicBezTo>
                    <a:cubicBezTo>
                      <a:pt x="2003" y="1999"/>
                      <a:pt x="2003" y="1999"/>
                      <a:pt x="2003" y="1999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A50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spcBef>
                    <a:spcPts val="390"/>
                  </a:spcBef>
                  <a:defRPr sz="12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n-lt"/>
                    <a:ea typeface="+mn-ea"/>
                    <a:cs typeface="+mn-cs"/>
                    <a:sym typeface="Bebas Neue"/>
                  </a:defRPr>
                </a:pPr>
                <a:endParaRPr dirty="0">
                  <a:latin typeface="+mn-ea"/>
                  <a:ea typeface="+mn-ea"/>
                </a:endParaRPr>
              </a:p>
            </p:txBody>
          </p:sp>
          <p:sp>
            <p:nvSpPr>
              <p:cNvPr id="33" name="Shape 9292"/>
              <p:cNvSpPr/>
              <p:nvPr/>
            </p:nvSpPr>
            <p:spPr>
              <a:xfrm rot="16200000">
                <a:off x="-484480" y="490827"/>
                <a:ext cx="1081278" cy="99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1990" y="21600"/>
                    </a:lnTo>
                    <a:close/>
                  </a:path>
                </a:pathLst>
              </a:custGeom>
              <a:solidFill>
                <a:srgbClr val="2C3C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  <p:sp>
            <p:nvSpPr>
              <p:cNvPr id="34" name="Shape 9293"/>
              <p:cNvSpPr/>
              <p:nvPr/>
            </p:nvSpPr>
            <p:spPr>
              <a:xfrm rot="16200000">
                <a:off x="496660" y="491344"/>
                <a:ext cx="99620" cy="1080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9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C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</p:grpSp>
        <p:grpSp>
          <p:nvGrpSpPr>
            <p:cNvPr id="26" name="Group 9298"/>
            <p:cNvGrpSpPr/>
            <p:nvPr/>
          </p:nvGrpSpPr>
          <p:grpSpPr>
            <a:xfrm>
              <a:off x="301676" y="706755"/>
              <a:ext cx="254959" cy="254956"/>
              <a:chOff x="-1" y="0"/>
              <a:chExt cx="254955" cy="254953"/>
            </a:xfrm>
          </p:grpSpPr>
          <p:sp>
            <p:nvSpPr>
              <p:cNvPr id="29" name="Shape 9295"/>
              <p:cNvSpPr/>
              <p:nvPr/>
            </p:nvSpPr>
            <p:spPr>
              <a:xfrm>
                <a:off x="39292" y="162886"/>
                <a:ext cx="81264" cy="92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113" y="5025"/>
                    </a:lnTo>
                    <a:lnTo>
                      <a:pt x="4113" y="18406"/>
                    </a:lnTo>
                    <a:cubicBezTo>
                      <a:pt x="4113" y="20169"/>
                      <a:pt x="5748" y="21600"/>
                      <a:pt x="7763" y="21600"/>
                    </a:cubicBezTo>
                    <a:lnTo>
                      <a:pt x="17951" y="21600"/>
                    </a:lnTo>
                    <a:cubicBezTo>
                      <a:pt x="19966" y="21600"/>
                      <a:pt x="21600" y="20169"/>
                      <a:pt x="21600" y="18406"/>
                    </a:cubicBezTo>
                    <a:lnTo>
                      <a:pt x="17434" y="5025"/>
                    </a:lnTo>
                    <a:lnTo>
                      <a:pt x="19779" y="1821"/>
                    </a:lnTo>
                    <a:cubicBezTo>
                      <a:pt x="14571" y="906"/>
                      <a:pt x="9477" y="313"/>
                      <a:pt x="5095" y="313"/>
                    </a:cubicBezTo>
                    <a:cubicBezTo>
                      <a:pt x="3263" y="313"/>
                      <a:pt x="1571" y="20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  <p:sp>
            <p:nvSpPr>
              <p:cNvPr id="30" name="Shape 9296"/>
              <p:cNvSpPr/>
              <p:nvPr/>
            </p:nvSpPr>
            <p:spPr>
              <a:xfrm>
                <a:off x="78584" y="0"/>
                <a:ext cx="176370" cy="193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750"/>
                    </a:moveTo>
                    <a:cubicBezTo>
                      <a:pt x="8522" y="16492"/>
                      <a:pt x="20175" y="20356"/>
                      <a:pt x="21600" y="21600"/>
                    </a:cubicBezTo>
                    <a:lnTo>
                      <a:pt x="21600" y="0"/>
                    </a:lnTo>
                    <a:cubicBezTo>
                      <a:pt x="19877" y="1348"/>
                      <a:pt x="8354" y="5075"/>
                      <a:pt x="0" y="5783"/>
                    </a:cubicBezTo>
                    <a:lnTo>
                      <a:pt x="0" y="157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  <p:sp>
            <p:nvSpPr>
              <p:cNvPr id="31" name="Shape 9297"/>
              <p:cNvSpPr/>
              <p:nvPr/>
            </p:nvSpPr>
            <p:spPr>
              <a:xfrm>
                <a:off x="-1" y="53115"/>
                <a:ext cx="50903" cy="86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cubicBezTo>
                      <a:pt x="4123" y="761"/>
                      <a:pt x="0" y="7019"/>
                      <a:pt x="0" y="10870"/>
                    </a:cubicBezTo>
                    <a:cubicBezTo>
                      <a:pt x="0" y="15025"/>
                      <a:pt x="3935" y="20934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</p:grpSp>
        <p:sp>
          <p:nvSpPr>
            <p:cNvPr id="27" name="Shape 9299"/>
            <p:cNvSpPr/>
            <p:nvPr/>
          </p:nvSpPr>
          <p:spPr>
            <a:xfrm>
              <a:off x="113242" y="996949"/>
              <a:ext cx="841694" cy="284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200"/>
                </a:spcBef>
                <a:defRPr sz="1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dirty="0" smtClean="0">
                  <a:latin typeface="微软雅黑" panose="020B0503020204020204" charset="-122"/>
                  <a:ea typeface="微软雅黑" panose="020B0503020204020204" charset="-122"/>
                </a:rPr>
                <a:t>关怀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Shape 9300"/>
            <p:cNvSpPr/>
            <p:nvPr/>
          </p:nvSpPr>
          <p:spPr>
            <a:xfrm>
              <a:off x="1045021" y="106626"/>
              <a:ext cx="1553015" cy="1028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2C3D4B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员工旅游</a:t>
              </a:r>
              <a:endPara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2C3D4B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教师节关怀</a:t>
              </a:r>
              <a:endPara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2C3D4B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结婚礼金</a:t>
              </a:r>
              <a:endPara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2C3D4B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带薪年假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</p:txBody>
        </p:sp>
      </p:grpSp>
      <p:grpSp>
        <p:nvGrpSpPr>
          <p:cNvPr id="35" name="Group 9312"/>
          <p:cNvGrpSpPr/>
          <p:nvPr/>
        </p:nvGrpSpPr>
        <p:grpSpPr>
          <a:xfrm>
            <a:off x="6731330" y="3760363"/>
            <a:ext cx="3362380" cy="1842042"/>
            <a:chOff x="-1" y="-1"/>
            <a:chExt cx="2587827" cy="1418638"/>
          </a:xfrm>
        </p:grpSpPr>
        <p:sp>
          <p:nvSpPr>
            <p:cNvPr id="36" name="Shape 9302"/>
            <p:cNvSpPr/>
            <p:nvPr/>
          </p:nvSpPr>
          <p:spPr>
            <a:xfrm>
              <a:off x="275114" y="215475"/>
              <a:ext cx="2312712" cy="1203162"/>
            </a:xfrm>
            <a:prstGeom prst="roundRect">
              <a:avLst>
                <a:gd name="adj" fmla="val 3410"/>
              </a:avLst>
            </a:prstGeom>
            <a:solidFill>
              <a:srgbClr val="FFFFFF"/>
            </a:solidFill>
            <a:ln w="6350" cap="flat">
              <a:solidFill>
                <a:srgbClr val="A5C067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Bef>
                  <a:spcPts val="390"/>
                </a:spcBef>
                <a:defRPr sz="800" b="1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pPr>
              <a:endParaRPr dirty="0">
                <a:latin typeface="+mn-ea"/>
                <a:ea typeface="+mn-ea"/>
              </a:endParaRPr>
            </a:p>
          </p:txBody>
        </p:sp>
        <p:grpSp>
          <p:nvGrpSpPr>
            <p:cNvPr id="37" name="Group 9306"/>
            <p:cNvGrpSpPr/>
            <p:nvPr/>
          </p:nvGrpSpPr>
          <p:grpSpPr>
            <a:xfrm>
              <a:off x="-1" y="-1"/>
              <a:ext cx="1083654" cy="1083176"/>
              <a:chOff x="-1" y="0"/>
              <a:chExt cx="1083652" cy="1083174"/>
            </a:xfrm>
          </p:grpSpPr>
          <p:sp>
            <p:nvSpPr>
              <p:cNvPr id="43" name="Shape 9303"/>
              <p:cNvSpPr/>
              <p:nvPr/>
            </p:nvSpPr>
            <p:spPr>
              <a:xfrm rot="16200000">
                <a:off x="-2" y="2935"/>
                <a:ext cx="1080240" cy="1080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890" y="21136"/>
                      <a:pt x="464" y="11746"/>
                      <a:pt x="0" y="0"/>
                    </a:cubicBezTo>
                    <a:cubicBezTo>
                      <a:pt x="19636" y="1999"/>
                      <a:pt x="19636" y="1999"/>
                      <a:pt x="19636" y="19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5C0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spcBef>
                    <a:spcPts val="390"/>
                  </a:spcBef>
                  <a:defRPr sz="12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n-lt"/>
                    <a:ea typeface="+mn-ea"/>
                    <a:cs typeface="+mn-cs"/>
                    <a:sym typeface="Bebas Neue"/>
                  </a:defRPr>
                </a:pPr>
                <a:endParaRPr dirty="0">
                  <a:latin typeface="+mn-ea"/>
                  <a:ea typeface="+mn-ea"/>
                </a:endParaRPr>
              </a:p>
            </p:txBody>
          </p:sp>
          <p:sp>
            <p:nvSpPr>
              <p:cNvPr id="44" name="Shape 9304"/>
              <p:cNvSpPr/>
              <p:nvPr/>
            </p:nvSpPr>
            <p:spPr>
              <a:xfrm rot="16200000">
                <a:off x="-486897" y="490310"/>
                <a:ext cx="1080240" cy="99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29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9629" y="21600"/>
                    </a:lnTo>
                    <a:close/>
                  </a:path>
                </a:pathLst>
              </a:custGeom>
              <a:solidFill>
                <a:srgbClr val="819C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  <p:sp>
            <p:nvSpPr>
              <p:cNvPr id="45" name="Shape 9305"/>
              <p:cNvSpPr/>
              <p:nvPr/>
            </p:nvSpPr>
            <p:spPr>
              <a:xfrm rot="16200000">
                <a:off x="494241" y="-484478"/>
                <a:ext cx="98582" cy="1080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19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19C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</p:grpSp>
        <p:grpSp>
          <p:nvGrpSpPr>
            <p:cNvPr id="38" name="Group 9309"/>
            <p:cNvGrpSpPr/>
            <p:nvPr/>
          </p:nvGrpSpPr>
          <p:grpSpPr>
            <a:xfrm>
              <a:off x="235828" y="443279"/>
              <a:ext cx="256702" cy="192091"/>
              <a:chOff x="0" y="-1"/>
              <a:chExt cx="256700" cy="192089"/>
            </a:xfrm>
          </p:grpSpPr>
          <p:sp>
            <p:nvSpPr>
              <p:cNvPr id="41" name="Shape 9307"/>
              <p:cNvSpPr/>
              <p:nvPr/>
            </p:nvSpPr>
            <p:spPr>
              <a:xfrm>
                <a:off x="0" y="-1"/>
                <a:ext cx="256700" cy="192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9798" y="19200"/>
                    </a:moveTo>
                    <a:lnTo>
                      <a:pt x="1802" y="19200"/>
                    </a:lnTo>
                    <a:lnTo>
                      <a:pt x="1802" y="2400"/>
                    </a:lnTo>
                    <a:lnTo>
                      <a:pt x="19798" y="2400"/>
                    </a:lnTo>
                    <a:lnTo>
                      <a:pt x="19798" y="19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  <p:sp>
            <p:nvSpPr>
              <p:cNvPr id="42" name="Shape 9308"/>
              <p:cNvSpPr/>
              <p:nvPr/>
            </p:nvSpPr>
            <p:spPr>
              <a:xfrm>
                <a:off x="39284" y="35653"/>
                <a:ext cx="179471" cy="124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1544" extrusionOk="0">
                    <a:moveTo>
                      <a:pt x="468" y="16899"/>
                    </a:moveTo>
                    <a:cubicBezTo>
                      <a:pt x="1011" y="17543"/>
                      <a:pt x="1809" y="17423"/>
                      <a:pt x="2251" y="16628"/>
                    </a:cubicBezTo>
                    <a:lnTo>
                      <a:pt x="2251" y="16626"/>
                    </a:lnTo>
                    <a:lnTo>
                      <a:pt x="3543" y="14300"/>
                    </a:lnTo>
                    <a:lnTo>
                      <a:pt x="5600" y="18371"/>
                    </a:lnTo>
                    <a:cubicBezTo>
                      <a:pt x="5873" y="18913"/>
                      <a:pt x="6328" y="19195"/>
                      <a:pt x="6786" y="19106"/>
                    </a:cubicBezTo>
                    <a:cubicBezTo>
                      <a:pt x="7242" y="19020"/>
                      <a:pt x="7630" y="18574"/>
                      <a:pt x="7798" y="17946"/>
                    </a:cubicBezTo>
                    <a:lnTo>
                      <a:pt x="9754" y="10654"/>
                    </a:lnTo>
                    <a:lnTo>
                      <a:pt x="12588" y="20415"/>
                    </a:lnTo>
                    <a:cubicBezTo>
                      <a:pt x="12787" y="21104"/>
                      <a:pt x="13246" y="21544"/>
                      <a:pt x="13755" y="21544"/>
                    </a:cubicBezTo>
                    <a:cubicBezTo>
                      <a:pt x="13778" y="21544"/>
                      <a:pt x="13801" y="21543"/>
                      <a:pt x="13826" y="21542"/>
                    </a:cubicBezTo>
                    <a:cubicBezTo>
                      <a:pt x="14360" y="21496"/>
                      <a:pt x="14816" y="20968"/>
                      <a:pt x="14968" y="20219"/>
                    </a:cubicBezTo>
                    <a:lnTo>
                      <a:pt x="17667" y="6945"/>
                    </a:lnTo>
                    <a:lnTo>
                      <a:pt x="18857" y="10519"/>
                    </a:lnTo>
                    <a:cubicBezTo>
                      <a:pt x="19162" y="11439"/>
                      <a:pt x="19921" y="11821"/>
                      <a:pt x="20550" y="11373"/>
                    </a:cubicBezTo>
                    <a:cubicBezTo>
                      <a:pt x="21179" y="10927"/>
                      <a:pt x="21442" y="9817"/>
                      <a:pt x="21135" y="8898"/>
                    </a:cubicBezTo>
                    <a:lnTo>
                      <a:pt x="18521" y="1042"/>
                    </a:lnTo>
                    <a:cubicBezTo>
                      <a:pt x="18292" y="352"/>
                      <a:pt x="17800" y="-56"/>
                      <a:pt x="17278" y="6"/>
                    </a:cubicBezTo>
                    <a:cubicBezTo>
                      <a:pt x="16755" y="69"/>
                      <a:pt x="16317" y="589"/>
                      <a:pt x="16167" y="1324"/>
                    </a:cubicBezTo>
                    <a:lnTo>
                      <a:pt x="13543" y="14225"/>
                    </a:lnTo>
                    <a:lnTo>
                      <a:pt x="10874" y="5027"/>
                    </a:lnTo>
                    <a:cubicBezTo>
                      <a:pt x="10672" y="4332"/>
                      <a:pt x="10206" y="3887"/>
                      <a:pt x="9689" y="3898"/>
                    </a:cubicBezTo>
                    <a:cubicBezTo>
                      <a:pt x="9173" y="3908"/>
                      <a:pt x="8715" y="4371"/>
                      <a:pt x="8527" y="5075"/>
                    </a:cubicBezTo>
                    <a:lnTo>
                      <a:pt x="6276" y="13475"/>
                    </a:lnTo>
                    <a:lnTo>
                      <a:pt x="4609" y="10174"/>
                    </a:lnTo>
                    <a:cubicBezTo>
                      <a:pt x="4375" y="9712"/>
                      <a:pt x="4012" y="9437"/>
                      <a:pt x="3619" y="9423"/>
                    </a:cubicBezTo>
                    <a:cubicBezTo>
                      <a:pt x="3225" y="9410"/>
                      <a:pt x="2854" y="9660"/>
                      <a:pt x="2606" y="10108"/>
                    </a:cubicBezTo>
                    <a:lnTo>
                      <a:pt x="284" y="14290"/>
                    </a:lnTo>
                    <a:cubicBezTo>
                      <a:pt x="-158" y="15086"/>
                      <a:pt x="-75" y="16253"/>
                      <a:pt x="468" y="168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</p:grpSp>
        <p:sp>
          <p:nvSpPr>
            <p:cNvPr id="39" name="Shape 9310"/>
            <p:cNvSpPr/>
            <p:nvPr/>
          </p:nvSpPr>
          <p:spPr>
            <a:xfrm>
              <a:off x="103032" y="123982"/>
              <a:ext cx="841694" cy="284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200"/>
                </a:spcBef>
                <a:defRPr sz="1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dirty="0" smtClean="0">
                  <a:latin typeface="微软雅黑" panose="020B0503020204020204" charset="-122"/>
                  <a:ea typeface="微软雅黑" panose="020B0503020204020204" charset="-122"/>
                </a:rPr>
                <a:t>福利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Shape 9311"/>
            <p:cNvSpPr/>
            <p:nvPr/>
          </p:nvSpPr>
          <p:spPr>
            <a:xfrm>
              <a:off x="1034811" y="339436"/>
              <a:ext cx="1553015" cy="1028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A5C067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八险一金</a:t>
              </a:r>
              <a:endPara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A5C067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生活补贴</a:t>
              </a:r>
              <a:endPara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A5C067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生日福利</a:t>
              </a:r>
              <a:endPara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A5C067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过节福利</a:t>
              </a:r>
              <a:endPara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</p:txBody>
        </p:sp>
      </p:grpSp>
      <p:grpSp>
        <p:nvGrpSpPr>
          <p:cNvPr id="46" name="Group 9321"/>
          <p:cNvGrpSpPr/>
          <p:nvPr/>
        </p:nvGrpSpPr>
        <p:grpSpPr>
          <a:xfrm>
            <a:off x="3293689" y="3752760"/>
            <a:ext cx="3386636" cy="1849645"/>
            <a:chOff x="0" y="0"/>
            <a:chExt cx="2606495" cy="1424493"/>
          </a:xfrm>
        </p:grpSpPr>
        <p:sp>
          <p:nvSpPr>
            <p:cNvPr id="47" name="Shape 9313"/>
            <p:cNvSpPr/>
            <p:nvPr/>
          </p:nvSpPr>
          <p:spPr>
            <a:xfrm>
              <a:off x="0" y="221330"/>
              <a:ext cx="2312711" cy="1203163"/>
            </a:xfrm>
            <a:prstGeom prst="roundRect">
              <a:avLst>
                <a:gd name="adj" fmla="val 3410"/>
              </a:avLst>
            </a:prstGeom>
            <a:solidFill>
              <a:srgbClr val="FFFFFF"/>
            </a:solidFill>
            <a:ln w="6350" cap="flat">
              <a:solidFill>
                <a:srgbClr val="03AE97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spcBef>
                  <a:spcPts val="390"/>
                </a:spcBef>
                <a:defRPr sz="800" b="1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 Regular"/>
                  <a:ea typeface="Roboto Condensed Regular"/>
                  <a:cs typeface="Roboto Condensed Regular"/>
                  <a:sym typeface="Roboto Condensed Regular"/>
                </a:defRPr>
              </a:pPr>
              <a:endParaRPr dirty="0">
                <a:latin typeface="+mn-ea"/>
                <a:ea typeface="+mn-ea"/>
              </a:endParaRPr>
            </a:p>
          </p:txBody>
        </p:sp>
        <p:grpSp>
          <p:nvGrpSpPr>
            <p:cNvPr id="48" name="Group 9317"/>
            <p:cNvGrpSpPr/>
            <p:nvPr/>
          </p:nvGrpSpPr>
          <p:grpSpPr>
            <a:xfrm>
              <a:off x="1519386" y="0"/>
              <a:ext cx="1087109" cy="1086591"/>
              <a:chOff x="-1" y="0"/>
              <a:chExt cx="1087108" cy="1086590"/>
            </a:xfrm>
          </p:grpSpPr>
          <p:sp>
            <p:nvSpPr>
              <p:cNvPr id="52" name="Shape 9314"/>
              <p:cNvSpPr/>
              <p:nvPr/>
            </p:nvSpPr>
            <p:spPr>
              <a:xfrm flipH="1">
                <a:off x="8943" y="0"/>
                <a:ext cx="1078164" cy="1080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135" y="11710"/>
                      <a:pt x="11730" y="21100"/>
                      <a:pt x="0" y="21600"/>
                    </a:cubicBezTo>
                    <a:cubicBezTo>
                      <a:pt x="2003" y="1999"/>
                      <a:pt x="2003" y="1999"/>
                      <a:pt x="2003" y="1999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3AE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spcBef>
                    <a:spcPts val="390"/>
                  </a:spcBef>
                  <a:defRPr sz="12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n-lt"/>
                    <a:ea typeface="+mn-ea"/>
                    <a:cs typeface="+mn-cs"/>
                    <a:sym typeface="Bebas Neue"/>
                  </a:defRPr>
                </a:pPr>
                <a:endParaRPr dirty="0">
                  <a:latin typeface="+mn-ea"/>
                  <a:ea typeface="+mn-ea"/>
                </a:endParaRPr>
              </a:p>
            </p:txBody>
          </p:sp>
          <p:sp>
            <p:nvSpPr>
              <p:cNvPr id="53" name="Shape 9315"/>
              <p:cNvSpPr/>
              <p:nvPr/>
            </p:nvSpPr>
            <p:spPr>
              <a:xfrm flipH="1">
                <a:off x="-1" y="5832"/>
                <a:ext cx="1081278" cy="99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1990" y="21600"/>
                    </a:lnTo>
                    <a:close/>
                  </a:path>
                </a:pathLst>
              </a:custGeom>
              <a:solidFill>
                <a:srgbClr val="0283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  <p:sp>
            <p:nvSpPr>
              <p:cNvPr id="54" name="Shape 9316"/>
              <p:cNvSpPr/>
              <p:nvPr/>
            </p:nvSpPr>
            <p:spPr>
              <a:xfrm flipH="1">
                <a:off x="981140" y="6350"/>
                <a:ext cx="99620" cy="1080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9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83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latin typeface="+mn-ea"/>
                  <a:ea typeface="+mn-ea"/>
                </a:endParaRPr>
              </a:p>
            </p:txBody>
          </p:sp>
        </p:grpSp>
        <p:sp>
          <p:nvSpPr>
            <p:cNvPr id="49" name="Shape 9318"/>
            <p:cNvSpPr/>
            <p:nvPr/>
          </p:nvSpPr>
          <p:spPr>
            <a:xfrm>
              <a:off x="2027461" y="458570"/>
              <a:ext cx="285250" cy="19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21" y="9697"/>
                  </a:moveTo>
                  <a:cubicBezTo>
                    <a:pt x="19027" y="9566"/>
                    <a:pt x="19033" y="9430"/>
                    <a:pt x="19033" y="9288"/>
                  </a:cubicBezTo>
                  <a:cubicBezTo>
                    <a:pt x="19033" y="4159"/>
                    <a:pt x="16130" y="2"/>
                    <a:pt x="12549" y="0"/>
                  </a:cubicBezTo>
                  <a:cubicBezTo>
                    <a:pt x="10029" y="2"/>
                    <a:pt x="7851" y="2063"/>
                    <a:pt x="6777" y="5069"/>
                  </a:cubicBezTo>
                  <a:cubicBezTo>
                    <a:pt x="6284" y="4584"/>
                    <a:pt x="5687" y="4296"/>
                    <a:pt x="5045" y="4296"/>
                  </a:cubicBezTo>
                  <a:cubicBezTo>
                    <a:pt x="3348" y="4297"/>
                    <a:pt x="1973" y="6266"/>
                    <a:pt x="1973" y="8696"/>
                  </a:cubicBezTo>
                  <a:cubicBezTo>
                    <a:pt x="1973" y="9094"/>
                    <a:pt x="2010" y="9479"/>
                    <a:pt x="2079" y="9847"/>
                  </a:cubicBezTo>
                  <a:cubicBezTo>
                    <a:pt x="832" y="10972"/>
                    <a:pt x="0" y="12957"/>
                    <a:pt x="0" y="15225"/>
                  </a:cubicBezTo>
                  <a:cubicBezTo>
                    <a:pt x="0" y="18634"/>
                    <a:pt x="1874" y="21411"/>
                    <a:pt x="4226" y="21572"/>
                  </a:cubicBezTo>
                  <a:lnTo>
                    <a:pt x="4226" y="21583"/>
                  </a:lnTo>
                  <a:lnTo>
                    <a:pt x="4424" y="21583"/>
                  </a:lnTo>
                  <a:cubicBezTo>
                    <a:pt x="4424" y="21582"/>
                    <a:pt x="4424" y="21583"/>
                    <a:pt x="4441" y="21584"/>
                  </a:cubicBezTo>
                  <a:cubicBezTo>
                    <a:pt x="4458" y="21583"/>
                    <a:pt x="4458" y="21582"/>
                    <a:pt x="4458" y="21583"/>
                  </a:cubicBezTo>
                  <a:lnTo>
                    <a:pt x="17028" y="21583"/>
                  </a:lnTo>
                  <a:cubicBezTo>
                    <a:pt x="17091" y="21588"/>
                    <a:pt x="17169" y="21600"/>
                    <a:pt x="17256" y="21600"/>
                  </a:cubicBezTo>
                  <a:cubicBezTo>
                    <a:pt x="19655" y="21600"/>
                    <a:pt x="21599" y="18815"/>
                    <a:pt x="21600" y="15380"/>
                  </a:cubicBezTo>
                  <a:cubicBezTo>
                    <a:pt x="21599" y="12845"/>
                    <a:pt x="20540" y="10665"/>
                    <a:pt x="19021" y="9697"/>
                  </a:cubicBezTo>
                  <a:close/>
                  <a:moveTo>
                    <a:pt x="17256" y="19481"/>
                  </a:moveTo>
                  <a:cubicBezTo>
                    <a:pt x="17241" y="19481"/>
                    <a:pt x="17218" y="19478"/>
                    <a:pt x="17190" y="19475"/>
                  </a:cubicBezTo>
                  <a:lnTo>
                    <a:pt x="17097" y="19466"/>
                  </a:lnTo>
                  <a:lnTo>
                    <a:pt x="17066" y="19464"/>
                  </a:lnTo>
                  <a:lnTo>
                    <a:pt x="4395" y="19464"/>
                  </a:lnTo>
                  <a:lnTo>
                    <a:pt x="4395" y="19460"/>
                  </a:lnTo>
                  <a:cubicBezTo>
                    <a:pt x="2788" y="19426"/>
                    <a:pt x="1479" y="17521"/>
                    <a:pt x="1479" y="15224"/>
                  </a:cubicBezTo>
                  <a:cubicBezTo>
                    <a:pt x="1479" y="13716"/>
                    <a:pt x="2021" y="12359"/>
                    <a:pt x="2933" y="11580"/>
                  </a:cubicBezTo>
                  <a:lnTo>
                    <a:pt x="3837" y="10811"/>
                  </a:lnTo>
                  <a:lnTo>
                    <a:pt x="3524" y="9374"/>
                  </a:lnTo>
                  <a:cubicBezTo>
                    <a:pt x="3475" y="9156"/>
                    <a:pt x="3452" y="8927"/>
                    <a:pt x="3452" y="8695"/>
                  </a:cubicBezTo>
                  <a:cubicBezTo>
                    <a:pt x="3454" y="7438"/>
                    <a:pt x="4166" y="6417"/>
                    <a:pt x="5045" y="6415"/>
                  </a:cubicBezTo>
                  <a:cubicBezTo>
                    <a:pt x="5399" y="6415"/>
                    <a:pt x="5732" y="6578"/>
                    <a:pt x="6016" y="6894"/>
                  </a:cubicBezTo>
                  <a:lnTo>
                    <a:pt x="7321" y="8343"/>
                  </a:lnTo>
                  <a:lnTo>
                    <a:pt x="8033" y="6208"/>
                  </a:lnTo>
                  <a:cubicBezTo>
                    <a:pt x="8861" y="3726"/>
                    <a:pt x="10635" y="2118"/>
                    <a:pt x="12548" y="2119"/>
                  </a:cubicBezTo>
                  <a:cubicBezTo>
                    <a:pt x="15308" y="2127"/>
                    <a:pt x="17549" y="5335"/>
                    <a:pt x="17555" y="9288"/>
                  </a:cubicBezTo>
                  <a:cubicBezTo>
                    <a:pt x="17555" y="9373"/>
                    <a:pt x="17549" y="9463"/>
                    <a:pt x="17545" y="9561"/>
                  </a:cubicBezTo>
                  <a:lnTo>
                    <a:pt x="17538" y="9719"/>
                  </a:lnTo>
                  <a:lnTo>
                    <a:pt x="17482" y="11071"/>
                  </a:lnTo>
                  <a:lnTo>
                    <a:pt x="18355" y="11592"/>
                  </a:lnTo>
                  <a:cubicBezTo>
                    <a:pt x="19428" y="12231"/>
                    <a:pt x="20120" y="13716"/>
                    <a:pt x="20121" y="15380"/>
                  </a:cubicBezTo>
                  <a:cubicBezTo>
                    <a:pt x="20117" y="17640"/>
                    <a:pt x="18835" y="19477"/>
                    <a:pt x="17256" y="1948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+mn-ea"/>
                <a:ea typeface="+mn-ea"/>
              </a:endParaRPr>
            </a:p>
          </p:txBody>
        </p:sp>
        <p:sp>
          <p:nvSpPr>
            <p:cNvPr id="50" name="Shape 9319"/>
            <p:cNvSpPr/>
            <p:nvPr/>
          </p:nvSpPr>
          <p:spPr>
            <a:xfrm>
              <a:off x="1658834" y="129838"/>
              <a:ext cx="841694" cy="284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200"/>
                </a:spcBef>
                <a:defRPr sz="1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 panose="02000000000000000000"/>
                  <a:ea typeface="Roboto Condensed" panose="02000000000000000000"/>
                  <a:cs typeface="Roboto Condensed" panose="02000000000000000000"/>
                  <a:sym typeface="Roboto Condensed" panose="02000000000000000000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dirty="0" smtClean="0">
                  <a:latin typeface="微软雅黑" panose="020B0503020204020204" charset="-122"/>
                  <a:ea typeface="微软雅黑" panose="020B0503020204020204" charset="-122"/>
                </a:rPr>
                <a:t>薪酬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Shape 9320"/>
            <p:cNvSpPr/>
            <p:nvPr/>
          </p:nvSpPr>
          <p:spPr>
            <a:xfrm>
              <a:off x="164660" y="345291"/>
              <a:ext cx="1553015" cy="1028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03AE97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基本工资</a:t>
              </a:r>
              <a:endPara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03AE97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教学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课酬</a:t>
              </a:r>
              <a:endPara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03AE97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研发补贴</a:t>
              </a:r>
              <a:endPara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  <a:p>
              <a:pPr marL="51435" indent="-51435">
                <a:lnSpc>
                  <a:spcPct val="120000"/>
                </a:lnSpc>
                <a:spcBef>
                  <a:spcPts val="390"/>
                </a:spcBef>
                <a:buClr>
                  <a:srgbClr val="03AE97"/>
                </a:buClr>
                <a:buSzPct val="100000"/>
                <a:buFont typeface="Arial" panose="020B0604020202020204"/>
                <a:buChar char="•"/>
                <a:defRPr>
                  <a:uFillTx/>
                </a:defRPr>
              </a:pP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uFill>
                    <a:solidFill>
                      <a:srgbClr val="595959">
                        <a:alpha val="70000"/>
                      </a:srgb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Roboto Condensed" panose="02000000000000000000"/>
                  <a:sym typeface="Roboto Condensed" panose="02000000000000000000"/>
                </a:rPr>
                <a:t>出差补贴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595959">
                      <a:alpha val="70000"/>
                    </a:srgb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Roboto Condensed" panose="02000000000000000000"/>
                <a:sym typeface="Roboto Condensed" panose="0200000000000000000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56" name="矩形 55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23" grpId="0" animBg="1" advAuto="0"/>
      <p:bldP spid="35" grpId="0" animBg="1" advAuto="0"/>
      <p:bldP spid="46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-35560"/>
            <a:ext cx="1448435" cy="689356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739140"/>
            <a:ext cx="4419600" cy="548640"/>
            <a:chOff x="6060" y="2358"/>
            <a:chExt cx="6960" cy="86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58"/>
              <a:ext cx="6448" cy="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连接你和我们的“鹊桥”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2640000">
            <a:off x="716915" y="2569845"/>
            <a:ext cx="1654175" cy="1737360"/>
            <a:chOff x="4169" y="963"/>
            <a:chExt cx="5431" cy="5703"/>
          </a:xfrm>
        </p:grpSpPr>
        <p:sp>
          <p:nvSpPr>
            <p:cNvPr id="10" name="矩形 9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132330" y="1496096"/>
            <a:ext cx="96621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(一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) </a:t>
            </a:r>
            <a:r>
              <a:rPr lang="zh-CN" altLang="en-US" sz="2000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投递</a:t>
            </a:r>
            <a:r>
              <a:rPr lang="zh-CN" altLang="en-US" sz="20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邮箱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：邮件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主题为：学校+学历+姓名+应聘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职位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         公职项目：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hlinkClick r:id="rId1"/>
              </a:rPr>
              <a:t>gzhr@huatu.com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； 金融项目：</a:t>
            </a:r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hnyaolei</a:t>
            </a:r>
            <a:r>
              <a:rPr lang="en-US" altLang="en-US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@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huatu.c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om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         教师项目：</a:t>
            </a:r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htjszphr</a:t>
            </a:r>
            <a:r>
              <a:rPr lang="en-US" altLang="en-US" dirty="0" smtClean="0">
                <a:latin typeface="微软雅黑" panose="020B0503020204020204" charset="-122"/>
                <a:ea typeface="微软雅黑" panose="020B0503020204020204" charset="-122"/>
                <a:hlinkClick r:id="rId3"/>
              </a:rPr>
              <a:t>@huatu.com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；医疗项目：</a:t>
            </a:r>
            <a:r>
              <a:rPr lang="en-US" altLang="en-US" u="sng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huangyeling@huatu.com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) </a:t>
            </a:r>
            <a:r>
              <a:rPr lang="zh-CN" altLang="en-US" sz="2000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招聘</a:t>
            </a:r>
            <a:r>
              <a:rPr lang="zh-CN" altLang="en-US" sz="20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电话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020-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85647184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18635757385 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（姚老师），</a:t>
            </a:r>
            <a:r>
              <a:rPr lang="en-US" altLang="zh-CN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18819821619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马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老师）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(三) </a:t>
            </a:r>
            <a:r>
              <a:rPr lang="zh-CN" altLang="en-US" sz="2000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整齐划一的招聘微信，零距离直接对话</a:t>
            </a:r>
            <a:r>
              <a:rPr lang="en-US" altLang="zh-CN" sz="2000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HR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041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275" y="411480"/>
            <a:ext cx="2743835" cy="7658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7167" y="6123998"/>
            <a:ext cx="1862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金融项目招聘微信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6826" y="6136108"/>
            <a:ext cx="1872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教师项目招聘微信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68379" y="6136876"/>
            <a:ext cx="1884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医疗项目招聘微信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9403" y="6122461"/>
            <a:ext cx="193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公职项目招聘微信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00" y="4172756"/>
            <a:ext cx="2011065" cy="19525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65" y="4211473"/>
            <a:ext cx="1898131" cy="18990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45" y="4301542"/>
            <a:ext cx="1886145" cy="17328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589" y="4198593"/>
            <a:ext cx="1927516" cy="192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122A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34440" y="1554480"/>
            <a:ext cx="5641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SECTION ONE</a:t>
            </a:r>
            <a:endParaRPr lang="zh-CN" altLang="en-US" sz="8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34440" y="2877919"/>
            <a:ext cx="7200000" cy="70104"/>
            <a:chOff x="1234440" y="2877919"/>
            <a:chExt cx="7200000" cy="70104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234440" y="2877919"/>
              <a:ext cx="720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234440" y="2948023"/>
              <a:ext cx="720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 bwMode="auto">
          <a:xfrm>
            <a:off x="1234440" y="2991679"/>
            <a:ext cx="4894025" cy="967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8535" i="1" baseline="-3000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公司简介</a:t>
            </a:r>
            <a:endParaRPr lang="zh-CN" altLang="en-US" sz="8535" i="1" baseline="-30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0299" y="3120533"/>
            <a:ext cx="244605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华图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简介</a:t>
            </a:r>
            <a:endParaRPr lang="en-US" altLang="zh-CN" sz="2800" dirty="0" smtClean="0">
              <a:solidFill>
                <a:schemeClr val="bg1"/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华图业务</a:t>
            </a:r>
            <a:endParaRPr lang="en-US" altLang="zh-CN" sz="2800" dirty="0" smtClean="0">
              <a:solidFill>
                <a:schemeClr val="bg1"/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华图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文化</a:t>
            </a:r>
            <a:endParaRPr lang="en-US" altLang="zh-CN" sz="2800" dirty="0" smtClean="0">
              <a:solidFill>
                <a:schemeClr val="bg1"/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品牌建设</a:t>
            </a:r>
            <a:endParaRPr lang="en-US" altLang="zh-CN" sz="2800" dirty="0" smtClean="0">
              <a:solidFill>
                <a:schemeClr val="bg1"/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华图公益</a:t>
            </a:r>
            <a:endParaRPr lang="en-US" altLang="zh-CN" sz="28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75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75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-35560"/>
            <a:ext cx="1448435" cy="689356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739140"/>
            <a:ext cx="4419600" cy="548640"/>
            <a:chOff x="6060" y="2358"/>
            <a:chExt cx="6960" cy="86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58"/>
              <a:ext cx="6448" cy="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连接你和我们的“鹊桥”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11"/>
          <p:cNvGrpSpPr/>
          <p:nvPr/>
        </p:nvGrpSpPr>
        <p:grpSpPr>
          <a:xfrm rot="2640000">
            <a:off x="716915" y="2569845"/>
            <a:ext cx="1654175" cy="1737360"/>
            <a:chOff x="4169" y="963"/>
            <a:chExt cx="5431" cy="5703"/>
          </a:xfrm>
        </p:grpSpPr>
        <p:sp>
          <p:nvSpPr>
            <p:cNvPr id="10" name="矩形 9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132330" y="1632576"/>
            <a:ext cx="966216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如果你搞笑幽默富</a:t>
            </a:r>
            <a:r>
              <a:rPr lang="zh-CN" altLang="en-US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有内涵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，来华图当老师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吧！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如果你富有激情</a:t>
            </a:r>
            <a:r>
              <a:rPr lang="zh-CN" altLang="en-US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喜欢挑战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，来华图当老师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吧！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如果你喜欢</a:t>
            </a:r>
            <a:r>
              <a:rPr lang="zh-CN" altLang="en-US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表达乐观自信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，来华图当老师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吧！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如果你</a:t>
            </a:r>
            <a:r>
              <a:rPr lang="zh-CN" altLang="en-US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思维严密逻辑性强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，来华图当老师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吧！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在这里，你将得到一份“</a:t>
            </a:r>
            <a:r>
              <a:rPr lang="zh-CN" altLang="en-US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拿1</a:t>
            </a:r>
            <a:r>
              <a:rPr lang="en-US" altLang="zh-CN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w年薪，享全国旅行，赏各地风景，聚四海好友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”的好工作！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在这里，你将得到一份“</a:t>
            </a:r>
            <a:r>
              <a:rPr lang="zh-CN" altLang="en-US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站三尺讲台，传知识精粹，育红领英才，造百年基业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“的好工作！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在这里，你将得到一份“</a:t>
            </a:r>
            <a:r>
              <a:rPr lang="zh-CN" altLang="en-US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研教学体系，提公职素质，得桃李天下，推社会进步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“的好工作！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041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8275" y="411480"/>
            <a:ext cx="2743835" cy="765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600129"/>
            <a:ext cx="3352800" cy="548640"/>
            <a:chOff x="6060" y="2397"/>
            <a:chExt cx="5280" cy="86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97"/>
              <a:ext cx="4768" cy="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华图员工活动剪影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2640000">
            <a:off x="716915" y="2569845"/>
            <a:ext cx="1654175" cy="1737360"/>
            <a:chOff x="4169" y="963"/>
            <a:chExt cx="5431" cy="5703"/>
          </a:xfrm>
        </p:grpSpPr>
        <p:sp>
          <p:nvSpPr>
            <p:cNvPr id="10" name="矩形 9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327650" y="1774825"/>
            <a:ext cx="6256020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01员工生日   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员工生日不仅是员工自己的节日，更是团队共同的节日。每到员工生日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当月，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公司除了专有福利以外，还会组织近期过生日的员工度过一个特殊的，极具意义的生日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Party；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 descr="我们都是小纸条儿_meitu_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87102" y="4008933"/>
            <a:ext cx="3712946" cy="2473751"/>
          </a:xfrm>
          <a:prstGeom prst="rect">
            <a:avLst/>
          </a:prstGeom>
        </p:spPr>
      </p:pic>
      <p:pic>
        <p:nvPicPr>
          <p:cNvPr id="23" name="图片 22" descr="都有礼物好开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2872" y="3982492"/>
            <a:ext cx="3801470" cy="2534314"/>
          </a:xfrm>
          <a:prstGeom prst="rect">
            <a:avLst/>
          </a:prstGeom>
        </p:spPr>
      </p:pic>
      <p:pic>
        <p:nvPicPr>
          <p:cNvPr id="24" name="图片 23" descr="蜡烛_meitu_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7775" y="3982365"/>
            <a:ext cx="2008619" cy="2534314"/>
          </a:xfrm>
          <a:prstGeom prst="rect">
            <a:avLst/>
          </a:prstGeom>
        </p:spPr>
      </p:pic>
      <p:pic>
        <p:nvPicPr>
          <p:cNvPr id="25" name="图片 24" descr="755279897567096868_meitu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505" y="1364775"/>
            <a:ext cx="3292522" cy="2469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763905"/>
            <a:ext cx="3352800" cy="548640"/>
            <a:chOff x="6060" y="2397"/>
            <a:chExt cx="5280" cy="86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97"/>
              <a:ext cx="4768" cy="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华图员工活动剪影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 rot="2640000">
            <a:off x="716915" y="2569845"/>
            <a:ext cx="1654175" cy="1737360"/>
            <a:chOff x="4169" y="963"/>
            <a:chExt cx="5431" cy="5703"/>
          </a:xfrm>
        </p:grpSpPr>
        <p:sp>
          <p:nvSpPr>
            <p:cNvPr id="10" name="矩形 9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56342" y="1610986"/>
            <a:ext cx="4121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02节日活动   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不管是教师节还是圣诞节，大家在一起，才是最开心的，游戏，礼品，小节目，让你我的心连接更紧密。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40741" y="5212318"/>
            <a:ext cx="6063898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18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8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团队出游    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团队出游是华图每年必不可少的一项活动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，或是投入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大自然的怀抱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，或是置身游乐王国，愉悦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轻松之余，更是提高团队的凝聚力的大好时机。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图片 20" descr="66850452686300650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37526" y="1154763"/>
            <a:ext cx="2142700" cy="1629379"/>
          </a:xfrm>
          <a:prstGeom prst="rect">
            <a:avLst/>
          </a:prstGeom>
        </p:spPr>
      </p:pic>
      <p:pic>
        <p:nvPicPr>
          <p:cNvPr id="20" name="图片 19" descr="594334607390773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3427" y="1327470"/>
            <a:ext cx="2510763" cy="1333843"/>
          </a:xfrm>
          <a:prstGeom prst="rect">
            <a:avLst/>
          </a:prstGeom>
        </p:spPr>
      </p:pic>
      <p:pic>
        <p:nvPicPr>
          <p:cNvPr id="19" name="图片 18" descr="500049941308912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9960" y="1018533"/>
            <a:ext cx="1067943" cy="1902088"/>
          </a:xfrm>
          <a:prstGeom prst="rect">
            <a:avLst/>
          </a:prstGeom>
        </p:spPr>
      </p:pic>
      <p:pic>
        <p:nvPicPr>
          <p:cNvPr id="23" name="图片 22" descr="135638312359186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0032" y="3384639"/>
            <a:ext cx="2297848" cy="3063797"/>
          </a:xfrm>
          <a:prstGeom prst="rect">
            <a:avLst/>
          </a:prstGeom>
        </p:spPr>
      </p:pic>
      <p:pic>
        <p:nvPicPr>
          <p:cNvPr id="25" name="图片 24" descr="QQ图片201609181552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500" y="3193354"/>
            <a:ext cx="2606724" cy="1978152"/>
          </a:xfrm>
          <a:prstGeom prst="rect">
            <a:avLst/>
          </a:prstGeom>
        </p:spPr>
      </p:pic>
      <p:pic>
        <p:nvPicPr>
          <p:cNvPr id="26" name="图片 25" descr="QQ图片2016091815525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009" y="3199590"/>
            <a:ext cx="2757717" cy="1949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763905"/>
            <a:ext cx="3352800" cy="548640"/>
            <a:chOff x="6060" y="2397"/>
            <a:chExt cx="5280" cy="86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97"/>
              <a:ext cx="4768" cy="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华图员工活动剪影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2640000">
            <a:off x="716915" y="2569845"/>
            <a:ext cx="1654175" cy="1737360"/>
            <a:chOff x="4169" y="963"/>
            <a:chExt cx="5431" cy="5703"/>
          </a:xfrm>
        </p:grpSpPr>
        <p:sp>
          <p:nvSpPr>
            <p:cNvPr id="10" name="矩形 9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1"/>
          <a:srcRect l="1189" t="18002" r="18560" b="38746"/>
          <a:stretch>
            <a:fillRect/>
          </a:stretch>
        </p:blipFill>
        <p:spPr>
          <a:xfrm>
            <a:off x="2385060" y="2548890"/>
            <a:ext cx="6213475" cy="23342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81580" y="4954270"/>
            <a:ext cx="89306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1800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800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年终宴会</a:t>
            </a:r>
            <a:r>
              <a:rPr sz="1800" b="1" dirty="0" smtClean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每年年终举办宴会，由员工自导自演，这里是每个员工平等展示自己的最好舞台，你也许有足够的实力，你也许有足够的胆量，无论如何，只要秀出自己，你就是最棒的！美酒佳肴与魅力无穷的节目，欢声笑语与红包大奖，华图人，一家亲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79370" y="1543685"/>
            <a:ext cx="8812530" cy="86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18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800" b="1" dirty="0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嘉年华    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公司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举办的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周年庆大型娱乐活动，覆盖公司全体员工及其家属，是公司最大规模的员工及家属同庆活动。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 descr="450348819424604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7271" y="2651077"/>
            <a:ext cx="2511190" cy="1883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41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9205" y="3773170"/>
            <a:ext cx="3188335" cy="8902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42545" y="-14605"/>
            <a:ext cx="4848860" cy="6872605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 rot="2640000">
            <a:off x="3080385" y="1610995"/>
            <a:ext cx="3448685" cy="3621405"/>
            <a:chOff x="4169" y="963"/>
            <a:chExt cx="5431" cy="5703"/>
          </a:xfrm>
        </p:grpSpPr>
        <p:sp>
          <p:nvSpPr>
            <p:cNvPr id="10" name="矩形 9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 rot="16200000">
            <a:off x="3160395" y="2722880"/>
            <a:ext cx="5074285" cy="139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solidFill>
                  <a:srgbClr val="CD122A"/>
                </a:solidFill>
                <a:latin typeface="微软雅黑" panose="020B0503020204020204" charset="-122"/>
                <a:ea typeface="微软雅黑" panose="020B0503020204020204" charset="-122"/>
              </a:rPr>
              <a:t>THANK U</a:t>
            </a:r>
            <a:endParaRPr lang="en-US" altLang="zh-CN" sz="8000" b="1">
              <a:solidFill>
                <a:srgbClr val="CD12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rot="2640000">
            <a:off x="7301865" y="3007360"/>
            <a:ext cx="240030" cy="240030"/>
          </a:xfrm>
          <a:prstGeom prst="rtTriangle">
            <a:avLst/>
          </a:prstGeom>
          <a:solidFill>
            <a:schemeClr val="bg1"/>
          </a:solidFill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文本框 15"/>
          <p:cNvSpPr txBox="1"/>
          <p:nvPr/>
        </p:nvSpPr>
        <p:spPr>
          <a:xfrm>
            <a:off x="7626985" y="2949575"/>
            <a:ext cx="35356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华图与未来就差了一个你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522364"/>
            <a:ext cx="1946275" cy="523240"/>
            <a:chOff x="6060" y="2382"/>
            <a:chExt cx="306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82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 smtClean="0">
                  <a:latin typeface="微软雅黑" panose="020B0503020204020204" charset="-122"/>
                  <a:ea typeface="微软雅黑" panose="020B0503020204020204" charset="-122"/>
                </a:rPr>
                <a:t>华图简介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椭圆 12"/>
          <p:cNvSpPr/>
          <p:nvPr/>
        </p:nvSpPr>
        <p:spPr bwMode="auto">
          <a:xfrm>
            <a:off x="6284699" y="1521018"/>
            <a:ext cx="1152620" cy="1153071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/>
          <a:lstStyle/>
          <a:p>
            <a:pPr defTabSz="913765"/>
            <a:endParaRPr lang="zh-CN" altLang="en-US" sz="173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6451024" y="1618865"/>
            <a:ext cx="943568" cy="58475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en-US" altLang="zh-CN" sz="3200" b="1" dirty="0" smtClean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endParaRPr lang="zh-CN" altLang="en-US" sz="3200" b="1" dirty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324524" y="2169088"/>
            <a:ext cx="1042225" cy="297429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r>
              <a:rPr lang="zh-CN" altLang="en-US" sz="1335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年风雨兼程</a:t>
            </a:r>
            <a:endParaRPr lang="zh-CN" altLang="en-US" sz="1335" dirty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7724367" y="1521018"/>
            <a:ext cx="1152620" cy="1153071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/>
          <a:lstStyle/>
          <a:p>
            <a:pPr defTabSz="913765"/>
            <a:endParaRPr lang="zh-CN" altLang="en-US" sz="1735">
              <a:solidFill>
                <a:srgbClr val="F12F3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7697337" y="1622159"/>
            <a:ext cx="1617318" cy="58475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en-US" altLang="zh-CN" sz="3200" b="1" dirty="0" smtClean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7000</a:t>
            </a:r>
            <a:endParaRPr lang="zh-CN" altLang="en-US" sz="3200" b="1" dirty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7850870" y="2097080"/>
            <a:ext cx="931617" cy="502549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zh-CN" altLang="en-US" sz="1335" dirty="0" smtClean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全国</a:t>
            </a:r>
            <a:r>
              <a:rPr lang="en-US" altLang="zh-CN" sz="1335" dirty="0" smtClean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7000</a:t>
            </a:r>
            <a:endParaRPr lang="en-US" altLang="zh-CN" sz="1335" dirty="0" smtClean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335" dirty="0" smtClean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名员工</a:t>
            </a:r>
            <a:endParaRPr lang="zh-CN" altLang="en-US" sz="1335" dirty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9164527" y="1521018"/>
            <a:ext cx="1152620" cy="1153071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/>
          <a:lstStyle/>
          <a:p>
            <a:pPr defTabSz="913765"/>
            <a:endParaRPr lang="zh-CN" altLang="en-US" sz="173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9103055" y="1622277"/>
            <a:ext cx="1244218" cy="58475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3200" b="1" dirty="0" smtClean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000</a:t>
            </a:r>
            <a:endParaRPr lang="zh-CN" altLang="en-US" sz="3200" b="1" dirty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9291029" y="2097080"/>
            <a:ext cx="931617" cy="502549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zh-CN" altLang="en-US" sz="1335" dirty="0" smtClean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全国</a:t>
            </a:r>
            <a:r>
              <a:rPr lang="en-US" altLang="zh-CN" sz="1335" dirty="0" smtClean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endParaRPr lang="en-US" altLang="zh-CN" sz="1335" dirty="0" smtClean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335" dirty="0" smtClean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专职讲师</a:t>
            </a:r>
            <a:endParaRPr lang="zh-CN" altLang="en-US" sz="1335" dirty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10552947" y="1521018"/>
            <a:ext cx="1152620" cy="1153071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/>
          <a:lstStyle/>
          <a:p>
            <a:pPr defTabSz="913765"/>
            <a:endParaRPr lang="zh-CN" altLang="en-US" sz="173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10651059" y="1612278"/>
            <a:ext cx="1106248" cy="58475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en-US" altLang="zh-CN" sz="3200" b="1" dirty="0" smtClean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400</a:t>
            </a:r>
            <a:endParaRPr lang="zh-CN" altLang="en-US" sz="3200" b="1" dirty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10644184" y="2097080"/>
            <a:ext cx="1002149" cy="502549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zh-CN" altLang="en-US" sz="1335" dirty="0" smtClean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全国</a:t>
            </a:r>
            <a:r>
              <a:rPr lang="en-US" altLang="zh-CN" sz="1335" dirty="0" smtClean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400</a:t>
            </a:r>
            <a:r>
              <a:rPr lang="zh-CN" altLang="en-US" sz="1335" dirty="0" smtClean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家</a:t>
            </a:r>
            <a:endParaRPr lang="en-US" altLang="zh-CN" sz="1335" dirty="0" smtClean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335" dirty="0" smtClean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分支机构</a:t>
            </a:r>
            <a:endParaRPr lang="zh-CN" altLang="en-US" sz="1335" dirty="0">
              <a:solidFill>
                <a:srgbClr val="F8F8F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680439" y="1521018"/>
            <a:ext cx="3726722" cy="496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4"/>
          <p:cNvSpPr txBox="1"/>
          <p:nvPr/>
        </p:nvSpPr>
        <p:spPr>
          <a:xfrm>
            <a:off x="6147745" y="2825089"/>
            <a:ext cx="5825888" cy="3653284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北京华图宏阳教育文化发展股份有限公司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（以下简称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“华图教育”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）创始人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易定宏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2001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年来京创业，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2003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月创办北京华图宏阳教育文化发展有限公司（公司前身）。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2011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，公司整体变更设立为股份有限公司。历经十余年的发展，华图宏阳股份现已成为集面授培训、网络教学、公共管理服务于一体，拥有专兼职教师、研究员及员工数千人的综合性教育培训企业。华图宏阳股份下设华图教育、华图政信、华图教师等子品牌，专业从事包括公职人员选拔在内的各类人才招录培训、公共管理服务、企业管理培训、大学生就业指导、口才与沟通、会计考试培训等项目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2014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日，华图在新三板挂牌上市，成为国内首家登陆国内资本市场的教育培训机构。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30" name="矩形 29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522364"/>
            <a:ext cx="1946275" cy="523240"/>
            <a:chOff x="6060" y="2382"/>
            <a:chExt cx="306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82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 smtClean="0">
                  <a:latin typeface="微软雅黑" panose="020B0503020204020204" charset="-122"/>
                  <a:ea typeface="微软雅黑" panose="020B0503020204020204" charset="-122"/>
                </a:rPr>
                <a:t>发展历程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6604000" y="135964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604000" y="166444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604000" y="196924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604000" y="231468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604000" y="262964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604000" y="293444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604000" y="324940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604000" y="355420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604000" y="385900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604000" y="420444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604000" y="450924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604000" y="481404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604000" y="518996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604000" y="549476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604000" y="584020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604000" y="614500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604000" y="6449808"/>
            <a:ext cx="142240" cy="1422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直线连接符 7"/>
          <p:cNvCxnSpPr/>
          <p:nvPr/>
        </p:nvCxnSpPr>
        <p:spPr>
          <a:xfrm>
            <a:off x="6675120" y="1420608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221756" y="1085328"/>
            <a:ext cx="1377300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筚路蓝缕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2001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84396" y="1319008"/>
            <a:ext cx="310854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华图创始人易定宏来京创业，创办华图教育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21756" y="1694928"/>
            <a:ext cx="1377075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初涉公职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2003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588707" y="1948928"/>
            <a:ext cx="40318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策划发行的公务员考试培训教材面试，进军公职培训行业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221756" y="2365488"/>
            <a:ext cx="1377300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双管齐下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2005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588722" y="2619488"/>
            <a:ext cx="40318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成立培训部，形成图书策划发行与面授培训两个支柱产业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874188" y="2985248"/>
            <a:ext cx="1736373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初创在线教育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2007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882814" y="3239248"/>
            <a:ext cx="37240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创建华图网校，成为首家公职考试在线教育培训机构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860820" y="3584688"/>
            <a:ext cx="1736373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进入资本市场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2009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099324" y="3838688"/>
            <a:ext cx="249299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引进风险投资，启动国内上市计划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221756" y="4234928"/>
            <a:ext cx="1377300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公益启航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2011 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921198" y="4555772"/>
            <a:ext cx="464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44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与教育部合作创建全国大学生创业基金，</a:t>
            </a:r>
            <a:r>
              <a:rPr lang="zh-CN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用于大学生创业平台建设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ts val="1440"/>
              </a:lnSpc>
            </a:pPr>
            <a:r>
              <a:rPr lang="zh-CN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与项目支持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并先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后建立湖南邵阳、青海玉树等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所华图爱心</a:t>
            </a:r>
            <a:r>
              <a:rPr lang="zh-CN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小学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74188" y="4915648"/>
            <a:ext cx="1736147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引领在线教育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2013 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829338" y="5223122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44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华图网校、砖题库、华图在线等互联网产</a:t>
            </a:r>
            <a:r>
              <a:rPr lang="zh-CN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品全面升级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ts val="1440"/>
              </a:lnSpc>
            </a:pPr>
            <a:r>
              <a:rPr lang="zh-CN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引领行业互联网化发展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221756" y="5606528"/>
            <a:ext cx="1377300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蓄势整合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2015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829340" y="5914000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44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荣获“中国驰名商标</a:t>
            </a:r>
            <a:r>
              <a:rPr lang="zh-CN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ts val="1440"/>
              </a:lnSpc>
            </a:pPr>
            <a:r>
              <a:rPr lang="zh-CN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成为首家获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得“中国驰名商标”的职业教育培训企业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911646" y="6311897"/>
            <a:ext cx="2686954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华图人 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一直在路上。。</a:t>
            </a: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2017 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86396" y="1420608"/>
            <a:ext cx="1377300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2002 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崭露头角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786396" y="1654288"/>
            <a:ext cx="34163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策划发行全国唯一司法考试教材，引起业内轰动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786396" y="2070848"/>
            <a:ext cx="1390124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2004 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进军面授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786396" y="2304528"/>
            <a:ext cx="526297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在北京大学资源楼举办第一期公务员考试培训课程，进入公考面授培训领域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786396" y="2680448"/>
            <a:ext cx="1749197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2006 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制定行业标准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786396" y="2914128"/>
            <a:ext cx="35702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推出“模块教学法”，制定公职考试行业培训标准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786396" y="3310368"/>
            <a:ext cx="1377300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2008 </a:t>
            </a:r>
            <a:r>
              <a:rPr lang="zh-CN" altLang="zh-CN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全面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布局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786396" y="3544048"/>
            <a:ext cx="35702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在所有省份设立教学点，完成全国地面渠道的布局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786396" y="3940288"/>
            <a:ext cx="1390124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2010 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多元发展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86396" y="4240808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4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成立华图教师、事业单位培训、金融培训、</a:t>
            </a:r>
            <a:r>
              <a:rPr lang="zh-CN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医疗培训等多个产业单元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440"/>
              </a:lnSpc>
            </a:pPr>
            <a:r>
              <a:rPr lang="zh-CN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开始业务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多元化发展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786396" y="4549888"/>
            <a:ext cx="1390124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2012 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投资并购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786396" y="4850408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4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与天津希乐城进行战略合作，</a:t>
            </a:r>
            <a:r>
              <a:rPr lang="zh-CN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华图正式入股希乐城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440"/>
              </a:lnSpc>
            </a:pPr>
            <a:r>
              <a:rPr lang="zh-CN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由此加快了进军投资并购领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域的步伐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786396" y="5230608"/>
            <a:ext cx="1390124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2014 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挂牌上市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786396" y="5517760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4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在全国中小企业股份转让系统挂牌</a:t>
            </a:r>
            <a:r>
              <a:rPr lang="zh-CN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上市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440"/>
              </a:lnSpc>
            </a:pPr>
            <a:r>
              <a:rPr lang="zh-CN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成为首家登录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国内资本市场的教育培训企业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786396" y="5891008"/>
            <a:ext cx="1390124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2016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技术升级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786396" y="6124688"/>
            <a:ext cx="32496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IBM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战略合作，打造华图云大数据生态体系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65" name="矩形 64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522364"/>
            <a:ext cx="1946275" cy="523240"/>
            <a:chOff x="6060" y="2382"/>
            <a:chExt cx="306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82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 smtClean="0">
                  <a:latin typeface="微软雅黑" panose="020B0503020204020204" charset="-122"/>
                  <a:ea typeface="微软雅黑" panose="020B0503020204020204" charset="-122"/>
                </a:rPr>
                <a:t>公司业务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2" descr="未标题-1-01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36" y="1477514"/>
            <a:ext cx="2718816" cy="497128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02422" y="1998883"/>
            <a:ext cx="461665" cy="40164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dirty="0"/>
              <a:t>主营业务：各类职业人才招录考前培训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911478" y="3482775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dirty="0" smtClean="0"/>
              <a:t>旗下品牌</a:t>
            </a:r>
            <a:endParaRPr kumimoji="1" lang="zh-CN" altLang="en-US" dirty="0"/>
          </a:p>
        </p:txBody>
      </p:sp>
      <p:cxnSp>
        <p:nvCxnSpPr>
          <p:cNvPr id="17" name="直线连接符 16"/>
          <p:cNvCxnSpPr/>
          <p:nvPr/>
        </p:nvCxnSpPr>
        <p:spPr>
          <a:xfrm>
            <a:off x="6675120" y="1400512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566680" y="1359341"/>
            <a:ext cx="736099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公务员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9488" y="1593021"/>
            <a:ext cx="109334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Civil Servant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66160" y="2107975"/>
            <a:ext cx="915635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事业单位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17768" y="2341655"/>
            <a:ext cx="266506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Government-affiliated institutions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32848" y="2856607"/>
            <a:ext cx="556563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教师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33908" y="3090287"/>
            <a:ext cx="74892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Teacher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14703" y="3605240"/>
            <a:ext cx="1274708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部队转业干部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054712" y="3838920"/>
            <a:ext cx="22281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Military Professional Cadres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732848" y="4367239"/>
            <a:ext cx="556563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金融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532505" y="4600919"/>
            <a:ext cx="75032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Finance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32848" y="5075765"/>
            <a:ext cx="556563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医疗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40496" y="5309445"/>
            <a:ext cx="11423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Medical Care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73776" y="5837763"/>
            <a:ext cx="915635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公选遴选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33784" y="6071443"/>
            <a:ext cx="134904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Public Selection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136049" y="1359341"/>
            <a:ext cx="915635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华图网校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133174" y="1593021"/>
            <a:ext cx="121184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Online School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36049" y="2041132"/>
            <a:ext cx="915635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华图在线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133174" y="2274812"/>
            <a:ext cx="118659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err="1" smtClean="0">
                <a:latin typeface="微软雅黑" panose="020B0503020204020204" charset="-122"/>
                <a:ea typeface="微软雅黑" panose="020B0503020204020204" charset="-122"/>
              </a:rPr>
              <a:t>Huatu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-Online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136049" y="2682818"/>
            <a:ext cx="915635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红领培优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133174" y="2916498"/>
            <a:ext cx="17808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The Excellent Training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136049" y="3284398"/>
            <a:ext cx="736099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砖题库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133174" y="3518078"/>
            <a:ext cx="168680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The </a:t>
            </a:r>
            <a:r>
              <a:rPr lang="en-US" altLang="zh-CN" sz="1200" dirty="0" err="1" smtClean="0">
                <a:latin typeface="微软雅黑" panose="020B0503020204020204" charset="-122"/>
                <a:ea typeface="微软雅黑" panose="020B0503020204020204" charset="-122"/>
              </a:rPr>
              <a:t>Matic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 Database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136049" y="3926081"/>
            <a:ext cx="915635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华图教师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133174" y="4159761"/>
            <a:ext cx="12747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err="1" smtClean="0">
                <a:latin typeface="微软雅黑" panose="020B0503020204020204" charset="-122"/>
                <a:ea typeface="微软雅黑" panose="020B0503020204020204" charset="-122"/>
              </a:rPr>
              <a:t>Huatu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-Teacher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136049" y="4594503"/>
            <a:ext cx="915635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华图金融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133174" y="4828183"/>
            <a:ext cx="126421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err="1" smtClean="0">
                <a:latin typeface="微软雅黑" panose="020B0503020204020204" charset="-122"/>
                <a:ea typeface="微软雅黑" panose="020B0503020204020204" charset="-122"/>
              </a:rPr>
              <a:t>Huatu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-Finance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136049" y="5249555"/>
            <a:ext cx="556563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医疗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133174" y="5483235"/>
            <a:ext cx="103886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Medical Era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136049" y="5851135"/>
            <a:ext cx="915635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公选遴选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133174" y="6084815"/>
            <a:ext cx="14797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err="1" smtClean="0">
                <a:latin typeface="微软雅黑" panose="020B0503020204020204" charset="-122"/>
                <a:ea typeface="微软雅黑" panose="020B0503020204020204" charset="-122"/>
              </a:rPr>
              <a:t>Huatu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</a:rPr>
              <a:t>-Masanobu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49" name="矩形 48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522364"/>
            <a:ext cx="3023235" cy="523240"/>
            <a:chOff x="6060" y="2382"/>
            <a:chExt cx="4761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82"/>
              <a:ext cx="4249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公务员考试培训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2" descr="1-02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79" y="1758964"/>
            <a:ext cx="9518904" cy="279196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05577" y="5230795"/>
            <a:ext cx="5461752" cy="1289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深耕公务员笔面试培训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年（更资深）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深度剖析各地历年真题（更专业）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-“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模块教学法”，公职培训标准制定者（更系统）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7" name="矩形 16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522364"/>
            <a:ext cx="1946275" cy="523240"/>
            <a:chOff x="6060" y="2382"/>
            <a:chExt cx="3065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82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华图金融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626718" y="5230795"/>
            <a:ext cx="7215437" cy="1289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金融事业部成立于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2011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年，发展迅速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在全国银行招聘、信用社招聘等金融项目培训中牢牢占据领先地位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华图金融 给你金彩人生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-06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19" y="1675223"/>
            <a:ext cx="9820656" cy="271881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7" name="矩形 16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2545" y="0"/>
            <a:ext cx="1448435" cy="6858000"/>
          </a:xfrm>
          <a:prstGeom prst="rect">
            <a:avLst/>
          </a:prstGeom>
          <a:solidFill>
            <a:srgbClr val="CD1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85645" y="522364"/>
            <a:ext cx="4100830" cy="523240"/>
            <a:chOff x="6060" y="2382"/>
            <a:chExt cx="6458" cy="824"/>
          </a:xfrm>
        </p:grpSpPr>
        <p:sp>
          <p:nvSpPr>
            <p:cNvPr id="14" name="直角三角形 13"/>
            <p:cNvSpPr/>
            <p:nvPr/>
          </p:nvSpPr>
          <p:spPr>
            <a:xfrm rot="2640000">
              <a:off x="6060" y="2599"/>
              <a:ext cx="378" cy="378"/>
            </a:xfrm>
            <a:prstGeom prst="rtTriangle">
              <a:avLst/>
            </a:prstGeom>
            <a:solidFill>
              <a:schemeClr val="bg1"/>
            </a:solidFill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72" y="2382"/>
              <a:ext cx="5946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事业单位招聘考试培训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2" descr="未标题-1-03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6" y="1825805"/>
            <a:ext cx="9518904" cy="279196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68193" y="5230795"/>
            <a:ext cx="3522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只为你的事业必达，完美着陆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只为你的一朝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圆梦，仕途无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忧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2640000">
            <a:off x="325040" y="2569845"/>
            <a:ext cx="1654175" cy="1737360"/>
            <a:chOff x="4169" y="963"/>
            <a:chExt cx="5431" cy="5703"/>
          </a:xfrm>
        </p:grpSpPr>
        <p:sp>
          <p:nvSpPr>
            <p:cNvPr id="17" name="矩形 16"/>
            <p:cNvSpPr/>
            <p:nvPr/>
          </p:nvSpPr>
          <p:spPr>
            <a:xfrm rot="16200000">
              <a:off x="2097" y="3035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78" y="5388"/>
              <a:ext cx="5422" cy="1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3830</Words>
  <Application>WPS 演示</Application>
  <PresentationFormat>宽屏</PresentationFormat>
  <Paragraphs>445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Impact</vt:lpstr>
      <vt:lpstr>Calibri</vt:lpstr>
      <vt:lpstr>Arial Unicode MS</vt:lpstr>
      <vt:lpstr>Calibri Light</vt:lpstr>
      <vt:lpstr>Roboto Condensed Regular</vt:lpstr>
      <vt:lpstr>Bebas Neue</vt:lpstr>
      <vt:lpstr>Roboto Condensed</vt:lpstr>
      <vt:lpstr>Arial</vt:lpstr>
      <vt:lpstr>Roboto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bzl</dc:creator>
  <cp:lastModifiedBy>abc</cp:lastModifiedBy>
  <cp:revision>247</cp:revision>
  <cp:lastPrinted>2016-11-11T00:59:00Z</cp:lastPrinted>
  <dcterms:created xsi:type="dcterms:W3CDTF">2016-04-13T06:05:00Z</dcterms:created>
  <dcterms:modified xsi:type="dcterms:W3CDTF">2017-10-17T09:11:45Z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2052-10.1.0.6874</vt:lpwstr>
  </property>
</Properties>
</file>