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62" r:id="rId2"/>
    <p:sldId id="289" r:id="rId3"/>
    <p:sldId id="290" r:id="rId4"/>
    <p:sldId id="312" r:id="rId5"/>
    <p:sldId id="291" r:id="rId6"/>
    <p:sldId id="294" r:id="rId7"/>
    <p:sldId id="296" r:id="rId8"/>
    <p:sldId id="297" r:id="rId9"/>
    <p:sldId id="298" r:id="rId10"/>
    <p:sldId id="300" r:id="rId11"/>
    <p:sldId id="302" r:id="rId12"/>
    <p:sldId id="301" r:id="rId13"/>
    <p:sldId id="303" r:id="rId14"/>
    <p:sldId id="304" r:id="rId15"/>
    <p:sldId id="305" r:id="rId16"/>
    <p:sldId id="306" r:id="rId17"/>
    <p:sldId id="307" r:id="rId18"/>
    <p:sldId id="313" r:id="rId19"/>
    <p:sldId id="308" r:id="rId20"/>
    <p:sldId id="309" r:id="rId21"/>
    <p:sldId id="311" r:id="rId22"/>
    <p:sldId id="314" r:id="rId23"/>
    <p:sldId id="310" r:id="rId24"/>
    <p:sldId id="315" r:id="rId25"/>
    <p:sldId id="316" r:id="rId26"/>
    <p:sldId id="318" r:id="rId27"/>
    <p:sldId id="317" r:id="rId28"/>
    <p:sldId id="319" r:id="rId29"/>
    <p:sldId id="353" r:id="rId30"/>
    <p:sldId id="321" r:id="rId31"/>
    <p:sldId id="354" r:id="rId32"/>
    <p:sldId id="355" r:id="rId33"/>
    <p:sldId id="356" r:id="rId34"/>
    <p:sldId id="357" r:id="rId35"/>
    <p:sldId id="358" r:id="rId36"/>
    <p:sldId id="359" r:id="rId37"/>
    <p:sldId id="360" r:id="rId38"/>
    <p:sldId id="361" r:id="rId39"/>
    <p:sldId id="322" r:id="rId40"/>
    <p:sldId id="323" r:id="rId41"/>
    <p:sldId id="324" r:id="rId42"/>
    <p:sldId id="325" r:id="rId43"/>
    <p:sldId id="326" r:id="rId44"/>
    <p:sldId id="327" r:id="rId45"/>
    <p:sldId id="328" r:id="rId46"/>
    <p:sldId id="329" r:id="rId47"/>
    <p:sldId id="330"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9" r:id="rId65"/>
    <p:sldId id="350" r:id="rId66"/>
    <p:sldId id="351" r:id="rId67"/>
    <p:sldId id="352" r:id="rId68"/>
    <p:sldId id="295"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3399FF"/>
    <a:srgbClr val="0FA8F5"/>
    <a:srgbClr val="00A1D8"/>
    <a:srgbClr val="358FCB"/>
    <a:srgbClr val="0D7FB2"/>
    <a:srgbClr val="7CAFDE"/>
    <a:srgbClr val="FFFFFF"/>
    <a:srgbClr val="BFBFB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0" autoAdjust="0"/>
    <p:restoredTop sz="91114" autoAdjust="0"/>
  </p:normalViewPr>
  <p:slideViewPr>
    <p:cSldViewPr snapToGrid="0">
      <p:cViewPr>
        <p:scale>
          <a:sx n="75" d="100"/>
          <a:sy n="75" d="100"/>
        </p:scale>
        <p:origin x="2088" y="800"/>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2"/>
            <c:invertIfNegative val="0"/>
            <c:bubble3D val="0"/>
            <c:spPr>
              <a:solidFill>
                <a:schemeClr val="accent2"/>
              </a:solidFill>
              <a:ln>
                <a:noFill/>
              </a:ln>
              <a:effectLst/>
            </c:spPr>
          </c:dPt>
          <c:cat>
            <c:strRef>
              <c:f>Sheet1!$A$2:$A$5</c:f>
              <c:strCache>
                <c:ptCount val="4"/>
                <c:pt idx="0">
                  <c:v>类别 1</c:v>
                </c:pt>
                <c:pt idx="1">
                  <c:v>类别 2</c:v>
                </c:pt>
                <c:pt idx="2">
                  <c:v>类别 3</c:v>
                </c:pt>
                <c:pt idx="3">
                  <c:v>类别 4</c:v>
                </c:pt>
              </c:strCache>
            </c:strRef>
          </c:cat>
          <c:val>
            <c:numRef>
              <c:f>Sheet1!$B$2:$B$5</c:f>
              <c:numCache>
                <c:formatCode>General</c:formatCode>
                <c:ptCount val="4"/>
                <c:pt idx="0">
                  <c:v>1.0</c:v>
                </c:pt>
                <c:pt idx="1">
                  <c:v>2.5</c:v>
                </c:pt>
                <c:pt idx="2">
                  <c:v>5.0</c:v>
                </c:pt>
                <c:pt idx="3">
                  <c:v>3.8</c:v>
                </c:pt>
              </c:numCache>
            </c:numRef>
          </c:val>
        </c:ser>
        <c:dLbls>
          <c:showLegendKey val="0"/>
          <c:showVal val="0"/>
          <c:showCatName val="0"/>
          <c:showSerName val="0"/>
          <c:showPercent val="0"/>
          <c:showBubbleSize val="0"/>
        </c:dLbls>
        <c:gapWidth val="19"/>
        <c:overlap val="-27"/>
        <c:axId val="1352769472"/>
        <c:axId val="1466237952"/>
      </c:barChart>
      <c:catAx>
        <c:axId val="1352769472"/>
        <c:scaling>
          <c:orientation val="minMax"/>
        </c:scaling>
        <c:delete val="1"/>
        <c:axPos val="b"/>
        <c:numFmt formatCode="General" sourceLinked="1"/>
        <c:majorTickMark val="none"/>
        <c:minorTickMark val="none"/>
        <c:tickLblPos val="none"/>
        <c:crossAx val="1466237952"/>
        <c:crosses val="autoZero"/>
        <c:auto val="1"/>
        <c:lblAlgn val="ctr"/>
        <c:lblOffset val="100"/>
        <c:noMultiLvlLbl val="0"/>
      </c:catAx>
      <c:valAx>
        <c:axId val="1466237952"/>
        <c:scaling>
          <c:orientation val="minMax"/>
        </c:scaling>
        <c:delete val="1"/>
        <c:axPos val="l"/>
        <c:numFmt formatCode="General" sourceLinked="1"/>
        <c:majorTickMark val="none"/>
        <c:minorTickMark val="none"/>
        <c:tickLblPos val="none"/>
        <c:crossAx val="1352769472"/>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2"/>
            <c:invertIfNegative val="0"/>
            <c:bubble3D val="0"/>
            <c:spPr>
              <a:solidFill>
                <a:schemeClr val="accent2"/>
              </a:solidFill>
              <a:ln>
                <a:noFill/>
              </a:ln>
              <a:effectLst/>
            </c:spPr>
          </c:dPt>
          <c:cat>
            <c:strRef>
              <c:f>Sheet1!$A$2:$A$5</c:f>
              <c:strCache>
                <c:ptCount val="4"/>
                <c:pt idx="0">
                  <c:v>类别 1</c:v>
                </c:pt>
                <c:pt idx="1">
                  <c:v>类别 2</c:v>
                </c:pt>
                <c:pt idx="2">
                  <c:v>类别 3</c:v>
                </c:pt>
                <c:pt idx="3">
                  <c:v>类别 4</c:v>
                </c:pt>
              </c:strCache>
            </c:strRef>
          </c:cat>
          <c:val>
            <c:numRef>
              <c:f>Sheet1!$B$2:$B$5</c:f>
              <c:numCache>
                <c:formatCode>General</c:formatCode>
                <c:ptCount val="4"/>
                <c:pt idx="0">
                  <c:v>1.0</c:v>
                </c:pt>
                <c:pt idx="1">
                  <c:v>2.5</c:v>
                </c:pt>
                <c:pt idx="2">
                  <c:v>5.0</c:v>
                </c:pt>
                <c:pt idx="3">
                  <c:v>3.8</c:v>
                </c:pt>
              </c:numCache>
            </c:numRef>
          </c:val>
        </c:ser>
        <c:dLbls>
          <c:showLegendKey val="0"/>
          <c:showVal val="0"/>
          <c:showCatName val="0"/>
          <c:showSerName val="0"/>
          <c:showPercent val="0"/>
          <c:showBubbleSize val="0"/>
        </c:dLbls>
        <c:gapWidth val="19"/>
        <c:overlap val="-27"/>
        <c:axId val="1351348816"/>
        <c:axId val="1436222832"/>
      </c:barChart>
      <c:catAx>
        <c:axId val="1351348816"/>
        <c:scaling>
          <c:orientation val="minMax"/>
        </c:scaling>
        <c:delete val="1"/>
        <c:axPos val="b"/>
        <c:numFmt formatCode="General" sourceLinked="1"/>
        <c:majorTickMark val="none"/>
        <c:minorTickMark val="none"/>
        <c:tickLblPos val="none"/>
        <c:crossAx val="1436222832"/>
        <c:crosses val="autoZero"/>
        <c:auto val="1"/>
        <c:lblAlgn val="ctr"/>
        <c:lblOffset val="100"/>
        <c:noMultiLvlLbl val="0"/>
      </c:catAx>
      <c:valAx>
        <c:axId val="1436222832"/>
        <c:scaling>
          <c:orientation val="minMax"/>
        </c:scaling>
        <c:delete val="1"/>
        <c:axPos val="l"/>
        <c:numFmt formatCode="General" sourceLinked="1"/>
        <c:majorTickMark val="none"/>
        <c:minorTickMark val="none"/>
        <c:tickLblPos val="none"/>
        <c:crossAx val="1351348816"/>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EB0F98-2654-44E9-B4B2-34F6F2D3A19B}" type="datetimeFigureOut">
              <a:rPr lang="zh-CN" altLang="en-US" smtClean="0"/>
              <a:t>2018/8/11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C2834D-B98C-4C10-9AB4-8471E829E4F0}" type="slidenum">
              <a:rPr lang="zh-CN" altLang="en-US" smtClean="0"/>
              <a:t>‹#›</a:t>
            </a:fld>
            <a:endParaRPr lang="zh-CN" altLang="en-US"/>
          </a:p>
        </p:txBody>
      </p:sp>
    </p:spTree>
    <p:extLst>
      <p:ext uri="{BB962C8B-B14F-4D97-AF65-F5344CB8AC3E}">
        <p14:creationId xmlns:p14="http://schemas.microsoft.com/office/powerpoint/2010/main" val="3311917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5CA6C4-4D7D-413C-A09E-A30B476169A2}" type="datetimeFigureOut">
              <a:rPr lang="zh-CN" altLang="en-US" smtClean="0"/>
              <a:t>2018/8/11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FC67FA-EEC6-4406-9185-175549D797C7}" type="slidenum">
              <a:rPr lang="zh-CN" altLang="en-US" smtClean="0"/>
              <a:t>‹#›</a:t>
            </a:fld>
            <a:endParaRPr lang="zh-CN" altLang="en-US"/>
          </a:p>
        </p:txBody>
      </p:sp>
    </p:spTree>
    <p:extLst>
      <p:ext uri="{BB962C8B-B14F-4D97-AF65-F5344CB8AC3E}">
        <p14:creationId xmlns:p14="http://schemas.microsoft.com/office/powerpoint/2010/main" val="195680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C67FA-EEC6-4406-9185-175549D797C7}" type="slidenum">
              <a:rPr lang="zh-CN" altLang="en-US" smtClean="0"/>
              <a:t>5</a:t>
            </a:fld>
            <a:endParaRPr lang="zh-CN" altLang="en-US"/>
          </a:p>
        </p:txBody>
      </p:sp>
    </p:spTree>
    <p:extLst>
      <p:ext uri="{BB962C8B-B14F-4D97-AF65-F5344CB8AC3E}">
        <p14:creationId xmlns:p14="http://schemas.microsoft.com/office/powerpoint/2010/main" val="4173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C67FA-EEC6-4406-9185-175549D797C7}" type="slidenum">
              <a:rPr lang="zh-CN" altLang="en-US" smtClean="0"/>
              <a:t>6</a:t>
            </a:fld>
            <a:endParaRPr lang="zh-CN" altLang="en-US"/>
          </a:p>
        </p:txBody>
      </p:sp>
    </p:spTree>
    <p:extLst>
      <p:ext uri="{BB962C8B-B14F-4D97-AF65-F5344CB8AC3E}">
        <p14:creationId xmlns:p14="http://schemas.microsoft.com/office/powerpoint/2010/main" val="121987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C67FA-EEC6-4406-9185-175549D797C7}" type="slidenum">
              <a:rPr lang="zh-CN" altLang="en-US" smtClean="0"/>
              <a:t>7</a:t>
            </a:fld>
            <a:endParaRPr lang="zh-CN" altLang="en-US"/>
          </a:p>
        </p:txBody>
      </p:sp>
    </p:spTree>
    <p:extLst>
      <p:ext uri="{BB962C8B-B14F-4D97-AF65-F5344CB8AC3E}">
        <p14:creationId xmlns:p14="http://schemas.microsoft.com/office/powerpoint/2010/main" val="121987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C67FA-EEC6-4406-9185-175549D797C7}" type="slidenum">
              <a:rPr lang="zh-CN" altLang="en-US" smtClean="0"/>
              <a:t>61</a:t>
            </a:fld>
            <a:endParaRPr lang="zh-CN" altLang="en-US"/>
          </a:p>
        </p:txBody>
      </p:sp>
    </p:spTree>
    <p:extLst>
      <p:ext uri="{BB962C8B-B14F-4D97-AF65-F5344CB8AC3E}">
        <p14:creationId xmlns:p14="http://schemas.microsoft.com/office/powerpoint/2010/main" val="364266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a:t>
            </a:r>
            <a:r>
              <a:rPr lang="zh-CN" altLang="en-US" dirty="0" smtClean="0"/>
              <a:t>、</a:t>
            </a:r>
            <a:r>
              <a:rPr lang="en-US" altLang="zh-CN" dirty="0" smtClean="0"/>
              <a:t>20</a:t>
            </a:r>
            <a:r>
              <a:rPr lang="zh-CN" altLang="en-US" dirty="0" smtClean="0"/>
              <a:t>合伙人团队照片有些陈旧，要更新。</a:t>
            </a:r>
            <a:r>
              <a:rPr lang="en-US" altLang="zh-CN" dirty="0" smtClean="0"/>
              <a:t>3</a:t>
            </a:r>
            <a:r>
              <a:rPr lang="zh-CN" altLang="en-US" dirty="0" smtClean="0"/>
              <a:t>、</a:t>
            </a:r>
            <a:r>
              <a:rPr lang="en-US" altLang="zh-CN" dirty="0" smtClean="0"/>
              <a:t>31-38</a:t>
            </a:r>
            <a:r>
              <a:rPr lang="zh-CN" altLang="en-US" dirty="0" smtClean="0"/>
              <a:t>优质客户更新，</a:t>
            </a:r>
            <a:r>
              <a:rPr lang="en-US" altLang="zh-CN" dirty="0" smtClean="0"/>
              <a:t>4</a:t>
            </a:r>
            <a:r>
              <a:rPr lang="zh-CN" altLang="en-US" dirty="0" smtClean="0"/>
              <a:t>、分界页颜色有些杂，建议统一成蓝色和灰色。</a:t>
            </a:r>
            <a:endParaRPr lang="zh-CN" altLang="en-US" dirty="0"/>
          </a:p>
        </p:txBody>
      </p:sp>
      <p:sp>
        <p:nvSpPr>
          <p:cNvPr id="4" name="灯片编号占位符 3"/>
          <p:cNvSpPr>
            <a:spLocks noGrp="1"/>
          </p:cNvSpPr>
          <p:nvPr>
            <p:ph type="sldNum" sz="quarter" idx="10"/>
          </p:nvPr>
        </p:nvSpPr>
        <p:spPr/>
        <p:txBody>
          <a:bodyPr/>
          <a:lstStyle/>
          <a:p>
            <a:fld id="{97FC67FA-EEC6-4406-9185-175549D797C7}" type="slidenum">
              <a:rPr lang="zh-CN" altLang="en-US" smtClean="0"/>
              <a:t>68</a:t>
            </a:fld>
            <a:endParaRPr lang="zh-CN" altLang="en-US"/>
          </a:p>
        </p:txBody>
      </p:sp>
    </p:spTree>
    <p:extLst>
      <p:ext uri="{BB962C8B-B14F-4D97-AF65-F5344CB8AC3E}">
        <p14:creationId xmlns:p14="http://schemas.microsoft.com/office/powerpoint/2010/main" val="2738246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094300"/>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583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6"/>
          </a:xfrm>
          <a:prstGeom prst="rect">
            <a:avLst/>
          </a:prstGeom>
        </p:spPr>
        <p:txBody>
          <a:bodyPr lIns="53163" tIns="26582" rIns="53163" bIns="26582"/>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53163" tIns="26582" rIns="53163" bIns="26582"/>
          <a:lstStyle>
            <a:lvl1pPr marL="0" indent="0" algn="ctr">
              <a:buNone/>
              <a:defRPr>
                <a:solidFill>
                  <a:schemeClr val="tx1">
                    <a:tint val="75000"/>
                  </a:schemeClr>
                </a:solidFill>
              </a:defRPr>
            </a:lvl1pPr>
            <a:lvl2pPr marL="616268" indent="0" algn="ctr">
              <a:buNone/>
              <a:defRPr>
                <a:solidFill>
                  <a:schemeClr val="tx1">
                    <a:tint val="75000"/>
                  </a:schemeClr>
                </a:solidFill>
              </a:defRPr>
            </a:lvl2pPr>
            <a:lvl3pPr marL="1232536" indent="0" algn="ctr">
              <a:buNone/>
              <a:defRPr>
                <a:solidFill>
                  <a:schemeClr val="tx1">
                    <a:tint val="75000"/>
                  </a:schemeClr>
                </a:solidFill>
              </a:defRPr>
            </a:lvl3pPr>
            <a:lvl4pPr marL="1848804" indent="0" algn="ctr">
              <a:buNone/>
              <a:defRPr>
                <a:solidFill>
                  <a:schemeClr val="tx1">
                    <a:tint val="75000"/>
                  </a:schemeClr>
                </a:solidFill>
              </a:defRPr>
            </a:lvl4pPr>
            <a:lvl5pPr marL="2465072" indent="0" algn="ctr">
              <a:buNone/>
              <a:defRPr>
                <a:solidFill>
                  <a:schemeClr val="tx1">
                    <a:tint val="75000"/>
                  </a:schemeClr>
                </a:solidFill>
              </a:defRPr>
            </a:lvl5pPr>
            <a:lvl6pPr marL="3081340" indent="0" algn="ctr">
              <a:buNone/>
              <a:defRPr>
                <a:solidFill>
                  <a:schemeClr val="tx1">
                    <a:tint val="75000"/>
                  </a:schemeClr>
                </a:solidFill>
              </a:defRPr>
            </a:lvl6pPr>
            <a:lvl7pPr marL="3697608" indent="0" algn="ctr">
              <a:buNone/>
              <a:defRPr>
                <a:solidFill>
                  <a:schemeClr val="tx1">
                    <a:tint val="75000"/>
                  </a:schemeClr>
                </a:solidFill>
              </a:defRPr>
            </a:lvl7pPr>
            <a:lvl8pPr marL="4313876" indent="0" algn="ctr">
              <a:buNone/>
              <a:defRPr>
                <a:solidFill>
                  <a:schemeClr val="tx1">
                    <a:tint val="75000"/>
                  </a:schemeClr>
                </a:solidFill>
              </a:defRPr>
            </a:lvl8pPr>
            <a:lvl9pPr marL="493014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53163" tIns="26582" rIns="53163" bIns="26582"/>
          <a:lstStyle/>
          <a:p>
            <a:fld id="{00BBD781-4890-46A1-97F2-55B26FA49D2B}" type="datetimeFigureOut">
              <a:rPr lang="zh-CN" altLang="en-US" smtClean="0"/>
              <a:t>2018/8/11</a:t>
            </a:fld>
            <a:endParaRPr lang="zh-CN" altLang="en-US"/>
          </a:p>
        </p:txBody>
      </p:sp>
      <p:sp>
        <p:nvSpPr>
          <p:cNvPr id="5" name="页脚占位符 4"/>
          <p:cNvSpPr>
            <a:spLocks noGrp="1"/>
          </p:cNvSpPr>
          <p:nvPr>
            <p:ph type="ftr" sz="quarter" idx="11"/>
          </p:nvPr>
        </p:nvSpPr>
        <p:spPr>
          <a:xfrm>
            <a:off x="4165601" y="6356351"/>
            <a:ext cx="3860800" cy="365125"/>
          </a:xfrm>
          <a:prstGeom prst="rect">
            <a:avLst/>
          </a:prstGeom>
        </p:spPr>
        <p:txBody>
          <a:bodyPr lIns="53163" tIns="26582" rIns="53163" bIns="26582"/>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53163" tIns="26582" rIns="53163" bIns="26582"/>
          <a:lstStyle/>
          <a:p>
            <a:fld id="{7CC16C7D-F025-4B33-BFA9-DA61693D3123}" type="slidenum">
              <a:rPr lang="zh-CN" altLang="en-US" smtClean="0"/>
              <a:t>‹#›</a:t>
            </a:fld>
            <a:endParaRPr lang="zh-CN" altLang="en-US" dirty="0"/>
          </a:p>
        </p:txBody>
      </p:sp>
    </p:spTree>
    <p:extLst>
      <p:ext uri="{BB962C8B-B14F-4D97-AF65-F5344CB8AC3E}">
        <p14:creationId xmlns:p14="http://schemas.microsoft.com/office/powerpoint/2010/main" val="26786803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灯片编号占位符 5"/>
          <p:cNvSpPr txBox="1">
            <a:spLocks/>
          </p:cNvSpPr>
          <p:nvPr userDrawn="1"/>
        </p:nvSpPr>
        <p:spPr>
          <a:xfrm>
            <a:off x="11503784" y="6266250"/>
            <a:ext cx="823343" cy="365125"/>
          </a:xfrm>
          <a:prstGeom prst="rect">
            <a:avLst/>
          </a:prstGeom>
        </p:spPr>
        <p:txBody>
          <a:bodyPr lIns="53163" tIns="26582" rIns="53163" bIns="26582"/>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C16C7D-F025-4B33-BFA9-DA61693D3123}" type="slidenum">
              <a:rPr lang="zh-CN" altLang="en-US" smtClean="0"/>
              <a:pPr/>
              <a:t>‹#›</a:t>
            </a:fld>
            <a:endParaRPr lang="zh-CN" altLang="en-US" dirty="0"/>
          </a:p>
        </p:txBody>
      </p:sp>
    </p:spTree>
    <p:extLst>
      <p:ext uri="{BB962C8B-B14F-4D97-AF65-F5344CB8AC3E}">
        <p14:creationId xmlns:p14="http://schemas.microsoft.com/office/powerpoint/2010/main" val="2786086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0" Type="http://schemas.openxmlformats.org/officeDocument/2006/relationships/image" Target="../media/image35.jpeg"/><Relationship Id="rId21" Type="http://schemas.openxmlformats.org/officeDocument/2006/relationships/image" Target="../media/image36.jpeg"/><Relationship Id="rId22" Type="http://schemas.openxmlformats.org/officeDocument/2006/relationships/image" Target="../media/image37.jpeg"/><Relationship Id="rId23" Type="http://schemas.openxmlformats.org/officeDocument/2006/relationships/image" Target="../media/image38.jpeg"/><Relationship Id="rId24" Type="http://schemas.openxmlformats.org/officeDocument/2006/relationships/image" Target="../media/image39.jpeg"/><Relationship Id="rId25" Type="http://schemas.openxmlformats.org/officeDocument/2006/relationships/image" Target="../media/image40.jpeg"/><Relationship Id="rId26" Type="http://schemas.openxmlformats.org/officeDocument/2006/relationships/image" Target="../media/image41.jpeg"/><Relationship Id="rId27" Type="http://schemas.openxmlformats.org/officeDocument/2006/relationships/image" Target="../media/image42.jpeg"/><Relationship Id="rId28" Type="http://schemas.openxmlformats.org/officeDocument/2006/relationships/image" Target="../media/image43.jpeg"/><Relationship Id="rId29"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30" Type="http://schemas.openxmlformats.org/officeDocument/2006/relationships/image" Target="../media/image45.jpeg"/><Relationship Id="rId31" Type="http://schemas.openxmlformats.org/officeDocument/2006/relationships/image" Target="../media/image46.jpeg"/><Relationship Id="rId32" Type="http://schemas.openxmlformats.org/officeDocument/2006/relationships/image" Target="../media/image47.jpeg"/><Relationship Id="rId9" Type="http://schemas.openxmlformats.org/officeDocument/2006/relationships/image" Target="../media/image24.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33" Type="http://schemas.openxmlformats.org/officeDocument/2006/relationships/image" Target="../media/image48.jpeg"/><Relationship Id="rId34" Type="http://schemas.openxmlformats.org/officeDocument/2006/relationships/image" Target="../media/image49.jpeg"/><Relationship Id="rId35" Type="http://schemas.openxmlformats.org/officeDocument/2006/relationships/image" Target="../media/image50.jpeg"/><Relationship Id="rId36" Type="http://schemas.openxmlformats.org/officeDocument/2006/relationships/image" Target="../media/image51.jpeg"/><Relationship Id="rId10" Type="http://schemas.openxmlformats.org/officeDocument/2006/relationships/image" Target="../media/image25.jpeg"/><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33.jpeg"/><Relationship Id="rId19" Type="http://schemas.openxmlformats.org/officeDocument/2006/relationships/image" Target="../media/image34.jpeg"/><Relationship Id="rId37" Type="http://schemas.openxmlformats.org/officeDocument/2006/relationships/image" Target="../media/image52.jpeg"/><Relationship Id="rId38" Type="http://schemas.openxmlformats.org/officeDocument/2006/relationships/image" Target="../media/image53.jpeg"/><Relationship Id="rId39" Type="http://schemas.openxmlformats.org/officeDocument/2006/relationships/image" Target="../media/image5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gif"/></Relationships>
</file>

<file path=ppt/slides/_rels/slide1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gif"/></Relationships>
</file>

<file path=ppt/slides/_rels/slide23.xml.rels><?xml version="1.0" encoding="UTF-8" standalone="yes"?>
<Relationships xmlns="http://schemas.openxmlformats.org/package/2006/relationships"><Relationship Id="rId20" Type="http://schemas.openxmlformats.org/officeDocument/2006/relationships/image" Target="../media/image74.png"/><Relationship Id="rId21" Type="http://schemas.openxmlformats.org/officeDocument/2006/relationships/image" Target="../media/image75.jpeg"/><Relationship Id="rId22" Type="http://schemas.openxmlformats.org/officeDocument/2006/relationships/image" Target="../media/image76.png"/><Relationship Id="rId23" Type="http://schemas.openxmlformats.org/officeDocument/2006/relationships/image" Target="../media/image77.png"/><Relationship Id="rId24" Type="http://schemas.openxmlformats.org/officeDocument/2006/relationships/image" Target="../media/image78.jpeg"/><Relationship Id="rId25" Type="http://schemas.openxmlformats.org/officeDocument/2006/relationships/image" Target="../media/image79.png"/><Relationship Id="rId26" Type="http://schemas.openxmlformats.org/officeDocument/2006/relationships/image" Target="../media/image80.png"/><Relationship Id="rId27" Type="http://schemas.openxmlformats.org/officeDocument/2006/relationships/image" Target="../media/image81.png"/><Relationship Id="rId28" Type="http://schemas.openxmlformats.org/officeDocument/2006/relationships/image" Target="../media/image82.png"/><Relationship Id="rId29"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hyperlink" Target="http://www.allpku.com/zxfw/ITdz.aspx" TargetMode="External"/><Relationship Id="rId4" Type="http://schemas.openxmlformats.org/officeDocument/2006/relationships/image" Target="../media/image61.png"/><Relationship Id="rId5" Type="http://schemas.openxmlformats.org/officeDocument/2006/relationships/hyperlink" Target="http://www.allpku.com/zxfw/jr.aspx" TargetMode="External"/><Relationship Id="rId30" Type="http://schemas.openxmlformats.org/officeDocument/2006/relationships/image" Target="../media/image84.jpeg"/><Relationship Id="rId31" Type="http://schemas.openxmlformats.org/officeDocument/2006/relationships/image" Target="../media/image85.jpeg"/><Relationship Id="rId32" Type="http://schemas.openxmlformats.org/officeDocument/2006/relationships/image" Target="../media/image86.png"/><Relationship Id="rId9" Type="http://schemas.openxmlformats.org/officeDocument/2006/relationships/hyperlink" Target="http://www.allpku.com/zxfw/ksxfp.aspx" TargetMode="External"/><Relationship Id="rId6" Type="http://schemas.openxmlformats.org/officeDocument/2006/relationships/image" Target="../media/image62.png"/><Relationship Id="rId7" Type="http://schemas.openxmlformats.org/officeDocument/2006/relationships/hyperlink" Target="http://www.allpku.com/zxfw/jxzz.aspx" TargetMode="External"/><Relationship Id="rId8" Type="http://schemas.openxmlformats.org/officeDocument/2006/relationships/image" Target="../media/image63.png"/><Relationship Id="rId33" Type="http://schemas.openxmlformats.org/officeDocument/2006/relationships/image" Target="../media/image87.png"/><Relationship Id="rId34" Type="http://schemas.openxmlformats.org/officeDocument/2006/relationships/image" Target="../media/image88.png"/><Relationship Id="rId35" Type="http://schemas.openxmlformats.org/officeDocument/2006/relationships/image" Target="../media/image89.jpe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jpeg"/><Relationship Id="rId17" Type="http://schemas.openxmlformats.org/officeDocument/2006/relationships/image" Target="../media/image71.png"/><Relationship Id="rId18" Type="http://schemas.openxmlformats.org/officeDocument/2006/relationships/image" Target="../media/image72.jpeg"/><Relationship Id="rId19"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png"/><Relationship Id="rId7"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png"/><Relationship Id="rId6" Type="http://schemas.openxmlformats.org/officeDocument/2006/relationships/image" Target="../media/image121.jpeg"/><Relationship Id="rId7" Type="http://schemas.openxmlformats.org/officeDocument/2006/relationships/image" Target="../media/image122.jpeg"/><Relationship Id="rId1" Type="http://schemas.openxmlformats.org/officeDocument/2006/relationships/slideLayout" Target="../slideLayouts/slideLayout1.xml"/><Relationship Id="rId2" Type="http://schemas.openxmlformats.org/officeDocument/2006/relationships/image" Target="../media/image1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gif"/></Relationships>
</file>

<file path=ppt/slides/_rels/slide54.xml.rels><?xml version="1.0" encoding="UTF-8" standalone="yes"?>
<Relationships xmlns="http://schemas.openxmlformats.org/package/2006/relationships"><Relationship Id="rId9" Type="http://schemas.openxmlformats.org/officeDocument/2006/relationships/image" Target="../media/image132.png"/><Relationship Id="rId20" Type="http://schemas.openxmlformats.org/officeDocument/2006/relationships/image" Target="../media/image143.jpeg"/><Relationship Id="rId21" Type="http://schemas.openxmlformats.org/officeDocument/2006/relationships/image" Target="../media/image144.jpeg"/><Relationship Id="rId22" Type="http://schemas.openxmlformats.org/officeDocument/2006/relationships/image" Target="../media/image145.jpeg"/><Relationship Id="rId23" Type="http://schemas.openxmlformats.org/officeDocument/2006/relationships/image" Target="../media/image146.jpeg"/><Relationship Id="rId24" Type="http://schemas.openxmlformats.org/officeDocument/2006/relationships/image" Target="../media/image147.jpeg"/><Relationship Id="rId25" Type="http://schemas.openxmlformats.org/officeDocument/2006/relationships/image" Target="../media/image148.jpeg"/><Relationship Id="rId26" Type="http://schemas.openxmlformats.org/officeDocument/2006/relationships/image" Target="../media/image149.jpeg"/><Relationship Id="rId27" Type="http://schemas.openxmlformats.org/officeDocument/2006/relationships/image" Target="../media/image150.jpeg"/><Relationship Id="rId28" Type="http://schemas.openxmlformats.org/officeDocument/2006/relationships/image" Target="../media/image151.jpeg"/><Relationship Id="rId29" Type="http://schemas.openxmlformats.org/officeDocument/2006/relationships/image" Target="../media/image152.jpeg"/><Relationship Id="rId30" Type="http://schemas.openxmlformats.org/officeDocument/2006/relationships/image" Target="../media/image153.png"/><Relationship Id="rId10" Type="http://schemas.openxmlformats.org/officeDocument/2006/relationships/image" Target="../media/image133.png"/><Relationship Id="rId11" Type="http://schemas.openxmlformats.org/officeDocument/2006/relationships/image" Target="../media/image134.png"/><Relationship Id="rId12" Type="http://schemas.openxmlformats.org/officeDocument/2006/relationships/image" Target="../media/image135.jpeg"/><Relationship Id="rId13" Type="http://schemas.openxmlformats.org/officeDocument/2006/relationships/image" Target="../media/image136.png"/><Relationship Id="rId14" Type="http://schemas.openxmlformats.org/officeDocument/2006/relationships/image" Target="../media/image137.png"/><Relationship Id="rId15" Type="http://schemas.openxmlformats.org/officeDocument/2006/relationships/image" Target="../media/image138.png"/><Relationship Id="rId16" Type="http://schemas.openxmlformats.org/officeDocument/2006/relationships/image" Target="../media/image139.jpeg"/><Relationship Id="rId17" Type="http://schemas.openxmlformats.org/officeDocument/2006/relationships/image" Target="../media/image140.jpeg"/><Relationship Id="rId18" Type="http://schemas.openxmlformats.org/officeDocument/2006/relationships/image" Target="../media/image141.jpeg"/><Relationship Id="rId19" Type="http://schemas.openxmlformats.org/officeDocument/2006/relationships/image" Target="../media/image142.jpeg"/><Relationship Id="rId1" Type="http://schemas.openxmlformats.org/officeDocument/2006/relationships/slideLayout" Target="../slideLayouts/slideLayout1.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s>
</file>

<file path=ppt/slides/_rels/slide55.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3" Type="http://schemas.openxmlformats.org/officeDocument/2006/relationships/image" Target="../media/image165.png"/><Relationship Id="rId14" Type="http://schemas.openxmlformats.org/officeDocument/2006/relationships/image" Target="../media/image166.png"/><Relationship Id="rId15" Type="http://schemas.openxmlformats.org/officeDocument/2006/relationships/image" Target="../media/image167.png"/><Relationship Id="rId16" Type="http://schemas.openxmlformats.org/officeDocument/2006/relationships/image" Target="../media/image168.png"/><Relationship Id="rId17" Type="http://schemas.openxmlformats.org/officeDocument/2006/relationships/image" Target="../media/image169.png"/><Relationship Id="rId18" Type="http://schemas.openxmlformats.org/officeDocument/2006/relationships/image" Target="../media/image170.png"/><Relationship Id="rId1" Type="http://schemas.openxmlformats.org/officeDocument/2006/relationships/slideLayout" Target="../slideLayouts/slideLayout1.xml"/><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jpeg"/><Relationship Id="rId5" Type="http://schemas.openxmlformats.org/officeDocument/2006/relationships/image" Target="../media/image174.jpeg"/><Relationship Id="rId6" Type="http://schemas.openxmlformats.org/officeDocument/2006/relationships/image" Target="../media/image175.jpeg"/><Relationship Id="rId7" Type="http://schemas.openxmlformats.org/officeDocument/2006/relationships/image" Target="../media/image176.jpeg"/><Relationship Id="rId8" Type="http://schemas.openxmlformats.org/officeDocument/2006/relationships/image" Target="../media/image177.jpeg"/><Relationship Id="rId1" Type="http://schemas.openxmlformats.org/officeDocument/2006/relationships/slideLayout" Target="../slideLayouts/slideLayout1.xml"/><Relationship Id="rId2" Type="http://schemas.openxmlformats.org/officeDocument/2006/relationships/image" Target="../media/image171.jpeg"/></Relationships>
</file>

<file path=ppt/slides/_rels/slide57.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181.jpeg"/><Relationship Id="rId1" Type="http://schemas.openxmlformats.org/officeDocument/2006/relationships/slideLayout" Target="../slideLayouts/slideLayout1.xml"/><Relationship Id="rId2" Type="http://schemas.openxmlformats.org/officeDocument/2006/relationships/image" Target="../media/image178.jpeg"/></Relationships>
</file>

<file path=ppt/slides/_rels/slide58.xml.rels><?xml version="1.0" encoding="UTF-8" standalone="yes"?>
<Relationships xmlns="http://schemas.openxmlformats.org/package/2006/relationships"><Relationship Id="rId46" Type="http://schemas.openxmlformats.org/officeDocument/2006/relationships/image" Target="../media/image204.png"/><Relationship Id="rId20" Type="http://schemas.openxmlformats.org/officeDocument/2006/relationships/image" Target="../media/image191.jpeg"/><Relationship Id="rId21" Type="http://schemas.openxmlformats.org/officeDocument/2006/relationships/image" Target="http://www.allpku.com/images/meit/meit16.jpg" TargetMode="External"/><Relationship Id="rId22" Type="http://schemas.openxmlformats.org/officeDocument/2006/relationships/image" Target="../media/image192.jpeg"/><Relationship Id="rId23" Type="http://schemas.openxmlformats.org/officeDocument/2006/relationships/image" Target="http://www.allpku.com/images/meit/meit17.jpg" TargetMode="External"/><Relationship Id="rId24" Type="http://schemas.openxmlformats.org/officeDocument/2006/relationships/image" Target="../media/image193.jpeg"/><Relationship Id="rId25" Type="http://schemas.openxmlformats.org/officeDocument/2006/relationships/image" Target="http://www.allpku.com/images/meit/meit19.jpg" TargetMode="External"/><Relationship Id="rId26" Type="http://schemas.openxmlformats.org/officeDocument/2006/relationships/image" Target="../media/image194.jpeg"/><Relationship Id="rId27" Type="http://schemas.openxmlformats.org/officeDocument/2006/relationships/image" Target="http://www.allpku.com/images/meit/meit20.jpg" TargetMode="External"/><Relationship Id="rId28" Type="http://schemas.openxmlformats.org/officeDocument/2006/relationships/image" Target="../media/image195.jpeg"/><Relationship Id="rId29" Type="http://schemas.openxmlformats.org/officeDocument/2006/relationships/image" Target="http://www.allpku.com/images/meit/meit21.jpg" TargetMode="External"/><Relationship Id="rId1" Type="http://schemas.openxmlformats.org/officeDocument/2006/relationships/slideLayout" Target="../slideLayouts/slideLayout1.xml"/><Relationship Id="rId2" Type="http://schemas.openxmlformats.org/officeDocument/2006/relationships/image" Target="../media/image182.jpeg"/><Relationship Id="rId3" Type="http://schemas.openxmlformats.org/officeDocument/2006/relationships/image" Target="http://www.allpku.com/images/meit/meit01.jpg" TargetMode="External"/><Relationship Id="rId4" Type="http://schemas.openxmlformats.org/officeDocument/2006/relationships/image" Target="../media/image183.jpeg"/><Relationship Id="rId5" Type="http://schemas.openxmlformats.org/officeDocument/2006/relationships/image" Target="http://www.allpku.com/images/meit/meit04.jpg" TargetMode="External"/><Relationship Id="rId30" Type="http://schemas.openxmlformats.org/officeDocument/2006/relationships/hyperlink" Target="http://www.hbtv.com.cn/lanmu_mb/czsd/review/articles/2003/r164.htm" TargetMode="External"/><Relationship Id="rId31" Type="http://schemas.openxmlformats.org/officeDocument/2006/relationships/image" Target="../media/image196.jpeg"/><Relationship Id="rId32" Type="http://schemas.openxmlformats.org/officeDocument/2006/relationships/image" Target="http://www.allpku.com/images/meit/meit14.jpg" TargetMode="External"/><Relationship Id="rId9" Type="http://schemas.openxmlformats.org/officeDocument/2006/relationships/image" Target="http://www.allpku.com/images/meit/meit07.jpg" TargetMode="External"/><Relationship Id="rId6" Type="http://schemas.openxmlformats.org/officeDocument/2006/relationships/image" Target="../media/image184.jpeg"/><Relationship Id="rId7" Type="http://schemas.openxmlformats.org/officeDocument/2006/relationships/image" Target="http://www.allpku.com/images/meit/meit05.jpg" TargetMode="External"/><Relationship Id="rId8" Type="http://schemas.openxmlformats.org/officeDocument/2006/relationships/image" Target="../media/image185.jpeg"/><Relationship Id="rId33" Type="http://schemas.openxmlformats.org/officeDocument/2006/relationships/hyperlink" Target="http://www.zjstv.com/lanmu/cfrs/index.shtml" TargetMode="External"/><Relationship Id="rId34" Type="http://schemas.openxmlformats.org/officeDocument/2006/relationships/image" Target="../media/image197.jpeg"/><Relationship Id="rId35" Type="http://schemas.openxmlformats.org/officeDocument/2006/relationships/image" Target="http://www.allpku.com/images/meit/meit22.jpg" TargetMode="External"/><Relationship Id="rId36" Type="http://schemas.openxmlformats.org/officeDocument/2006/relationships/hyperlink" Target="http://www.tjtv.com.cn/system/2003/10/29/000658520.shtml" TargetMode="External"/><Relationship Id="rId10" Type="http://schemas.openxmlformats.org/officeDocument/2006/relationships/image" Target="../media/image186.jpeg"/><Relationship Id="rId11" Type="http://schemas.openxmlformats.org/officeDocument/2006/relationships/image" Target="http://www.allpku.com/images/meit/meit08.jpg" TargetMode="External"/><Relationship Id="rId12" Type="http://schemas.openxmlformats.org/officeDocument/2006/relationships/image" Target="../media/image187.jpeg"/><Relationship Id="rId13" Type="http://schemas.openxmlformats.org/officeDocument/2006/relationships/image" Target="http://www.allpku.com/images/meit/meit09.jpg" TargetMode="External"/><Relationship Id="rId14" Type="http://schemas.openxmlformats.org/officeDocument/2006/relationships/image" Target="../media/image188.jpeg"/><Relationship Id="rId15" Type="http://schemas.openxmlformats.org/officeDocument/2006/relationships/image" Target="http://www.allpku.com/images/meit/meit11.jpg" TargetMode="External"/><Relationship Id="rId16" Type="http://schemas.openxmlformats.org/officeDocument/2006/relationships/image" Target="../media/image189.jpeg"/><Relationship Id="rId17" Type="http://schemas.openxmlformats.org/officeDocument/2006/relationships/image" Target="http://www.allpku.com/images/meit/meit12.jpg" TargetMode="External"/><Relationship Id="rId18" Type="http://schemas.openxmlformats.org/officeDocument/2006/relationships/image" Target="../media/image190.jpeg"/><Relationship Id="rId19" Type="http://schemas.openxmlformats.org/officeDocument/2006/relationships/image" Target="http://www.allpku.com/images/meit/meit15.jpg" TargetMode="External"/><Relationship Id="rId37" Type="http://schemas.openxmlformats.org/officeDocument/2006/relationships/image" Target="../media/image198.jpeg"/><Relationship Id="rId38" Type="http://schemas.openxmlformats.org/officeDocument/2006/relationships/image" Target="http://www.allpku.com/images/meit/meit03.jpg" TargetMode="External"/><Relationship Id="rId39" Type="http://schemas.openxmlformats.org/officeDocument/2006/relationships/hyperlink" Target="http://www.cetg.com.cn/bii/html/2004/04/20040416105401-1.htm" TargetMode="External"/><Relationship Id="rId40" Type="http://schemas.openxmlformats.org/officeDocument/2006/relationships/image" Target="../media/image199.jpeg"/><Relationship Id="rId41" Type="http://schemas.openxmlformats.org/officeDocument/2006/relationships/image" Target="http://www.allpku.com/images/meit/meit18.jpg" TargetMode="External"/><Relationship Id="rId42" Type="http://schemas.openxmlformats.org/officeDocument/2006/relationships/image" Target="../media/image200.png"/><Relationship Id="rId43" Type="http://schemas.openxmlformats.org/officeDocument/2006/relationships/image" Target="../media/image201.jpeg"/><Relationship Id="rId44" Type="http://schemas.openxmlformats.org/officeDocument/2006/relationships/image" Target="../media/image202.png"/><Relationship Id="rId45" Type="http://schemas.openxmlformats.org/officeDocument/2006/relationships/image" Target="../media/image20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6.gif"/></Relationships>
</file>

<file path=ppt/slides/_rels/slide64.xml.rels><?xml version="1.0" encoding="UTF-8" standalone="yes"?>
<Relationships xmlns="http://schemas.openxmlformats.org/package/2006/relationships"><Relationship Id="rId3" Type="http://schemas.openxmlformats.org/officeDocument/2006/relationships/image" Target="../media/image208.jpeg"/><Relationship Id="rId4" Type="http://schemas.openxmlformats.org/officeDocument/2006/relationships/image" Target="../media/image209.jpeg"/><Relationship Id="rId5" Type="http://schemas.openxmlformats.org/officeDocument/2006/relationships/image" Target="../media/image210.png"/><Relationship Id="rId1" Type="http://schemas.openxmlformats.org/officeDocument/2006/relationships/slideLayout" Target="../slideLayouts/slideLayout1.xml"/><Relationship Id="rId2" Type="http://schemas.openxmlformats.org/officeDocument/2006/relationships/image" Target="../media/image2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3.gif"/></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nyu\Desktop\bg\bg1.jpg"/>
          <p:cNvPicPr>
            <a:picLocks noChangeAspect="1" noChangeArrowheads="1"/>
          </p:cNvPicPr>
          <p:nvPr/>
        </p:nvPicPr>
        <p:blipFill>
          <a:blip r:embed="rId2"/>
          <a:stretch>
            <a:fillRect/>
          </a:stretch>
        </p:blipFill>
        <p:spPr bwMode="auto">
          <a:xfrm>
            <a:off x="0" y="0"/>
            <a:ext cx="12877799" cy="6858000"/>
          </a:xfrm>
          <a:prstGeom prst="rect">
            <a:avLst/>
          </a:prstGeom>
          <a:noFill/>
        </p:spPr>
      </p:pic>
      <p:sp>
        <p:nvSpPr>
          <p:cNvPr id="5" name="Rectangle 3"/>
          <p:cNvSpPr>
            <a:spLocks noGrp="1" noChangeArrowheads="1"/>
          </p:cNvSpPr>
          <p:nvPr>
            <p:ph type="subTitle" idx="1"/>
          </p:nvPr>
        </p:nvSpPr>
        <p:spPr>
          <a:xfrm>
            <a:off x="4238613" y="3999609"/>
            <a:ext cx="3714776" cy="952498"/>
          </a:xfrm>
        </p:spPr>
        <p:txBody>
          <a:bodyPr>
            <a:noAutofit/>
          </a:bodyPr>
          <a:lstStyle/>
          <a:p>
            <a:pPr>
              <a:lnSpc>
                <a:spcPct val="120000"/>
              </a:lnSpc>
            </a:pPr>
            <a:r>
              <a:rPr lang="zh-CN" altLang="en-US" sz="2200" dirty="0">
                <a:solidFill>
                  <a:schemeClr val="tx1">
                    <a:lumMod val="95000"/>
                    <a:lumOff val="5000"/>
                  </a:schemeClr>
                </a:solidFill>
                <a:latin typeface="微软雅黑" panose="020B0503020204020204" pitchFamily="34" charset="-122"/>
                <a:ea typeface="微软雅黑" panose="020B0503020204020204" pitchFamily="34" charset="-122"/>
              </a:rPr>
              <a:t>北大纵横管理咨询集团 </a:t>
            </a:r>
            <a:endParaRPr lang="en-US" altLang="zh-CN" sz="2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pPr>
            <a:r>
              <a:rPr lang="zh-CN" altLang="en-US" sz="2200" dirty="0" smtClean="0">
                <a:solidFill>
                  <a:schemeClr val="tx1">
                    <a:lumMod val="95000"/>
                    <a:lumOff val="5000"/>
                  </a:schemeClr>
                </a:solidFill>
                <a:latin typeface="微软雅黑" panose="020B0503020204020204" pitchFamily="34" charset="-122"/>
                <a:ea typeface="微软雅黑" panose="020B0503020204020204" pitchFamily="34" charset="-122"/>
              </a:rPr>
              <a:t>二零一七年三月</a:t>
            </a:r>
            <a:endParaRPr lang="en-US" altLang="zh-CN" sz="2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370926" y="2815864"/>
            <a:ext cx="9450150" cy="1032399"/>
          </a:xfrm>
          <a:prstGeom prst="rect">
            <a:avLst/>
          </a:prstGeom>
        </p:spPr>
        <p:txBody>
          <a:bodyPr wrap="none" lIns="123253" tIns="61627" rIns="123253" bIns="61627">
            <a:spAutoFit/>
          </a:bodyPr>
          <a:lstStyle/>
          <a:p>
            <a:pPr algn="ctr"/>
            <a:r>
              <a:rPr lang="zh-CN" altLang="en-US" sz="5900" b="1" dirty="0">
                <a:solidFill>
                  <a:schemeClr val="bg2">
                    <a:lumMod val="10000"/>
                  </a:schemeClr>
                </a:solidFill>
                <a:latin typeface="微软雅黑" panose="020B0503020204020204" pitchFamily="34" charset="-122"/>
                <a:ea typeface="微软雅黑" panose="020B0503020204020204" pitchFamily="34" charset="-122"/>
              </a:rPr>
              <a:t>光辉历程</a:t>
            </a:r>
            <a:r>
              <a:rPr lang="en-US" altLang="zh-CN" sz="5900" b="1" dirty="0">
                <a:solidFill>
                  <a:schemeClr val="bg2">
                    <a:lumMod val="10000"/>
                  </a:schemeClr>
                </a:solidFill>
                <a:latin typeface="微软雅黑" panose="020B0503020204020204" pitchFamily="34" charset="-122"/>
                <a:ea typeface="微软雅黑" panose="020B0503020204020204" pitchFamily="34" charset="-122"/>
              </a:rPr>
              <a:t>——</a:t>
            </a:r>
            <a:r>
              <a:rPr lang="zh-CN" altLang="en-US" sz="5900" b="1" dirty="0">
                <a:solidFill>
                  <a:schemeClr val="bg2">
                    <a:lumMod val="10000"/>
                  </a:schemeClr>
                </a:solidFill>
                <a:latin typeface="微软雅黑" panose="020B0503020204020204" pitchFamily="34" charset="-122"/>
                <a:ea typeface="微软雅黑" panose="020B0503020204020204" pitchFamily="34" charset="-122"/>
              </a:rPr>
              <a:t>纵横</a:t>
            </a:r>
            <a:r>
              <a:rPr lang="zh-CN" altLang="en-US" sz="5900" b="1" dirty="0" smtClean="0">
                <a:solidFill>
                  <a:schemeClr val="bg2">
                    <a:lumMod val="10000"/>
                  </a:schemeClr>
                </a:solidFill>
                <a:latin typeface="微软雅黑" panose="020B0503020204020204" pitchFamily="34" charset="-122"/>
                <a:ea typeface="微软雅黑" panose="020B0503020204020204" pitchFamily="34" charset="-122"/>
              </a:rPr>
              <a:t>二十一年</a:t>
            </a:r>
            <a:endParaRPr lang="zh-CN" altLang="en-US" sz="5900" dirty="0">
              <a:solidFill>
                <a:schemeClr val="bg2">
                  <a:lumMod val="10000"/>
                </a:schemeClr>
              </a:solidFill>
            </a:endParaRPr>
          </a:p>
        </p:txBody>
      </p:sp>
      <p:pic>
        <p:nvPicPr>
          <p:cNvPr id="16" name="Picture 5"/>
          <p:cNvPicPr>
            <a:picLocks noChangeAspect="1" noChangeArrowheads="1"/>
          </p:cNvPicPr>
          <p:nvPr/>
        </p:nvPicPr>
        <p:blipFill>
          <a:blip r:embed="rId3"/>
          <a:srcRect/>
          <a:stretch>
            <a:fillRect/>
          </a:stretch>
        </p:blipFill>
        <p:spPr bwMode="auto">
          <a:xfrm>
            <a:off x="330563" y="312592"/>
            <a:ext cx="1612710" cy="625974"/>
          </a:xfrm>
          <a:prstGeom prst="rect">
            <a:avLst/>
          </a:prstGeom>
          <a:noFill/>
          <a:ln w="9525">
            <a:noFill/>
            <a:miter lim="800000"/>
            <a:headEnd/>
            <a:tailEnd/>
          </a:ln>
          <a:effectLst/>
        </p:spPr>
      </p:pic>
      <p:sp>
        <p:nvSpPr>
          <p:cNvPr id="2" name="灯片编号占位符 1"/>
          <p:cNvSpPr>
            <a:spLocks noGrp="1"/>
          </p:cNvSpPr>
          <p:nvPr>
            <p:ph type="sldNum" sz="quarter" idx="12"/>
          </p:nvPr>
        </p:nvSpPr>
        <p:spPr/>
        <p:txBody>
          <a:bodyPr/>
          <a:lstStyle/>
          <a:p>
            <a:fld id="{7CC16C7D-F025-4B33-BFA9-DA61693D3123}" type="slidenum">
              <a:rPr lang="zh-CN" altLang="en-US" smtClean="0"/>
              <a:t>1</a:t>
            </a:fld>
            <a:endParaRPr lang="zh-CN" altLang="en-US"/>
          </a:p>
        </p:txBody>
      </p:sp>
      <p:sp>
        <p:nvSpPr>
          <p:cNvPr id="7" name="矩形 6"/>
          <p:cNvSpPr/>
          <p:nvPr/>
        </p:nvSpPr>
        <p:spPr>
          <a:xfrm>
            <a:off x="2689151" y="5476822"/>
            <a:ext cx="6813698" cy="1186287"/>
          </a:xfrm>
          <a:prstGeom prst="rect">
            <a:avLst/>
          </a:prstGeom>
        </p:spPr>
        <p:txBody>
          <a:bodyPr wrap="square" lIns="123253" tIns="61627" rIns="123253" bIns="61627">
            <a:spAutoFit/>
          </a:bodyPr>
          <a:lstStyle/>
          <a:p>
            <a:pPr algn="ctr">
              <a:lnSpc>
                <a:spcPct val="150000"/>
              </a:lnSpc>
            </a:pPr>
            <a:r>
              <a:rPr lang="zh-CN" altLang="en-US" sz="2300" dirty="0" smtClean="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rPr>
              <a:t>业务</a:t>
            </a:r>
            <a:r>
              <a:rPr lang="zh-CN" altLang="en-US" sz="2300" dirty="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rPr>
              <a:t>咨询</a:t>
            </a:r>
            <a:r>
              <a:rPr lang="zh-CN" altLang="en-US" sz="2300" dirty="0" smtClean="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rPr>
              <a:t>电话</a:t>
            </a:r>
            <a:endParaRPr lang="en-US" altLang="zh-CN" sz="2300" dirty="0" smtClean="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endParaRPr>
          </a:p>
          <a:p>
            <a:pPr algn="ctr">
              <a:lnSpc>
                <a:spcPct val="150000"/>
              </a:lnSpc>
            </a:pPr>
            <a:r>
              <a:rPr lang="en-US" altLang="zh-CN" sz="2300" dirty="0" smtClean="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rPr>
              <a:t>020-29002588</a:t>
            </a:r>
            <a:endParaRPr lang="en-US" altLang="zh-CN" sz="2300" dirty="0">
              <a:solidFill>
                <a:srgbClr val="FFC000"/>
              </a:solidFill>
              <a:effectLst>
                <a:outerShdw blurRad="38100" dist="38100" dir="2700000" algn="tl">
                  <a:srgbClr val="000000">
                    <a:alpha val="43137"/>
                  </a:srgbClr>
                </a:outerShdw>
              </a:effectLst>
              <a:latin typeface="微软雅黑 Light" pitchFamily="34" charset="-122"/>
              <a:ea typeface="微软雅黑 Light" pitchFamily="34" charset="-122"/>
            </a:endParaRPr>
          </a:p>
        </p:txBody>
      </p:sp>
    </p:spTree>
    <p:extLst>
      <p:ext uri="{BB962C8B-B14F-4D97-AF65-F5344CB8AC3E}">
        <p14:creationId xmlns:p14="http://schemas.microsoft.com/office/powerpoint/2010/main" val="4147294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始终</a:t>
            </a:r>
            <a:r>
              <a:rPr lang="zh-CN" altLang="en-US" sz="2400" b="1" dirty="0">
                <a:latin typeface="黑体" panose="02010609060101010101" pitchFamily="49" charset="-122"/>
                <a:ea typeface="黑体" panose="02010609060101010101" pitchFamily="49" charset="-122"/>
              </a:rPr>
              <a:t>站在行业发展</a:t>
            </a:r>
            <a:r>
              <a:rPr lang="zh-CN" altLang="en-US" sz="2400" b="1" dirty="0" smtClean="0">
                <a:latin typeface="黑体" panose="02010609060101010101" pitchFamily="49" charset="-122"/>
                <a:ea typeface="黑体" panose="02010609060101010101" pitchFamily="49" charset="-122"/>
              </a:rPr>
              <a:t>前沿</a:t>
            </a:r>
          </a:p>
        </p:txBody>
      </p:sp>
      <p:sp>
        <p:nvSpPr>
          <p:cNvPr id="23" name="Line 12"/>
          <p:cNvSpPr>
            <a:spLocks noChangeShapeType="1"/>
          </p:cNvSpPr>
          <p:nvPr/>
        </p:nvSpPr>
        <p:spPr bwMode="auto">
          <a:xfrm flipV="1">
            <a:off x="1575580" y="954858"/>
            <a:ext cx="0" cy="4321175"/>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4" name="Line 11"/>
          <p:cNvSpPr>
            <a:spLocks noChangeShapeType="1"/>
          </p:cNvSpPr>
          <p:nvPr/>
        </p:nvSpPr>
        <p:spPr bwMode="auto">
          <a:xfrm>
            <a:off x="1689100" y="5355775"/>
            <a:ext cx="80645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4" name="组合 3"/>
          <p:cNvGrpSpPr/>
          <p:nvPr/>
        </p:nvGrpSpPr>
        <p:grpSpPr>
          <a:xfrm>
            <a:off x="621088" y="1462011"/>
            <a:ext cx="6149447" cy="4454000"/>
            <a:chOff x="621088" y="1462011"/>
            <a:chExt cx="6149447" cy="4454000"/>
          </a:xfrm>
        </p:grpSpPr>
        <p:sp>
          <p:nvSpPr>
            <p:cNvPr id="55" name="Line 12"/>
            <p:cNvSpPr>
              <a:spLocks noChangeShapeType="1"/>
            </p:cNvSpPr>
            <p:nvPr/>
          </p:nvSpPr>
          <p:spPr bwMode="auto">
            <a:xfrm flipV="1">
              <a:off x="966715" y="1462645"/>
              <a:ext cx="0" cy="4321175"/>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燕尾形 24"/>
            <p:cNvSpPr/>
            <p:nvPr/>
          </p:nvSpPr>
          <p:spPr>
            <a:xfrm>
              <a:off x="1801976" y="2903513"/>
              <a:ext cx="816998" cy="887723"/>
            </a:xfrm>
            <a:prstGeom prst="chevron">
              <a:avLst>
                <a:gd name="adj" fmla="val 54429"/>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prstClr val="white"/>
                </a:solidFill>
                <a:latin typeface="+mj-ea"/>
                <a:ea typeface="+mj-ea"/>
              </a:endParaRPr>
            </a:p>
          </p:txBody>
        </p:sp>
        <p:sp>
          <p:nvSpPr>
            <p:cNvPr id="26" name="燕尾形 25"/>
            <p:cNvSpPr/>
            <p:nvPr/>
          </p:nvSpPr>
          <p:spPr>
            <a:xfrm>
              <a:off x="2522078" y="2903513"/>
              <a:ext cx="818217" cy="887723"/>
            </a:xfrm>
            <a:prstGeom prst="chevron">
              <a:avLst>
                <a:gd name="adj" fmla="val 5442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prstClr val="white"/>
                </a:solidFill>
                <a:latin typeface="+mj-ea"/>
                <a:ea typeface="+mj-ea"/>
              </a:endParaRPr>
            </a:p>
          </p:txBody>
        </p:sp>
        <p:sp>
          <p:nvSpPr>
            <p:cNvPr id="27" name="燕尾形 26"/>
            <p:cNvSpPr/>
            <p:nvPr/>
          </p:nvSpPr>
          <p:spPr>
            <a:xfrm>
              <a:off x="3242173" y="2903513"/>
              <a:ext cx="818217" cy="887723"/>
            </a:xfrm>
            <a:prstGeom prst="chevron">
              <a:avLst>
                <a:gd name="adj" fmla="val 5442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prstClr val="white"/>
                </a:solidFill>
                <a:latin typeface="+mj-ea"/>
                <a:ea typeface="+mj-ea"/>
              </a:endParaRPr>
            </a:p>
          </p:txBody>
        </p:sp>
        <p:sp>
          <p:nvSpPr>
            <p:cNvPr id="28" name="燕尾形 27"/>
            <p:cNvSpPr/>
            <p:nvPr/>
          </p:nvSpPr>
          <p:spPr>
            <a:xfrm>
              <a:off x="3936106" y="2903513"/>
              <a:ext cx="818217" cy="887723"/>
            </a:xfrm>
            <a:prstGeom prst="chevron">
              <a:avLst>
                <a:gd name="adj" fmla="val 54429"/>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prstClr val="white"/>
                </a:solidFill>
                <a:latin typeface="+mj-ea"/>
                <a:ea typeface="+mj-ea"/>
              </a:endParaRPr>
            </a:p>
          </p:txBody>
        </p:sp>
        <p:cxnSp>
          <p:nvCxnSpPr>
            <p:cNvPr id="29" name="直接连接符 28"/>
            <p:cNvCxnSpPr/>
            <p:nvPr/>
          </p:nvCxnSpPr>
          <p:spPr>
            <a:xfrm>
              <a:off x="2034242" y="2562414"/>
              <a:ext cx="12453" cy="333674"/>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411686" y="1966042"/>
              <a:ext cx="0" cy="972000"/>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3436578" y="3757798"/>
              <a:ext cx="29068" cy="972000"/>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533187" y="3763742"/>
              <a:ext cx="0" cy="37000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33" name="五边形 32"/>
            <p:cNvSpPr/>
            <p:nvPr/>
          </p:nvSpPr>
          <p:spPr>
            <a:xfrm>
              <a:off x="621088" y="2896088"/>
              <a:ext cx="6149447" cy="892732"/>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91431" tIns="45716" rIns="91431" bIns="45716" anchor="ctr"/>
            <a:lstStyle/>
            <a:p>
              <a:pPr algn="ctr" defTabSz="914332" fontAlgn="auto">
                <a:spcBef>
                  <a:spcPts val="0"/>
                </a:spcBef>
                <a:spcAft>
                  <a:spcPts val="0"/>
                </a:spcAft>
                <a:defRPr/>
              </a:pPr>
              <a:endParaRPr lang="zh-CN" altLang="en-US" sz="2489">
                <a:solidFill>
                  <a:prstClr val="black"/>
                </a:solidFill>
                <a:latin typeface="+mj-ea"/>
                <a:ea typeface="+mj-ea"/>
              </a:endParaRPr>
            </a:p>
          </p:txBody>
        </p:sp>
        <p:grpSp>
          <p:nvGrpSpPr>
            <p:cNvPr id="34" name="组合 33"/>
            <p:cNvGrpSpPr>
              <a:grpSpLocks noChangeAspect="1"/>
            </p:cNvGrpSpPr>
            <p:nvPr/>
          </p:nvGrpSpPr>
          <p:grpSpPr>
            <a:xfrm>
              <a:off x="4682322" y="2472109"/>
              <a:ext cx="1698901" cy="1629434"/>
              <a:chOff x="3197225" y="3455775"/>
              <a:chExt cx="533400" cy="489957"/>
            </a:xfrm>
            <a:solidFill>
              <a:schemeClr val="accent4">
                <a:lumMod val="75000"/>
              </a:schemeClr>
            </a:solidFill>
          </p:grpSpPr>
          <p:sp>
            <p:nvSpPr>
              <p:cNvPr id="35" name="Oval 312"/>
              <p:cNvSpPr>
                <a:spLocks noChangeArrowheads="1"/>
              </p:cNvSpPr>
              <p:nvPr/>
            </p:nvSpPr>
            <p:spPr bwMode="auto">
              <a:xfrm>
                <a:off x="3574116" y="3455775"/>
                <a:ext cx="93663" cy="88900"/>
              </a:xfrm>
              <a:prstGeom prst="ellipse">
                <a:avLst/>
              </a:prstGeom>
              <a:solidFill>
                <a:srgbClr val="0065B0"/>
              </a:solidFill>
              <a:ln>
                <a:solidFill>
                  <a:schemeClr val="accent4">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solidFill>
                    <a:srgbClr val="0070C0"/>
                  </a:solidFill>
                  <a:latin typeface="+mj-ea"/>
                  <a:ea typeface="+mj-ea"/>
                </a:endParaRPr>
              </a:p>
            </p:txBody>
          </p:sp>
          <p:sp>
            <p:nvSpPr>
              <p:cNvPr id="36"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solidFill>
                <a:srgbClr val="0065B0"/>
              </a:solidFill>
              <a:ln>
                <a:solidFill>
                  <a:srgbClr val="0065B0"/>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solidFill>
                    <a:srgbClr val="0070C0"/>
                  </a:solidFill>
                  <a:latin typeface="+mj-ea"/>
                  <a:ea typeface="+mj-ea"/>
                </a:endParaRPr>
              </a:p>
            </p:txBody>
          </p:sp>
        </p:grpSp>
        <p:grpSp>
          <p:nvGrpSpPr>
            <p:cNvPr id="37" name="组合 36"/>
            <p:cNvGrpSpPr/>
            <p:nvPr/>
          </p:nvGrpSpPr>
          <p:grpSpPr>
            <a:xfrm>
              <a:off x="1182747" y="1462011"/>
              <a:ext cx="2327891" cy="533450"/>
              <a:chOff x="3744037" y="-956642"/>
              <a:chExt cx="2327891" cy="533450"/>
            </a:xfrm>
          </p:grpSpPr>
          <p:sp>
            <p:nvSpPr>
              <p:cNvPr id="38" name="圆角矩形 37"/>
              <p:cNvSpPr/>
              <p:nvPr/>
            </p:nvSpPr>
            <p:spPr>
              <a:xfrm>
                <a:off x="3744037" y="-956642"/>
                <a:ext cx="2327891" cy="444187"/>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39" name="椭圆 38"/>
              <p:cNvSpPr/>
              <p:nvPr/>
            </p:nvSpPr>
            <p:spPr>
              <a:xfrm>
                <a:off x="3822079" y="-903207"/>
                <a:ext cx="319467" cy="319467"/>
              </a:xfrm>
              <a:prstGeom prst="ellipse">
                <a:avLst/>
              </a:prstGeom>
              <a:solidFill>
                <a:schemeClr val="accent1">
                  <a:lumMod val="40000"/>
                  <a:lumOff val="60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1</a:t>
                </a:r>
                <a:endParaRPr lang="zh-CN" altLang="en-US" dirty="0">
                  <a:solidFill>
                    <a:prstClr val="white"/>
                  </a:solidFill>
                  <a:latin typeface="+mj-ea"/>
                  <a:ea typeface="+mj-ea"/>
                </a:endParaRPr>
              </a:p>
            </p:txBody>
          </p:sp>
          <p:sp>
            <p:nvSpPr>
              <p:cNvPr id="40" name="TextBox 33"/>
              <p:cNvSpPr txBox="1"/>
              <p:nvPr/>
            </p:nvSpPr>
            <p:spPr>
              <a:xfrm>
                <a:off x="4391600" y="-854079"/>
                <a:ext cx="1351393" cy="43088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dirty="0" smtClean="0">
                    <a:solidFill>
                      <a:schemeClr val="tx1">
                        <a:lumMod val="65000"/>
                        <a:lumOff val="35000"/>
                      </a:schemeClr>
                    </a:solidFill>
                  </a:rPr>
                  <a:t>开</a:t>
                </a:r>
                <a:r>
                  <a:rPr lang="zh-CN" altLang="en-US" dirty="0">
                    <a:solidFill>
                      <a:schemeClr val="tx1">
                        <a:lumMod val="65000"/>
                        <a:lumOff val="35000"/>
                      </a:schemeClr>
                    </a:solidFill>
                  </a:rPr>
                  <a:t>咨询先河</a:t>
                </a:r>
                <a:endParaRPr lang="en-US" altLang="zh-CN" dirty="0">
                  <a:solidFill>
                    <a:schemeClr val="tx1">
                      <a:lumMod val="65000"/>
                      <a:lumOff val="35000"/>
                    </a:schemeClr>
                  </a:solidFill>
                </a:endParaRPr>
              </a:p>
              <a:p>
                <a:endParaRPr lang="zh-CN" altLang="en-US" dirty="0">
                  <a:solidFill>
                    <a:schemeClr val="tx1">
                      <a:lumMod val="65000"/>
                      <a:lumOff val="35000"/>
                    </a:schemeClr>
                  </a:solidFill>
                  <a:latin typeface="+mj-ea"/>
                  <a:ea typeface="+mj-ea"/>
                </a:endParaRPr>
              </a:p>
            </p:txBody>
          </p:sp>
        </p:grpSp>
        <p:grpSp>
          <p:nvGrpSpPr>
            <p:cNvPr id="41" name="组合 40"/>
            <p:cNvGrpSpPr/>
            <p:nvPr/>
          </p:nvGrpSpPr>
          <p:grpSpPr>
            <a:xfrm>
              <a:off x="1779962" y="2124518"/>
              <a:ext cx="2380281" cy="444187"/>
              <a:chOff x="6118926" y="-908176"/>
              <a:chExt cx="2380281" cy="444187"/>
            </a:xfrm>
          </p:grpSpPr>
          <p:sp>
            <p:nvSpPr>
              <p:cNvPr id="43" name="圆角矩形 42"/>
              <p:cNvSpPr/>
              <p:nvPr/>
            </p:nvSpPr>
            <p:spPr>
              <a:xfrm>
                <a:off x="6118926" y="-908176"/>
                <a:ext cx="2327891" cy="444187"/>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44" name="椭圆 43"/>
              <p:cNvSpPr>
                <a:spLocks/>
              </p:cNvSpPr>
              <p:nvPr/>
            </p:nvSpPr>
            <p:spPr>
              <a:xfrm>
                <a:off x="6243980" y="-834323"/>
                <a:ext cx="317865" cy="317865"/>
              </a:xfrm>
              <a:prstGeom prst="ellipse">
                <a:avLst/>
              </a:prstGeom>
              <a:solidFill>
                <a:schemeClr val="accent1">
                  <a:lumMod val="60000"/>
                  <a:lumOff val="40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2</a:t>
                </a:r>
                <a:endParaRPr lang="zh-CN" altLang="en-US" dirty="0">
                  <a:solidFill>
                    <a:prstClr val="white"/>
                  </a:solidFill>
                  <a:latin typeface="+mj-ea"/>
                  <a:ea typeface="+mj-ea"/>
                </a:endParaRPr>
              </a:p>
            </p:txBody>
          </p:sp>
          <p:sp>
            <p:nvSpPr>
              <p:cNvPr id="57" name="TextBox 49"/>
              <p:cNvSpPr txBox="1"/>
              <p:nvPr/>
            </p:nvSpPr>
            <p:spPr>
              <a:xfrm>
                <a:off x="6774240" y="-792689"/>
                <a:ext cx="1724967"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dirty="0" smtClean="0">
                    <a:solidFill>
                      <a:schemeClr val="tx1">
                        <a:lumMod val="65000"/>
                        <a:lumOff val="35000"/>
                      </a:schemeClr>
                    </a:solidFill>
                  </a:rPr>
                  <a:t>领行业风气</a:t>
                </a:r>
                <a:endParaRPr lang="en-US" altLang="zh-CN" dirty="0">
                  <a:solidFill>
                    <a:schemeClr val="tx1">
                      <a:lumMod val="65000"/>
                      <a:lumOff val="35000"/>
                    </a:schemeClr>
                  </a:solidFill>
                </a:endParaRPr>
              </a:p>
            </p:txBody>
          </p:sp>
        </p:grpSp>
        <p:grpSp>
          <p:nvGrpSpPr>
            <p:cNvPr id="65" name="组合 64"/>
            <p:cNvGrpSpPr/>
            <p:nvPr/>
          </p:nvGrpSpPr>
          <p:grpSpPr>
            <a:xfrm>
              <a:off x="2280049" y="4161693"/>
              <a:ext cx="2295170" cy="416267"/>
              <a:chOff x="4059590" y="5898078"/>
              <a:chExt cx="2295170" cy="416267"/>
            </a:xfrm>
          </p:grpSpPr>
          <p:sp>
            <p:nvSpPr>
              <p:cNvPr id="67" name="圆角矩形 66"/>
              <p:cNvSpPr/>
              <p:nvPr/>
            </p:nvSpPr>
            <p:spPr>
              <a:xfrm>
                <a:off x="4059590" y="5898078"/>
                <a:ext cx="2295170" cy="416267"/>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8" name="椭圆 67"/>
              <p:cNvSpPr/>
              <p:nvPr/>
            </p:nvSpPr>
            <p:spPr>
              <a:xfrm>
                <a:off x="4186314" y="5954305"/>
                <a:ext cx="317864" cy="317865"/>
              </a:xfrm>
              <a:prstGeom prst="ellipse">
                <a:avLst/>
              </a:prstGeom>
              <a:solidFill>
                <a:schemeClr val="accent1">
                  <a:lumMod val="7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3</a:t>
                </a:r>
                <a:endParaRPr lang="zh-CN" altLang="en-US" dirty="0">
                  <a:solidFill>
                    <a:prstClr val="white"/>
                  </a:solidFill>
                  <a:latin typeface="+mj-ea"/>
                  <a:ea typeface="+mj-ea"/>
                </a:endParaRPr>
              </a:p>
            </p:txBody>
          </p:sp>
          <p:sp>
            <p:nvSpPr>
              <p:cNvPr id="69" name="TextBox 42"/>
              <p:cNvSpPr txBox="1"/>
              <p:nvPr/>
            </p:nvSpPr>
            <p:spPr>
              <a:xfrm>
                <a:off x="4702152" y="5999605"/>
                <a:ext cx="1534906"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dirty="0" smtClean="0">
                    <a:solidFill>
                      <a:schemeClr val="tx1">
                        <a:lumMod val="65000"/>
                        <a:lumOff val="35000"/>
                      </a:schemeClr>
                    </a:solidFill>
                  </a:rPr>
                  <a:t>执行业牛耳</a:t>
                </a:r>
                <a:endParaRPr lang="en-US" altLang="zh-CN" dirty="0">
                  <a:solidFill>
                    <a:schemeClr val="tx1">
                      <a:lumMod val="65000"/>
                      <a:lumOff val="35000"/>
                    </a:schemeClr>
                  </a:solidFill>
                </a:endParaRPr>
              </a:p>
            </p:txBody>
          </p:sp>
        </p:grpSp>
        <p:sp>
          <p:nvSpPr>
            <p:cNvPr id="74" name="燕尾形 73"/>
            <p:cNvSpPr/>
            <p:nvPr/>
          </p:nvSpPr>
          <p:spPr>
            <a:xfrm>
              <a:off x="1153946" y="2901097"/>
              <a:ext cx="816998" cy="887723"/>
            </a:xfrm>
            <a:prstGeom prst="chevron">
              <a:avLst>
                <a:gd name="adj" fmla="val 54429"/>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prstClr val="white"/>
                </a:solidFill>
                <a:latin typeface="+mj-ea"/>
                <a:ea typeface="+mj-ea"/>
              </a:endParaRPr>
            </a:p>
          </p:txBody>
        </p:sp>
        <p:cxnSp>
          <p:nvCxnSpPr>
            <p:cNvPr id="75" name="直接连接符 74"/>
            <p:cNvCxnSpPr/>
            <p:nvPr/>
          </p:nvCxnSpPr>
          <p:spPr>
            <a:xfrm flipV="1">
              <a:off x="4300727" y="3763742"/>
              <a:ext cx="0" cy="1708082"/>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3274307" y="4762160"/>
              <a:ext cx="2327891" cy="560927"/>
              <a:chOff x="6426637" y="5669050"/>
              <a:chExt cx="2327891" cy="560927"/>
            </a:xfrm>
          </p:grpSpPr>
          <p:sp>
            <p:nvSpPr>
              <p:cNvPr id="72" name="椭圆 71"/>
              <p:cNvSpPr/>
              <p:nvPr/>
            </p:nvSpPr>
            <p:spPr>
              <a:xfrm>
                <a:off x="6512797" y="5753098"/>
                <a:ext cx="317865" cy="317865"/>
              </a:xfrm>
              <a:prstGeom prst="ellipse">
                <a:avLst/>
              </a:prstGeom>
              <a:solidFill>
                <a:schemeClr val="accent5">
                  <a:lumMod val="7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4</a:t>
                </a:r>
                <a:endParaRPr lang="zh-CN" altLang="en-US" dirty="0">
                  <a:solidFill>
                    <a:prstClr val="white"/>
                  </a:solidFill>
                  <a:latin typeface="+mj-ea"/>
                  <a:ea typeface="+mj-ea"/>
                </a:endParaRPr>
              </a:p>
            </p:txBody>
          </p:sp>
          <p:sp>
            <p:nvSpPr>
              <p:cNvPr id="71" name="圆角矩形 70"/>
              <p:cNvSpPr/>
              <p:nvPr/>
            </p:nvSpPr>
            <p:spPr>
              <a:xfrm>
                <a:off x="6426637" y="5669050"/>
                <a:ext cx="2327891" cy="444187"/>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73" name="TextBox 57"/>
              <p:cNvSpPr txBox="1"/>
              <p:nvPr/>
            </p:nvSpPr>
            <p:spPr>
              <a:xfrm>
                <a:off x="6685456" y="5799090"/>
                <a:ext cx="1798701" cy="43088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smtClean="0">
                    <a:solidFill>
                      <a:schemeClr val="tx1">
                        <a:lumMod val="65000"/>
                        <a:lumOff val="35000"/>
                      </a:schemeClr>
                    </a:solidFill>
                  </a:rPr>
                  <a:t>肩</a:t>
                </a:r>
                <a:r>
                  <a:rPr lang="zh-CN" altLang="en-US" dirty="0">
                    <a:solidFill>
                      <a:schemeClr val="tx1">
                        <a:lumMod val="65000"/>
                        <a:lumOff val="35000"/>
                      </a:schemeClr>
                    </a:solidFill>
                  </a:rPr>
                  <a:t>民族责任</a:t>
                </a:r>
                <a:endParaRPr lang="en-US" altLang="zh-CN" dirty="0">
                  <a:solidFill>
                    <a:schemeClr val="tx1">
                      <a:lumMod val="65000"/>
                      <a:lumOff val="35000"/>
                    </a:schemeClr>
                  </a:solidFill>
                </a:endParaRPr>
              </a:p>
              <a:p>
                <a:endParaRPr lang="zh-CN" altLang="en-US" dirty="0">
                  <a:solidFill>
                    <a:schemeClr val="tx1">
                      <a:lumMod val="65000"/>
                      <a:lumOff val="35000"/>
                    </a:schemeClr>
                  </a:solidFill>
                  <a:latin typeface="+mj-ea"/>
                  <a:ea typeface="+mj-ea"/>
                </a:endParaRPr>
              </a:p>
            </p:txBody>
          </p:sp>
        </p:grpSp>
        <p:grpSp>
          <p:nvGrpSpPr>
            <p:cNvPr id="76" name="组合 75"/>
            <p:cNvGrpSpPr/>
            <p:nvPr/>
          </p:nvGrpSpPr>
          <p:grpSpPr>
            <a:xfrm>
              <a:off x="4098489" y="5471824"/>
              <a:ext cx="2327891" cy="444187"/>
              <a:chOff x="6426637" y="5669050"/>
              <a:chExt cx="2327891" cy="444187"/>
            </a:xfrm>
          </p:grpSpPr>
          <p:sp>
            <p:nvSpPr>
              <p:cNvPr id="77" name="圆角矩形 76"/>
              <p:cNvSpPr/>
              <p:nvPr/>
            </p:nvSpPr>
            <p:spPr>
              <a:xfrm>
                <a:off x="6426637" y="5669050"/>
                <a:ext cx="2327891" cy="444187"/>
              </a:xfrm>
              <a:prstGeom prst="roundRect">
                <a:avLst/>
              </a:pr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78" name="椭圆 77"/>
              <p:cNvSpPr/>
              <p:nvPr/>
            </p:nvSpPr>
            <p:spPr>
              <a:xfrm>
                <a:off x="6512797" y="5753098"/>
                <a:ext cx="317865" cy="317865"/>
              </a:xfrm>
              <a:prstGeom prst="ellipse">
                <a:avLst/>
              </a:prstGeom>
              <a:solidFill>
                <a:schemeClr val="accent5">
                  <a:lumMod val="50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5</a:t>
                </a:r>
                <a:endParaRPr lang="zh-CN" altLang="en-US" dirty="0">
                  <a:solidFill>
                    <a:prstClr val="white"/>
                  </a:solidFill>
                  <a:latin typeface="+mj-ea"/>
                  <a:ea typeface="+mj-ea"/>
                </a:endParaRPr>
              </a:p>
            </p:txBody>
          </p:sp>
          <p:sp>
            <p:nvSpPr>
              <p:cNvPr id="79" name="TextBox 57"/>
              <p:cNvSpPr txBox="1"/>
              <p:nvPr/>
            </p:nvSpPr>
            <p:spPr>
              <a:xfrm>
                <a:off x="6823472" y="5799090"/>
                <a:ext cx="1798701"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chemeClr val="tx1">
                        <a:lumMod val="65000"/>
                        <a:lumOff val="35000"/>
                      </a:schemeClr>
                    </a:solidFill>
                  </a:rPr>
                  <a:t>成盛世</a:t>
                </a:r>
                <a:r>
                  <a:rPr lang="zh-CN" altLang="en-US" dirty="0" smtClean="0">
                    <a:solidFill>
                      <a:schemeClr val="tx1">
                        <a:lumMod val="65000"/>
                        <a:lumOff val="35000"/>
                      </a:schemeClr>
                    </a:solidFill>
                  </a:rPr>
                  <a:t>伟业</a:t>
                </a:r>
                <a:endParaRPr lang="en-US" altLang="zh-CN" dirty="0">
                  <a:solidFill>
                    <a:schemeClr val="tx1">
                      <a:lumMod val="65000"/>
                      <a:lumOff val="35000"/>
                    </a:schemeClr>
                  </a:solidFill>
                </a:endParaRPr>
              </a:p>
            </p:txBody>
          </p:sp>
        </p:grpSp>
        <p:sp>
          <p:nvSpPr>
            <p:cNvPr id="80" name="椭圆 79"/>
            <p:cNvSpPr/>
            <p:nvPr/>
          </p:nvSpPr>
          <p:spPr>
            <a:xfrm>
              <a:off x="3392049" y="4846207"/>
              <a:ext cx="317865" cy="317865"/>
            </a:xfrm>
            <a:prstGeom prst="ellipse">
              <a:avLst/>
            </a:prstGeom>
            <a:solidFill>
              <a:schemeClr val="accent5">
                <a:lumMod val="7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4</a:t>
              </a:r>
              <a:endParaRPr lang="zh-CN" altLang="en-US" dirty="0">
                <a:solidFill>
                  <a:prstClr val="white"/>
                </a:solidFill>
                <a:latin typeface="+mj-ea"/>
                <a:ea typeface="+mj-ea"/>
              </a:endParaRPr>
            </a:p>
          </p:txBody>
        </p:sp>
      </p:grpSp>
      <p:sp>
        <p:nvSpPr>
          <p:cNvPr id="82" name="文本框 21"/>
          <p:cNvSpPr txBox="1"/>
          <p:nvPr/>
        </p:nvSpPr>
        <p:spPr>
          <a:xfrm>
            <a:off x="6766796" y="1125941"/>
            <a:ext cx="3702794" cy="400110"/>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rPr>
              <a:t>1</a:t>
            </a:r>
            <a:r>
              <a:rPr lang="zh-CN" altLang="en-US" sz="2000" b="1" dirty="0">
                <a:solidFill>
                  <a:srgbClr val="0D7FB2"/>
                </a:solidFill>
                <a:latin typeface="微软雅黑" panose="020B0503020204020204" pitchFamily="34" charset="-122"/>
                <a:ea typeface="微软雅黑" panose="020B0503020204020204" pitchFamily="34" charset="-122"/>
              </a:rPr>
              <a:t>、开咨询先河</a:t>
            </a:r>
          </a:p>
        </p:txBody>
      </p:sp>
      <p:sp>
        <p:nvSpPr>
          <p:cNvPr id="83" name="矩形 6"/>
          <p:cNvSpPr>
            <a:spLocks noChangeArrowheads="1"/>
          </p:cNvSpPr>
          <p:nvPr/>
        </p:nvSpPr>
        <p:spPr bwMode="auto">
          <a:xfrm>
            <a:off x="6766796" y="1460964"/>
            <a:ext cx="52929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2060"/>
              </a:buClr>
              <a:buFont typeface="Wingdings" pitchFamily="2" charset="2"/>
              <a:buChar char="ª"/>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1996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年，北大纵横管理咨询集团正式注册成立</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，开</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中国本土管理咨询界</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先河</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85" name="文本框 21"/>
          <p:cNvSpPr txBox="1"/>
          <p:nvPr/>
        </p:nvSpPr>
        <p:spPr>
          <a:xfrm>
            <a:off x="6766796" y="2083216"/>
            <a:ext cx="3702794" cy="707886"/>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rPr>
              <a:t>2</a:t>
            </a:r>
            <a:r>
              <a:rPr lang="zh-CN" altLang="en-US" sz="2000" b="1" dirty="0">
                <a:solidFill>
                  <a:srgbClr val="0D7FB2"/>
                </a:solidFill>
                <a:latin typeface="微软雅黑" panose="020B0503020204020204" pitchFamily="34" charset="-122"/>
                <a:ea typeface="微软雅黑" panose="020B0503020204020204" pitchFamily="34" charset="-122"/>
              </a:rPr>
              <a:t>、领行业风气</a:t>
            </a:r>
            <a:endParaRPr lang="en-US" altLang="zh-CN" sz="2000" b="1" dirty="0">
              <a:solidFill>
                <a:srgbClr val="0D7FB2"/>
              </a:solidFill>
              <a:latin typeface="微软雅黑" panose="020B0503020204020204" pitchFamily="34" charset="-122"/>
              <a:ea typeface="微软雅黑" panose="020B0503020204020204" pitchFamily="34" charset="-122"/>
            </a:endParaRPr>
          </a:p>
          <a:p>
            <a:endParaRPr lang="zh-CN" altLang="en-US" sz="2000" b="1" dirty="0">
              <a:solidFill>
                <a:schemeClr val="tx1">
                  <a:lumMod val="75000"/>
                  <a:lumOff val="25000"/>
                </a:schemeClr>
              </a:solidFill>
            </a:endParaRPr>
          </a:p>
        </p:txBody>
      </p:sp>
      <p:sp>
        <p:nvSpPr>
          <p:cNvPr id="86" name="矩形 6"/>
          <p:cNvSpPr>
            <a:spLocks noChangeArrowheads="1"/>
          </p:cNvSpPr>
          <p:nvPr/>
        </p:nvSpPr>
        <p:spPr bwMode="auto">
          <a:xfrm>
            <a:off x="6766796" y="2418239"/>
            <a:ext cx="52929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spcBef>
                <a:spcPct val="50000"/>
              </a:spcBef>
              <a:buClr>
                <a:srgbClr val="002060"/>
              </a:buClr>
              <a:buFont typeface="Wingdings" pitchFamily="2" charset="2"/>
              <a:buChar char="ª"/>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2003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年，全面推行合伙人</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模式</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87" name="文本框 21"/>
          <p:cNvSpPr txBox="1"/>
          <p:nvPr/>
        </p:nvSpPr>
        <p:spPr>
          <a:xfrm>
            <a:off x="6765770" y="2782764"/>
            <a:ext cx="3702794" cy="707886"/>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rPr>
              <a:t>3</a:t>
            </a:r>
            <a:r>
              <a:rPr lang="zh-CN" altLang="en-US" sz="2000" b="1" dirty="0">
                <a:solidFill>
                  <a:srgbClr val="0D7FB2"/>
                </a:solidFill>
                <a:latin typeface="微软雅黑" panose="020B0503020204020204" pitchFamily="34" charset="-122"/>
                <a:ea typeface="微软雅黑" panose="020B0503020204020204" pitchFamily="34" charset="-122"/>
              </a:rPr>
              <a:t>、</a:t>
            </a:r>
            <a:r>
              <a:rPr lang="zh-CN" altLang="en-US" sz="2000" b="1" dirty="0" smtClean="0">
                <a:solidFill>
                  <a:srgbClr val="0D7FB2"/>
                </a:solidFill>
                <a:latin typeface="微软雅黑" panose="020B0503020204020204" pitchFamily="34" charset="-122"/>
                <a:ea typeface="微软雅黑" panose="020B0503020204020204" pitchFamily="34" charset="-122"/>
              </a:rPr>
              <a:t>执行业牛耳</a:t>
            </a:r>
            <a:endParaRPr lang="en-US" altLang="zh-CN" sz="2000" b="1" dirty="0" smtClean="0">
              <a:solidFill>
                <a:srgbClr val="0D7FB2"/>
              </a:solidFill>
              <a:latin typeface="微软雅黑" panose="020B0503020204020204" pitchFamily="34" charset="-122"/>
              <a:ea typeface="微软雅黑" panose="020B0503020204020204" pitchFamily="34" charset="-122"/>
            </a:endParaRPr>
          </a:p>
          <a:p>
            <a:endParaRPr lang="zh-CN" altLang="en-US" sz="2000" b="1" dirty="0">
              <a:solidFill>
                <a:schemeClr val="tx1">
                  <a:lumMod val="75000"/>
                  <a:lumOff val="25000"/>
                </a:schemeClr>
              </a:solidFill>
            </a:endParaRPr>
          </a:p>
        </p:txBody>
      </p:sp>
      <p:sp>
        <p:nvSpPr>
          <p:cNvPr id="88" name="矩形 6"/>
          <p:cNvSpPr>
            <a:spLocks noChangeArrowheads="1"/>
          </p:cNvSpPr>
          <p:nvPr/>
        </p:nvSpPr>
        <p:spPr bwMode="auto">
          <a:xfrm>
            <a:off x="6775422" y="3117542"/>
            <a:ext cx="52929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spcBef>
                <a:spcPct val="50000"/>
              </a:spcBef>
              <a:buClr>
                <a:srgbClr val="002060"/>
              </a:buClr>
              <a:buFont typeface="Wingdings" pitchFamily="2" charset="2"/>
              <a:buChar char="ª"/>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2005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年，当年运作项目</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152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个，咨询收入近亿元，居本土咨询公司榜首</a:t>
            </a:r>
          </a:p>
        </p:txBody>
      </p:sp>
      <p:sp>
        <p:nvSpPr>
          <p:cNvPr id="89" name="文本框 21"/>
          <p:cNvSpPr txBox="1"/>
          <p:nvPr/>
        </p:nvSpPr>
        <p:spPr>
          <a:xfrm>
            <a:off x="6756118" y="3757639"/>
            <a:ext cx="3702794" cy="1015663"/>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rPr>
              <a:t>4</a:t>
            </a:r>
            <a:r>
              <a:rPr lang="zh-CN" altLang="en-US" sz="2000" b="1" dirty="0">
                <a:solidFill>
                  <a:srgbClr val="0D7FB2"/>
                </a:solidFill>
                <a:latin typeface="微软雅黑" panose="020B0503020204020204" pitchFamily="34" charset="-122"/>
                <a:ea typeface="微软雅黑" panose="020B0503020204020204" pitchFamily="34" charset="-122"/>
              </a:rPr>
              <a:t>、肩民族责任</a:t>
            </a:r>
            <a:endParaRPr lang="en-US" altLang="zh-CN" sz="2000" b="1" dirty="0">
              <a:solidFill>
                <a:srgbClr val="0D7FB2"/>
              </a:solidFill>
              <a:latin typeface="微软雅黑" panose="020B0503020204020204" pitchFamily="34" charset="-122"/>
              <a:ea typeface="微软雅黑" panose="020B0503020204020204" pitchFamily="34" charset="-122"/>
            </a:endParaRPr>
          </a:p>
          <a:p>
            <a:endParaRPr lang="en-US" altLang="zh-CN" sz="2000" b="1" dirty="0" smtClean="0">
              <a:solidFill>
                <a:schemeClr val="tx1">
                  <a:lumMod val="75000"/>
                  <a:lumOff val="25000"/>
                </a:schemeClr>
              </a:solidFill>
            </a:endParaRPr>
          </a:p>
          <a:p>
            <a:endParaRPr lang="zh-CN" altLang="en-US" sz="2000" b="1" dirty="0">
              <a:solidFill>
                <a:schemeClr val="tx1">
                  <a:lumMod val="75000"/>
                  <a:lumOff val="25000"/>
                </a:schemeClr>
              </a:solidFill>
            </a:endParaRPr>
          </a:p>
        </p:txBody>
      </p:sp>
      <p:sp>
        <p:nvSpPr>
          <p:cNvPr id="90" name="矩形 6"/>
          <p:cNvSpPr>
            <a:spLocks noChangeArrowheads="1"/>
          </p:cNvSpPr>
          <p:nvPr/>
        </p:nvSpPr>
        <p:spPr bwMode="auto">
          <a:xfrm>
            <a:off x="6765770" y="4092417"/>
            <a:ext cx="5292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spcBef>
                <a:spcPct val="50000"/>
              </a:spcBef>
              <a:buClr>
                <a:srgbClr val="002060"/>
              </a:buClr>
              <a:buFont typeface="Wingdings" pitchFamily="2" charset="2"/>
              <a:buChar char="ª"/>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2006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年，北大纵横十年庆典，主办首届“中国管理五环峰会”，成为中国企业成长与变革的重要推动力量</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a:p>
            <a:pPr indent="-285750">
              <a:spcBef>
                <a:spcPct val="50000"/>
              </a:spcBef>
              <a:buClr>
                <a:srgbClr val="002060"/>
              </a:buClr>
              <a:buFont typeface="Wingdings" pitchFamily="2" charset="2"/>
              <a:buChar char="ª"/>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2008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月，北大纵横率先在管理咨询行业发布企业公民报告，肩负公民责任，践行管理思想</a:t>
            </a:r>
          </a:p>
        </p:txBody>
      </p:sp>
      <p:sp>
        <p:nvSpPr>
          <p:cNvPr id="91" name="文本框 21"/>
          <p:cNvSpPr txBox="1"/>
          <p:nvPr/>
        </p:nvSpPr>
        <p:spPr>
          <a:xfrm>
            <a:off x="6762902" y="5299896"/>
            <a:ext cx="3702794" cy="1323439"/>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rPr>
              <a:t>5</a:t>
            </a:r>
            <a:r>
              <a:rPr lang="zh-CN" altLang="en-US" sz="2000" b="1" dirty="0">
                <a:solidFill>
                  <a:srgbClr val="0D7FB2"/>
                </a:solidFill>
                <a:latin typeface="微软雅黑" panose="020B0503020204020204" pitchFamily="34" charset="-122"/>
                <a:ea typeface="微软雅黑" panose="020B0503020204020204" pitchFamily="34" charset="-122"/>
              </a:rPr>
              <a:t>、成盛世</a:t>
            </a:r>
            <a:r>
              <a:rPr lang="zh-CN" altLang="en-US" sz="2000" b="1" dirty="0" smtClean="0">
                <a:solidFill>
                  <a:srgbClr val="0D7FB2"/>
                </a:solidFill>
                <a:latin typeface="微软雅黑" panose="020B0503020204020204" pitchFamily="34" charset="-122"/>
                <a:ea typeface="微软雅黑" panose="020B0503020204020204" pitchFamily="34" charset="-122"/>
              </a:rPr>
              <a:t>伟业</a:t>
            </a:r>
            <a:endParaRPr lang="en-US" altLang="zh-CN" sz="2000" b="1" dirty="0" smtClean="0">
              <a:solidFill>
                <a:srgbClr val="0D7FB2"/>
              </a:solidFill>
              <a:latin typeface="微软雅黑" panose="020B0503020204020204" pitchFamily="34" charset="-122"/>
              <a:ea typeface="微软雅黑" panose="020B0503020204020204" pitchFamily="34" charset="-122"/>
            </a:endParaRPr>
          </a:p>
          <a:p>
            <a:endParaRPr lang="en-US" altLang="zh-CN" sz="2000" b="1" dirty="0" smtClean="0">
              <a:solidFill>
                <a:schemeClr val="tx1">
                  <a:lumMod val="75000"/>
                  <a:lumOff val="25000"/>
                </a:schemeClr>
              </a:solidFill>
            </a:endParaRPr>
          </a:p>
          <a:p>
            <a:endParaRPr lang="en-US" altLang="zh-CN" sz="2000" b="1" dirty="0">
              <a:solidFill>
                <a:schemeClr val="tx1">
                  <a:lumMod val="75000"/>
                  <a:lumOff val="25000"/>
                </a:schemeClr>
              </a:solidFill>
            </a:endParaRPr>
          </a:p>
          <a:p>
            <a:endParaRPr lang="zh-CN" altLang="en-US" sz="2000" b="1" dirty="0">
              <a:solidFill>
                <a:schemeClr val="tx1">
                  <a:lumMod val="75000"/>
                  <a:lumOff val="25000"/>
                </a:schemeClr>
              </a:solidFill>
            </a:endParaRPr>
          </a:p>
        </p:txBody>
      </p:sp>
      <p:sp>
        <p:nvSpPr>
          <p:cNvPr id="92" name="矩形 6"/>
          <p:cNvSpPr>
            <a:spLocks noChangeArrowheads="1"/>
          </p:cNvSpPr>
          <p:nvPr/>
        </p:nvSpPr>
        <p:spPr bwMode="auto">
          <a:xfrm>
            <a:off x="6778304" y="5646581"/>
            <a:ext cx="52929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spcBef>
                <a:spcPct val="50000"/>
              </a:spcBef>
              <a:buClr>
                <a:srgbClr val="002060"/>
              </a:buClr>
              <a:buFont typeface="Wingdings" pitchFamily="2" charset="2"/>
              <a:buChar char="ª"/>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专注行业发展，成立研究院，一切的战略布局均已民族富强和复兴为重任</a:t>
            </a:r>
          </a:p>
        </p:txBody>
      </p:sp>
    </p:spTree>
    <p:extLst>
      <p:ext uri="{BB962C8B-B14F-4D97-AF65-F5344CB8AC3E}">
        <p14:creationId xmlns:p14="http://schemas.microsoft.com/office/powerpoint/2010/main" val="3948851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sym typeface="华文黑体"/>
              </a:rPr>
              <a:t>始终</a:t>
            </a:r>
            <a:r>
              <a:rPr lang="zh-CN" altLang="en-US" sz="2400" b="1" dirty="0">
                <a:latin typeface="黑体" panose="02010609060101010101" pitchFamily="49" charset="-122"/>
                <a:ea typeface="黑体" panose="02010609060101010101" pitchFamily="49" charset="-122"/>
                <a:sym typeface="华文黑体"/>
              </a:rPr>
              <a:t>保持行业领先</a:t>
            </a:r>
            <a:r>
              <a:rPr lang="zh-CN" altLang="en-US" sz="2400" b="1" dirty="0" smtClean="0">
                <a:latin typeface="黑体" panose="02010609060101010101" pitchFamily="49" charset="-122"/>
                <a:ea typeface="黑体" panose="02010609060101010101" pitchFamily="49" charset="-122"/>
                <a:sym typeface="华文黑体"/>
              </a:rPr>
              <a:t>地位</a:t>
            </a:r>
            <a:endParaRPr lang="zh-CN" altLang="en-US" sz="2400" b="1" dirty="0">
              <a:latin typeface="黑体" panose="02010609060101010101" pitchFamily="49" charset="-122"/>
              <a:ea typeface="黑体" panose="02010609060101010101" pitchFamily="49" charset="-122"/>
              <a:sym typeface="华文黑体"/>
            </a:endParaRPr>
          </a:p>
        </p:txBody>
      </p:sp>
      <p:grpSp>
        <p:nvGrpSpPr>
          <p:cNvPr id="14" name="组合 12"/>
          <p:cNvGrpSpPr>
            <a:grpSpLocks/>
          </p:cNvGrpSpPr>
          <p:nvPr/>
        </p:nvGrpSpPr>
        <p:grpSpPr bwMode="auto">
          <a:xfrm>
            <a:off x="2365456" y="1561380"/>
            <a:ext cx="7663859" cy="4284094"/>
            <a:chOff x="631825" y="1773238"/>
            <a:chExt cx="8785225" cy="4464050"/>
          </a:xfrm>
        </p:grpSpPr>
        <p:grpSp>
          <p:nvGrpSpPr>
            <p:cNvPr id="15" name="组合 2"/>
            <p:cNvGrpSpPr>
              <a:grpSpLocks/>
            </p:cNvGrpSpPr>
            <p:nvPr/>
          </p:nvGrpSpPr>
          <p:grpSpPr bwMode="auto">
            <a:xfrm>
              <a:off x="631825" y="1773238"/>
              <a:ext cx="2592388" cy="4392612"/>
              <a:chOff x="288550" y="1206370"/>
              <a:chExt cx="3787436" cy="5297067"/>
            </a:xfrm>
          </p:grpSpPr>
          <p:pic>
            <p:nvPicPr>
              <p:cNvPr id="23" name="Picture 2" descr="2013中国管理询机构50大"/>
              <p:cNvPicPr>
                <a:picLocks noChangeAspect="1" noChangeArrowheads="1"/>
              </p:cNvPicPr>
              <p:nvPr/>
            </p:nvPicPr>
            <p:blipFill>
              <a:blip r:embed="rId2" cstate="print">
                <a:extLst/>
              </a:blip>
              <a:srcRect/>
              <a:stretch>
                <a:fillRect/>
              </a:stretch>
            </p:blipFill>
            <p:spPr bwMode="auto">
              <a:xfrm>
                <a:off x="288550" y="1206370"/>
                <a:ext cx="3787436" cy="4525124"/>
              </a:xfrm>
              <a:prstGeom prst="rect">
                <a:avLst/>
              </a:prstGeom>
              <a:solidFill>
                <a:srgbClr val="FFFFFF">
                  <a:shade val="85000"/>
                </a:srgbClr>
              </a:solidFill>
              <a:ln w="254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图片 23"/>
              <p:cNvPicPr>
                <a:picLocks noChangeAspect="1"/>
              </p:cNvPicPr>
              <p:nvPr/>
            </p:nvPicPr>
            <p:blipFill>
              <a:blip r:embed="rId3" cstate="print">
                <a:extLst/>
              </a:blip>
              <a:stretch>
                <a:fillRect/>
              </a:stretch>
            </p:blipFill>
            <p:spPr>
              <a:xfrm>
                <a:off x="489355" y="5598675"/>
                <a:ext cx="3104762" cy="904762"/>
              </a:xfrm>
              <a:prstGeom prst="rect">
                <a:avLst/>
              </a:prstGeom>
              <a:solidFill>
                <a:srgbClr val="FFFFFF">
                  <a:shade val="85000"/>
                </a:srgbClr>
              </a:solidFill>
              <a:ln w="254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6" name="组合 3"/>
            <p:cNvGrpSpPr>
              <a:grpSpLocks/>
            </p:cNvGrpSpPr>
            <p:nvPr/>
          </p:nvGrpSpPr>
          <p:grpSpPr bwMode="auto">
            <a:xfrm>
              <a:off x="3705225" y="1785926"/>
              <a:ext cx="2616200" cy="4392613"/>
              <a:chOff x="4254935" y="1134365"/>
              <a:chExt cx="4098175" cy="5098246"/>
            </a:xfrm>
          </p:grpSpPr>
          <p:pic>
            <p:nvPicPr>
              <p:cNvPr id="21" name="图片 20"/>
              <p:cNvPicPr>
                <a:picLocks noChangeAspect="1"/>
              </p:cNvPicPr>
              <p:nvPr/>
            </p:nvPicPr>
            <p:blipFill>
              <a:blip r:embed="rId4" cstate="print">
                <a:extLst/>
              </a:blip>
              <a:stretch>
                <a:fillRect/>
              </a:stretch>
            </p:blipFill>
            <p:spPr>
              <a:xfrm>
                <a:off x="4276792" y="5022635"/>
                <a:ext cx="4076318" cy="1209976"/>
              </a:xfrm>
              <a:prstGeom prst="rect">
                <a:avLst/>
              </a:prstGeom>
              <a:solidFill>
                <a:srgbClr val="FFFFFF">
                  <a:shade val="85000"/>
                </a:srgbClr>
              </a:solidFill>
              <a:ln w="254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5" cstate="print">
                <a:extLst/>
              </a:blip>
              <a:stretch>
                <a:fillRect/>
              </a:stretch>
            </p:blipFill>
            <p:spPr>
              <a:xfrm>
                <a:off x="4254935" y="1134365"/>
                <a:ext cx="4098175" cy="3888270"/>
              </a:xfrm>
              <a:prstGeom prst="rect">
                <a:avLst/>
              </a:prstGeom>
              <a:solidFill>
                <a:srgbClr val="FFFFFF">
                  <a:shade val="85000"/>
                </a:srgbClr>
              </a:solidFill>
              <a:ln w="254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7" name="组合 5"/>
            <p:cNvGrpSpPr>
              <a:grpSpLocks/>
            </p:cNvGrpSpPr>
            <p:nvPr/>
          </p:nvGrpSpPr>
          <p:grpSpPr bwMode="auto">
            <a:xfrm>
              <a:off x="6897689" y="1773238"/>
              <a:ext cx="2519361" cy="4464050"/>
              <a:chOff x="7148964" y="1122721"/>
              <a:chExt cx="2345305" cy="5345966"/>
            </a:xfrm>
          </p:grpSpPr>
          <p:pic>
            <p:nvPicPr>
              <p:cNvPr id="18"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6767" y="3012447"/>
                <a:ext cx="2027502" cy="345624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9"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03763" y="4668562"/>
                <a:ext cx="1553510" cy="71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48964" y="1122721"/>
                <a:ext cx="2190750" cy="3086101"/>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96330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063956"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迈向</a:t>
            </a:r>
            <a:r>
              <a:rPr lang="zh-CN" altLang="en-US" sz="2400" b="1" dirty="0">
                <a:latin typeface="黑体" panose="02010609060101010101" pitchFamily="49" charset="-122"/>
                <a:ea typeface="黑体" panose="02010609060101010101" pitchFamily="49" charset="-122"/>
              </a:rPr>
              <a:t>伟大组织的足迹</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创始人王璞</a:t>
            </a:r>
            <a:r>
              <a:rPr lang="zh-CN" altLang="en-US" sz="2400" b="1" dirty="0" smtClean="0">
                <a:latin typeface="黑体" panose="02010609060101010101" pitchFamily="49" charset="-122"/>
                <a:ea typeface="黑体" panose="02010609060101010101" pitchFamily="49" charset="-122"/>
              </a:rPr>
              <a:t>先生</a:t>
            </a:r>
            <a:endParaRPr lang="zh-CN" altLang="en-US" sz="2400" b="1" dirty="0">
              <a:latin typeface="黑体" panose="02010609060101010101" pitchFamily="49" charset="-122"/>
              <a:ea typeface="黑体" panose="02010609060101010101" pitchFamily="49" charset="-122"/>
              <a:sym typeface="华文黑体"/>
            </a:endParaRPr>
          </a:p>
        </p:txBody>
      </p:sp>
      <p:grpSp>
        <p:nvGrpSpPr>
          <p:cNvPr id="2" name="组合 1"/>
          <p:cNvGrpSpPr/>
          <p:nvPr/>
        </p:nvGrpSpPr>
        <p:grpSpPr>
          <a:xfrm>
            <a:off x="647548" y="1399651"/>
            <a:ext cx="11041810" cy="4379235"/>
            <a:chOff x="647548" y="1399651"/>
            <a:chExt cx="11041810" cy="4379235"/>
          </a:xfrm>
        </p:grpSpPr>
        <p:sp>
          <p:nvSpPr>
            <p:cNvPr id="45" name="Rectangle 30"/>
            <p:cNvSpPr/>
            <p:nvPr/>
          </p:nvSpPr>
          <p:spPr>
            <a:xfrm>
              <a:off x="647548" y="1399651"/>
              <a:ext cx="11041810" cy="4379235"/>
            </a:xfrm>
            <a:prstGeom prst="rect">
              <a:avLst/>
            </a:prstGeom>
            <a:solidFill>
              <a:srgbClr val="358FC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矩形 47"/>
            <p:cNvSpPr>
              <a:spLocks noChangeArrowheads="1"/>
            </p:cNvSpPr>
            <p:nvPr/>
          </p:nvSpPr>
          <p:spPr bwMode="auto">
            <a:xfrm>
              <a:off x="829271" y="1554114"/>
              <a:ext cx="6106933" cy="4031865"/>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2002</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北京市首届优秀创业企业家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2002</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北京市首届优秀青年企业家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2002</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中国优秀人力资源专家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2002</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北京第五届科技之光优秀企业</a:t>
              </a:r>
              <a:r>
                <a:rPr lang="zh-CN" altLang="en-US" sz="1600" dirty="0">
                  <a:solidFill>
                    <a:schemeClr val="bg1"/>
                  </a:solidFill>
                  <a:cs typeface="Arial" panose="020B0604020202020204" pitchFamily="34" charset="0"/>
                </a:rPr>
                <a:t>家</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2002</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中国经济贡献年度封面人物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2003</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中国十大最受</a:t>
              </a:r>
              <a:r>
                <a:rPr lang="en-US" altLang="zh-CN" sz="1600" dirty="0">
                  <a:solidFill>
                    <a:schemeClr val="bg1"/>
                  </a:solidFill>
                  <a:cs typeface="Arial" panose="020B0604020202020204" pitchFamily="34" charset="0"/>
                </a:rPr>
                <a:t>MBA</a:t>
              </a:r>
              <a:r>
                <a:rPr lang="zh-CN" altLang="zh-CN" sz="1600" dirty="0">
                  <a:solidFill>
                    <a:schemeClr val="bg1"/>
                  </a:solidFill>
                  <a:cs typeface="Arial" panose="020B0604020202020204" pitchFamily="34" charset="0"/>
                </a:rPr>
                <a:t>尊敬的创新企业家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2003</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中国企业文化优秀策划奖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海淀劳动奖章</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中国人力资源年度人物奖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中华管理优秀人物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中国十大咨询</a:t>
              </a:r>
              <a:r>
                <a:rPr lang="zh-CN" altLang="zh-CN" sz="1600" dirty="0" smtClean="0">
                  <a:solidFill>
                    <a:schemeClr val="bg1"/>
                  </a:solidFill>
                  <a:cs typeface="Arial" panose="020B0604020202020204" pitchFamily="34" charset="0"/>
                </a:rPr>
                <a:t>师</a:t>
              </a:r>
              <a:endParaRPr lang="zh-CN" altLang="zh-CN" sz="1600" dirty="0">
                <a:solidFill>
                  <a:schemeClr val="bg1"/>
                </a:solidFill>
                <a:cs typeface="Arial" panose="020B0604020202020204" pitchFamily="34" charset="0"/>
              </a:endParaRPr>
            </a:p>
          </p:txBody>
        </p:sp>
        <p:sp>
          <p:nvSpPr>
            <p:cNvPr id="50" name="矩形 47"/>
            <p:cNvSpPr>
              <a:spLocks noChangeArrowheads="1"/>
            </p:cNvSpPr>
            <p:nvPr/>
          </p:nvSpPr>
          <p:spPr bwMode="auto">
            <a:xfrm flipH="1">
              <a:off x="6044807" y="1536862"/>
              <a:ext cx="5333999" cy="4031865"/>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首届</a:t>
              </a:r>
              <a:r>
                <a:rPr lang="en-US" altLang="zh-CN" sz="1600" dirty="0">
                  <a:solidFill>
                    <a:schemeClr val="bg1"/>
                  </a:solidFill>
                  <a:cs typeface="Arial" panose="020B0604020202020204" pitchFamily="34" charset="0"/>
                </a:rPr>
                <a:t>MBA</a:t>
              </a:r>
              <a:r>
                <a:rPr lang="zh-CN" altLang="zh-CN" sz="1600" dirty="0">
                  <a:solidFill>
                    <a:schemeClr val="bg1"/>
                  </a:solidFill>
                  <a:cs typeface="Arial" panose="020B0604020202020204" pitchFamily="34" charset="0"/>
                </a:rPr>
                <a:t>成就奖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第二届北京市优秀青年企业家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2005</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全国劳动模范</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2005</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北京市劳动模范</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2005</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中关村十大杰出青年</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2005</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北京五四青年奖</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第三届北京市优秀青年企业家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a:t>
              </a:r>
              <a:r>
                <a:rPr lang="en-US" altLang="zh-CN" sz="1600" dirty="0">
                  <a:solidFill>
                    <a:schemeClr val="bg1"/>
                  </a:solidFill>
                  <a:cs typeface="Arial" panose="020B0604020202020204" pitchFamily="34" charset="0"/>
                </a:rPr>
                <a:t>MBA</a:t>
              </a:r>
              <a:r>
                <a:rPr lang="zh-CN" altLang="zh-CN" sz="1600" dirty="0">
                  <a:solidFill>
                    <a:schemeClr val="bg1"/>
                  </a:solidFill>
                  <a:cs typeface="Arial" panose="020B0604020202020204" pitchFamily="34" charset="0"/>
                </a:rPr>
                <a:t>风云人物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中国十大超级讲师</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品牌中国产业联盟专家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推动中国企业品牌化进程</a:t>
              </a:r>
              <a:r>
                <a:rPr lang="en-US" altLang="zh-CN" sz="1600" dirty="0">
                  <a:solidFill>
                    <a:schemeClr val="bg1"/>
                  </a:solidFill>
                  <a:cs typeface="Arial" panose="020B0604020202020204" pitchFamily="34" charset="0"/>
                </a:rPr>
                <a:t>50</a:t>
              </a:r>
              <a:r>
                <a:rPr lang="zh-CN" altLang="zh-CN" sz="1600" dirty="0">
                  <a:solidFill>
                    <a:schemeClr val="bg1"/>
                  </a:solidFill>
                  <a:cs typeface="Arial" panose="020B0604020202020204" pitchFamily="34" charset="0"/>
                </a:rPr>
                <a:t>位</a:t>
              </a:r>
              <a:r>
                <a:rPr lang="zh-CN" altLang="zh-CN" sz="1600" dirty="0" smtClean="0">
                  <a:solidFill>
                    <a:schemeClr val="bg1"/>
                  </a:solidFill>
                  <a:cs typeface="Arial" panose="020B0604020202020204" pitchFamily="34" charset="0"/>
                </a:rPr>
                <a:t>风云人物</a:t>
              </a:r>
              <a:endParaRPr lang="zh-CN" altLang="zh-CN" sz="1600"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3690104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503904"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迈向</a:t>
            </a:r>
            <a:r>
              <a:rPr lang="zh-CN" altLang="en-US" sz="2400" b="1" dirty="0">
                <a:latin typeface="黑体" panose="02010609060101010101" pitchFamily="49" charset="-122"/>
                <a:ea typeface="黑体" panose="02010609060101010101" pitchFamily="49" charset="-122"/>
              </a:rPr>
              <a:t>伟大组织的足迹</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创始人王璞</a:t>
            </a:r>
            <a:r>
              <a:rPr lang="zh-CN" altLang="en-US" sz="2400" b="1" dirty="0" smtClean="0">
                <a:latin typeface="黑体" panose="02010609060101010101" pitchFamily="49" charset="-122"/>
                <a:ea typeface="黑体" panose="02010609060101010101" pitchFamily="49" charset="-122"/>
              </a:rPr>
              <a:t>先生</a:t>
            </a:r>
            <a:endParaRPr lang="zh-CN" altLang="en-US" sz="2400" b="1" dirty="0">
              <a:latin typeface="黑体" panose="02010609060101010101" pitchFamily="49" charset="-122"/>
              <a:ea typeface="黑体" panose="02010609060101010101" pitchFamily="49" charset="-122"/>
              <a:sym typeface="华文黑体"/>
            </a:endParaRPr>
          </a:p>
        </p:txBody>
      </p:sp>
      <p:grpSp>
        <p:nvGrpSpPr>
          <p:cNvPr id="2" name="组合 1"/>
          <p:cNvGrpSpPr/>
          <p:nvPr/>
        </p:nvGrpSpPr>
        <p:grpSpPr>
          <a:xfrm>
            <a:off x="613052" y="1468790"/>
            <a:ext cx="11041810" cy="4379235"/>
            <a:chOff x="613052" y="1468790"/>
            <a:chExt cx="11041810" cy="4379235"/>
          </a:xfrm>
        </p:grpSpPr>
        <p:sp>
          <p:nvSpPr>
            <p:cNvPr id="45" name="Rectangle 30"/>
            <p:cNvSpPr/>
            <p:nvPr/>
          </p:nvSpPr>
          <p:spPr>
            <a:xfrm>
              <a:off x="613052" y="1468790"/>
              <a:ext cx="11041810" cy="4379235"/>
            </a:xfrm>
            <a:prstGeom prst="rect">
              <a:avLst/>
            </a:prstGeom>
            <a:solidFill>
              <a:srgbClr val="358FC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矩形 47"/>
            <p:cNvSpPr>
              <a:spLocks noChangeArrowheads="1"/>
            </p:cNvSpPr>
            <p:nvPr/>
          </p:nvSpPr>
          <p:spPr bwMode="auto">
            <a:xfrm>
              <a:off x="794775" y="1623253"/>
              <a:ext cx="6106933" cy="4031865"/>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a:t>
              </a:r>
              <a:r>
                <a:rPr lang="en-US" altLang="zh-CN" sz="1600" dirty="0" smtClean="0">
                  <a:solidFill>
                    <a:schemeClr val="bg1"/>
                  </a:solidFill>
                  <a:cs typeface="Arial" panose="020B0604020202020204" pitchFamily="34" charset="0"/>
                </a:rPr>
                <a:t>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中国十大企业文化专家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中华管理杰出人物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卓越企业领袖奖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中国十大杰出品牌专家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值得尊敬的管理咨询专家</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中华财富领袖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中国杰出职业经理</a:t>
              </a:r>
              <a:r>
                <a:rPr lang="zh-CN" altLang="zh-CN" sz="1600" dirty="0" smtClean="0">
                  <a:solidFill>
                    <a:schemeClr val="bg1"/>
                  </a:solidFill>
                  <a:cs typeface="Arial" panose="020B0604020202020204" pitchFamily="34" charset="0"/>
                </a:rPr>
                <a:t>人</a:t>
              </a:r>
              <a:endParaRPr lang="en-US" altLang="zh-CN" sz="1600" dirty="0" smtClean="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中国管理咨询业领袖人物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企业文化总设计师</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中国十大教导型企业家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品牌中国十大年度</a:t>
              </a:r>
              <a:r>
                <a:rPr lang="zh-CN" altLang="zh-CN" sz="1600" dirty="0" smtClean="0">
                  <a:solidFill>
                    <a:schemeClr val="bg1"/>
                  </a:solidFill>
                  <a:cs typeface="Arial" panose="020B0604020202020204" pitchFamily="34" charset="0"/>
                </a:rPr>
                <a:t>人物</a:t>
              </a:r>
              <a:endParaRPr lang="zh-CN" altLang="zh-CN" sz="1600" dirty="0">
                <a:solidFill>
                  <a:schemeClr val="bg1"/>
                </a:solidFill>
                <a:cs typeface="Arial" panose="020B0604020202020204" pitchFamily="34" charset="0"/>
              </a:endParaRPr>
            </a:p>
          </p:txBody>
        </p:sp>
      </p:grpSp>
      <p:sp>
        <p:nvSpPr>
          <p:cNvPr id="50" name="矩形 47"/>
          <p:cNvSpPr>
            <a:spLocks noChangeArrowheads="1"/>
          </p:cNvSpPr>
          <p:nvPr/>
        </p:nvSpPr>
        <p:spPr bwMode="auto">
          <a:xfrm flipH="1">
            <a:off x="6148327" y="1640505"/>
            <a:ext cx="5333999" cy="5139861"/>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中国十大品牌专家</a:t>
            </a: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最受中国职业经理人尊敬的企业家</a:t>
            </a: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中国杰出工商领袖</a:t>
            </a: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中国企业自主创新品牌建设十大功勋人物</a:t>
            </a: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中国首届新阶层菁英人物奖</a:t>
            </a:r>
            <a:r>
              <a:rPr lang="zh-CN" altLang="en-US" sz="1600" dirty="0">
                <a:solidFill>
                  <a:srgbClr val="FFFFFF"/>
                </a:solidFill>
                <a:cs typeface="Arial" panose="020B0604020202020204" pitchFamily="34" charset="0"/>
              </a:rPr>
              <a:t> </a:t>
            </a:r>
            <a:endParaRPr lang="zh-CN" altLang="zh-CN" sz="1600" dirty="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第三届自主创新风云人物</a:t>
            </a:r>
            <a:r>
              <a:rPr lang="zh-CN" altLang="en-US" sz="1600" dirty="0">
                <a:solidFill>
                  <a:srgbClr val="FFFFFF"/>
                </a:solidFill>
                <a:cs typeface="Arial" panose="020B0604020202020204" pitchFamily="34" charset="0"/>
              </a:rPr>
              <a:t> </a:t>
            </a:r>
            <a:endParaRPr lang="zh-CN" altLang="zh-CN" sz="1600" dirty="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推动和影响中国品牌贡献</a:t>
            </a:r>
            <a:r>
              <a:rPr lang="zh-CN" altLang="zh-CN" sz="1600" dirty="0" smtClean="0">
                <a:solidFill>
                  <a:srgbClr val="FFFFFF"/>
                </a:solidFill>
                <a:cs typeface="Arial" panose="020B0604020202020204" pitchFamily="34" charset="0"/>
              </a:rPr>
              <a:t>人物</a:t>
            </a:r>
            <a:endParaRPr lang="en-US" altLang="zh-CN" sz="1600" dirty="0" smtClean="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中国功勋企业家</a:t>
            </a:r>
            <a:r>
              <a:rPr lang="zh-CN" altLang="en-US" sz="1600" dirty="0">
                <a:solidFill>
                  <a:srgbClr val="FFFFFF"/>
                </a:solidFill>
                <a:cs typeface="Arial" panose="020B0604020202020204" pitchFamily="34" charset="0"/>
              </a:rPr>
              <a:t> </a:t>
            </a:r>
            <a:endParaRPr lang="zh-CN" altLang="zh-CN" sz="1600" dirty="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2009</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中国管理咨询年度人物</a:t>
            </a:r>
            <a:r>
              <a:rPr lang="zh-CN" altLang="en-US" sz="1600" dirty="0">
                <a:solidFill>
                  <a:srgbClr val="FFFFFF"/>
                </a:solidFill>
                <a:cs typeface="Arial" panose="020B0604020202020204" pitchFamily="34" charset="0"/>
              </a:rPr>
              <a:t> </a:t>
            </a:r>
            <a:endParaRPr lang="en-US" altLang="zh-CN" sz="1600" dirty="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2010</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优秀中小企业服务明星大奖</a:t>
            </a:r>
            <a:r>
              <a:rPr lang="zh-CN" altLang="en-US" sz="1600" dirty="0">
                <a:solidFill>
                  <a:srgbClr val="FFFFFF"/>
                </a:solidFill>
                <a:cs typeface="Arial" panose="020B0604020202020204" pitchFamily="34" charset="0"/>
              </a:rPr>
              <a:t> </a:t>
            </a:r>
            <a:endParaRPr lang="zh-CN" altLang="zh-CN" sz="1600" dirty="0">
              <a:solidFill>
                <a:srgbClr val="FFFFFF"/>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rgbClr val="FFFFFF"/>
                </a:solidFill>
                <a:cs typeface="Arial" panose="020B0604020202020204" pitchFamily="34" charset="0"/>
              </a:rPr>
              <a:t> 2010</a:t>
            </a:r>
            <a:r>
              <a:rPr lang="zh-CN" altLang="en-US" sz="1600" dirty="0">
                <a:solidFill>
                  <a:srgbClr val="FFFFFF"/>
                </a:solidFill>
                <a:cs typeface="Arial" panose="020B0604020202020204" pitchFamily="34" charset="0"/>
              </a:rPr>
              <a:t>年  </a:t>
            </a:r>
            <a:r>
              <a:rPr lang="zh-CN" altLang="zh-CN" sz="1600" dirty="0">
                <a:solidFill>
                  <a:srgbClr val="FFFFFF"/>
                </a:solidFill>
                <a:cs typeface="Arial" panose="020B0604020202020204" pitchFamily="34" charset="0"/>
              </a:rPr>
              <a:t>国际注册管理咨询师</a:t>
            </a:r>
            <a:r>
              <a:rPr lang="zh-CN" altLang="en-US" sz="1600" dirty="0">
                <a:solidFill>
                  <a:srgbClr val="FFFFFF"/>
                </a:solidFill>
                <a:cs typeface="Arial" panose="020B0604020202020204" pitchFamily="34" charset="0"/>
              </a:rPr>
              <a:t> </a:t>
            </a:r>
            <a:endParaRPr lang="zh-CN" altLang="zh-CN" sz="1600" dirty="0">
              <a:solidFill>
                <a:srgbClr val="FFFFFF"/>
              </a:solidFill>
              <a:cs typeface="Arial" panose="020B0604020202020204" pitchFamily="34" charset="0"/>
            </a:endParaRPr>
          </a:p>
          <a:p>
            <a:pPr marL="171450" indent="-171450">
              <a:spcBef>
                <a:spcPct val="50000"/>
              </a:spcBef>
              <a:buClr>
                <a:srgbClr val="002060"/>
              </a:buClr>
              <a:buFont typeface="Wingdings" panose="05000000000000000000" pitchFamily="2" charset="2"/>
              <a:buChar char="ª"/>
              <a:defRPr/>
            </a:pP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rgbClr val="002060"/>
              </a:buClr>
              <a:buFont typeface="Wingdings" panose="05000000000000000000" pitchFamily="2" charset="2"/>
              <a:buChar char="ª"/>
              <a:defRPr/>
            </a:pPr>
            <a:endParaRPr lang="zh-CN"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rgbClr val="002060"/>
              </a:buClr>
              <a:buFont typeface="Wingdings" panose="05000000000000000000" pitchFamily="2" charset="2"/>
              <a:buChar char="ª"/>
              <a:defRPr/>
            </a:pPr>
            <a:endParaRPr lang="zh-CN" altLang="zh-CN" sz="1600" dirty="0">
              <a:solidFill>
                <a:schemeClr val="bg1"/>
              </a:solidFill>
              <a:latin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011359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434892"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迈向</a:t>
            </a:r>
            <a:r>
              <a:rPr lang="zh-CN" altLang="en-US" sz="2400" b="1" dirty="0">
                <a:latin typeface="黑体" panose="02010609060101010101" pitchFamily="49" charset="-122"/>
                <a:ea typeface="黑体" panose="02010609060101010101" pitchFamily="49" charset="-122"/>
              </a:rPr>
              <a:t>伟大组织的足迹</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创始人王璞</a:t>
            </a:r>
            <a:r>
              <a:rPr lang="zh-CN" altLang="en-US" sz="2400" b="1" dirty="0" smtClean="0">
                <a:latin typeface="黑体" panose="02010609060101010101" pitchFamily="49" charset="-122"/>
                <a:ea typeface="黑体" panose="02010609060101010101" pitchFamily="49" charset="-122"/>
              </a:rPr>
              <a:t>先生</a:t>
            </a:r>
            <a:endParaRPr lang="zh-CN" altLang="en-US" sz="2400" b="1" dirty="0">
              <a:latin typeface="黑体" panose="02010609060101010101" pitchFamily="49" charset="-122"/>
              <a:ea typeface="黑体" panose="02010609060101010101" pitchFamily="49" charset="-122"/>
              <a:sym typeface="华文黑体"/>
            </a:endParaRPr>
          </a:p>
        </p:txBody>
      </p:sp>
      <p:grpSp>
        <p:nvGrpSpPr>
          <p:cNvPr id="2" name="组合 1"/>
          <p:cNvGrpSpPr/>
          <p:nvPr/>
        </p:nvGrpSpPr>
        <p:grpSpPr>
          <a:xfrm>
            <a:off x="633747" y="1349146"/>
            <a:ext cx="11627837" cy="4590403"/>
            <a:chOff x="633747" y="1349146"/>
            <a:chExt cx="11627837" cy="4590403"/>
          </a:xfrm>
        </p:grpSpPr>
        <p:sp>
          <p:nvSpPr>
            <p:cNvPr id="45" name="Rectangle 30"/>
            <p:cNvSpPr/>
            <p:nvPr/>
          </p:nvSpPr>
          <p:spPr>
            <a:xfrm>
              <a:off x="633747" y="1349146"/>
              <a:ext cx="11041810" cy="4379235"/>
            </a:xfrm>
            <a:prstGeom prst="rect">
              <a:avLst/>
            </a:prstGeom>
            <a:solidFill>
              <a:srgbClr val="358FC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矩形 47"/>
            <p:cNvSpPr>
              <a:spLocks noChangeArrowheads="1"/>
            </p:cNvSpPr>
            <p:nvPr/>
          </p:nvSpPr>
          <p:spPr bwMode="auto">
            <a:xfrm>
              <a:off x="815470" y="1538352"/>
              <a:ext cx="6106933" cy="4401197"/>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2010</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中华财富领袖</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2010</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全球华商百业十大领军人物</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2010</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中国百佳新锐创业人物</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2010</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中国十大品牌专家</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2010</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中国最具影响力独立董事</a:t>
              </a:r>
              <a:r>
                <a:rPr lang="zh-CN" altLang="en-US" sz="1600" dirty="0">
                  <a:solidFill>
                    <a:schemeClr val="bg1"/>
                  </a:solidFill>
                  <a:cs typeface="Arial" panose="020B0604020202020204" pitchFamily="34" charset="0"/>
                </a:rPr>
                <a:t> </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2011</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a:t>
              </a:r>
              <a:r>
                <a:rPr lang="en-US" altLang="zh-CN" sz="1600" dirty="0">
                  <a:solidFill>
                    <a:schemeClr val="bg1"/>
                  </a:solidFill>
                  <a:cs typeface="Arial" panose="020B0604020202020204" pitchFamily="34" charset="0"/>
                </a:rPr>
                <a:t>MBA</a:t>
              </a:r>
              <a:r>
                <a:rPr lang="zh-CN" altLang="zh-CN" sz="1600" dirty="0">
                  <a:solidFill>
                    <a:schemeClr val="bg1"/>
                  </a:solidFill>
                  <a:cs typeface="Arial" panose="020B0604020202020204" pitchFamily="34" charset="0"/>
                </a:rPr>
                <a:t>教育</a:t>
              </a:r>
              <a:r>
                <a:rPr lang="en-US" altLang="zh-CN" sz="1600" dirty="0">
                  <a:solidFill>
                    <a:schemeClr val="bg1"/>
                  </a:solidFill>
                  <a:cs typeface="Arial" panose="020B0604020202020204" pitchFamily="34" charset="0"/>
                </a:rPr>
                <a:t>20</a:t>
              </a:r>
              <a:r>
                <a:rPr lang="zh-CN" altLang="zh-CN" sz="1600" dirty="0">
                  <a:solidFill>
                    <a:schemeClr val="bg1"/>
                  </a:solidFill>
                  <a:cs typeface="Arial" panose="020B0604020202020204" pitchFamily="34" charset="0"/>
                </a:rPr>
                <a:t>年终身成就奖</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2011</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北京大学优秀校友</a:t>
              </a:r>
              <a:r>
                <a:rPr lang="zh-CN" altLang="en-US" sz="1600" dirty="0">
                  <a:solidFill>
                    <a:schemeClr val="bg1"/>
                  </a:solidFill>
                  <a:cs typeface="Arial" panose="020B0604020202020204" pitchFamily="34" charset="0"/>
                </a:rPr>
                <a:t> </a:t>
              </a:r>
              <a:endParaRPr lang="en-US" altLang="zh-CN" sz="1600" dirty="0" smtClean="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2011</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搜狐企业家论坛理事</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2013</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亚洲财富论坛理事长</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2013</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中国设计业杰出青年评选评委</a:t>
              </a:r>
              <a:r>
                <a:rPr lang="zh-CN" altLang="en-US" sz="1600" dirty="0">
                  <a:solidFill>
                    <a:schemeClr val="bg1"/>
                  </a:solidFill>
                  <a:cs typeface="Arial" panose="020B0604020202020204" pitchFamily="34" charset="0"/>
                </a:rPr>
                <a:t> </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2014</a:t>
              </a:r>
              <a:r>
                <a:rPr lang="zh-CN" altLang="en-US" sz="1600" dirty="0">
                  <a:solidFill>
                    <a:schemeClr val="bg1"/>
                  </a:solidFill>
                  <a:cs typeface="Arial" panose="020B0604020202020204" pitchFamily="34" charset="0"/>
                </a:rPr>
                <a:t>年  </a:t>
              </a:r>
              <a:r>
                <a:rPr lang="zh-CN" altLang="zh-CN" sz="1600" dirty="0">
                  <a:solidFill>
                    <a:schemeClr val="bg1"/>
                  </a:solidFill>
                  <a:cs typeface="Arial" panose="020B0604020202020204" pitchFamily="34" charset="0"/>
                </a:rPr>
                <a:t>中国十大公益教育家</a:t>
              </a:r>
            </a:p>
            <a:p>
              <a:pPr marL="171450" indent="-171450">
                <a:spcBef>
                  <a:spcPct val="50000"/>
                </a:spcBef>
                <a:buClr>
                  <a:srgbClr val="002060"/>
                </a:buClr>
                <a:buFont typeface="Wingdings" panose="05000000000000000000" pitchFamily="2" charset="2"/>
                <a:buChar char="ª"/>
                <a:defRPr/>
              </a:pPr>
              <a:endParaRPr lang="zh-CN" altLang="zh-CN" sz="1600" dirty="0">
                <a:solidFill>
                  <a:schemeClr val="bg1"/>
                </a:solidFill>
                <a:latin typeface="宋体" panose="02010600030101010101" pitchFamily="2" charset="-122"/>
                <a:cs typeface="Arial" panose="020B0604020202020204" pitchFamily="34" charset="0"/>
              </a:endParaRPr>
            </a:p>
          </p:txBody>
        </p:sp>
        <p:sp>
          <p:nvSpPr>
            <p:cNvPr id="50" name="矩形 47"/>
            <p:cNvSpPr>
              <a:spLocks noChangeArrowheads="1"/>
            </p:cNvSpPr>
            <p:nvPr/>
          </p:nvSpPr>
          <p:spPr bwMode="auto">
            <a:xfrm flipH="1">
              <a:off x="6031006" y="1521100"/>
              <a:ext cx="5333999" cy="338546"/>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rgbClr val="002060"/>
                </a:buClr>
                <a:buFont typeface="Wingdings" panose="05000000000000000000" pitchFamily="2" charset="2"/>
                <a:buChar char="ª"/>
                <a:defRPr/>
              </a:pPr>
              <a:endParaRPr lang="zh-CN" altLang="zh-CN" sz="1600" dirty="0">
                <a:solidFill>
                  <a:schemeClr val="bg1"/>
                </a:solidFill>
                <a:latin typeface="宋体" panose="02010600030101010101" pitchFamily="2" charset="-122"/>
                <a:cs typeface="Arial" panose="020B0604020202020204" pitchFamily="34" charset="0"/>
              </a:endParaRPr>
            </a:p>
          </p:txBody>
        </p:sp>
        <p:sp>
          <p:nvSpPr>
            <p:cNvPr id="7" name="矩形 47"/>
            <p:cNvSpPr>
              <a:spLocks noChangeArrowheads="1"/>
            </p:cNvSpPr>
            <p:nvPr/>
          </p:nvSpPr>
          <p:spPr bwMode="auto">
            <a:xfrm>
              <a:off x="6154651" y="1446317"/>
              <a:ext cx="6106933" cy="1815874"/>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a:t>
              </a:r>
              <a:r>
                <a:rPr lang="zh-CN" altLang="zh-CN" sz="1600" dirty="0" smtClean="0">
                  <a:solidFill>
                    <a:schemeClr val="bg1"/>
                  </a:solidFill>
                  <a:cs typeface="Arial" panose="020B0604020202020204" pitchFamily="34" charset="0"/>
                </a:rPr>
                <a:t>2014年  </a:t>
              </a:r>
              <a:r>
                <a:rPr lang="zh-CN" altLang="zh-CN" sz="1600" dirty="0">
                  <a:solidFill>
                    <a:schemeClr val="bg1"/>
                  </a:solidFill>
                  <a:cs typeface="Arial" panose="020B0604020202020204" pitchFamily="34" charset="0"/>
                </a:rPr>
                <a:t>中国企业年度教育终身成就奖</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a:t>
              </a:r>
              <a:r>
                <a:rPr lang="zh-CN" altLang="zh-CN" sz="1600" dirty="0" smtClean="0">
                  <a:solidFill>
                    <a:schemeClr val="bg1"/>
                  </a:solidFill>
                  <a:cs typeface="Arial" panose="020B0604020202020204" pitchFamily="34" charset="0"/>
                </a:rPr>
                <a:t>2016年  </a:t>
              </a:r>
              <a:r>
                <a:rPr lang="zh-CN" altLang="zh-CN" sz="1600" dirty="0">
                  <a:solidFill>
                    <a:schemeClr val="bg1"/>
                  </a:solidFill>
                  <a:cs typeface="Arial" panose="020B0604020202020204" pitchFamily="34" charset="0"/>
                </a:rPr>
                <a:t>中国优秀咨询管</a:t>
              </a:r>
              <a:r>
                <a:rPr lang="en-US" altLang="zh-CN" sz="1600" dirty="0" err="1">
                  <a:solidFill>
                    <a:schemeClr val="bg1"/>
                  </a:solidFill>
                  <a:cs typeface="Arial" panose="020B0604020202020204" pitchFamily="34" charset="0"/>
                </a:rPr>
                <a:t>理大师</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2016</a:t>
              </a:r>
              <a:r>
                <a:rPr lang="zh-CN" altLang="en-US" sz="1600" dirty="0" smtClean="0">
                  <a:solidFill>
                    <a:schemeClr val="bg1"/>
                  </a:solidFill>
                  <a:cs typeface="Arial" panose="020B0604020202020204" pitchFamily="34" charset="0"/>
                </a:rPr>
                <a:t>年  中国</a:t>
              </a:r>
              <a:r>
                <a:rPr lang="zh-CN" altLang="en-US" sz="1600" dirty="0">
                  <a:solidFill>
                    <a:schemeClr val="bg1"/>
                  </a:solidFill>
                  <a:cs typeface="Arial" panose="020B0604020202020204" pitchFamily="34" charset="0"/>
                </a:rPr>
                <a:t>智库建设特别贡献</a:t>
              </a:r>
              <a:r>
                <a:rPr lang="zh-CN" altLang="en-US" sz="1600" dirty="0" smtClean="0">
                  <a:solidFill>
                    <a:schemeClr val="bg1"/>
                  </a:solidFill>
                  <a:cs typeface="Arial" panose="020B0604020202020204" pitchFamily="34" charset="0"/>
                </a:rPr>
                <a:t>人物</a:t>
              </a:r>
              <a:endParaRPr lang="en-US" altLang="zh-CN" sz="1600" dirty="0" smtClean="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endParaRPr lang="zh-CN" altLang="en-US"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rgbClr val="002060"/>
                </a:buClr>
                <a:buFont typeface="Wingdings" panose="05000000000000000000" pitchFamily="2" charset="2"/>
                <a:buChar char="ª"/>
                <a:defRPr/>
              </a:pPr>
              <a:endParaRPr lang="zh-CN" altLang="zh-CN" sz="1600" dirty="0">
                <a:solidFill>
                  <a:schemeClr val="bg1"/>
                </a:solidFill>
                <a:latin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1657747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6253073"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迈向</a:t>
            </a:r>
            <a:r>
              <a:rPr lang="zh-CN" altLang="en-US" sz="2400" b="1" dirty="0">
                <a:latin typeface="黑体" panose="02010609060101010101" pitchFamily="49" charset="-122"/>
                <a:ea typeface="黑体" panose="02010609060101010101" pitchFamily="49" charset="-122"/>
              </a:rPr>
              <a:t>伟大组织的足迹</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北大</a:t>
            </a:r>
            <a:r>
              <a:rPr lang="zh-CN" altLang="en-US" sz="2400" b="1" dirty="0" smtClean="0">
                <a:latin typeface="黑体" panose="02010609060101010101" pitchFamily="49" charset="-122"/>
                <a:ea typeface="黑体" panose="02010609060101010101" pitchFamily="49" charset="-122"/>
              </a:rPr>
              <a:t>纵横</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586593" y="1069675"/>
            <a:ext cx="11041810" cy="5089585"/>
            <a:chOff x="586593" y="1069675"/>
            <a:chExt cx="11041810" cy="5089585"/>
          </a:xfrm>
          <a:solidFill>
            <a:srgbClr val="358FCB"/>
          </a:solidFill>
        </p:grpSpPr>
        <p:sp>
          <p:nvSpPr>
            <p:cNvPr id="45" name="Rectangle 30"/>
            <p:cNvSpPr/>
            <p:nvPr/>
          </p:nvSpPr>
          <p:spPr>
            <a:xfrm>
              <a:off x="586593" y="1069675"/>
              <a:ext cx="11041810" cy="5089585"/>
            </a:xfrm>
            <a:prstGeom prst="rect">
              <a:avLst/>
            </a:prstGeom>
            <a:grpFill/>
            <a:ln>
              <a:noFill/>
            </a:ln>
          </p:spPr>
          <p:txBody>
            <a:bodyPr anchor="ctr"/>
            <a:lstStyle/>
            <a:p>
              <a:pPr algn="ctr" defTabSz="912813"/>
              <a:endParaRPr lang="id-ID" sz="3200">
                <a:solidFill>
                  <a:srgbClr val="F2F2F2"/>
                </a:solidFill>
                <a:latin typeface="Calibri" pitchFamily="34" charset="0"/>
              </a:endParaRPr>
            </a:p>
          </p:txBody>
        </p:sp>
        <p:sp>
          <p:nvSpPr>
            <p:cNvPr id="46" name="矩形 47"/>
            <p:cNvSpPr>
              <a:spLocks noChangeArrowheads="1"/>
            </p:cNvSpPr>
            <p:nvPr/>
          </p:nvSpPr>
          <p:spPr bwMode="auto">
            <a:xfrm>
              <a:off x="871829" y="1322013"/>
              <a:ext cx="5011375" cy="4278086"/>
            </a:xfrm>
            <a:prstGeom prst="rect">
              <a:avLst/>
            </a:prstGeom>
            <a:grp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1996</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一个崭新的行业，一家必将伟大的组织</a:t>
              </a:r>
              <a:r>
                <a:rPr lang="zh-CN" altLang="en-US" sz="1600" dirty="0" smtClean="0">
                  <a:solidFill>
                    <a:schemeClr val="bg1"/>
                  </a:solidFill>
                  <a:cs typeface="Arial" panose="020B0604020202020204" pitchFamily="34" charset="0"/>
                </a:rPr>
                <a:t>诞</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生</a:t>
              </a:r>
              <a:r>
                <a:rPr lang="zh-CN" altLang="en-US" sz="1600" dirty="0">
                  <a:solidFill>
                    <a:schemeClr val="bg1"/>
                  </a:solidFill>
                  <a:cs typeface="Arial" panose="020B0604020202020204" pitchFamily="34" charset="0"/>
                </a:rPr>
                <a:t>了</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1998</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荣获北京市“高新技术企业”认定证书</a:t>
              </a:r>
              <a:r>
                <a:rPr lang="zh-CN" altLang="en-US" sz="1600" dirty="0" smtClean="0">
                  <a:solidFill>
                    <a:schemeClr val="bg1"/>
                  </a:solidFill>
                  <a:cs typeface="Arial" panose="020B0604020202020204" pitchFamily="34" charset="0"/>
                </a:rPr>
                <a:t>，</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成为咨询业</a:t>
              </a:r>
              <a:r>
                <a:rPr lang="zh-CN" altLang="en-US" sz="1600" dirty="0">
                  <a:solidFill>
                    <a:schemeClr val="bg1"/>
                  </a:solidFill>
                  <a:cs typeface="Arial" panose="020B0604020202020204" pitchFamily="34" charset="0"/>
                </a:rPr>
                <a:t>第一家拥有人才引进权的高新技术企业</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北大纵横参与创建中国市场信息调查业</a:t>
              </a:r>
              <a:r>
                <a:rPr lang="zh-CN" altLang="en-US" sz="1600" dirty="0" smtClean="0">
                  <a:solidFill>
                    <a:schemeClr val="bg1"/>
                  </a:solidFill>
                  <a:cs typeface="Arial" panose="020B0604020202020204" pitchFamily="34" charset="0"/>
                </a:rPr>
                <a:t>协</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会 </a:t>
              </a:r>
              <a:endParaRPr lang="zh-CN" altLang="en-US"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北京市发展和改革委员会指定本土管理</a:t>
              </a:r>
              <a:r>
                <a:rPr lang="zh-CN" altLang="en-US" sz="1600" dirty="0" smtClean="0">
                  <a:solidFill>
                    <a:schemeClr val="bg1"/>
                  </a:solidFill>
                  <a:cs typeface="Arial" panose="020B0604020202020204" pitchFamily="34" charset="0"/>
                </a:rPr>
                <a:t>咨</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询</a:t>
              </a:r>
              <a:r>
                <a:rPr lang="zh-CN" altLang="en-US" sz="1600" dirty="0">
                  <a:solidFill>
                    <a:schemeClr val="bg1"/>
                  </a:solidFill>
                  <a:cs typeface="Arial" panose="020B0604020202020204" pitchFamily="34" charset="0"/>
                </a:rPr>
                <a:t>单位</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北大纵横通过</a:t>
              </a:r>
              <a:r>
                <a:rPr lang="en-US" altLang="zh-CN" sz="1600" dirty="0">
                  <a:solidFill>
                    <a:schemeClr val="bg1"/>
                  </a:solidFill>
                  <a:cs typeface="Arial" panose="020B0604020202020204" pitchFamily="34" charset="0"/>
                </a:rPr>
                <a:t>ISO9001</a:t>
              </a:r>
              <a:r>
                <a:rPr lang="zh-CN" altLang="en-US" sz="1600" dirty="0">
                  <a:solidFill>
                    <a:schemeClr val="bg1"/>
                  </a:solidFill>
                  <a:cs typeface="Arial" panose="020B0604020202020204" pitchFamily="34" charset="0"/>
                </a:rPr>
                <a:t>国际质量管理</a:t>
              </a:r>
              <a:r>
                <a:rPr lang="zh-CN" altLang="en-US" sz="1600" dirty="0" smtClean="0">
                  <a:solidFill>
                    <a:schemeClr val="bg1"/>
                  </a:solidFill>
                  <a:cs typeface="Arial" panose="020B0604020202020204" pitchFamily="34" charset="0"/>
                </a:rPr>
                <a:t>体系</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认证</a:t>
              </a:r>
              <a:r>
                <a:rPr lang="zh-CN" altLang="en-US" sz="1600" dirty="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成为</a:t>
              </a:r>
              <a:r>
                <a:rPr lang="zh-CN" altLang="en-US" sz="1600" dirty="0">
                  <a:solidFill>
                    <a:schemeClr val="bg1"/>
                  </a:solidFill>
                  <a:cs typeface="Arial" panose="020B0604020202020204" pitchFamily="34" charset="0"/>
                </a:rPr>
                <a:t>咨询业第一家通过认证的公司 </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2004</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北大纵横参与筹办中国企业联合会管理</a:t>
              </a:r>
              <a:r>
                <a:rPr lang="zh-CN" altLang="en-US" sz="1600" dirty="0" smtClean="0">
                  <a:solidFill>
                    <a:schemeClr val="bg1"/>
                  </a:solidFill>
                  <a:cs typeface="Arial" panose="020B0604020202020204" pitchFamily="34" charset="0"/>
                </a:rPr>
                <a:t>咨</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询委员</a:t>
              </a:r>
              <a:r>
                <a:rPr lang="en-US" altLang="zh-CN" sz="1600" dirty="0" smtClean="0">
                  <a:solidFill>
                    <a:schemeClr val="bg1"/>
                  </a:solidFill>
                  <a:cs typeface="Arial" panose="020B0604020202020204" pitchFamily="34" charset="0"/>
                </a:rPr>
                <a:t>,</a:t>
              </a:r>
              <a:r>
                <a:rPr lang="zh-CN" altLang="en-US" sz="1600" dirty="0" smtClean="0">
                  <a:solidFill>
                    <a:schemeClr val="bg1"/>
                  </a:solidFill>
                  <a:cs typeface="Arial" panose="020B0604020202020204" pitchFamily="34" charset="0"/>
                </a:rPr>
                <a:t>创始人</a:t>
              </a:r>
              <a:r>
                <a:rPr lang="zh-CN" altLang="en-US" sz="1600" dirty="0">
                  <a:solidFill>
                    <a:schemeClr val="bg1"/>
                  </a:solidFill>
                  <a:cs typeface="Arial" panose="020B0604020202020204" pitchFamily="34" charset="0"/>
                </a:rPr>
                <a:t>王璞先生当选副主任 </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北大纵横“知识型员工管理体系”获“</a:t>
              </a:r>
              <a:r>
                <a:rPr lang="zh-CN" altLang="en-US" sz="1600" dirty="0" smtClean="0">
                  <a:solidFill>
                    <a:schemeClr val="bg1"/>
                  </a:solidFill>
                  <a:cs typeface="Arial" panose="020B0604020202020204" pitchFamily="34" charset="0"/>
                </a:rPr>
                <a:t>首</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届中国管理</a:t>
              </a:r>
              <a:r>
                <a:rPr lang="zh-CN" altLang="en-US" sz="1600" dirty="0">
                  <a:solidFill>
                    <a:schemeClr val="bg1"/>
                  </a:solidFill>
                  <a:cs typeface="Arial" panose="020B0604020202020204" pitchFamily="34" charset="0"/>
                </a:rPr>
                <a:t>学院奖</a:t>
              </a:r>
              <a:r>
                <a:rPr lang="zh-CN" altLang="en-US" sz="1600" dirty="0" smtClean="0">
                  <a:solidFill>
                    <a:schemeClr val="bg1"/>
                  </a:solidFill>
                  <a:cs typeface="Arial" panose="020B0604020202020204" pitchFamily="34" charset="0"/>
                </a:rPr>
                <a:t>”</a:t>
              </a:r>
              <a:endParaRPr lang="zh-CN" altLang="en-US" sz="1600" dirty="0">
                <a:solidFill>
                  <a:schemeClr val="bg1"/>
                </a:solidFill>
                <a:cs typeface="Arial" panose="020B0604020202020204" pitchFamily="34" charset="0"/>
              </a:endParaRPr>
            </a:p>
          </p:txBody>
        </p:sp>
        <p:sp>
          <p:nvSpPr>
            <p:cNvPr id="50" name="矩形 47"/>
            <p:cNvSpPr>
              <a:spLocks noChangeArrowheads="1"/>
            </p:cNvSpPr>
            <p:nvPr/>
          </p:nvSpPr>
          <p:spPr bwMode="auto">
            <a:xfrm flipH="1">
              <a:off x="6176497" y="1292663"/>
              <a:ext cx="5451896" cy="4524307"/>
            </a:xfrm>
            <a:prstGeom prst="rect">
              <a:avLst/>
            </a:prstGeom>
            <a:grp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荣获“全球华商咨询行业领袖企业”</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荣获“中国品牌建设十佳咨询公司”</a:t>
              </a:r>
              <a:endParaRPr lang="zh-CN"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2006</a:t>
              </a:r>
              <a:r>
                <a:rPr lang="zh-CN" altLang="en-US" sz="1600" dirty="0">
                  <a:solidFill>
                    <a:schemeClr val="bg1"/>
                  </a:solidFill>
                  <a:cs typeface="Arial" panose="020B0604020202020204" pitchFamily="34" charset="0"/>
                </a:rPr>
                <a:t>年  荣获“中国十大管理咨询商”</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荣获“中国十大管理咨询商”荣誉称号</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荣获“商战名家排行榜中国十佳培训机构”</a:t>
              </a:r>
              <a:r>
                <a:rPr lang="zh-CN" altLang="en-US" sz="1600" dirty="0" smtClean="0">
                  <a:solidFill>
                    <a:schemeClr val="bg1"/>
                  </a:solidFill>
                  <a:cs typeface="Arial" panose="020B0604020202020204" pitchFamily="34" charset="0"/>
                </a:rPr>
                <a:t>称</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号</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荣获“中华十佳管理星级企业”称号</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荣获“中国培训行业品牌机构联盟会长单位</a:t>
              </a:r>
              <a:r>
                <a:rPr lang="zh-CN" altLang="en-US" sz="1600" dirty="0" smtClean="0">
                  <a:solidFill>
                    <a:schemeClr val="bg1"/>
                  </a:solidFill>
                  <a:cs typeface="Arial" panose="020B0604020202020204" pitchFamily="34" charset="0"/>
                </a:rPr>
                <a:t>”</a:t>
              </a:r>
              <a:r>
                <a:rPr lang="en-US" altLang="zh-CN" sz="1600" dirty="0" smtClean="0">
                  <a:solidFill>
                    <a:schemeClr val="bg1"/>
                  </a:solidFill>
                  <a:cs typeface="Arial" panose="020B0604020202020204" pitchFamily="34" charset="0"/>
                </a:rPr>
                <a:t/>
              </a:r>
              <a:br>
                <a:rPr lang="en-US" altLang="zh-CN" sz="1600" dirty="0" smtClean="0">
                  <a:solidFill>
                    <a:schemeClr val="bg1"/>
                  </a:solidFill>
                  <a:cs typeface="Arial" panose="020B0604020202020204" pitchFamily="34" charset="0"/>
                </a:rPr>
              </a:br>
              <a:r>
                <a:rPr lang="en-US" altLang="zh-CN" sz="1600" dirty="0" smtClean="0">
                  <a:solidFill>
                    <a:schemeClr val="bg1"/>
                  </a:solidFill>
                  <a:cs typeface="Arial" panose="020B0604020202020204" pitchFamily="34" charset="0"/>
                </a:rPr>
                <a:t> </a:t>
              </a:r>
              <a:r>
                <a:rPr lang="zh-CN" altLang="en-US" sz="1600" dirty="0" smtClean="0">
                  <a:solidFill>
                    <a:schemeClr val="bg1"/>
                  </a:solidFill>
                  <a:cs typeface="Arial" panose="020B0604020202020204" pitchFamily="34" charset="0"/>
                </a:rPr>
                <a:t>称号</a:t>
              </a:r>
              <a:endParaRPr lang="zh-CN" altLang="en-US"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2007</a:t>
              </a:r>
              <a:r>
                <a:rPr lang="zh-CN" altLang="en-US" sz="1600" dirty="0">
                  <a:solidFill>
                    <a:schemeClr val="bg1"/>
                  </a:solidFill>
                  <a:cs typeface="Arial" panose="020B0604020202020204" pitchFamily="34" charset="0"/>
                </a:rPr>
                <a:t>年</a:t>
              </a:r>
              <a:r>
                <a:rPr lang="en-US" altLang="zh-CN" sz="1600" dirty="0">
                  <a:solidFill>
                    <a:schemeClr val="bg1"/>
                  </a:solidFill>
                  <a:cs typeface="Arial" panose="020B0604020202020204" pitchFamily="34" charset="0"/>
                </a:rPr>
                <a:t>  </a:t>
              </a:r>
              <a:r>
                <a:rPr lang="zh-CN" altLang="en-US" sz="1600" dirty="0">
                  <a:solidFill>
                    <a:schemeClr val="bg1"/>
                  </a:solidFill>
                  <a:cs typeface="Arial" panose="020B0604020202020204" pitchFamily="34" charset="0"/>
                </a:rPr>
                <a:t>荣获中国管理大奖“优秀管理咨询公司”奖</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荣获“中国培训行业品牌机构”称号</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荣获“中国企业走出去”国家贡献奖</a:t>
              </a:r>
              <a:endParaRPr lang="en-US" altLang="zh-CN" sz="1600" dirty="0">
                <a:solidFill>
                  <a:schemeClr val="bg1"/>
                </a:solidFill>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cs typeface="Arial" panose="020B0604020202020204" pitchFamily="34" charset="0"/>
                </a:rPr>
                <a:t> 2008</a:t>
              </a:r>
              <a:r>
                <a:rPr lang="zh-CN" altLang="en-US" sz="1600" dirty="0">
                  <a:solidFill>
                    <a:schemeClr val="bg1"/>
                  </a:solidFill>
                  <a:cs typeface="Arial" panose="020B0604020202020204" pitchFamily="34" charset="0"/>
                </a:rPr>
                <a:t>年  荣获“中国咨询业十大领导品牌</a:t>
              </a:r>
              <a:r>
                <a:rPr lang="zh-CN" altLang="en-US" sz="1600" dirty="0" smtClean="0">
                  <a:solidFill>
                    <a:schemeClr val="bg1"/>
                  </a:solidFill>
                  <a:cs typeface="Arial" panose="020B0604020202020204" pitchFamily="34" charset="0"/>
                </a:rPr>
                <a:t>”</a:t>
              </a:r>
            </a:p>
          </p:txBody>
        </p:sp>
      </p:grpSp>
    </p:spTree>
    <p:extLst>
      <p:ext uri="{BB962C8B-B14F-4D97-AF65-F5344CB8AC3E}">
        <p14:creationId xmlns:p14="http://schemas.microsoft.com/office/powerpoint/2010/main" val="3236652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6779285"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迈向</a:t>
            </a:r>
            <a:r>
              <a:rPr lang="zh-CN" altLang="en-US" sz="2400" b="1" dirty="0">
                <a:latin typeface="黑体" panose="02010609060101010101" pitchFamily="49" charset="-122"/>
                <a:ea typeface="黑体" panose="02010609060101010101" pitchFamily="49" charset="-122"/>
              </a:rPr>
              <a:t>伟大组织的足迹</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北大</a:t>
            </a:r>
            <a:r>
              <a:rPr lang="zh-CN" altLang="en-US" sz="2400" b="1" dirty="0" smtClean="0">
                <a:latin typeface="黑体" panose="02010609060101010101" pitchFamily="49" charset="-122"/>
                <a:ea typeface="黑体" panose="02010609060101010101" pitchFamily="49" charset="-122"/>
              </a:rPr>
              <a:t>纵横</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577957" y="1001536"/>
            <a:ext cx="11041810" cy="5326827"/>
            <a:chOff x="577957" y="1001536"/>
            <a:chExt cx="11041810" cy="5326827"/>
          </a:xfrm>
        </p:grpSpPr>
        <p:sp>
          <p:nvSpPr>
            <p:cNvPr id="45" name="Rectangle 30"/>
            <p:cNvSpPr/>
            <p:nvPr/>
          </p:nvSpPr>
          <p:spPr>
            <a:xfrm>
              <a:off x="577957" y="1035170"/>
              <a:ext cx="11041810" cy="5293193"/>
            </a:xfrm>
            <a:prstGeom prst="rect">
              <a:avLst/>
            </a:prstGeom>
            <a:solidFill>
              <a:srgbClr val="358FCB"/>
            </a:solidFill>
            <a:ln>
              <a:noFill/>
            </a:ln>
          </p:spPr>
          <p:txBody>
            <a:bodyPr anchor="ctr"/>
            <a:lstStyle/>
            <a:p>
              <a:pPr algn="ctr" defTabSz="912813"/>
              <a:endParaRPr lang="id-ID" sz="3200">
                <a:solidFill>
                  <a:srgbClr val="F2F2F2"/>
                </a:solidFill>
                <a:latin typeface="Calibri" pitchFamily="34" charset="0"/>
              </a:endParaRPr>
            </a:p>
          </p:txBody>
        </p:sp>
        <p:sp>
          <p:nvSpPr>
            <p:cNvPr id="46" name="矩形 47"/>
            <p:cNvSpPr>
              <a:spLocks noChangeArrowheads="1"/>
            </p:cNvSpPr>
            <p:nvPr/>
          </p:nvSpPr>
          <p:spPr bwMode="auto">
            <a:xfrm>
              <a:off x="724619" y="1048139"/>
              <a:ext cx="5374243" cy="5262971"/>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2008</a:t>
              </a:r>
              <a:r>
                <a:rPr lang="zh-CN" altLang="en-US" sz="1600" dirty="0">
                  <a:solidFill>
                    <a:schemeClr val="bg1"/>
                  </a:solidFill>
                  <a:latin typeface="宋体" panose="02010600030101010101" pitchFamily="2" charset="-122"/>
                  <a:cs typeface="Arial" panose="020B0604020202020204" pitchFamily="34" charset="0"/>
                </a:rPr>
                <a:t>年  荣获“中国管理咨询业标志性品牌”</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荣获“十佳培训与服务机构”奖</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  被共青团中央授予“青年就业创业见习</a:t>
              </a:r>
              <a:r>
                <a:rPr lang="zh-CN" altLang="en-US" sz="1600" dirty="0" smtClean="0">
                  <a:solidFill>
                    <a:schemeClr val="bg1"/>
                  </a:solidFill>
                  <a:latin typeface="宋体" panose="02010600030101010101" pitchFamily="2" charset="-122"/>
                  <a:cs typeface="Arial" panose="020B0604020202020204" pitchFamily="34" charset="0"/>
                </a:rPr>
                <a:t>基</a:t>
              </a:r>
              <a:r>
                <a:rPr lang="en-US" altLang="zh-CN" sz="1600" dirty="0" smtClean="0">
                  <a:solidFill>
                    <a:schemeClr val="bg1"/>
                  </a:solidFill>
                  <a:latin typeface="宋体" panose="02010600030101010101" pitchFamily="2" charset="-122"/>
                  <a:cs typeface="Arial" panose="020B0604020202020204" pitchFamily="34" charset="0"/>
                </a:rPr>
                <a:t/>
              </a:r>
              <a:br>
                <a:rPr lang="en-US" altLang="zh-CN" sz="1600" dirty="0" smtClean="0">
                  <a:solidFill>
                    <a:schemeClr val="bg1"/>
                  </a:solidFill>
                  <a:latin typeface="宋体" panose="02010600030101010101" pitchFamily="2" charset="-122"/>
                  <a:cs typeface="Arial" panose="020B0604020202020204" pitchFamily="34" charset="0"/>
                </a:rPr>
              </a:br>
              <a:r>
                <a:rPr lang="en-US" altLang="zh-CN" sz="1600" dirty="0" smtClean="0">
                  <a:solidFill>
                    <a:schemeClr val="bg1"/>
                  </a:solidFill>
                  <a:latin typeface="宋体" panose="02010600030101010101" pitchFamily="2" charset="-122"/>
                  <a:cs typeface="Arial" panose="020B0604020202020204" pitchFamily="34" charset="0"/>
                </a:rPr>
                <a:t> </a:t>
              </a:r>
              <a:r>
                <a:rPr lang="zh-CN" altLang="en-US" sz="1600" dirty="0" smtClean="0">
                  <a:solidFill>
                    <a:schemeClr val="bg1"/>
                  </a:solidFill>
                  <a:latin typeface="宋体" panose="02010600030101010101" pitchFamily="2" charset="-122"/>
                  <a:cs typeface="Arial" panose="020B0604020202020204" pitchFamily="34" charset="0"/>
                </a:rPr>
                <a:t>地</a:t>
              </a:r>
              <a:r>
                <a:rPr lang="en-US" altLang="zh-CN" sz="1600" dirty="0">
                  <a:solidFill>
                    <a:schemeClr val="bg1"/>
                  </a:solidFill>
                  <a:latin typeface="宋体" panose="02010600030101010101" pitchFamily="2" charset="-122"/>
                  <a:cs typeface="Arial" panose="020B0604020202020204" pitchFamily="34" charset="0"/>
                </a:rPr>
                <a:t>”</a:t>
              </a:r>
              <a:endParaRPr lang="zh-CN" altLang="en-US"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荣获“建设创新型国家杰出企业”荣誉</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荣获“本土最具合作价值智业机构”</a:t>
              </a:r>
              <a:r>
                <a:rPr lang="zh-CN" altLang="en-US" sz="1600" dirty="0" smtClean="0">
                  <a:solidFill>
                    <a:schemeClr val="bg1"/>
                  </a:solidFill>
                  <a:latin typeface="宋体" panose="02010600030101010101" pitchFamily="2" charset="-122"/>
                  <a:cs typeface="Arial" panose="020B0604020202020204" pitchFamily="34" charset="0"/>
                </a:rPr>
                <a:t>荣誉</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荣获“中国十大品牌咨询机构”称号</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荣获“中国百佳创新示范企业”</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2009</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荣获“中华管理星级企业”</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2010</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荣获“中国企业影响力</a:t>
              </a:r>
              <a:r>
                <a:rPr lang="en-US" altLang="zh-CN" sz="1600" dirty="0">
                  <a:solidFill>
                    <a:schemeClr val="bg1"/>
                  </a:solidFill>
                  <a:latin typeface="宋体" panose="02010600030101010101" pitchFamily="2" charset="-122"/>
                  <a:cs typeface="Arial" panose="020B0604020202020204" pitchFamily="34" charset="0"/>
                </a:rPr>
                <a:t>•</a:t>
              </a:r>
              <a:r>
                <a:rPr lang="zh-CN" altLang="en-US" sz="1600" dirty="0">
                  <a:solidFill>
                    <a:schemeClr val="bg1"/>
                  </a:solidFill>
                  <a:latin typeface="宋体" panose="02010600030101010101" pitchFamily="2" charset="-122"/>
                  <a:cs typeface="Arial" panose="020B0604020202020204" pitchFamily="34" charset="0"/>
                </a:rPr>
                <a:t>十大（行业）</a:t>
              </a:r>
              <a:r>
                <a:rPr lang="zh-CN" altLang="en-US" sz="1600" dirty="0" smtClean="0">
                  <a:solidFill>
                    <a:schemeClr val="bg1"/>
                  </a:solidFill>
                  <a:latin typeface="宋体" panose="02010600030101010101" pitchFamily="2" charset="-122"/>
                  <a:cs typeface="Arial" panose="020B0604020202020204" pitchFamily="34" charset="0"/>
                </a:rPr>
                <a:t>品</a:t>
              </a:r>
              <a:r>
                <a:rPr lang="en-US" altLang="zh-CN" sz="1600" dirty="0" smtClean="0">
                  <a:solidFill>
                    <a:schemeClr val="bg1"/>
                  </a:solidFill>
                  <a:latin typeface="宋体" panose="02010600030101010101" pitchFamily="2" charset="-122"/>
                  <a:cs typeface="Arial" panose="020B0604020202020204" pitchFamily="34" charset="0"/>
                </a:rPr>
                <a:t/>
              </a:r>
              <a:br>
                <a:rPr lang="en-US" altLang="zh-CN" sz="1600" dirty="0" smtClean="0">
                  <a:solidFill>
                    <a:schemeClr val="bg1"/>
                  </a:solidFill>
                  <a:latin typeface="宋体" panose="02010600030101010101" pitchFamily="2" charset="-122"/>
                  <a:cs typeface="Arial" panose="020B0604020202020204" pitchFamily="34" charset="0"/>
                </a:rPr>
              </a:br>
              <a:r>
                <a:rPr lang="en-US" altLang="zh-CN" sz="1600" dirty="0" smtClean="0">
                  <a:solidFill>
                    <a:schemeClr val="bg1"/>
                  </a:solidFill>
                  <a:latin typeface="宋体" panose="02010600030101010101" pitchFamily="2" charset="-122"/>
                  <a:cs typeface="Arial" panose="020B0604020202020204" pitchFamily="34" charset="0"/>
                </a:rPr>
                <a:t> </a:t>
              </a:r>
              <a:r>
                <a:rPr lang="zh-CN" altLang="en-US" sz="1600" dirty="0" smtClean="0">
                  <a:solidFill>
                    <a:schemeClr val="bg1"/>
                  </a:solidFill>
                  <a:latin typeface="宋体" panose="02010600030101010101" pitchFamily="2" charset="-122"/>
                  <a:cs typeface="Arial" panose="020B0604020202020204" pitchFamily="34" charset="0"/>
                </a:rPr>
                <a:t>牌</a:t>
              </a:r>
              <a:r>
                <a:rPr lang="zh-CN" altLang="en-US" sz="1600" dirty="0">
                  <a:solidFill>
                    <a:schemeClr val="bg1"/>
                  </a:solidFill>
                  <a:latin typeface="宋体" panose="02010600030101010101" pitchFamily="2" charset="-122"/>
                  <a:cs typeface="Arial" panose="020B0604020202020204" pitchFamily="34" charset="0"/>
                </a:rPr>
                <a:t>”称号</a:t>
              </a: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2010</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荣获“最具信赖投融资服务机构”</a:t>
              </a:r>
              <a:r>
                <a:rPr lang="zh-CN" altLang="en-US" sz="1600" dirty="0" smtClean="0">
                  <a:solidFill>
                    <a:schemeClr val="bg1"/>
                  </a:solidFill>
                  <a:latin typeface="宋体" panose="02010600030101010101" pitchFamily="2" charset="-122"/>
                  <a:cs typeface="Arial" panose="020B0604020202020204" pitchFamily="34" charset="0"/>
                </a:rPr>
                <a:t>称号</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a:solidFill>
                    <a:schemeClr val="bg1"/>
                  </a:solidFill>
                  <a:latin typeface="宋体" panose="02010600030101010101" pitchFamily="2" charset="-122"/>
                  <a:cs typeface="Arial" panose="020B0604020202020204" pitchFamily="34" charset="0"/>
                </a:rPr>
                <a:t>2010</a:t>
              </a:r>
              <a:r>
                <a:rPr lang="zh-CN" altLang="en-US" sz="1600" dirty="0">
                  <a:solidFill>
                    <a:schemeClr val="bg1"/>
                  </a:solidFill>
                  <a:latin typeface="宋体" panose="02010600030101010101" pitchFamily="2" charset="-122"/>
                  <a:cs typeface="Arial" panose="020B0604020202020204" pitchFamily="34" charset="0"/>
                </a:rPr>
                <a:t>年</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a:t>
              </a:r>
              <a:r>
                <a:rPr lang="en-US" altLang="zh-CN" sz="1600" dirty="0">
                  <a:solidFill>
                    <a:schemeClr val="bg1"/>
                  </a:solidFill>
                  <a:latin typeface="宋体" panose="02010600030101010101" pitchFamily="2" charset="-122"/>
                  <a:cs typeface="Arial" panose="020B0604020202020204" pitchFamily="34" charset="0"/>
                </a:rPr>
                <a:t>2010</a:t>
              </a:r>
              <a:r>
                <a:rPr lang="zh-CN" altLang="en-US" sz="1600" dirty="0">
                  <a:solidFill>
                    <a:schemeClr val="bg1"/>
                  </a:solidFill>
                  <a:latin typeface="宋体" panose="02010600030101010101" pitchFamily="2" charset="-122"/>
                  <a:cs typeface="Arial" panose="020B0604020202020204" pitchFamily="34" charset="0"/>
                </a:rPr>
                <a:t>年优秀中小企业服务机构”大奖</a:t>
              </a:r>
            </a:p>
            <a:p>
              <a:pPr marL="171450" indent="-171450">
                <a:spcBef>
                  <a:spcPct val="50000"/>
                </a:spcBef>
                <a:buClr>
                  <a:schemeClr val="bg1"/>
                </a:buClr>
                <a:buFont typeface="Wingdings" panose="05000000000000000000" pitchFamily="2" charset="2"/>
                <a:buChar char="ª"/>
                <a:defRPr/>
              </a:pPr>
              <a:r>
                <a:rPr lang="en-US" altLang="zh-CN" sz="1600" dirty="0">
                  <a:solidFill>
                    <a:schemeClr val="bg1"/>
                  </a:solidFill>
                  <a:latin typeface="宋体" panose="02010600030101010101" pitchFamily="2" charset="-122"/>
                  <a:cs typeface="Arial" panose="020B0604020202020204" pitchFamily="34" charset="0"/>
                </a:rPr>
                <a:t> 2011</a:t>
              </a:r>
              <a:r>
                <a:rPr lang="zh-CN" altLang="en-US" sz="1600" dirty="0">
                  <a:solidFill>
                    <a:schemeClr val="bg1"/>
                  </a:solidFill>
                  <a:latin typeface="宋体" panose="02010600030101010101" pitchFamily="2" charset="-122"/>
                  <a:cs typeface="Arial" panose="020B0604020202020204" pitchFamily="34" charset="0"/>
                </a:rPr>
                <a:t>年  荣获“中国最具市场价值的十大管理咨询机构”</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a:solidFill>
                    <a:schemeClr val="bg1"/>
                  </a:solidFill>
                  <a:latin typeface="宋体" panose="02010600030101010101" pitchFamily="2" charset="-122"/>
                  <a:cs typeface="Arial" panose="020B0604020202020204" pitchFamily="34" charset="0"/>
                </a:rPr>
                <a:t> 2011</a:t>
              </a:r>
              <a:r>
                <a:rPr lang="zh-CN" altLang="en-US" sz="1600" dirty="0">
                  <a:solidFill>
                    <a:schemeClr val="bg1"/>
                  </a:solidFill>
                  <a:latin typeface="宋体" panose="02010600030101010101" pitchFamily="2" charset="-122"/>
                  <a:cs typeface="Arial" panose="020B0604020202020204" pitchFamily="34" charset="0"/>
                </a:rPr>
                <a:t>年  荣获“</a:t>
              </a:r>
              <a:r>
                <a:rPr lang="en-US" altLang="zh-CN" sz="1600" dirty="0">
                  <a:solidFill>
                    <a:schemeClr val="bg1"/>
                  </a:solidFill>
                  <a:latin typeface="宋体" panose="02010600030101010101" pitchFamily="2" charset="-122"/>
                  <a:cs typeface="Arial" panose="020B0604020202020204" pitchFamily="34" charset="0"/>
                </a:rPr>
                <a:t>2011</a:t>
              </a:r>
              <a:r>
                <a:rPr lang="zh-CN" altLang="en-US" sz="1600" dirty="0">
                  <a:solidFill>
                    <a:schemeClr val="bg1"/>
                  </a:solidFill>
                  <a:latin typeface="宋体" panose="02010600030101010101" pitchFamily="2" charset="-122"/>
                  <a:cs typeface="Arial" panose="020B0604020202020204" pitchFamily="34" charset="0"/>
                </a:rPr>
                <a:t>年度优秀中小企业服务机构</a:t>
              </a:r>
              <a:r>
                <a:rPr lang="zh-CN" altLang="en-US" sz="1600" dirty="0" smtClean="0">
                  <a:solidFill>
                    <a:schemeClr val="bg1"/>
                  </a:solidFill>
                  <a:latin typeface="宋体" panose="02010600030101010101" pitchFamily="2" charset="-122"/>
                  <a:cs typeface="Arial" panose="020B0604020202020204" pitchFamily="34" charset="0"/>
                </a:rPr>
                <a:t>”</a:t>
              </a:r>
              <a:endParaRPr lang="en-US" altLang="zh-CN" sz="1600" dirty="0">
                <a:solidFill>
                  <a:schemeClr val="bg1"/>
                </a:solidFill>
                <a:latin typeface="宋体" panose="02010600030101010101" pitchFamily="2" charset="-122"/>
                <a:cs typeface="Arial" panose="020B0604020202020204" pitchFamily="34" charset="0"/>
              </a:endParaRPr>
            </a:p>
          </p:txBody>
        </p:sp>
        <p:sp>
          <p:nvSpPr>
            <p:cNvPr id="50" name="矩形 47"/>
            <p:cNvSpPr>
              <a:spLocks noChangeArrowheads="1"/>
            </p:cNvSpPr>
            <p:nvPr/>
          </p:nvSpPr>
          <p:spPr bwMode="auto">
            <a:xfrm flipH="1">
              <a:off x="6167861" y="1001536"/>
              <a:ext cx="5451896" cy="5262971"/>
            </a:xfrm>
            <a:prstGeom prst="rect">
              <a:avLst/>
            </a:prstGeom>
            <a:noFill/>
            <a:ln>
              <a:noFill/>
            </a:ln>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2012</a:t>
              </a:r>
              <a:r>
                <a:rPr lang="zh-CN" altLang="en-US" sz="1600" dirty="0">
                  <a:solidFill>
                    <a:schemeClr val="bg1"/>
                  </a:solidFill>
                  <a:latin typeface="宋体" panose="02010600030101010101" pitchFamily="2" charset="-122"/>
                  <a:cs typeface="Arial" panose="020B0604020202020204" pitchFamily="34" charset="0"/>
                </a:rPr>
                <a:t>年  荣获“</a:t>
              </a:r>
              <a:r>
                <a:rPr lang="en-US" altLang="zh-CN" sz="1600" dirty="0">
                  <a:solidFill>
                    <a:schemeClr val="bg1"/>
                  </a:solidFill>
                  <a:latin typeface="宋体" panose="02010600030101010101" pitchFamily="2" charset="-122"/>
                  <a:cs typeface="Arial" panose="020B0604020202020204" pitchFamily="34" charset="0"/>
                </a:rPr>
                <a:t>2011</a:t>
              </a:r>
              <a:r>
                <a:rPr lang="zh-CN" altLang="en-US" sz="1600" dirty="0">
                  <a:solidFill>
                    <a:schemeClr val="bg1"/>
                  </a:solidFill>
                  <a:latin typeface="宋体" panose="02010600030101010101" pitchFamily="2" charset="-122"/>
                  <a:cs typeface="Arial" panose="020B0604020202020204" pitchFamily="34" charset="0"/>
                </a:rPr>
                <a:t>年度最具幸福感咨询企业</a:t>
              </a:r>
              <a:r>
                <a:rPr lang="zh-CN" altLang="en-US" sz="1600" dirty="0" smtClean="0">
                  <a:solidFill>
                    <a:schemeClr val="bg1"/>
                  </a:solidFill>
                  <a:latin typeface="宋体" panose="02010600030101010101" pitchFamily="2" charset="-122"/>
                  <a:cs typeface="Arial" panose="020B0604020202020204" pitchFamily="34" charset="0"/>
                </a:rPr>
                <a:t>”</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荣获“幸福管理</a:t>
              </a:r>
              <a:r>
                <a:rPr lang="en-US" altLang="zh-CN" sz="1600" dirty="0">
                  <a:solidFill>
                    <a:schemeClr val="bg1"/>
                  </a:solidFill>
                  <a:latin typeface="宋体" panose="02010600030101010101" pitchFamily="2" charset="-122"/>
                  <a:cs typeface="Arial" panose="020B0604020202020204" pitchFamily="34" charset="0"/>
                </a:rPr>
                <a:t>—</a:t>
              </a:r>
              <a:r>
                <a:rPr lang="zh-CN" altLang="en-US" sz="1600" dirty="0">
                  <a:solidFill>
                    <a:schemeClr val="bg1"/>
                  </a:solidFill>
                  <a:latin typeface="宋体" panose="02010600030101010101" pitchFamily="2" charset="-122"/>
                  <a:cs typeface="Arial" panose="020B0604020202020204" pitchFamily="34" charset="0"/>
                </a:rPr>
                <a:t>持续改进优秀团队”奖</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荣获“中关村高成长企业</a:t>
              </a:r>
              <a:r>
                <a:rPr lang="en-US" altLang="zh-CN" sz="1600" dirty="0">
                  <a:solidFill>
                    <a:schemeClr val="bg1"/>
                  </a:solidFill>
                  <a:latin typeface="宋体" panose="02010600030101010101" pitchFamily="2" charset="-122"/>
                  <a:cs typeface="Arial" panose="020B0604020202020204" pitchFamily="34" charset="0"/>
                </a:rPr>
                <a:t>TOP100</a:t>
              </a:r>
              <a:r>
                <a:rPr lang="zh-CN" altLang="en-US" sz="1600" dirty="0">
                  <a:solidFill>
                    <a:schemeClr val="bg1"/>
                  </a:solidFill>
                  <a:latin typeface="宋体" panose="02010600030101010101" pitchFamily="2" charset="-122"/>
                  <a:cs typeface="Arial" panose="020B0604020202020204" pitchFamily="34" charset="0"/>
                </a:rPr>
                <a:t>”</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荣获“先进基层工会”</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中关村科技园区海淀园“双爱双评”活动</a:t>
              </a:r>
              <a:r>
                <a:rPr lang="zh-CN" altLang="en-US" sz="1600" dirty="0" smtClean="0">
                  <a:solidFill>
                    <a:schemeClr val="bg1"/>
                  </a:solidFill>
                  <a:latin typeface="宋体" panose="02010600030101010101" pitchFamily="2" charset="-122"/>
                  <a:cs typeface="Arial" panose="020B0604020202020204" pitchFamily="34" charset="0"/>
                </a:rPr>
                <a:t>评选</a:t>
              </a:r>
              <a:r>
                <a:rPr lang="en-US" altLang="zh-CN" sz="1600" dirty="0" smtClean="0">
                  <a:solidFill>
                    <a:schemeClr val="bg1"/>
                  </a:solidFill>
                  <a:latin typeface="宋体" panose="02010600030101010101" pitchFamily="2" charset="-122"/>
                  <a:cs typeface="Arial" panose="020B0604020202020204" pitchFamily="34" charset="0"/>
                </a:rPr>
                <a:t/>
              </a:r>
              <a:br>
                <a:rPr lang="en-US" altLang="zh-CN" sz="1600" dirty="0" smtClean="0">
                  <a:solidFill>
                    <a:schemeClr val="bg1"/>
                  </a:solidFill>
                  <a:latin typeface="宋体" panose="02010600030101010101" pitchFamily="2" charset="-122"/>
                  <a:cs typeface="Arial" panose="020B0604020202020204" pitchFamily="34" charset="0"/>
                </a:rPr>
              </a:br>
              <a:r>
                <a:rPr lang="en-US" altLang="zh-CN" sz="1600" dirty="0" smtClean="0">
                  <a:solidFill>
                    <a:schemeClr val="bg1"/>
                  </a:solidFill>
                  <a:latin typeface="宋体" panose="02010600030101010101" pitchFamily="2" charset="-122"/>
                  <a:cs typeface="Arial" panose="020B0604020202020204" pitchFamily="34" charset="0"/>
                </a:rPr>
                <a:t> </a:t>
              </a:r>
              <a:r>
                <a:rPr lang="zh-CN" altLang="en-US" sz="1600" dirty="0" smtClean="0">
                  <a:solidFill>
                    <a:schemeClr val="bg1"/>
                  </a:solidFill>
                  <a:latin typeface="宋体" panose="02010600030101010101" pitchFamily="2" charset="-122"/>
                  <a:cs typeface="Arial" panose="020B0604020202020204" pitchFamily="34" charset="0"/>
                </a:rPr>
                <a:t>为</a:t>
              </a:r>
              <a:r>
                <a:rPr lang="zh-CN" altLang="en-US" sz="1600" dirty="0">
                  <a:solidFill>
                    <a:schemeClr val="bg1"/>
                  </a:solidFill>
                  <a:latin typeface="宋体" panose="02010600030101010101" pitchFamily="2" charset="-122"/>
                  <a:cs typeface="Arial" panose="020B0604020202020204" pitchFamily="34" charset="0"/>
                </a:rPr>
                <a:t>先进企业</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中关村科技园区海淀园经济技术创新工程</a:t>
              </a:r>
              <a:r>
                <a:rPr lang="zh-CN" altLang="en-US" sz="1600" dirty="0" smtClean="0">
                  <a:solidFill>
                    <a:schemeClr val="bg1"/>
                  </a:solidFill>
                  <a:latin typeface="宋体" panose="02010600030101010101" pitchFamily="2" charset="-122"/>
                  <a:cs typeface="Arial" panose="020B0604020202020204" pitchFamily="34" charset="0"/>
                </a:rPr>
                <a:t>评选</a:t>
              </a:r>
              <a:r>
                <a:rPr lang="en-US" altLang="zh-CN" sz="1600" dirty="0" smtClean="0">
                  <a:solidFill>
                    <a:schemeClr val="bg1"/>
                  </a:solidFill>
                  <a:latin typeface="宋体" panose="02010600030101010101" pitchFamily="2" charset="-122"/>
                  <a:cs typeface="Arial" panose="020B0604020202020204" pitchFamily="34" charset="0"/>
                </a:rPr>
                <a:t/>
              </a:r>
              <a:br>
                <a:rPr lang="en-US" altLang="zh-CN" sz="1600" dirty="0" smtClean="0">
                  <a:solidFill>
                    <a:schemeClr val="bg1"/>
                  </a:solidFill>
                  <a:latin typeface="宋体" panose="02010600030101010101" pitchFamily="2" charset="-122"/>
                  <a:cs typeface="Arial" panose="020B0604020202020204" pitchFamily="34" charset="0"/>
                </a:rPr>
              </a:br>
              <a:r>
                <a:rPr lang="en-US" altLang="zh-CN" sz="1600" dirty="0" smtClean="0">
                  <a:solidFill>
                    <a:schemeClr val="bg1"/>
                  </a:solidFill>
                  <a:latin typeface="宋体" panose="02010600030101010101" pitchFamily="2" charset="-122"/>
                  <a:cs typeface="Arial" panose="020B0604020202020204" pitchFamily="34" charset="0"/>
                </a:rPr>
                <a:t> </a:t>
              </a:r>
              <a:r>
                <a:rPr lang="zh-CN" altLang="en-US" sz="1600" dirty="0" smtClean="0">
                  <a:solidFill>
                    <a:schemeClr val="bg1"/>
                  </a:solidFill>
                  <a:latin typeface="宋体" panose="02010600030101010101" pitchFamily="2" charset="-122"/>
                  <a:cs typeface="Arial" panose="020B0604020202020204" pitchFamily="34" charset="0"/>
                </a:rPr>
                <a:t>为</a:t>
              </a:r>
              <a:r>
                <a:rPr lang="zh-CN" altLang="en-US" sz="1600" dirty="0">
                  <a:solidFill>
                    <a:schemeClr val="bg1"/>
                  </a:solidFill>
                  <a:latin typeface="宋体" panose="02010600030101010101" pitchFamily="2" charset="-122"/>
                  <a:cs typeface="Arial" panose="020B0604020202020204" pitchFamily="34" charset="0"/>
                </a:rPr>
                <a:t>先进企业</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a:solidFill>
                    <a:schemeClr val="bg1"/>
                  </a:solidFill>
                  <a:latin typeface="宋体" panose="02010600030101010101" pitchFamily="2" charset="-122"/>
                  <a:cs typeface="Arial" panose="020B0604020202020204" pitchFamily="34" charset="0"/>
                </a:rPr>
                <a:t>年 </a:t>
              </a:r>
              <a:r>
                <a:rPr lang="en-US" altLang="zh-CN" sz="1600" dirty="0">
                  <a:solidFill>
                    <a:schemeClr val="bg1"/>
                  </a:solidFill>
                  <a:latin typeface="宋体" panose="02010600030101010101" pitchFamily="2" charset="-122"/>
                  <a:cs typeface="Arial" panose="020B0604020202020204" pitchFamily="34" charset="0"/>
                </a:rPr>
                <a:t> </a:t>
              </a:r>
              <a:r>
                <a:rPr lang="zh-CN" altLang="en-US" sz="1600" dirty="0">
                  <a:solidFill>
                    <a:schemeClr val="bg1"/>
                  </a:solidFill>
                  <a:latin typeface="宋体" panose="02010600030101010101" pitchFamily="2" charset="-122"/>
                  <a:cs typeface="Arial" panose="020B0604020202020204" pitchFamily="34" charset="0"/>
                </a:rPr>
                <a:t>荣获中国十佳公益培训</a:t>
              </a:r>
              <a:r>
                <a:rPr lang="zh-CN" altLang="en-US" sz="1600" dirty="0" smtClean="0">
                  <a:solidFill>
                    <a:schemeClr val="bg1"/>
                  </a:solidFill>
                  <a:latin typeface="宋体" panose="02010600030101010101" pitchFamily="2" charset="-122"/>
                  <a:cs typeface="Arial" panose="020B0604020202020204" pitchFamily="34" charset="0"/>
                </a:rPr>
                <a:t>机构</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2013</a:t>
              </a:r>
              <a:r>
                <a:rPr lang="zh-CN" altLang="en-US" sz="1600" dirty="0" smtClean="0">
                  <a:solidFill>
                    <a:schemeClr val="bg1"/>
                  </a:solidFill>
                  <a:latin typeface="宋体" panose="02010600030101010101" pitchFamily="2" charset="-122"/>
                  <a:cs typeface="Arial" panose="020B0604020202020204" pitchFamily="34" charset="0"/>
                </a:rPr>
                <a:t>年  中国管理咨询机构</a:t>
              </a:r>
              <a:r>
                <a:rPr lang="en-US" altLang="zh-CN" sz="1600" dirty="0" smtClean="0">
                  <a:solidFill>
                    <a:schemeClr val="bg1"/>
                  </a:solidFill>
                  <a:latin typeface="宋体" panose="02010600030101010101" pitchFamily="2" charset="-122"/>
                  <a:cs typeface="Arial" panose="020B0604020202020204" pitchFamily="34" charset="0"/>
                </a:rPr>
                <a:t>50</a:t>
              </a:r>
              <a:r>
                <a:rPr lang="zh-CN" altLang="en-US" sz="1600" dirty="0" smtClean="0">
                  <a:solidFill>
                    <a:schemeClr val="bg1"/>
                  </a:solidFill>
                  <a:latin typeface="宋体" panose="02010600030101010101" pitchFamily="2" charset="-122"/>
                  <a:cs typeface="Arial" panose="020B0604020202020204" pitchFamily="34" charset="0"/>
                </a:rPr>
                <a:t>大第一名</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2014</a:t>
              </a:r>
              <a:r>
                <a:rPr lang="zh-CN" altLang="en-US" sz="1600" dirty="0">
                  <a:solidFill>
                    <a:schemeClr val="bg1"/>
                  </a:solidFill>
                  <a:latin typeface="宋体" panose="02010600030101010101" pitchFamily="2" charset="-122"/>
                  <a:cs typeface="Arial" panose="020B0604020202020204" pitchFamily="34" charset="0"/>
                </a:rPr>
                <a:t>年  荣获</a:t>
              </a:r>
              <a:r>
                <a:rPr lang="zh-CN" altLang="en-US" sz="1600" dirty="0" smtClean="0">
                  <a:solidFill>
                    <a:schemeClr val="bg1"/>
                  </a:solidFill>
                  <a:latin typeface="宋体" panose="02010600030101010101" pitchFamily="2" charset="-122"/>
                  <a:cs typeface="Arial" panose="020B0604020202020204" pitchFamily="34" charset="0"/>
                </a:rPr>
                <a:t>“先进基层工会”称号</a:t>
              </a:r>
              <a:endParaRPr lang="en-US" altLang="zh-CN" sz="1600" dirty="0" smtClean="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a:solidFill>
                    <a:schemeClr val="bg1"/>
                  </a:solidFill>
                  <a:latin typeface="宋体" panose="02010600030101010101" pitchFamily="2" charset="-122"/>
                  <a:cs typeface="Arial" panose="020B0604020202020204" pitchFamily="34" charset="0"/>
                </a:rPr>
                <a:t> </a:t>
              </a:r>
              <a:r>
                <a:rPr lang="en-US" altLang="zh-CN" sz="1600" dirty="0" smtClean="0">
                  <a:solidFill>
                    <a:schemeClr val="bg1"/>
                  </a:solidFill>
                  <a:latin typeface="宋体" panose="02010600030101010101" pitchFamily="2" charset="-122"/>
                  <a:cs typeface="Arial" panose="020B0604020202020204" pitchFamily="34" charset="0"/>
                </a:rPr>
                <a:t>2014</a:t>
              </a:r>
              <a:r>
                <a:rPr lang="zh-CN" altLang="en-US" sz="1600" dirty="0" smtClean="0">
                  <a:solidFill>
                    <a:schemeClr val="bg1"/>
                  </a:solidFill>
                  <a:latin typeface="宋体" panose="02010600030101010101" pitchFamily="2" charset="-122"/>
                  <a:cs typeface="Arial" panose="020B0604020202020204" pitchFamily="34" charset="0"/>
                </a:rPr>
                <a:t>年  中国</a:t>
              </a:r>
              <a:r>
                <a:rPr lang="zh-CN" altLang="en-US" sz="1600" dirty="0">
                  <a:solidFill>
                    <a:schemeClr val="bg1"/>
                  </a:solidFill>
                  <a:latin typeface="宋体" panose="02010600030101010101" pitchFamily="2" charset="-122"/>
                  <a:cs typeface="Arial" panose="020B0604020202020204" pitchFamily="34" charset="0"/>
                </a:rPr>
                <a:t>管理咨询机构</a:t>
              </a:r>
              <a:r>
                <a:rPr lang="en-US" altLang="zh-CN" sz="1600" dirty="0">
                  <a:solidFill>
                    <a:schemeClr val="bg1"/>
                  </a:solidFill>
                  <a:latin typeface="宋体" panose="02010600030101010101" pitchFamily="2" charset="-122"/>
                  <a:cs typeface="Arial" panose="020B0604020202020204" pitchFamily="34" charset="0"/>
                </a:rPr>
                <a:t>50</a:t>
              </a:r>
              <a:r>
                <a:rPr lang="zh-CN" altLang="en-US" sz="1600" dirty="0">
                  <a:solidFill>
                    <a:schemeClr val="bg1"/>
                  </a:solidFill>
                  <a:latin typeface="宋体" panose="02010600030101010101" pitchFamily="2" charset="-122"/>
                  <a:cs typeface="Arial" panose="020B0604020202020204" pitchFamily="34" charset="0"/>
                </a:rPr>
                <a:t>大第一名</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a:solidFill>
                    <a:schemeClr val="bg1"/>
                  </a:solidFill>
                  <a:latin typeface="宋体" panose="02010600030101010101" pitchFamily="2" charset="-122"/>
                  <a:cs typeface="Arial" panose="020B0604020202020204" pitchFamily="34" charset="0"/>
                </a:rPr>
                <a:t> </a:t>
              </a:r>
              <a:r>
                <a:rPr lang="en-US" altLang="zh-CN" sz="1600" dirty="0" smtClean="0">
                  <a:solidFill>
                    <a:schemeClr val="bg1"/>
                  </a:solidFill>
                  <a:latin typeface="宋体" panose="02010600030101010101" pitchFamily="2" charset="-122"/>
                  <a:cs typeface="Arial" panose="020B0604020202020204" pitchFamily="34" charset="0"/>
                </a:rPr>
                <a:t>2015</a:t>
              </a:r>
              <a:r>
                <a:rPr lang="zh-CN" altLang="en-US" sz="1600" dirty="0" smtClean="0">
                  <a:solidFill>
                    <a:schemeClr val="bg1"/>
                  </a:solidFill>
                  <a:latin typeface="宋体" panose="02010600030101010101" pitchFamily="2" charset="-122"/>
                  <a:cs typeface="Arial" panose="020B0604020202020204" pitchFamily="34" charset="0"/>
                </a:rPr>
                <a:t>年  中国</a:t>
              </a:r>
              <a:r>
                <a:rPr lang="zh-CN" altLang="en-US" sz="1600" dirty="0">
                  <a:solidFill>
                    <a:schemeClr val="bg1"/>
                  </a:solidFill>
                  <a:latin typeface="宋体" panose="02010600030101010101" pitchFamily="2" charset="-122"/>
                  <a:cs typeface="Arial" panose="020B0604020202020204" pitchFamily="34" charset="0"/>
                </a:rPr>
                <a:t>管理咨询机构</a:t>
              </a:r>
              <a:r>
                <a:rPr lang="en-US" altLang="zh-CN" sz="1600" dirty="0">
                  <a:solidFill>
                    <a:schemeClr val="bg1"/>
                  </a:solidFill>
                  <a:latin typeface="宋体" panose="02010600030101010101" pitchFamily="2" charset="-122"/>
                  <a:cs typeface="Arial" panose="020B0604020202020204" pitchFamily="34" charset="0"/>
                </a:rPr>
                <a:t>50</a:t>
              </a:r>
              <a:r>
                <a:rPr lang="zh-CN" altLang="en-US" sz="1600" dirty="0">
                  <a:solidFill>
                    <a:schemeClr val="bg1"/>
                  </a:solidFill>
                  <a:latin typeface="宋体" panose="02010600030101010101" pitchFamily="2" charset="-122"/>
                  <a:cs typeface="Arial" panose="020B0604020202020204" pitchFamily="34" charset="0"/>
                </a:rPr>
                <a:t>大第一名</a:t>
              </a:r>
              <a:endParaRPr lang="en-US" altLang="zh-CN"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2015</a:t>
              </a:r>
              <a:r>
                <a:rPr lang="zh-CN" altLang="en-US" sz="1600" dirty="0">
                  <a:solidFill>
                    <a:schemeClr val="bg1"/>
                  </a:solidFill>
                  <a:latin typeface="宋体" panose="02010600030101010101" pitchFamily="2" charset="-122"/>
                  <a:cs typeface="Arial" panose="020B0604020202020204" pitchFamily="34" charset="0"/>
                </a:rPr>
                <a:t>年  荣获北京市诚信创建</a:t>
              </a:r>
              <a:r>
                <a:rPr lang="zh-CN" altLang="en-US" sz="1600" dirty="0" smtClean="0">
                  <a:solidFill>
                    <a:schemeClr val="bg1"/>
                  </a:solidFill>
                  <a:latin typeface="宋体" panose="02010600030101010101" pitchFamily="2" charset="-122"/>
                  <a:cs typeface="Arial" panose="020B0604020202020204" pitchFamily="34" charset="0"/>
                </a:rPr>
                <a:t>企称号</a:t>
              </a:r>
              <a:endParaRPr lang="zh-CN" altLang="en-US" sz="1600" dirty="0">
                <a:solidFill>
                  <a:schemeClr val="bg1"/>
                </a:solidFill>
                <a:latin typeface="宋体" panose="02010600030101010101" pitchFamily="2" charset="-122"/>
                <a:cs typeface="Arial" panose="020B0604020202020204" pitchFamily="34" charset="0"/>
              </a:endParaRPr>
            </a:p>
            <a:p>
              <a:pPr marL="171450" indent="-171450">
                <a:spcBef>
                  <a:spcPct val="50000"/>
                </a:spcBef>
                <a:buClr>
                  <a:schemeClr val="bg1"/>
                </a:buClr>
                <a:buFont typeface="Wingdings" panose="05000000000000000000" pitchFamily="2" charset="2"/>
                <a:buChar char="ª"/>
                <a:defRPr/>
              </a:pPr>
              <a:r>
                <a:rPr lang="en-US" altLang="zh-CN" sz="1600" dirty="0" smtClean="0">
                  <a:solidFill>
                    <a:schemeClr val="bg1"/>
                  </a:solidFill>
                  <a:latin typeface="宋体" panose="02010600030101010101" pitchFamily="2" charset="-122"/>
                  <a:cs typeface="Arial" panose="020B0604020202020204" pitchFamily="34" charset="0"/>
                </a:rPr>
                <a:t> 2016</a:t>
              </a:r>
              <a:r>
                <a:rPr lang="zh-CN" altLang="en-US" sz="1600" dirty="0">
                  <a:solidFill>
                    <a:schemeClr val="bg1"/>
                  </a:solidFill>
                  <a:latin typeface="宋体" panose="02010600030101010101" pitchFamily="2" charset="-122"/>
                  <a:cs typeface="Arial" panose="020B0604020202020204" pitchFamily="34" charset="0"/>
                </a:rPr>
                <a:t>年  </a:t>
              </a:r>
              <a:r>
                <a:rPr lang="zh-CN" altLang="en-US" sz="1600" dirty="0" smtClean="0">
                  <a:solidFill>
                    <a:schemeClr val="bg1"/>
                  </a:solidFill>
                  <a:latin typeface="宋体" panose="02010600030101010101" pitchFamily="2" charset="-122"/>
                  <a:cs typeface="Arial" panose="020B0604020202020204" pitchFamily="34" charset="0"/>
                </a:rPr>
                <a:t>中国</a:t>
              </a:r>
              <a:r>
                <a:rPr lang="zh-CN" altLang="en-US" sz="1600" dirty="0">
                  <a:solidFill>
                    <a:schemeClr val="bg1"/>
                  </a:solidFill>
                  <a:latin typeface="宋体" panose="02010600030101010101" pitchFamily="2" charset="-122"/>
                  <a:cs typeface="Arial" panose="020B0604020202020204" pitchFamily="34" charset="0"/>
                </a:rPr>
                <a:t>管理咨询机构</a:t>
              </a:r>
              <a:r>
                <a:rPr lang="en-US" altLang="zh-CN" sz="1600" dirty="0">
                  <a:solidFill>
                    <a:schemeClr val="bg1"/>
                  </a:solidFill>
                  <a:latin typeface="宋体" panose="02010600030101010101" pitchFamily="2" charset="-122"/>
                  <a:cs typeface="Arial" panose="020B0604020202020204" pitchFamily="34" charset="0"/>
                </a:rPr>
                <a:t>50</a:t>
              </a:r>
              <a:r>
                <a:rPr lang="zh-CN" altLang="en-US" sz="1600" dirty="0">
                  <a:solidFill>
                    <a:schemeClr val="bg1"/>
                  </a:solidFill>
                  <a:latin typeface="宋体" panose="02010600030101010101" pitchFamily="2" charset="-122"/>
                  <a:cs typeface="Arial" panose="020B0604020202020204" pitchFamily="34" charset="0"/>
                </a:rPr>
                <a:t>大</a:t>
              </a:r>
              <a:r>
                <a:rPr lang="zh-CN" altLang="en-US" sz="1600" dirty="0" smtClean="0">
                  <a:solidFill>
                    <a:schemeClr val="bg1"/>
                  </a:solidFill>
                  <a:latin typeface="宋体" panose="02010600030101010101" pitchFamily="2" charset="-122"/>
                  <a:cs typeface="Arial" panose="020B0604020202020204" pitchFamily="34" charset="0"/>
                </a:rPr>
                <a:t>第二名</a:t>
              </a:r>
              <a:endParaRPr lang="en-US" altLang="zh-CN" sz="1600" dirty="0">
                <a:solidFill>
                  <a:schemeClr val="bg1"/>
                </a:solidFill>
                <a:latin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1748057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609246"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数百</a:t>
            </a:r>
            <a:r>
              <a:rPr lang="zh-CN" altLang="en-US" sz="2400" b="1" dirty="0">
                <a:latin typeface="黑体" panose="02010609060101010101" pitchFamily="49" charset="-122"/>
                <a:ea typeface="黑体" panose="02010609060101010101" pitchFamily="49" charset="-122"/>
              </a:rPr>
              <a:t>项荣誉，是纵横的成长，也是纵横人的</a:t>
            </a:r>
            <a:r>
              <a:rPr lang="zh-CN" altLang="en-US" sz="2400" b="1" dirty="0" smtClean="0">
                <a:latin typeface="黑体" panose="02010609060101010101" pitchFamily="49" charset="-122"/>
                <a:ea typeface="黑体" panose="02010609060101010101" pitchFamily="49" charset="-122"/>
              </a:rPr>
              <a:t>成长</a:t>
            </a:r>
            <a:endParaRPr lang="zh-CN" altLang="en-US" sz="2400" b="1" dirty="0">
              <a:latin typeface="黑体" panose="02010609060101010101" pitchFamily="49" charset="-122"/>
              <a:ea typeface="黑体" panose="02010609060101010101" pitchFamily="49" charset="-122"/>
            </a:endParaRPr>
          </a:p>
        </p:txBody>
      </p:sp>
      <p:pic>
        <p:nvPicPr>
          <p:cNvPr id="7" name="Picture 42" descr="E:\关于我们\资料\PPT简介资料\荣誉\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386" y="3226656"/>
            <a:ext cx="1188765" cy="68924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0" descr="E:\关于我们\资料\PPT简介资料\荣誉\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805" y="1479477"/>
            <a:ext cx="1188765" cy="68924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1" descr="E:\关于我们\资料\PPT简介资料\荣誉\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216" y="1467456"/>
            <a:ext cx="1188765" cy="68924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图片 18" descr="北大纵横-2002年度中国企业未来之星（20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5767" y="1482156"/>
            <a:ext cx="1149139" cy="726998"/>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9" descr="2003年度全国企业文化优秀咨询单位.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4672" y="2322928"/>
            <a:ext cx="1188765" cy="69727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图片 21" descr="2003年财智最佳综合服务机构奖.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79712" y="2322928"/>
            <a:ext cx="554757" cy="693260"/>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22" descr="2004年企联会优秀咨询公司.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13238" y="2322928"/>
            <a:ext cx="1188765" cy="72298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图片 25" descr="质量认证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96475" y="2322928"/>
            <a:ext cx="554757" cy="68683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26" descr="公司首届“中国管理学院奖”证书.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47523" y="3221837"/>
            <a:ext cx="1153542" cy="72298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图片 27" descr="2009中国十大品牌咨询机构.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37900" y="3226656"/>
            <a:ext cx="673634" cy="731818"/>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图片 15" descr="中国企业影响力.十大（行业）品牌0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80648" y="3226656"/>
            <a:ext cx="516892" cy="68683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图片 15" descr="2008年度本土最具合作价值智业机构荣誉称号.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4672" y="3190506"/>
            <a:ext cx="1109514" cy="714949"/>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4" descr="E:\关于我们\资料\PPT简介资料\荣誉\7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672" y="1491499"/>
            <a:ext cx="1188765" cy="68924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图片 16" descr="2011年度最具幸福感咨询企业.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82313" y="2322928"/>
            <a:ext cx="1128886" cy="68683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图片 16" descr="2008年建设创新型国家杰出企业.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788082" y="4153035"/>
            <a:ext cx="586850" cy="679437"/>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图片 24" descr="考勤系统技术创新优秀成果奖.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4672" y="5007995"/>
            <a:ext cx="1147618" cy="74300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1" descr="E:\关于我们\资料\PPT简介资料\荣誉\38.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4672" y="4056007"/>
            <a:ext cx="1257536" cy="70833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2" descr="E:\关于我们\资料\PPT简介资料\荣誉\3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50875" y="5036950"/>
            <a:ext cx="1299454" cy="731448"/>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图片 22" descr="2010年中国十大金牌策划案例-中国“诸葛亮”策划奖.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412224" y="4109701"/>
            <a:ext cx="1173701" cy="69347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图片 14" descr="2009-2010年度中国通信业十佳人力资源咨询机构.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679540" y="5026983"/>
            <a:ext cx="1173701" cy="69347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5" descr="E:\关于我们\资料\PPT简介资料\荣誉\7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53379" y="4109701"/>
            <a:ext cx="1257536" cy="708332"/>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图片 10" descr="2009年度用友最佳战略合作伙伴.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500977" y="1467456"/>
            <a:ext cx="1131783" cy="71328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图片 11" descr="中华管理星级企业.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431969" y="2352551"/>
            <a:ext cx="1206304" cy="705855"/>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图片 12" descr="北川重建发展顾问机构聘书.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564448" y="3223359"/>
            <a:ext cx="1047947" cy="67778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图片 13" descr="实践中国最佳团队奖.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9563313" y="4130609"/>
            <a:ext cx="1047947" cy="67778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图片 14" descr="中国最具市场价值十大管理咨询机构.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887033" y="4126617"/>
            <a:ext cx="530960" cy="705855"/>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11" descr="E:\关于我们\资料\PPT简介资料\荣誉\82.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976319" y="3223359"/>
            <a:ext cx="1403461" cy="736341"/>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1" descr="E:\关于我们\资料\PPT简介资料\荣誉\54.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17993" y="5029222"/>
            <a:ext cx="1324451" cy="695147"/>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18" descr="E:\关于我们\资料\PPT简介资料\荣誉\26.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438146" y="1482156"/>
            <a:ext cx="1403461" cy="736341"/>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图片 17" descr="2006全球华商咨询行业领袖企业.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8010273" y="1491499"/>
            <a:ext cx="1309897" cy="741491"/>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3" descr="E:\关于我们\资料\PPT简介资料\荣誉\40.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43600" y="4130609"/>
            <a:ext cx="1309897" cy="687424"/>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图片 20" descr="2007年第八届中华管理星级企业.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373656" y="4052728"/>
            <a:ext cx="1360477" cy="833547"/>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图片 21" descr="中国培训行业品牌机构联盟会长单位200710.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392471" y="2344842"/>
            <a:ext cx="1356679" cy="817870"/>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2" descr="E:\关于我们\资料\PPT简介资料\荣誉\55.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71206" y="5026147"/>
            <a:ext cx="1398263" cy="733767"/>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图片 66" descr="2008年中国培训业十大领导品牌.jp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534994" y="5007995"/>
            <a:ext cx="1285987" cy="73376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图片 26" descr="2010年度优秀中小企业服务机构-北大纵横管理咨询集团.jp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467675" y="3240238"/>
            <a:ext cx="1309897" cy="72089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图片 27" descr="最具信赖投融资服务机构201003.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7952620" y="5017235"/>
            <a:ext cx="1333808" cy="733766"/>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图片 20" descr="2002年中国企业内部报刊优秀成果.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915387" y="2344842"/>
            <a:ext cx="1356679" cy="787833"/>
          </a:xfrm>
          <a:prstGeom prst="rect">
            <a:avLst/>
          </a:prstGeom>
          <a:noFill/>
          <a:ln w="25400">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20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94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p:cNvSpPr/>
          <p:nvPr/>
        </p:nvSpPr>
        <p:spPr>
          <a:xfrm>
            <a:off x="941834" y="5353352"/>
            <a:ext cx="10055288" cy="797294"/>
          </a:xfrm>
          <a:prstGeom prst="rect">
            <a:avLst/>
          </a:prstGeom>
          <a:solidFill>
            <a:schemeClr val="bg1"/>
          </a:solidFill>
          <a:ln w="15875">
            <a:solidFill>
              <a:srgbClr val="1E7EAE"/>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文本框 1"/>
          <p:cNvSpPr txBox="1"/>
          <p:nvPr/>
        </p:nvSpPr>
        <p:spPr>
          <a:xfrm>
            <a:off x="1277787" y="396806"/>
            <a:ext cx="8357919" cy="1200329"/>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北大纵横拥有本土管理咨询业最大的全职咨询团队</a:t>
            </a:r>
          </a:p>
          <a:p>
            <a:r>
              <a:rPr lang="zh-CN" altLang="en-US" sz="2400" b="1" dirty="0">
                <a:latin typeface="黑体" panose="02010609060101010101" pitchFamily="49" charset="-122"/>
                <a:ea typeface="黑体" panose="02010609060101010101" pitchFamily="49" charset="-122"/>
              </a:rPr>
              <a:t>　　</a:t>
            </a:r>
          </a:p>
          <a:p>
            <a:endParaRPr lang="zh-CN" altLang="en-US" sz="2400" b="1" dirty="0">
              <a:latin typeface="黑体" panose="02010609060101010101" pitchFamily="49" charset="-122"/>
              <a:ea typeface="黑体" panose="02010609060101010101" pitchFamily="49" charset="-122"/>
            </a:endParaRPr>
          </a:p>
        </p:txBody>
      </p:sp>
      <p:sp>
        <p:nvSpPr>
          <p:cNvPr id="46" name="MH_Other_1"/>
          <p:cNvSpPr/>
          <p:nvPr>
            <p:custDataLst>
              <p:tags r:id="rId1"/>
            </p:custDataLst>
          </p:nvPr>
        </p:nvSpPr>
        <p:spPr>
          <a:xfrm>
            <a:off x="1042648" y="1495795"/>
            <a:ext cx="9723118" cy="311071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190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endParaRPr lang="zh-CN" altLang="en-US">
              <a:solidFill>
                <a:prstClr val="white"/>
              </a:solidFill>
            </a:endParaRPr>
          </a:p>
        </p:txBody>
      </p:sp>
      <p:pic>
        <p:nvPicPr>
          <p:cNvPr id="45" name="Picture 2" descr="C:\Users\fanyong\AppData\Local\Microsoft\Windows\Temporary Internet Files\mmexport14831846250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159" y="1647652"/>
            <a:ext cx="9459608" cy="281221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971858" y="5366941"/>
            <a:ext cx="10126078" cy="714011"/>
          </a:xfrm>
          <a:prstGeom prst="rect">
            <a:avLst/>
          </a:prstGeom>
          <a:noFill/>
        </p:spPr>
        <p:txBody>
          <a:bodyPr wrap="square" lIns="121890" tIns="60945" rIns="121890" bIns="60945">
            <a:spAutoFit/>
          </a:bodyPr>
          <a:lstStyle>
            <a:defPPr>
              <a:defRPr lang="zh-CN"/>
            </a:defPPr>
            <a:lvl1pPr>
              <a:buFont typeface="Arial" pitchFamily="34" charset="0"/>
              <a:buNone/>
              <a:defRPr>
                <a:solidFill>
                  <a:srgbClr val="333333"/>
                </a:solidFill>
                <a:latin typeface="微软雅黑"/>
                <a:ea typeface="微软雅黑"/>
              </a:defRPr>
            </a:lvl1pPr>
          </a:lstStyle>
          <a:p>
            <a:pPr defTabSz="1218895">
              <a:lnSpc>
                <a:spcPct val="120000"/>
              </a:lnSpc>
              <a:defRPr/>
            </a:pPr>
            <a:r>
              <a:rPr lang="zh-CN" altLang="en-US" sz="1600" dirty="0" smtClean="0">
                <a:solidFill>
                  <a:schemeClr val="tx1"/>
                </a:solidFill>
                <a:latin typeface="微软雅黑" pitchFamily="34" charset="-122"/>
                <a:ea typeface="微软雅黑" pitchFamily="34" charset="-122"/>
              </a:rPr>
              <a:t>北大</a:t>
            </a:r>
            <a:r>
              <a:rPr lang="zh-CN" altLang="en-US" sz="1600" dirty="0">
                <a:solidFill>
                  <a:schemeClr val="tx1"/>
                </a:solidFill>
                <a:latin typeface="微软雅黑" pitchFamily="34" charset="-122"/>
                <a:ea typeface="微软雅黑" pitchFamily="34" charset="-122"/>
              </a:rPr>
              <a:t>纵横拥有本土管理咨询业最大的全职咨询团队，坚持二十年的夏季和元旦活力营成为中国管理咨询业发展的风向标</a:t>
            </a:r>
            <a:endParaRPr lang="zh-CN" altLang="zh-CN" sz="1600" dirty="0">
              <a:solidFill>
                <a:schemeClr val="tx1"/>
              </a:solidFill>
              <a:latin typeface="微软雅黑" pitchFamily="34" charset="-122"/>
              <a:ea typeface="微软雅黑" pitchFamily="34" charset="-122"/>
            </a:endParaRPr>
          </a:p>
        </p:txBody>
      </p:sp>
      <p:sp>
        <p:nvSpPr>
          <p:cNvPr id="55" name="Rectangle 5"/>
          <p:cNvSpPr/>
          <p:nvPr/>
        </p:nvSpPr>
        <p:spPr bwMode="auto">
          <a:xfrm>
            <a:off x="1111563" y="5418356"/>
            <a:ext cx="4446214" cy="8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nSpc>
                <a:spcPct val="130000"/>
              </a:lnSpc>
            </a:pPr>
            <a:endParaRPr lang="zh-CN" altLang="en-US" sz="1400" dirty="0">
              <a:latin typeface="微软雅黑" pitchFamily="34" charset="-122"/>
              <a:ea typeface="微软雅黑" pitchFamily="34" charset="-122"/>
            </a:endParaRPr>
          </a:p>
        </p:txBody>
      </p:sp>
      <p:sp>
        <p:nvSpPr>
          <p:cNvPr id="56" name="MH_SubTitle_1"/>
          <p:cNvSpPr>
            <a:spLocks noChangeArrowheads="1"/>
          </p:cNvSpPr>
          <p:nvPr/>
        </p:nvSpPr>
        <p:spPr bwMode="auto">
          <a:xfrm flipH="1">
            <a:off x="971858" y="4891687"/>
            <a:ext cx="1415772" cy="461665"/>
          </a:xfrm>
          <a:prstGeom prst="rect">
            <a:avLst/>
          </a:prstGeom>
          <a:noFill/>
        </p:spPr>
        <p:txBody>
          <a:bodyPr wrap="none" rtlCol="0">
            <a:spAutoFit/>
          </a:bodyPr>
          <a:lstStyle/>
          <a:p>
            <a:r>
              <a:rPr lang="zh-CN" altLang="en-US" sz="2400" b="1" dirty="0" smtClean="0">
                <a:solidFill>
                  <a:srgbClr val="0070C0"/>
                </a:solidFill>
                <a:latin typeface="微软雅黑" pitchFamily="34" charset="-122"/>
                <a:ea typeface="微软雅黑" pitchFamily="34" charset="-122"/>
              </a:rPr>
              <a:t>咨询团队</a:t>
            </a:r>
            <a:endParaRPr lang="zh-CN" altLang="en-US" sz="24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487298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7788" y="396806"/>
            <a:ext cx="2857500"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创始人寄语</a:t>
            </a:r>
            <a:endParaRPr lang="zh-CN" altLang="en-US" sz="2400" b="1" dirty="0">
              <a:latin typeface="黑体" panose="02010609060101010101" pitchFamily="49" charset="-122"/>
              <a:ea typeface="黑体" panose="02010609060101010101" pitchFamily="49" charset="-122"/>
            </a:endParaRPr>
          </a:p>
        </p:txBody>
      </p:sp>
      <p:sp>
        <p:nvSpPr>
          <p:cNvPr id="3" name="TextBox 2"/>
          <p:cNvSpPr txBox="1"/>
          <p:nvPr/>
        </p:nvSpPr>
        <p:spPr>
          <a:xfrm>
            <a:off x="1509623" y="1500990"/>
            <a:ext cx="2449902" cy="369332"/>
          </a:xfrm>
          <a:prstGeom prst="rect">
            <a:avLst/>
          </a:prstGeom>
          <a:noFill/>
        </p:spPr>
        <p:txBody>
          <a:bodyPr wrap="square" rtlCol="0">
            <a:spAutoFit/>
          </a:bodyPr>
          <a:lstStyle/>
          <a:p>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11" y="1625258"/>
            <a:ext cx="1679456" cy="3055318"/>
          </a:xfrm>
          <a:prstGeom prst="rect">
            <a:avLst/>
          </a:prstGeom>
          <a:solidFill>
            <a:schemeClr val="tx2">
              <a:lumMod val="60000"/>
              <a:lumOff val="40000"/>
            </a:schemeClr>
          </a:solidFill>
          <a:ln>
            <a:solidFill>
              <a:schemeClr val="bg1">
                <a:lumMod val="50000"/>
              </a:schemeClr>
            </a:solidFill>
          </a:ln>
        </p:spPr>
      </p:pic>
      <p:sp>
        <p:nvSpPr>
          <p:cNvPr id="5" name="Rectangle 3"/>
          <p:cNvSpPr>
            <a:spLocks noChangeArrowheads="1"/>
          </p:cNvSpPr>
          <p:nvPr/>
        </p:nvSpPr>
        <p:spPr bwMode="auto">
          <a:xfrm>
            <a:off x="1702111" y="4680576"/>
            <a:ext cx="1679456" cy="624650"/>
          </a:xfrm>
          <a:prstGeom prst="rect">
            <a:avLst/>
          </a:prstGeom>
          <a:solidFill>
            <a:srgbClr val="0070C0"/>
          </a:solidFill>
          <a:ln>
            <a:noFill/>
          </a:ln>
        </p:spPr>
        <p:txBody>
          <a:bodyPr anchor="ctr"/>
          <a:lstStyle/>
          <a:p>
            <a:pPr algn="ctr" defTabSz="912813">
              <a:buFontTx/>
              <a:buNone/>
            </a:pPr>
            <a:r>
              <a:rPr lang="zh-CN" altLang="en-US" sz="2400" dirty="0" smtClean="0">
                <a:solidFill>
                  <a:srgbClr val="F2F2F2"/>
                </a:solidFill>
                <a:latin typeface="黑体" panose="02010609060101010101" pitchFamily="49" charset="-122"/>
                <a:ea typeface="黑体" panose="02010609060101010101" pitchFamily="49" charset="-122"/>
              </a:rPr>
              <a:t>王璞先生</a:t>
            </a:r>
            <a:endParaRPr lang="en-US" altLang="zh-CN" sz="2400" dirty="0">
              <a:solidFill>
                <a:srgbClr val="F2F2F2"/>
              </a:solidFill>
              <a:latin typeface="黑体" panose="02010609060101010101" pitchFamily="49" charset="-122"/>
              <a:ea typeface="黑体" panose="02010609060101010101" pitchFamily="49" charset="-122"/>
            </a:endParaRPr>
          </a:p>
        </p:txBody>
      </p:sp>
      <p:sp>
        <p:nvSpPr>
          <p:cNvPr id="6" name="TextBox 5"/>
          <p:cNvSpPr txBox="1"/>
          <p:nvPr/>
        </p:nvSpPr>
        <p:spPr>
          <a:xfrm>
            <a:off x="5118433" y="1431974"/>
            <a:ext cx="3804118" cy="523220"/>
          </a:xfrm>
          <a:prstGeom prst="rect">
            <a:avLst/>
          </a:prstGeom>
          <a:noFill/>
        </p:spPr>
        <p:txBody>
          <a:bodyPr wrap="none" rtlCol="0">
            <a:spAutoFit/>
          </a:bodyPr>
          <a:lstStyle/>
          <a:p>
            <a:r>
              <a:rPr lang="zh-CN" altLang="en-US" sz="2800" b="1" spc="336" dirty="0">
                <a:solidFill>
                  <a:schemeClr val="accent4">
                    <a:lumMod val="75000"/>
                  </a:schemeClr>
                </a:solidFill>
                <a:latin typeface="微软雅黑" panose="020B0503020204020204" pitchFamily="34" charset="-122"/>
                <a:ea typeface="微软雅黑" panose="020B0503020204020204" pitchFamily="34" charset="-122"/>
                <a:cs typeface="+mn-ea"/>
              </a:rPr>
              <a:t>迎接挑战，助力</a:t>
            </a:r>
            <a:r>
              <a:rPr lang="zh-CN" altLang="en-US" sz="28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企业</a:t>
            </a:r>
            <a:endParaRPr lang="zh-CN" altLang="en-US" sz="2800"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7" name="Rectangle 30"/>
          <p:cNvSpPr>
            <a:spLocks noChangeArrowheads="1"/>
          </p:cNvSpPr>
          <p:nvPr/>
        </p:nvSpPr>
        <p:spPr bwMode="auto">
          <a:xfrm>
            <a:off x="3779911" y="1967419"/>
            <a:ext cx="6761567" cy="342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054" tIns="51025" rIns="102054" bIns="51025">
            <a:spAutoFit/>
          </a:bodyPr>
          <a:lstStyle/>
          <a:p>
            <a:pPr>
              <a:lnSpc>
                <a:spcPct val="150000"/>
              </a:lnSpc>
            </a:pPr>
            <a:r>
              <a:rPr lang="en-US" altLang="zh-CN" sz="1600" dirty="0">
                <a:latin typeface="+mn-ea"/>
                <a:cs typeface="Times New Roman" pitchFamily="18" charset="0"/>
              </a:rPr>
              <a:t> </a:t>
            </a:r>
            <a:r>
              <a:rPr lang="en-US" altLang="zh-CN" sz="1600" dirty="0" smtClean="0">
                <a:latin typeface="+mn-ea"/>
                <a:cs typeface="Times New Roman" pitchFamily="18" charset="0"/>
              </a:rPr>
              <a:t>   </a:t>
            </a:r>
            <a:r>
              <a:rPr lang="zh-CN" altLang="zh-CN" sz="1600" dirty="0" smtClean="0">
                <a:latin typeface="微软雅黑" panose="020B0503020204020204" pitchFamily="34" charset="-122"/>
                <a:ea typeface="微软雅黑" panose="020B0503020204020204" pitchFamily="34" charset="-122"/>
                <a:cs typeface="Times New Roman" pitchFamily="18" charset="0"/>
              </a:rPr>
              <a:t>作为</a:t>
            </a:r>
            <a:r>
              <a:rPr lang="zh-CN" altLang="zh-CN" sz="1600" dirty="0">
                <a:latin typeface="微软雅黑" panose="020B0503020204020204" pitchFamily="34" charset="-122"/>
                <a:ea typeface="微软雅黑" panose="020B0503020204020204" pitchFamily="34" charset="-122"/>
                <a:cs typeface="Times New Roman" pitchFamily="18" charset="0"/>
              </a:rPr>
              <a:t>中国本土管理咨询业的先行者和领导者，我们不仅熟悉深奥的管理理论和管理规律，更把世界上先进、成熟、实用的管理理念和工具方法迅速介绍及运用于企业，变成对管理实践有指导意义的可操作、可执行的方案。</a:t>
            </a:r>
            <a:endParaRPr lang="en-US" altLang="zh-CN" sz="1600" dirty="0">
              <a:latin typeface="微软雅黑" panose="020B0503020204020204" pitchFamily="34" charset="-122"/>
              <a:ea typeface="微软雅黑" panose="020B0503020204020204" pitchFamily="34" charset="-122"/>
              <a:cs typeface="Times New Roman" pitchFamily="18" charset="0"/>
            </a:endParaRPr>
          </a:p>
          <a:p>
            <a:pPr>
              <a:lnSpc>
                <a:spcPct val="150000"/>
              </a:lnSpc>
            </a:pPr>
            <a:r>
              <a:rPr lang="zh-CN" altLang="en-US" sz="1600" dirty="0" smtClean="0">
                <a:latin typeface="微软雅黑" panose="020B0503020204020204" pitchFamily="34" charset="-122"/>
                <a:ea typeface="微软雅黑" panose="020B0503020204020204" pitchFamily="34" charset="-122"/>
                <a:cs typeface="Times New Roman" pitchFamily="18" charset="0"/>
              </a:rPr>
              <a:t>      我们</a:t>
            </a:r>
            <a:r>
              <a:rPr lang="zh-CN" altLang="en-US" sz="1600" dirty="0">
                <a:latin typeface="微软雅黑" panose="020B0503020204020204" pitchFamily="34" charset="-122"/>
                <a:ea typeface="微软雅黑" panose="020B0503020204020204" pitchFamily="34" charset="-122"/>
                <a:cs typeface="Times New Roman" pitchFamily="18" charset="0"/>
              </a:rPr>
              <a:t>牢记</a:t>
            </a:r>
            <a:r>
              <a:rPr lang="zh-CN" altLang="en-US" sz="1600" dirty="0">
                <a:solidFill>
                  <a:srgbClr val="000000"/>
                </a:solidFill>
                <a:latin typeface="微软雅黑" panose="020B0503020204020204" pitchFamily="34" charset="-122"/>
                <a:ea typeface="微软雅黑" panose="020B0503020204020204" pitchFamily="34" charset="-122"/>
                <a:cs typeface="Times New Roman" pitchFamily="18" charset="0"/>
              </a:rPr>
              <a:t>“推动企业变革与成长”的</a:t>
            </a:r>
            <a:r>
              <a:rPr lang="zh-CN" altLang="en-US" sz="1600" dirty="0">
                <a:latin typeface="微软雅黑" panose="020B0503020204020204" pitchFamily="34" charset="-122"/>
                <a:ea typeface="微软雅黑" panose="020B0503020204020204" pitchFamily="34" charset="-122"/>
                <a:cs typeface="Times New Roman" pitchFamily="18" charset="0"/>
              </a:rPr>
              <a:t>企业使命，不仅受到客户的尊重，更要受到同行的尊重和员工的尊重。我们始终坚持个性服务和终生服务的理念，努力与服务过的客户建立长期的战略合作伙伴关系。</a:t>
            </a:r>
          </a:p>
          <a:p>
            <a:pPr>
              <a:lnSpc>
                <a:spcPct val="150000"/>
              </a:lnSpc>
            </a:pPr>
            <a:r>
              <a:rPr lang="zh-CN" altLang="en-US" sz="1600" dirty="0">
                <a:latin typeface="微软雅黑" panose="020B0503020204020204" pitchFamily="34" charset="-122"/>
                <a:ea typeface="微软雅黑" panose="020B0503020204020204" pitchFamily="34" charset="-122"/>
                <a:cs typeface="Times New Roman" pitchFamily="18" charset="0"/>
              </a:rPr>
              <a:t>  </a:t>
            </a:r>
            <a:r>
              <a:rPr lang="zh-CN" altLang="en-US" sz="1600" dirty="0" smtClean="0">
                <a:latin typeface="微软雅黑" panose="020B0503020204020204" pitchFamily="34" charset="-122"/>
                <a:ea typeface="微软雅黑" panose="020B0503020204020204" pitchFamily="34" charset="-122"/>
                <a:cs typeface="Times New Roman" pitchFamily="18" charset="0"/>
              </a:rPr>
              <a:t>    我们</a:t>
            </a:r>
            <a:r>
              <a:rPr lang="zh-CN" altLang="en-US" sz="1600" dirty="0">
                <a:latin typeface="微软雅黑" panose="020B0503020204020204" pitchFamily="34" charset="-122"/>
                <a:ea typeface="微软雅黑" panose="020B0503020204020204" pitchFamily="34" charset="-122"/>
                <a:cs typeface="Times New Roman" pitchFamily="18" charset="0"/>
              </a:rPr>
              <a:t>愿意不断接受新的挑战，更愿成为企业家挑战新的高度时手中那根撑杆，帮助企业跳得更高，跃得更远，共同实现我们的理想。</a:t>
            </a:r>
          </a:p>
        </p:txBody>
      </p:sp>
    </p:spTree>
    <p:extLst>
      <p:ext uri="{BB962C8B-B14F-4D97-AF65-F5344CB8AC3E}">
        <p14:creationId xmlns:p14="http://schemas.microsoft.com/office/powerpoint/2010/main" val="164792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1200329"/>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中国</a:t>
            </a:r>
            <a:r>
              <a:rPr lang="zh-CN" altLang="en-US" sz="2400" b="1" dirty="0">
                <a:latin typeface="黑体" panose="02010609060101010101" pitchFamily="49" charset="-122"/>
                <a:ea typeface="黑体" panose="02010609060101010101" pitchFamily="49" charset="-122"/>
              </a:rPr>
              <a:t>最出色的合伙人团队</a:t>
            </a:r>
          </a:p>
          <a:p>
            <a:r>
              <a:rPr lang="zh-CN" altLang="en-US" sz="2400" b="1" dirty="0">
                <a:latin typeface="黑体" panose="02010609060101010101" pitchFamily="49" charset="-122"/>
                <a:ea typeface="黑体" panose="02010609060101010101" pitchFamily="49" charset="-122"/>
              </a:rPr>
              <a:t>　　</a:t>
            </a:r>
          </a:p>
          <a:p>
            <a:endParaRPr lang="zh-CN" altLang="en-US" sz="2400" b="1" dirty="0">
              <a:latin typeface="黑体" panose="02010609060101010101" pitchFamily="49" charset="-122"/>
              <a:ea typeface="黑体" panose="02010609060101010101" pitchFamily="49" charset="-122"/>
            </a:endParaRPr>
          </a:p>
        </p:txBody>
      </p:sp>
      <p:sp>
        <p:nvSpPr>
          <p:cNvPr id="12" name="椭圆 11"/>
          <p:cNvSpPr/>
          <p:nvPr/>
        </p:nvSpPr>
        <p:spPr bwMode="auto">
          <a:xfrm>
            <a:off x="1119180" y="1692509"/>
            <a:ext cx="3779147" cy="3793241"/>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492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prstClr val="white"/>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72" r="10993" b="3581"/>
          <a:stretch/>
        </p:blipFill>
        <p:spPr bwMode="auto">
          <a:xfrm>
            <a:off x="1201537" y="1731888"/>
            <a:ext cx="3614431" cy="371448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483055" y="4077308"/>
            <a:ext cx="5616624" cy="1969770"/>
          </a:xfrm>
          <a:prstGeom prst="rect">
            <a:avLst/>
          </a:prstGeom>
          <a:noFill/>
        </p:spPr>
        <p:txBody>
          <a:bodyPr wrap="square" lIns="0" tIns="0" rIns="0" bIns="0" rtlCol="0">
            <a:spAutoFit/>
          </a:bodyPr>
          <a:lstStyle/>
          <a:p>
            <a:pPr>
              <a:lnSpc>
                <a:spcPct val="200000"/>
              </a:lnSpc>
              <a:spcAft>
                <a:spcPts val="500"/>
              </a:spcAft>
            </a:pPr>
            <a:r>
              <a:rPr lang="zh-CN" altLang="en-US" sz="1600" dirty="0" smtClean="0">
                <a:latin typeface="微软雅黑" pitchFamily="34" charset="-122"/>
                <a:ea typeface="微软雅黑" pitchFamily="34" charset="-122"/>
              </a:rPr>
              <a:t>北大</a:t>
            </a:r>
            <a:r>
              <a:rPr lang="zh-CN" altLang="en-US" sz="1600" dirty="0">
                <a:latin typeface="微软雅黑" pitchFamily="34" charset="-122"/>
                <a:ea typeface="微软雅黑" pitchFamily="34" charset="-122"/>
              </a:rPr>
              <a:t>纵横合伙人，来自著名高校和科研机构的工商管理专业硕士博士和资深学者，也有在企业管理第一线颇有成绩的高层管理人员，他们既是专家又是企业家，既是管理者又是领导者，具有深厚的理论素养和丰富的管理经验</a:t>
            </a:r>
            <a:endParaRPr lang="en-US" altLang="zh-CN" sz="1600" dirty="0">
              <a:latin typeface="微软雅黑" pitchFamily="34" charset="-122"/>
              <a:ea typeface="微软雅黑" pitchFamily="34" charset="-122"/>
              <a:sym typeface="方正兰亭黑_GBK" pitchFamily="2" charset="-122"/>
            </a:endParaRPr>
          </a:p>
        </p:txBody>
      </p:sp>
      <p:sp>
        <p:nvSpPr>
          <p:cNvPr id="17" name="Rectangle 35"/>
          <p:cNvSpPr>
            <a:spLocks noChangeArrowheads="1"/>
          </p:cNvSpPr>
          <p:nvPr/>
        </p:nvSpPr>
        <p:spPr bwMode="auto">
          <a:xfrm>
            <a:off x="5406805" y="3545394"/>
            <a:ext cx="172354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zh-CN" altLang="en-US" sz="3000" b="1" dirty="0" smtClean="0">
                <a:solidFill>
                  <a:srgbClr val="0070C0"/>
                </a:solidFill>
                <a:latin typeface="微软雅黑" pitchFamily="34" charset="-122"/>
                <a:ea typeface="微软雅黑" pitchFamily="34" charset="-122"/>
              </a:rPr>
              <a:t>精英</a:t>
            </a:r>
            <a:r>
              <a:rPr lang="zh-CN" altLang="en-US" sz="3000" b="1" dirty="0">
                <a:solidFill>
                  <a:srgbClr val="0070C0"/>
                </a:solidFill>
                <a:latin typeface="微软雅黑" pitchFamily="34" charset="-122"/>
                <a:ea typeface="微软雅黑" pitchFamily="34" charset="-122"/>
              </a:rPr>
              <a:t>汇聚</a:t>
            </a:r>
          </a:p>
        </p:txBody>
      </p:sp>
      <p:sp>
        <p:nvSpPr>
          <p:cNvPr id="18" name="TextBox 17"/>
          <p:cNvSpPr txBox="1"/>
          <p:nvPr/>
        </p:nvSpPr>
        <p:spPr>
          <a:xfrm>
            <a:off x="5483055" y="1917751"/>
            <a:ext cx="5616624" cy="1403076"/>
          </a:xfrm>
          <a:prstGeom prst="rect">
            <a:avLst/>
          </a:prstGeom>
          <a:noFill/>
        </p:spPr>
        <p:txBody>
          <a:bodyPr wrap="square" lIns="0" tIns="0" rIns="0" bIns="0" rtlCol="0">
            <a:spAutoFit/>
          </a:bodyPr>
          <a:lstStyle/>
          <a:p>
            <a:pPr>
              <a:lnSpc>
                <a:spcPct val="200000"/>
              </a:lnSpc>
              <a:spcAft>
                <a:spcPts val="500"/>
              </a:spcAft>
              <a:defRPr/>
            </a:pPr>
            <a:r>
              <a:rPr lang="zh-CN" altLang="en-US" sz="1600" dirty="0">
                <a:latin typeface="微软雅黑" pitchFamily="34" charset="-122"/>
                <a:ea typeface="微软雅黑" pitchFamily="34" charset="-122"/>
              </a:rPr>
              <a:t>这是一个学自麦肯锡等国际咨询机构但具有鲜明中国特色、成效明显但其他机构无法学习复制因此可以说是空前绝后的一个合伙人制度</a:t>
            </a:r>
            <a:endParaRPr lang="zh-CN" altLang="zh-CN" sz="1600" dirty="0">
              <a:latin typeface="微软雅黑" pitchFamily="34" charset="-122"/>
              <a:ea typeface="微软雅黑" pitchFamily="34" charset="-122"/>
            </a:endParaRPr>
          </a:p>
        </p:txBody>
      </p:sp>
      <p:sp>
        <p:nvSpPr>
          <p:cNvPr id="19" name="Rectangle 35"/>
          <p:cNvSpPr>
            <a:spLocks noChangeArrowheads="1"/>
          </p:cNvSpPr>
          <p:nvPr/>
        </p:nvSpPr>
        <p:spPr bwMode="auto">
          <a:xfrm>
            <a:off x="5353270" y="1415509"/>
            <a:ext cx="210826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zh-CN" altLang="en-US" sz="3000" b="1" dirty="0" smtClean="0">
                <a:solidFill>
                  <a:srgbClr val="0070C0"/>
                </a:solidFill>
                <a:latin typeface="微软雅黑" pitchFamily="34" charset="-122"/>
                <a:ea typeface="微软雅黑" pitchFamily="34" charset="-122"/>
              </a:rPr>
              <a:t>合伙人团队</a:t>
            </a:r>
            <a:endParaRPr lang="zh-CN" altLang="en-US" sz="30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1894800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纵横</a:t>
            </a:r>
            <a:r>
              <a:rPr lang="zh-CN" altLang="en-US" sz="2400" b="1" dirty="0">
                <a:latin typeface="黑体" panose="02010609060101010101" pitchFamily="49" charset="-122"/>
                <a:ea typeface="黑体" panose="02010609060101010101" pitchFamily="49" charset="-122"/>
              </a:rPr>
              <a:t>人才</a:t>
            </a:r>
            <a:r>
              <a:rPr lang="zh-CN" altLang="en-US" sz="2400" b="1" dirty="0" smtClean="0">
                <a:latin typeface="黑体" panose="02010609060101010101" pitchFamily="49" charset="-122"/>
                <a:ea typeface="黑体" panose="02010609060101010101" pitchFamily="49" charset="-122"/>
              </a:rPr>
              <a:t>占比</a:t>
            </a:r>
          </a:p>
        </p:txBody>
      </p:sp>
      <p:sp>
        <p:nvSpPr>
          <p:cNvPr id="18" name="TextBox 17"/>
          <p:cNvSpPr txBox="1"/>
          <p:nvPr/>
        </p:nvSpPr>
        <p:spPr>
          <a:xfrm>
            <a:off x="1208248" y="4851789"/>
            <a:ext cx="10377027" cy="360099"/>
          </a:xfrm>
          <a:prstGeom prst="rect">
            <a:avLst/>
          </a:prstGeom>
          <a:noFill/>
        </p:spPr>
        <p:txBody>
          <a:bodyPr wrap="square" lIns="0" tIns="0" rIns="0" bIns="0" rtlCol="0">
            <a:spAutoFit/>
          </a:bodyPr>
          <a:lstStyle/>
          <a:p>
            <a:pPr fontAlgn="base">
              <a:lnSpc>
                <a:spcPct val="130000"/>
              </a:lnSpc>
              <a:spcBef>
                <a:spcPct val="0"/>
              </a:spcBef>
              <a:spcAft>
                <a:spcPct val="0"/>
              </a:spcAft>
              <a:buClr>
                <a:srgbClr val="002060"/>
              </a:buClr>
              <a:defRPr/>
            </a:pPr>
            <a:r>
              <a:rPr kumimoji="1" lang="en-US" altLang="zh-CN" dirty="0" smtClean="0">
                <a:solidFill>
                  <a:srgbClr val="000000"/>
                </a:solidFill>
                <a:latin typeface="微软雅黑" panose="020B0503020204020204" pitchFamily="34" charset="-122"/>
                <a:ea typeface="微软雅黑" panose="020B0503020204020204" pitchFamily="34" charset="-122"/>
                <a:sym typeface="Calibri" pitchFamily="34" charset="0"/>
              </a:rPr>
              <a:t>90</a:t>
            </a:r>
            <a:r>
              <a:rPr kumimoji="1" lang="en-US" altLang="zh-CN" dirty="0">
                <a:solidFill>
                  <a:srgbClr val="000000"/>
                </a:solidFill>
                <a:latin typeface="微软雅黑" panose="020B0503020204020204" pitchFamily="34" charset="-122"/>
                <a:ea typeface="微软雅黑" panose="020B0503020204020204" pitchFamily="34" charset="-122"/>
                <a:sym typeface="Calibri" pitchFamily="34" charset="0"/>
              </a:rPr>
              <a:t>%</a:t>
            </a:r>
            <a:r>
              <a:rPr kumimoji="1" lang="zh-CN" altLang="en-US" dirty="0">
                <a:solidFill>
                  <a:srgbClr val="000000"/>
                </a:solidFill>
                <a:latin typeface="微软雅黑" panose="020B0503020204020204" pitchFamily="34" charset="-122"/>
                <a:ea typeface="微软雅黑" panose="020B0503020204020204" pitchFamily="34" charset="-122"/>
                <a:sym typeface="Calibri" pitchFamily="34" charset="0"/>
              </a:rPr>
              <a:t>以上具有硕士或硕士以上学历，毕业于北大、清华等国内一流大学或海外留学</a:t>
            </a:r>
            <a:r>
              <a:rPr kumimoji="1" lang="zh-CN" altLang="en-US" dirty="0" smtClean="0">
                <a:solidFill>
                  <a:srgbClr val="000000"/>
                </a:solidFill>
                <a:latin typeface="微软雅黑" panose="020B0503020204020204" pitchFamily="34" charset="-122"/>
                <a:ea typeface="微软雅黑" panose="020B0503020204020204" pitchFamily="34" charset="-122"/>
                <a:sym typeface="Calibri" pitchFamily="34" charset="0"/>
              </a:rPr>
              <a:t>归国</a:t>
            </a:r>
            <a:endParaRPr kumimoji="1" lang="en-US" altLang="zh-CN" dirty="0">
              <a:solidFill>
                <a:srgbClr val="0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579" y="1535030"/>
            <a:ext cx="7756018" cy="2903684"/>
          </a:xfrm>
          <a:prstGeom prst="rect">
            <a:avLst/>
          </a:prstGeom>
          <a:ln>
            <a:solidFill>
              <a:srgbClr val="FFC000"/>
            </a:solidFill>
          </a:ln>
        </p:spPr>
      </p:pic>
      <p:sp>
        <p:nvSpPr>
          <p:cNvPr id="24" name="椭圆 23"/>
          <p:cNvSpPr/>
          <p:nvPr/>
        </p:nvSpPr>
        <p:spPr>
          <a:xfrm>
            <a:off x="883987" y="4954207"/>
            <a:ext cx="144000" cy="14400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rgbClr val="0070C0"/>
              </a:solidFill>
            </a:endParaRPr>
          </a:p>
        </p:txBody>
      </p:sp>
      <p:sp>
        <p:nvSpPr>
          <p:cNvPr id="25" name="TextBox 24"/>
          <p:cNvSpPr txBox="1"/>
          <p:nvPr/>
        </p:nvSpPr>
        <p:spPr>
          <a:xfrm>
            <a:off x="1208248" y="5259666"/>
            <a:ext cx="10377027" cy="720197"/>
          </a:xfrm>
          <a:prstGeom prst="rect">
            <a:avLst/>
          </a:prstGeom>
          <a:noFill/>
        </p:spPr>
        <p:txBody>
          <a:bodyPr wrap="square" lIns="0" tIns="0" rIns="0" bIns="0" rtlCol="0">
            <a:spAutoFit/>
          </a:bodyPr>
          <a:lstStyle/>
          <a:p>
            <a:pPr fontAlgn="base">
              <a:lnSpc>
                <a:spcPct val="130000"/>
              </a:lnSpc>
              <a:spcBef>
                <a:spcPct val="0"/>
              </a:spcBef>
              <a:spcAft>
                <a:spcPct val="0"/>
              </a:spcAft>
              <a:buClr>
                <a:srgbClr val="002060"/>
              </a:buClr>
              <a:defRPr/>
            </a:pPr>
            <a:r>
              <a:rPr kumimoji="1" lang="zh-CN" altLang="en-US" dirty="0" smtClean="0">
                <a:solidFill>
                  <a:srgbClr val="000000"/>
                </a:solidFill>
                <a:latin typeface="微软雅黑" panose="020B0503020204020204" pitchFamily="34" charset="-122"/>
                <a:ea typeface="微软雅黑" panose="020B0503020204020204" pitchFamily="34" charset="-122"/>
                <a:sym typeface="Calibri" pitchFamily="34" charset="0"/>
              </a:rPr>
              <a:t>咨询</a:t>
            </a:r>
            <a:r>
              <a:rPr kumimoji="1" lang="zh-CN" altLang="en-US" dirty="0">
                <a:solidFill>
                  <a:srgbClr val="000000"/>
                </a:solidFill>
                <a:latin typeface="微软雅黑" panose="020B0503020204020204" pitchFamily="34" charset="-122"/>
                <a:ea typeface="微软雅黑" panose="020B0503020204020204" pitchFamily="34" charset="-122"/>
                <a:sym typeface="Calibri" pitchFamily="34" charset="0"/>
              </a:rPr>
              <a:t>师、项目经理和合伙人，能力涵盖各个行业，涉及多个领域，形成强大的团队作战</a:t>
            </a:r>
            <a:r>
              <a:rPr kumimoji="1" lang="zh-CN" altLang="en-US" dirty="0" smtClean="0">
                <a:solidFill>
                  <a:srgbClr val="000000"/>
                </a:solidFill>
                <a:latin typeface="微软雅黑" panose="020B0503020204020204" pitchFamily="34" charset="-122"/>
                <a:ea typeface="微软雅黑" panose="020B0503020204020204" pitchFamily="34" charset="-122"/>
                <a:sym typeface="Calibri" pitchFamily="34" charset="0"/>
              </a:rPr>
              <a:t>能力</a:t>
            </a:r>
            <a:r>
              <a:rPr kumimoji="1" lang="en-US" altLang="zh-CN" dirty="0">
                <a:solidFill>
                  <a:srgbClr val="000000"/>
                </a:solidFill>
                <a:latin typeface="微软雅黑" panose="020B0503020204020204" pitchFamily="34" charset="-122"/>
                <a:ea typeface="微软雅黑" panose="020B0503020204020204" pitchFamily="34" charset="-122"/>
                <a:sym typeface="Calibri" pitchFamily="34" charset="0"/>
              </a:rPr>
              <a:t/>
            </a:r>
            <a:br>
              <a:rPr kumimoji="1" lang="en-US" altLang="zh-CN" dirty="0">
                <a:solidFill>
                  <a:srgbClr val="000000"/>
                </a:solidFill>
                <a:latin typeface="微软雅黑" panose="020B0503020204020204" pitchFamily="34" charset="-122"/>
                <a:ea typeface="微软雅黑" panose="020B0503020204020204" pitchFamily="34" charset="-122"/>
                <a:sym typeface="Calibri" pitchFamily="34" charset="0"/>
              </a:rPr>
            </a:br>
            <a:endParaRPr kumimoji="1" lang="en-US" altLang="zh-CN" dirty="0">
              <a:solidFill>
                <a:srgbClr val="00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208248" y="5701722"/>
            <a:ext cx="10377027" cy="360099"/>
          </a:xfrm>
          <a:prstGeom prst="rect">
            <a:avLst/>
          </a:prstGeom>
          <a:noFill/>
        </p:spPr>
        <p:txBody>
          <a:bodyPr wrap="square" lIns="0" tIns="0" rIns="0" bIns="0" rtlCol="0">
            <a:spAutoFit/>
          </a:bodyPr>
          <a:lstStyle/>
          <a:p>
            <a:pPr fontAlgn="base">
              <a:lnSpc>
                <a:spcPct val="130000"/>
              </a:lnSpc>
              <a:spcBef>
                <a:spcPct val="0"/>
              </a:spcBef>
              <a:spcAft>
                <a:spcPct val="0"/>
              </a:spcAft>
              <a:buClr>
                <a:srgbClr val="002060"/>
              </a:buClr>
              <a:defRPr/>
            </a:pPr>
            <a:r>
              <a:rPr kumimoji="1" lang="zh-CN" altLang="en-US" dirty="0" smtClean="0">
                <a:solidFill>
                  <a:srgbClr val="000000"/>
                </a:solidFill>
                <a:latin typeface="微软雅黑" panose="020B0503020204020204" pitchFamily="34" charset="-122"/>
                <a:ea typeface="微软雅黑" panose="020B0503020204020204" pitchFamily="34" charset="-122"/>
              </a:rPr>
              <a:t>北大</a:t>
            </a:r>
            <a:r>
              <a:rPr kumimoji="1" lang="zh-CN" altLang="en-US" dirty="0">
                <a:solidFill>
                  <a:srgbClr val="000000"/>
                </a:solidFill>
                <a:latin typeface="微软雅黑" panose="020B0503020204020204" pitchFamily="34" charset="-122"/>
                <a:ea typeface="微软雅黑" panose="020B0503020204020204" pitchFamily="34" charset="-122"/>
              </a:rPr>
              <a:t>纵横咨询队伍均为专职人员，不得对外兼职，也不招收兼职及实习人员</a:t>
            </a:r>
            <a:r>
              <a:rPr kumimoji="1" lang="en-US" altLang="zh-CN" dirty="0" smtClean="0">
                <a:solidFill>
                  <a:srgbClr val="000000"/>
                </a:solidFill>
                <a:latin typeface="微软雅黑" panose="020B0503020204020204" pitchFamily="34" charset="-122"/>
                <a:ea typeface="微软雅黑" panose="020B0503020204020204" pitchFamily="34" charset="-122"/>
              </a:rPr>
              <a:t>,</a:t>
            </a:r>
            <a:r>
              <a:rPr kumimoji="1" lang="zh-CN" altLang="en-US" dirty="0" smtClean="0">
                <a:solidFill>
                  <a:srgbClr val="000000"/>
                </a:solidFill>
                <a:latin typeface="微软雅黑" panose="020B0503020204020204" pitchFamily="34" charset="-122"/>
                <a:ea typeface="微软雅黑" panose="020B0503020204020204" pitchFamily="34" charset="-122"/>
              </a:rPr>
              <a:t>，</a:t>
            </a:r>
            <a:r>
              <a:rPr kumimoji="1" lang="zh-CN" altLang="en-US" dirty="0">
                <a:solidFill>
                  <a:srgbClr val="000000"/>
                </a:solidFill>
                <a:latin typeface="微软雅黑" panose="020B0503020204020204" pitchFamily="34" charset="-122"/>
                <a:ea typeface="微软雅黑" panose="020B0503020204020204" pitchFamily="34" charset="-122"/>
              </a:rPr>
              <a:t>年流失率不超过</a:t>
            </a:r>
            <a:r>
              <a:rPr kumimoji="1" lang="en-US" altLang="zh-CN" dirty="0">
                <a:solidFill>
                  <a:srgbClr val="000000"/>
                </a:solidFill>
                <a:latin typeface="微软雅黑" panose="020B0503020204020204" pitchFamily="34" charset="-122"/>
                <a:ea typeface="微软雅黑" panose="020B0503020204020204" pitchFamily="34" charset="-122"/>
              </a:rPr>
              <a:t>10</a:t>
            </a:r>
            <a:r>
              <a:rPr kumimoji="1" lang="en-US" altLang="zh-CN" dirty="0" smtClean="0">
                <a:solidFill>
                  <a:srgbClr val="000000"/>
                </a:solidFill>
                <a:latin typeface="微软雅黑" panose="020B0503020204020204" pitchFamily="34" charset="-122"/>
                <a:ea typeface="微软雅黑" panose="020B0503020204020204" pitchFamily="34" charset="-122"/>
              </a:rPr>
              <a:t>%</a:t>
            </a:r>
            <a:endParaRPr kumimoji="1" lang="en-US" altLang="zh-CN" dirty="0">
              <a:solidFill>
                <a:srgbClr val="000000"/>
              </a:solidFill>
              <a:latin typeface="微软雅黑" panose="020B0503020204020204" pitchFamily="34" charset="-122"/>
              <a:ea typeface="微软雅黑" panose="020B0503020204020204" pitchFamily="34" charset="-122"/>
            </a:endParaRPr>
          </a:p>
        </p:txBody>
      </p:sp>
      <p:sp>
        <p:nvSpPr>
          <p:cNvPr id="28" name="椭圆 27"/>
          <p:cNvSpPr/>
          <p:nvPr/>
        </p:nvSpPr>
        <p:spPr>
          <a:xfrm>
            <a:off x="877841" y="5380676"/>
            <a:ext cx="144000" cy="14400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rgbClr val="0070C0"/>
              </a:solidFill>
            </a:endParaRPr>
          </a:p>
        </p:txBody>
      </p:sp>
      <p:sp>
        <p:nvSpPr>
          <p:cNvPr id="29" name="椭圆 28"/>
          <p:cNvSpPr/>
          <p:nvPr/>
        </p:nvSpPr>
        <p:spPr>
          <a:xfrm>
            <a:off x="896614" y="5792733"/>
            <a:ext cx="144000" cy="14400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rgbClr val="0070C0"/>
              </a:solidFill>
            </a:endParaRPr>
          </a:p>
        </p:txBody>
      </p:sp>
    </p:spTree>
    <p:extLst>
      <p:ext uri="{BB962C8B-B14F-4D97-AF65-F5344CB8AC3E}">
        <p14:creationId xmlns:p14="http://schemas.microsoft.com/office/powerpoint/2010/main" val="3728490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97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555662"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中国</a:t>
            </a:r>
            <a:r>
              <a:rPr lang="zh-CN" altLang="en-US" sz="2400" b="1" dirty="0">
                <a:latin typeface="黑体" panose="02010609060101010101" pitchFamily="49" charset="-122"/>
                <a:ea typeface="黑体" panose="02010609060101010101" pitchFamily="49" charset="-122"/>
              </a:rPr>
              <a:t>最专业最齐全的行业咨询</a:t>
            </a:r>
            <a:r>
              <a:rPr lang="zh-CN" altLang="en-US" sz="2400" b="1" dirty="0" smtClean="0">
                <a:latin typeface="黑体" panose="02010609060101010101" pitchFamily="49" charset="-122"/>
                <a:ea typeface="黑体" panose="02010609060101010101" pitchFamily="49" charset="-122"/>
              </a:rPr>
              <a:t>中心</a:t>
            </a:r>
            <a:endParaRPr lang="zh-CN" altLang="en-US" sz="2400" b="1" dirty="0">
              <a:latin typeface="黑体" panose="02010609060101010101" pitchFamily="49" charset="-122"/>
              <a:ea typeface="黑体" panose="02010609060101010101" pitchFamily="49" charset="-122"/>
            </a:endParaRPr>
          </a:p>
        </p:txBody>
      </p:sp>
      <p:sp>
        <p:nvSpPr>
          <p:cNvPr id="32" name="矩形 31"/>
          <p:cNvSpPr/>
          <p:nvPr/>
        </p:nvSpPr>
        <p:spPr>
          <a:xfrm>
            <a:off x="609600" y="1233577"/>
            <a:ext cx="3397211" cy="5243423"/>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35" name="Text Box 15"/>
          <p:cNvSpPr txBox="1">
            <a:spLocks noChangeArrowheads="1"/>
          </p:cNvSpPr>
          <p:nvPr/>
        </p:nvSpPr>
        <p:spPr bwMode="auto">
          <a:xfrm>
            <a:off x="943856" y="1299951"/>
            <a:ext cx="948131" cy="314233"/>
          </a:xfrm>
          <a:prstGeom prst="rect">
            <a:avLst/>
          </a:prstGeom>
          <a:noFill/>
          <a:ln w="9525">
            <a:noFill/>
            <a:miter lim="800000"/>
            <a:headEnd/>
            <a:tailEnd/>
          </a:ln>
        </p:spPr>
        <p:txBody>
          <a:bodyPr wrap="square" lIns="67355" tIns="33677" rIns="67355" bIns="33677">
            <a:spAutoFit/>
          </a:bodyPr>
          <a:lstStyle/>
          <a:p>
            <a:pPr algn="ctr" defTabSz="673100">
              <a:defRPr/>
            </a:pPr>
            <a:r>
              <a:rPr lang="zh-CN" altLang="en-US" sz="1600" dirty="0" smtClean="0">
                <a:solidFill>
                  <a:schemeClr val="bg1"/>
                </a:solidFill>
                <a:latin typeface="微软雅黑" pitchFamily="34" charset="-122"/>
                <a:ea typeface="微软雅黑" pitchFamily="34" charset="-122"/>
                <a:sym typeface="Bradley Hand ITC TT-Bold"/>
              </a:rPr>
              <a:t>房地产</a:t>
            </a:r>
            <a:endParaRPr lang="zh-CN" altLang="en-US" sz="1600" dirty="0">
              <a:solidFill>
                <a:schemeClr val="bg1"/>
              </a:solidFill>
              <a:latin typeface="微软雅黑" pitchFamily="34" charset="-122"/>
              <a:ea typeface="微软雅黑" pitchFamily="34" charset="-122"/>
              <a:sym typeface="Bradley Hand ITC TT-Bold"/>
            </a:endParaRPr>
          </a:p>
        </p:txBody>
      </p:sp>
      <p:pic>
        <p:nvPicPr>
          <p:cNvPr id="36" name="Picture 9" descr="qczx"/>
          <p:cNvPicPr>
            <a:picLocks noChangeArrowheads="1"/>
          </p:cNvPicPr>
          <p:nvPr/>
        </p:nvPicPr>
        <p:blipFill>
          <a:blip r:embed="rId2" cstate="print"/>
          <a:srcRect/>
          <a:stretch>
            <a:fillRect/>
          </a:stretch>
        </p:blipFill>
        <p:spPr bwMode="auto">
          <a:xfrm>
            <a:off x="1125941" y="5778682"/>
            <a:ext cx="707821" cy="456569"/>
          </a:xfrm>
          <a:prstGeom prst="rect">
            <a:avLst/>
          </a:prstGeom>
          <a:solidFill>
            <a:srgbClr val="405267">
              <a:alpha val="50196"/>
            </a:srgbClr>
          </a:solidFill>
          <a:ln w="3175">
            <a:solidFill>
              <a:schemeClr val="bg1"/>
            </a:solid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37" name="Text Box 21"/>
          <p:cNvSpPr txBox="1">
            <a:spLocks noChangeArrowheads="1"/>
          </p:cNvSpPr>
          <p:nvPr/>
        </p:nvSpPr>
        <p:spPr bwMode="auto">
          <a:xfrm>
            <a:off x="657993" y="4331912"/>
            <a:ext cx="1587187"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latin typeface="微软雅黑" pitchFamily="34" charset="-122"/>
                <a:ea typeface="微软雅黑" pitchFamily="34" charset="-122"/>
                <a:cs typeface="+mn-cs"/>
                <a:sym typeface="Bradley Hand ITC TT-Bold"/>
              </a:rPr>
              <a:t>机械制造</a:t>
            </a:r>
            <a:endParaRPr lang="zh-CN" altLang="en-US" sz="1600" b="0" dirty="0">
              <a:solidFill>
                <a:schemeClr val="bg1"/>
              </a:solidFill>
              <a:latin typeface="微软雅黑" pitchFamily="34" charset="-122"/>
              <a:ea typeface="微软雅黑" pitchFamily="34" charset="-122"/>
              <a:cs typeface="+mn-cs"/>
              <a:sym typeface="Bradley Hand ITC TT-Bold"/>
            </a:endParaRPr>
          </a:p>
        </p:txBody>
      </p:sp>
      <p:pic>
        <p:nvPicPr>
          <p:cNvPr id="38" name="Picture 12" descr="IT">
            <a:hlinkClick r:id="rId3"/>
          </p:cNvPr>
          <p:cNvPicPr>
            <a:picLocks noChangeArrowheads="1"/>
          </p:cNvPicPr>
          <p:nvPr/>
        </p:nvPicPr>
        <p:blipFill>
          <a:blip r:embed="rId4" cstate="print"/>
          <a:srcRect/>
          <a:stretch>
            <a:fillRect/>
          </a:stretch>
        </p:blipFill>
        <p:spPr bwMode="auto">
          <a:xfrm>
            <a:off x="1125941" y="2730905"/>
            <a:ext cx="707821" cy="456569"/>
          </a:xfrm>
          <a:prstGeom prst="rect">
            <a:avLst/>
          </a:prstGeom>
          <a:solidFill>
            <a:srgbClr val="405267">
              <a:alpha val="50196"/>
            </a:srgbClr>
          </a:solidFill>
          <a:ln w="3175">
            <a:solidFill>
              <a:schemeClr val="bg1"/>
            </a:solid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39" name="Text Box 25"/>
          <p:cNvSpPr txBox="1">
            <a:spLocks noChangeArrowheads="1"/>
          </p:cNvSpPr>
          <p:nvPr/>
        </p:nvSpPr>
        <p:spPr bwMode="auto">
          <a:xfrm>
            <a:off x="1020056" y="2284914"/>
            <a:ext cx="948131"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latin typeface="微软雅黑" pitchFamily="34" charset="-122"/>
                <a:ea typeface="微软雅黑" pitchFamily="34" charset="-122"/>
                <a:cs typeface="+mn-cs"/>
                <a:sym typeface="Bradley Hand ITC TT-Bold"/>
              </a:rPr>
              <a:t>信息技术</a:t>
            </a:r>
            <a:endParaRPr lang="zh-CN" altLang="en-US" sz="1600" b="0" dirty="0">
              <a:solidFill>
                <a:schemeClr val="bg1"/>
              </a:solidFill>
              <a:latin typeface="微软雅黑" pitchFamily="34" charset="-122"/>
              <a:ea typeface="微软雅黑" pitchFamily="34" charset="-122"/>
              <a:cs typeface="+mn-cs"/>
              <a:sym typeface="Bradley Hand ITC TT-Bold"/>
            </a:endParaRPr>
          </a:p>
        </p:txBody>
      </p:sp>
      <p:sp>
        <p:nvSpPr>
          <p:cNvPr id="40" name="矩形 39"/>
          <p:cNvSpPr/>
          <p:nvPr/>
        </p:nvSpPr>
        <p:spPr>
          <a:xfrm>
            <a:off x="4419600" y="1233577"/>
            <a:ext cx="3554417" cy="5243423"/>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pic>
        <p:nvPicPr>
          <p:cNvPr id="48" name="Picture 8" descr="jrzx">
            <a:hlinkClick r:id="rId5"/>
          </p:cNvPr>
          <p:cNvPicPr>
            <a:picLocks noChangeArrowheads="1"/>
          </p:cNvPicPr>
          <p:nvPr/>
        </p:nvPicPr>
        <p:blipFill>
          <a:blip r:embed="rId6" cstate="print"/>
          <a:srcRect/>
          <a:stretch>
            <a:fillRect/>
          </a:stretch>
        </p:blipFill>
        <p:spPr bwMode="auto">
          <a:xfrm>
            <a:off x="6475028" y="1714893"/>
            <a:ext cx="707821" cy="456569"/>
          </a:xfrm>
          <a:prstGeom prst="rect">
            <a:avLst/>
          </a:prstGeom>
          <a:solidFill>
            <a:srgbClr val="405267">
              <a:alpha val="50196"/>
            </a:srgbClr>
          </a:solidFill>
          <a:ln w="3175">
            <a:solidFill>
              <a:schemeClr val="bg1"/>
            </a:solid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49" name="Text Box 19"/>
          <p:cNvSpPr txBox="1">
            <a:spLocks noChangeArrowheads="1"/>
          </p:cNvSpPr>
          <p:nvPr/>
        </p:nvSpPr>
        <p:spPr bwMode="auto">
          <a:xfrm>
            <a:off x="6223426" y="1299951"/>
            <a:ext cx="1410178"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effectLst/>
                <a:latin typeface="微软雅黑" pitchFamily="34" charset="-122"/>
                <a:ea typeface="微软雅黑" pitchFamily="34" charset="-122"/>
                <a:cs typeface="+mn-cs"/>
                <a:sym typeface="Bradley Hand ITC TT-Bold"/>
              </a:rPr>
              <a:t>金融资本</a:t>
            </a:r>
            <a:endParaRPr lang="zh-CN" altLang="en-US" sz="1600" b="0" dirty="0">
              <a:solidFill>
                <a:schemeClr val="bg1"/>
              </a:solidFill>
              <a:effectLst/>
              <a:latin typeface="微软雅黑" pitchFamily="34" charset="-122"/>
              <a:ea typeface="微软雅黑" pitchFamily="34" charset="-122"/>
              <a:cs typeface="+mn-cs"/>
              <a:sym typeface="Bradley Hand ITC TT-Bold"/>
            </a:endParaRPr>
          </a:p>
        </p:txBody>
      </p:sp>
      <p:sp>
        <p:nvSpPr>
          <p:cNvPr id="53" name="Text Box 28"/>
          <p:cNvSpPr txBox="1">
            <a:spLocks noChangeArrowheads="1"/>
          </p:cNvSpPr>
          <p:nvPr/>
        </p:nvSpPr>
        <p:spPr bwMode="auto">
          <a:xfrm>
            <a:off x="4662788" y="3298497"/>
            <a:ext cx="1385092"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effectLst/>
                <a:latin typeface="微软雅黑" pitchFamily="34" charset="-122"/>
                <a:ea typeface="微软雅黑" pitchFamily="34" charset="-122"/>
                <a:cs typeface="+mn-cs"/>
                <a:sym typeface="Bradley Hand ITC TT-Bold"/>
              </a:rPr>
              <a:t>酒店餐饮</a:t>
            </a:r>
            <a:endParaRPr lang="zh-CN" altLang="en-US" sz="1600" b="0" dirty="0">
              <a:solidFill>
                <a:schemeClr val="bg1"/>
              </a:solidFill>
              <a:effectLst/>
              <a:latin typeface="微软雅黑" pitchFamily="34" charset="-122"/>
              <a:ea typeface="微软雅黑" pitchFamily="34" charset="-122"/>
              <a:cs typeface="+mn-cs"/>
              <a:sym typeface="Bradley Hand ITC TT-Bold"/>
            </a:endParaRPr>
          </a:p>
        </p:txBody>
      </p:sp>
      <p:sp>
        <p:nvSpPr>
          <p:cNvPr id="54" name="Text Box 16"/>
          <p:cNvSpPr txBox="1">
            <a:spLocks noChangeArrowheads="1"/>
          </p:cNvSpPr>
          <p:nvPr/>
        </p:nvSpPr>
        <p:spPr bwMode="auto">
          <a:xfrm>
            <a:off x="2514600" y="2284914"/>
            <a:ext cx="1221415"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effectLst/>
                <a:latin typeface="微软雅黑" pitchFamily="34" charset="-122"/>
                <a:ea typeface="微软雅黑" pitchFamily="34" charset="-122"/>
                <a:cs typeface="+mn-cs"/>
                <a:sym typeface="Bradley Hand ITC TT-Bold"/>
              </a:rPr>
              <a:t>电力行业</a:t>
            </a:r>
            <a:endParaRPr lang="zh-CN" altLang="en-US" sz="1600" b="0" dirty="0">
              <a:solidFill>
                <a:schemeClr val="bg1"/>
              </a:solidFill>
              <a:effectLst/>
              <a:latin typeface="微软雅黑" pitchFamily="34" charset="-122"/>
              <a:ea typeface="微软雅黑" pitchFamily="34" charset="-122"/>
              <a:cs typeface="+mn-cs"/>
              <a:sym typeface="Bradley Hand ITC TT-Bold"/>
            </a:endParaRPr>
          </a:p>
        </p:txBody>
      </p:sp>
      <p:sp>
        <p:nvSpPr>
          <p:cNvPr id="56" name="Text Box 19"/>
          <p:cNvSpPr txBox="1">
            <a:spLocks noChangeArrowheads="1"/>
          </p:cNvSpPr>
          <p:nvPr/>
        </p:nvSpPr>
        <p:spPr bwMode="auto">
          <a:xfrm>
            <a:off x="2514600" y="1299951"/>
            <a:ext cx="1045715"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effectLst/>
                <a:latin typeface="微软雅黑" pitchFamily="34" charset="-122"/>
                <a:ea typeface="微软雅黑" pitchFamily="34" charset="-122"/>
                <a:cs typeface="+mn-cs"/>
                <a:sym typeface="Bradley Hand ITC TT-Bold"/>
              </a:rPr>
              <a:t>建筑工程</a:t>
            </a:r>
            <a:endParaRPr lang="zh-CN" altLang="en-US" sz="1600" b="0" dirty="0">
              <a:solidFill>
                <a:schemeClr val="bg1"/>
              </a:solidFill>
              <a:effectLst/>
              <a:latin typeface="微软雅黑" pitchFamily="34" charset="-122"/>
              <a:ea typeface="微软雅黑" pitchFamily="34" charset="-122"/>
              <a:cs typeface="+mn-cs"/>
              <a:sym typeface="Bradley Hand ITC TT-Bold"/>
            </a:endParaRPr>
          </a:p>
        </p:txBody>
      </p:sp>
      <p:pic>
        <p:nvPicPr>
          <p:cNvPr id="58" name="Picture 5" descr="jjzz">
            <a:hlinkClick r:id="rId7"/>
          </p:cNvPr>
          <p:cNvPicPr>
            <a:picLocks noChangeArrowheads="1"/>
          </p:cNvPicPr>
          <p:nvPr/>
        </p:nvPicPr>
        <p:blipFill>
          <a:blip r:embed="rId8" cstate="print"/>
          <a:srcRect/>
          <a:stretch>
            <a:fillRect/>
          </a:stretch>
        </p:blipFill>
        <p:spPr bwMode="auto">
          <a:xfrm>
            <a:off x="1125941" y="4771181"/>
            <a:ext cx="707821" cy="456569"/>
          </a:xfrm>
          <a:prstGeom prst="rect">
            <a:avLst/>
          </a:prstGeom>
          <a:solidFill>
            <a:srgbClr val="405267">
              <a:alpha val="50196"/>
            </a:srgbClr>
          </a:solidFill>
          <a:ln w="3175">
            <a:solidFill>
              <a:schemeClr val="bg1"/>
            </a:solid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60" name="矩形 59"/>
          <p:cNvSpPr/>
          <p:nvPr/>
        </p:nvSpPr>
        <p:spPr>
          <a:xfrm>
            <a:off x="8242300" y="1233577"/>
            <a:ext cx="3149600" cy="5243423"/>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endParaRPr lang="zh-CN" altLang="en-US">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69" name="Text Box 23"/>
          <p:cNvSpPr txBox="1">
            <a:spLocks noChangeArrowheads="1"/>
          </p:cNvSpPr>
          <p:nvPr/>
        </p:nvSpPr>
        <p:spPr bwMode="auto">
          <a:xfrm>
            <a:off x="10001485" y="1299951"/>
            <a:ext cx="1039047" cy="314233"/>
          </a:xfrm>
          <a:prstGeom prst="rect">
            <a:avLst/>
          </a:prstGeom>
          <a:noFill/>
          <a:ln w="9525">
            <a:noFill/>
            <a:miter lim="800000"/>
            <a:headEnd/>
            <a:tailEnd/>
          </a:ln>
        </p:spPr>
        <p:txBody>
          <a:bodyPr wrap="square" lIns="67355" tIns="33677" rIns="67355" bIns="33677">
            <a:spAutoFit/>
          </a:bodyPr>
          <a:lstStyle>
            <a:defPPr>
              <a:defRPr lang="zh-CN"/>
            </a:defPPr>
            <a:lvl1pPr algn="ctr" defTabSz="673100">
              <a:defRPr b="1">
                <a:solidFill>
                  <a:srgbClr val="000000"/>
                </a:solidFill>
                <a:effectLst>
                  <a:outerShdw blurRad="38100" dist="38100" dir="2700000" algn="tl">
                    <a:srgbClr val="C0C0C0"/>
                  </a:outerShdw>
                </a:effectLst>
                <a:latin typeface="楷体" panose="02010609060101010101" pitchFamily="49" charset="-122"/>
                <a:ea typeface="楷体" panose="02010609060101010101" pitchFamily="49" charset="-122"/>
                <a:cs typeface="Arial" pitchFamily="34" charset="0"/>
              </a:defRPr>
            </a:lvl1pPr>
          </a:lstStyle>
          <a:p>
            <a:pPr>
              <a:defRPr/>
            </a:pPr>
            <a:r>
              <a:rPr lang="zh-CN" altLang="en-US" sz="1600" b="0" dirty="0" smtClean="0">
                <a:solidFill>
                  <a:schemeClr val="bg1"/>
                </a:solidFill>
                <a:effectLst/>
                <a:latin typeface="微软雅黑" pitchFamily="34" charset="-122"/>
                <a:ea typeface="微软雅黑" pitchFamily="34" charset="-122"/>
                <a:cs typeface="+mn-cs"/>
                <a:sym typeface="Bradley Hand ITC TT-Bold"/>
              </a:rPr>
              <a:t>教育行业</a:t>
            </a:r>
            <a:endParaRPr lang="zh-CN" altLang="en-US" sz="1600" b="0" dirty="0">
              <a:solidFill>
                <a:schemeClr val="bg1"/>
              </a:solidFill>
              <a:effectLst/>
              <a:latin typeface="微软雅黑" pitchFamily="34" charset="-122"/>
              <a:ea typeface="微软雅黑" pitchFamily="34" charset="-122"/>
              <a:cs typeface="+mn-cs"/>
              <a:sym typeface="Bradley Hand ITC TT-Bold"/>
            </a:endParaRPr>
          </a:p>
        </p:txBody>
      </p:sp>
      <p:sp>
        <p:nvSpPr>
          <p:cNvPr id="4" name="矩形 3"/>
          <p:cNvSpPr/>
          <p:nvPr/>
        </p:nvSpPr>
        <p:spPr>
          <a:xfrm>
            <a:off x="2482380" y="3274176"/>
            <a:ext cx="1107996" cy="338554"/>
          </a:xfrm>
          <a:prstGeom prst="rect">
            <a:avLst/>
          </a:prstGeom>
        </p:spPr>
        <p:txBody>
          <a:bodyPr wrap="none">
            <a:spAutoFit/>
          </a:bodyPr>
          <a:lstStyle/>
          <a:p>
            <a:r>
              <a:rPr lang="zh-CN" altLang="zh-CN" sz="1600" dirty="0">
                <a:solidFill>
                  <a:schemeClr val="bg1"/>
                </a:solidFill>
                <a:latin typeface="微软雅黑" pitchFamily="34" charset="-122"/>
                <a:ea typeface="微软雅黑" pitchFamily="34" charset="-122"/>
              </a:rPr>
              <a:t>石油行业</a:t>
            </a:r>
            <a:r>
              <a:rPr lang="en-US" altLang="zh-CN" sz="1600" dirty="0">
                <a:solidFill>
                  <a:schemeClr val="bg1"/>
                </a:solidFill>
                <a:latin typeface="微软雅黑" pitchFamily="34" charset="-122"/>
                <a:ea typeface="微软雅黑" pitchFamily="34" charset="-122"/>
              </a:rPr>
              <a:t> </a:t>
            </a:r>
            <a:endParaRPr lang="zh-CN" altLang="en-US" sz="1600" dirty="0">
              <a:solidFill>
                <a:schemeClr val="bg1"/>
              </a:solidFill>
              <a:latin typeface="微软雅黑" pitchFamily="34" charset="-122"/>
              <a:ea typeface="微软雅黑" pitchFamily="34" charset="-122"/>
            </a:endParaRPr>
          </a:p>
        </p:txBody>
      </p:sp>
      <p:sp>
        <p:nvSpPr>
          <p:cNvPr id="5" name="矩形 4"/>
          <p:cNvSpPr/>
          <p:nvPr/>
        </p:nvSpPr>
        <p:spPr>
          <a:xfrm>
            <a:off x="4808950" y="4310015"/>
            <a:ext cx="1107996" cy="338554"/>
          </a:xfrm>
          <a:prstGeom prst="rect">
            <a:avLst/>
          </a:prstGeom>
        </p:spPr>
        <p:txBody>
          <a:bodyPr wrap="none">
            <a:spAutoFit/>
          </a:bodyPr>
          <a:lstStyle/>
          <a:p>
            <a:r>
              <a:rPr lang="zh-CN" altLang="zh-CN" sz="1600" dirty="0" smtClean="0">
                <a:solidFill>
                  <a:schemeClr val="bg1"/>
                </a:solidFill>
                <a:latin typeface="微软雅黑" pitchFamily="34" charset="-122"/>
                <a:ea typeface="微软雅黑" pitchFamily="34" charset="-122"/>
              </a:rPr>
              <a:t>电信</a:t>
            </a:r>
            <a:r>
              <a:rPr lang="zh-CN" altLang="en-US" sz="1600" dirty="0" smtClean="0">
                <a:solidFill>
                  <a:schemeClr val="bg1"/>
                </a:solidFill>
                <a:latin typeface="微软雅黑" pitchFamily="34" charset="-122"/>
                <a:ea typeface="微软雅黑" pitchFamily="34" charset="-122"/>
              </a:rPr>
              <a:t>行业</a:t>
            </a:r>
            <a:r>
              <a:rPr lang="en-US" altLang="zh-CN" sz="1600" dirty="0" smtClean="0">
                <a:solidFill>
                  <a:schemeClr val="bg1"/>
                </a:solidFill>
                <a:latin typeface="微软雅黑" pitchFamily="34" charset="-122"/>
                <a:ea typeface="微软雅黑" pitchFamily="34" charset="-122"/>
              </a:rPr>
              <a:t> </a:t>
            </a:r>
            <a:endParaRPr lang="zh-CN" altLang="en-US" sz="1600" dirty="0">
              <a:solidFill>
                <a:schemeClr val="bg1"/>
              </a:solidFill>
              <a:latin typeface="微软雅黑" pitchFamily="34" charset="-122"/>
              <a:ea typeface="微软雅黑" pitchFamily="34" charset="-122"/>
            </a:endParaRPr>
          </a:p>
        </p:txBody>
      </p:sp>
      <p:sp>
        <p:nvSpPr>
          <p:cNvPr id="7" name="矩形 6"/>
          <p:cNvSpPr/>
          <p:nvPr/>
        </p:nvSpPr>
        <p:spPr>
          <a:xfrm>
            <a:off x="948886" y="3274176"/>
            <a:ext cx="1005403" cy="338554"/>
          </a:xfrm>
          <a:prstGeom prst="rect">
            <a:avLst/>
          </a:prstGeom>
        </p:spPr>
        <p:txBody>
          <a:bodyPr wrap="none">
            <a:spAutoFit/>
          </a:bodyPr>
          <a:lstStyle/>
          <a:p>
            <a:r>
              <a:rPr lang="zh-CN" altLang="zh-CN" sz="1600" dirty="0" smtClean="0">
                <a:solidFill>
                  <a:schemeClr val="bg1"/>
                </a:solidFill>
                <a:latin typeface="微软雅黑" pitchFamily="34" charset="-122"/>
                <a:ea typeface="微软雅黑" pitchFamily="34" charset="-122"/>
              </a:rPr>
              <a:t>电子</a:t>
            </a:r>
            <a:r>
              <a:rPr lang="zh-CN" altLang="en-US" sz="1600" dirty="0" smtClean="0">
                <a:solidFill>
                  <a:schemeClr val="bg1"/>
                </a:solidFill>
                <a:latin typeface="微软雅黑" pitchFamily="34" charset="-122"/>
                <a:ea typeface="微软雅黑" pitchFamily="34" charset="-122"/>
              </a:rPr>
              <a:t>电气</a:t>
            </a:r>
            <a:endParaRPr lang="zh-CN" altLang="en-US" sz="1600" dirty="0">
              <a:solidFill>
                <a:schemeClr val="bg1"/>
              </a:solidFill>
              <a:latin typeface="微软雅黑" pitchFamily="34" charset="-122"/>
              <a:ea typeface="微软雅黑" pitchFamily="34" charset="-122"/>
            </a:endParaRPr>
          </a:p>
        </p:txBody>
      </p:sp>
      <p:sp>
        <p:nvSpPr>
          <p:cNvPr id="10" name="矩形 9"/>
          <p:cNvSpPr/>
          <p:nvPr/>
        </p:nvSpPr>
        <p:spPr>
          <a:xfrm>
            <a:off x="8582386" y="1299951"/>
            <a:ext cx="1005403" cy="338554"/>
          </a:xfrm>
          <a:prstGeom prst="rect">
            <a:avLst/>
          </a:prstGeom>
        </p:spPr>
        <p:txBody>
          <a:bodyPr wrap="none">
            <a:spAutoFit/>
          </a:bodyPr>
          <a:lstStyle/>
          <a:p>
            <a:pPr algn="ctr"/>
            <a:r>
              <a:rPr lang="zh-CN" altLang="zh-CN" sz="1600" dirty="0" smtClean="0">
                <a:solidFill>
                  <a:schemeClr val="bg1"/>
                </a:solidFill>
                <a:latin typeface="微软雅黑" pitchFamily="34" charset="-122"/>
                <a:ea typeface="微软雅黑" pitchFamily="34" charset="-122"/>
              </a:rPr>
              <a:t>文化</a:t>
            </a:r>
            <a:r>
              <a:rPr lang="zh-CN" altLang="en-US" sz="1600" dirty="0" smtClean="0">
                <a:solidFill>
                  <a:schemeClr val="bg1"/>
                </a:solidFill>
                <a:latin typeface="微软雅黑" pitchFamily="34" charset="-122"/>
                <a:ea typeface="微软雅黑" pitchFamily="34" charset="-122"/>
              </a:rPr>
              <a:t>传媒</a:t>
            </a:r>
            <a:endParaRPr lang="zh-CN" altLang="en-US" sz="1600" dirty="0">
              <a:solidFill>
                <a:schemeClr val="bg1"/>
              </a:solidFill>
              <a:latin typeface="微软雅黑" pitchFamily="34" charset="-122"/>
              <a:ea typeface="微软雅黑" pitchFamily="34" charset="-122"/>
            </a:endParaRPr>
          </a:p>
        </p:txBody>
      </p:sp>
      <p:sp>
        <p:nvSpPr>
          <p:cNvPr id="11" name="矩形 10"/>
          <p:cNvSpPr/>
          <p:nvPr/>
        </p:nvSpPr>
        <p:spPr>
          <a:xfrm>
            <a:off x="6369817" y="5327120"/>
            <a:ext cx="1005403" cy="338554"/>
          </a:xfrm>
          <a:prstGeom prst="rect">
            <a:avLst/>
          </a:prstGeom>
        </p:spPr>
        <p:txBody>
          <a:bodyPr wrap="none">
            <a:spAutoFit/>
          </a:bodyPr>
          <a:lstStyle/>
          <a:p>
            <a:r>
              <a:rPr lang="zh-CN" altLang="zh-CN" sz="1600" dirty="0" smtClean="0">
                <a:solidFill>
                  <a:schemeClr val="bg1"/>
                </a:solidFill>
                <a:latin typeface="微软雅黑" pitchFamily="34" charset="-122"/>
                <a:ea typeface="微软雅黑" pitchFamily="34" charset="-122"/>
              </a:rPr>
              <a:t>医药</a:t>
            </a:r>
            <a:r>
              <a:rPr lang="zh-CN" altLang="en-US" sz="1600" dirty="0">
                <a:solidFill>
                  <a:schemeClr val="bg1"/>
                </a:solidFill>
                <a:latin typeface="微软雅黑" pitchFamily="34" charset="-122"/>
                <a:ea typeface="微软雅黑" pitchFamily="34" charset="-122"/>
              </a:rPr>
              <a:t>行业</a:t>
            </a:r>
          </a:p>
        </p:txBody>
      </p:sp>
      <p:sp>
        <p:nvSpPr>
          <p:cNvPr id="12" name="矩形 11"/>
          <p:cNvSpPr/>
          <p:nvPr/>
        </p:nvSpPr>
        <p:spPr>
          <a:xfrm>
            <a:off x="4832031" y="5327120"/>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医疗行业</a:t>
            </a:r>
            <a:endParaRPr lang="zh-CN" altLang="en-US" sz="1600" dirty="0">
              <a:solidFill>
                <a:schemeClr val="bg1"/>
              </a:solidFill>
              <a:latin typeface="微软雅黑" pitchFamily="34" charset="-122"/>
              <a:ea typeface="微软雅黑" pitchFamily="34" charset="-122"/>
            </a:endParaRPr>
          </a:p>
        </p:txBody>
      </p:sp>
      <p:sp>
        <p:nvSpPr>
          <p:cNvPr id="13" name="矩形 12"/>
          <p:cNvSpPr/>
          <p:nvPr/>
        </p:nvSpPr>
        <p:spPr>
          <a:xfrm>
            <a:off x="6374517" y="4283529"/>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农林</a:t>
            </a:r>
            <a:r>
              <a:rPr lang="zh-CN" altLang="en-US" sz="1600" dirty="0">
                <a:solidFill>
                  <a:schemeClr val="bg1"/>
                </a:solidFill>
                <a:latin typeface="微软雅黑" pitchFamily="34" charset="-122"/>
                <a:ea typeface="微软雅黑" pitchFamily="34" charset="-122"/>
              </a:rPr>
              <a:t>牧渔</a:t>
            </a:r>
          </a:p>
        </p:txBody>
      </p:sp>
      <p:sp>
        <p:nvSpPr>
          <p:cNvPr id="14" name="矩形 13"/>
          <p:cNvSpPr/>
          <p:nvPr/>
        </p:nvSpPr>
        <p:spPr>
          <a:xfrm>
            <a:off x="10120834" y="2284914"/>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商贸流通</a:t>
            </a:r>
            <a:endParaRPr lang="zh-CN" altLang="en-US" sz="1600" dirty="0">
              <a:solidFill>
                <a:schemeClr val="bg1"/>
              </a:solidFill>
              <a:latin typeface="微软雅黑" pitchFamily="34" charset="-122"/>
              <a:ea typeface="微软雅黑" pitchFamily="34" charset="-122"/>
            </a:endParaRPr>
          </a:p>
        </p:txBody>
      </p:sp>
      <p:sp>
        <p:nvSpPr>
          <p:cNvPr id="15" name="矩形 14"/>
          <p:cNvSpPr/>
          <p:nvPr/>
        </p:nvSpPr>
        <p:spPr>
          <a:xfrm>
            <a:off x="4827888" y="2284914"/>
            <a:ext cx="1005403" cy="338554"/>
          </a:xfrm>
          <a:prstGeom prst="rect">
            <a:avLst/>
          </a:prstGeom>
        </p:spPr>
        <p:txBody>
          <a:bodyPr wrap="none">
            <a:spAutoFit/>
          </a:bodyPr>
          <a:lstStyle/>
          <a:p>
            <a:r>
              <a:rPr lang="zh-CN" altLang="en-US" sz="1600" dirty="0">
                <a:solidFill>
                  <a:schemeClr val="bg1"/>
                </a:solidFill>
                <a:latin typeface="微软雅黑" pitchFamily="34" charset="-122"/>
                <a:ea typeface="微软雅黑" pitchFamily="34" charset="-122"/>
              </a:rPr>
              <a:t>纺织服装</a:t>
            </a:r>
          </a:p>
        </p:txBody>
      </p:sp>
      <p:sp>
        <p:nvSpPr>
          <p:cNvPr id="61" name="矩形 60"/>
          <p:cNvSpPr/>
          <p:nvPr/>
        </p:nvSpPr>
        <p:spPr>
          <a:xfrm>
            <a:off x="2540103" y="4310015"/>
            <a:ext cx="1107996"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化工化学</a:t>
            </a:r>
            <a:r>
              <a:rPr lang="en-US" altLang="zh-CN" sz="1600" dirty="0" smtClean="0">
                <a:solidFill>
                  <a:schemeClr val="bg1"/>
                </a:solidFill>
                <a:latin typeface="微软雅黑" pitchFamily="34" charset="-122"/>
                <a:ea typeface="微软雅黑" pitchFamily="34" charset="-122"/>
              </a:rPr>
              <a:t> </a:t>
            </a:r>
            <a:endParaRPr lang="zh-CN" altLang="en-US" sz="1600" dirty="0">
              <a:solidFill>
                <a:schemeClr val="bg1"/>
              </a:solidFill>
              <a:latin typeface="微软雅黑" pitchFamily="34" charset="-122"/>
              <a:ea typeface="微软雅黑" pitchFamily="34" charset="-122"/>
            </a:endParaRPr>
          </a:p>
        </p:txBody>
      </p:sp>
      <p:sp>
        <p:nvSpPr>
          <p:cNvPr id="16" name="矩形 15"/>
          <p:cNvSpPr/>
          <p:nvPr/>
        </p:nvSpPr>
        <p:spPr>
          <a:xfrm>
            <a:off x="6373699" y="3274176"/>
            <a:ext cx="1005403" cy="338554"/>
          </a:xfrm>
          <a:prstGeom prst="rect">
            <a:avLst/>
          </a:prstGeom>
        </p:spPr>
        <p:txBody>
          <a:bodyPr wrap="none">
            <a:spAutoFit/>
          </a:bodyPr>
          <a:lstStyle/>
          <a:p>
            <a:r>
              <a:rPr lang="zh-CN" altLang="en-US" sz="1600" dirty="0">
                <a:solidFill>
                  <a:schemeClr val="bg1"/>
                </a:solidFill>
                <a:latin typeface="微软雅黑" pitchFamily="34" charset="-122"/>
                <a:ea typeface="微软雅黑" pitchFamily="34" charset="-122"/>
              </a:rPr>
              <a:t>矿采冶金</a:t>
            </a:r>
          </a:p>
        </p:txBody>
      </p:sp>
      <p:sp>
        <p:nvSpPr>
          <p:cNvPr id="17" name="矩形 16"/>
          <p:cNvSpPr/>
          <p:nvPr/>
        </p:nvSpPr>
        <p:spPr>
          <a:xfrm>
            <a:off x="1000884" y="5327120"/>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交通制造</a:t>
            </a:r>
            <a:endParaRPr lang="zh-CN" altLang="en-US" sz="1600" dirty="0">
              <a:solidFill>
                <a:schemeClr val="bg1"/>
              </a:solidFill>
              <a:latin typeface="微软雅黑" pitchFamily="34" charset="-122"/>
              <a:ea typeface="微软雅黑" pitchFamily="34" charset="-122"/>
            </a:endParaRPr>
          </a:p>
        </p:txBody>
      </p:sp>
      <p:sp>
        <p:nvSpPr>
          <p:cNvPr id="18" name="矩形 17"/>
          <p:cNvSpPr/>
          <p:nvPr/>
        </p:nvSpPr>
        <p:spPr>
          <a:xfrm>
            <a:off x="4911145" y="1299951"/>
            <a:ext cx="1005403" cy="338554"/>
          </a:xfrm>
          <a:prstGeom prst="rect">
            <a:avLst/>
          </a:prstGeom>
        </p:spPr>
        <p:txBody>
          <a:bodyPr wrap="none">
            <a:spAutoFit/>
          </a:bodyPr>
          <a:lstStyle/>
          <a:p>
            <a:pPr algn="ctr"/>
            <a:r>
              <a:rPr lang="zh-CN" altLang="en-US" sz="1600" dirty="0" smtClean="0">
                <a:solidFill>
                  <a:schemeClr val="bg1"/>
                </a:solidFill>
                <a:latin typeface="微软雅黑" pitchFamily="34" charset="-122"/>
                <a:ea typeface="微软雅黑" pitchFamily="34" charset="-122"/>
              </a:rPr>
              <a:t>军工行业</a:t>
            </a:r>
            <a:endParaRPr lang="zh-CN" altLang="en-US" sz="1600" dirty="0">
              <a:solidFill>
                <a:schemeClr val="bg1"/>
              </a:solidFill>
              <a:latin typeface="微软雅黑" pitchFamily="34" charset="-122"/>
              <a:ea typeface="微软雅黑" pitchFamily="34" charset="-122"/>
            </a:endParaRPr>
          </a:p>
        </p:txBody>
      </p:sp>
      <p:sp>
        <p:nvSpPr>
          <p:cNvPr id="19" name="矩形 18"/>
          <p:cNvSpPr/>
          <p:nvPr/>
        </p:nvSpPr>
        <p:spPr>
          <a:xfrm>
            <a:off x="2740175" y="5327120"/>
            <a:ext cx="595035" cy="338554"/>
          </a:xfrm>
          <a:prstGeom prst="rect">
            <a:avLst/>
          </a:prstGeom>
        </p:spPr>
        <p:txBody>
          <a:bodyPr wrap="none">
            <a:spAutoFit/>
          </a:bodyPr>
          <a:lstStyle/>
          <a:p>
            <a:r>
              <a:rPr lang="zh-CN" altLang="en-US" sz="1600" dirty="0">
                <a:solidFill>
                  <a:schemeClr val="bg1"/>
                </a:solidFill>
                <a:latin typeface="微软雅黑" pitchFamily="34" charset="-122"/>
                <a:ea typeface="微软雅黑" pitchFamily="34" charset="-122"/>
              </a:rPr>
              <a:t>煤炭</a:t>
            </a:r>
          </a:p>
        </p:txBody>
      </p:sp>
      <p:sp>
        <p:nvSpPr>
          <p:cNvPr id="20" name="矩形 19"/>
          <p:cNvSpPr/>
          <p:nvPr/>
        </p:nvSpPr>
        <p:spPr>
          <a:xfrm>
            <a:off x="8307205" y="3274176"/>
            <a:ext cx="1620957" cy="338554"/>
          </a:xfrm>
          <a:prstGeom prst="rect">
            <a:avLst/>
          </a:prstGeom>
        </p:spPr>
        <p:txBody>
          <a:bodyPr wrap="none">
            <a:spAutoFit/>
          </a:bodyPr>
          <a:lstStyle/>
          <a:p>
            <a:r>
              <a:rPr lang="zh-CN" altLang="zh-CN" sz="1600" dirty="0" smtClean="0">
                <a:solidFill>
                  <a:schemeClr val="bg1"/>
                </a:solidFill>
                <a:latin typeface="微软雅黑" pitchFamily="34" charset="-122"/>
                <a:ea typeface="微软雅黑" pitchFamily="34" charset="-122"/>
              </a:rPr>
              <a:t>政府</a:t>
            </a:r>
            <a:r>
              <a:rPr lang="zh-CN" altLang="zh-CN" sz="1600" dirty="0">
                <a:solidFill>
                  <a:schemeClr val="bg1"/>
                </a:solidFill>
                <a:latin typeface="微软雅黑" pitchFamily="34" charset="-122"/>
                <a:ea typeface="微软雅黑" pitchFamily="34" charset="-122"/>
              </a:rPr>
              <a:t>及公共组织</a:t>
            </a:r>
            <a:endParaRPr lang="zh-CN" altLang="en-US" sz="1600" dirty="0">
              <a:solidFill>
                <a:schemeClr val="bg1"/>
              </a:solidFill>
              <a:latin typeface="微软雅黑" pitchFamily="34" charset="-122"/>
              <a:ea typeface="微软雅黑" pitchFamily="34" charset="-122"/>
            </a:endParaRPr>
          </a:p>
        </p:txBody>
      </p:sp>
      <p:pic>
        <p:nvPicPr>
          <p:cNvPr id="77" name="Picture 13" descr="kxxf">
            <a:hlinkClick r:id="rId9"/>
          </p:cNvPr>
          <p:cNvPicPr>
            <a:picLocks noChangeArrowheads="1"/>
          </p:cNvPicPr>
          <p:nvPr/>
        </p:nvPicPr>
        <p:blipFill>
          <a:blip r:embed="rId10" cstate="print"/>
          <a:srcRect/>
          <a:stretch>
            <a:fillRect/>
          </a:stretch>
        </p:blipFill>
        <p:spPr bwMode="auto">
          <a:xfrm>
            <a:off x="6475028" y="4771181"/>
            <a:ext cx="707821" cy="456569"/>
          </a:xfrm>
          <a:prstGeom prst="rect">
            <a:avLst/>
          </a:prstGeom>
          <a:solidFill>
            <a:srgbClr val="405267">
              <a:alpha val="50196"/>
            </a:srgbClr>
          </a:solidFill>
          <a:ln w="3175">
            <a:solidFill>
              <a:schemeClr val="bg1"/>
            </a:solidFill>
            <a:miter lim="800000"/>
            <a:headEnd/>
            <a:tailEnd/>
          </a:ln>
          <a:effectLst/>
          <a:scene3d>
            <a:camera prst="orthographicFront">
              <a:rot lat="0" lon="0" rev="0"/>
            </a:camera>
            <a:lightRig rig="contrasting" dir="t">
              <a:rot lat="0" lon="0" rev="1500000"/>
            </a:lightRig>
          </a:scene3d>
          <a:sp3d prstMaterial="metal">
            <a:bevelT w="88900" h="88900"/>
          </a:sp3d>
        </p:spPr>
      </p:pic>
      <p:sp>
        <p:nvSpPr>
          <p:cNvPr id="89" name="矩形 88"/>
          <p:cNvSpPr/>
          <p:nvPr/>
        </p:nvSpPr>
        <p:spPr>
          <a:xfrm>
            <a:off x="8594804" y="2272753"/>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运输物流</a:t>
            </a:r>
            <a:endParaRPr lang="zh-CN" altLang="en-US" sz="1600" dirty="0">
              <a:solidFill>
                <a:schemeClr val="bg1"/>
              </a:solidFill>
              <a:latin typeface="微软雅黑" pitchFamily="34" charset="-122"/>
              <a:ea typeface="微软雅黑" pitchFamily="34" charset="-122"/>
            </a:endParaRPr>
          </a:p>
        </p:txBody>
      </p:sp>
      <p:sp>
        <p:nvSpPr>
          <p:cNvPr id="90" name="矩形 89"/>
          <p:cNvSpPr/>
          <p:nvPr/>
        </p:nvSpPr>
        <p:spPr>
          <a:xfrm>
            <a:off x="6374517" y="2284914"/>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食品饮料</a:t>
            </a:r>
            <a:endParaRPr lang="zh-CN" altLang="en-US" sz="1600" dirty="0">
              <a:solidFill>
                <a:schemeClr val="bg1"/>
              </a:solidFill>
              <a:latin typeface="微软雅黑" pitchFamily="34" charset="-122"/>
              <a:ea typeface="微软雅黑" pitchFamily="34" charset="-122"/>
            </a:endParaRPr>
          </a:p>
        </p:txBody>
      </p:sp>
      <p:sp>
        <p:nvSpPr>
          <p:cNvPr id="96" name="矩形 95"/>
          <p:cNvSpPr/>
          <p:nvPr/>
        </p:nvSpPr>
        <p:spPr>
          <a:xfrm>
            <a:off x="10011371" y="3274176"/>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公共事业</a:t>
            </a:r>
            <a:endParaRPr lang="zh-CN" altLang="en-US" sz="1600" dirty="0">
              <a:solidFill>
                <a:schemeClr val="bg1"/>
              </a:solidFill>
              <a:latin typeface="微软雅黑" pitchFamily="34" charset="-122"/>
              <a:ea typeface="微软雅黑" pitchFamily="34" charset="-122"/>
            </a:endParaRPr>
          </a:p>
        </p:txBody>
      </p:sp>
      <p:sp>
        <p:nvSpPr>
          <p:cNvPr id="97" name="矩形 96"/>
          <p:cNvSpPr/>
          <p:nvPr/>
        </p:nvSpPr>
        <p:spPr>
          <a:xfrm>
            <a:off x="8653453" y="4310015"/>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家居建材</a:t>
            </a:r>
            <a:endParaRPr lang="zh-CN" altLang="en-US" sz="1600" dirty="0">
              <a:solidFill>
                <a:schemeClr val="bg1"/>
              </a:solidFill>
              <a:latin typeface="微软雅黑" pitchFamily="34" charset="-122"/>
              <a:ea typeface="微软雅黑" pitchFamily="34" charset="-122"/>
            </a:endParaRPr>
          </a:p>
        </p:txBody>
      </p:sp>
      <p:sp>
        <p:nvSpPr>
          <p:cNvPr id="98" name="矩形 97"/>
          <p:cNvSpPr/>
          <p:nvPr/>
        </p:nvSpPr>
        <p:spPr>
          <a:xfrm>
            <a:off x="10048876" y="4310015"/>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烟草制品</a:t>
            </a:r>
            <a:endParaRPr lang="zh-CN" altLang="en-US" sz="1600" dirty="0">
              <a:solidFill>
                <a:schemeClr val="bg1"/>
              </a:solidFill>
              <a:latin typeface="微软雅黑" pitchFamily="34" charset="-122"/>
              <a:ea typeface="微软雅黑" pitchFamily="34" charset="-122"/>
            </a:endParaRPr>
          </a:p>
        </p:txBody>
      </p:sp>
      <p:sp>
        <p:nvSpPr>
          <p:cNvPr id="99" name="矩形 98"/>
          <p:cNvSpPr/>
          <p:nvPr/>
        </p:nvSpPr>
        <p:spPr>
          <a:xfrm>
            <a:off x="8594804" y="5327120"/>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商业服务</a:t>
            </a:r>
            <a:endParaRPr lang="zh-CN" altLang="en-US" sz="1600" dirty="0">
              <a:solidFill>
                <a:schemeClr val="bg1"/>
              </a:solidFill>
              <a:latin typeface="微软雅黑" pitchFamily="34" charset="-122"/>
              <a:ea typeface="微软雅黑" pitchFamily="34" charset="-122"/>
            </a:endParaRPr>
          </a:p>
        </p:txBody>
      </p:sp>
      <p:sp>
        <p:nvSpPr>
          <p:cNvPr id="100" name="矩形 99"/>
          <p:cNvSpPr/>
          <p:nvPr/>
        </p:nvSpPr>
        <p:spPr>
          <a:xfrm>
            <a:off x="10061576" y="5327120"/>
            <a:ext cx="1005403" cy="338554"/>
          </a:xfrm>
          <a:prstGeom prst="rect">
            <a:avLst/>
          </a:prstGeom>
        </p:spPr>
        <p:txBody>
          <a:bodyPr wrap="none">
            <a:spAutoFit/>
          </a:bodyPr>
          <a:lstStyle/>
          <a:p>
            <a:r>
              <a:rPr lang="zh-CN" altLang="en-US" sz="1600" dirty="0" smtClean="0">
                <a:solidFill>
                  <a:schemeClr val="bg1"/>
                </a:solidFill>
                <a:latin typeface="微软雅黑" pitchFamily="34" charset="-122"/>
                <a:ea typeface="微软雅黑" pitchFamily="34" charset="-122"/>
              </a:rPr>
              <a:t>科研院所</a:t>
            </a:r>
            <a:endParaRPr lang="zh-CN" altLang="en-US" sz="1600" dirty="0">
              <a:solidFill>
                <a:schemeClr val="bg1"/>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54761" y="1692562"/>
            <a:ext cx="733468" cy="5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5408" y="2719115"/>
            <a:ext cx="812174" cy="48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4975" y="3692490"/>
            <a:ext cx="789752" cy="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7481" y="3719981"/>
            <a:ext cx="74802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7835" y="4771182"/>
            <a:ext cx="747321" cy="45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46315" y="5772966"/>
            <a:ext cx="750361"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65085" y="1709177"/>
            <a:ext cx="732681"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38184" y="2725189"/>
            <a:ext cx="786483"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272" y="2725189"/>
            <a:ext cx="803333"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32197" y="3714581"/>
            <a:ext cx="798456"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75220" y="3716381"/>
            <a:ext cx="707436" cy="4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37084" y="4767265"/>
            <a:ext cx="788683" cy="4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24384" y="5773399"/>
            <a:ext cx="814083" cy="46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74038" y="5772966"/>
            <a:ext cx="7098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37723" y="1707244"/>
            <a:ext cx="679487" cy="47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20388" y="1713344"/>
            <a:ext cx="782535" cy="45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23556" y="2725189"/>
            <a:ext cx="707821"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163340" y="2725189"/>
            <a:ext cx="696631"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22309" y="3716381"/>
            <a:ext cx="710314" cy="4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126003" y="3716381"/>
            <a:ext cx="771305" cy="4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685070" y="4765465"/>
            <a:ext cx="784792"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137255" y="4765465"/>
            <a:ext cx="7488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701883" y="5772966"/>
            <a:ext cx="751166"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130820" y="5772966"/>
            <a:ext cx="76167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86552" y="1689098"/>
            <a:ext cx="792735"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273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拥有</a:t>
            </a:r>
            <a:r>
              <a:rPr lang="zh-CN" altLang="en-US" sz="2400" b="1" dirty="0">
                <a:latin typeface="黑体" panose="02010609060101010101" pitchFamily="49" charset="-122"/>
                <a:ea typeface="黑体" panose="02010609060101010101" pitchFamily="49" charset="-122"/>
              </a:rPr>
              <a:t>国内最系统的咨询职能</a:t>
            </a:r>
            <a:r>
              <a:rPr lang="zh-CN" altLang="en-US" sz="2400" b="1" dirty="0" smtClean="0">
                <a:latin typeface="黑体" panose="02010609060101010101" pitchFamily="49" charset="-122"/>
                <a:ea typeface="黑体" panose="02010609060101010101" pitchFamily="49" charset="-122"/>
              </a:rPr>
              <a:t>门类</a:t>
            </a:r>
          </a:p>
        </p:txBody>
      </p:sp>
      <p:sp>
        <p:nvSpPr>
          <p:cNvPr id="152" name="TextBox 151"/>
          <p:cNvSpPr txBox="1"/>
          <p:nvPr/>
        </p:nvSpPr>
        <p:spPr>
          <a:xfrm>
            <a:off x="1413932" y="4784331"/>
            <a:ext cx="9332539" cy="1049005"/>
          </a:xfrm>
          <a:prstGeom prst="rect">
            <a:avLst/>
          </a:prstGeom>
          <a:noFill/>
        </p:spPr>
        <p:txBody>
          <a:bodyPr wrap="square" lIns="0" tIns="0" rIns="0" bIns="0" rtlCol="0">
            <a:spAutoFit/>
          </a:bodyPr>
          <a:lstStyle/>
          <a:p>
            <a:pPr>
              <a:lnSpc>
                <a:spcPct val="200000"/>
              </a:lnSpc>
              <a:spcAft>
                <a:spcPts val="500"/>
              </a:spcAft>
            </a:pPr>
            <a:r>
              <a:rPr lang="zh-CN" altLang="en-US" sz="1600" dirty="0" smtClean="0">
                <a:latin typeface="微软雅黑" pitchFamily="34" charset="-122"/>
                <a:ea typeface="微软雅黑" pitchFamily="34" charset="-122"/>
              </a:rPr>
              <a:t>拥有</a:t>
            </a:r>
            <a:r>
              <a:rPr lang="zh-CN" altLang="en-US" sz="1600" dirty="0">
                <a:latin typeface="微软雅黑" pitchFamily="34" charset="-122"/>
                <a:ea typeface="微软雅黑" pitchFamily="34" charset="-122"/>
              </a:rPr>
              <a:t>国内最系统的咨询职能门类，提供综合性管理咨询服务，在各个管理领域为企业提供专业咨询服务</a:t>
            </a:r>
          </a:p>
          <a:p>
            <a:pPr>
              <a:lnSpc>
                <a:spcPct val="200000"/>
              </a:lnSpc>
              <a:spcAft>
                <a:spcPts val="500"/>
              </a:spcAft>
            </a:pPr>
            <a:endParaRPr lang="en-US" altLang="zh-CN" sz="1600" dirty="0">
              <a:latin typeface="微软雅黑" pitchFamily="34" charset="-122"/>
              <a:ea typeface="微软雅黑" pitchFamily="34" charset="-122"/>
              <a:sym typeface="方正兰亭黑_GBK" pitchFamily="2" charset="-122"/>
            </a:endParaRPr>
          </a:p>
        </p:txBody>
      </p:sp>
      <p:grpSp>
        <p:nvGrpSpPr>
          <p:cNvPr id="2" name="组合 1"/>
          <p:cNvGrpSpPr/>
          <p:nvPr/>
        </p:nvGrpSpPr>
        <p:grpSpPr>
          <a:xfrm>
            <a:off x="1381483" y="1708305"/>
            <a:ext cx="9364989" cy="2971505"/>
            <a:chOff x="1381483" y="1708305"/>
            <a:chExt cx="9364989" cy="2971505"/>
          </a:xfrm>
        </p:grpSpPr>
        <p:sp>
          <p:nvSpPr>
            <p:cNvPr id="115" name="Rectangle 229"/>
            <p:cNvSpPr/>
            <p:nvPr/>
          </p:nvSpPr>
          <p:spPr bwMode="auto">
            <a:xfrm>
              <a:off x="1413933" y="2197402"/>
              <a:ext cx="1778839"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战略咨询</a:t>
              </a:r>
            </a:p>
          </p:txBody>
        </p:sp>
        <p:sp>
          <p:nvSpPr>
            <p:cNvPr id="119" name="矩形 118"/>
            <p:cNvSpPr/>
            <p:nvPr/>
          </p:nvSpPr>
          <p:spPr>
            <a:xfrm>
              <a:off x="1526098" y="2267843"/>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TextBox 119"/>
            <p:cNvSpPr txBox="1"/>
            <p:nvPr/>
          </p:nvSpPr>
          <p:spPr>
            <a:xfrm>
              <a:off x="1550422" y="2267843"/>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23" name="Rectangle 229"/>
            <p:cNvSpPr/>
            <p:nvPr/>
          </p:nvSpPr>
          <p:spPr bwMode="auto">
            <a:xfrm>
              <a:off x="3284070" y="2204741"/>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人力资源咨询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26" name="Rectangle 229"/>
            <p:cNvSpPr/>
            <p:nvPr/>
          </p:nvSpPr>
          <p:spPr bwMode="auto">
            <a:xfrm>
              <a:off x="5153127" y="2204740"/>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财务管理咨询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29" name="Rectangle 229"/>
            <p:cNvSpPr/>
            <p:nvPr/>
          </p:nvSpPr>
          <p:spPr bwMode="auto">
            <a:xfrm>
              <a:off x="7041446" y="2197401"/>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企业文化咨询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32" name="Rectangle 229"/>
            <p:cNvSpPr/>
            <p:nvPr/>
          </p:nvSpPr>
          <p:spPr bwMode="auto">
            <a:xfrm>
              <a:off x="8957220" y="2196115"/>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组织管控咨询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35" name="Rectangle 229"/>
            <p:cNvSpPr/>
            <p:nvPr/>
          </p:nvSpPr>
          <p:spPr bwMode="auto">
            <a:xfrm>
              <a:off x="1413933" y="3353253"/>
              <a:ext cx="1778839"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生产运营咨询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38" name="Rectangle 229"/>
            <p:cNvSpPr/>
            <p:nvPr/>
          </p:nvSpPr>
          <p:spPr bwMode="auto">
            <a:xfrm>
              <a:off x="3284070" y="3360592"/>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变革转型咨询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41" name="Rectangle 229"/>
            <p:cNvSpPr/>
            <p:nvPr/>
          </p:nvSpPr>
          <p:spPr bwMode="auto">
            <a:xfrm>
              <a:off x="5153127" y="3360591"/>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营销</a:t>
              </a: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品牌</a:t>
              </a: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咨询</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44" name="Rectangle 229"/>
            <p:cNvSpPr/>
            <p:nvPr/>
          </p:nvSpPr>
          <p:spPr bwMode="auto">
            <a:xfrm>
              <a:off x="7041446" y="3353252"/>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业务流程重组</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47" name="Rectangle 229"/>
            <p:cNvSpPr/>
            <p:nvPr/>
          </p:nvSpPr>
          <p:spPr bwMode="auto">
            <a:xfrm>
              <a:off x="8957220" y="3351966"/>
              <a:ext cx="178925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项目策划</a:t>
              </a: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endParaRPr>
            </a:p>
          </p:txBody>
        </p:sp>
        <p:sp>
          <p:nvSpPr>
            <p:cNvPr id="150" name="Rectangle 223">
              <a:hlinkClick r:id="" action="ppaction://noaction"/>
            </p:cNvPr>
            <p:cNvSpPr/>
            <p:nvPr/>
          </p:nvSpPr>
          <p:spPr bwMode="auto">
            <a:xfrm>
              <a:off x="1413933" y="1708305"/>
              <a:ext cx="9332539" cy="448096"/>
            </a:xfrm>
            <a:prstGeom prst="rect">
              <a:avLst/>
            </a:prstGeom>
            <a:solidFill>
              <a:srgbClr val="FFFFFF">
                <a:lumMod val="75000"/>
              </a:srgb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r>
                <a:rPr lang="zh-CN" altLang="en-US" b="1" dirty="0">
                  <a:latin typeface="微软雅黑" panose="020B0503020204020204" pitchFamily="34" charset="-122"/>
                  <a:ea typeface="微软雅黑" panose="020B0503020204020204" pitchFamily="34" charset="-122"/>
                  <a:cs typeface="Arial" pitchFamily="34" charset="0"/>
                </a:rPr>
                <a:t>咨询服务</a:t>
              </a:r>
              <a:endParaRPr lang="en-US" b="1" dirty="0">
                <a:latin typeface="微软雅黑" panose="020B0503020204020204" pitchFamily="34" charset="-122"/>
                <a:ea typeface="微软雅黑" panose="020B0503020204020204" pitchFamily="34" charset="-122"/>
                <a:cs typeface="Arial" pitchFamily="34" charset="0"/>
              </a:endParaRPr>
            </a:p>
          </p:txBody>
        </p:sp>
        <p:sp>
          <p:nvSpPr>
            <p:cNvPr id="151" name="Rectangle 223">
              <a:hlinkClick r:id="" action="ppaction://noaction"/>
            </p:cNvPr>
            <p:cNvSpPr/>
            <p:nvPr/>
          </p:nvSpPr>
          <p:spPr bwMode="auto">
            <a:xfrm>
              <a:off x="1381483" y="4491672"/>
              <a:ext cx="9364989" cy="188138"/>
            </a:xfrm>
            <a:prstGeom prst="rect">
              <a:avLst/>
            </a:prstGeom>
            <a:solidFill>
              <a:srgbClr val="FFFFFF">
                <a:lumMod val="75000"/>
              </a:srgb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endParaRPr kumimoji="0" lang="en-US" sz="1600" b="0" i="0" u="none" strike="noStrike" kern="0" cap="none" spc="0" normalizeH="0" baseline="0" noProof="0" dirty="0">
                <a:ln>
                  <a:solidFill>
                    <a:srgbClr val="FFFFFF">
                      <a:alpha val="0"/>
                    </a:srgbClr>
                  </a:solidFill>
                </a:ln>
                <a:gradFill>
                  <a:gsLst>
                    <a:gs pos="55000">
                      <a:srgbClr val="505050">
                        <a:lumMod val="75000"/>
                      </a:srgbClr>
                    </a:gs>
                    <a:gs pos="0">
                      <a:srgbClr val="505050">
                        <a:lumMod val="75000"/>
                      </a:srgbClr>
                    </a:gs>
                  </a:gsLst>
                  <a:lin ang="5400000" scaled="0"/>
                </a:gradFill>
                <a:effectLst/>
                <a:uLnTx/>
                <a:uFillTx/>
                <a:latin typeface="微软雅黑" panose="020B0503020204020204" pitchFamily="34" charset="-122"/>
                <a:ea typeface="微软雅黑" panose="020B0503020204020204" pitchFamily="34" charset="-122"/>
                <a:cs typeface="Segoe UI Semibold" panose="020B0702040204020203" pitchFamily="34" charset="0"/>
              </a:endParaRPr>
            </a:p>
          </p:txBody>
        </p:sp>
        <p:sp>
          <p:nvSpPr>
            <p:cNvPr id="154" name="矩形 153"/>
            <p:cNvSpPr/>
            <p:nvPr/>
          </p:nvSpPr>
          <p:spPr>
            <a:xfrm>
              <a:off x="3403913" y="2273152"/>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TextBox 154"/>
            <p:cNvSpPr txBox="1"/>
            <p:nvPr/>
          </p:nvSpPr>
          <p:spPr>
            <a:xfrm>
              <a:off x="3428237" y="2273152"/>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2</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56" name="矩形 155"/>
            <p:cNvSpPr/>
            <p:nvPr/>
          </p:nvSpPr>
          <p:spPr>
            <a:xfrm>
              <a:off x="5265291" y="2292364"/>
              <a:ext cx="378580"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TextBox 156"/>
            <p:cNvSpPr txBox="1"/>
            <p:nvPr/>
          </p:nvSpPr>
          <p:spPr>
            <a:xfrm>
              <a:off x="5289615" y="2292364"/>
              <a:ext cx="326010" cy="369332"/>
            </a:xfrm>
            <a:prstGeom prst="rect">
              <a:avLst/>
            </a:prstGeom>
            <a:noFill/>
            <a:ln>
              <a:noFill/>
            </a:ln>
          </p:spPr>
          <p:txBody>
            <a:bodyPr wrap="squar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3</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58" name="矩形 157"/>
            <p:cNvSpPr/>
            <p:nvPr/>
          </p:nvSpPr>
          <p:spPr>
            <a:xfrm>
              <a:off x="7129286" y="2297656"/>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TextBox 158"/>
            <p:cNvSpPr txBox="1"/>
            <p:nvPr/>
          </p:nvSpPr>
          <p:spPr>
            <a:xfrm>
              <a:off x="7153610" y="2297656"/>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4</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60" name="矩形 159"/>
            <p:cNvSpPr/>
            <p:nvPr/>
          </p:nvSpPr>
          <p:spPr>
            <a:xfrm>
              <a:off x="9069384" y="2314830"/>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TextBox 160"/>
            <p:cNvSpPr txBox="1"/>
            <p:nvPr/>
          </p:nvSpPr>
          <p:spPr>
            <a:xfrm>
              <a:off x="9093708" y="2314830"/>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5</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62" name="矩形 161"/>
            <p:cNvSpPr/>
            <p:nvPr/>
          </p:nvSpPr>
          <p:spPr>
            <a:xfrm>
              <a:off x="1550422" y="3430045"/>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3" name="TextBox 162"/>
            <p:cNvSpPr txBox="1"/>
            <p:nvPr/>
          </p:nvSpPr>
          <p:spPr>
            <a:xfrm>
              <a:off x="1574746" y="3430045"/>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6</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64" name="矩形 163"/>
            <p:cNvSpPr/>
            <p:nvPr/>
          </p:nvSpPr>
          <p:spPr>
            <a:xfrm>
              <a:off x="3379589" y="3430045"/>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5" name="TextBox 164"/>
            <p:cNvSpPr txBox="1"/>
            <p:nvPr/>
          </p:nvSpPr>
          <p:spPr>
            <a:xfrm>
              <a:off x="3403913" y="3430045"/>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7</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66" name="矩形 165"/>
            <p:cNvSpPr/>
            <p:nvPr/>
          </p:nvSpPr>
          <p:spPr>
            <a:xfrm>
              <a:off x="5289615" y="3430045"/>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7" name="TextBox 166"/>
            <p:cNvSpPr txBox="1"/>
            <p:nvPr/>
          </p:nvSpPr>
          <p:spPr>
            <a:xfrm>
              <a:off x="5313939" y="3430045"/>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8</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68" name="矩形 167"/>
            <p:cNvSpPr/>
            <p:nvPr/>
          </p:nvSpPr>
          <p:spPr>
            <a:xfrm>
              <a:off x="7153610" y="3448215"/>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9" name="TextBox 168"/>
            <p:cNvSpPr txBox="1"/>
            <p:nvPr/>
          </p:nvSpPr>
          <p:spPr>
            <a:xfrm>
              <a:off x="7177934" y="3422337"/>
              <a:ext cx="301686"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9</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70" name="矩形 169"/>
            <p:cNvSpPr/>
            <p:nvPr/>
          </p:nvSpPr>
          <p:spPr>
            <a:xfrm>
              <a:off x="9069384" y="3414040"/>
              <a:ext cx="350334" cy="379917"/>
            </a:xfrm>
            <a:prstGeom prst="rect">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1" name="TextBox 170"/>
            <p:cNvSpPr txBox="1"/>
            <p:nvPr/>
          </p:nvSpPr>
          <p:spPr>
            <a:xfrm>
              <a:off x="9050578" y="3414040"/>
              <a:ext cx="418704" cy="369332"/>
            </a:xfrm>
            <a:prstGeom prst="rect">
              <a:avLst/>
            </a:prstGeom>
            <a:noFill/>
            <a:ln>
              <a:noFill/>
            </a:ln>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10</a:t>
              </a:r>
              <a:endParaRPr lang="zh-CN" altLang="en-US" b="1" dirty="0">
                <a:solidFill>
                  <a:schemeClr val="bg1"/>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939362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6779285"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十二</a:t>
            </a:r>
            <a:r>
              <a:rPr lang="zh-CN" altLang="en-US" sz="2400" b="1" dirty="0">
                <a:latin typeface="黑体" panose="02010609060101010101" pitchFamily="49" charset="-122"/>
                <a:ea typeface="黑体" panose="02010609060101010101" pitchFamily="49" charset="-122"/>
              </a:rPr>
              <a:t>大研究院为纵横职能和行业研究</a:t>
            </a:r>
            <a:r>
              <a:rPr lang="zh-CN" altLang="en-US" sz="2400" b="1" dirty="0" smtClean="0">
                <a:latin typeface="黑体" panose="02010609060101010101" pitchFamily="49" charset="-122"/>
                <a:ea typeface="黑体" panose="02010609060101010101" pitchFamily="49" charset="-122"/>
              </a:rPr>
              <a:t>保驾护航</a:t>
            </a:r>
            <a:endParaRPr lang="zh-CN" altLang="en-US" sz="2400" b="1" dirty="0">
              <a:latin typeface="黑体" panose="02010609060101010101" pitchFamily="49" charset="-122"/>
              <a:ea typeface="黑体" panose="02010609060101010101" pitchFamily="49" charset="-122"/>
            </a:endParaRPr>
          </a:p>
        </p:txBody>
      </p:sp>
      <p:sp>
        <p:nvSpPr>
          <p:cNvPr id="115" name="Rectangle 229"/>
          <p:cNvSpPr/>
          <p:nvPr/>
        </p:nvSpPr>
        <p:spPr bwMode="auto">
          <a:xfrm>
            <a:off x="1124400" y="2045343"/>
            <a:ext cx="2296469"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集团发展研究院</a:t>
            </a:r>
          </a:p>
        </p:txBody>
      </p:sp>
      <p:sp>
        <p:nvSpPr>
          <p:cNvPr id="119" name="矩形 118"/>
          <p:cNvSpPr/>
          <p:nvPr/>
        </p:nvSpPr>
        <p:spPr>
          <a:xfrm>
            <a:off x="1236565" y="2131007"/>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TextBox 119"/>
          <p:cNvSpPr txBox="1"/>
          <p:nvPr/>
        </p:nvSpPr>
        <p:spPr>
          <a:xfrm>
            <a:off x="1260889" y="2130702"/>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23" name="Rectangle 229"/>
          <p:cNvSpPr/>
          <p:nvPr/>
        </p:nvSpPr>
        <p:spPr bwMode="auto">
          <a:xfrm>
            <a:off x="3486217" y="2052682"/>
            <a:ext cx="2600191"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企业文化研究院</a:t>
            </a:r>
          </a:p>
        </p:txBody>
      </p:sp>
      <p:sp>
        <p:nvSpPr>
          <p:cNvPr id="124" name="矩形 123"/>
          <p:cNvSpPr/>
          <p:nvPr/>
        </p:nvSpPr>
        <p:spPr>
          <a:xfrm>
            <a:off x="3598383" y="2138346"/>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5" name="TextBox 124"/>
          <p:cNvSpPr txBox="1"/>
          <p:nvPr/>
        </p:nvSpPr>
        <p:spPr>
          <a:xfrm>
            <a:off x="3622707" y="2138041"/>
            <a:ext cx="301686"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2</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26" name="Rectangle 229"/>
          <p:cNvSpPr/>
          <p:nvPr/>
        </p:nvSpPr>
        <p:spPr bwMode="auto">
          <a:xfrm>
            <a:off x="6148867" y="2052681"/>
            <a:ext cx="2541583"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生产运营职能研究院</a:t>
            </a:r>
          </a:p>
        </p:txBody>
      </p:sp>
      <p:sp>
        <p:nvSpPr>
          <p:cNvPr id="128" name="TextBox 127"/>
          <p:cNvSpPr txBox="1"/>
          <p:nvPr/>
        </p:nvSpPr>
        <p:spPr>
          <a:xfrm>
            <a:off x="4975758" y="1509909"/>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3</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129" name="Rectangle 229"/>
          <p:cNvSpPr/>
          <p:nvPr/>
        </p:nvSpPr>
        <p:spPr bwMode="auto">
          <a:xfrm>
            <a:off x="8770396" y="2045342"/>
            <a:ext cx="2379691"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人才测评职能研究院</a:t>
            </a:r>
          </a:p>
        </p:txBody>
      </p:sp>
      <p:sp>
        <p:nvSpPr>
          <p:cNvPr id="132" name="Rectangle 229"/>
          <p:cNvSpPr/>
          <p:nvPr/>
        </p:nvSpPr>
        <p:spPr bwMode="auto">
          <a:xfrm>
            <a:off x="1113987" y="3177398"/>
            <a:ext cx="230688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sym typeface="Bradley Hand ITC TT-Bold"/>
              </a:rPr>
              <a:t>连锁经营职能研究院</a:t>
            </a:r>
          </a:p>
        </p:txBody>
      </p:sp>
      <p:sp>
        <p:nvSpPr>
          <p:cNvPr id="135" name="Rectangle 229"/>
          <p:cNvSpPr/>
          <p:nvPr/>
        </p:nvSpPr>
        <p:spPr bwMode="auto">
          <a:xfrm>
            <a:off x="3486218" y="3170059"/>
            <a:ext cx="2600191"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阿米巴经营模式研究院</a:t>
            </a:r>
          </a:p>
        </p:txBody>
      </p:sp>
      <p:sp>
        <p:nvSpPr>
          <p:cNvPr id="138" name="Rectangle 229"/>
          <p:cNvSpPr/>
          <p:nvPr/>
        </p:nvSpPr>
        <p:spPr bwMode="auto">
          <a:xfrm>
            <a:off x="6158574" y="3177398"/>
            <a:ext cx="2531876"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流程管理职能研究院</a:t>
            </a:r>
          </a:p>
        </p:txBody>
      </p:sp>
      <p:sp>
        <p:nvSpPr>
          <p:cNvPr id="141" name="Rectangle 229"/>
          <p:cNvSpPr/>
          <p:nvPr/>
        </p:nvSpPr>
        <p:spPr bwMode="auto">
          <a:xfrm>
            <a:off x="8769467" y="3177397"/>
            <a:ext cx="2380620"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互联网</a:t>
            </a:r>
            <a:r>
              <a:rPr lang="en-US" altLang="zh-CN" dirty="0">
                <a:solidFill>
                  <a:schemeClr val="bg1"/>
                </a:solidFill>
                <a:latin typeface="微软雅黑" panose="020B0503020204020204" pitchFamily="34" charset="-122"/>
                <a:ea typeface="微软雅黑" panose="020B0503020204020204" pitchFamily="34" charset="-122"/>
                <a:cs typeface="Arial" pitchFamily="34" charset="0"/>
              </a:rPr>
              <a:t>+</a:t>
            </a: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研究院</a:t>
            </a:r>
          </a:p>
        </p:txBody>
      </p:sp>
      <p:sp>
        <p:nvSpPr>
          <p:cNvPr id="150" name="Rectangle 223">
            <a:hlinkClick r:id="" action="ppaction://noaction"/>
          </p:cNvPr>
          <p:cNvSpPr/>
          <p:nvPr/>
        </p:nvSpPr>
        <p:spPr bwMode="auto">
          <a:xfrm>
            <a:off x="1124400" y="1556246"/>
            <a:ext cx="10025687" cy="448096"/>
          </a:xfrm>
          <a:prstGeom prst="rect">
            <a:avLst/>
          </a:prstGeom>
          <a:solidFill>
            <a:srgbClr val="FFFFFF">
              <a:lumMod val="75000"/>
            </a:srgb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r>
              <a:rPr lang="zh-CN" altLang="en-US" b="1" dirty="0" smtClean="0">
                <a:latin typeface="+mn-ea"/>
                <a:cs typeface="Arial" pitchFamily="34" charset="0"/>
              </a:rPr>
              <a:t>十二大研究院</a:t>
            </a:r>
            <a:endParaRPr lang="en-US" b="1" dirty="0">
              <a:latin typeface="+mn-ea"/>
              <a:cs typeface="Arial" pitchFamily="34" charset="0"/>
            </a:endParaRPr>
          </a:p>
        </p:txBody>
      </p:sp>
      <p:sp>
        <p:nvSpPr>
          <p:cNvPr id="151" name="Rectangle 223">
            <a:hlinkClick r:id="" action="ppaction://noaction"/>
          </p:cNvPr>
          <p:cNvSpPr/>
          <p:nvPr/>
        </p:nvSpPr>
        <p:spPr bwMode="auto">
          <a:xfrm>
            <a:off x="1124400" y="5430645"/>
            <a:ext cx="10025687" cy="188138"/>
          </a:xfrm>
          <a:prstGeom prst="rect">
            <a:avLst/>
          </a:prstGeom>
          <a:solidFill>
            <a:srgbClr val="FFFFFF">
              <a:lumMod val="75000"/>
            </a:srgb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endParaRPr kumimoji="0" lang="en-US" sz="1600" b="0" i="0" u="none" strike="noStrike" kern="0" cap="none" spc="0" normalizeH="0" baseline="0" noProof="0" dirty="0">
              <a:ln>
                <a:solidFill>
                  <a:srgbClr val="FFFFFF">
                    <a:alpha val="0"/>
                  </a:srgbClr>
                </a:solidFill>
              </a:ln>
              <a:gradFill>
                <a:gsLst>
                  <a:gs pos="55000">
                    <a:srgbClr val="505050">
                      <a:lumMod val="75000"/>
                    </a:srgbClr>
                  </a:gs>
                  <a:gs pos="0">
                    <a:srgbClr val="505050">
                      <a:lumMod val="75000"/>
                    </a:srgbClr>
                  </a:gs>
                </a:gsLst>
                <a:lin ang="5400000" scaled="0"/>
              </a:gradFill>
              <a:effectLst/>
              <a:uLnTx/>
              <a:uFillTx/>
              <a:latin typeface="微软雅黑" panose="020B0503020204020204" pitchFamily="34" charset="-122"/>
              <a:ea typeface="微软雅黑" panose="020B0503020204020204" pitchFamily="34" charset="-122"/>
              <a:cs typeface="Segoe UI Semibold" panose="020B0702040204020203" pitchFamily="34" charset="0"/>
            </a:endParaRPr>
          </a:p>
        </p:txBody>
      </p:sp>
      <p:sp>
        <p:nvSpPr>
          <p:cNvPr id="39" name="Rectangle 229"/>
          <p:cNvSpPr/>
          <p:nvPr/>
        </p:nvSpPr>
        <p:spPr bwMode="auto">
          <a:xfrm>
            <a:off x="3529349" y="4324810"/>
            <a:ext cx="1778839"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defRPr/>
            </a:pPr>
            <a:r>
              <a:rPr lang="zh-CN" altLang="en-US" dirty="0" smtClean="0">
                <a:solidFill>
                  <a:schemeClr val="bg1"/>
                </a:solidFill>
                <a:latin typeface="+mn-ea"/>
                <a:cs typeface="Arial" pitchFamily="34" charset="0"/>
                <a:sym typeface="Bradley Hand ITC TT-Bold"/>
              </a:rPr>
              <a:t>生产运营咨询</a:t>
            </a:r>
            <a:endParaRPr lang="zh-CN" altLang="en-US" dirty="0">
              <a:solidFill>
                <a:schemeClr val="bg1"/>
              </a:solidFill>
              <a:latin typeface="+mn-ea"/>
              <a:cs typeface="Arial" pitchFamily="34" charset="0"/>
              <a:sym typeface="Bradley Hand ITC TT-Bold"/>
            </a:endParaRPr>
          </a:p>
        </p:txBody>
      </p:sp>
      <p:sp>
        <p:nvSpPr>
          <p:cNvPr id="43" name="Rectangle 229"/>
          <p:cNvSpPr/>
          <p:nvPr/>
        </p:nvSpPr>
        <p:spPr bwMode="auto">
          <a:xfrm>
            <a:off x="6184451" y="4332149"/>
            <a:ext cx="2505999"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县域治理与发展研究院</a:t>
            </a:r>
          </a:p>
        </p:txBody>
      </p:sp>
      <p:sp>
        <p:nvSpPr>
          <p:cNvPr id="44" name="矩形 43"/>
          <p:cNvSpPr/>
          <p:nvPr/>
        </p:nvSpPr>
        <p:spPr>
          <a:xfrm>
            <a:off x="6305242" y="4417813"/>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TextBox 44"/>
          <p:cNvSpPr txBox="1"/>
          <p:nvPr/>
        </p:nvSpPr>
        <p:spPr>
          <a:xfrm>
            <a:off x="6277810" y="4400256"/>
            <a:ext cx="418704"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11</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46" name="Rectangle 229"/>
          <p:cNvSpPr/>
          <p:nvPr/>
        </p:nvSpPr>
        <p:spPr bwMode="auto">
          <a:xfrm>
            <a:off x="8795345" y="4332148"/>
            <a:ext cx="2354742"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健康产业研究院</a:t>
            </a:r>
          </a:p>
        </p:txBody>
      </p:sp>
      <p:sp>
        <p:nvSpPr>
          <p:cNvPr id="47" name="矩形 46"/>
          <p:cNvSpPr/>
          <p:nvPr/>
        </p:nvSpPr>
        <p:spPr>
          <a:xfrm>
            <a:off x="8907509" y="4417812"/>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TextBox 47"/>
          <p:cNvSpPr txBox="1"/>
          <p:nvPr/>
        </p:nvSpPr>
        <p:spPr>
          <a:xfrm>
            <a:off x="8888703" y="4400255"/>
            <a:ext cx="418704"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12</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49" name="Rectangle 229"/>
          <p:cNvSpPr/>
          <p:nvPr/>
        </p:nvSpPr>
        <p:spPr bwMode="auto">
          <a:xfrm>
            <a:off x="1119193" y="4332149"/>
            <a:ext cx="2301676"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国企改革研究院</a:t>
            </a:r>
          </a:p>
        </p:txBody>
      </p:sp>
      <p:sp>
        <p:nvSpPr>
          <p:cNvPr id="50" name="矩形 49"/>
          <p:cNvSpPr/>
          <p:nvPr/>
        </p:nvSpPr>
        <p:spPr>
          <a:xfrm>
            <a:off x="1231357" y="4417813"/>
            <a:ext cx="350334" cy="379917"/>
          </a:xfrm>
          <a:prstGeom prst="rect">
            <a:avLst/>
          </a:prstGeom>
          <a:no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TextBox 50"/>
          <p:cNvSpPr txBox="1"/>
          <p:nvPr/>
        </p:nvSpPr>
        <p:spPr>
          <a:xfrm>
            <a:off x="1255681" y="4417508"/>
            <a:ext cx="301686" cy="369332"/>
          </a:xfrm>
          <a:prstGeom prst="rect">
            <a:avLst/>
          </a:prstGeom>
          <a:solidFill>
            <a:srgbClr val="FFC000"/>
          </a:solid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9</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52" name="Rectangle 229"/>
          <p:cNvSpPr/>
          <p:nvPr/>
        </p:nvSpPr>
        <p:spPr bwMode="auto">
          <a:xfrm>
            <a:off x="3500770" y="4322237"/>
            <a:ext cx="2585638" cy="1059865"/>
          </a:xfrm>
          <a:prstGeom prst="rect">
            <a:avLst/>
          </a:prstGeom>
          <a:solidFill>
            <a:srgbClr val="358FCB"/>
          </a:solidFill>
          <a:ln w="10795" cap="flat" cmpd="sng" algn="ctr">
            <a:noFill/>
            <a:prstDash val="solid"/>
          </a:ln>
          <a:effectLst/>
        </p:spPr>
        <p:txBody>
          <a:bodyPr lIns="91440" tIns="45720" rIns="91440" bIns="45720" anchor="b"/>
          <a:lstStyle/>
          <a:p>
            <a:pPr algn="ctr" defTabSz="670940">
              <a:lnSpc>
                <a:spcPct val="115000"/>
              </a:lnSpc>
            </a:pPr>
            <a:r>
              <a:rPr lang="zh-CN" altLang="en-US" dirty="0">
                <a:solidFill>
                  <a:schemeClr val="bg1"/>
                </a:solidFill>
                <a:latin typeface="微软雅黑" panose="020B0503020204020204" pitchFamily="34" charset="-122"/>
                <a:ea typeface="微软雅黑" panose="020B0503020204020204" pitchFamily="34" charset="-122"/>
                <a:cs typeface="Arial" pitchFamily="34" charset="0"/>
              </a:rPr>
              <a:t>体育产业研究院</a:t>
            </a:r>
          </a:p>
        </p:txBody>
      </p:sp>
      <p:sp>
        <p:nvSpPr>
          <p:cNvPr id="56" name="矩形 55"/>
          <p:cNvSpPr/>
          <p:nvPr/>
        </p:nvSpPr>
        <p:spPr>
          <a:xfrm>
            <a:off x="6277810" y="2124410"/>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TextBox 56"/>
          <p:cNvSpPr txBox="1"/>
          <p:nvPr/>
        </p:nvSpPr>
        <p:spPr>
          <a:xfrm>
            <a:off x="6302134" y="2124105"/>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3</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58" name="矩形 57"/>
          <p:cNvSpPr/>
          <p:nvPr/>
        </p:nvSpPr>
        <p:spPr>
          <a:xfrm>
            <a:off x="8881631" y="2132245"/>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TextBox 58"/>
          <p:cNvSpPr txBox="1"/>
          <p:nvPr/>
        </p:nvSpPr>
        <p:spPr>
          <a:xfrm>
            <a:off x="8905955" y="2131940"/>
            <a:ext cx="301686" cy="646331"/>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4</a:t>
            </a:r>
          </a:p>
          <a:p>
            <a:endParaRPr lang="zh-CN" altLang="en-US" b="1" dirty="0">
              <a:solidFill>
                <a:schemeClr val="bg1"/>
              </a:solidFill>
              <a:latin typeface="黑体" panose="02010609060101010101" pitchFamily="49" charset="-122"/>
              <a:ea typeface="黑体" panose="02010609060101010101" pitchFamily="49" charset="-122"/>
            </a:endParaRPr>
          </a:p>
        </p:txBody>
      </p:sp>
      <p:sp>
        <p:nvSpPr>
          <p:cNvPr id="60" name="矩形 59"/>
          <p:cNvSpPr/>
          <p:nvPr/>
        </p:nvSpPr>
        <p:spPr>
          <a:xfrm>
            <a:off x="1231357" y="3273952"/>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TextBox 60"/>
          <p:cNvSpPr txBox="1"/>
          <p:nvPr/>
        </p:nvSpPr>
        <p:spPr>
          <a:xfrm>
            <a:off x="1255681" y="3273647"/>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5</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62" name="矩形 61"/>
          <p:cNvSpPr/>
          <p:nvPr/>
        </p:nvSpPr>
        <p:spPr>
          <a:xfrm>
            <a:off x="3574059" y="3247283"/>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TextBox 62"/>
          <p:cNvSpPr txBox="1"/>
          <p:nvPr/>
        </p:nvSpPr>
        <p:spPr>
          <a:xfrm>
            <a:off x="3598383" y="3246978"/>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6</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64" name="矩形 63"/>
          <p:cNvSpPr/>
          <p:nvPr/>
        </p:nvSpPr>
        <p:spPr>
          <a:xfrm>
            <a:off x="3622707" y="4418118"/>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TextBox 64"/>
          <p:cNvSpPr txBox="1"/>
          <p:nvPr/>
        </p:nvSpPr>
        <p:spPr>
          <a:xfrm>
            <a:off x="3586649" y="4417813"/>
            <a:ext cx="418704"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10</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68" name="矩形 67"/>
          <p:cNvSpPr/>
          <p:nvPr/>
        </p:nvSpPr>
        <p:spPr>
          <a:xfrm>
            <a:off x="6280918" y="3240499"/>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TextBox 68"/>
          <p:cNvSpPr txBox="1"/>
          <p:nvPr/>
        </p:nvSpPr>
        <p:spPr>
          <a:xfrm>
            <a:off x="6305242" y="3240194"/>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7</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70" name="矩形 69"/>
          <p:cNvSpPr/>
          <p:nvPr/>
        </p:nvSpPr>
        <p:spPr>
          <a:xfrm>
            <a:off x="8883185" y="3247588"/>
            <a:ext cx="350334" cy="379917"/>
          </a:xfrm>
          <a:prstGeom prst="rect">
            <a:avLst/>
          </a:prstGeom>
          <a:solidFill>
            <a:srgbClr val="FFC000"/>
          </a:solidFill>
          <a:ln w="285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TextBox 70"/>
          <p:cNvSpPr txBox="1"/>
          <p:nvPr/>
        </p:nvSpPr>
        <p:spPr>
          <a:xfrm>
            <a:off x="8907509" y="3247283"/>
            <a:ext cx="301686" cy="369332"/>
          </a:xfrm>
          <a:prstGeom prst="rect">
            <a:avLst/>
          </a:prstGeom>
          <a:noFill/>
        </p:spPr>
        <p:txBody>
          <a:bodyPr wrap="none" rtlCol="0">
            <a:spAutoFit/>
          </a:bodyPr>
          <a:lstStyle/>
          <a:p>
            <a:r>
              <a:rPr lang="en-US" altLang="zh-CN" b="1" dirty="0" smtClean="0">
                <a:solidFill>
                  <a:schemeClr val="bg1"/>
                </a:solidFill>
                <a:latin typeface="黑体" panose="02010609060101010101" pitchFamily="49" charset="-122"/>
                <a:ea typeface="黑体" panose="02010609060101010101" pitchFamily="49" charset="-122"/>
              </a:rPr>
              <a:t>8</a:t>
            </a:r>
            <a:endParaRPr lang="zh-CN" altLang="en-US"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71942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1200329"/>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保持</a:t>
            </a:r>
            <a:r>
              <a:rPr lang="zh-CN" altLang="en-US" sz="2400" b="1" dirty="0">
                <a:latin typeface="黑体" panose="02010609060101010101" pitchFamily="49" charset="-122"/>
                <a:ea typeface="黑体" panose="02010609060101010101" pitchFamily="49" charset="-122"/>
              </a:rPr>
              <a:t>着行业数十项之“最”</a:t>
            </a:r>
          </a:p>
          <a:p>
            <a:endParaRPr lang="zh-CN" altLang="en-US" sz="2400" b="1" dirty="0">
              <a:latin typeface="黑体" panose="02010609060101010101" pitchFamily="49" charset="-122"/>
              <a:ea typeface="黑体" panose="02010609060101010101" pitchFamily="49" charset="-122"/>
            </a:endParaRPr>
          </a:p>
          <a:p>
            <a:endParaRPr lang="zh-CN" altLang="en-US" sz="2400" b="1" dirty="0">
              <a:latin typeface="黑体" panose="02010609060101010101" pitchFamily="49" charset="-122"/>
              <a:ea typeface="黑体" panose="02010609060101010101" pitchFamily="49" charset="-122"/>
            </a:endParaRPr>
          </a:p>
        </p:txBody>
      </p:sp>
      <p:grpSp>
        <p:nvGrpSpPr>
          <p:cNvPr id="4" name="组合 3"/>
          <p:cNvGrpSpPr/>
          <p:nvPr/>
        </p:nvGrpSpPr>
        <p:grpSpPr>
          <a:xfrm>
            <a:off x="250064" y="1270803"/>
            <a:ext cx="11560955" cy="4840299"/>
            <a:chOff x="250064" y="1270803"/>
            <a:chExt cx="11560955" cy="4840299"/>
          </a:xfrm>
        </p:grpSpPr>
        <p:grpSp>
          <p:nvGrpSpPr>
            <p:cNvPr id="2" name="组合 1"/>
            <p:cNvGrpSpPr/>
            <p:nvPr/>
          </p:nvGrpSpPr>
          <p:grpSpPr>
            <a:xfrm>
              <a:off x="250064" y="1408443"/>
              <a:ext cx="3739799" cy="4678358"/>
              <a:chOff x="250064" y="1408443"/>
              <a:chExt cx="3739799" cy="4678358"/>
            </a:xfrm>
          </p:grpSpPr>
          <p:graphicFrame>
            <p:nvGraphicFramePr>
              <p:cNvPr id="55" name="图表 54"/>
              <p:cNvGraphicFramePr/>
              <p:nvPr>
                <p:extLst>
                  <p:ext uri="{D42A27DB-BD31-4B8C-83A1-F6EECF244321}">
                    <p14:modId xmlns:p14="http://schemas.microsoft.com/office/powerpoint/2010/main" val="2484802566"/>
                  </p:ext>
                </p:extLst>
              </p:nvPr>
            </p:nvGraphicFramePr>
            <p:xfrm>
              <a:off x="250064" y="2970377"/>
              <a:ext cx="3739799" cy="3116424"/>
            </p:xfrm>
            <a:graphic>
              <a:graphicData uri="http://schemas.openxmlformats.org/drawingml/2006/chart">
                <c:chart xmlns:c="http://schemas.openxmlformats.org/drawingml/2006/chart" xmlns:r="http://schemas.openxmlformats.org/officeDocument/2006/relationships" r:id="rId2"/>
              </a:graphicData>
            </a:graphic>
          </p:graphicFrame>
          <p:sp>
            <p:nvSpPr>
              <p:cNvPr id="56" name="Oval 166"/>
              <p:cNvSpPr>
                <a:spLocks noChangeArrowheads="1"/>
              </p:cNvSpPr>
              <p:nvPr/>
            </p:nvSpPr>
            <p:spPr bwMode="auto">
              <a:xfrm>
                <a:off x="2404901" y="1569534"/>
                <a:ext cx="349850" cy="361791"/>
              </a:xfrm>
              <a:prstGeom prst="ellipse">
                <a:avLst/>
              </a:prstGeom>
              <a:solidFill>
                <a:schemeClr val="bg2">
                  <a:lumMod val="50000"/>
                </a:schemeClr>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sp>
            <p:nvSpPr>
              <p:cNvPr id="57" name="Freeform 167"/>
              <p:cNvSpPr>
                <a:spLocks/>
              </p:cNvSpPr>
              <p:nvPr/>
            </p:nvSpPr>
            <p:spPr bwMode="auto">
              <a:xfrm>
                <a:off x="2026990" y="1408443"/>
                <a:ext cx="1225827" cy="2193018"/>
              </a:xfrm>
              <a:custGeom>
                <a:avLst/>
                <a:gdLst>
                  <a:gd name="T0" fmla="*/ 337 w 350"/>
                  <a:gd name="T1" fmla="*/ 7 h 610"/>
                  <a:gd name="T2" fmla="*/ 307 w 350"/>
                  <a:gd name="T3" fmla="*/ 14 h 610"/>
                  <a:gd name="T4" fmla="*/ 270 w 350"/>
                  <a:gd name="T5" fmla="*/ 80 h 610"/>
                  <a:gd name="T6" fmla="*/ 270 w 350"/>
                  <a:gd name="T7" fmla="*/ 82 h 610"/>
                  <a:gd name="T8" fmla="*/ 199 w 350"/>
                  <a:gd name="T9" fmla="*/ 154 h 610"/>
                  <a:gd name="T10" fmla="*/ 91 w 350"/>
                  <a:gd name="T11" fmla="*/ 154 h 610"/>
                  <a:gd name="T12" fmla="*/ 91 w 350"/>
                  <a:gd name="T13" fmla="*/ 154 h 610"/>
                  <a:gd name="T14" fmla="*/ 78 w 350"/>
                  <a:gd name="T15" fmla="*/ 160 h 610"/>
                  <a:gd name="T16" fmla="*/ 8 w 350"/>
                  <a:gd name="T17" fmla="*/ 232 h 610"/>
                  <a:gd name="T18" fmla="*/ 0 w 350"/>
                  <a:gd name="T19" fmla="*/ 243 h 610"/>
                  <a:gd name="T20" fmla="*/ 0 w 350"/>
                  <a:gd name="T21" fmla="*/ 243 h 610"/>
                  <a:gd name="T22" fmla="*/ 0 w 350"/>
                  <a:gd name="T23" fmla="*/ 245 h 610"/>
                  <a:gd name="T24" fmla="*/ 0 w 350"/>
                  <a:gd name="T25" fmla="*/ 246 h 610"/>
                  <a:gd name="T26" fmla="*/ 0 w 350"/>
                  <a:gd name="T27" fmla="*/ 246 h 610"/>
                  <a:gd name="T28" fmla="*/ 0 w 350"/>
                  <a:gd name="T29" fmla="*/ 248 h 610"/>
                  <a:gd name="T30" fmla="*/ 0 w 350"/>
                  <a:gd name="T31" fmla="*/ 250 h 610"/>
                  <a:gd name="T32" fmla="*/ 0 w 350"/>
                  <a:gd name="T33" fmla="*/ 329 h 610"/>
                  <a:gd name="T34" fmla="*/ 20 w 350"/>
                  <a:gd name="T35" fmla="*/ 351 h 610"/>
                  <a:gd name="T36" fmla="*/ 42 w 350"/>
                  <a:gd name="T37" fmla="*/ 329 h 610"/>
                  <a:gd name="T38" fmla="*/ 42 w 350"/>
                  <a:gd name="T39" fmla="*/ 257 h 610"/>
                  <a:gd name="T40" fmla="*/ 91 w 350"/>
                  <a:gd name="T41" fmla="*/ 207 h 610"/>
                  <a:gd name="T42" fmla="*/ 91 w 350"/>
                  <a:gd name="T43" fmla="*/ 405 h 610"/>
                  <a:gd name="T44" fmla="*/ 91 w 350"/>
                  <a:gd name="T45" fmla="*/ 406 h 610"/>
                  <a:gd name="T46" fmla="*/ 91 w 350"/>
                  <a:gd name="T47" fmla="*/ 496 h 610"/>
                  <a:gd name="T48" fmla="*/ 91 w 350"/>
                  <a:gd name="T49" fmla="*/ 496 h 610"/>
                  <a:gd name="T50" fmla="*/ 91 w 350"/>
                  <a:gd name="T51" fmla="*/ 496 h 610"/>
                  <a:gd name="T52" fmla="*/ 91 w 350"/>
                  <a:gd name="T53" fmla="*/ 587 h 610"/>
                  <a:gd name="T54" fmla="*/ 114 w 350"/>
                  <a:gd name="T55" fmla="*/ 610 h 610"/>
                  <a:gd name="T56" fmla="*/ 122 w 350"/>
                  <a:gd name="T57" fmla="*/ 610 h 610"/>
                  <a:gd name="T58" fmla="*/ 146 w 350"/>
                  <a:gd name="T59" fmla="*/ 587 h 610"/>
                  <a:gd name="T60" fmla="*/ 146 w 350"/>
                  <a:gd name="T61" fmla="*/ 496 h 610"/>
                  <a:gd name="T62" fmla="*/ 146 w 350"/>
                  <a:gd name="T63" fmla="*/ 496 h 610"/>
                  <a:gd name="T64" fmla="*/ 146 w 350"/>
                  <a:gd name="T65" fmla="*/ 496 h 610"/>
                  <a:gd name="T66" fmla="*/ 146 w 350"/>
                  <a:gd name="T67" fmla="*/ 406 h 610"/>
                  <a:gd name="T68" fmla="*/ 171 w 350"/>
                  <a:gd name="T69" fmla="*/ 406 h 610"/>
                  <a:gd name="T70" fmla="*/ 171 w 350"/>
                  <a:gd name="T71" fmla="*/ 496 h 610"/>
                  <a:gd name="T72" fmla="*/ 171 w 350"/>
                  <a:gd name="T73" fmla="*/ 496 h 610"/>
                  <a:gd name="T74" fmla="*/ 171 w 350"/>
                  <a:gd name="T75" fmla="*/ 496 h 610"/>
                  <a:gd name="T76" fmla="*/ 171 w 350"/>
                  <a:gd name="T77" fmla="*/ 587 h 610"/>
                  <a:gd name="T78" fmla="*/ 194 w 350"/>
                  <a:gd name="T79" fmla="*/ 610 h 610"/>
                  <a:gd name="T80" fmla="*/ 201 w 350"/>
                  <a:gd name="T81" fmla="*/ 610 h 610"/>
                  <a:gd name="T82" fmla="*/ 224 w 350"/>
                  <a:gd name="T83" fmla="*/ 587 h 610"/>
                  <a:gd name="T84" fmla="*/ 224 w 350"/>
                  <a:gd name="T85" fmla="*/ 496 h 610"/>
                  <a:gd name="T86" fmla="*/ 224 w 350"/>
                  <a:gd name="T87" fmla="*/ 496 h 610"/>
                  <a:gd name="T88" fmla="*/ 224 w 350"/>
                  <a:gd name="T89" fmla="*/ 496 h 610"/>
                  <a:gd name="T90" fmla="*/ 224 w 350"/>
                  <a:gd name="T91" fmla="*/ 406 h 610"/>
                  <a:gd name="T92" fmla="*/ 224 w 350"/>
                  <a:gd name="T93" fmla="*/ 405 h 610"/>
                  <a:gd name="T94" fmla="*/ 224 w 350"/>
                  <a:gd name="T95" fmla="*/ 187 h 610"/>
                  <a:gd name="T96" fmla="*/ 227 w 350"/>
                  <a:gd name="T97" fmla="*/ 185 h 610"/>
                  <a:gd name="T98" fmla="*/ 298 w 350"/>
                  <a:gd name="T99" fmla="*/ 113 h 610"/>
                  <a:gd name="T100" fmla="*/ 304 w 350"/>
                  <a:gd name="T101" fmla="*/ 105 h 610"/>
                  <a:gd name="T102" fmla="*/ 345 w 350"/>
                  <a:gd name="T103" fmla="*/ 35 h 610"/>
                  <a:gd name="T104" fmla="*/ 337 w 350"/>
                  <a:gd name="T105" fmla="*/ 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10">
                    <a:moveTo>
                      <a:pt x="337" y="7"/>
                    </a:moveTo>
                    <a:cubicBezTo>
                      <a:pt x="326" y="0"/>
                      <a:pt x="313" y="5"/>
                      <a:pt x="307" y="14"/>
                    </a:cubicBezTo>
                    <a:cubicBezTo>
                      <a:pt x="270" y="80"/>
                      <a:pt x="270" y="80"/>
                      <a:pt x="270" y="80"/>
                    </a:cubicBezTo>
                    <a:cubicBezTo>
                      <a:pt x="270" y="80"/>
                      <a:pt x="270" y="80"/>
                      <a:pt x="270" y="82"/>
                    </a:cubicBezTo>
                    <a:cubicBezTo>
                      <a:pt x="199" y="154"/>
                      <a:pt x="199" y="154"/>
                      <a:pt x="199" y="154"/>
                    </a:cubicBezTo>
                    <a:cubicBezTo>
                      <a:pt x="91" y="154"/>
                      <a:pt x="91" y="154"/>
                      <a:pt x="91" y="154"/>
                    </a:cubicBezTo>
                    <a:cubicBezTo>
                      <a:pt x="91" y="154"/>
                      <a:pt x="91" y="154"/>
                      <a:pt x="91" y="154"/>
                    </a:cubicBezTo>
                    <a:cubicBezTo>
                      <a:pt x="88" y="154"/>
                      <a:pt x="83" y="156"/>
                      <a:pt x="78" y="160"/>
                    </a:cubicBezTo>
                    <a:cubicBezTo>
                      <a:pt x="8" y="232"/>
                      <a:pt x="8" y="232"/>
                      <a:pt x="8" y="232"/>
                    </a:cubicBezTo>
                    <a:cubicBezTo>
                      <a:pt x="5" y="235"/>
                      <a:pt x="2" y="239"/>
                      <a:pt x="0" y="243"/>
                    </a:cubicBezTo>
                    <a:cubicBezTo>
                      <a:pt x="0" y="243"/>
                      <a:pt x="0" y="243"/>
                      <a:pt x="0" y="243"/>
                    </a:cubicBezTo>
                    <a:cubicBezTo>
                      <a:pt x="0" y="245"/>
                      <a:pt x="0" y="245"/>
                      <a:pt x="0" y="245"/>
                    </a:cubicBezTo>
                    <a:cubicBezTo>
                      <a:pt x="0" y="246"/>
                      <a:pt x="0" y="246"/>
                      <a:pt x="0" y="246"/>
                    </a:cubicBezTo>
                    <a:cubicBezTo>
                      <a:pt x="0" y="246"/>
                      <a:pt x="0" y="246"/>
                      <a:pt x="0" y="246"/>
                    </a:cubicBezTo>
                    <a:cubicBezTo>
                      <a:pt x="0" y="248"/>
                      <a:pt x="0" y="248"/>
                      <a:pt x="0" y="248"/>
                    </a:cubicBezTo>
                    <a:cubicBezTo>
                      <a:pt x="0" y="250"/>
                      <a:pt x="0" y="250"/>
                      <a:pt x="0" y="250"/>
                    </a:cubicBezTo>
                    <a:cubicBezTo>
                      <a:pt x="0" y="329"/>
                      <a:pt x="0" y="329"/>
                      <a:pt x="0" y="329"/>
                    </a:cubicBezTo>
                    <a:cubicBezTo>
                      <a:pt x="0" y="342"/>
                      <a:pt x="9" y="351"/>
                      <a:pt x="20" y="351"/>
                    </a:cubicBezTo>
                    <a:cubicBezTo>
                      <a:pt x="33" y="351"/>
                      <a:pt x="42" y="342"/>
                      <a:pt x="42" y="329"/>
                    </a:cubicBezTo>
                    <a:cubicBezTo>
                      <a:pt x="42" y="257"/>
                      <a:pt x="42" y="257"/>
                      <a:pt x="42" y="257"/>
                    </a:cubicBezTo>
                    <a:cubicBezTo>
                      <a:pt x="91" y="207"/>
                      <a:pt x="91" y="207"/>
                      <a:pt x="91" y="207"/>
                    </a:cubicBezTo>
                    <a:cubicBezTo>
                      <a:pt x="91" y="405"/>
                      <a:pt x="91" y="405"/>
                      <a:pt x="91" y="405"/>
                    </a:cubicBezTo>
                    <a:cubicBezTo>
                      <a:pt x="91" y="406"/>
                      <a:pt x="91" y="406"/>
                      <a:pt x="91" y="406"/>
                    </a:cubicBezTo>
                    <a:cubicBezTo>
                      <a:pt x="91" y="496"/>
                      <a:pt x="91" y="496"/>
                      <a:pt x="91" y="496"/>
                    </a:cubicBezTo>
                    <a:cubicBezTo>
                      <a:pt x="91" y="496"/>
                      <a:pt x="91" y="496"/>
                      <a:pt x="91" y="496"/>
                    </a:cubicBezTo>
                    <a:cubicBezTo>
                      <a:pt x="91" y="496"/>
                      <a:pt x="91" y="496"/>
                      <a:pt x="91" y="496"/>
                    </a:cubicBezTo>
                    <a:cubicBezTo>
                      <a:pt x="91" y="587"/>
                      <a:pt x="91" y="587"/>
                      <a:pt x="91" y="587"/>
                    </a:cubicBezTo>
                    <a:cubicBezTo>
                      <a:pt x="91" y="601"/>
                      <a:pt x="102" y="610"/>
                      <a:pt x="114" y="610"/>
                    </a:cubicBezTo>
                    <a:cubicBezTo>
                      <a:pt x="122" y="610"/>
                      <a:pt x="122" y="610"/>
                      <a:pt x="122" y="610"/>
                    </a:cubicBezTo>
                    <a:cubicBezTo>
                      <a:pt x="135" y="610"/>
                      <a:pt x="146" y="601"/>
                      <a:pt x="146" y="587"/>
                    </a:cubicBezTo>
                    <a:cubicBezTo>
                      <a:pt x="146" y="496"/>
                      <a:pt x="146" y="496"/>
                      <a:pt x="146" y="496"/>
                    </a:cubicBezTo>
                    <a:cubicBezTo>
                      <a:pt x="146" y="496"/>
                      <a:pt x="146" y="496"/>
                      <a:pt x="146" y="496"/>
                    </a:cubicBezTo>
                    <a:cubicBezTo>
                      <a:pt x="146" y="496"/>
                      <a:pt x="146" y="496"/>
                      <a:pt x="146" y="496"/>
                    </a:cubicBezTo>
                    <a:cubicBezTo>
                      <a:pt x="146" y="406"/>
                      <a:pt x="146" y="406"/>
                      <a:pt x="146" y="406"/>
                    </a:cubicBezTo>
                    <a:cubicBezTo>
                      <a:pt x="171" y="406"/>
                      <a:pt x="171" y="406"/>
                      <a:pt x="171" y="406"/>
                    </a:cubicBezTo>
                    <a:cubicBezTo>
                      <a:pt x="171" y="496"/>
                      <a:pt x="171" y="496"/>
                      <a:pt x="171" y="496"/>
                    </a:cubicBezTo>
                    <a:cubicBezTo>
                      <a:pt x="171" y="496"/>
                      <a:pt x="171" y="496"/>
                      <a:pt x="171" y="496"/>
                    </a:cubicBezTo>
                    <a:cubicBezTo>
                      <a:pt x="171" y="496"/>
                      <a:pt x="171" y="496"/>
                      <a:pt x="171" y="496"/>
                    </a:cubicBezTo>
                    <a:cubicBezTo>
                      <a:pt x="171" y="587"/>
                      <a:pt x="171" y="587"/>
                      <a:pt x="171" y="587"/>
                    </a:cubicBezTo>
                    <a:cubicBezTo>
                      <a:pt x="171" y="601"/>
                      <a:pt x="182" y="610"/>
                      <a:pt x="194" y="610"/>
                    </a:cubicBezTo>
                    <a:cubicBezTo>
                      <a:pt x="201" y="610"/>
                      <a:pt x="201" y="610"/>
                      <a:pt x="201" y="610"/>
                    </a:cubicBezTo>
                    <a:cubicBezTo>
                      <a:pt x="215" y="610"/>
                      <a:pt x="224" y="601"/>
                      <a:pt x="224" y="587"/>
                    </a:cubicBezTo>
                    <a:cubicBezTo>
                      <a:pt x="224" y="496"/>
                      <a:pt x="224" y="496"/>
                      <a:pt x="224" y="496"/>
                    </a:cubicBezTo>
                    <a:cubicBezTo>
                      <a:pt x="224" y="496"/>
                      <a:pt x="224" y="496"/>
                      <a:pt x="224" y="496"/>
                    </a:cubicBezTo>
                    <a:cubicBezTo>
                      <a:pt x="224" y="496"/>
                      <a:pt x="224" y="496"/>
                      <a:pt x="224" y="496"/>
                    </a:cubicBezTo>
                    <a:cubicBezTo>
                      <a:pt x="224" y="406"/>
                      <a:pt x="224" y="406"/>
                      <a:pt x="224" y="406"/>
                    </a:cubicBezTo>
                    <a:cubicBezTo>
                      <a:pt x="224" y="405"/>
                      <a:pt x="224" y="405"/>
                      <a:pt x="224" y="405"/>
                    </a:cubicBezTo>
                    <a:cubicBezTo>
                      <a:pt x="224" y="187"/>
                      <a:pt x="224" y="187"/>
                      <a:pt x="224" y="187"/>
                    </a:cubicBezTo>
                    <a:cubicBezTo>
                      <a:pt x="224" y="187"/>
                      <a:pt x="226" y="185"/>
                      <a:pt x="227" y="185"/>
                    </a:cubicBezTo>
                    <a:cubicBezTo>
                      <a:pt x="298" y="113"/>
                      <a:pt x="298" y="113"/>
                      <a:pt x="298" y="113"/>
                    </a:cubicBezTo>
                    <a:cubicBezTo>
                      <a:pt x="301" y="112"/>
                      <a:pt x="302" y="108"/>
                      <a:pt x="304" y="105"/>
                    </a:cubicBezTo>
                    <a:cubicBezTo>
                      <a:pt x="345" y="35"/>
                      <a:pt x="345" y="35"/>
                      <a:pt x="345" y="35"/>
                    </a:cubicBezTo>
                    <a:cubicBezTo>
                      <a:pt x="350" y="25"/>
                      <a:pt x="346" y="13"/>
                      <a:pt x="337" y="7"/>
                    </a:cubicBez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grpSp>
        <p:grpSp>
          <p:nvGrpSpPr>
            <p:cNvPr id="59" name="组合 58"/>
            <p:cNvGrpSpPr/>
            <p:nvPr/>
          </p:nvGrpSpPr>
          <p:grpSpPr>
            <a:xfrm>
              <a:off x="4302523" y="3303064"/>
              <a:ext cx="682810" cy="707886"/>
              <a:chOff x="5320075" y="1829561"/>
              <a:chExt cx="682810" cy="707886"/>
            </a:xfrm>
          </p:grpSpPr>
          <p:sp>
            <p:nvSpPr>
              <p:cNvPr id="60" name="泪滴形 59"/>
              <p:cNvSpPr/>
              <p:nvPr/>
            </p:nvSpPr>
            <p:spPr>
              <a:xfrm rot="7996727">
                <a:off x="5320075" y="1837694"/>
                <a:ext cx="682810" cy="682810"/>
              </a:xfrm>
              <a:prstGeom prst="teardrop">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11"/>
              <p:cNvSpPr txBox="1"/>
              <p:nvPr/>
            </p:nvSpPr>
            <p:spPr>
              <a:xfrm>
                <a:off x="5424418" y="1829561"/>
                <a:ext cx="462734" cy="707886"/>
              </a:xfrm>
              <a:prstGeom prst="rect">
                <a:avLst/>
              </a:prstGeom>
              <a:noFill/>
            </p:spPr>
            <p:txBody>
              <a:bodyPr wrap="square" rtlCol="0">
                <a:spAutoFit/>
              </a:bodyPr>
              <a:lstStyle/>
              <a:p>
                <a:r>
                  <a:rPr lang="en-US" altLang="zh-CN" sz="4000" b="1" dirty="0" smtClean="0">
                    <a:solidFill>
                      <a:schemeClr val="bg1"/>
                    </a:solidFill>
                  </a:rPr>
                  <a:t>3</a:t>
                </a:r>
                <a:endParaRPr lang="zh-CN" altLang="en-US" sz="4000" b="1" dirty="0">
                  <a:solidFill>
                    <a:schemeClr val="bg1"/>
                  </a:solidFill>
                </a:endParaRPr>
              </a:p>
            </p:txBody>
          </p:sp>
        </p:grpSp>
        <p:grpSp>
          <p:nvGrpSpPr>
            <p:cNvPr id="62" name="组合 61"/>
            <p:cNvGrpSpPr/>
            <p:nvPr/>
          </p:nvGrpSpPr>
          <p:grpSpPr>
            <a:xfrm>
              <a:off x="4276645" y="2309105"/>
              <a:ext cx="682810" cy="707886"/>
              <a:chOff x="5320075" y="2860448"/>
              <a:chExt cx="682810" cy="707886"/>
            </a:xfrm>
          </p:grpSpPr>
          <p:sp>
            <p:nvSpPr>
              <p:cNvPr id="63" name="泪滴形 62"/>
              <p:cNvSpPr/>
              <p:nvPr/>
            </p:nvSpPr>
            <p:spPr>
              <a:xfrm rot="7996727">
                <a:off x="5320075" y="2872986"/>
                <a:ext cx="682810" cy="682810"/>
              </a:xfrm>
              <a:prstGeom prst="teardrop">
                <a:avLst/>
              </a:prstGeom>
              <a:solidFill>
                <a:srgbClr val="098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4"/>
              <p:cNvSpPr txBox="1"/>
              <p:nvPr/>
            </p:nvSpPr>
            <p:spPr>
              <a:xfrm>
                <a:off x="5424418" y="2860448"/>
                <a:ext cx="462734" cy="707886"/>
              </a:xfrm>
              <a:prstGeom prst="rect">
                <a:avLst/>
              </a:prstGeom>
              <a:noFill/>
            </p:spPr>
            <p:txBody>
              <a:bodyPr wrap="square" rtlCol="0">
                <a:spAutoFit/>
              </a:bodyPr>
              <a:lstStyle/>
              <a:p>
                <a:r>
                  <a:rPr lang="en-US" altLang="zh-CN" sz="4000" b="1" dirty="0" smtClean="0">
                    <a:solidFill>
                      <a:schemeClr val="bg1"/>
                    </a:solidFill>
                  </a:rPr>
                  <a:t>2</a:t>
                </a:r>
                <a:endParaRPr lang="zh-CN" altLang="en-US" sz="4000" b="1" dirty="0">
                  <a:solidFill>
                    <a:schemeClr val="bg1"/>
                  </a:solidFill>
                </a:endParaRPr>
              </a:p>
            </p:txBody>
          </p:sp>
        </p:grpSp>
        <p:grpSp>
          <p:nvGrpSpPr>
            <p:cNvPr id="65" name="组合 64"/>
            <p:cNvGrpSpPr/>
            <p:nvPr/>
          </p:nvGrpSpPr>
          <p:grpSpPr>
            <a:xfrm>
              <a:off x="4302523" y="4256169"/>
              <a:ext cx="682810" cy="707886"/>
              <a:chOff x="5320075" y="3895739"/>
              <a:chExt cx="682810" cy="707886"/>
            </a:xfrm>
          </p:grpSpPr>
          <p:sp>
            <p:nvSpPr>
              <p:cNvPr id="66" name="泪滴形 65"/>
              <p:cNvSpPr/>
              <p:nvPr/>
            </p:nvSpPr>
            <p:spPr>
              <a:xfrm rot="7996727">
                <a:off x="5320075" y="3908277"/>
                <a:ext cx="682810" cy="682810"/>
              </a:xfrm>
              <a:prstGeom prst="teardrop">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17"/>
              <p:cNvSpPr txBox="1"/>
              <p:nvPr/>
            </p:nvSpPr>
            <p:spPr>
              <a:xfrm>
                <a:off x="5424418" y="3895739"/>
                <a:ext cx="462734" cy="707886"/>
              </a:xfrm>
              <a:prstGeom prst="rect">
                <a:avLst/>
              </a:prstGeom>
              <a:noFill/>
            </p:spPr>
            <p:txBody>
              <a:bodyPr wrap="square" rtlCol="0">
                <a:spAutoFit/>
              </a:bodyPr>
              <a:lstStyle/>
              <a:p>
                <a:r>
                  <a:rPr lang="en-US" altLang="zh-CN" sz="4000" b="1" dirty="0" smtClean="0">
                    <a:solidFill>
                      <a:schemeClr val="bg1"/>
                    </a:solidFill>
                  </a:rPr>
                  <a:t>4</a:t>
                </a:r>
                <a:endParaRPr lang="zh-CN" altLang="en-US" sz="4000" b="1" dirty="0">
                  <a:solidFill>
                    <a:schemeClr val="bg1"/>
                  </a:solidFill>
                </a:endParaRPr>
              </a:p>
            </p:txBody>
          </p:sp>
        </p:grpSp>
        <p:grpSp>
          <p:nvGrpSpPr>
            <p:cNvPr id="68" name="组合 67"/>
            <p:cNvGrpSpPr/>
            <p:nvPr/>
          </p:nvGrpSpPr>
          <p:grpSpPr>
            <a:xfrm>
              <a:off x="4291989" y="5170727"/>
              <a:ext cx="682810" cy="707886"/>
              <a:chOff x="5320075" y="4931029"/>
              <a:chExt cx="682810" cy="707886"/>
            </a:xfrm>
          </p:grpSpPr>
          <p:sp>
            <p:nvSpPr>
              <p:cNvPr id="69" name="泪滴形 68"/>
              <p:cNvSpPr/>
              <p:nvPr/>
            </p:nvSpPr>
            <p:spPr>
              <a:xfrm rot="7996727">
                <a:off x="5320075" y="4943567"/>
                <a:ext cx="682810" cy="682810"/>
              </a:xfrm>
              <a:prstGeom prst="teardrop">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20"/>
              <p:cNvSpPr txBox="1"/>
              <p:nvPr/>
            </p:nvSpPr>
            <p:spPr>
              <a:xfrm>
                <a:off x="5424418" y="4931029"/>
                <a:ext cx="462734" cy="707886"/>
              </a:xfrm>
              <a:prstGeom prst="rect">
                <a:avLst/>
              </a:prstGeom>
              <a:noFill/>
            </p:spPr>
            <p:txBody>
              <a:bodyPr wrap="square" rtlCol="0">
                <a:spAutoFit/>
              </a:bodyPr>
              <a:lstStyle/>
              <a:p>
                <a:r>
                  <a:rPr lang="en-US" altLang="zh-CN" sz="4000" b="1" dirty="0" smtClean="0">
                    <a:solidFill>
                      <a:schemeClr val="bg1"/>
                    </a:solidFill>
                  </a:rPr>
                  <a:t>5</a:t>
                </a:r>
                <a:endParaRPr lang="zh-CN" altLang="en-US" sz="4000" b="1" dirty="0">
                  <a:solidFill>
                    <a:schemeClr val="bg1"/>
                  </a:solidFill>
                </a:endParaRPr>
              </a:p>
            </p:txBody>
          </p:sp>
        </p:grpSp>
        <p:sp>
          <p:nvSpPr>
            <p:cNvPr id="90" name="文本框 21"/>
            <p:cNvSpPr txBox="1"/>
            <p:nvPr/>
          </p:nvSpPr>
          <p:spPr>
            <a:xfrm>
              <a:off x="5238511" y="1334223"/>
              <a:ext cx="4576940" cy="400110"/>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国内最大的专业管理咨询团队</a:t>
              </a:r>
            </a:p>
          </p:txBody>
        </p:sp>
        <p:sp>
          <p:nvSpPr>
            <p:cNvPr id="91" name="矩形 6"/>
            <p:cNvSpPr>
              <a:spLocks noChangeArrowheads="1"/>
            </p:cNvSpPr>
            <p:nvPr/>
          </p:nvSpPr>
          <p:spPr bwMode="auto">
            <a:xfrm>
              <a:off x="5238510" y="1737433"/>
              <a:ext cx="6535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2060"/>
                </a:buCl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拥有</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一支千人咨询团队，</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有著名</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高校和科研机构的工商管理等专业的硕士博士和资深学者，也</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有企业管理</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第一线颇有成绩的高层管理</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人员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92" name="文本框 21"/>
            <p:cNvSpPr txBox="1"/>
            <p:nvPr/>
          </p:nvSpPr>
          <p:spPr>
            <a:xfrm>
              <a:off x="5238512" y="2356929"/>
              <a:ext cx="4576940" cy="707886"/>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项目运作能力最强</a:t>
              </a:r>
            </a:p>
            <a:p>
              <a:endParaRPr lang="zh-CN" altLang="en-US" sz="2000" b="1" dirty="0">
                <a:solidFill>
                  <a:schemeClr val="tx1">
                    <a:lumMod val="75000"/>
                    <a:lumOff val="25000"/>
                  </a:schemeClr>
                </a:solidFill>
                <a:sym typeface="Bradley Hand ITC TT-Bold"/>
              </a:endParaRPr>
            </a:p>
          </p:txBody>
        </p:sp>
        <p:sp>
          <p:nvSpPr>
            <p:cNvPr id="93" name="矩形 6"/>
            <p:cNvSpPr>
              <a:spLocks noChangeArrowheads="1"/>
            </p:cNvSpPr>
            <p:nvPr/>
          </p:nvSpPr>
          <p:spPr bwMode="auto">
            <a:xfrm>
              <a:off x="5238509" y="2737675"/>
              <a:ext cx="6535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能同时</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为数百家客户提供管理咨询服务</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，每个</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工作日启动两个</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项目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96" name="文本框 21"/>
            <p:cNvSpPr txBox="1"/>
            <p:nvPr/>
          </p:nvSpPr>
          <p:spPr>
            <a:xfrm>
              <a:off x="5238506" y="3187136"/>
              <a:ext cx="4576940" cy="1015663"/>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年服务客户数量最多</a:t>
              </a:r>
            </a:p>
            <a:p>
              <a:endParaRPr lang="zh-CN" altLang="en-US" sz="2000" b="1" dirty="0">
                <a:solidFill>
                  <a:schemeClr val="tx1">
                    <a:lumMod val="75000"/>
                    <a:lumOff val="25000"/>
                  </a:schemeClr>
                </a:solidFill>
                <a:sym typeface="Bradley Hand ITC TT-Bold"/>
              </a:endParaRPr>
            </a:p>
            <a:p>
              <a:endParaRPr lang="zh-CN" altLang="en-US" sz="2000" b="1" dirty="0">
                <a:solidFill>
                  <a:schemeClr val="tx1">
                    <a:lumMod val="75000"/>
                    <a:lumOff val="25000"/>
                  </a:schemeClr>
                </a:solidFill>
                <a:sym typeface="Bradley Hand ITC TT-Bold"/>
              </a:endParaRPr>
            </a:p>
          </p:txBody>
        </p:sp>
        <p:sp>
          <p:nvSpPr>
            <p:cNvPr id="97" name="矩形 6"/>
            <p:cNvSpPr>
              <a:spLocks noChangeArrowheads="1"/>
            </p:cNvSpPr>
            <p:nvPr/>
          </p:nvSpPr>
          <p:spPr bwMode="auto">
            <a:xfrm>
              <a:off x="5238503" y="3567882"/>
              <a:ext cx="6535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400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多家国内外企业提供咨询服务，其中一半以上为我国大型企业集团或上市</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公司</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98" name="文本框 21"/>
            <p:cNvSpPr txBox="1"/>
            <p:nvPr/>
          </p:nvSpPr>
          <p:spPr>
            <a:xfrm>
              <a:off x="5270139" y="4285421"/>
              <a:ext cx="4576940" cy="400110"/>
            </a:xfrm>
            <a:prstGeom prst="rect">
              <a:avLst/>
            </a:prstGeom>
            <a:noFill/>
          </p:spPr>
          <p:txBody>
            <a:bodyPr wrap="square" rtlCol="0">
              <a:spAutoFit/>
            </a:bodyPr>
            <a:lstStyle/>
            <a:p>
              <a:pPr defTabSz="673100"/>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管理咨询服务收入最多</a:t>
              </a:r>
            </a:p>
          </p:txBody>
        </p:sp>
        <p:sp>
          <p:nvSpPr>
            <p:cNvPr id="100" name="矩形 6"/>
            <p:cNvSpPr>
              <a:spLocks noChangeArrowheads="1"/>
            </p:cNvSpPr>
            <p:nvPr/>
          </p:nvSpPr>
          <p:spPr bwMode="auto">
            <a:xfrm>
              <a:off x="5244260" y="4668279"/>
              <a:ext cx="6535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年咨询业务收入达三亿多元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116" name="泪滴形 115"/>
            <p:cNvSpPr/>
            <p:nvPr/>
          </p:nvSpPr>
          <p:spPr>
            <a:xfrm rot="7996727">
              <a:off x="4268211" y="1346098"/>
              <a:ext cx="682810" cy="682810"/>
            </a:xfrm>
            <a:prstGeom prst="teardrop">
              <a:avLst/>
            </a:prstGeom>
            <a:solidFill>
              <a:schemeClr val="accent1"/>
            </a:solidFill>
            <a:ln w="12700" cap="flat">
              <a:noFill/>
              <a:miter lim="400000"/>
            </a:ln>
            <a:effectLst/>
          </p:spPr>
          <p:txBody>
            <a:bodyPr wrap="square" lIns="0" tIns="0" rIns="0" bIns="0" numCol="1" anchor="t">
              <a:noAutofit/>
            </a:bodyPr>
            <a:lstStyle/>
            <a:p>
              <a:endParaRPr lang="zh-CN" altLang="en-US">
                <a:solidFill>
                  <a:schemeClr val="tx1"/>
                </a:solidFill>
                <a:cs typeface="+mn-ea"/>
              </a:endParaRPr>
            </a:p>
          </p:txBody>
        </p:sp>
        <p:sp>
          <p:nvSpPr>
            <p:cNvPr id="118" name="文本框 17"/>
            <p:cNvSpPr txBox="1"/>
            <p:nvPr/>
          </p:nvSpPr>
          <p:spPr>
            <a:xfrm>
              <a:off x="4378249" y="1270803"/>
              <a:ext cx="462734" cy="707886"/>
            </a:xfrm>
            <a:prstGeom prst="rect">
              <a:avLst/>
            </a:prstGeom>
            <a:noFill/>
          </p:spPr>
          <p:txBody>
            <a:bodyPr wrap="square" rtlCol="0">
              <a:spAutoFit/>
            </a:bodyPr>
            <a:lstStyle/>
            <a:p>
              <a:r>
                <a:rPr lang="en-US" altLang="zh-CN" sz="4000" b="1" dirty="0" smtClean="0">
                  <a:solidFill>
                    <a:schemeClr val="bg1"/>
                  </a:solidFill>
                </a:rPr>
                <a:t>1</a:t>
              </a:r>
              <a:endParaRPr lang="zh-CN" altLang="en-US" sz="4000" b="1" dirty="0">
                <a:solidFill>
                  <a:schemeClr val="bg1"/>
                </a:solidFill>
              </a:endParaRPr>
            </a:p>
          </p:txBody>
        </p:sp>
        <p:sp>
          <p:nvSpPr>
            <p:cNvPr id="121" name="文本框 21"/>
            <p:cNvSpPr txBox="1"/>
            <p:nvPr/>
          </p:nvSpPr>
          <p:spPr>
            <a:xfrm>
              <a:off x="5301775" y="5143469"/>
              <a:ext cx="4576940" cy="707886"/>
            </a:xfrm>
            <a:prstGeom prst="rect">
              <a:avLst/>
            </a:prstGeom>
            <a:noFill/>
          </p:spPr>
          <p:txBody>
            <a:bodyPr wrap="square" rtlCol="0">
              <a:spAutoFit/>
            </a:bodyPr>
            <a:lstStyle/>
            <a:p>
              <a:pPr defTabSz="673100"/>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客户满意度最高</a:t>
              </a:r>
            </a:p>
            <a:p>
              <a:pPr defTabSz="673100"/>
              <a:endParaRPr lang="zh-CN" altLang="en-US" sz="2000" b="1" dirty="0">
                <a:solidFill>
                  <a:schemeClr val="tx1">
                    <a:lumMod val="75000"/>
                    <a:lumOff val="25000"/>
                  </a:schemeClr>
                </a:solidFill>
                <a:sym typeface="Bradley Hand ITC TT-Bold"/>
              </a:endParaRPr>
            </a:p>
          </p:txBody>
        </p:sp>
        <p:sp>
          <p:nvSpPr>
            <p:cNvPr id="122" name="矩形 6"/>
            <p:cNvSpPr>
              <a:spLocks noChangeArrowheads="1"/>
            </p:cNvSpPr>
            <p:nvPr/>
          </p:nvSpPr>
          <p:spPr bwMode="auto">
            <a:xfrm>
              <a:off x="5275896" y="5526327"/>
              <a:ext cx="6535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一半以上的项目来源于客户续单或客户引荐，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29%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业务来自于已有客户的口碑推荐，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为忠诚客户续约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grpSp>
    </p:spTree>
    <p:extLst>
      <p:ext uri="{BB962C8B-B14F-4D97-AF65-F5344CB8AC3E}">
        <p14:creationId xmlns:p14="http://schemas.microsoft.com/office/powerpoint/2010/main" val="41476395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1200329"/>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保持</a:t>
            </a:r>
            <a:r>
              <a:rPr lang="zh-CN" altLang="en-US" sz="2400" b="1" dirty="0">
                <a:latin typeface="黑体" panose="02010609060101010101" pitchFamily="49" charset="-122"/>
                <a:ea typeface="黑体" panose="02010609060101010101" pitchFamily="49" charset="-122"/>
              </a:rPr>
              <a:t>着行业数十项之“最”</a:t>
            </a:r>
          </a:p>
          <a:p>
            <a:r>
              <a:rPr lang="zh-CN" altLang="en-US" sz="2400" b="1" dirty="0">
                <a:latin typeface="黑体" panose="02010609060101010101" pitchFamily="49" charset="-122"/>
                <a:ea typeface="黑体" panose="02010609060101010101" pitchFamily="49" charset="-122"/>
              </a:rPr>
              <a:t>　</a:t>
            </a:r>
          </a:p>
          <a:p>
            <a:endParaRPr lang="zh-CN" altLang="en-US" sz="2400" b="1" dirty="0">
              <a:latin typeface="黑体" panose="02010609060101010101" pitchFamily="49" charset="-122"/>
              <a:ea typeface="黑体" panose="02010609060101010101" pitchFamily="49" charset="-122"/>
            </a:endParaRPr>
          </a:p>
        </p:txBody>
      </p:sp>
      <p:grpSp>
        <p:nvGrpSpPr>
          <p:cNvPr id="4" name="组合 3"/>
          <p:cNvGrpSpPr/>
          <p:nvPr/>
        </p:nvGrpSpPr>
        <p:grpSpPr>
          <a:xfrm>
            <a:off x="300369" y="1235547"/>
            <a:ext cx="11560955" cy="4815998"/>
            <a:chOff x="300369" y="1235547"/>
            <a:chExt cx="11560955" cy="4815998"/>
          </a:xfrm>
        </p:grpSpPr>
        <p:grpSp>
          <p:nvGrpSpPr>
            <p:cNvPr id="2" name="组合 1"/>
            <p:cNvGrpSpPr/>
            <p:nvPr/>
          </p:nvGrpSpPr>
          <p:grpSpPr>
            <a:xfrm>
              <a:off x="300369" y="1373187"/>
              <a:ext cx="3739799" cy="4678358"/>
              <a:chOff x="300369" y="1373187"/>
              <a:chExt cx="3739799" cy="4678358"/>
            </a:xfrm>
          </p:grpSpPr>
          <p:graphicFrame>
            <p:nvGraphicFramePr>
              <p:cNvPr id="55" name="图表 54"/>
              <p:cNvGraphicFramePr/>
              <p:nvPr>
                <p:extLst>
                  <p:ext uri="{D42A27DB-BD31-4B8C-83A1-F6EECF244321}">
                    <p14:modId xmlns:p14="http://schemas.microsoft.com/office/powerpoint/2010/main" val="2874557023"/>
                  </p:ext>
                </p:extLst>
              </p:nvPr>
            </p:nvGraphicFramePr>
            <p:xfrm>
              <a:off x="300369" y="2935121"/>
              <a:ext cx="3739799" cy="3116424"/>
            </p:xfrm>
            <a:graphic>
              <a:graphicData uri="http://schemas.openxmlformats.org/drawingml/2006/chart">
                <c:chart xmlns:c="http://schemas.openxmlformats.org/drawingml/2006/chart" xmlns:r="http://schemas.openxmlformats.org/officeDocument/2006/relationships" r:id="rId2"/>
              </a:graphicData>
            </a:graphic>
          </p:graphicFrame>
          <p:sp>
            <p:nvSpPr>
              <p:cNvPr id="56" name="Oval 166"/>
              <p:cNvSpPr>
                <a:spLocks noChangeArrowheads="1"/>
              </p:cNvSpPr>
              <p:nvPr/>
            </p:nvSpPr>
            <p:spPr bwMode="auto">
              <a:xfrm>
                <a:off x="2455206" y="1534278"/>
                <a:ext cx="349850" cy="361791"/>
              </a:xfrm>
              <a:prstGeom prst="ellipse">
                <a:avLst/>
              </a:pr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sp>
            <p:nvSpPr>
              <p:cNvPr id="57" name="Freeform 167"/>
              <p:cNvSpPr>
                <a:spLocks/>
              </p:cNvSpPr>
              <p:nvPr/>
            </p:nvSpPr>
            <p:spPr bwMode="auto">
              <a:xfrm>
                <a:off x="2077295" y="1373187"/>
                <a:ext cx="1225827" cy="2193018"/>
              </a:xfrm>
              <a:custGeom>
                <a:avLst/>
                <a:gdLst>
                  <a:gd name="T0" fmla="*/ 337 w 350"/>
                  <a:gd name="T1" fmla="*/ 7 h 610"/>
                  <a:gd name="T2" fmla="*/ 307 w 350"/>
                  <a:gd name="T3" fmla="*/ 14 h 610"/>
                  <a:gd name="T4" fmla="*/ 270 w 350"/>
                  <a:gd name="T5" fmla="*/ 80 h 610"/>
                  <a:gd name="T6" fmla="*/ 270 w 350"/>
                  <a:gd name="T7" fmla="*/ 82 h 610"/>
                  <a:gd name="T8" fmla="*/ 199 w 350"/>
                  <a:gd name="T9" fmla="*/ 154 h 610"/>
                  <a:gd name="T10" fmla="*/ 91 w 350"/>
                  <a:gd name="T11" fmla="*/ 154 h 610"/>
                  <a:gd name="T12" fmla="*/ 91 w 350"/>
                  <a:gd name="T13" fmla="*/ 154 h 610"/>
                  <a:gd name="T14" fmla="*/ 78 w 350"/>
                  <a:gd name="T15" fmla="*/ 160 h 610"/>
                  <a:gd name="T16" fmla="*/ 8 w 350"/>
                  <a:gd name="T17" fmla="*/ 232 h 610"/>
                  <a:gd name="T18" fmla="*/ 0 w 350"/>
                  <a:gd name="T19" fmla="*/ 243 h 610"/>
                  <a:gd name="T20" fmla="*/ 0 w 350"/>
                  <a:gd name="T21" fmla="*/ 243 h 610"/>
                  <a:gd name="T22" fmla="*/ 0 w 350"/>
                  <a:gd name="T23" fmla="*/ 245 h 610"/>
                  <a:gd name="T24" fmla="*/ 0 w 350"/>
                  <a:gd name="T25" fmla="*/ 246 h 610"/>
                  <a:gd name="T26" fmla="*/ 0 w 350"/>
                  <a:gd name="T27" fmla="*/ 246 h 610"/>
                  <a:gd name="T28" fmla="*/ 0 w 350"/>
                  <a:gd name="T29" fmla="*/ 248 h 610"/>
                  <a:gd name="T30" fmla="*/ 0 w 350"/>
                  <a:gd name="T31" fmla="*/ 250 h 610"/>
                  <a:gd name="T32" fmla="*/ 0 w 350"/>
                  <a:gd name="T33" fmla="*/ 329 h 610"/>
                  <a:gd name="T34" fmla="*/ 20 w 350"/>
                  <a:gd name="T35" fmla="*/ 351 h 610"/>
                  <a:gd name="T36" fmla="*/ 42 w 350"/>
                  <a:gd name="T37" fmla="*/ 329 h 610"/>
                  <a:gd name="T38" fmla="*/ 42 w 350"/>
                  <a:gd name="T39" fmla="*/ 257 h 610"/>
                  <a:gd name="T40" fmla="*/ 91 w 350"/>
                  <a:gd name="T41" fmla="*/ 207 h 610"/>
                  <a:gd name="T42" fmla="*/ 91 w 350"/>
                  <a:gd name="T43" fmla="*/ 405 h 610"/>
                  <a:gd name="T44" fmla="*/ 91 w 350"/>
                  <a:gd name="T45" fmla="*/ 406 h 610"/>
                  <a:gd name="T46" fmla="*/ 91 w 350"/>
                  <a:gd name="T47" fmla="*/ 496 h 610"/>
                  <a:gd name="T48" fmla="*/ 91 w 350"/>
                  <a:gd name="T49" fmla="*/ 496 h 610"/>
                  <a:gd name="T50" fmla="*/ 91 w 350"/>
                  <a:gd name="T51" fmla="*/ 496 h 610"/>
                  <a:gd name="T52" fmla="*/ 91 w 350"/>
                  <a:gd name="T53" fmla="*/ 587 h 610"/>
                  <a:gd name="T54" fmla="*/ 114 w 350"/>
                  <a:gd name="T55" fmla="*/ 610 h 610"/>
                  <a:gd name="T56" fmla="*/ 122 w 350"/>
                  <a:gd name="T57" fmla="*/ 610 h 610"/>
                  <a:gd name="T58" fmla="*/ 146 w 350"/>
                  <a:gd name="T59" fmla="*/ 587 h 610"/>
                  <a:gd name="T60" fmla="*/ 146 w 350"/>
                  <a:gd name="T61" fmla="*/ 496 h 610"/>
                  <a:gd name="T62" fmla="*/ 146 w 350"/>
                  <a:gd name="T63" fmla="*/ 496 h 610"/>
                  <a:gd name="T64" fmla="*/ 146 w 350"/>
                  <a:gd name="T65" fmla="*/ 496 h 610"/>
                  <a:gd name="T66" fmla="*/ 146 w 350"/>
                  <a:gd name="T67" fmla="*/ 406 h 610"/>
                  <a:gd name="T68" fmla="*/ 171 w 350"/>
                  <a:gd name="T69" fmla="*/ 406 h 610"/>
                  <a:gd name="T70" fmla="*/ 171 w 350"/>
                  <a:gd name="T71" fmla="*/ 496 h 610"/>
                  <a:gd name="T72" fmla="*/ 171 w 350"/>
                  <a:gd name="T73" fmla="*/ 496 h 610"/>
                  <a:gd name="T74" fmla="*/ 171 w 350"/>
                  <a:gd name="T75" fmla="*/ 496 h 610"/>
                  <a:gd name="T76" fmla="*/ 171 w 350"/>
                  <a:gd name="T77" fmla="*/ 587 h 610"/>
                  <a:gd name="T78" fmla="*/ 194 w 350"/>
                  <a:gd name="T79" fmla="*/ 610 h 610"/>
                  <a:gd name="T80" fmla="*/ 201 w 350"/>
                  <a:gd name="T81" fmla="*/ 610 h 610"/>
                  <a:gd name="T82" fmla="*/ 224 w 350"/>
                  <a:gd name="T83" fmla="*/ 587 h 610"/>
                  <a:gd name="T84" fmla="*/ 224 w 350"/>
                  <a:gd name="T85" fmla="*/ 496 h 610"/>
                  <a:gd name="T86" fmla="*/ 224 w 350"/>
                  <a:gd name="T87" fmla="*/ 496 h 610"/>
                  <a:gd name="T88" fmla="*/ 224 w 350"/>
                  <a:gd name="T89" fmla="*/ 496 h 610"/>
                  <a:gd name="T90" fmla="*/ 224 w 350"/>
                  <a:gd name="T91" fmla="*/ 406 h 610"/>
                  <a:gd name="T92" fmla="*/ 224 w 350"/>
                  <a:gd name="T93" fmla="*/ 405 h 610"/>
                  <a:gd name="T94" fmla="*/ 224 w 350"/>
                  <a:gd name="T95" fmla="*/ 187 h 610"/>
                  <a:gd name="T96" fmla="*/ 227 w 350"/>
                  <a:gd name="T97" fmla="*/ 185 h 610"/>
                  <a:gd name="T98" fmla="*/ 298 w 350"/>
                  <a:gd name="T99" fmla="*/ 113 h 610"/>
                  <a:gd name="T100" fmla="*/ 304 w 350"/>
                  <a:gd name="T101" fmla="*/ 105 h 610"/>
                  <a:gd name="T102" fmla="*/ 345 w 350"/>
                  <a:gd name="T103" fmla="*/ 35 h 610"/>
                  <a:gd name="T104" fmla="*/ 337 w 350"/>
                  <a:gd name="T105" fmla="*/ 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10">
                    <a:moveTo>
                      <a:pt x="337" y="7"/>
                    </a:moveTo>
                    <a:cubicBezTo>
                      <a:pt x="326" y="0"/>
                      <a:pt x="313" y="5"/>
                      <a:pt x="307" y="14"/>
                    </a:cubicBezTo>
                    <a:cubicBezTo>
                      <a:pt x="270" y="80"/>
                      <a:pt x="270" y="80"/>
                      <a:pt x="270" y="80"/>
                    </a:cubicBezTo>
                    <a:cubicBezTo>
                      <a:pt x="270" y="80"/>
                      <a:pt x="270" y="80"/>
                      <a:pt x="270" y="82"/>
                    </a:cubicBezTo>
                    <a:cubicBezTo>
                      <a:pt x="199" y="154"/>
                      <a:pt x="199" y="154"/>
                      <a:pt x="199" y="154"/>
                    </a:cubicBezTo>
                    <a:cubicBezTo>
                      <a:pt x="91" y="154"/>
                      <a:pt x="91" y="154"/>
                      <a:pt x="91" y="154"/>
                    </a:cubicBezTo>
                    <a:cubicBezTo>
                      <a:pt x="91" y="154"/>
                      <a:pt x="91" y="154"/>
                      <a:pt x="91" y="154"/>
                    </a:cubicBezTo>
                    <a:cubicBezTo>
                      <a:pt x="88" y="154"/>
                      <a:pt x="83" y="156"/>
                      <a:pt x="78" y="160"/>
                    </a:cubicBezTo>
                    <a:cubicBezTo>
                      <a:pt x="8" y="232"/>
                      <a:pt x="8" y="232"/>
                      <a:pt x="8" y="232"/>
                    </a:cubicBezTo>
                    <a:cubicBezTo>
                      <a:pt x="5" y="235"/>
                      <a:pt x="2" y="239"/>
                      <a:pt x="0" y="243"/>
                    </a:cubicBezTo>
                    <a:cubicBezTo>
                      <a:pt x="0" y="243"/>
                      <a:pt x="0" y="243"/>
                      <a:pt x="0" y="243"/>
                    </a:cubicBezTo>
                    <a:cubicBezTo>
                      <a:pt x="0" y="245"/>
                      <a:pt x="0" y="245"/>
                      <a:pt x="0" y="245"/>
                    </a:cubicBezTo>
                    <a:cubicBezTo>
                      <a:pt x="0" y="246"/>
                      <a:pt x="0" y="246"/>
                      <a:pt x="0" y="246"/>
                    </a:cubicBezTo>
                    <a:cubicBezTo>
                      <a:pt x="0" y="246"/>
                      <a:pt x="0" y="246"/>
                      <a:pt x="0" y="246"/>
                    </a:cubicBezTo>
                    <a:cubicBezTo>
                      <a:pt x="0" y="248"/>
                      <a:pt x="0" y="248"/>
                      <a:pt x="0" y="248"/>
                    </a:cubicBezTo>
                    <a:cubicBezTo>
                      <a:pt x="0" y="250"/>
                      <a:pt x="0" y="250"/>
                      <a:pt x="0" y="250"/>
                    </a:cubicBezTo>
                    <a:cubicBezTo>
                      <a:pt x="0" y="329"/>
                      <a:pt x="0" y="329"/>
                      <a:pt x="0" y="329"/>
                    </a:cubicBezTo>
                    <a:cubicBezTo>
                      <a:pt x="0" y="342"/>
                      <a:pt x="9" y="351"/>
                      <a:pt x="20" y="351"/>
                    </a:cubicBezTo>
                    <a:cubicBezTo>
                      <a:pt x="33" y="351"/>
                      <a:pt x="42" y="342"/>
                      <a:pt x="42" y="329"/>
                    </a:cubicBezTo>
                    <a:cubicBezTo>
                      <a:pt x="42" y="257"/>
                      <a:pt x="42" y="257"/>
                      <a:pt x="42" y="257"/>
                    </a:cubicBezTo>
                    <a:cubicBezTo>
                      <a:pt x="91" y="207"/>
                      <a:pt x="91" y="207"/>
                      <a:pt x="91" y="207"/>
                    </a:cubicBezTo>
                    <a:cubicBezTo>
                      <a:pt x="91" y="405"/>
                      <a:pt x="91" y="405"/>
                      <a:pt x="91" y="405"/>
                    </a:cubicBezTo>
                    <a:cubicBezTo>
                      <a:pt x="91" y="406"/>
                      <a:pt x="91" y="406"/>
                      <a:pt x="91" y="406"/>
                    </a:cubicBezTo>
                    <a:cubicBezTo>
                      <a:pt x="91" y="496"/>
                      <a:pt x="91" y="496"/>
                      <a:pt x="91" y="496"/>
                    </a:cubicBezTo>
                    <a:cubicBezTo>
                      <a:pt x="91" y="496"/>
                      <a:pt x="91" y="496"/>
                      <a:pt x="91" y="496"/>
                    </a:cubicBezTo>
                    <a:cubicBezTo>
                      <a:pt x="91" y="496"/>
                      <a:pt x="91" y="496"/>
                      <a:pt x="91" y="496"/>
                    </a:cubicBezTo>
                    <a:cubicBezTo>
                      <a:pt x="91" y="587"/>
                      <a:pt x="91" y="587"/>
                      <a:pt x="91" y="587"/>
                    </a:cubicBezTo>
                    <a:cubicBezTo>
                      <a:pt x="91" y="601"/>
                      <a:pt x="102" y="610"/>
                      <a:pt x="114" y="610"/>
                    </a:cubicBezTo>
                    <a:cubicBezTo>
                      <a:pt x="122" y="610"/>
                      <a:pt x="122" y="610"/>
                      <a:pt x="122" y="610"/>
                    </a:cubicBezTo>
                    <a:cubicBezTo>
                      <a:pt x="135" y="610"/>
                      <a:pt x="146" y="601"/>
                      <a:pt x="146" y="587"/>
                    </a:cubicBezTo>
                    <a:cubicBezTo>
                      <a:pt x="146" y="496"/>
                      <a:pt x="146" y="496"/>
                      <a:pt x="146" y="496"/>
                    </a:cubicBezTo>
                    <a:cubicBezTo>
                      <a:pt x="146" y="496"/>
                      <a:pt x="146" y="496"/>
                      <a:pt x="146" y="496"/>
                    </a:cubicBezTo>
                    <a:cubicBezTo>
                      <a:pt x="146" y="496"/>
                      <a:pt x="146" y="496"/>
                      <a:pt x="146" y="496"/>
                    </a:cubicBezTo>
                    <a:cubicBezTo>
                      <a:pt x="146" y="406"/>
                      <a:pt x="146" y="406"/>
                      <a:pt x="146" y="406"/>
                    </a:cubicBezTo>
                    <a:cubicBezTo>
                      <a:pt x="171" y="406"/>
                      <a:pt x="171" y="406"/>
                      <a:pt x="171" y="406"/>
                    </a:cubicBezTo>
                    <a:cubicBezTo>
                      <a:pt x="171" y="496"/>
                      <a:pt x="171" y="496"/>
                      <a:pt x="171" y="496"/>
                    </a:cubicBezTo>
                    <a:cubicBezTo>
                      <a:pt x="171" y="496"/>
                      <a:pt x="171" y="496"/>
                      <a:pt x="171" y="496"/>
                    </a:cubicBezTo>
                    <a:cubicBezTo>
                      <a:pt x="171" y="496"/>
                      <a:pt x="171" y="496"/>
                      <a:pt x="171" y="496"/>
                    </a:cubicBezTo>
                    <a:cubicBezTo>
                      <a:pt x="171" y="587"/>
                      <a:pt x="171" y="587"/>
                      <a:pt x="171" y="587"/>
                    </a:cubicBezTo>
                    <a:cubicBezTo>
                      <a:pt x="171" y="601"/>
                      <a:pt x="182" y="610"/>
                      <a:pt x="194" y="610"/>
                    </a:cubicBezTo>
                    <a:cubicBezTo>
                      <a:pt x="201" y="610"/>
                      <a:pt x="201" y="610"/>
                      <a:pt x="201" y="610"/>
                    </a:cubicBezTo>
                    <a:cubicBezTo>
                      <a:pt x="215" y="610"/>
                      <a:pt x="224" y="601"/>
                      <a:pt x="224" y="587"/>
                    </a:cubicBezTo>
                    <a:cubicBezTo>
                      <a:pt x="224" y="496"/>
                      <a:pt x="224" y="496"/>
                      <a:pt x="224" y="496"/>
                    </a:cubicBezTo>
                    <a:cubicBezTo>
                      <a:pt x="224" y="496"/>
                      <a:pt x="224" y="496"/>
                      <a:pt x="224" y="496"/>
                    </a:cubicBezTo>
                    <a:cubicBezTo>
                      <a:pt x="224" y="496"/>
                      <a:pt x="224" y="496"/>
                      <a:pt x="224" y="496"/>
                    </a:cubicBezTo>
                    <a:cubicBezTo>
                      <a:pt x="224" y="406"/>
                      <a:pt x="224" y="406"/>
                      <a:pt x="224" y="406"/>
                    </a:cubicBezTo>
                    <a:cubicBezTo>
                      <a:pt x="224" y="405"/>
                      <a:pt x="224" y="405"/>
                      <a:pt x="224" y="405"/>
                    </a:cubicBezTo>
                    <a:cubicBezTo>
                      <a:pt x="224" y="187"/>
                      <a:pt x="224" y="187"/>
                      <a:pt x="224" y="187"/>
                    </a:cubicBezTo>
                    <a:cubicBezTo>
                      <a:pt x="224" y="187"/>
                      <a:pt x="226" y="185"/>
                      <a:pt x="227" y="185"/>
                    </a:cubicBezTo>
                    <a:cubicBezTo>
                      <a:pt x="298" y="113"/>
                      <a:pt x="298" y="113"/>
                      <a:pt x="298" y="113"/>
                    </a:cubicBezTo>
                    <a:cubicBezTo>
                      <a:pt x="301" y="112"/>
                      <a:pt x="302" y="108"/>
                      <a:pt x="304" y="105"/>
                    </a:cubicBezTo>
                    <a:cubicBezTo>
                      <a:pt x="345" y="35"/>
                      <a:pt x="345" y="35"/>
                      <a:pt x="345" y="35"/>
                    </a:cubicBezTo>
                    <a:cubicBezTo>
                      <a:pt x="350" y="25"/>
                      <a:pt x="346" y="13"/>
                      <a:pt x="337" y="7"/>
                    </a:cubicBez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grpSp>
        <p:grpSp>
          <p:nvGrpSpPr>
            <p:cNvPr id="59" name="组合 58"/>
            <p:cNvGrpSpPr/>
            <p:nvPr/>
          </p:nvGrpSpPr>
          <p:grpSpPr>
            <a:xfrm>
              <a:off x="4326950" y="3267808"/>
              <a:ext cx="682810" cy="707886"/>
              <a:chOff x="5320075" y="1829561"/>
              <a:chExt cx="682810" cy="707886"/>
            </a:xfrm>
          </p:grpSpPr>
          <p:sp>
            <p:nvSpPr>
              <p:cNvPr id="60" name="泪滴形 59"/>
              <p:cNvSpPr/>
              <p:nvPr/>
            </p:nvSpPr>
            <p:spPr>
              <a:xfrm rot="7996727">
                <a:off x="5320075" y="1837694"/>
                <a:ext cx="682810" cy="682810"/>
              </a:xfrm>
              <a:prstGeom prst="teardrop">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11"/>
              <p:cNvSpPr txBox="1"/>
              <p:nvPr/>
            </p:nvSpPr>
            <p:spPr>
              <a:xfrm>
                <a:off x="5424418" y="1829561"/>
                <a:ext cx="462734" cy="707886"/>
              </a:xfrm>
              <a:prstGeom prst="rect">
                <a:avLst/>
              </a:prstGeom>
              <a:noFill/>
            </p:spPr>
            <p:txBody>
              <a:bodyPr wrap="square" rtlCol="0">
                <a:spAutoFit/>
              </a:bodyPr>
              <a:lstStyle/>
              <a:p>
                <a:r>
                  <a:rPr lang="en-US" altLang="zh-CN" sz="4000" b="1" dirty="0" smtClean="0">
                    <a:solidFill>
                      <a:schemeClr val="bg1"/>
                    </a:solidFill>
                  </a:rPr>
                  <a:t>8</a:t>
                </a:r>
                <a:endParaRPr lang="zh-CN" altLang="en-US" sz="4000" b="1" dirty="0">
                  <a:solidFill>
                    <a:schemeClr val="bg1"/>
                  </a:solidFill>
                </a:endParaRPr>
              </a:p>
            </p:txBody>
          </p:sp>
        </p:grpSp>
        <p:grpSp>
          <p:nvGrpSpPr>
            <p:cNvPr id="62" name="组合 61"/>
            <p:cNvGrpSpPr/>
            <p:nvPr/>
          </p:nvGrpSpPr>
          <p:grpSpPr>
            <a:xfrm>
              <a:off x="4326950" y="2273849"/>
              <a:ext cx="682810" cy="707886"/>
              <a:chOff x="5320075" y="2860448"/>
              <a:chExt cx="682810" cy="707886"/>
            </a:xfrm>
          </p:grpSpPr>
          <p:sp>
            <p:nvSpPr>
              <p:cNvPr id="63" name="泪滴形 62"/>
              <p:cNvSpPr/>
              <p:nvPr/>
            </p:nvSpPr>
            <p:spPr>
              <a:xfrm rot="7996727">
                <a:off x="5320075" y="2872986"/>
                <a:ext cx="682810" cy="682810"/>
              </a:xfrm>
              <a:prstGeom prst="teardrop">
                <a:avLst/>
              </a:prstGeom>
              <a:solidFill>
                <a:srgbClr val="098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4"/>
              <p:cNvSpPr txBox="1"/>
              <p:nvPr/>
            </p:nvSpPr>
            <p:spPr>
              <a:xfrm>
                <a:off x="5424418" y="2860448"/>
                <a:ext cx="462734" cy="707886"/>
              </a:xfrm>
              <a:prstGeom prst="rect">
                <a:avLst/>
              </a:prstGeom>
              <a:noFill/>
            </p:spPr>
            <p:txBody>
              <a:bodyPr wrap="square" rtlCol="0">
                <a:spAutoFit/>
              </a:bodyPr>
              <a:lstStyle/>
              <a:p>
                <a:r>
                  <a:rPr lang="en-US" altLang="zh-CN" sz="4000" b="1" dirty="0" smtClean="0">
                    <a:solidFill>
                      <a:schemeClr val="bg1"/>
                    </a:solidFill>
                  </a:rPr>
                  <a:t>7</a:t>
                </a:r>
                <a:endParaRPr lang="zh-CN" altLang="en-US" sz="4000" b="1" dirty="0">
                  <a:solidFill>
                    <a:schemeClr val="bg1"/>
                  </a:solidFill>
                </a:endParaRPr>
              </a:p>
            </p:txBody>
          </p:sp>
        </p:grpSp>
        <p:grpSp>
          <p:nvGrpSpPr>
            <p:cNvPr id="65" name="组合 64"/>
            <p:cNvGrpSpPr/>
            <p:nvPr/>
          </p:nvGrpSpPr>
          <p:grpSpPr>
            <a:xfrm>
              <a:off x="4352828" y="4220913"/>
              <a:ext cx="682810" cy="707886"/>
              <a:chOff x="5320075" y="3895739"/>
              <a:chExt cx="682810" cy="707886"/>
            </a:xfrm>
          </p:grpSpPr>
          <p:sp>
            <p:nvSpPr>
              <p:cNvPr id="66" name="泪滴形 65"/>
              <p:cNvSpPr/>
              <p:nvPr/>
            </p:nvSpPr>
            <p:spPr>
              <a:xfrm rot="7996727">
                <a:off x="5320075" y="3908277"/>
                <a:ext cx="682810" cy="682810"/>
              </a:xfrm>
              <a:prstGeom prst="teardrop">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17"/>
              <p:cNvSpPr txBox="1"/>
              <p:nvPr/>
            </p:nvSpPr>
            <p:spPr>
              <a:xfrm>
                <a:off x="5424418" y="3895739"/>
                <a:ext cx="462734" cy="707886"/>
              </a:xfrm>
              <a:prstGeom prst="rect">
                <a:avLst/>
              </a:prstGeom>
              <a:noFill/>
            </p:spPr>
            <p:txBody>
              <a:bodyPr wrap="square" rtlCol="0">
                <a:spAutoFit/>
              </a:bodyPr>
              <a:lstStyle/>
              <a:p>
                <a:r>
                  <a:rPr lang="en-US" altLang="zh-CN" sz="4000" b="1" dirty="0" smtClean="0">
                    <a:solidFill>
                      <a:schemeClr val="bg1"/>
                    </a:solidFill>
                  </a:rPr>
                  <a:t>9</a:t>
                </a:r>
                <a:endParaRPr lang="zh-CN" altLang="en-US" sz="4000" b="1" dirty="0">
                  <a:solidFill>
                    <a:schemeClr val="bg1"/>
                  </a:solidFill>
                </a:endParaRPr>
              </a:p>
            </p:txBody>
          </p:sp>
        </p:grpSp>
        <p:grpSp>
          <p:nvGrpSpPr>
            <p:cNvPr id="68" name="组合 67"/>
            <p:cNvGrpSpPr/>
            <p:nvPr/>
          </p:nvGrpSpPr>
          <p:grpSpPr>
            <a:xfrm>
              <a:off x="4290537" y="5152723"/>
              <a:ext cx="734567" cy="695348"/>
              <a:chOff x="5268318" y="4931029"/>
              <a:chExt cx="734567" cy="695348"/>
            </a:xfrm>
          </p:grpSpPr>
          <p:sp>
            <p:nvSpPr>
              <p:cNvPr id="69" name="泪滴形 68"/>
              <p:cNvSpPr/>
              <p:nvPr/>
            </p:nvSpPr>
            <p:spPr>
              <a:xfrm rot="7996727">
                <a:off x="5320075" y="4943567"/>
                <a:ext cx="682810" cy="682810"/>
              </a:xfrm>
              <a:prstGeom prst="teardrop">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20"/>
              <p:cNvSpPr txBox="1"/>
              <p:nvPr/>
            </p:nvSpPr>
            <p:spPr>
              <a:xfrm>
                <a:off x="5268318" y="4931029"/>
                <a:ext cx="713969" cy="646331"/>
              </a:xfrm>
              <a:prstGeom prst="rect">
                <a:avLst/>
              </a:prstGeom>
              <a:noFill/>
            </p:spPr>
            <p:txBody>
              <a:bodyPr wrap="square" rtlCol="0">
                <a:spAutoFit/>
              </a:bodyPr>
              <a:lstStyle/>
              <a:p>
                <a:r>
                  <a:rPr lang="en-US" altLang="zh-CN" sz="3600" b="1" dirty="0" smtClean="0">
                    <a:solidFill>
                      <a:schemeClr val="bg1"/>
                    </a:solidFill>
                  </a:rPr>
                  <a:t>10</a:t>
                </a:r>
                <a:endParaRPr lang="zh-CN" altLang="en-US" sz="3600" b="1" dirty="0">
                  <a:solidFill>
                    <a:schemeClr val="bg1"/>
                  </a:solidFill>
                </a:endParaRPr>
              </a:p>
            </p:txBody>
          </p:sp>
        </p:grpSp>
        <p:sp>
          <p:nvSpPr>
            <p:cNvPr id="90" name="文本框 21"/>
            <p:cNvSpPr txBox="1"/>
            <p:nvPr/>
          </p:nvSpPr>
          <p:spPr>
            <a:xfrm>
              <a:off x="5288816" y="1298967"/>
              <a:ext cx="4576940" cy="707886"/>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年回款率最高</a:t>
              </a:r>
            </a:p>
            <a:p>
              <a:endParaRPr lang="zh-CN" altLang="en-US" sz="2000" b="1" dirty="0">
                <a:solidFill>
                  <a:schemeClr val="tx1">
                    <a:lumMod val="75000"/>
                    <a:lumOff val="25000"/>
                  </a:schemeClr>
                </a:solidFill>
                <a:sym typeface="Bradley Hand ITC TT-Bold"/>
              </a:endParaRPr>
            </a:p>
          </p:txBody>
        </p:sp>
        <p:sp>
          <p:nvSpPr>
            <p:cNvPr id="91" name="矩形 6"/>
            <p:cNvSpPr>
              <a:spLocks noChangeArrowheads="1"/>
            </p:cNvSpPr>
            <p:nvPr/>
          </p:nvSpPr>
          <p:spPr bwMode="auto">
            <a:xfrm>
              <a:off x="5288815" y="1702177"/>
              <a:ext cx="6535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2060"/>
                </a:buCl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自</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2000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年以来回款率一直在行业</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遥遥领先，最高</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单月回款额达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千多万。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92" name="文本框 21"/>
            <p:cNvSpPr txBox="1"/>
            <p:nvPr/>
          </p:nvSpPr>
          <p:spPr>
            <a:xfrm>
              <a:off x="5288817" y="2321673"/>
              <a:ext cx="4576940" cy="1015663"/>
            </a:xfrm>
            <a:prstGeom prst="rect">
              <a:avLst/>
            </a:prstGeom>
            <a:noFill/>
          </p:spPr>
          <p:txBody>
            <a:bodyPr wrap="square" rtlCol="0">
              <a:spAutoFit/>
            </a:bodyPr>
            <a:lstStyle/>
            <a:p>
              <a:r>
                <a:rPr lang="zh-CN" altLang="en-US" sz="2000" b="1" dirty="0" smtClean="0">
                  <a:solidFill>
                    <a:srgbClr val="0D7FB2"/>
                  </a:solidFill>
                  <a:latin typeface="微软雅黑" panose="020B0503020204020204" pitchFamily="34" charset="-122"/>
                  <a:ea typeface="微软雅黑" panose="020B0503020204020204" pitchFamily="34" charset="-122"/>
                  <a:sym typeface="Bradley Hand ITC TT-Bold"/>
                </a:rPr>
                <a:t>项目</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运作数量最多</a:t>
              </a:r>
            </a:p>
            <a:p>
              <a:endParaRPr lang="zh-CN" altLang="en-US" sz="2000" b="1" dirty="0">
                <a:solidFill>
                  <a:schemeClr val="tx1">
                    <a:lumMod val="75000"/>
                    <a:lumOff val="25000"/>
                  </a:schemeClr>
                </a:solidFill>
                <a:sym typeface="Bradley Hand ITC TT-Bold"/>
              </a:endParaRPr>
            </a:p>
            <a:p>
              <a:endParaRPr lang="zh-CN" altLang="en-US" sz="2000" b="1" dirty="0">
                <a:solidFill>
                  <a:schemeClr val="tx1">
                    <a:lumMod val="75000"/>
                    <a:lumOff val="25000"/>
                  </a:schemeClr>
                </a:solidFill>
                <a:sym typeface="Bradley Hand ITC TT-Bold"/>
              </a:endParaRPr>
            </a:p>
          </p:txBody>
        </p:sp>
        <p:sp>
          <p:nvSpPr>
            <p:cNvPr id="93" name="矩形 6"/>
            <p:cNvSpPr>
              <a:spLocks noChangeArrowheads="1"/>
            </p:cNvSpPr>
            <p:nvPr/>
          </p:nvSpPr>
          <p:spPr bwMode="auto">
            <a:xfrm>
              <a:off x="5288814" y="2702419"/>
              <a:ext cx="6535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累计运作各类咨询项目数千个，逐年递增</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a:t>
              </a:r>
            </a:p>
          </p:txBody>
        </p:sp>
        <p:sp>
          <p:nvSpPr>
            <p:cNvPr id="96" name="文本框 21"/>
            <p:cNvSpPr txBox="1"/>
            <p:nvPr/>
          </p:nvSpPr>
          <p:spPr>
            <a:xfrm>
              <a:off x="5288811" y="3151880"/>
              <a:ext cx="4576940" cy="1323439"/>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专业化程度最高</a:t>
              </a:r>
            </a:p>
            <a:p>
              <a:endParaRPr lang="zh-CN" altLang="en-US" sz="2000" b="1" dirty="0">
                <a:solidFill>
                  <a:schemeClr val="tx1">
                    <a:lumMod val="75000"/>
                    <a:lumOff val="25000"/>
                  </a:schemeClr>
                </a:solidFill>
                <a:sym typeface="Bradley Hand ITC TT-Bold"/>
              </a:endParaRPr>
            </a:p>
            <a:p>
              <a:endParaRPr lang="zh-CN" altLang="en-US" sz="2000" b="1" dirty="0">
                <a:solidFill>
                  <a:schemeClr val="tx1">
                    <a:lumMod val="75000"/>
                    <a:lumOff val="25000"/>
                  </a:schemeClr>
                </a:solidFill>
                <a:sym typeface="Bradley Hand ITC TT-Bold"/>
              </a:endParaRPr>
            </a:p>
            <a:p>
              <a:endParaRPr lang="zh-CN" altLang="en-US" sz="2000" b="1" dirty="0">
                <a:solidFill>
                  <a:schemeClr val="tx1">
                    <a:lumMod val="75000"/>
                    <a:lumOff val="25000"/>
                  </a:schemeClr>
                </a:solidFill>
                <a:sym typeface="Bradley Hand ITC TT-Bold"/>
              </a:endParaRPr>
            </a:p>
          </p:txBody>
        </p:sp>
        <p:sp>
          <p:nvSpPr>
            <p:cNvPr id="97" name="矩形 6"/>
            <p:cNvSpPr>
              <a:spLocks noChangeArrowheads="1"/>
            </p:cNvSpPr>
            <p:nvPr/>
          </p:nvSpPr>
          <p:spPr bwMode="auto">
            <a:xfrm>
              <a:off x="5288808" y="3532626"/>
              <a:ext cx="6535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率先在行业内开展专业咨询中心的建设，目前拥有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18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个事业部、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138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个行业中心、</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12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rPr>
                <a:t>个职能研究院。</a:t>
              </a:r>
            </a:p>
          </p:txBody>
        </p:sp>
        <p:sp>
          <p:nvSpPr>
            <p:cNvPr id="98" name="文本框 21"/>
            <p:cNvSpPr txBox="1"/>
            <p:nvPr/>
          </p:nvSpPr>
          <p:spPr>
            <a:xfrm>
              <a:off x="5320444" y="4250165"/>
              <a:ext cx="4576940" cy="707886"/>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内部培训数量最多</a:t>
              </a:r>
            </a:p>
            <a:p>
              <a:pPr defTabSz="673100"/>
              <a:endParaRPr lang="zh-CN" altLang="en-US" sz="2000" b="1" dirty="0">
                <a:solidFill>
                  <a:schemeClr val="tx1">
                    <a:lumMod val="75000"/>
                    <a:lumOff val="25000"/>
                  </a:schemeClr>
                </a:solidFill>
                <a:sym typeface="Bradley Hand ITC TT-Bold"/>
              </a:endParaRPr>
            </a:p>
          </p:txBody>
        </p:sp>
        <p:sp>
          <p:nvSpPr>
            <p:cNvPr id="100" name="矩形 6"/>
            <p:cNvSpPr>
              <a:spLocks noChangeArrowheads="1"/>
            </p:cNvSpPr>
            <p:nvPr/>
          </p:nvSpPr>
          <p:spPr bwMode="auto">
            <a:xfrm>
              <a:off x="5294565" y="4633023"/>
              <a:ext cx="6535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每年举办多场大规模的项目经理和合伙人的集训</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，单月</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培训数量最高达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60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多场</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116" name="泪滴形 115"/>
            <p:cNvSpPr/>
            <p:nvPr/>
          </p:nvSpPr>
          <p:spPr>
            <a:xfrm rot="7996727">
              <a:off x="4318516" y="1310842"/>
              <a:ext cx="682810" cy="682810"/>
            </a:xfrm>
            <a:prstGeom prst="teardrop">
              <a:avLst/>
            </a:prstGeom>
            <a:solidFill>
              <a:schemeClr val="accent1"/>
            </a:solidFill>
            <a:ln w="12700" cap="flat">
              <a:noFill/>
              <a:miter lim="400000"/>
            </a:ln>
            <a:effectLst/>
          </p:spPr>
          <p:txBody>
            <a:bodyPr wrap="square" lIns="0" tIns="0" rIns="0" bIns="0" numCol="1" anchor="t">
              <a:noAutofit/>
            </a:bodyPr>
            <a:lstStyle/>
            <a:p>
              <a:endParaRPr lang="zh-CN" altLang="en-US">
                <a:solidFill>
                  <a:schemeClr val="tx1"/>
                </a:solidFill>
                <a:cs typeface="+mn-ea"/>
              </a:endParaRPr>
            </a:p>
          </p:txBody>
        </p:sp>
        <p:sp>
          <p:nvSpPr>
            <p:cNvPr id="118" name="文本框 17"/>
            <p:cNvSpPr txBox="1"/>
            <p:nvPr/>
          </p:nvSpPr>
          <p:spPr>
            <a:xfrm>
              <a:off x="4428554" y="1235547"/>
              <a:ext cx="462734" cy="707886"/>
            </a:xfrm>
            <a:prstGeom prst="rect">
              <a:avLst/>
            </a:prstGeom>
            <a:noFill/>
          </p:spPr>
          <p:txBody>
            <a:bodyPr wrap="square" rtlCol="0">
              <a:spAutoFit/>
            </a:bodyPr>
            <a:lstStyle/>
            <a:p>
              <a:r>
                <a:rPr lang="en-US" altLang="zh-CN" sz="4000" b="1" dirty="0" smtClean="0">
                  <a:solidFill>
                    <a:schemeClr val="bg1"/>
                  </a:solidFill>
                </a:rPr>
                <a:t>6</a:t>
              </a:r>
              <a:endParaRPr lang="zh-CN" altLang="en-US" sz="4000" b="1" dirty="0">
                <a:solidFill>
                  <a:schemeClr val="bg1"/>
                </a:solidFill>
              </a:endParaRPr>
            </a:p>
          </p:txBody>
        </p:sp>
        <p:sp>
          <p:nvSpPr>
            <p:cNvPr id="121" name="文本框 21"/>
            <p:cNvSpPr txBox="1"/>
            <p:nvPr/>
          </p:nvSpPr>
          <p:spPr>
            <a:xfrm>
              <a:off x="5352080" y="5272107"/>
              <a:ext cx="4576940" cy="707886"/>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sym typeface="Bradley Hand ITC TT-Bold"/>
                </a:rPr>
                <a:t>MBA</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数量最多</a:t>
              </a:r>
            </a:p>
            <a:p>
              <a:pPr defTabSz="673100"/>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122" name="矩形 6"/>
            <p:cNvSpPr>
              <a:spLocks noChangeArrowheads="1"/>
            </p:cNvSpPr>
            <p:nvPr/>
          </p:nvSpPr>
          <p:spPr bwMode="auto">
            <a:xfrm>
              <a:off x="5326201" y="5654965"/>
              <a:ext cx="6535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2060"/>
                </a:buCl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MBA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占公司总人数的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78%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，是中国</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MBA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数量最多的管理咨询机构。</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grpSp>
    </p:spTree>
    <p:extLst>
      <p:ext uri="{BB962C8B-B14F-4D97-AF65-F5344CB8AC3E}">
        <p14:creationId xmlns:p14="http://schemas.microsoft.com/office/powerpoint/2010/main" val="1136892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6869264"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服务</a:t>
            </a:r>
            <a:r>
              <a:rPr lang="zh-CN" altLang="en-US" sz="2400" b="1" dirty="0">
                <a:latin typeface="黑体" panose="02010609060101010101" pitchFamily="49" charset="-122"/>
                <a:ea typeface="黑体" panose="02010609060101010101" pitchFamily="49" charset="-122"/>
              </a:rPr>
              <a:t>客户三分之一为国内</a:t>
            </a:r>
            <a:r>
              <a:rPr lang="en-US" altLang="zh-CN" sz="2400" b="1" dirty="0">
                <a:latin typeface="黑体" panose="02010609060101010101" pitchFamily="49" charset="-122"/>
                <a:ea typeface="黑体" panose="02010609060101010101" pitchFamily="49" charset="-122"/>
              </a:rPr>
              <a:t>500</a:t>
            </a:r>
            <a:r>
              <a:rPr lang="zh-CN" altLang="en-US" sz="2400" b="1" dirty="0">
                <a:latin typeface="黑体" panose="02010609060101010101" pitchFamily="49" charset="-122"/>
                <a:ea typeface="黑体" panose="02010609060101010101" pitchFamily="49" charset="-122"/>
              </a:rPr>
              <a:t>强或上市</a:t>
            </a:r>
            <a:r>
              <a:rPr lang="zh-CN" altLang="en-US" sz="2400" b="1" dirty="0" smtClean="0">
                <a:latin typeface="黑体" panose="02010609060101010101" pitchFamily="49" charset="-122"/>
                <a:ea typeface="黑体" panose="02010609060101010101" pitchFamily="49" charset="-122"/>
              </a:rPr>
              <a:t>公司</a:t>
            </a:r>
            <a:endParaRPr lang="zh-CN" altLang="en-US" sz="2400" b="1" dirty="0">
              <a:latin typeface="黑体" panose="02010609060101010101" pitchFamily="49" charset="-122"/>
              <a:ea typeface="黑体" panose="02010609060101010101" pitchFamily="49" charset="-122"/>
            </a:endParaRPr>
          </a:p>
        </p:txBody>
      </p:sp>
      <p:grpSp>
        <p:nvGrpSpPr>
          <p:cNvPr id="4" name="组合 3"/>
          <p:cNvGrpSpPr/>
          <p:nvPr/>
        </p:nvGrpSpPr>
        <p:grpSpPr>
          <a:xfrm>
            <a:off x="1676945" y="1374714"/>
            <a:ext cx="8432800" cy="5097462"/>
            <a:chOff x="1676945" y="1374714"/>
            <a:chExt cx="8432800" cy="5097462"/>
          </a:xfrm>
        </p:grpSpPr>
        <p:grpSp>
          <p:nvGrpSpPr>
            <p:cNvPr id="2" name="组合 1"/>
            <p:cNvGrpSpPr/>
            <p:nvPr/>
          </p:nvGrpSpPr>
          <p:grpSpPr>
            <a:xfrm>
              <a:off x="1676945" y="1374714"/>
              <a:ext cx="8432800" cy="5097462"/>
              <a:chOff x="1676945" y="1374714"/>
              <a:chExt cx="8432800" cy="5097462"/>
            </a:xfrm>
          </p:grpSpPr>
          <p:grpSp>
            <p:nvGrpSpPr>
              <p:cNvPr id="103" name="组合 103"/>
              <p:cNvGrpSpPr>
                <a:grpSpLocks/>
              </p:cNvGrpSpPr>
              <p:nvPr/>
            </p:nvGrpSpPr>
            <p:grpSpPr bwMode="auto">
              <a:xfrm>
                <a:off x="1676945" y="1374714"/>
                <a:ext cx="8432800" cy="5097462"/>
                <a:chOff x="1633407" y="1315448"/>
                <a:chExt cx="8325487" cy="5097541"/>
              </a:xfrm>
            </p:grpSpPr>
            <p:grpSp>
              <p:nvGrpSpPr>
                <p:cNvPr id="104" name="组合 3"/>
                <p:cNvGrpSpPr>
                  <a:grpSpLocks/>
                </p:cNvGrpSpPr>
                <p:nvPr/>
              </p:nvGrpSpPr>
              <p:grpSpPr bwMode="auto">
                <a:xfrm>
                  <a:off x="1633407" y="1315448"/>
                  <a:ext cx="6621835" cy="4227578"/>
                  <a:chOff x="1633407" y="1315448"/>
                  <a:chExt cx="6621835" cy="4227578"/>
                </a:xfrm>
              </p:grpSpPr>
              <p:sp>
                <p:nvSpPr>
                  <p:cNvPr id="111" name="任意多边形 110"/>
                  <p:cNvSpPr/>
                  <p:nvPr/>
                </p:nvSpPr>
                <p:spPr>
                  <a:xfrm>
                    <a:off x="3236753" y="3942801"/>
                    <a:ext cx="1855681" cy="1600225"/>
                  </a:xfrm>
                  <a:custGeom>
                    <a:avLst/>
                    <a:gdLst>
                      <a:gd name="connsiteX0" fmla="*/ 0 w 1855724"/>
                      <a:gd name="connsiteY0" fmla="*/ 799979 h 1599957"/>
                      <a:gd name="connsiteX1" fmla="*/ 399989 w 1855724"/>
                      <a:gd name="connsiteY1" fmla="*/ 0 h 1599957"/>
                      <a:gd name="connsiteX2" fmla="*/ 1455735 w 1855724"/>
                      <a:gd name="connsiteY2" fmla="*/ 0 h 1599957"/>
                      <a:gd name="connsiteX3" fmla="*/ 1855724 w 1855724"/>
                      <a:gd name="connsiteY3" fmla="*/ 799979 h 1599957"/>
                      <a:gd name="connsiteX4" fmla="*/ 1455735 w 1855724"/>
                      <a:gd name="connsiteY4" fmla="*/ 1599957 h 1599957"/>
                      <a:gd name="connsiteX5" fmla="*/ 399989 w 1855724"/>
                      <a:gd name="connsiteY5" fmla="*/ 1599957 h 1599957"/>
                      <a:gd name="connsiteX6" fmla="*/ 0 w 1855724"/>
                      <a:gd name="connsiteY6" fmla="*/ 799979 h 15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724" h="1599957">
                        <a:moveTo>
                          <a:pt x="0" y="799979"/>
                        </a:moveTo>
                        <a:lnTo>
                          <a:pt x="399989" y="0"/>
                        </a:lnTo>
                        <a:lnTo>
                          <a:pt x="1455735" y="0"/>
                        </a:lnTo>
                        <a:lnTo>
                          <a:pt x="1855724" y="799979"/>
                        </a:lnTo>
                        <a:lnTo>
                          <a:pt x="1455735" y="1599957"/>
                        </a:lnTo>
                        <a:lnTo>
                          <a:pt x="399989" y="1599957"/>
                        </a:lnTo>
                        <a:lnTo>
                          <a:pt x="0" y="799979"/>
                        </a:lnTo>
                        <a:close/>
                      </a:path>
                    </a:pathLst>
                  </a:custGeom>
                  <a:solidFill>
                    <a:schemeClr val="bg1"/>
                  </a:solidFill>
                  <a:ln w="19050">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7973" tIns="299083" rIns="287973" bIns="299083" spcCol="1270" anchor="ctr"/>
                  <a:lstStyle/>
                  <a:p>
                    <a:pPr algn="ctr" defTabSz="1778000" eaLnBrk="1">
                      <a:lnSpc>
                        <a:spcPct val="90000"/>
                      </a:lnSpc>
                      <a:spcAft>
                        <a:spcPct val="35000"/>
                      </a:spcAft>
                      <a:defRPr/>
                    </a:pPr>
                    <a:endParaRPr lang="zh-CN" altLang="en-US" sz="4000">
                      <a:latin typeface="宋体" panose="02010600030101010101" pitchFamily="2" charset="-122"/>
                      <a:ea typeface="宋体" panose="02010600030101010101" pitchFamily="2" charset="-122"/>
                    </a:endParaRPr>
                  </a:p>
                </p:txBody>
              </p:sp>
              <p:sp>
                <p:nvSpPr>
                  <p:cNvPr id="112" name="六边形 111"/>
                  <p:cNvSpPr/>
                  <p:nvPr/>
                </p:nvSpPr>
                <p:spPr>
                  <a:xfrm>
                    <a:off x="1633407" y="3083951"/>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3" name="任意多边形 112"/>
                  <p:cNvSpPr/>
                  <p:nvPr/>
                </p:nvSpPr>
                <p:spPr>
                  <a:xfrm>
                    <a:off x="4818157" y="3064900"/>
                    <a:ext cx="1855681" cy="1600225"/>
                  </a:xfrm>
                  <a:custGeom>
                    <a:avLst/>
                    <a:gdLst>
                      <a:gd name="connsiteX0" fmla="*/ 0 w 1855724"/>
                      <a:gd name="connsiteY0" fmla="*/ 799979 h 1599957"/>
                      <a:gd name="connsiteX1" fmla="*/ 399989 w 1855724"/>
                      <a:gd name="connsiteY1" fmla="*/ 0 h 1599957"/>
                      <a:gd name="connsiteX2" fmla="*/ 1455735 w 1855724"/>
                      <a:gd name="connsiteY2" fmla="*/ 0 h 1599957"/>
                      <a:gd name="connsiteX3" fmla="*/ 1855724 w 1855724"/>
                      <a:gd name="connsiteY3" fmla="*/ 799979 h 1599957"/>
                      <a:gd name="connsiteX4" fmla="*/ 1455735 w 1855724"/>
                      <a:gd name="connsiteY4" fmla="*/ 1599957 h 1599957"/>
                      <a:gd name="connsiteX5" fmla="*/ 399989 w 1855724"/>
                      <a:gd name="connsiteY5" fmla="*/ 1599957 h 1599957"/>
                      <a:gd name="connsiteX6" fmla="*/ 0 w 1855724"/>
                      <a:gd name="connsiteY6" fmla="*/ 799979 h 15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724" h="1599957">
                        <a:moveTo>
                          <a:pt x="0" y="799979"/>
                        </a:moveTo>
                        <a:lnTo>
                          <a:pt x="399989" y="0"/>
                        </a:lnTo>
                        <a:lnTo>
                          <a:pt x="1455735" y="0"/>
                        </a:lnTo>
                        <a:lnTo>
                          <a:pt x="1855724" y="799979"/>
                        </a:lnTo>
                        <a:lnTo>
                          <a:pt x="1455735" y="1599957"/>
                        </a:lnTo>
                        <a:lnTo>
                          <a:pt x="399989" y="1599957"/>
                        </a:lnTo>
                        <a:lnTo>
                          <a:pt x="0" y="799979"/>
                        </a:lnTo>
                        <a:close/>
                      </a:path>
                    </a:pathLst>
                  </a:custGeom>
                  <a:solidFill>
                    <a:schemeClr val="bg1"/>
                  </a:solidFill>
                  <a:ln w="19050">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7973" tIns="299083" rIns="287973" bIns="299083" spcCol="1270" anchor="ctr"/>
                  <a:lstStyle/>
                  <a:p>
                    <a:pPr algn="ctr" defTabSz="1778000" eaLnBrk="1">
                      <a:lnSpc>
                        <a:spcPct val="90000"/>
                      </a:lnSpc>
                      <a:spcAft>
                        <a:spcPct val="35000"/>
                      </a:spcAft>
                      <a:defRPr/>
                    </a:pPr>
                    <a:endParaRPr lang="zh-CN" altLang="en-US" sz="4000">
                      <a:latin typeface="宋体" panose="02010600030101010101" pitchFamily="2" charset="-122"/>
                      <a:ea typeface="宋体" panose="02010600030101010101" pitchFamily="2" charset="-122"/>
                    </a:endParaRPr>
                  </a:p>
                </p:txBody>
              </p:sp>
              <p:sp>
                <p:nvSpPr>
                  <p:cNvPr id="114" name="六边形 113"/>
                  <p:cNvSpPr/>
                  <p:nvPr/>
                </p:nvSpPr>
                <p:spPr>
                  <a:xfrm>
                    <a:off x="6399561" y="3942801"/>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5" name="任意多边形 114"/>
                  <p:cNvSpPr/>
                  <p:nvPr/>
                </p:nvSpPr>
                <p:spPr>
                  <a:xfrm>
                    <a:off x="3236753" y="2190174"/>
                    <a:ext cx="1855681" cy="1600225"/>
                  </a:xfrm>
                  <a:custGeom>
                    <a:avLst/>
                    <a:gdLst>
                      <a:gd name="connsiteX0" fmla="*/ 0 w 1855724"/>
                      <a:gd name="connsiteY0" fmla="*/ 799979 h 1599957"/>
                      <a:gd name="connsiteX1" fmla="*/ 399989 w 1855724"/>
                      <a:gd name="connsiteY1" fmla="*/ 0 h 1599957"/>
                      <a:gd name="connsiteX2" fmla="*/ 1455735 w 1855724"/>
                      <a:gd name="connsiteY2" fmla="*/ 0 h 1599957"/>
                      <a:gd name="connsiteX3" fmla="*/ 1855724 w 1855724"/>
                      <a:gd name="connsiteY3" fmla="*/ 799979 h 1599957"/>
                      <a:gd name="connsiteX4" fmla="*/ 1455735 w 1855724"/>
                      <a:gd name="connsiteY4" fmla="*/ 1599957 h 1599957"/>
                      <a:gd name="connsiteX5" fmla="*/ 399989 w 1855724"/>
                      <a:gd name="connsiteY5" fmla="*/ 1599957 h 1599957"/>
                      <a:gd name="connsiteX6" fmla="*/ 0 w 1855724"/>
                      <a:gd name="connsiteY6" fmla="*/ 799979 h 15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724" h="1599957">
                        <a:moveTo>
                          <a:pt x="0" y="799979"/>
                        </a:moveTo>
                        <a:lnTo>
                          <a:pt x="399989" y="0"/>
                        </a:lnTo>
                        <a:lnTo>
                          <a:pt x="1455735" y="0"/>
                        </a:lnTo>
                        <a:lnTo>
                          <a:pt x="1855724" y="799979"/>
                        </a:lnTo>
                        <a:lnTo>
                          <a:pt x="1455735" y="1599957"/>
                        </a:lnTo>
                        <a:lnTo>
                          <a:pt x="399989" y="1599957"/>
                        </a:lnTo>
                        <a:lnTo>
                          <a:pt x="0" y="799979"/>
                        </a:lnTo>
                        <a:close/>
                      </a:path>
                    </a:pathLst>
                  </a:custGeom>
                  <a:solidFill>
                    <a:schemeClr val="bg1"/>
                  </a:solidFill>
                  <a:ln w="19050">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87973" tIns="299083" rIns="287973" bIns="299083" spcCol="1270" anchor="ctr"/>
                  <a:lstStyle/>
                  <a:p>
                    <a:pPr algn="ctr" defTabSz="1778000" eaLnBrk="1">
                      <a:lnSpc>
                        <a:spcPct val="90000"/>
                      </a:lnSpc>
                      <a:spcAft>
                        <a:spcPct val="35000"/>
                      </a:spcAft>
                      <a:defRPr/>
                    </a:pPr>
                    <a:endParaRPr lang="zh-CN" altLang="en-US" sz="4000">
                      <a:latin typeface="宋体" panose="02010600030101010101" pitchFamily="2" charset="-122"/>
                      <a:ea typeface="宋体" panose="02010600030101010101" pitchFamily="2" charset="-122"/>
                    </a:endParaRPr>
                  </a:p>
                </p:txBody>
              </p:sp>
              <p:sp>
                <p:nvSpPr>
                  <p:cNvPr id="117" name="六边形 116"/>
                  <p:cNvSpPr/>
                  <p:nvPr/>
                </p:nvSpPr>
                <p:spPr>
                  <a:xfrm>
                    <a:off x="4818157" y="1315448"/>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05" name="六边形 104"/>
                <p:cNvSpPr/>
                <p:nvPr/>
              </p:nvSpPr>
              <p:spPr>
                <a:xfrm>
                  <a:off x="6399561" y="2223512"/>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6" name="六边形 105"/>
                <p:cNvSpPr/>
                <p:nvPr/>
              </p:nvSpPr>
              <p:spPr>
                <a:xfrm>
                  <a:off x="4818157" y="4795302"/>
                  <a:ext cx="1855681" cy="1598637"/>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7" name="六边形 106"/>
                <p:cNvSpPr/>
                <p:nvPr/>
              </p:nvSpPr>
              <p:spPr>
                <a:xfrm>
                  <a:off x="7982532" y="3064900"/>
                  <a:ext cx="1976362" cy="1628800"/>
                </a:xfrm>
                <a:prstGeom prst="hexagon">
                  <a:avLst>
                    <a:gd name="adj" fmla="val 25000"/>
                    <a:gd name="vf" fmla="val 115470"/>
                  </a:avLst>
                </a:prstGeom>
                <a:solidFill>
                  <a:schemeClr val="bg1"/>
                </a:solidFill>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8" name="六边形 107"/>
                <p:cNvSpPr/>
                <p:nvPr/>
              </p:nvSpPr>
              <p:spPr>
                <a:xfrm>
                  <a:off x="7980964" y="4812764"/>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9" name="六边形 108"/>
                <p:cNvSpPr/>
                <p:nvPr/>
              </p:nvSpPr>
              <p:spPr>
                <a:xfrm>
                  <a:off x="1633407" y="1326560"/>
                  <a:ext cx="1855681" cy="16002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0" name="六边形 109"/>
                <p:cNvSpPr/>
                <p:nvPr/>
              </p:nvSpPr>
              <p:spPr>
                <a:xfrm>
                  <a:off x="8002906" y="1326560"/>
                  <a:ext cx="1955988" cy="1625625"/>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19" name="矩形 110"/>
              <p:cNvSpPr>
                <a:spLocks noChangeArrowheads="1"/>
              </p:cNvSpPr>
              <p:nvPr/>
            </p:nvSpPr>
            <p:spPr bwMode="auto">
              <a:xfrm>
                <a:off x="1937295" y="1735101"/>
                <a:ext cx="13795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南方电网、华北电网、广西电网、海南电网、鲁能</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集团 、大唐电力、中电国际、皖能集团、山西国际电力、二滩水电站、云南大朝山、锦州</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火电等</a:t>
                </a:r>
                <a:endPar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endParaRPr>
              </a:p>
            </p:txBody>
          </p:sp>
          <p:grpSp>
            <p:nvGrpSpPr>
              <p:cNvPr id="120" name="组合 114"/>
              <p:cNvGrpSpPr>
                <a:grpSpLocks/>
              </p:cNvGrpSpPr>
              <p:nvPr/>
            </p:nvGrpSpPr>
            <p:grpSpPr bwMode="auto">
              <a:xfrm>
                <a:off x="2081758" y="1374714"/>
                <a:ext cx="1008062" cy="360362"/>
                <a:chOff x="1280592" y="1268760"/>
                <a:chExt cx="1008112" cy="360040"/>
              </a:xfrm>
            </p:grpSpPr>
            <p:cxnSp>
              <p:nvCxnSpPr>
                <p:cNvPr id="123" name="直接连接符 112"/>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24" name="文本框 113"/>
                <p:cNvSpPr txBox="1">
                  <a:spLocks noChangeArrowheads="1"/>
                </p:cNvSpPr>
                <p:nvPr/>
              </p:nvSpPr>
              <p:spPr bwMode="auto">
                <a:xfrm>
                  <a:off x="1280592" y="1268760"/>
                  <a:ext cx="1008112" cy="3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能源电力</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25" name="组合 119"/>
              <p:cNvGrpSpPr>
                <a:grpSpLocks/>
              </p:cNvGrpSpPr>
              <p:nvPr/>
            </p:nvGrpSpPr>
            <p:grpSpPr bwMode="auto">
              <a:xfrm>
                <a:off x="2096045" y="3124139"/>
                <a:ext cx="1008063" cy="339725"/>
                <a:chOff x="1280592" y="1219416"/>
                <a:chExt cx="1008112" cy="338554"/>
              </a:xfrm>
            </p:grpSpPr>
            <p:cxnSp>
              <p:nvCxnSpPr>
                <p:cNvPr id="126" name="直接连接符 120"/>
                <p:cNvCxnSpPr>
                  <a:cxnSpLocks noChangeShapeType="1"/>
                </p:cNvCxnSpPr>
                <p:nvPr/>
              </p:nvCxnSpPr>
              <p:spPr bwMode="auto">
                <a:xfrm>
                  <a:off x="1352600" y="155797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27" name="文本框 121"/>
                <p:cNvSpPr txBox="1">
                  <a:spLocks noChangeArrowheads="1"/>
                </p:cNvSpPr>
                <p:nvPr/>
              </p:nvSpPr>
              <p:spPr bwMode="auto">
                <a:xfrm>
                  <a:off x="1280592" y="1219416"/>
                  <a:ext cx="1008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电信电子</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28" name="组合 122"/>
              <p:cNvGrpSpPr>
                <a:grpSpLocks/>
              </p:cNvGrpSpPr>
              <p:nvPr/>
            </p:nvGrpSpPr>
            <p:grpSpPr bwMode="auto">
              <a:xfrm>
                <a:off x="3625553" y="3997264"/>
                <a:ext cx="1308100" cy="358775"/>
                <a:chOff x="1333776" y="1268760"/>
                <a:chExt cx="1008112" cy="360040"/>
              </a:xfrm>
            </p:grpSpPr>
            <p:cxnSp>
              <p:nvCxnSpPr>
                <p:cNvPr id="129" name="直接连接符 123"/>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30" name="文本框 124"/>
                <p:cNvSpPr txBox="1">
                  <a:spLocks noChangeArrowheads="1"/>
                </p:cNvSpPr>
                <p:nvPr/>
              </p:nvSpPr>
              <p:spPr bwMode="auto">
                <a:xfrm>
                  <a:off x="1333776" y="1268760"/>
                  <a:ext cx="1008112"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defRPr/>
                  </a:pP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纺织服装</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31" name="组合 125"/>
              <p:cNvGrpSpPr>
                <a:grpSpLocks/>
              </p:cNvGrpSpPr>
              <p:nvPr/>
            </p:nvGrpSpPr>
            <p:grpSpPr bwMode="auto">
              <a:xfrm>
                <a:off x="3637507" y="2239901"/>
                <a:ext cx="1074911" cy="358775"/>
                <a:chOff x="1280591" y="1268760"/>
                <a:chExt cx="1074964" cy="360040"/>
              </a:xfrm>
            </p:grpSpPr>
            <p:cxnSp>
              <p:nvCxnSpPr>
                <p:cNvPr id="132" name="直接连接符 126"/>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33" name="文本框 127"/>
                <p:cNvSpPr txBox="1">
                  <a:spLocks noChangeArrowheads="1"/>
                </p:cNvSpPr>
                <p:nvPr/>
              </p:nvSpPr>
              <p:spPr bwMode="auto">
                <a:xfrm>
                  <a:off x="1280591" y="1268760"/>
                  <a:ext cx="1074964" cy="33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石油化工</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34" name="组合 128"/>
              <p:cNvGrpSpPr>
                <a:grpSpLocks/>
              </p:cNvGrpSpPr>
              <p:nvPr/>
            </p:nvGrpSpPr>
            <p:grpSpPr bwMode="auto">
              <a:xfrm>
                <a:off x="6723608" y="4040126"/>
                <a:ext cx="1423443" cy="358775"/>
                <a:chOff x="1129773" y="1268760"/>
                <a:chExt cx="1423513" cy="360040"/>
              </a:xfrm>
            </p:grpSpPr>
            <p:cxnSp>
              <p:nvCxnSpPr>
                <p:cNvPr id="135" name="直接连接符 129"/>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36" name="文本框 130"/>
                <p:cNvSpPr txBox="1">
                  <a:spLocks noChangeArrowheads="1"/>
                </p:cNvSpPr>
                <p:nvPr/>
              </p:nvSpPr>
              <p:spPr bwMode="auto">
                <a:xfrm>
                  <a:off x="1129773" y="1268760"/>
                  <a:ext cx="1423513" cy="33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defRPr/>
                  </a:pP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政府公服</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37" name="组合 155"/>
              <p:cNvGrpSpPr>
                <a:grpSpLocks/>
              </p:cNvGrpSpPr>
              <p:nvPr/>
            </p:nvGrpSpPr>
            <p:grpSpPr bwMode="auto">
              <a:xfrm>
                <a:off x="6698208" y="2382776"/>
                <a:ext cx="1431925" cy="360363"/>
                <a:chOff x="5813919" y="2079640"/>
                <a:chExt cx="1431809" cy="360040"/>
              </a:xfrm>
            </p:grpSpPr>
            <p:cxnSp>
              <p:nvCxnSpPr>
                <p:cNvPr id="138" name="直接连接符 132"/>
                <p:cNvCxnSpPr>
                  <a:cxnSpLocks noChangeShapeType="1"/>
                </p:cNvCxnSpPr>
                <p:nvPr/>
              </p:nvCxnSpPr>
              <p:spPr bwMode="auto">
                <a:xfrm>
                  <a:off x="5916581" y="2439680"/>
                  <a:ext cx="1329147"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39" name="文本框 133"/>
                <p:cNvSpPr txBox="1">
                  <a:spLocks noChangeArrowheads="1"/>
                </p:cNvSpPr>
                <p:nvPr/>
              </p:nvSpPr>
              <p:spPr bwMode="auto">
                <a:xfrm>
                  <a:off x="5813919" y="2079640"/>
                  <a:ext cx="1431809" cy="33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酒店餐饮</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40" name="组合 134"/>
              <p:cNvGrpSpPr>
                <a:grpSpLocks/>
              </p:cNvGrpSpPr>
              <p:nvPr/>
            </p:nvGrpSpPr>
            <p:grpSpPr bwMode="auto">
              <a:xfrm>
                <a:off x="8442870" y="4871976"/>
                <a:ext cx="1271588" cy="360363"/>
                <a:chOff x="1280591" y="1268760"/>
                <a:chExt cx="1270890" cy="360040"/>
              </a:xfrm>
            </p:grpSpPr>
            <p:cxnSp>
              <p:nvCxnSpPr>
                <p:cNvPr id="141" name="直接连接符 135"/>
                <p:cNvCxnSpPr>
                  <a:cxnSpLocks noChangeShapeType="1"/>
                </p:cNvCxnSpPr>
                <p:nvPr/>
              </p:nvCxnSpPr>
              <p:spPr bwMode="auto">
                <a:xfrm>
                  <a:off x="1352600" y="1628800"/>
                  <a:ext cx="1000800"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42" name="文本框 136"/>
                <p:cNvSpPr txBox="1">
                  <a:spLocks noChangeArrowheads="1"/>
                </p:cNvSpPr>
                <p:nvPr/>
              </p:nvSpPr>
              <p:spPr bwMode="auto">
                <a:xfrm>
                  <a:off x="1280591" y="1268760"/>
                  <a:ext cx="1270890" cy="33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defRPr/>
                  </a:pP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食品饮料</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43" name="组合 137"/>
              <p:cNvGrpSpPr>
                <a:grpSpLocks/>
              </p:cNvGrpSpPr>
              <p:nvPr/>
            </p:nvGrpSpPr>
            <p:grpSpPr bwMode="auto">
              <a:xfrm>
                <a:off x="8384132" y="3103501"/>
                <a:ext cx="1473201" cy="360363"/>
                <a:chOff x="1072854" y="1268760"/>
                <a:chExt cx="1330503" cy="360040"/>
              </a:xfrm>
            </p:grpSpPr>
            <p:cxnSp>
              <p:nvCxnSpPr>
                <p:cNvPr id="144" name="直接连接符 138"/>
                <p:cNvCxnSpPr>
                  <a:cxnSpLocks noChangeShapeType="1"/>
                </p:cNvCxnSpPr>
                <p:nvPr/>
              </p:nvCxnSpPr>
              <p:spPr bwMode="auto">
                <a:xfrm>
                  <a:off x="1198579" y="1628800"/>
                  <a:ext cx="1060859"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45" name="文本框 139"/>
                <p:cNvSpPr txBox="1"/>
                <p:nvPr/>
              </p:nvSpPr>
              <p:spPr>
                <a:xfrm>
                  <a:off x="1072854" y="1268760"/>
                  <a:ext cx="1330503" cy="338251"/>
                </a:xfrm>
                <a:prstGeom prst="rect">
                  <a:avLst/>
                </a:prstGeom>
                <a:noFill/>
              </p:spPr>
              <p:txBody>
                <a:bodyPr wrap="square">
                  <a:spAutoFit/>
                </a:bodyPr>
                <a:lstStyle/>
                <a:p>
                  <a:pPr algn="ctr">
                    <a:defRPr/>
                  </a:pPr>
                  <a:r>
                    <a:rPr kumimoji="1"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房地建筑</a:t>
                  </a:r>
                  <a:endParaRPr kumimoji="1"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46" name="组合 140"/>
              <p:cNvGrpSpPr>
                <a:grpSpLocks/>
              </p:cNvGrpSpPr>
              <p:nvPr/>
            </p:nvGrpSpPr>
            <p:grpSpPr bwMode="auto">
              <a:xfrm>
                <a:off x="8562007" y="1374714"/>
                <a:ext cx="1008062" cy="360362"/>
                <a:chOff x="1280592" y="1268760"/>
                <a:chExt cx="1008112" cy="360040"/>
              </a:xfrm>
            </p:grpSpPr>
            <p:cxnSp>
              <p:nvCxnSpPr>
                <p:cNvPr id="147" name="直接连接符 141"/>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48" name="文本框 142"/>
                <p:cNvSpPr txBox="1">
                  <a:spLocks noChangeArrowheads="1"/>
                </p:cNvSpPr>
                <p:nvPr/>
              </p:nvSpPr>
              <p:spPr bwMode="auto">
                <a:xfrm>
                  <a:off x="1280592" y="1268760"/>
                  <a:ext cx="1008112" cy="33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600" dirty="0">
                      <a:solidFill>
                        <a:schemeClr val="accent5">
                          <a:lumMod val="75000"/>
                        </a:schemeClr>
                      </a:solidFill>
                      <a:latin typeface="微软雅黑" panose="020B0503020204020204" pitchFamily="34" charset="-122"/>
                      <a:ea typeface="微软雅黑" panose="020B0503020204020204" pitchFamily="34" charset="-122"/>
                    </a:rPr>
                    <a:t>金融投资</a:t>
                  </a:r>
                </a:p>
              </p:txBody>
            </p:sp>
          </p:grpSp>
          <p:grpSp>
            <p:nvGrpSpPr>
              <p:cNvPr id="149" name="组合 143"/>
              <p:cNvGrpSpPr>
                <a:grpSpLocks/>
              </p:cNvGrpSpPr>
              <p:nvPr/>
            </p:nvGrpSpPr>
            <p:grpSpPr bwMode="auto">
              <a:xfrm>
                <a:off x="5177383" y="4830701"/>
                <a:ext cx="1301750" cy="360363"/>
                <a:chOff x="1177055" y="1153102"/>
                <a:chExt cx="1301930" cy="360040"/>
              </a:xfrm>
            </p:grpSpPr>
            <p:cxnSp>
              <p:nvCxnSpPr>
                <p:cNvPr id="150" name="直接连接符 144"/>
                <p:cNvCxnSpPr>
                  <a:cxnSpLocks noChangeShapeType="1"/>
                </p:cNvCxnSpPr>
                <p:nvPr/>
              </p:nvCxnSpPr>
              <p:spPr bwMode="auto">
                <a:xfrm flipV="1">
                  <a:off x="1249063" y="1491656"/>
                  <a:ext cx="1126385" cy="21486"/>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51" name="文本框 145"/>
                <p:cNvSpPr txBox="1"/>
                <p:nvPr/>
              </p:nvSpPr>
              <p:spPr>
                <a:xfrm>
                  <a:off x="1177055" y="1153102"/>
                  <a:ext cx="1301930" cy="337835"/>
                </a:xfrm>
                <a:prstGeom prst="rect">
                  <a:avLst/>
                </a:prstGeom>
                <a:noFill/>
              </p:spPr>
              <p:txBody>
                <a:bodyPr>
                  <a:spAutoFit/>
                </a:bodyPr>
                <a:lstStyle/>
                <a:p>
                  <a:pPr algn="ctr">
                    <a:defRPr/>
                  </a:pPr>
                  <a:r>
                    <a:rPr kumimoji="1" lang="zh-CN" altLang="en-US" sz="1600" dirty="0">
                      <a:solidFill>
                        <a:schemeClr val="accent5">
                          <a:lumMod val="75000"/>
                        </a:schemeClr>
                      </a:solidFill>
                      <a:latin typeface="微软雅黑" panose="020B0503020204020204" pitchFamily="34" charset="-122"/>
                      <a:ea typeface="微软雅黑" panose="020B0503020204020204" pitchFamily="34" charset="-122"/>
                    </a:rPr>
                    <a:t>机械</a:t>
                  </a:r>
                  <a:r>
                    <a:rPr kumimoji="1"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制造</a:t>
                  </a:r>
                  <a:endParaRPr kumimoji="1"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52" name="组合 146"/>
              <p:cNvGrpSpPr>
                <a:grpSpLocks/>
              </p:cNvGrpSpPr>
              <p:nvPr/>
            </p:nvGrpSpPr>
            <p:grpSpPr bwMode="auto">
              <a:xfrm>
                <a:off x="5177383" y="1374714"/>
                <a:ext cx="1265237" cy="360362"/>
                <a:chOff x="1280592" y="1268760"/>
                <a:chExt cx="1008112" cy="360040"/>
              </a:xfrm>
            </p:grpSpPr>
            <p:cxnSp>
              <p:nvCxnSpPr>
                <p:cNvPr id="153" name="直接连接符 147"/>
                <p:cNvCxnSpPr>
                  <a:cxnSpLocks noChangeShapeType="1"/>
                </p:cNvCxnSpPr>
                <p:nvPr/>
              </p:nvCxnSpPr>
              <p:spPr bwMode="auto">
                <a:xfrm>
                  <a:off x="1352600" y="1628800"/>
                  <a:ext cx="936104"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54" name="文本框 148"/>
                <p:cNvSpPr txBox="1">
                  <a:spLocks noChangeArrowheads="1"/>
                </p:cNvSpPr>
                <p:nvPr/>
              </p:nvSpPr>
              <p:spPr bwMode="auto">
                <a:xfrm>
                  <a:off x="1280592" y="1268760"/>
                  <a:ext cx="1008112" cy="33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1600" dirty="0">
                      <a:solidFill>
                        <a:schemeClr val="accent5">
                          <a:lumMod val="75000"/>
                        </a:schemeClr>
                      </a:solidFill>
                      <a:latin typeface="微软雅黑" panose="020B0503020204020204" pitchFamily="34" charset="-122"/>
                      <a:ea typeface="微软雅黑" panose="020B0503020204020204" pitchFamily="34" charset="-122"/>
                    </a:rPr>
                    <a:t>交通</a:t>
                  </a: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运输</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grpSp>
          <p:grpSp>
            <p:nvGrpSpPr>
              <p:cNvPr id="155" name="组合 149"/>
              <p:cNvGrpSpPr>
                <a:grpSpLocks/>
              </p:cNvGrpSpPr>
              <p:nvPr/>
            </p:nvGrpSpPr>
            <p:grpSpPr bwMode="auto">
              <a:xfrm>
                <a:off x="5101929" y="3103501"/>
                <a:ext cx="1547813" cy="360363"/>
                <a:chOff x="1100954" y="1175030"/>
                <a:chExt cx="1547986" cy="360040"/>
              </a:xfrm>
            </p:grpSpPr>
            <p:cxnSp>
              <p:nvCxnSpPr>
                <p:cNvPr id="156" name="直接连接符 150"/>
                <p:cNvCxnSpPr>
                  <a:cxnSpLocks noChangeShapeType="1"/>
                </p:cNvCxnSpPr>
                <p:nvPr/>
              </p:nvCxnSpPr>
              <p:spPr bwMode="auto">
                <a:xfrm>
                  <a:off x="1204995" y="1535070"/>
                  <a:ext cx="1107155"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157" name="文本框 151"/>
                <p:cNvSpPr txBox="1"/>
                <p:nvPr/>
              </p:nvSpPr>
              <p:spPr>
                <a:xfrm>
                  <a:off x="1100954" y="1175030"/>
                  <a:ext cx="1547986" cy="338251"/>
                </a:xfrm>
                <a:prstGeom prst="rect">
                  <a:avLst/>
                </a:prstGeom>
                <a:noFill/>
              </p:spPr>
              <p:txBody>
                <a:bodyPr wrap="square">
                  <a:spAutoFit/>
                </a:bodyPr>
                <a:lstStyle/>
                <a:p>
                  <a:pPr algn="ctr">
                    <a:defRPr/>
                  </a:pPr>
                  <a:r>
                    <a:rPr kumimoji="1"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采矿</a:t>
                  </a:r>
                  <a:r>
                    <a:rPr kumimoji="1" lang="zh-CN" altLang="en-US" sz="1600" dirty="0">
                      <a:solidFill>
                        <a:schemeClr val="accent5">
                          <a:lumMod val="75000"/>
                        </a:schemeClr>
                      </a:solidFill>
                      <a:latin typeface="微软雅黑" panose="020B0503020204020204" pitchFamily="34" charset="-122"/>
                      <a:ea typeface="微软雅黑" panose="020B0503020204020204" pitchFamily="34" charset="-122"/>
                    </a:rPr>
                    <a:t>冶金</a:t>
                  </a:r>
                </a:p>
              </p:txBody>
            </p:sp>
          </p:grpSp>
          <p:sp>
            <p:nvSpPr>
              <p:cNvPr id="158" name="矩形 115"/>
              <p:cNvSpPr>
                <a:spLocks noChangeArrowheads="1"/>
              </p:cNvSpPr>
              <p:nvPr/>
            </p:nvSpPr>
            <p:spPr bwMode="auto">
              <a:xfrm>
                <a:off x="3528923" y="2578356"/>
                <a:ext cx="1544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中</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石油、中石化、中海油、长</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庆油田、塔里木油田、中石油勘探、中石油管道公司、中石化河北公司、大庆榆树林油田、中海油福建天然气、中石化湖南销售公司、鲁西化</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工等</a:t>
                </a:r>
                <a:endPar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endParaRPr>
              </a:p>
            </p:txBody>
          </p:sp>
          <p:sp>
            <p:nvSpPr>
              <p:cNvPr id="159" name="矩形 152"/>
              <p:cNvSpPr>
                <a:spLocks noChangeArrowheads="1"/>
              </p:cNvSpPr>
              <p:nvPr/>
            </p:nvSpPr>
            <p:spPr bwMode="auto">
              <a:xfrm>
                <a:off x="5105945" y="1735101"/>
                <a:ext cx="147478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中航一集团</a:t>
                </a:r>
                <a:r>
                  <a:rPr lang="zh-CN" altLang="en-US" sz="1000" dirty="0" smtClean="0">
                    <a:solidFill>
                      <a:srgbClr val="000000"/>
                    </a:solidFill>
                    <a:latin typeface="宋体" pitchFamily="2" charset="-122"/>
                    <a:ea typeface="宋体" pitchFamily="2" charset="-122"/>
                    <a:cs typeface="Arial" pitchFamily="34" charset="0"/>
                    <a:sym typeface="Bradley Hand ITC TT-Bold"/>
                  </a:rPr>
                  <a:t>、中国</a:t>
                </a:r>
                <a:r>
                  <a:rPr lang="zh-CN" altLang="en-US" sz="1000" dirty="0">
                    <a:solidFill>
                      <a:srgbClr val="000000"/>
                    </a:solidFill>
                    <a:latin typeface="宋体" pitchFamily="2" charset="-122"/>
                    <a:ea typeface="宋体" pitchFamily="2" charset="-122"/>
                    <a:cs typeface="Arial" pitchFamily="34" charset="0"/>
                    <a:sym typeface="Bradley Hand ITC TT-Bold"/>
                  </a:rPr>
                  <a:t>远洋集团、首都机场集团、成飞集团、北京航材院、贵航机械、北车集团、中铁信息工程集团、</a:t>
                </a:r>
                <a:r>
                  <a:rPr lang="zh-CN" altLang="en-US" sz="1000" dirty="0" smtClean="0">
                    <a:solidFill>
                      <a:srgbClr val="000000"/>
                    </a:solidFill>
                    <a:latin typeface="宋体" pitchFamily="2" charset="-122"/>
                    <a:ea typeface="宋体" pitchFamily="2" charset="-122"/>
                    <a:cs typeface="Arial" pitchFamily="34" charset="0"/>
                    <a:sym typeface="Bradley Hand ITC TT-Bold"/>
                  </a:rPr>
                  <a:t>广州地铁、沈阳地铁、合肥地铁、南宁地铁等</a:t>
                </a:r>
                <a:endParaRPr lang="zh-CN" altLang="en-US" sz="1000" dirty="0">
                  <a:solidFill>
                    <a:srgbClr val="000000"/>
                  </a:solidFill>
                  <a:latin typeface="宋体" pitchFamily="2" charset="-122"/>
                  <a:ea typeface="宋体" pitchFamily="2" charset="-122"/>
                  <a:cs typeface="Arial" pitchFamily="34" charset="0"/>
                  <a:sym typeface="Bradley Hand ITC TT-Bold"/>
                </a:endParaRPr>
              </a:p>
            </p:txBody>
          </p:sp>
          <p:sp>
            <p:nvSpPr>
              <p:cNvPr id="160" name="矩形 156"/>
              <p:cNvSpPr>
                <a:spLocks noChangeArrowheads="1"/>
              </p:cNvSpPr>
              <p:nvPr/>
            </p:nvSpPr>
            <p:spPr bwMode="auto">
              <a:xfrm>
                <a:off x="6817270" y="2758071"/>
                <a:ext cx="13319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金聚德</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、俏江南、大宅门、宜昌</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国际大酒店</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、武汉华美达、良品铺子、咖啡陪你、</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西安骡马市商业街、济公餐饮、首都机场餐饮等</a:t>
                </a:r>
              </a:p>
            </p:txBody>
          </p:sp>
          <p:sp>
            <p:nvSpPr>
              <p:cNvPr id="161" name="矩形 157"/>
              <p:cNvSpPr>
                <a:spLocks noChangeArrowheads="1"/>
              </p:cNvSpPr>
              <p:nvPr/>
            </p:nvSpPr>
            <p:spPr bwMode="auto">
              <a:xfrm>
                <a:off x="8345933" y="1807109"/>
                <a:ext cx="158908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a:lnSpc>
                    <a:spcPts val="1300"/>
                  </a:lnSpc>
                </a:pP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工总行、建总行、光大银行</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、民生银行、内蒙</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邮政、中行佛山分行、国家</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开发投资公司、山西</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信托</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、河南省</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建投、江苏省建</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投、上海期货等</a:t>
                </a:r>
                <a:endPar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endParaRPr>
              </a:p>
            </p:txBody>
          </p:sp>
          <p:sp>
            <p:nvSpPr>
              <p:cNvPr id="162" name="矩形 158"/>
              <p:cNvSpPr>
                <a:spLocks noChangeArrowheads="1"/>
              </p:cNvSpPr>
              <p:nvPr/>
            </p:nvSpPr>
            <p:spPr bwMode="auto">
              <a:xfrm>
                <a:off x="1937295" y="3516405"/>
                <a:ext cx="14795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中国移动黑龙江公司、中国联通河南公司、中国电信山西公司</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、联想控股、中国</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电子信息</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集团、华立</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科技、长沙移动、三星</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电子、</a:t>
                </a:r>
                <a:r>
                  <a:rPr lang="zh-CN" altLang="en-US" sz="1000" dirty="0">
                    <a:latin typeface="宋体" pitchFamily="2" charset="-122"/>
                    <a:ea typeface="宋体" pitchFamily="2" charset="-122"/>
                    <a:cs typeface="Arial" pitchFamily="34" charset="0"/>
                    <a:sym typeface="Bradley Hand ITC TT-Bold"/>
                  </a:rPr>
                  <a:t>超声电子</a:t>
                </a:r>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等</a:t>
                </a:r>
                <a:endParaRPr lang="zh-CN" altLang="en-US" sz="1000" dirty="0">
                  <a:latin typeface="宋体" panose="02010600030101010101" pitchFamily="2" charset="-122"/>
                  <a:ea typeface="宋体" panose="02010600030101010101" pitchFamily="2" charset="-122"/>
                  <a:cs typeface="Arial" pitchFamily="34" charset="0"/>
                </a:endParaRPr>
              </a:p>
            </p:txBody>
          </p:sp>
          <p:sp>
            <p:nvSpPr>
              <p:cNvPr id="163" name="矩形 161"/>
              <p:cNvSpPr>
                <a:spLocks noChangeArrowheads="1"/>
              </p:cNvSpPr>
              <p:nvPr/>
            </p:nvSpPr>
            <p:spPr bwMode="auto">
              <a:xfrm>
                <a:off x="5101183" y="3498789"/>
                <a:ext cx="16160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a:lnSpc>
                    <a:spcPts val="1300"/>
                  </a:lnSpc>
                </a:pP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鞍钢、宝钢、华菱</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管线、</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涟钢、河北滦钢、抚钢、大连金牛、洛铜、金自天正、兖州煤业、新太华煤业、西部矿业、中色集团、中钢</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集团、金川集团等</a:t>
                </a:r>
                <a:endPar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endParaRPr>
              </a:p>
            </p:txBody>
          </p:sp>
          <p:sp>
            <p:nvSpPr>
              <p:cNvPr id="164" name="矩形 165"/>
              <p:cNvSpPr>
                <a:spLocks noChangeArrowheads="1"/>
              </p:cNvSpPr>
              <p:nvPr/>
            </p:nvSpPr>
            <p:spPr bwMode="auto">
              <a:xfrm>
                <a:off x="5171033" y="5259301"/>
                <a:ext cx="15430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一汽集团、吉利集团、万向</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集团、潍柴动力</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、哈尔滨电气、东方电气、江</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钻股份、丰收机械、胜利机械、龙成集团机械、武汉神龙</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、苏州金龙、韩国斗山集团</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等</a:t>
                </a:r>
              </a:p>
            </p:txBody>
          </p:sp>
          <p:sp>
            <p:nvSpPr>
              <p:cNvPr id="165" name="矩形 169"/>
              <p:cNvSpPr>
                <a:spLocks noChangeArrowheads="1"/>
              </p:cNvSpPr>
              <p:nvPr/>
            </p:nvSpPr>
            <p:spPr bwMode="auto">
              <a:xfrm>
                <a:off x="8276183" y="3522601"/>
                <a:ext cx="17986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a:lnSpc>
                    <a:spcPts val="1200"/>
                  </a:lnSpc>
                </a:pP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碧桂园、海尔房地产</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、华夏幸福、万年花</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城、北京住总、中国</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港湾、银泰地产、国安地产、武汉地产、</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湖南维一、北京鲁艺、浙江众安</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、中</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信华南、中建</a:t>
                </a:r>
                <a:r>
                  <a:rPr lang="zh-CN" altLang="en-US" sz="1000" dirty="0" smtClean="0">
                    <a:solidFill>
                      <a:srgbClr val="000000"/>
                    </a:solidFill>
                    <a:latin typeface="宋体" panose="02010600030101010101" pitchFamily="2" charset="-122"/>
                    <a:ea typeface="宋体" panose="02010600030101010101" pitchFamily="2" charset="-122"/>
                    <a:cs typeface="Arial" pitchFamily="34" charset="0"/>
                    <a:sym typeface="Bradley Hand ITC TT-Bold"/>
                  </a:rPr>
                  <a:t>、无锡</a:t>
                </a:r>
                <a:r>
                  <a:rPr lang="zh-CN" altLang="en-US" sz="1000" dirty="0">
                    <a:solidFill>
                      <a:srgbClr val="000000"/>
                    </a:solidFill>
                    <a:latin typeface="宋体" panose="02010600030101010101" pitchFamily="2" charset="-122"/>
                    <a:ea typeface="宋体" panose="02010600030101010101" pitchFamily="2" charset="-122"/>
                    <a:cs typeface="Arial" pitchFamily="34" charset="0"/>
                    <a:sym typeface="Bradley Hand ITC TT-Bold"/>
                  </a:rPr>
                  <a:t>路桥、河南高速、滨海快速等</a:t>
                </a:r>
              </a:p>
            </p:txBody>
          </p:sp>
          <p:sp>
            <p:nvSpPr>
              <p:cNvPr id="166" name="矩形 170"/>
              <p:cNvSpPr>
                <a:spLocks noChangeArrowheads="1"/>
              </p:cNvSpPr>
              <p:nvPr/>
            </p:nvSpPr>
            <p:spPr bwMode="auto">
              <a:xfrm>
                <a:off x="3602583" y="4360801"/>
                <a:ext cx="14255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solidFill>
                      <a:srgbClr val="000000"/>
                    </a:solidFill>
                    <a:latin typeface="宋体" pitchFamily="2" charset="-122"/>
                    <a:ea typeface="宋体" pitchFamily="2" charset="-122"/>
                    <a:cs typeface="Arial" pitchFamily="34" charset="0"/>
                    <a:sym typeface="Bradley Hand ITC TT-Bold"/>
                  </a:rPr>
                  <a:t>雅戈尔、</a:t>
                </a:r>
                <a:r>
                  <a:rPr lang="en-US" altLang="zh-CN" sz="1000" dirty="0">
                    <a:solidFill>
                      <a:srgbClr val="000000"/>
                    </a:solidFill>
                    <a:latin typeface="宋体" pitchFamily="2" charset="-122"/>
                    <a:ea typeface="宋体" pitchFamily="2" charset="-122"/>
                    <a:cs typeface="Arial" pitchFamily="34" charset="0"/>
                    <a:sym typeface="Bradley Hand ITC TT-Bold"/>
                  </a:rPr>
                  <a:t>361</a:t>
                </a:r>
                <a:r>
                  <a:rPr lang="zh-CN" altLang="en-US" sz="1000" dirty="0">
                    <a:solidFill>
                      <a:srgbClr val="000000"/>
                    </a:solidFill>
                    <a:latin typeface="宋体" pitchFamily="2" charset="-122"/>
                    <a:ea typeface="宋体" pitchFamily="2" charset="-122"/>
                    <a:cs typeface="Arial" pitchFamily="34" charset="0"/>
                    <a:sym typeface="Bradley Hand ITC TT-Bold"/>
                  </a:rPr>
                  <a:t>、奥康</a:t>
                </a:r>
                <a:r>
                  <a:rPr lang="zh-CN" altLang="en-US" sz="1000" dirty="0" smtClean="0">
                    <a:solidFill>
                      <a:srgbClr val="000000"/>
                    </a:solidFill>
                    <a:latin typeface="宋体" pitchFamily="2" charset="-122"/>
                    <a:ea typeface="宋体" pitchFamily="2" charset="-122"/>
                    <a:cs typeface="Arial" pitchFamily="34" charset="0"/>
                    <a:sym typeface="Bradley Hand ITC TT-Bold"/>
                  </a:rPr>
                  <a:t>、秋水伊人、富贵</a:t>
                </a:r>
                <a:r>
                  <a:rPr lang="zh-CN" altLang="en-US" sz="1000" dirty="0">
                    <a:solidFill>
                      <a:srgbClr val="000000"/>
                    </a:solidFill>
                    <a:latin typeface="宋体" pitchFamily="2" charset="-122"/>
                    <a:ea typeface="宋体" pitchFamily="2" charset="-122"/>
                    <a:cs typeface="Arial" pitchFamily="34" charset="0"/>
                    <a:sym typeface="Bradley Hand ITC TT-Bold"/>
                  </a:rPr>
                  <a:t>鸟、意尔康、东方绮丽、朗姿实业、贵人鸟、红瑞星、飞克鞋业、乔治白、康奈、朗顿</a:t>
                </a:r>
                <a:r>
                  <a:rPr lang="zh-CN" altLang="en-US" sz="1000" dirty="0">
                    <a:latin typeface="宋体" pitchFamily="2" charset="-122"/>
                    <a:ea typeface="宋体" pitchFamily="2" charset="-122"/>
                    <a:cs typeface="Arial" pitchFamily="34" charset="0"/>
                    <a:sym typeface="Bradley Hand ITC TT-Bold"/>
                  </a:rPr>
                  <a:t>制衣</a:t>
                </a:r>
                <a:r>
                  <a:rPr lang="zh-CN" altLang="en-US" sz="1000" dirty="0" smtClean="0">
                    <a:latin typeface="宋体" pitchFamily="2" charset="-122"/>
                    <a:ea typeface="宋体" pitchFamily="2" charset="-122"/>
                    <a:cs typeface="Arial" pitchFamily="34" charset="0"/>
                    <a:sym typeface="Bradley Hand ITC TT-Bold"/>
                  </a:rPr>
                  <a:t>等</a:t>
                </a:r>
                <a:endParaRPr lang="zh-CN" altLang="en-US" sz="1000" dirty="0">
                  <a:latin typeface="宋体" pitchFamily="2" charset="-122"/>
                  <a:ea typeface="宋体" pitchFamily="2" charset="-122"/>
                  <a:cs typeface="Arial" pitchFamily="34" charset="0"/>
                  <a:sym typeface="Bradley Hand ITC TT-Bold"/>
                </a:endParaRPr>
              </a:p>
            </p:txBody>
          </p:sp>
          <p:sp>
            <p:nvSpPr>
              <p:cNvPr id="167" name="矩形 171"/>
              <p:cNvSpPr>
                <a:spLocks noChangeArrowheads="1"/>
              </p:cNvSpPr>
              <p:nvPr/>
            </p:nvSpPr>
            <p:spPr bwMode="auto">
              <a:xfrm>
                <a:off x="6723608" y="4463989"/>
                <a:ext cx="15605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外交部、深圳</a:t>
                </a:r>
                <a:r>
                  <a:rPr lang="zh-CN" altLang="en-US" sz="1000" dirty="0">
                    <a:latin typeface="宋体" panose="02010600030101010101" pitchFamily="2" charset="-122"/>
                    <a:ea typeface="宋体" panose="02010600030101010101" pitchFamily="2" charset="-122"/>
                    <a:cs typeface="Arial" pitchFamily="34" charset="0"/>
                    <a:sym typeface="Bradley Hand ITC TT-Bold"/>
                  </a:rPr>
                  <a:t>罗湖区、安徽旅游局、南阳市、廊坊市、韩城商务局、晋中住建局、贵州省雷山</a:t>
                </a:r>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县、昌平区政府、顺义国资委等</a:t>
                </a:r>
                <a:endParaRPr lang="zh-CN" altLang="en-US" sz="1000" dirty="0">
                  <a:latin typeface="宋体" panose="02010600030101010101" pitchFamily="2" charset="-122"/>
                  <a:ea typeface="宋体" panose="02010600030101010101" pitchFamily="2" charset="-122"/>
                  <a:cs typeface="Arial" pitchFamily="34" charset="0"/>
                  <a:sym typeface="Bradley Hand ITC TT-Bold"/>
                </a:endParaRPr>
              </a:p>
            </p:txBody>
          </p:sp>
          <p:sp>
            <p:nvSpPr>
              <p:cNvPr id="168" name="矩形 173"/>
              <p:cNvSpPr>
                <a:spLocks noChangeArrowheads="1"/>
              </p:cNvSpPr>
              <p:nvPr/>
            </p:nvSpPr>
            <p:spPr bwMode="auto">
              <a:xfrm>
                <a:off x="8346033" y="5211701"/>
                <a:ext cx="15113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茅台酒、五粮液、伊利</a:t>
                </a:r>
                <a:r>
                  <a:rPr lang="zh-CN" altLang="en-US" sz="1000" dirty="0">
                    <a:latin typeface="宋体" panose="02010600030101010101" pitchFamily="2" charset="-122"/>
                    <a:ea typeface="宋体" panose="02010600030101010101" pitchFamily="2" charset="-122"/>
                    <a:cs typeface="Arial" pitchFamily="34" charset="0"/>
                    <a:sym typeface="Bradley Hand ITC TT-Bold"/>
                  </a:rPr>
                  <a:t>股份、红星酿酒、衡水老白干</a:t>
                </a:r>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、千岛湖啤酒、雪花啤酒、河北三井、今麦郎、福源</a:t>
                </a:r>
                <a:r>
                  <a:rPr lang="zh-CN" altLang="en-US" sz="1000" dirty="0">
                    <a:latin typeface="宋体" panose="02010600030101010101" pitchFamily="2" charset="-122"/>
                    <a:ea typeface="宋体" panose="02010600030101010101" pitchFamily="2" charset="-122"/>
                    <a:cs typeface="Arial" pitchFamily="34" charset="0"/>
                    <a:sym typeface="Bradley Hand ITC TT-Bold"/>
                  </a:rPr>
                  <a:t>食品、盼盼食品、烟台</a:t>
                </a:r>
                <a:r>
                  <a:rPr lang="zh-CN" altLang="en-US" sz="1000" dirty="0" smtClean="0">
                    <a:latin typeface="宋体" panose="02010600030101010101" pitchFamily="2" charset="-122"/>
                    <a:ea typeface="宋体" panose="02010600030101010101" pitchFamily="2" charset="-122"/>
                    <a:cs typeface="Arial" pitchFamily="34" charset="0"/>
                    <a:sym typeface="Bradley Hand ITC TT-Bold"/>
                  </a:rPr>
                  <a:t>啤酒、龙大食品、洽洽食品等</a:t>
                </a:r>
                <a:endParaRPr lang="zh-CN" altLang="en-US" sz="1000" dirty="0">
                  <a:latin typeface="宋体" panose="02010600030101010101" pitchFamily="2" charset="-122"/>
                  <a:ea typeface="宋体" panose="02010600030101010101" pitchFamily="2" charset="-122"/>
                  <a:cs typeface="Arial" pitchFamily="34" charset="0"/>
                  <a:sym typeface="Bradley Hand ITC TT-Bold"/>
                </a:endParaRPr>
              </a:p>
            </p:txBody>
          </p:sp>
        </p:grpSp>
        <p:sp>
          <p:nvSpPr>
            <p:cNvPr id="66" name="六边形 65"/>
            <p:cNvSpPr/>
            <p:nvPr/>
          </p:nvSpPr>
          <p:spPr bwMode="auto">
            <a:xfrm>
              <a:off x="1676945" y="4848164"/>
              <a:ext cx="1879600" cy="1600200"/>
            </a:xfrm>
            <a:prstGeom prst="hexagon">
              <a:avLst>
                <a:gd name="adj" fmla="val 25000"/>
                <a:gd name="vf" fmla="val 115470"/>
              </a:avLst>
            </a:prstGeom>
            <a:ln w="19050">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cxnSp>
          <p:nvCxnSpPr>
            <p:cNvPr id="67" name="直接连接符 120"/>
            <p:cNvCxnSpPr>
              <a:cxnSpLocks noChangeShapeType="1"/>
            </p:cNvCxnSpPr>
            <p:nvPr/>
          </p:nvCxnSpPr>
          <p:spPr bwMode="auto">
            <a:xfrm>
              <a:off x="2168050" y="5168839"/>
              <a:ext cx="936059" cy="0"/>
            </a:xfrm>
            <a:prstGeom prst="line">
              <a:avLst/>
            </a:prstGeom>
            <a:noFill/>
            <a:ln w="25400" algn="ctr">
              <a:solidFill>
                <a:srgbClr val="002060"/>
              </a:solidFill>
              <a:round/>
              <a:headEnd/>
              <a:tailEnd/>
            </a:ln>
            <a:extLst>
              <a:ext uri="{909E8E84-426E-40DD-AFC4-6F175D3DCCD1}">
                <a14:hiddenFill xmlns:a14="http://schemas.microsoft.com/office/drawing/2010/main">
                  <a:noFill/>
                </a14:hiddenFill>
              </a:ext>
            </a:extLst>
          </p:spPr>
        </p:cxnSp>
        <p:sp>
          <p:nvSpPr>
            <p:cNvPr id="68" name="文本框 121"/>
            <p:cNvSpPr txBox="1">
              <a:spLocks noChangeArrowheads="1"/>
            </p:cNvSpPr>
            <p:nvPr/>
          </p:nvSpPr>
          <p:spPr bwMode="auto">
            <a:xfrm>
              <a:off x="2096045" y="4829114"/>
              <a:ext cx="10080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600" dirty="0" smtClean="0">
                  <a:solidFill>
                    <a:schemeClr val="accent5">
                      <a:lumMod val="75000"/>
                    </a:schemeClr>
                  </a:solidFill>
                  <a:latin typeface="微软雅黑" panose="020B0503020204020204" pitchFamily="34" charset="-122"/>
                  <a:ea typeface="微软雅黑" panose="020B0503020204020204" pitchFamily="34" charset="-122"/>
                </a:rPr>
                <a:t>医药医疗</a:t>
              </a:r>
              <a:endParaRPr lang="zh-CN" altLang="en-US" sz="16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9" name="矩形 158"/>
            <p:cNvSpPr>
              <a:spLocks noChangeArrowheads="1"/>
            </p:cNvSpPr>
            <p:nvPr/>
          </p:nvSpPr>
          <p:spPr bwMode="auto">
            <a:xfrm>
              <a:off x="1937295" y="5211855"/>
              <a:ext cx="14795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宋体" pitchFamily="2" charset="-122"/>
                  <a:ea typeface="宋体" pitchFamily="2" charset="-122"/>
                  <a:cs typeface="Arial" pitchFamily="34" charset="0"/>
                </a:rPr>
                <a:t>汇仁药业、国药控股</a:t>
              </a:r>
              <a:r>
                <a:rPr lang="zh-CN" altLang="en-US" sz="1000" dirty="0"/>
                <a:t>、</a:t>
              </a:r>
              <a:r>
                <a:rPr lang="zh-CN" altLang="en-US" sz="1000" dirty="0" smtClean="0">
                  <a:latin typeface="宋体" pitchFamily="2" charset="-122"/>
                  <a:ea typeface="宋体" pitchFamily="2" charset="-122"/>
                  <a:cs typeface="Arial" pitchFamily="34" charset="0"/>
                  <a:sym typeface="Bradley Hand ITC TT-Bold"/>
                </a:rPr>
                <a:t>紫竹</a:t>
              </a:r>
              <a:r>
                <a:rPr lang="zh-CN" altLang="en-US" sz="1000" dirty="0">
                  <a:latin typeface="宋体" pitchFamily="2" charset="-122"/>
                  <a:ea typeface="宋体" pitchFamily="2" charset="-122"/>
                  <a:cs typeface="Arial" pitchFamily="34" charset="0"/>
                  <a:sym typeface="Bradley Hand ITC TT-Bold"/>
                </a:rPr>
                <a:t>药业、神威药业、申威药业、资生堂</a:t>
              </a:r>
              <a:r>
                <a:rPr lang="zh-CN" altLang="en-US" sz="1000" dirty="0" smtClean="0">
                  <a:latin typeface="宋体" pitchFamily="2" charset="-122"/>
                  <a:ea typeface="宋体" pitchFamily="2" charset="-122"/>
                  <a:cs typeface="Arial" pitchFamily="34" charset="0"/>
                  <a:sym typeface="Bradley Hand ITC TT-Bold"/>
                </a:rPr>
                <a:t>、海淀医院、北京东城医院、北京天坛医院、咸阳医院、普仁医院、汤阴医院、潍坊医院等</a:t>
              </a:r>
              <a:endParaRPr lang="zh-CN" altLang="en-US" sz="1000" dirty="0">
                <a:latin typeface="宋体" panose="02010600030101010101" pitchFamily="2" charset="-122"/>
                <a:ea typeface="宋体" panose="02010600030101010101" pitchFamily="2" charset="-122"/>
                <a:cs typeface="Arial" pitchFamily="34" charset="0"/>
              </a:endParaRPr>
            </a:p>
          </p:txBody>
        </p:sp>
      </p:grpSp>
    </p:spTree>
    <p:extLst>
      <p:ext uri="{BB962C8B-B14F-4D97-AF65-F5344CB8AC3E}">
        <p14:creationId xmlns:p14="http://schemas.microsoft.com/office/powerpoint/2010/main" val="116172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6869264"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其中</a:t>
            </a:r>
            <a:r>
              <a:rPr lang="zh-CN" altLang="en-US" sz="2400" b="1" dirty="0">
                <a:latin typeface="黑体" panose="02010609060101010101" pitchFamily="49" charset="-122"/>
                <a:ea typeface="黑体" panose="02010609060101010101" pitchFamily="49" charset="-122"/>
              </a:rPr>
              <a:t>大部分都是行业内的领先企业</a:t>
            </a:r>
          </a:p>
        </p:txBody>
      </p:sp>
      <p:pic>
        <p:nvPicPr>
          <p:cNvPr id="65" name="Picture 4" descr="2008022734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84" y="1383899"/>
            <a:ext cx="7642225" cy="4754562"/>
          </a:xfrm>
          <a:prstGeom prst="rect">
            <a:avLst/>
          </a:prstGeom>
          <a:noFill/>
          <a:ln w="254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353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26534" y="1492441"/>
            <a:ext cx="6930735" cy="4321761"/>
            <a:chOff x="2126534" y="1492441"/>
            <a:chExt cx="6930735" cy="4321761"/>
          </a:xfrm>
        </p:grpSpPr>
        <p:sp>
          <p:nvSpPr>
            <p:cNvPr id="3" name="Rectangle 5"/>
            <p:cNvSpPr>
              <a:spLocks noChangeArrowheads="1"/>
            </p:cNvSpPr>
            <p:nvPr/>
          </p:nvSpPr>
          <p:spPr bwMode="auto">
            <a:xfrm>
              <a:off x="2126534" y="4028382"/>
              <a:ext cx="747810" cy="897523"/>
            </a:xfrm>
            <a:prstGeom prst="roundRect">
              <a:avLst/>
            </a:prstGeom>
            <a:solidFill>
              <a:schemeClr val="accent4">
                <a:lumMod val="75000"/>
              </a:schemeClr>
            </a:solidFill>
            <a:ln>
              <a:noFill/>
            </a:ln>
          </p:spPr>
          <p:txBody>
            <a:bodyPr lIns="68571" tIns="34285" rIns="68571" bIns="34285"/>
            <a:lstStyle/>
            <a:p>
              <a:endParaRPr lang="zh-CN" altLang="en-US" kern="0">
                <a:solidFill>
                  <a:srgbClr val="FFC000"/>
                </a:solidFill>
                <a:cs typeface="+mn-ea"/>
                <a:sym typeface="+mn-lt"/>
              </a:endParaRPr>
            </a:p>
          </p:txBody>
        </p:sp>
        <p:sp>
          <p:nvSpPr>
            <p:cNvPr id="4" name="Freeform 6"/>
            <p:cNvSpPr>
              <a:spLocks/>
            </p:cNvSpPr>
            <p:nvPr/>
          </p:nvSpPr>
          <p:spPr bwMode="auto">
            <a:xfrm>
              <a:off x="2231323" y="4108829"/>
              <a:ext cx="571574" cy="718971"/>
            </a:xfrm>
            <a:custGeom>
              <a:avLst/>
              <a:gdLst>
                <a:gd name="T0" fmla="*/ 734716 w 1173"/>
                <a:gd name="T1" fmla="*/ 348495 h 1472"/>
                <a:gd name="T2" fmla="*/ 711330 w 1173"/>
                <a:gd name="T3" fmla="*/ 30615 h 1472"/>
                <a:gd name="T4" fmla="*/ 693141 w 1173"/>
                <a:gd name="T5" fmla="*/ 35175 h 1472"/>
                <a:gd name="T6" fmla="*/ 651565 w 1173"/>
                <a:gd name="T7" fmla="*/ 44295 h 1472"/>
                <a:gd name="T8" fmla="*/ 596997 w 1173"/>
                <a:gd name="T9" fmla="*/ 35175 h 1472"/>
                <a:gd name="T10" fmla="*/ 408609 w 1173"/>
                <a:gd name="T11" fmla="*/ 3257 h 1472"/>
                <a:gd name="T12" fmla="*/ 0 w 1173"/>
                <a:gd name="T13" fmla="*/ 500270 h 1472"/>
                <a:gd name="T14" fmla="*/ 417703 w 1173"/>
                <a:gd name="T15" fmla="*/ 955593 h 1472"/>
                <a:gd name="T16" fmla="*/ 762000 w 1173"/>
                <a:gd name="T17" fmla="*/ 707412 h 1472"/>
                <a:gd name="T18" fmla="*/ 706783 w 1173"/>
                <a:gd name="T19" fmla="*/ 674843 h 1472"/>
                <a:gd name="T20" fmla="*/ 449535 w 1173"/>
                <a:gd name="T21" fmla="*/ 891757 h 1472"/>
                <a:gd name="T22" fmla="*/ 188389 w 1173"/>
                <a:gd name="T23" fmla="*/ 472260 h 1472"/>
                <a:gd name="T24" fmla="*/ 417703 w 1173"/>
                <a:gd name="T25" fmla="*/ 67745 h 1472"/>
                <a:gd name="T26" fmla="*/ 679499 w 1173"/>
                <a:gd name="T27" fmla="*/ 371294 h 1472"/>
                <a:gd name="T28" fmla="*/ 734716 w 1173"/>
                <a:gd name="T29" fmla="*/ 348495 h 1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3" h="1472">
                  <a:moveTo>
                    <a:pt x="1131" y="535"/>
                  </a:moveTo>
                  <a:lnTo>
                    <a:pt x="1095" y="47"/>
                  </a:lnTo>
                  <a:cubicBezTo>
                    <a:pt x="1090" y="47"/>
                    <a:pt x="1081" y="49"/>
                    <a:pt x="1067" y="54"/>
                  </a:cubicBezTo>
                  <a:cubicBezTo>
                    <a:pt x="1043" y="64"/>
                    <a:pt x="1022" y="68"/>
                    <a:pt x="1003" y="68"/>
                  </a:cubicBezTo>
                  <a:cubicBezTo>
                    <a:pt x="975" y="68"/>
                    <a:pt x="947" y="64"/>
                    <a:pt x="919" y="54"/>
                  </a:cubicBezTo>
                  <a:cubicBezTo>
                    <a:pt x="810" y="17"/>
                    <a:pt x="714" y="0"/>
                    <a:pt x="629" y="5"/>
                  </a:cubicBezTo>
                  <a:cubicBezTo>
                    <a:pt x="214" y="24"/>
                    <a:pt x="5" y="278"/>
                    <a:pt x="0" y="768"/>
                  </a:cubicBezTo>
                  <a:cubicBezTo>
                    <a:pt x="5" y="1225"/>
                    <a:pt x="219" y="1458"/>
                    <a:pt x="643" y="1467"/>
                  </a:cubicBezTo>
                  <a:cubicBezTo>
                    <a:pt x="912" y="1472"/>
                    <a:pt x="1088" y="1345"/>
                    <a:pt x="1173" y="1086"/>
                  </a:cubicBezTo>
                  <a:lnTo>
                    <a:pt x="1088" y="1036"/>
                  </a:lnTo>
                  <a:cubicBezTo>
                    <a:pt x="999" y="1258"/>
                    <a:pt x="867" y="1369"/>
                    <a:pt x="692" y="1369"/>
                  </a:cubicBezTo>
                  <a:cubicBezTo>
                    <a:pt x="424" y="1359"/>
                    <a:pt x="290" y="1145"/>
                    <a:pt x="290" y="725"/>
                  </a:cubicBezTo>
                  <a:cubicBezTo>
                    <a:pt x="290" y="316"/>
                    <a:pt x="408" y="108"/>
                    <a:pt x="643" y="104"/>
                  </a:cubicBezTo>
                  <a:cubicBezTo>
                    <a:pt x="827" y="94"/>
                    <a:pt x="961" y="250"/>
                    <a:pt x="1046" y="570"/>
                  </a:cubicBezTo>
                  <a:lnTo>
                    <a:pt x="1131" y="5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endParaRPr lang="zh-CN" altLang="en-US" kern="0">
                <a:solidFill>
                  <a:sysClr val="windowText" lastClr="000000"/>
                </a:solidFill>
                <a:cs typeface="+mn-ea"/>
                <a:sym typeface="+mn-lt"/>
              </a:endParaRPr>
            </a:p>
          </p:txBody>
        </p:sp>
        <p:sp>
          <p:nvSpPr>
            <p:cNvPr id="5" name="Freeform 7"/>
            <p:cNvSpPr>
              <a:spLocks noEditPoints="1"/>
            </p:cNvSpPr>
            <p:nvPr/>
          </p:nvSpPr>
          <p:spPr bwMode="auto">
            <a:xfrm>
              <a:off x="2943409" y="4643792"/>
              <a:ext cx="1068129" cy="217834"/>
            </a:xfrm>
            <a:custGeom>
              <a:avLst/>
              <a:gdLst>
                <a:gd name="T0" fmla="*/ 31788 w 2195"/>
                <a:gd name="T1" fmla="*/ 181488 h 445"/>
                <a:gd name="T2" fmla="*/ 163483 w 2195"/>
                <a:gd name="T3" fmla="*/ 180183 h 445"/>
                <a:gd name="T4" fmla="*/ 98609 w 2195"/>
                <a:gd name="T5" fmla="*/ 289206 h 445"/>
                <a:gd name="T6" fmla="*/ 101204 w 2195"/>
                <a:gd name="T7" fmla="*/ 68548 h 445"/>
                <a:gd name="T8" fmla="*/ 98609 w 2195"/>
                <a:gd name="T9" fmla="*/ 289206 h 445"/>
                <a:gd name="T10" fmla="*/ 431413 w 2195"/>
                <a:gd name="T11" fmla="*/ 283331 h 445"/>
                <a:gd name="T12" fmla="*/ 400922 w 2195"/>
                <a:gd name="T13" fmla="*/ 152764 h 445"/>
                <a:gd name="T14" fmla="*/ 289339 w 2195"/>
                <a:gd name="T15" fmla="*/ 154069 h 445"/>
                <a:gd name="T16" fmla="*/ 259496 w 2195"/>
                <a:gd name="T17" fmla="*/ 284636 h 445"/>
                <a:gd name="T18" fmla="*/ 289339 w 2195"/>
                <a:gd name="T19" fmla="*/ 72465 h 445"/>
                <a:gd name="T20" fmla="*/ 358754 w 2195"/>
                <a:gd name="T21" fmla="*/ 66589 h 445"/>
                <a:gd name="T22" fmla="*/ 581921 w 2195"/>
                <a:gd name="T23" fmla="*/ 265704 h 445"/>
                <a:gd name="T24" fmla="*/ 555971 w 2195"/>
                <a:gd name="T25" fmla="*/ 287901 h 445"/>
                <a:gd name="T26" fmla="*/ 512506 w 2195"/>
                <a:gd name="T27" fmla="*/ 98578 h 445"/>
                <a:gd name="T28" fmla="*/ 483312 w 2195"/>
                <a:gd name="T29" fmla="*/ 72465 h 445"/>
                <a:gd name="T30" fmla="*/ 512506 w 2195"/>
                <a:gd name="T31" fmla="*/ 15668 h 445"/>
                <a:gd name="T32" fmla="*/ 542996 w 2195"/>
                <a:gd name="T33" fmla="*/ 72465 h 445"/>
                <a:gd name="T34" fmla="*/ 581921 w 2195"/>
                <a:gd name="T35" fmla="*/ 98578 h 445"/>
                <a:gd name="T36" fmla="*/ 542996 w 2195"/>
                <a:gd name="T37" fmla="*/ 241549 h 445"/>
                <a:gd name="T38" fmla="*/ 581921 w 2195"/>
                <a:gd name="T39" fmla="*/ 265704 h 445"/>
                <a:gd name="T40" fmla="*/ 787572 w 2195"/>
                <a:gd name="T41" fmla="*/ 162556 h 445"/>
                <a:gd name="T42" fmla="*/ 661716 w 2195"/>
                <a:gd name="T43" fmla="*/ 162556 h 445"/>
                <a:gd name="T44" fmla="*/ 819360 w 2195"/>
                <a:gd name="T45" fmla="*/ 226534 h 445"/>
                <a:gd name="T46" fmla="*/ 626684 w 2195"/>
                <a:gd name="T47" fmla="*/ 181488 h 445"/>
                <a:gd name="T48" fmla="*/ 820658 w 2195"/>
                <a:gd name="T49" fmla="*/ 181488 h 445"/>
                <a:gd name="T50" fmla="*/ 660419 w 2195"/>
                <a:gd name="T51" fmla="*/ 188670 h 445"/>
                <a:gd name="T52" fmla="*/ 787572 w 2195"/>
                <a:gd name="T53" fmla="*/ 218047 h 445"/>
                <a:gd name="T54" fmla="*/ 1054853 w 2195"/>
                <a:gd name="T55" fmla="*/ 283331 h 445"/>
                <a:gd name="T56" fmla="*/ 1025011 w 2195"/>
                <a:gd name="T57" fmla="*/ 152764 h 445"/>
                <a:gd name="T58" fmla="*/ 913428 w 2195"/>
                <a:gd name="T59" fmla="*/ 154069 h 445"/>
                <a:gd name="T60" fmla="*/ 882937 w 2195"/>
                <a:gd name="T61" fmla="*/ 284636 h 445"/>
                <a:gd name="T62" fmla="*/ 913428 w 2195"/>
                <a:gd name="T63" fmla="*/ 72465 h 445"/>
                <a:gd name="T64" fmla="*/ 982843 w 2195"/>
                <a:gd name="T65" fmla="*/ 66589 h 445"/>
                <a:gd name="T66" fmla="*/ 1206010 w 2195"/>
                <a:gd name="T67" fmla="*/ 265704 h 445"/>
                <a:gd name="T68" fmla="*/ 1179412 w 2195"/>
                <a:gd name="T69" fmla="*/ 287901 h 445"/>
                <a:gd name="T70" fmla="*/ 1136595 w 2195"/>
                <a:gd name="T71" fmla="*/ 98578 h 445"/>
                <a:gd name="T72" fmla="*/ 1107401 w 2195"/>
                <a:gd name="T73" fmla="*/ 72465 h 445"/>
                <a:gd name="T74" fmla="*/ 1136595 w 2195"/>
                <a:gd name="T75" fmla="*/ 15668 h 445"/>
                <a:gd name="T76" fmla="*/ 1166437 w 2195"/>
                <a:gd name="T77" fmla="*/ 72465 h 445"/>
                <a:gd name="T78" fmla="*/ 1206010 w 2195"/>
                <a:gd name="T79" fmla="*/ 98578 h 445"/>
                <a:gd name="T80" fmla="*/ 1166437 w 2195"/>
                <a:gd name="T81" fmla="*/ 241549 h 445"/>
                <a:gd name="T82" fmla="*/ 1206010 w 2195"/>
                <a:gd name="T83" fmla="*/ 265704 h 445"/>
                <a:gd name="T84" fmla="*/ 1414256 w 2195"/>
                <a:gd name="T85" fmla="*/ 123386 h 445"/>
                <a:gd name="T86" fmla="*/ 1256612 w 2195"/>
                <a:gd name="T87" fmla="*/ 126650 h 445"/>
                <a:gd name="T88" fmla="*/ 1390901 w 2195"/>
                <a:gd name="T89" fmla="*/ 229798 h 445"/>
                <a:gd name="T90" fmla="*/ 1278020 w 2195"/>
                <a:gd name="T91" fmla="*/ 218047 h 445"/>
                <a:gd name="T92" fmla="*/ 1337704 w 2195"/>
                <a:gd name="T93" fmla="*/ 289206 h 445"/>
                <a:gd name="T94" fmla="*/ 1346138 w 2195"/>
                <a:gd name="T95" fmla="*/ 164515 h 445"/>
                <a:gd name="T96" fmla="*/ 1334461 w 2195"/>
                <a:gd name="T97" fmla="*/ 94661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95" h="445">
                  <a:moveTo>
                    <a:pt x="154" y="142"/>
                  </a:moveTo>
                  <a:cubicBezTo>
                    <a:pt x="86" y="144"/>
                    <a:pt x="51" y="189"/>
                    <a:pt x="49" y="278"/>
                  </a:cubicBezTo>
                  <a:cubicBezTo>
                    <a:pt x="51" y="361"/>
                    <a:pt x="86" y="405"/>
                    <a:pt x="154" y="407"/>
                  </a:cubicBezTo>
                  <a:cubicBezTo>
                    <a:pt x="218" y="405"/>
                    <a:pt x="251" y="361"/>
                    <a:pt x="252" y="276"/>
                  </a:cubicBezTo>
                  <a:cubicBezTo>
                    <a:pt x="248" y="193"/>
                    <a:pt x="215" y="148"/>
                    <a:pt x="154" y="142"/>
                  </a:cubicBezTo>
                  <a:close/>
                  <a:moveTo>
                    <a:pt x="152" y="443"/>
                  </a:moveTo>
                  <a:cubicBezTo>
                    <a:pt x="55" y="437"/>
                    <a:pt x="5" y="383"/>
                    <a:pt x="0" y="280"/>
                  </a:cubicBezTo>
                  <a:cubicBezTo>
                    <a:pt x="3" y="166"/>
                    <a:pt x="55" y="107"/>
                    <a:pt x="156" y="105"/>
                  </a:cubicBezTo>
                  <a:cubicBezTo>
                    <a:pt x="250" y="109"/>
                    <a:pt x="299" y="165"/>
                    <a:pt x="303" y="274"/>
                  </a:cubicBezTo>
                  <a:cubicBezTo>
                    <a:pt x="302" y="385"/>
                    <a:pt x="251" y="442"/>
                    <a:pt x="152" y="443"/>
                  </a:cubicBezTo>
                  <a:close/>
                  <a:moveTo>
                    <a:pt x="665" y="227"/>
                  </a:moveTo>
                  <a:lnTo>
                    <a:pt x="665" y="434"/>
                  </a:lnTo>
                  <a:lnTo>
                    <a:pt x="618" y="434"/>
                  </a:lnTo>
                  <a:lnTo>
                    <a:pt x="618" y="234"/>
                  </a:lnTo>
                  <a:cubicBezTo>
                    <a:pt x="616" y="174"/>
                    <a:pt x="591" y="144"/>
                    <a:pt x="542" y="142"/>
                  </a:cubicBezTo>
                  <a:cubicBezTo>
                    <a:pt x="484" y="150"/>
                    <a:pt x="452" y="181"/>
                    <a:pt x="446" y="236"/>
                  </a:cubicBezTo>
                  <a:lnTo>
                    <a:pt x="446" y="434"/>
                  </a:lnTo>
                  <a:lnTo>
                    <a:pt x="400" y="436"/>
                  </a:lnTo>
                  <a:lnTo>
                    <a:pt x="400" y="111"/>
                  </a:lnTo>
                  <a:lnTo>
                    <a:pt x="446" y="111"/>
                  </a:lnTo>
                  <a:lnTo>
                    <a:pt x="446" y="160"/>
                  </a:lnTo>
                  <a:cubicBezTo>
                    <a:pt x="472" y="123"/>
                    <a:pt x="507" y="104"/>
                    <a:pt x="553" y="102"/>
                  </a:cubicBezTo>
                  <a:cubicBezTo>
                    <a:pt x="628" y="102"/>
                    <a:pt x="665" y="144"/>
                    <a:pt x="665" y="227"/>
                  </a:cubicBezTo>
                  <a:close/>
                  <a:moveTo>
                    <a:pt x="897" y="407"/>
                  </a:moveTo>
                  <a:lnTo>
                    <a:pt x="906" y="432"/>
                  </a:lnTo>
                  <a:cubicBezTo>
                    <a:pt x="891" y="438"/>
                    <a:pt x="875" y="441"/>
                    <a:pt x="857" y="441"/>
                  </a:cubicBezTo>
                  <a:cubicBezTo>
                    <a:pt x="811" y="442"/>
                    <a:pt x="788" y="419"/>
                    <a:pt x="790" y="370"/>
                  </a:cubicBezTo>
                  <a:lnTo>
                    <a:pt x="790" y="151"/>
                  </a:lnTo>
                  <a:lnTo>
                    <a:pt x="745" y="151"/>
                  </a:lnTo>
                  <a:lnTo>
                    <a:pt x="745" y="111"/>
                  </a:lnTo>
                  <a:lnTo>
                    <a:pt x="790" y="111"/>
                  </a:lnTo>
                  <a:lnTo>
                    <a:pt x="790" y="24"/>
                  </a:lnTo>
                  <a:lnTo>
                    <a:pt x="837" y="0"/>
                  </a:lnTo>
                  <a:lnTo>
                    <a:pt x="837" y="111"/>
                  </a:lnTo>
                  <a:lnTo>
                    <a:pt x="897" y="111"/>
                  </a:lnTo>
                  <a:lnTo>
                    <a:pt x="897" y="151"/>
                  </a:lnTo>
                  <a:lnTo>
                    <a:pt x="837" y="151"/>
                  </a:lnTo>
                  <a:lnTo>
                    <a:pt x="837" y="370"/>
                  </a:lnTo>
                  <a:cubicBezTo>
                    <a:pt x="835" y="398"/>
                    <a:pt x="847" y="411"/>
                    <a:pt x="872" y="410"/>
                  </a:cubicBezTo>
                  <a:cubicBezTo>
                    <a:pt x="881" y="410"/>
                    <a:pt x="890" y="409"/>
                    <a:pt x="897" y="407"/>
                  </a:cubicBezTo>
                  <a:close/>
                  <a:moveTo>
                    <a:pt x="1020" y="249"/>
                  </a:moveTo>
                  <a:lnTo>
                    <a:pt x="1214" y="249"/>
                  </a:lnTo>
                  <a:cubicBezTo>
                    <a:pt x="1211" y="184"/>
                    <a:pt x="1179" y="150"/>
                    <a:pt x="1118" y="147"/>
                  </a:cubicBezTo>
                  <a:cubicBezTo>
                    <a:pt x="1057" y="153"/>
                    <a:pt x="1024" y="187"/>
                    <a:pt x="1020" y="249"/>
                  </a:cubicBezTo>
                  <a:close/>
                  <a:moveTo>
                    <a:pt x="1214" y="334"/>
                  </a:moveTo>
                  <a:lnTo>
                    <a:pt x="1263" y="347"/>
                  </a:lnTo>
                  <a:cubicBezTo>
                    <a:pt x="1245" y="413"/>
                    <a:pt x="1198" y="445"/>
                    <a:pt x="1120" y="443"/>
                  </a:cubicBezTo>
                  <a:cubicBezTo>
                    <a:pt x="1021" y="439"/>
                    <a:pt x="969" y="384"/>
                    <a:pt x="966" y="278"/>
                  </a:cubicBezTo>
                  <a:cubicBezTo>
                    <a:pt x="971" y="167"/>
                    <a:pt x="1021" y="109"/>
                    <a:pt x="1118" y="105"/>
                  </a:cubicBezTo>
                  <a:cubicBezTo>
                    <a:pt x="1213" y="107"/>
                    <a:pt x="1262" y="165"/>
                    <a:pt x="1265" y="278"/>
                  </a:cubicBezTo>
                  <a:cubicBezTo>
                    <a:pt x="1265" y="284"/>
                    <a:pt x="1265" y="288"/>
                    <a:pt x="1265" y="289"/>
                  </a:cubicBezTo>
                  <a:lnTo>
                    <a:pt x="1018" y="289"/>
                  </a:lnTo>
                  <a:cubicBezTo>
                    <a:pt x="1021" y="362"/>
                    <a:pt x="1054" y="401"/>
                    <a:pt x="1118" y="405"/>
                  </a:cubicBezTo>
                  <a:cubicBezTo>
                    <a:pt x="1169" y="405"/>
                    <a:pt x="1200" y="382"/>
                    <a:pt x="1214" y="334"/>
                  </a:cubicBezTo>
                  <a:close/>
                  <a:moveTo>
                    <a:pt x="1626" y="227"/>
                  </a:moveTo>
                  <a:lnTo>
                    <a:pt x="1626" y="434"/>
                  </a:lnTo>
                  <a:lnTo>
                    <a:pt x="1580" y="434"/>
                  </a:lnTo>
                  <a:lnTo>
                    <a:pt x="1580" y="234"/>
                  </a:lnTo>
                  <a:cubicBezTo>
                    <a:pt x="1578" y="174"/>
                    <a:pt x="1553" y="144"/>
                    <a:pt x="1504" y="142"/>
                  </a:cubicBezTo>
                  <a:cubicBezTo>
                    <a:pt x="1446" y="150"/>
                    <a:pt x="1414" y="181"/>
                    <a:pt x="1408" y="236"/>
                  </a:cubicBezTo>
                  <a:lnTo>
                    <a:pt x="1408" y="434"/>
                  </a:lnTo>
                  <a:lnTo>
                    <a:pt x="1361" y="436"/>
                  </a:lnTo>
                  <a:lnTo>
                    <a:pt x="1361" y="111"/>
                  </a:lnTo>
                  <a:lnTo>
                    <a:pt x="1408" y="111"/>
                  </a:lnTo>
                  <a:lnTo>
                    <a:pt x="1408" y="160"/>
                  </a:lnTo>
                  <a:cubicBezTo>
                    <a:pt x="1433" y="123"/>
                    <a:pt x="1469" y="104"/>
                    <a:pt x="1515" y="102"/>
                  </a:cubicBezTo>
                  <a:cubicBezTo>
                    <a:pt x="1589" y="102"/>
                    <a:pt x="1626" y="144"/>
                    <a:pt x="1626" y="227"/>
                  </a:cubicBezTo>
                  <a:close/>
                  <a:moveTo>
                    <a:pt x="1859" y="407"/>
                  </a:moveTo>
                  <a:lnTo>
                    <a:pt x="1868" y="432"/>
                  </a:lnTo>
                  <a:cubicBezTo>
                    <a:pt x="1853" y="438"/>
                    <a:pt x="1836" y="441"/>
                    <a:pt x="1818" y="441"/>
                  </a:cubicBezTo>
                  <a:cubicBezTo>
                    <a:pt x="1772" y="442"/>
                    <a:pt x="1750" y="419"/>
                    <a:pt x="1752" y="370"/>
                  </a:cubicBezTo>
                  <a:lnTo>
                    <a:pt x="1752" y="151"/>
                  </a:lnTo>
                  <a:lnTo>
                    <a:pt x="1707" y="151"/>
                  </a:lnTo>
                  <a:lnTo>
                    <a:pt x="1707" y="111"/>
                  </a:lnTo>
                  <a:lnTo>
                    <a:pt x="1752" y="111"/>
                  </a:lnTo>
                  <a:lnTo>
                    <a:pt x="1752" y="24"/>
                  </a:lnTo>
                  <a:lnTo>
                    <a:pt x="1798" y="0"/>
                  </a:lnTo>
                  <a:lnTo>
                    <a:pt x="1798" y="111"/>
                  </a:lnTo>
                  <a:lnTo>
                    <a:pt x="1859" y="111"/>
                  </a:lnTo>
                  <a:lnTo>
                    <a:pt x="1859" y="151"/>
                  </a:lnTo>
                  <a:lnTo>
                    <a:pt x="1798" y="151"/>
                  </a:lnTo>
                  <a:lnTo>
                    <a:pt x="1798" y="370"/>
                  </a:lnTo>
                  <a:cubicBezTo>
                    <a:pt x="1797" y="398"/>
                    <a:pt x="1809" y="411"/>
                    <a:pt x="1834" y="410"/>
                  </a:cubicBezTo>
                  <a:cubicBezTo>
                    <a:pt x="1843" y="410"/>
                    <a:pt x="1851" y="409"/>
                    <a:pt x="1859" y="407"/>
                  </a:cubicBezTo>
                  <a:close/>
                  <a:moveTo>
                    <a:pt x="2131" y="203"/>
                  </a:moveTo>
                  <a:lnTo>
                    <a:pt x="2180" y="189"/>
                  </a:lnTo>
                  <a:cubicBezTo>
                    <a:pt x="2167" y="133"/>
                    <a:pt x="2125" y="104"/>
                    <a:pt x="2055" y="102"/>
                  </a:cubicBezTo>
                  <a:cubicBezTo>
                    <a:pt x="1982" y="105"/>
                    <a:pt x="1943" y="136"/>
                    <a:pt x="1937" y="194"/>
                  </a:cubicBezTo>
                  <a:cubicBezTo>
                    <a:pt x="1934" y="249"/>
                    <a:pt x="1976" y="281"/>
                    <a:pt x="2062" y="292"/>
                  </a:cubicBezTo>
                  <a:cubicBezTo>
                    <a:pt x="2118" y="302"/>
                    <a:pt x="2146" y="322"/>
                    <a:pt x="2144" y="352"/>
                  </a:cubicBezTo>
                  <a:cubicBezTo>
                    <a:pt x="2143" y="387"/>
                    <a:pt x="2115" y="406"/>
                    <a:pt x="2062" y="407"/>
                  </a:cubicBezTo>
                  <a:cubicBezTo>
                    <a:pt x="2013" y="409"/>
                    <a:pt x="1982" y="384"/>
                    <a:pt x="1970" y="334"/>
                  </a:cubicBezTo>
                  <a:lnTo>
                    <a:pt x="1924" y="347"/>
                  </a:lnTo>
                  <a:cubicBezTo>
                    <a:pt x="1941" y="413"/>
                    <a:pt x="1988" y="445"/>
                    <a:pt x="2062" y="443"/>
                  </a:cubicBezTo>
                  <a:cubicBezTo>
                    <a:pt x="2148" y="442"/>
                    <a:pt x="2192" y="410"/>
                    <a:pt x="2193" y="350"/>
                  </a:cubicBezTo>
                  <a:cubicBezTo>
                    <a:pt x="2195" y="298"/>
                    <a:pt x="2155" y="265"/>
                    <a:pt x="2075" y="252"/>
                  </a:cubicBezTo>
                  <a:cubicBezTo>
                    <a:pt x="2014" y="241"/>
                    <a:pt x="1985" y="222"/>
                    <a:pt x="1986" y="194"/>
                  </a:cubicBezTo>
                  <a:cubicBezTo>
                    <a:pt x="1990" y="162"/>
                    <a:pt x="2014" y="146"/>
                    <a:pt x="2057" y="145"/>
                  </a:cubicBezTo>
                  <a:cubicBezTo>
                    <a:pt x="2097" y="145"/>
                    <a:pt x="2122" y="164"/>
                    <a:pt x="2131" y="203"/>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endParaRPr lang="zh-CN" altLang="en-US" kern="0">
                <a:solidFill>
                  <a:sysClr val="windowText" lastClr="000000"/>
                </a:solidFill>
                <a:cs typeface="+mn-ea"/>
                <a:sym typeface="+mn-lt"/>
              </a:endParaRPr>
            </a:p>
          </p:txBody>
        </p:sp>
        <p:sp>
          <p:nvSpPr>
            <p:cNvPr id="6" name="Freeform 8"/>
            <p:cNvSpPr>
              <a:spLocks noEditPoints="1"/>
            </p:cNvSpPr>
            <p:nvPr/>
          </p:nvSpPr>
          <p:spPr bwMode="auto">
            <a:xfrm>
              <a:off x="3007711" y="4093851"/>
              <a:ext cx="1026452" cy="482091"/>
            </a:xfrm>
            <a:custGeom>
              <a:avLst/>
              <a:gdLst>
                <a:gd name="T0" fmla="*/ 495722 w 2109"/>
                <a:gd name="T1" fmla="*/ 0 h 986"/>
                <a:gd name="T2" fmla="*/ 438623 w 2109"/>
                <a:gd name="T3" fmla="*/ 642937 h 986"/>
                <a:gd name="T4" fmla="*/ 54503 w 2109"/>
                <a:gd name="T5" fmla="*/ 588163 h 986"/>
                <a:gd name="T6" fmla="*/ 0 w 2109"/>
                <a:gd name="T7" fmla="*/ 642937 h 986"/>
                <a:gd name="T8" fmla="*/ 54503 w 2109"/>
                <a:gd name="T9" fmla="*/ 52165 h 986"/>
                <a:gd name="T10" fmla="*/ 438623 w 2109"/>
                <a:gd name="T11" fmla="*/ 181926 h 986"/>
                <a:gd name="T12" fmla="*/ 54503 w 2109"/>
                <a:gd name="T13" fmla="*/ 52165 h 986"/>
                <a:gd name="T14" fmla="*/ 54503 w 2109"/>
                <a:gd name="T15" fmla="*/ 541867 h 986"/>
                <a:gd name="T16" fmla="*/ 438623 w 2109"/>
                <a:gd name="T17" fmla="*/ 409497 h 986"/>
                <a:gd name="T18" fmla="*/ 54503 w 2109"/>
                <a:gd name="T19" fmla="*/ 230831 h 986"/>
                <a:gd name="T20" fmla="*/ 438623 w 2109"/>
                <a:gd name="T21" fmla="*/ 363201 h 986"/>
                <a:gd name="T22" fmla="*/ 54503 w 2109"/>
                <a:gd name="T23" fmla="*/ 230831 h 986"/>
                <a:gd name="T24" fmla="*/ 1311326 w 2109"/>
                <a:gd name="T25" fmla="*/ 360592 h 986"/>
                <a:gd name="T26" fmla="*/ 1162091 w 2109"/>
                <a:gd name="T27" fmla="*/ 452534 h 986"/>
                <a:gd name="T28" fmla="*/ 1331441 w 2109"/>
                <a:gd name="T29" fmla="*/ 596640 h 986"/>
                <a:gd name="T30" fmla="*/ 1050488 w 2109"/>
                <a:gd name="T31" fmla="*/ 533390 h 986"/>
                <a:gd name="T32" fmla="*/ 869459 w 2109"/>
                <a:gd name="T33" fmla="*/ 634460 h 986"/>
                <a:gd name="T34" fmla="*/ 946672 w 2109"/>
                <a:gd name="T35" fmla="*/ 579687 h 986"/>
                <a:gd name="T36" fmla="*/ 998580 w 2109"/>
                <a:gd name="T37" fmla="*/ 291473 h 986"/>
                <a:gd name="T38" fmla="*/ 685835 w 2109"/>
                <a:gd name="T39" fmla="*/ 245177 h 986"/>
                <a:gd name="T40" fmla="*/ 1199724 w 2109"/>
                <a:gd name="T41" fmla="*/ 170189 h 986"/>
                <a:gd name="T42" fmla="*/ 772132 w 2109"/>
                <a:gd name="T43" fmla="*/ 123893 h 986"/>
                <a:gd name="T44" fmla="*/ 1199724 w 2109"/>
                <a:gd name="T45" fmla="*/ 48905 h 986"/>
                <a:gd name="T46" fmla="*/ 760452 w 2109"/>
                <a:gd name="T47" fmla="*/ 3260 h 986"/>
                <a:gd name="T48" fmla="*/ 1253579 w 2109"/>
                <a:gd name="T49" fmla="*/ 245177 h 986"/>
                <a:gd name="T50" fmla="*/ 1363234 w 2109"/>
                <a:gd name="T51" fmla="*/ 291473 h 986"/>
                <a:gd name="T52" fmla="*/ 1050488 w 2109"/>
                <a:gd name="T53" fmla="*/ 314296 h 986"/>
                <a:gd name="T54" fmla="*/ 1273693 w 2109"/>
                <a:gd name="T55" fmla="*/ 314296 h 986"/>
                <a:gd name="T56" fmla="*/ 970031 w 2109"/>
                <a:gd name="T57" fmla="*/ 421235 h 986"/>
                <a:gd name="T58" fmla="*/ 697514 w 2109"/>
                <a:gd name="T59" fmla="*/ 579687 h 986"/>
                <a:gd name="T60" fmla="*/ 772132 w 2109"/>
                <a:gd name="T61" fmla="*/ 308427 h 986"/>
                <a:gd name="T62" fmla="*/ 907093 w 2109"/>
                <a:gd name="T63" fmla="*/ 397760 h 986"/>
                <a:gd name="T64" fmla="*/ 789002 w 2109"/>
                <a:gd name="T65" fmla="*/ 383415 h 986"/>
                <a:gd name="T66" fmla="*/ 772132 w 2109"/>
                <a:gd name="T67" fmla="*/ 308427 h 9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9" h="986">
                  <a:moveTo>
                    <a:pt x="0" y="0"/>
                  </a:moveTo>
                  <a:lnTo>
                    <a:pt x="764" y="0"/>
                  </a:lnTo>
                  <a:lnTo>
                    <a:pt x="764" y="986"/>
                  </a:lnTo>
                  <a:lnTo>
                    <a:pt x="676" y="986"/>
                  </a:lnTo>
                  <a:lnTo>
                    <a:pt x="676" y="902"/>
                  </a:lnTo>
                  <a:lnTo>
                    <a:pt x="84" y="902"/>
                  </a:lnTo>
                  <a:lnTo>
                    <a:pt x="84" y="986"/>
                  </a:lnTo>
                  <a:lnTo>
                    <a:pt x="0" y="986"/>
                  </a:lnTo>
                  <a:lnTo>
                    <a:pt x="0" y="0"/>
                  </a:lnTo>
                  <a:close/>
                  <a:moveTo>
                    <a:pt x="84" y="80"/>
                  </a:moveTo>
                  <a:lnTo>
                    <a:pt x="84" y="279"/>
                  </a:lnTo>
                  <a:lnTo>
                    <a:pt x="676" y="279"/>
                  </a:lnTo>
                  <a:lnTo>
                    <a:pt x="676" y="80"/>
                  </a:lnTo>
                  <a:lnTo>
                    <a:pt x="84" y="80"/>
                  </a:lnTo>
                  <a:close/>
                  <a:moveTo>
                    <a:pt x="84" y="628"/>
                  </a:moveTo>
                  <a:lnTo>
                    <a:pt x="84" y="831"/>
                  </a:lnTo>
                  <a:lnTo>
                    <a:pt x="676" y="831"/>
                  </a:lnTo>
                  <a:lnTo>
                    <a:pt x="676" y="628"/>
                  </a:lnTo>
                  <a:lnTo>
                    <a:pt x="84" y="628"/>
                  </a:lnTo>
                  <a:close/>
                  <a:moveTo>
                    <a:pt x="84" y="354"/>
                  </a:moveTo>
                  <a:lnTo>
                    <a:pt x="84" y="557"/>
                  </a:lnTo>
                  <a:lnTo>
                    <a:pt x="676" y="557"/>
                  </a:lnTo>
                  <a:lnTo>
                    <a:pt x="676" y="354"/>
                  </a:lnTo>
                  <a:lnTo>
                    <a:pt x="84" y="354"/>
                  </a:lnTo>
                  <a:close/>
                  <a:moveTo>
                    <a:pt x="1963" y="482"/>
                  </a:moveTo>
                  <a:lnTo>
                    <a:pt x="2021" y="553"/>
                  </a:lnTo>
                  <a:cubicBezTo>
                    <a:pt x="2000" y="568"/>
                    <a:pt x="1958" y="594"/>
                    <a:pt x="1893" y="632"/>
                  </a:cubicBezTo>
                  <a:cubicBezTo>
                    <a:pt x="1849" y="659"/>
                    <a:pt x="1815" y="679"/>
                    <a:pt x="1791" y="694"/>
                  </a:cubicBezTo>
                  <a:cubicBezTo>
                    <a:pt x="1859" y="753"/>
                    <a:pt x="1965" y="800"/>
                    <a:pt x="2109" y="836"/>
                  </a:cubicBezTo>
                  <a:cubicBezTo>
                    <a:pt x="2089" y="856"/>
                    <a:pt x="2070" y="883"/>
                    <a:pt x="2052" y="915"/>
                  </a:cubicBezTo>
                  <a:cubicBezTo>
                    <a:pt x="1849" y="856"/>
                    <a:pt x="1704" y="756"/>
                    <a:pt x="1619" y="615"/>
                  </a:cubicBezTo>
                  <a:lnTo>
                    <a:pt x="1619" y="818"/>
                  </a:lnTo>
                  <a:cubicBezTo>
                    <a:pt x="1624" y="924"/>
                    <a:pt x="1573" y="976"/>
                    <a:pt x="1464" y="973"/>
                  </a:cubicBezTo>
                  <a:cubicBezTo>
                    <a:pt x="1423" y="973"/>
                    <a:pt x="1381" y="973"/>
                    <a:pt x="1340" y="973"/>
                  </a:cubicBezTo>
                  <a:cubicBezTo>
                    <a:pt x="1337" y="937"/>
                    <a:pt x="1331" y="908"/>
                    <a:pt x="1322" y="884"/>
                  </a:cubicBezTo>
                  <a:cubicBezTo>
                    <a:pt x="1358" y="887"/>
                    <a:pt x="1403" y="889"/>
                    <a:pt x="1459" y="889"/>
                  </a:cubicBezTo>
                  <a:cubicBezTo>
                    <a:pt x="1515" y="892"/>
                    <a:pt x="1542" y="867"/>
                    <a:pt x="1539" y="814"/>
                  </a:cubicBezTo>
                  <a:lnTo>
                    <a:pt x="1539" y="447"/>
                  </a:lnTo>
                  <a:lnTo>
                    <a:pt x="1057" y="447"/>
                  </a:lnTo>
                  <a:lnTo>
                    <a:pt x="1057" y="376"/>
                  </a:lnTo>
                  <a:lnTo>
                    <a:pt x="1849" y="376"/>
                  </a:lnTo>
                  <a:lnTo>
                    <a:pt x="1849" y="261"/>
                  </a:lnTo>
                  <a:lnTo>
                    <a:pt x="1190" y="261"/>
                  </a:lnTo>
                  <a:lnTo>
                    <a:pt x="1190" y="190"/>
                  </a:lnTo>
                  <a:lnTo>
                    <a:pt x="1849" y="190"/>
                  </a:lnTo>
                  <a:lnTo>
                    <a:pt x="1849" y="75"/>
                  </a:lnTo>
                  <a:lnTo>
                    <a:pt x="1172" y="75"/>
                  </a:lnTo>
                  <a:lnTo>
                    <a:pt x="1172" y="5"/>
                  </a:lnTo>
                  <a:lnTo>
                    <a:pt x="1932" y="5"/>
                  </a:lnTo>
                  <a:lnTo>
                    <a:pt x="1932" y="376"/>
                  </a:lnTo>
                  <a:lnTo>
                    <a:pt x="2101" y="376"/>
                  </a:lnTo>
                  <a:lnTo>
                    <a:pt x="2101" y="447"/>
                  </a:lnTo>
                  <a:lnTo>
                    <a:pt x="1619" y="447"/>
                  </a:lnTo>
                  <a:lnTo>
                    <a:pt x="1619" y="482"/>
                  </a:lnTo>
                  <a:cubicBezTo>
                    <a:pt x="1654" y="544"/>
                    <a:pt x="1692" y="597"/>
                    <a:pt x="1733" y="641"/>
                  </a:cubicBezTo>
                  <a:cubicBezTo>
                    <a:pt x="1822" y="582"/>
                    <a:pt x="1899" y="529"/>
                    <a:pt x="1963" y="482"/>
                  </a:cubicBezTo>
                  <a:close/>
                  <a:moveTo>
                    <a:pt x="1044" y="814"/>
                  </a:moveTo>
                  <a:cubicBezTo>
                    <a:pt x="1168" y="772"/>
                    <a:pt x="1318" y="716"/>
                    <a:pt x="1495" y="646"/>
                  </a:cubicBezTo>
                  <a:cubicBezTo>
                    <a:pt x="1501" y="672"/>
                    <a:pt x="1507" y="699"/>
                    <a:pt x="1513" y="725"/>
                  </a:cubicBezTo>
                  <a:cubicBezTo>
                    <a:pt x="1351" y="784"/>
                    <a:pt x="1205" y="839"/>
                    <a:pt x="1075" y="889"/>
                  </a:cubicBezTo>
                  <a:lnTo>
                    <a:pt x="1044" y="814"/>
                  </a:lnTo>
                  <a:close/>
                  <a:moveTo>
                    <a:pt x="1190" y="473"/>
                  </a:moveTo>
                  <a:cubicBezTo>
                    <a:pt x="1202" y="482"/>
                    <a:pt x="1218" y="492"/>
                    <a:pt x="1238" y="504"/>
                  </a:cubicBezTo>
                  <a:cubicBezTo>
                    <a:pt x="1303" y="545"/>
                    <a:pt x="1356" y="581"/>
                    <a:pt x="1398" y="610"/>
                  </a:cubicBezTo>
                  <a:lnTo>
                    <a:pt x="1349" y="681"/>
                  </a:lnTo>
                  <a:cubicBezTo>
                    <a:pt x="1317" y="658"/>
                    <a:pt x="1272" y="627"/>
                    <a:pt x="1216" y="588"/>
                  </a:cubicBezTo>
                  <a:cubicBezTo>
                    <a:pt x="1184" y="565"/>
                    <a:pt x="1159" y="547"/>
                    <a:pt x="1141" y="535"/>
                  </a:cubicBezTo>
                  <a:lnTo>
                    <a:pt x="1190" y="473"/>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5" rIns="68571" bIns="34285"/>
            <a:lstStyle/>
            <a:p>
              <a:endParaRPr lang="zh-CN" altLang="en-US" kern="0">
                <a:solidFill>
                  <a:sysClr val="windowText" lastClr="000000"/>
                </a:solidFill>
                <a:cs typeface="+mn-ea"/>
                <a:sym typeface="+mn-lt"/>
              </a:endParaRPr>
            </a:p>
          </p:txBody>
        </p:sp>
        <p:sp>
          <p:nvSpPr>
            <p:cNvPr id="7" name="Freeform 9"/>
            <p:cNvSpPr>
              <a:spLocks noEditPoints="1"/>
            </p:cNvSpPr>
            <p:nvPr/>
          </p:nvSpPr>
          <p:spPr bwMode="auto">
            <a:xfrm>
              <a:off x="4196109" y="1492441"/>
              <a:ext cx="45719" cy="4321761"/>
            </a:xfrm>
            <a:custGeom>
              <a:avLst/>
              <a:gdLst>
                <a:gd name="T0" fmla="*/ 0 w 153"/>
                <a:gd name="T1" fmla="*/ 0 h 6522"/>
                <a:gd name="T2" fmla="*/ 46203 w 153"/>
                <a:gd name="T3" fmla="*/ 0 h 6522"/>
                <a:gd name="T4" fmla="*/ 46203 w 153"/>
                <a:gd name="T5" fmla="*/ 5040312 h 6522"/>
                <a:gd name="T6" fmla="*/ 0 w 153"/>
                <a:gd name="T7" fmla="*/ 5040312 h 6522"/>
                <a:gd name="T8" fmla="*/ 0 w 153"/>
                <a:gd name="T9" fmla="*/ 0 h 6522"/>
                <a:gd name="T10" fmla="*/ 99224 w 153"/>
                <a:gd name="T11" fmla="*/ 0 h 6522"/>
                <a:gd name="T12" fmla="*/ 115887 w 153"/>
                <a:gd name="T13" fmla="*/ 0 h 6522"/>
                <a:gd name="T14" fmla="*/ 115887 w 153"/>
                <a:gd name="T15" fmla="*/ 5040312 h 6522"/>
                <a:gd name="T16" fmla="*/ 99224 w 153"/>
                <a:gd name="T17" fmla="*/ 5040312 h 6522"/>
                <a:gd name="T18" fmla="*/ 99224 w 153"/>
                <a:gd name="T19" fmla="*/ 0 h 6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chemeClr val="bg1">
                <a:lumMod val="50000"/>
              </a:schemeClr>
            </a:solidFill>
            <a:ln>
              <a:noFill/>
            </a:ln>
          </p:spPr>
          <p:txBody>
            <a:bodyPr lIns="68571" tIns="34285" rIns="68571" bIns="34285"/>
            <a:lstStyle/>
            <a:p>
              <a:endParaRPr lang="zh-CN" altLang="en-US" kern="0">
                <a:solidFill>
                  <a:sysClr val="windowText" lastClr="000000"/>
                </a:solidFill>
                <a:cs typeface="+mn-ea"/>
                <a:sym typeface="+mn-lt"/>
              </a:endParaRPr>
            </a:p>
          </p:txBody>
        </p:sp>
        <p:sp>
          <p:nvSpPr>
            <p:cNvPr id="8" name="Freeform 10"/>
            <p:cNvSpPr>
              <a:spLocks/>
            </p:cNvSpPr>
            <p:nvPr/>
          </p:nvSpPr>
          <p:spPr bwMode="auto">
            <a:xfrm>
              <a:off x="4527147" y="1612667"/>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9" name="组合 58"/>
            <p:cNvGrpSpPr>
              <a:grpSpLocks/>
            </p:cNvGrpSpPr>
            <p:nvPr/>
          </p:nvGrpSpPr>
          <p:grpSpPr bwMode="auto">
            <a:xfrm>
              <a:off x="4604546" y="1654329"/>
              <a:ext cx="377478" cy="415498"/>
              <a:chOff x="0" y="0"/>
              <a:chExt cx="588963" cy="648258"/>
            </a:xfrm>
          </p:grpSpPr>
          <p:sp>
            <p:nvSpPr>
              <p:cNvPr id="10"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11" name="TextBox 60"/>
              <p:cNvSpPr txBox="1">
                <a:spLocks noChangeArrowheads="1"/>
              </p:cNvSpPr>
              <p:nvPr/>
            </p:nvSpPr>
            <p:spPr bwMode="auto">
              <a:xfrm>
                <a:off x="59482" y="0"/>
                <a:ext cx="520730" cy="6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a:solidFill>
                      <a:srgbClr val="024C89"/>
                    </a:solidFill>
                    <a:latin typeface="+mn-lt"/>
                    <a:ea typeface="+mn-ea"/>
                    <a:cs typeface="+mn-ea"/>
                    <a:sym typeface="+mn-lt"/>
                  </a:rPr>
                  <a:t>1</a:t>
                </a:r>
                <a:endParaRPr lang="zh-CN" altLang="en-US" sz="2100" b="1" kern="0">
                  <a:solidFill>
                    <a:srgbClr val="024C89"/>
                  </a:solidFill>
                  <a:latin typeface="+mn-lt"/>
                  <a:ea typeface="+mn-ea"/>
                  <a:cs typeface="+mn-ea"/>
                  <a:sym typeface="+mn-lt"/>
                </a:endParaRPr>
              </a:p>
            </p:txBody>
          </p:sp>
        </p:grpSp>
        <p:sp>
          <p:nvSpPr>
            <p:cNvPr id="12" name="Freeform 10"/>
            <p:cNvSpPr>
              <a:spLocks/>
            </p:cNvSpPr>
            <p:nvPr/>
          </p:nvSpPr>
          <p:spPr bwMode="auto">
            <a:xfrm>
              <a:off x="4527147" y="2337590"/>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13" name="组合 62"/>
            <p:cNvGrpSpPr>
              <a:grpSpLocks/>
            </p:cNvGrpSpPr>
            <p:nvPr/>
          </p:nvGrpSpPr>
          <p:grpSpPr bwMode="auto">
            <a:xfrm>
              <a:off x="4604546" y="2379251"/>
              <a:ext cx="377478" cy="415498"/>
              <a:chOff x="0" y="0"/>
              <a:chExt cx="588963" cy="648257"/>
            </a:xfrm>
          </p:grpSpPr>
          <p:sp>
            <p:nvSpPr>
              <p:cNvPr id="14"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15" name="TextBox 64"/>
              <p:cNvSpPr txBox="1">
                <a:spLocks noChangeArrowheads="1"/>
              </p:cNvSpPr>
              <p:nvPr/>
            </p:nvSpPr>
            <p:spPr bwMode="auto">
              <a:xfrm>
                <a:off x="59482" y="0"/>
                <a:ext cx="520730" cy="6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a:solidFill>
                      <a:srgbClr val="024C89"/>
                    </a:solidFill>
                    <a:latin typeface="+mn-lt"/>
                    <a:ea typeface="+mn-ea"/>
                    <a:cs typeface="+mn-ea"/>
                    <a:sym typeface="+mn-lt"/>
                  </a:rPr>
                  <a:t>2</a:t>
                </a:r>
                <a:endParaRPr lang="zh-CN" altLang="en-US" sz="2100" b="1" kern="0">
                  <a:solidFill>
                    <a:srgbClr val="024C89"/>
                  </a:solidFill>
                  <a:latin typeface="+mn-lt"/>
                  <a:ea typeface="+mn-ea"/>
                  <a:cs typeface="+mn-ea"/>
                  <a:sym typeface="+mn-lt"/>
                </a:endParaRPr>
              </a:p>
            </p:txBody>
          </p:sp>
        </p:grpSp>
        <p:sp>
          <p:nvSpPr>
            <p:cNvPr id="16" name="Freeform 10"/>
            <p:cNvSpPr>
              <a:spLocks/>
            </p:cNvSpPr>
            <p:nvPr/>
          </p:nvSpPr>
          <p:spPr bwMode="auto">
            <a:xfrm>
              <a:off x="4527147" y="3044657"/>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17" name="组合 71"/>
            <p:cNvGrpSpPr>
              <a:grpSpLocks/>
            </p:cNvGrpSpPr>
            <p:nvPr/>
          </p:nvGrpSpPr>
          <p:grpSpPr bwMode="auto">
            <a:xfrm>
              <a:off x="4604546" y="3086319"/>
              <a:ext cx="377478" cy="415498"/>
              <a:chOff x="0" y="0"/>
              <a:chExt cx="588963" cy="650210"/>
            </a:xfrm>
          </p:grpSpPr>
          <p:sp>
            <p:nvSpPr>
              <p:cNvPr id="18"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19" name="TextBox 78"/>
              <p:cNvSpPr txBox="1">
                <a:spLocks noChangeArrowheads="1"/>
              </p:cNvSpPr>
              <p:nvPr/>
            </p:nvSpPr>
            <p:spPr bwMode="auto">
              <a:xfrm>
                <a:off x="59482" y="0"/>
                <a:ext cx="520730" cy="65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a:solidFill>
                      <a:srgbClr val="024C89"/>
                    </a:solidFill>
                    <a:latin typeface="+mn-lt"/>
                    <a:ea typeface="+mn-ea"/>
                    <a:cs typeface="+mn-ea"/>
                    <a:sym typeface="+mn-lt"/>
                  </a:rPr>
                  <a:t>3</a:t>
                </a:r>
                <a:endParaRPr lang="zh-CN" altLang="en-US" sz="2100" b="1" kern="0">
                  <a:solidFill>
                    <a:srgbClr val="024C89"/>
                  </a:solidFill>
                  <a:latin typeface="+mn-lt"/>
                  <a:ea typeface="+mn-ea"/>
                  <a:cs typeface="+mn-ea"/>
                  <a:sym typeface="+mn-lt"/>
                </a:endParaRPr>
              </a:p>
            </p:txBody>
          </p:sp>
        </p:grpSp>
        <p:sp>
          <p:nvSpPr>
            <p:cNvPr id="20" name="Freeform 10"/>
            <p:cNvSpPr>
              <a:spLocks/>
            </p:cNvSpPr>
            <p:nvPr/>
          </p:nvSpPr>
          <p:spPr bwMode="auto">
            <a:xfrm>
              <a:off x="4527147" y="3741011"/>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21" name="组合 80"/>
            <p:cNvGrpSpPr>
              <a:grpSpLocks/>
            </p:cNvGrpSpPr>
            <p:nvPr/>
          </p:nvGrpSpPr>
          <p:grpSpPr bwMode="auto">
            <a:xfrm>
              <a:off x="4604546" y="3782674"/>
              <a:ext cx="377478" cy="415498"/>
              <a:chOff x="0" y="0"/>
              <a:chExt cx="588963" cy="648258"/>
            </a:xfrm>
          </p:grpSpPr>
          <p:sp>
            <p:nvSpPr>
              <p:cNvPr id="22"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23" name="TextBox 82"/>
              <p:cNvSpPr txBox="1">
                <a:spLocks noChangeArrowheads="1"/>
              </p:cNvSpPr>
              <p:nvPr/>
            </p:nvSpPr>
            <p:spPr bwMode="auto">
              <a:xfrm>
                <a:off x="59482" y="0"/>
                <a:ext cx="520730" cy="6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a:solidFill>
                      <a:srgbClr val="024C89"/>
                    </a:solidFill>
                    <a:latin typeface="+mn-lt"/>
                    <a:ea typeface="+mn-ea"/>
                    <a:cs typeface="+mn-ea"/>
                    <a:sym typeface="+mn-lt"/>
                  </a:rPr>
                  <a:t>4</a:t>
                </a:r>
                <a:endParaRPr lang="zh-CN" altLang="en-US" sz="2100" b="1" kern="0">
                  <a:solidFill>
                    <a:srgbClr val="024C89"/>
                  </a:solidFill>
                  <a:latin typeface="+mn-lt"/>
                  <a:ea typeface="+mn-ea"/>
                  <a:cs typeface="+mn-ea"/>
                  <a:sym typeface="+mn-lt"/>
                </a:endParaRPr>
              </a:p>
            </p:txBody>
          </p:sp>
        </p:grpSp>
        <p:sp>
          <p:nvSpPr>
            <p:cNvPr id="24" name="Freeform 10"/>
            <p:cNvSpPr>
              <a:spLocks/>
            </p:cNvSpPr>
            <p:nvPr/>
          </p:nvSpPr>
          <p:spPr bwMode="auto">
            <a:xfrm>
              <a:off x="4527147" y="4468315"/>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25" name="组合 84"/>
            <p:cNvGrpSpPr>
              <a:grpSpLocks/>
            </p:cNvGrpSpPr>
            <p:nvPr/>
          </p:nvGrpSpPr>
          <p:grpSpPr bwMode="auto">
            <a:xfrm>
              <a:off x="4604546" y="4509977"/>
              <a:ext cx="377478" cy="415498"/>
              <a:chOff x="0" y="0"/>
              <a:chExt cx="588963" cy="648257"/>
            </a:xfrm>
          </p:grpSpPr>
          <p:sp>
            <p:nvSpPr>
              <p:cNvPr id="26"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27" name="TextBox 86"/>
              <p:cNvSpPr txBox="1">
                <a:spLocks noChangeArrowheads="1"/>
              </p:cNvSpPr>
              <p:nvPr/>
            </p:nvSpPr>
            <p:spPr bwMode="auto">
              <a:xfrm>
                <a:off x="59482" y="0"/>
                <a:ext cx="520730" cy="6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a:solidFill>
                      <a:srgbClr val="024C89"/>
                    </a:solidFill>
                    <a:latin typeface="+mn-lt"/>
                    <a:ea typeface="+mn-ea"/>
                    <a:cs typeface="+mn-ea"/>
                    <a:sym typeface="+mn-lt"/>
                  </a:rPr>
                  <a:t>5</a:t>
                </a:r>
                <a:endParaRPr lang="zh-CN" altLang="en-US" sz="2100" b="1" kern="0">
                  <a:solidFill>
                    <a:srgbClr val="024C89"/>
                  </a:solidFill>
                  <a:latin typeface="+mn-lt"/>
                  <a:ea typeface="+mn-ea"/>
                  <a:cs typeface="+mn-ea"/>
                  <a:sym typeface="+mn-lt"/>
                </a:endParaRPr>
              </a:p>
            </p:txBody>
          </p:sp>
        </p:grpSp>
        <p:sp>
          <p:nvSpPr>
            <p:cNvPr id="28" name="TextBox 91"/>
            <p:cNvSpPr txBox="1">
              <a:spLocks noChangeArrowheads="1"/>
            </p:cNvSpPr>
            <p:nvPr/>
          </p:nvSpPr>
          <p:spPr bwMode="auto">
            <a:xfrm>
              <a:off x="4970116" y="1669803"/>
              <a:ext cx="3484917" cy="43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历程、荣誉，岁月峥嵘</a:t>
              </a:r>
              <a:endParaRPr lang="en-US" altLang="zh-CN" sz="2300" kern="0" dirty="0">
                <a:solidFill>
                  <a:srgbClr val="FFFFFF"/>
                </a:solidFill>
                <a:latin typeface="+mn-lt"/>
                <a:ea typeface="+mn-ea"/>
                <a:cs typeface="+mn-ea"/>
              </a:endParaRPr>
            </a:p>
          </p:txBody>
        </p:sp>
        <p:sp>
          <p:nvSpPr>
            <p:cNvPr id="29" name="TextBox 92"/>
            <p:cNvSpPr txBox="1">
              <a:spLocks noChangeArrowheads="1"/>
            </p:cNvSpPr>
            <p:nvPr/>
          </p:nvSpPr>
          <p:spPr bwMode="auto">
            <a:xfrm>
              <a:off x="4970117" y="2392346"/>
              <a:ext cx="3406132" cy="4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团队、人才，精英荟萃</a:t>
              </a:r>
              <a:endParaRPr lang="en-US" altLang="zh-CN" sz="2300" kern="0" dirty="0">
                <a:solidFill>
                  <a:srgbClr val="FFFFFF"/>
                </a:solidFill>
                <a:latin typeface="+mn-lt"/>
                <a:ea typeface="+mn-ea"/>
                <a:cs typeface="+mn-ea"/>
              </a:endParaRPr>
            </a:p>
          </p:txBody>
        </p:sp>
        <p:sp>
          <p:nvSpPr>
            <p:cNvPr id="30" name="TextBox 93"/>
            <p:cNvSpPr txBox="1">
              <a:spLocks noChangeArrowheads="1"/>
            </p:cNvSpPr>
            <p:nvPr/>
          </p:nvSpPr>
          <p:spPr bwMode="auto">
            <a:xfrm>
              <a:off x="4970116" y="3075606"/>
              <a:ext cx="3406133" cy="43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理念、专业，引领行业</a:t>
              </a:r>
              <a:endParaRPr lang="en-US" altLang="zh-CN" sz="2300" kern="0" dirty="0">
                <a:solidFill>
                  <a:srgbClr val="FFFFFF"/>
                </a:solidFill>
                <a:latin typeface="+mn-lt"/>
                <a:ea typeface="+mn-ea"/>
                <a:cs typeface="+mn-ea"/>
              </a:endParaRPr>
            </a:p>
          </p:txBody>
        </p:sp>
        <p:sp>
          <p:nvSpPr>
            <p:cNvPr id="31" name="TextBox 94"/>
            <p:cNvSpPr txBox="1">
              <a:spLocks noChangeArrowheads="1"/>
            </p:cNvSpPr>
            <p:nvPr/>
          </p:nvSpPr>
          <p:spPr bwMode="auto">
            <a:xfrm>
              <a:off x="4970116" y="3783864"/>
              <a:ext cx="3406133" cy="4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咨询、项目，匠心成就</a:t>
              </a:r>
              <a:endParaRPr lang="en-US" altLang="zh-CN" sz="2300" kern="0" dirty="0">
                <a:solidFill>
                  <a:srgbClr val="FFFFFF"/>
                </a:solidFill>
                <a:latin typeface="+mn-lt"/>
                <a:ea typeface="+mn-ea"/>
                <a:cs typeface="+mn-ea"/>
              </a:endParaRPr>
            </a:p>
          </p:txBody>
        </p:sp>
        <p:sp>
          <p:nvSpPr>
            <p:cNvPr id="32" name="TextBox 95"/>
            <p:cNvSpPr txBox="1">
              <a:spLocks noChangeArrowheads="1"/>
            </p:cNvSpPr>
            <p:nvPr/>
          </p:nvSpPr>
          <p:spPr bwMode="auto">
            <a:xfrm>
              <a:off x="4970116" y="4508787"/>
              <a:ext cx="3595914" cy="4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责任、分享，公众认可</a:t>
              </a:r>
              <a:endParaRPr lang="en-US" altLang="zh-CN" sz="2300" kern="0" dirty="0">
                <a:solidFill>
                  <a:srgbClr val="FFFFFF"/>
                </a:solidFill>
                <a:latin typeface="+mn-lt"/>
                <a:ea typeface="+mn-ea"/>
                <a:cs typeface="+mn-ea"/>
              </a:endParaRPr>
            </a:p>
          </p:txBody>
        </p:sp>
        <p:sp>
          <p:nvSpPr>
            <p:cNvPr id="33" name="Freeform 10"/>
            <p:cNvSpPr>
              <a:spLocks/>
            </p:cNvSpPr>
            <p:nvPr/>
          </p:nvSpPr>
          <p:spPr bwMode="auto">
            <a:xfrm>
              <a:off x="4544399" y="5226333"/>
              <a:ext cx="4512870" cy="511156"/>
            </a:xfrm>
            <a:custGeom>
              <a:avLst/>
              <a:gdLst>
                <a:gd name="T0" fmla="*/ 64938 w 6425"/>
                <a:gd name="T1" fmla="*/ 0 h 911"/>
                <a:gd name="T2" fmla="*/ 4420639 w 6425"/>
                <a:gd name="T3" fmla="*/ 0 h 911"/>
                <a:gd name="T4" fmla="*/ 4486275 w 6425"/>
                <a:gd name="T5" fmla="*/ 65148 h 911"/>
                <a:gd name="T6" fmla="*/ 4486275 w 6425"/>
                <a:gd name="T7" fmla="*/ 573027 h 911"/>
                <a:gd name="T8" fmla="*/ 4420639 w 6425"/>
                <a:gd name="T9" fmla="*/ 638175 h 911"/>
                <a:gd name="T10" fmla="*/ 64938 w 6425"/>
                <a:gd name="T11" fmla="*/ 638175 h 911"/>
                <a:gd name="T12" fmla="*/ 0 w 6425"/>
                <a:gd name="T13" fmla="*/ 573027 h 911"/>
                <a:gd name="T14" fmla="*/ 0 w 6425"/>
                <a:gd name="T15" fmla="*/ 65148 h 911"/>
                <a:gd name="T16" fmla="*/ 64938 w 6425"/>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25" h="911">
                  <a:moveTo>
                    <a:pt x="93" y="0"/>
                  </a:moveTo>
                  <a:lnTo>
                    <a:pt x="6331" y="0"/>
                  </a:lnTo>
                  <a:cubicBezTo>
                    <a:pt x="6383" y="0"/>
                    <a:pt x="6425" y="42"/>
                    <a:pt x="6425" y="93"/>
                  </a:cubicBezTo>
                  <a:lnTo>
                    <a:pt x="6425" y="818"/>
                  </a:lnTo>
                  <a:cubicBezTo>
                    <a:pt x="6425" y="869"/>
                    <a:pt x="6383" y="911"/>
                    <a:pt x="6331" y="911"/>
                  </a:cubicBezTo>
                  <a:lnTo>
                    <a:pt x="93" y="911"/>
                  </a:lnTo>
                  <a:cubicBezTo>
                    <a:pt x="42" y="911"/>
                    <a:pt x="0" y="869"/>
                    <a:pt x="0" y="818"/>
                  </a:cubicBezTo>
                  <a:lnTo>
                    <a:pt x="0" y="93"/>
                  </a:lnTo>
                  <a:cubicBezTo>
                    <a:pt x="0" y="42"/>
                    <a:pt x="42" y="0"/>
                    <a:pt x="93" y="0"/>
                  </a:cubicBezTo>
                  <a:close/>
                </a:path>
              </a:pathLst>
            </a:custGeom>
            <a:solidFill>
              <a:srgbClr val="0070C0"/>
            </a:solidFill>
            <a:ln>
              <a:noFill/>
            </a:ln>
          </p:spPr>
          <p:txBody>
            <a:bodyPr lIns="68571" tIns="34285" rIns="68571" bIns="34285"/>
            <a:lstStyle/>
            <a:p>
              <a:endParaRPr lang="zh-CN" altLang="en-US" kern="0">
                <a:solidFill>
                  <a:sysClr val="windowText" lastClr="000000"/>
                </a:solidFill>
                <a:cs typeface="+mn-ea"/>
                <a:sym typeface="+mn-lt"/>
              </a:endParaRPr>
            </a:p>
          </p:txBody>
        </p:sp>
        <p:grpSp>
          <p:nvGrpSpPr>
            <p:cNvPr id="34" name="组合 84"/>
            <p:cNvGrpSpPr>
              <a:grpSpLocks/>
            </p:cNvGrpSpPr>
            <p:nvPr/>
          </p:nvGrpSpPr>
          <p:grpSpPr bwMode="auto">
            <a:xfrm>
              <a:off x="4621798" y="5267995"/>
              <a:ext cx="377478" cy="415498"/>
              <a:chOff x="0" y="0"/>
              <a:chExt cx="588963" cy="648257"/>
            </a:xfrm>
          </p:grpSpPr>
          <p:sp>
            <p:nvSpPr>
              <p:cNvPr id="35" name="Oval 16"/>
              <p:cNvSpPr>
                <a:spLocks noChangeArrowheads="1"/>
              </p:cNvSpPr>
              <p:nvPr/>
            </p:nvSpPr>
            <p:spPr bwMode="auto">
              <a:xfrm>
                <a:off x="0" y="27890"/>
                <a:ext cx="588963" cy="5905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100" kern="0">
                  <a:solidFill>
                    <a:sysClr val="windowText" lastClr="000000"/>
                  </a:solidFill>
                  <a:cs typeface="+mn-ea"/>
                  <a:sym typeface="+mn-lt"/>
                </a:endParaRPr>
              </a:p>
            </p:txBody>
          </p:sp>
          <p:sp>
            <p:nvSpPr>
              <p:cNvPr id="36" name="TextBox 86"/>
              <p:cNvSpPr txBox="1">
                <a:spLocks noChangeArrowheads="1"/>
              </p:cNvSpPr>
              <p:nvPr/>
            </p:nvSpPr>
            <p:spPr bwMode="auto">
              <a:xfrm>
                <a:off x="59482" y="0"/>
                <a:ext cx="500721" cy="6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b="1" kern="0" dirty="0">
                    <a:solidFill>
                      <a:srgbClr val="024C89"/>
                    </a:solidFill>
                    <a:latin typeface="+mn-lt"/>
                    <a:ea typeface="+mn-ea"/>
                    <a:cs typeface="+mn-ea"/>
                    <a:sym typeface="+mn-lt"/>
                  </a:rPr>
                  <a:t>6</a:t>
                </a:r>
                <a:endParaRPr lang="zh-CN" altLang="en-US" sz="2100" b="1" kern="0" dirty="0">
                  <a:solidFill>
                    <a:srgbClr val="024C89"/>
                  </a:solidFill>
                  <a:latin typeface="+mn-lt"/>
                  <a:ea typeface="+mn-ea"/>
                  <a:cs typeface="+mn-ea"/>
                  <a:sym typeface="+mn-lt"/>
                </a:endParaRPr>
              </a:p>
            </p:txBody>
          </p:sp>
        </p:grpSp>
        <p:sp>
          <p:nvSpPr>
            <p:cNvPr id="37" name="TextBox 95"/>
            <p:cNvSpPr txBox="1">
              <a:spLocks noChangeArrowheads="1"/>
            </p:cNvSpPr>
            <p:nvPr/>
          </p:nvSpPr>
          <p:spPr bwMode="auto">
            <a:xfrm>
              <a:off x="4987368" y="5266805"/>
              <a:ext cx="3595914" cy="43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50000"/>
                </a:spcBef>
                <a:buClr>
                  <a:schemeClr val="tx1"/>
                </a:buClr>
                <a:buSzPct val="75000"/>
              </a:pPr>
              <a:r>
                <a:rPr lang="zh-CN" altLang="en-US" sz="2300" kern="0" dirty="0">
                  <a:solidFill>
                    <a:srgbClr val="FFFFFF"/>
                  </a:solidFill>
                  <a:latin typeface="+mn-lt"/>
                  <a:ea typeface="+mn-ea"/>
                  <a:cs typeface="+mn-ea"/>
                </a:rPr>
                <a:t>社会、拓展，求无止境</a:t>
              </a:r>
              <a:endParaRPr lang="en-US" altLang="zh-CN" sz="2300" kern="0" dirty="0">
                <a:solidFill>
                  <a:srgbClr val="FFFFFF"/>
                </a:solidFill>
                <a:latin typeface="+mn-lt"/>
                <a:ea typeface="+mn-ea"/>
                <a:cs typeface="+mn-ea"/>
              </a:endParaRPr>
            </a:p>
          </p:txBody>
        </p:sp>
      </p:grpSp>
      <p:sp>
        <p:nvSpPr>
          <p:cNvPr id="38" name="文本框 1"/>
          <p:cNvSpPr txBox="1"/>
          <p:nvPr/>
        </p:nvSpPr>
        <p:spPr>
          <a:xfrm>
            <a:off x="1277788" y="396806"/>
            <a:ext cx="2857500"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目录</a:t>
            </a:r>
            <a:endParaRPr lang="zh-CN" altLang="en-US"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34414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36588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附</a:t>
            </a:r>
            <a:r>
              <a:rPr lang="zh-CN" altLang="en-US" sz="2400" b="1" dirty="0">
                <a:latin typeface="黑体" panose="02010609060101010101" pitchFamily="49" charset="-122"/>
                <a:ea typeface="黑体" panose="02010609060101010101" pitchFamily="49" charset="-122"/>
              </a:rPr>
              <a:t>：北大纵横客户群状况（国有＋民营＋外资</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052438" y="1062880"/>
            <a:ext cx="10041135" cy="5519085"/>
            <a:chOff x="1052438" y="1062880"/>
            <a:chExt cx="10041135" cy="5519085"/>
          </a:xfrm>
        </p:grpSpPr>
        <p:sp>
          <p:nvSpPr>
            <p:cNvPr id="66" name="Rectangle 3"/>
            <p:cNvSpPr>
              <a:spLocks noChangeArrowheads="1"/>
            </p:cNvSpPr>
            <p:nvPr/>
          </p:nvSpPr>
          <p:spPr bwMode="auto">
            <a:xfrm>
              <a:off x="1052438" y="1062880"/>
              <a:ext cx="2424644" cy="5519085"/>
            </a:xfrm>
            <a:prstGeom prst="rect">
              <a:avLst/>
            </a:prstGeom>
            <a:solidFill>
              <a:srgbClr val="358FCB"/>
            </a:solidFill>
            <a:ln w="9525" algn="ctr">
              <a:noFill/>
              <a:miter lim="800000"/>
              <a:headEnd/>
              <a:tailEnd/>
            </a:ln>
            <a:extLst/>
          </p:spPr>
          <p:txBody>
            <a:bodyPr wrap="none" lIns="97699" tIns="48849" rIns="97699" bIns="48849"/>
            <a:lstStyle>
              <a:lvl1pPr marL="171450" indent="-171450" defTabSz="977900">
                <a:defRPr kumimoji="1" sz="1200">
                  <a:solidFill>
                    <a:schemeClr val="tx1"/>
                  </a:solidFill>
                  <a:latin typeface="黑体" pitchFamily="49" charset="-122"/>
                  <a:ea typeface="黑体" pitchFamily="49" charset="-122"/>
                </a:defRPr>
              </a:lvl1pPr>
              <a:lvl2pPr marL="742950" indent="-285750" defTabSz="977900">
                <a:defRPr kumimoji="1" sz="1200">
                  <a:solidFill>
                    <a:schemeClr val="tx1"/>
                  </a:solidFill>
                  <a:latin typeface="黑体" pitchFamily="49" charset="-122"/>
                  <a:ea typeface="黑体" pitchFamily="49" charset="-122"/>
                </a:defRPr>
              </a:lvl2pPr>
              <a:lvl3pPr marL="1143000" indent="-228600" defTabSz="977900">
                <a:defRPr kumimoji="1" sz="1200">
                  <a:solidFill>
                    <a:schemeClr val="tx1"/>
                  </a:solidFill>
                  <a:latin typeface="黑体" pitchFamily="49" charset="-122"/>
                  <a:ea typeface="黑体" pitchFamily="49" charset="-122"/>
                </a:defRPr>
              </a:lvl3pPr>
              <a:lvl4pPr marL="1600200" indent="-228600" defTabSz="977900">
                <a:defRPr kumimoji="1" sz="1200">
                  <a:solidFill>
                    <a:schemeClr val="tx1"/>
                  </a:solidFill>
                  <a:latin typeface="黑体" pitchFamily="49" charset="-122"/>
                  <a:ea typeface="黑体" pitchFamily="49" charset="-122"/>
                </a:defRPr>
              </a:lvl4pPr>
              <a:lvl5pPr marL="2057400" indent="-228600" defTabSz="977900">
                <a:defRPr kumimoji="1" sz="1200">
                  <a:solidFill>
                    <a:schemeClr val="tx1"/>
                  </a:solidFill>
                  <a:latin typeface="黑体" pitchFamily="49" charset="-122"/>
                  <a:ea typeface="黑体" pitchFamily="49" charset="-122"/>
                </a:defRPr>
              </a:lvl5pPr>
              <a:lvl6pPr marL="2514600" indent="-228600" defTabSz="9779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defTabSz="9779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defTabSz="9779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defTabSz="9779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nSpc>
                  <a:spcPct val="145000"/>
                </a:lnSpc>
                <a:buClr>
                  <a:schemeClr val="bg1"/>
                </a:buClr>
                <a:buFont typeface="Wingdings" pitchFamily="2" charset="2"/>
                <a:buChar char=""/>
              </a:pPr>
              <a:r>
                <a:rPr lang="zh-CN" altLang="en-US" sz="1300" dirty="0">
                  <a:solidFill>
                    <a:schemeClr val="bg1"/>
                  </a:solidFill>
                  <a:latin typeface="+mn-ea"/>
                  <a:ea typeface="+mn-ea"/>
                </a:rPr>
                <a:t>中国石油天然气股份公司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中国建筑工程总公司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中国铁路工程集团公司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中国电子信息产业集团公司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中国电力国际股份公司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中国大唐集团公司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中国航空第一集团公司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中国有色矿业集团有限公司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中外运（集团）总公司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中国远洋运输集团</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中国航天科技集团公司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中国北车集团公司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中国通讯建设总公司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中国煤炭进出口公司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中国电工设备总公司</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中国民航总局</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中国工商银行</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中国光大银行</a:t>
              </a:r>
            </a:p>
            <a:p>
              <a:pPr>
                <a:lnSpc>
                  <a:spcPct val="145000"/>
                </a:lnSpc>
                <a:buClr>
                  <a:schemeClr val="bg1"/>
                </a:buClr>
                <a:buFont typeface="Wingdings" pitchFamily="2" charset="2"/>
                <a:buChar char=""/>
              </a:pPr>
              <a:r>
                <a:rPr lang="zh-CN" altLang="en-US" sz="1300" dirty="0">
                  <a:solidFill>
                    <a:schemeClr val="bg1"/>
                  </a:solidFill>
                  <a:latin typeface="+mn-ea"/>
                  <a:ea typeface="+mn-ea"/>
                </a:rPr>
                <a:t>中国银行</a:t>
              </a:r>
            </a:p>
          </p:txBody>
        </p:sp>
        <p:sp>
          <p:nvSpPr>
            <p:cNvPr id="67" name="Rectangle 4"/>
            <p:cNvSpPr>
              <a:spLocks noChangeArrowheads="1"/>
            </p:cNvSpPr>
            <p:nvPr/>
          </p:nvSpPr>
          <p:spPr bwMode="auto">
            <a:xfrm>
              <a:off x="3567569" y="1062880"/>
              <a:ext cx="2462310" cy="5519085"/>
            </a:xfrm>
            <a:prstGeom prst="rect">
              <a:avLst/>
            </a:prstGeom>
            <a:solidFill>
              <a:srgbClr val="358FCB"/>
            </a:solidFill>
            <a:ln w="9525" algn="ctr">
              <a:noFill/>
              <a:miter lim="800000"/>
              <a:headEnd/>
              <a:tailEnd/>
            </a:ln>
            <a:extLst/>
          </p:spPr>
          <p:txBody>
            <a:bodyPr wrap="none" lIns="97699" tIns="48849" rIns="97699" bIns="48849"/>
            <a:lstStyle/>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国家开发投资公司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中国中钢集团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中国港湾集团有限公司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中国电工设备总公司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中国机械设备进出口总公司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中国船舶重工集团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伊利集团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潍柴动力</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全聚德集团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首都机场集团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浙江物产集团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山东商业集团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首联集团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鞍钢新轧</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大庆油田</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国泰君安</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黑龙江移动通信公司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湖南烟草集团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北京湘鄂情餐饮公司</a:t>
              </a:r>
            </a:p>
          </p:txBody>
        </p:sp>
        <p:sp>
          <p:nvSpPr>
            <p:cNvPr id="68" name="Rectangle 5"/>
            <p:cNvSpPr>
              <a:spLocks noChangeArrowheads="1"/>
            </p:cNvSpPr>
            <p:nvPr/>
          </p:nvSpPr>
          <p:spPr bwMode="auto">
            <a:xfrm>
              <a:off x="6127860" y="1062880"/>
              <a:ext cx="2455426" cy="5519085"/>
            </a:xfrm>
            <a:prstGeom prst="rect">
              <a:avLst/>
            </a:prstGeom>
            <a:solidFill>
              <a:srgbClr val="358FCB"/>
            </a:solidFill>
            <a:ln w="9525" algn="ctr">
              <a:noFill/>
              <a:miter lim="800000"/>
              <a:headEnd/>
              <a:tailEnd/>
            </a:ln>
            <a:extLst/>
          </p:spPr>
          <p:txBody>
            <a:bodyPr wrap="none" lIns="97699" tIns="48849" rIns="97699" bIns="48849"/>
            <a:lstStyle/>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国泰君安</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国药控股</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山西省信托投资公司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华夏银行</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百瑞信托</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海尔房地产</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苏宁电器</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正泰集团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万向集团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雅戈尔集团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横店集团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三六一度体育用品集团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华峰集团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广东碧桂园房地产集团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深圳华侨城股份公司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北京当代集团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大连亿达集团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北京茂华控股集团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安邦财产保险公司</a:t>
              </a:r>
            </a:p>
          </p:txBody>
        </p:sp>
        <p:sp>
          <p:nvSpPr>
            <p:cNvPr id="69" name="Rectangle 6"/>
            <p:cNvSpPr>
              <a:spLocks noChangeArrowheads="1"/>
            </p:cNvSpPr>
            <p:nvPr/>
          </p:nvSpPr>
          <p:spPr bwMode="auto">
            <a:xfrm>
              <a:off x="8699012" y="1062880"/>
              <a:ext cx="2394561" cy="5519085"/>
            </a:xfrm>
            <a:prstGeom prst="rect">
              <a:avLst/>
            </a:prstGeom>
            <a:solidFill>
              <a:srgbClr val="358FCB"/>
            </a:solidFill>
            <a:ln w="9525" algn="ctr">
              <a:noFill/>
              <a:miter lim="800000"/>
              <a:headEnd/>
              <a:tailEnd/>
            </a:ln>
            <a:extLst/>
          </p:spPr>
          <p:txBody>
            <a:bodyPr wrap="none" lIns="97699" tIns="48849" rIns="97699" bIns="48849"/>
            <a:lstStyle/>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波音（中国）</a:t>
              </a:r>
            </a:p>
            <a:p>
              <a:pPr marL="171450" indent="-171450" defTabSz="977900">
                <a:lnSpc>
                  <a:spcPct val="145000"/>
                </a:lnSpc>
                <a:buClr>
                  <a:schemeClr val="bg1"/>
                </a:buClr>
                <a:buFont typeface="Wingdings" pitchFamily="2" charset="2"/>
                <a:buChar char=""/>
              </a:pPr>
              <a:r>
                <a:rPr kumimoji="1" lang="zh-CN" altLang="zh-CN" sz="1300" dirty="0">
                  <a:solidFill>
                    <a:schemeClr val="bg1"/>
                  </a:solidFill>
                  <a:latin typeface="+mn-ea"/>
                </a:rPr>
                <a:t>美国硼砂集团</a:t>
              </a:r>
              <a:endParaRPr kumimoji="1" lang="zh-CN" altLang="en-US" sz="1300" dirty="0">
                <a:solidFill>
                  <a:schemeClr val="bg1"/>
                </a:solidFill>
                <a:latin typeface="+mn-ea"/>
              </a:endParaRP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法国爱克集团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澳大利亚沃利集团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韩国</a:t>
              </a:r>
              <a:r>
                <a:rPr kumimoji="1" lang="zh-CN" altLang="de-DE" sz="1300" dirty="0">
                  <a:solidFill>
                    <a:schemeClr val="bg1"/>
                  </a:solidFill>
                  <a:latin typeface="+mn-ea"/>
                </a:rPr>
                <a:t>三星（中国）公司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日本资生堂</a:t>
              </a:r>
            </a:p>
            <a:p>
              <a:pPr marL="171450" indent="-171450" defTabSz="977900">
                <a:lnSpc>
                  <a:spcPct val="145000"/>
                </a:lnSpc>
                <a:buClr>
                  <a:schemeClr val="bg1"/>
                </a:buClr>
                <a:buFont typeface="Wingdings" pitchFamily="2" charset="2"/>
                <a:buChar char=""/>
              </a:pPr>
              <a:r>
                <a:rPr kumimoji="1" lang="zh-CN" altLang="de-DE" sz="1300" dirty="0">
                  <a:solidFill>
                    <a:schemeClr val="bg1"/>
                  </a:solidFill>
                  <a:latin typeface="+mn-ea"/>
                </a:rPr>
                <a:t>日本住友制药公司</a:t>
              </a:r>
            </a:p>
            <a:p>
              <a:pPr marL="171450" indent="-171450" defTabSz="977900">
                <a:lnSpc>
                  <a:spcPct val="145000"/>
                </a:lnSpc>
                <a:buClr>
                  <a:schemeClr val="bg1"/>
                </a:buClr>
                <a:buFont typeface="Wingdings" pitchFamily="2" charset="2"/>
                <a:buChar char=""/>
              </a:pPr>
              <a:r>
                <a:rPr kumimoji="1" lang="zh-CN" altLang="de-DE" sz="1300" dirty="0">
                  <a:solidFill>
                    <a:schemeClr val="bg1"/>
                  </a:solidFill>
                  <a:latin typeface="+mn-ea"/>
                </a:rPr>
                <a:t>日本住友化工</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东方大学城开发公司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西安欧亚学院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上海豫园商城股份公司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二滩水电股份有限公司</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河南建投集团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北新建材集团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湖南华菱集团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深圳盐田港集团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鄂尔多斯集团</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大连金牛股份</a:t>
              </a:r>
            </a:p>
            <a:p>
              <a:pPr marL="171450" indent="-171450" defTabSz="977900">
                <a:lnSpc>
                  <a:spcPct val="145000"/>
                </a:lnSpc>
                <a:buClr>
                  <a:schemeClr val="bg1"/>
                </a:buClr>
                <a:buFont typeface="Wingdings" pitchFamily="2" charset="2"/>
                <a:buChar char=""/>
              </a:pPr>
              <a:r>
                <a:rPr kumimoji="1" lang="zh-CN" altLang="en-US" sz="1300" dirty="0">
                  <a:solidFill>
                    <a:schemeClr val="bg1"/>
                  </a:solidFill>
                  <a:latin typeface="+mn-ea"/>
                </a:rPr>
                <a:t>大连铁龙股份</a:t>
              </a:r>
            </a:p>
          </p:txBody>
        </p:sp>
      </p:grpSp>
    </p:spTree>
    <p:extLst>
      <p:ext uri="{BB962C8B-B14F-4D97-AF65-F5344CB8AC3E}">
        <p14:creationId xmlns:p14="http://schemas.microsoft.com/office/powerpoint/2010/main" val="894937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736588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附</a:t>
            </a:r>
            <a:r>
              <a:rPr lang="zh-CN" altLang="en-US" sz="2400" b="1" dirty="0">
                <a:latin typeface="黑体" panose="02010609060101010101" pitchFamily="49" charset="-122"/>
                <a:ea typeface="黑体" panose="02010609060101010101" pitchFamily="49" charset="-122"/>
              </a:rPr>
              <a:t>：北大纵横优质客户展示（电力、煤炭、</a:t>
            </a:r>
            <a:r>
              <a:rPr lang="zh-CN" altLang="en-US" sz="2400" b="1" dirty="0" smtClean="0">
                <a:latin typeface="黑体" panose="02010609060101010101" pitchFamily="49" charset="-122"/>
                <a:ea typeface="黑体" panose="02010609060101010101" pitchFamily="49" charset="-122"/>
              </a:rPr>
              <a:t>电信）</a:t>
            </a:r>
          </a:p>
        </p:txBody>
      </p:sp>
      <p:grpSp>
        <p:nvGrpSpPr>
          <p:cNvPr id="2" name="组合 1"/>
          <p:cNvGrpSpPr/>
          <p:nvPr/>
        </p:nvGrpSpPr>
        <p:grpSpPr>
          <a:xfrm>
            <a:off x="1803637" y="1236331"/>
            <a:ext cx="8269269" cy="5040313"/>
            <a:chOff x="1471547" y="1158697"/>
            <a:chExt cx="8269269" cy="5040313"/>
          </a:xfrm>
        </p:grpSpPr>
        <p:sp>
          <p:nvSpPr>
            <p:cNvPr id="31" name="Freeform 17"/>
            <p:cNvSpPr>
              <a:spLocks/>
            </p:cNvSpPr>
            <p:nvPr/>
          </p:nvSpPr>
          <p:spPr bwMode="auto">
            <a:xfrm>
              <a:off x="1472350" y="4700506"/>
              <a:ext cx="4097301" cy="1498503"/>
            </a:xfrm>
            <a:custGeom>
              <a:avLst/>
              <a:gdLst>
                <a:gd name="T0" fmla="*/ 2551 w 2551"/>
                <a:gd name="T1" fmla="*/ 90 h 2008"/>
                <a:gd name="T2" fmla="*/ 2551 w 2551"/>
                <a:gd name="T3" fmla="*/ 0 h 2008"/>
                <a:gd name="T4" fmla="*/ 1274 w 2551"/>
                <a:gd name="T5" fmla="*/ 5 h 2008"/>
                <a:gd name="T6" fmla="*/ 0 w 2551"/>
                <a:gd name="T7" fmla="*/ 0 h 2008"/>
                <a:gd name="T8" fmla="*/ 0 w 2551"/>
                <a:gd name="T9" fmla="*/ 90 h 2008"/>
                <a:gd name="T10" fmla="*/ 2551 w 2551"/>
                <a:gd name="T11" fmla="*/ 90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94 w 10000"/>
                <a:gd name="connsiteY2" fmla="*/ 483 h 10000"/>
                <a:gd name="connsiteX3" fmla="*/ 17 w 10000"/>
                <a:gd name="connsiteY3" fmla="*/ 2798 h 10000"/>
                <a:gd name="connsiteX4" fmla="*/ 0 w 10000"/>
                <a:gd name="connsiteY4" fmla="*/ 10000 h 10000"/>
                <a:gd name="connsiteX5" fmla="*/ 10000 w 10000"/>
                <a:gd name="connsiteY5" fmla="*/ 10000 h 10000"/>
                <a:gd name="connsiteX0" fmla="*/ 10000 w 10000"/>
                <a:gd name="connsiteY0" fmla="*/ 10000 h 10000"/>
                <a:gd name="connsiteX1" fmla="*/ 10000 w 10000"/>
                <a:gd name="connsiteY1" fmla="*/ 0 h 10000"/>
                <a:gd name="connsiteX2" fmla="*/ 5011 w 10000"/>
                <a:gd name="connsiteY2" fmla="*/ 3475 h 10000"/>
                <a:gd name="connsiteX3" fmla="*/ 17 w 10000"/>
                <a:gd name="connsiteY3" fmla="*/ 2798 h 10000"/>
                <a:gd name="connsiteX4" fmla="*/ 0 w 10000"/>
                <a:gd name="connsiteY4" fmla="*/ 10000 h 10000"/>
                <a:gd name="connsiteX5" fmla="*/ 10000 w 10000"/>
                <a:gd name="connsiteY5" fmla="*/ 10000 h 10000"/>
                <a:gd name="connsiteX0" fmla="*/ 10000 w 10000"/>
                <a:gd name="connsiteY0" fmla="*/ 10000 h 10000"/>
                <a:gd name="connsiteX1" fmla="*/ 10000 w 10000"/>
                <a:gd name="connsiteY1" fmla="*/ 0 h 10000"/>
                <a:gd name="connsiteX2" fmla="*/ 5011 w 10000"/>
                <a:gd name="connsiteY2" fmla="*/ 3475 h 10000"/>
                <a:gd name="connsiteX3" fmla="*/ 17 w 10000"/>
                <a:gd name="connsiteY3" fmla="*/ 2604 h 10000"/>
                <a:gd name="connsiteX4" fmla="*/ 0 w 10000"/>
                <a:gd name="connsiteY4" fmla="*/ 10000 h 10000"/>
                <a:gd name="connsiteX5" fmla="*/ 10000 w 10000"/>
                <a:gd name="connsiteY5" fmla="*/ 10000 h 10000"/>
                <a:gd name="connsiteX0" fmla="*/ 10000 w 10000"/>
                <a:gd name="connsiteY0" fmla="*/ 7396 h 7396"/>
                <a:gd name="connsiteX1" fmla="*/ 10000 w 10000"/>
                <a:gd name="connsiteY1" fmla="*/ 38 h 7396"/>
                <a:gd name="connsiteX2" fmla="*/ 5011 w 10000"/>
                <a:gd name="connsiteY2" fmla="*/ 871 h 7396"/>
                <a:gd name="connsiteX3" fmla="*/ 17 w 10000"/>
                <a:gd name="connsiteY3" fmla="*/ 0 h 7396"/>
                <a:gd name="connsiteX4" fmla="*/ 0 w 10000"/>
                <a:gd name="connsiteY4" fmla="*/ 7396 h 7396"/>
                <a:gd name="connsiteX5" fmla="*/ 10000 w 10000"/>
                <a:gd name="connsiteY5" fmla="*/ 7396 h 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7396">
                  <a:moveTo>
                    <a:pt x="10000" y="7396"/>
                  </a:moveTo>
                  <a:lnTo>
                    <a:pt x="10000" y="38"/>
                  </a:lnTo>
                  <a:lnTo>
                    <a:pt x="5011" y="871"/>
                  </a:lnTo>
                  <a:lnTo>
                    <a:pt x="17" y="0"/>
                  </a:lnTo>
                  <a:cubicBezTo>
                    <a:pt x="11" y="2401"/>
                    <a:pt x="6" y="4995"/>
                    <a:pt x="0" y="7396"/>
                  </a:cubicBezTo>
                  <a:lnTo>
                    <a:pt x="10000" y="7396"/>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4" name="Freeform 17"/>
            <p:cNvSpPr>
              <a:spLocks/>
            </p:cNvSpPr>
            <p:nvPr/>
          </p:nvSpPr>
          <p:spPr bwMode="auto">
            <a:xfrm>
              <a:off x="5644282" y="1446506"/>
              <a:ext cx="4095731" cy="4752504"/>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134 h 10000"/>
                <a:gd name="connsiteX2" fmla="*/ 4994 w 10000"/>
                <a:gd name="connsiteY2" fmla="*/ 483 h 10000"/>
                <a:gd name="connsiteX3" fmla="*/ 0 w 10000"/>
                <a:gd name="connsiteY3" fmla="*/ 0 h 10000"/>
                <a:gd name="connsiteX4" fmla="*/ 0 w 10000"/>
                <a:gd name="connsiteY4" fmla="*/ 10000 h 10000"/>
                <a:gd name="connsiteX5" fmla="*/ 10000 w 10000"/>
                <a:gd name="connsiteY5" fmla="*/ 10000 h 10000"/>
                <a:gd name="connsiteX0" fmla="*/ 10000 w 10000"/>
                <a:gd name="connsiteY0" fmla="*/ 9866 h 9866"/>
                <a:gd name="connsiteX1" fmla="*/ 10000 w 10000"/>
                <a:gd name="connsiteY1" fmla="*/ 0 h 9866"/>
                <a:gd name="connsiteX2" fmla="*/ 4994 w 10000"/>
                <a:gd name="connsiteY2" fmla="*/ 349 h 9866"/>
                <a:gd name="connsiteX3" fmla="*/ 0 w 10000"/>
                <a:gd name="connsiteY3" fmla="*/ 45 h 9866"/>
                <a:gd name="connsiteX4" fmla="*/ 0 w 10000"/>
                <a:gd name="connsiteY4" fmla="*/ 9866 h 9866"/>
                <a:gd name="connsiteX5" fmla="*/ 10000 w 10000"/>
                <a:gd name="connsiteY5" fmla="*/ 9866 h 9866"/>
                <a:gd name="connsiteX0" fmla="*/ 10000 w 10000"/>
                <a:gd name="connsiteY0" fmla="*/ 10015 h 10015"/>
                <a:gd name="connsiteX1" fmla="*/ 10000 w 10000"/>
                <a:gd name="connsiteY1" fmla="*/ 15 h 10015"/>
                <a:gd name="connsiteX2" fmla="*/ 4994 w 10000"/>
                <a:gd name="connsiteY2" fmla="*/ 369 h 10015"/>
                <a:gd name="connsiteX3" fmla="*/ 0 w 10000"/>
                <a:gd name="connsiteY3" fmla="*/ 0 h 10015"/>
                <a:gd name="connsiteX4" fmla="*/ 0 w 10000"/>
                <a:gd name="connsiteY4" fmla="*/ 10015 h 10015"/>
                <a:gd name="connsiteX5" fmla="*/ 10000 w 10000"/>
                <a:gd name="connsiteY5" fmla="*/ 10015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15">
                  <a:moveTo>
                    <a:pt x="10000" y="10015"/>
                  </a:moveTo>
                  <a:lnTo>
                    <a:pt x="10000" y="15"/>
                  </a:lnTo>
                  <a:lnTo>
                    <a:pt x="4994" y="369"/>
                  </a:lnTo>
                  <a:lnTo>
                    <a:pt x="0" y="0"/>
                  </a:lnTo>
                  <a:lnTo>
                    <a:pt x="0" y="10015"/>
                  </a:lnTo>
                  <a:lnTo>
                    <a:pt x="10000" y="10015"/>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5" name="AutoShape 16"/>
            <p:cNvSpPr>
              <a:spLocks noChangeArrowheads="1"/>
            </p:cNvSpPr>
            <p:nvPr/>
          </p:nvSpPr>
          <p:spPr bwMode="auto">
            <a:xfrm rot="5400000">
              <a:off x="7440456" y="-637200"/>
              <a:ext cx="503383" cy="4097337"/>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pic>
          <p:nvPicPr>
            <p:cNvPr id="26" name="图片 9" descr="meit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1457" y="1731785"/>
              <a:ext cx="37020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5" descr="电信_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409" y="4907563"/>
              <a:ext cx="37338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16"/>
            <p:cNvSpPr>
              <a:spLocks noChangeArrowheads="1"/>
            </p:cNvSpPr>
            <p:nvPr/>
          </p:nvSpPr>
          <p:spPr bwMode="auto">
            <a:xfrm rot="5400000">
              <a:off x="3269607" y="-638578"/>
              <a:ext cx="504376" cy="4098925"/>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9" name="Freeform 17"/>
            <p:cNvSpPr>
              <a:spLocks/>
            </p:cNvSpPr>
            <p:nvPr/>
          </p:nvSpPr>
          <p:spPr bwMode="auto">
            <a:xfrm>
              <a:off x="1472332" y="1518717"/>
              <a:ext cx="4097319" cy="2730587"/>
            </a:xfrm>
            <a:custGeom>
              <a:avLst/>
              <a:gdLst>
                <a:gd name="T0" fmla="*/ 2551 w 2551"/>
                <a:gd name="T1" fmla="*/ 751 h 2008"/>
                <a:gd name="T2" fmla="*/ 2551 w 2551"/>
                <a:gd name="T3" fmla="*/ 0 h 2008"/>
                <a:gd name="T4" fmla="*/ 1274 w 2551"/>
                <a:gd name="T5" fmla="*/ 36 h 2008"/>
                <a:gd name="T6" fmla="*/ 0 w 2551"/>
                <a:gd name="T7" fmla="*/ 0 h 2008"/>
                <a:gd name="T8" fmla="*/ 0 w 2551"/>
                <a:gd name="T9" fmla="*/ 751 h 2008"/>
                <a:gd name="T10" fmla="*/ 2551 w 2551"/>
                <a:gd name="T11" fmla="*/ 751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30" name="AutoShape 16"/>
            <p:cNvSpPr>
              <a:spLocks noChangeArrowheads="1"/>
            </p:cNvSpPr>
            <p:nvPr/>
          </p:nvSpPr>
          <p:spPr bwMode="auto">
            <a:xfrm rot="5400000">
              <a:off x="3251384" y="2546990"/>
              <a:ext cx="540840" cy="4100513"/>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2" name="文本框 21"/>
            <p:cNvSpPr txBox="1">
              <a:spLocks noChangeArrowheads="1"/>
            </p:cNvSpPr>
            <p:nvPr/>
          </p:nvSpPr>
          <p:spPr bwMode="auto">
            <a:xfrm>
              <a:off x="7371482" y="1190447"/>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煤炭</a:t>
              </a:r>
            </a:p>
          </p:txBody>
        </p:sp>
        <p:sp>
          <p:nvSpPr>
            <p:cNvPr id="33" name="文本框 22"/>
            <p:cNvSpPr txBox="1"/>
            <p:nvPr/>
          </p:nvSpPr>
          <p:spPr>
            <a:xfrm>
              <a:off x="7228607" y="3805060"/>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34" name="文本框 23"/>
            <p:cNvSpPr txBox="1">
              <a:spLocks noChangeArrowheads="1"/>
            </p:cNvSpPr>
            <p:nvPr/>
          </p:nvSpPr>
          <p:spPr bwMode="auto">
            <a:xfrm>
              <a:off x="2331169" y="1190447"/>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a:solidFill>
                    <a:schemeClr val="bg1"/>
                  </a:solidFill>
                  <a:latin typeface="楷体" pitchFamily="49" charset="-122"/>
                  <a:ea typeface="楷体" pitchFamily="49" charset="-122"/>
                </a:rPr>
                <a:t>电力</a:t>
              </a:r>
            </a:p>
          </p:txBody>
        </p:sp>
        <p:sp>
          <p:nvSpPr>
            <p:cNvPr id="35" name="文本框 24"/>
            <p:cNvSpPr txBox="1">
              <a:spLocks noChangeArrowheads="1"/>
            </p:cNvSpPr>
            <p:nvPr/>
          </p:nvSpPr>
          <p:spPr bwMode="auto">
            <a:xfrm>
              <a:off x="2835994" y="4399229"/>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a:solidFill>
                    <a:schemeClr val="bg1"/>
                  </a:solidFill>
                  <a:latin typeface="楷体" pitchFamily="49" charset="-122"/>
                  <a:ea typeface="楷体" pitchFamily="49" charset="-122"/>
                </a:rPr>
                <a:t>电信</a:t>
              </a:r>
            </a:p>
          </p:txBody>
        </p:sp>
        <p:pic>
          <p:nvPicPr>
            <p:cNvPr id="36" name="图片 8" descr="dianli(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2207" y="1663161"/>
              <a:ext cx="36464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70445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452809"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纵横优质客户展示（房地产、矿采冶金、酒店餐饮</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grpSp>
        <p:nvGrpSpPr>
          <p:cNvPr id="4" name="组合 3"/>
          <p:cNvGrpSpPr/>
          <p:nvPr/>
        </p:nvGrpSpPr>
        <p:grpSpPr>
          <a:xfrm>
            <a:off x="1832185" y="1290187"/>
            <a:ext cx="8282922" cy="4927144"/>
            <a:chOff x="1971885" y="1341943"/>
            <a:chExt cx="8282922" cy="4927144"/>
          </a:xfrm>
        </p:grpSpPr>
        <p:sp>
          <p:nvSpPr>
            <p:cNvPr id="20" name="Freeform 17"/>
            <p:cNvSpPr>
              <a:spLocks/>
            </p:cNvSpPr>
            <p:nvPr/>
          </p:nvSpPr>
          <p:spPr bwMode="auto">
            <a:xfrm>
              <a:off x="1986323" y="1734419"/>
              <a:ext cx="4097319" cy="2730587"/>
            </a:xfrm>
            <a:custGeom>
              <a:avLst/>
              <a:gdLst>
                <a:gd name="T0" fmla="*/ 2551 w 2551"/>
                <a:gd name="T1" fmla="*/ 751 h 2008"/>
                <a:gd name="T2" fmla="*/ 2551 w 2551"/>
                <a:gd name="T3" fmla="*/ 0 h 2008"/>
                <a:gd name="T4" fmla="*/ 1274 w 2551"/>
                <a:gd name="T5" fmla="*/ 36 h 2008"/>
                <a:gd name="T6" fmla="*/ 0 w 2551"/>
                <a:gd name="T7" fmla="*/ 0 h 2008"/>
                <a:gd name="T8" fmla="*/ 0 w 2551"/>
                <a:gd name="T9" fmla="*/ 751 h 2008"/>
                <a:gd name="T10" fmla="*/ 2551 w 2551"/>
                <a:gd name="T11" fmla="*/ 751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pic>
          <p:nvPicPr>
            <p:cNvPr id="17" name="图片 9" descr="fangdich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1423" y="1928181"/>
              <a:ext cx="38814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6"/>
            <p:cNvSpPr>
              <a:spLocks noChangeArrowheads="1"/>
            </p:cNvSpPr>
            <p:nvPr/>
          </p:nvSpPr>
          <p:spPr bwMode="auto">
            <a:xfrm rot="5400000">
              <a:off x="3783598" y="-430534"/>
              <a:ext cx="504376" cy="4098925"/>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2" name="AutoShape 16"/>
            <p:cNvSpPr>
              <a:spLocks noChangeArrowheads="1"/>
            </p:cNvSpPr>
            <p:nvPr/>
          </p:nvSpPr>
          <p:spPr bwMode="auto">
            <a:xfrm rot="5400000">
              <a:off x="3793717" y="2759168"/>
              <a:ext cx="471304" cy="4114968"/>
            </a:xfrm>
            <a:custGeom>
              <a:avLst/>
              <a:gdLst>
                <a:gd name="connsiteX0" fmla="*/ 0 w 540840"/>
                <a:gd name="connsiteY0" fmla="*/ 0 h 4100513"/>
                <a:gd name="connsiteX1" fmla="*/ 395089 w 540840"/>
                <a:gd name="connsiteY1" fmla="*/ 0 h 4100513"/>
                <a:gd name="connsiteX2" fmla="*/ 540840 w 540840"/>
                <a:gd name="connsiteY2" fmla="*/ 2050257 h 4100513"/>
                <a:gd name="connsiteX3" fmla="*/ 395089 w 540840"/>
                <a:gd name="connsiteY3" fmla="*/ 4100513 h 4100513"/>
                <a:gd name="connsiteX4" fmla="*/ 0 w 540840"/>
                <a:gd name="connsiteY4" fmla="*/ 4100513 h 4100513"/>
                <a:gd name="connsiteX5" fmla="*/ 0 w 540840"/>
                <a:gd name="connsiteY5" fmla="*/ 0 h 4100513"/>
                <a:gd name="connsiteX0" fmla="*/ 0 w 471570"/>
                <a:gd name="connsiteY0" fmla="*/ 0 h 4100513"/>
                <a:gd name="connsiteX1" fmla="*/ 395089 w 471570"/>
                <a:gd name="connsiteY1" fmla="*/ 0 h 4100513"/>
                <a:gd name="connsiteX2" fmla="*/ 471570 w 471570"/>
                <a:gd name="connsiteY2" fmla="*/ 2064112 h 4100513"/>
                <a:gd name="connsiteX3" fmla="*/ 395089 w 471570"/>
                <a:gd name="connsiteY3" fmla="*/ 4100513 h 4100513"/>
                <a:gd name="connsiteX4" fmla="*/ 0 w 471570"/>
                <a:gd name="connsiteY4" fmla="*/ 4100513 h 4100513"/>
                <a:gd name="connsiteX5" fmla="*/ 0 w 471570"/>
                <a:gd name="connsiteY5" fmla="*/ 0 h 4100513"/>
                <a:gd name="connsiteX0" fmla="*/ 0 w 471570"/>
                <a:gd name="connsiteY0" fmla="*/ 0 h 4100513"/>
                <a:gd name="connsiteX1" fmla="*/ 395089 w 471570"/>
                <a:gd name="connsiteY1" fmla="*/ 0 h 4100513"/>
                <a:gd name="connsiteX2" fmla="*/ 471570 w 471570"/>
                <a:gd name="connsiteY2" fmla="*/ 2064112 h 4100513"/>
                <a:gd name="connsiteX3" fmla="*/ 325779 w 471570"/>
                <a:gd name="connsiteY3" fmla="*/ 4079731 h 4100513"/>
                <a:gd name="connsiteX4" fmla="*/ 0 w 471570"/>
                <a:gd name="connsiteY4" fmla="*/ 4100513 h 4100513"/>
                <a:gd name="connsiteX5" fmla="*/ 0 w 471570"/>
                <a:gd name="connsiteY5" fmla="*/ 0 h 4100513"/>
                <a:gd name="connsiteX0" fmla="*/ 0 w 471570"/>
                <a:gd name="connsiteY0" fmla="*/ 1 h 4100514"/>
                <a:gd name="connsiteX1" fmla="*/ 332710 w 471570"/>
                <a:gd name="connsiteY1" fmla="*/ 0 h 4100514"/>
                <a:gd name="connsiteX2" fmla="*/ 471570 w 471570"/>
                <a:gd name="connsiteY2" fmla="*/ 2064113 h 4100514"/>
                <a:gd name="connsiteX3" fmla="*/ 325779 w 471570"/>
                <a:gd name="connsiteY3" fmla="*/ 4079732 h 4100514"/>
                <a:gd name="connsiteX4" fmla="*/ 0 w 471570"/>
                <a:gd name="connsiteY4" fmla="*/ 4100514 h 4100514"/>
                <a:gd name="connsiteX5" fmla="*/ 0 w 471570"/>
                <a:gd name="connsiteY5" fmla="*/ 1 h 4100514"/>
                <a:gd name="connsiteX0" fmla="*/ 0 w 471570"/>
                <a:gd name="connsiteY0" fmla="*/ 1 h 4100514"/>
                <a:gd name="connsiteX1" fmla="*/ 332710 w 471570"/>
                <a:gd name="connsiteY1" fmla="*/ 0 h 4100514"/>
                <a:gd name="connsiteX2" fmla="*/ 471570 w 471570"/>
                <a:gd name="connsiteY2" fmla="*/ 2064113 h 4100514"/>
                <a:gd name="connsiteX3" fmla="*/ 325779 w 471570"/>
                <a:gd name="connsiteY3" fmla="*/ 4079732 h 4100514"/>
                <a:gd name="connsiteX4" fmla="*/ 0 w 471570"/>
                <a:gd name="connsiteY4" fmla="*/ 4100514 h 4100514"/>
                <a:gd name="connsiteX5" fmla="*/ 0 w 471570"/>
                <a:gd name="connsiteY5" fmla="*/ 1 h 4100514"/>
                <a:gd name="connsiteX0" fmla="*/ 0 w 471570"/>
                <a:gd name="connsiteY0" fmla="*/ 2 h 4100515"/>
                <a:gd name="connsiteX1" fmla="*/ 277263 w 471570"/>
                <a:gd name="connsiteY1" fmla="*/ 0 h 4100515"/>
                <a:gd name="connsiteX2" fmla="*/ 471570 w 471570"/>
                <a:gd name="connsiteY2" fmla="*/ 2064114 h 4100515"/>
                <a:gd name="connsiteX3" fmla="*/ 325779 w 471570"/>
                <a:gd name="connsiteY3" fmla="*/ 4079733 h 4100515"/>
                <a:gd name="connsiteX4" fmla="*/ 0 w 471570"/>
                <a:gd name="connsiteY4" fmla="*/ 4100515 h 4100515"/>
                <a:gd name="connsiteX5" fmla="*/ 0 w 471570"/>
                <a:gd name="connsiteY5" fmla="*/ 2 h 4100515"/>
                <a:gd name="connsiteX0" fmla="*/ 0 w 471570"/>
                <a:gd name="connsiteY0" fmla="*/ 2 h 4114369"/>
                <a:gd name="connsiteX1" fmla="*/ 277263 w 471570"/>
                <a:gd name="connsiteY1" fmla="*/ 0 h 4114369"/>
                <a:gd name="connsiteX2" fmla="*/ 471570 w 471570"/>
                <a:gd name="connsiteY2" fmla="*/ 2064114 h 4114369"/>
                <a:gd name="connsiteX3" fmla="*/ 332713 w 471570"/>
                <a:gd name="connsiteY3" fmla="*/ 4114369 h 4114369"/>
                <a:gd name="connsiteX4" fmla="*/ 0 w 471570"/>
                <a:gd name="connsiteY4" fmla="*/ 4100515 h 4114369"/>
                <a:gd name="connsiteX5" fmla="*/ 0 w 471570"/>
                <a:gd name="connsiteY5" fmla="*/ 2 h 411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570" h="4114369">
                  <a:moveTo>
                    <a:pt x="0" y="2"/>
                  </a:moveTo>
                  <a:lnTo>
                    <a:pt x="277263" y="0"/>
                  </a:lnTo>
                  <a:lnTo>
                    <a:pt x="471570" y="2064114"/>
                  </a:lnTo>
                  <a:lnTo>
                    <a:pt x="332713" y="4114369"/>
                  </a:lnTo>
                  <a:lnTo>
                    <a:pt x="0" y="4100515"/>
                  </a:lnTo>
                  <a:lnTo>
                    <a:pt x="0" y="2"/>
                  </a:lnTo>
                  <a:close/>
                </a:path>
              </a:pathLst>
            </a:cu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3" name="Freeform 17"/>
            <p:cNvSpPr>
              <a:spLocks/>
            </p:cNvSpPr>
            <p:nvPr/>
          </p:nvSpPr>
          <p:spPr bwMode="auto">
            <a:xfrm>
              <a:off x="1986340" y="4831998"/>
              <a:ext cx="4097300" cy="1437089"/>
            </a:xfrm>
            <a:custGeom>
              <a:avLst/>
              <a:gdLst>
                <a:gd name="T0" fmla="*/ 2551 w 2551"/>
                <a:gd name="T1" fmla="*/ 90 h 2008"/>
                <a:gd name="T2" fmla="*/ 2551 w 2551"/>
                <a:gd name="T3" fmla="*/ 0 h 2008"/>
                <a:gd name="T4" fmla="*/ 1274 w 2551"/>
                <a:gd name="T5" fmla="*/ 5 h 2008"/>
                <a:gd name="T6" fmla="*/ 0 w 2551"/>
                <a:gd name="T7" fmla="*/ 0 h 2008"/>
                <a:gd name="T8" fmla="*/ 0 w 2551"/>
                <a:gd name="T9" fmla="*/ 90 h 2008"/>
                <a:gd name="T10" fmla="*/ 2551 w 2551"/>
                <a:gd name="T11" fmla="*/ 90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43 w 10000"/>
                <a:gd name="connsiteY2" fmla="*/ 3164 h 10000"/>
                <a:gd name="connsiteX3" fmla="*/ 0 w 10000"/>
                <a:gd name="connsiteY3" fmla="*/ 0 h 10000"/>
                <a:gd name="connsiteX4" fmla="*/ 0 w 10000"/>
                <a:gd name="connsiteY4" fmla="*/ 10000 h 10000"/>
                <a:gd name="connsiteX5" fmla="*/ 10000 w 10000"/>
                <a:gd name="connsiteY5" fmla="*/ 10000 h 10000"/>
                <a:gd name="connsiteX0" fmla="*/ 10000 w 10000"/>
                <a:gd name="connsiteY0" fmla="*/ 10000 h 10000"/>
                <a:gd name="connsiteX1" fmla="*/ 10000 w 10000"/>
                <a:gd name="connsiteY1" fmla="*/ 0 h 10000"/>
                <a:gd name="connsiteX2" fmla="*/ 4943 w 10000"/>
                <a:gd name="connsiteY2" fmla="*/ 3164 h 10000"/>
                <a:gd name="connsiteX3" fmla="*/ 17 w 10000"/>
                <a:gd name="connsiteY3" fmla="*/ 2176 h 10000"/>
                <a:gd name="connsiteX4" fmla="*/ 0 w 10000"/>
                <a:gd name="connsiteY4" fmla="*/ 10000 h 10000"/>
                <a:gd name="connsiteX5" fmla="*/ 10000 w 10000"/>
                <a:gd name="connsiteY5" fmla="*/ 10000 h 10000"/>
                <a:gd name="connsiteX0" fmla="*/ 10000 w 10000"/>
                <a:gd name="connsiteY0" fmla="*/ 8057 h 8057"/>
                <a:gd name="connsiteX1" fmla="*/ 9983 w 10000"/>
                <a:gd name="connsiteY1" fmla="*/ 0 h 8057"/>
                <a:gd name="connsiteX2" fmla="*/ 4943 w 10000"/>
                <a:gd name="connsiteY2" fmla="*/ 1221 h 8057"/>
                <a:gd name="connsiteX3" fmla="*/ 17 w 10000"/>
                <a:gd name="connsiteY3" fmla="*/ 233 h 8057"/>
                <a:gd name="connsiteX4" fmla="*/ 0 w 10000"/>
                <a:gd name="connsiteY4" fmla="*/ 8057 h 8057"/>
                <a:gd name="connsiteX5" fmla="*/ 10000 w 10000"/>
                <a:gd name="connsiteY5" fmla="*/ 8057 h 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57">
                  <a:moveTo>
                    <a:pt x="10000" y="8057"/>
                  </a:moveTo>
                  <a:cubicBezTo>
                    <a:pt x="9994" y="5371"/>
                    <a:pt x="9989" y="2686"/>
                    <a:pt x="9983" y="0"/>
                  </a:cubicBezTo>
                  <a:lnTo>
                    <a:pt x="4943" y="1221"/>
                  </a:lnTo>
                  <a:lnTo>
                    <a:pt x="17" y="233"/>
                  </a:lnTo>
                  <a:cubicBezTo>
                    <a:pt x="11" y="2841"/>
                    <a:pt x="6" y="5449"/>
                    <a:pt x="0" y="8057"/>
                  </a:cubicBezTo>
                  <a:lnTo>
                    <a:pt x="10000" y="8057"/>
                  </a:lnTo>
                </a:path>
              </a:pathLst>
            </a:custGeom>
            <a:solidFill>
              <a:srgbClr val="FFFFFF"/>
            </a:solidFill>
            <a:ln w="6350" cmpd="sng">
              <a:solidFill>
                <a:srgbClr val="002060"/>
              </a:solidFill>
              <a:prstDash val="solid"/>
              <a:round/>
              <a:headEnd/>
              <a:tailEnd/>
            </a:ln>
            <a:extLst/>
          </p:spPr>
          <p:txBody>
            <a:bodyPr/>
            <a:lstStyle/>
            <a:p>
              <a:endParaRPr lang="zh-CN" altLang="en-US"/>
            </a:p>
          </p:txBody>
        </p:sp>
        <p:sp>
          <p:nvSpPr>
            <p:cNvPr id="38" name="AutoShape 16"/>
            <p:cNvSpPr>
              <a:spLocks noChangeArrowheads="1"/>
            </p:cNvSpPr>
            <p:nvPr/>
          </p:nvSpPr>
          <p:spPr bwMode="auto">
            <a:xfrm rot="5400000">
              <a:off x="7954447" y="-455034"/>
              <a:ext cx="503383" cy="4097337"/>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9" name="Freeform 17"/>
            <p:cNvSpPr>
              <a:spLocks/>
            </p:cNvSpPr>
            <p:nvPr/>
          </p:nvSpPr>
          <p:spPr bwMode="auto">
            <a:xfrm>
              <a:off x="6158273" y="1675937"/>
              <a:ext cx="4095731" cy="4593101"/>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94 w 10000"/>
                <a:gd name="connsiteY2" fmla="*/ 483 h 10000"/>
                <a:gd name="connsiteX3" fmla="*/ 0 w 10000"/>
                <a:gd name="connsiteY3" fmla="*/ 104 h 10000"/>
                <a:gd name="connsiteX4" fmla="*/ 0 w 10000"/>
                <a:gd name="connsiteY4" fmla="*/ 10000 h 10000"/>
                <a:gd name="connsiteX5" fmla="*/ 10000 w 10000"/>
                <a:gd name="connsiteY5" fmla="*/ 10000 h 10000"/>
                <a:gd name="connsiteX0" fmla="*/ 10000 w 10000"/>
                <a:gd name="connsiteY0" fmla="*/ 9896 h 9896"/>
                <a:gd name="connsiteX1" fmla="*/ 10000 w 10000"/>
                <a:gd name="connsiteY1" fmla="*/ 15 h 9896"/>
                <a:gd name="connsiteX2" fmla="*/ 4994 w 10000"/>
                <a:gd name="connsiteY2" fmla="*/ 379 h 9896"/>
                <a:gd name="connsiteX3" fmla="*/ 0 w 10000"/>
                <a:gd name="connsiteY3" fmla="*/ 0 h 9896"/>
                <a:gd name="connsiteX4" fmla="*/ 0 w 10000"/>
                <a:gd name="connsiteY4" fmla="*/ 9896 h 9896"/>
                <a:gd name="connsiteX5" fmla="*/ 10000 w 10000"/>
                <a:gd name="connsiteY5" fmla="*/ 9896 h 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896">
                  <a:moveTo>
                    <a:pt x="10000" y="9896"/>
                  </a:moveTo>
                  <a:lnTo>
                    <a:pt x="10000" y="15"/>
                  </a:lnTo>
                  <a:lnTo>
                    <a:pt x="4994" y="379"/>
                  </a:lnTo>
                  <a:lnTo>
                    <a:pt x="0" y="0"/>
                  </a:lnTo>
                  <a:lnTo>
                    <a:pt x="0" y="9896"/>
                  </a:lnTo>
                  <a:lnTo>
                    <a:pt x="10000" y="9896"/>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40" name="文本框 19"/>
            <p:cNvSpPr txBox="1">
              <a:spLocks noChangeArrowheads="1"/>
            </p:cNvSpPr>
            <p:nvPr/>
          </p:nvSpPr>
          <p:spPr bwMode="auto">
            <a:xfrm>
              <a:off x="7526698" y="1372613"/>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矿采冶金</a:t>
              </a:r>
            </a:p>
          </p:txBody>
        </p:sp>
        <p:sp>
          <p:nvSpPr>
            <p:cNvPr id="41" name="文本框 20"/>
            <p:cNvSpPr txBox="1"/>
            <p:nvPr/>
          </p:nvSpPr>
          <p:spPr>
            <a:xfrm>
              <a:off x="7742598" y="3875088"/>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42" name="文本框 21"/>
            <p:cNvSpPr txBox="1">
              <a:spLocks noChangeArrowheads="1"/>
            </p:cNvSpPr>
            <p:nvPr/>
          </p:nvSpPr>
          <p:spPr bwMode="auto">
            <a:xfrm>
              <a:off x="2989623" y="1389865"/>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房地产</a:t>
              </a:r>
            </a:p>
          </p:txBody>
        </p:sp>
        <p:sp>
          <p:nvSpPr>
            <p:cNvPr id="43" name="文本框 22"/>
            <p:cNvSpPr txBox="1">
              <a:spLocks noChangeArrowheads="1"/>
            </p:cNvSpPr>
            <p:nvPr/>
          </p:nvSpPr>
          <p:spPr bwMode="auto">
            <a:xfrm>
              <a:off x="3349985" y="4652388"/>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a:solidFill>
                    <a:schemeClr val="bg1"/>
                  </a:solidFill>
                  <a:latin typeface="楷体" pitchFamily="49" charset="-122"/>
                  <a:ea typeface="楷体" pitchFamily="49" charset="-122"/>
                </a:rPr>
                <a:t>酒店餐饮</a:t>
              </a:r>
            </a:p>
          </p:txBody>
        </p:sp>
        <p:pic>
          <p:nvPicPr>
            <p:cNvPr id="44" name="图片 12" descr="cany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0623" y="5064125"/>
              <a:ext cx="39322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13" descr="yejin(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4535" y="1919288"/>
              <a:ext cx="3024188"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765" y="2405776"/>
              <a:ext cx="713905" cy="24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139" y="2007521"/>
              <a:ext cx="1076325" cy="28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1391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452809" cy="461665"/>
          </a:xfrm>
          <a:prstGeom prst="rect">
            <a:avLst/>
          </a:prstGeom>
          <a:noFill/>
        </p:spPr>
        <p:txBody>
          <a:bodyPr wrap="square" rtlCol="0">
            <a:spAutoFit/>
          </a:bodyPr>
          <a:lstStyle/>
          <a:p>
            <a:pPr>
              <a:defRPr/>
            </a:pPr>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a:t>
            </a:r>
            <a:r>
              <a:rPr lang="zh-CN" altLang="en-US" sz="2400" b="1" dirty="0" smtClean="0">
                <a:latin typeface="黑体" panose="02010609060101010101" pitchFamily="49" charset="-122"/>
                <a:ea typeface="黑体" panose="02010609060101010101" pitchFamily="49" charset="-122"/>
              </a:rPr>
              <a:t>展示（石油、建筑工程、文化产业）</a:t>
            </a:r>
            <a:endParaRPr lang="zh-CN" altLang="en-US" sz="2400" b="1" dirty="0">
              <a:latin typeface="黑体" panose="02010609060101010101" pitchFamily="49" charset="-122"/>
              <a:ea typeface="黑体" panose="02010609060101010101" pitchFamily="49" charset="-122"/>
            </a:endParaRPr>
          </a:p>
        </p:txBody>
      </p:sp>
      <p:pic>
        <p:nvPicPr>
          <p:cNvPr id="21" name="图片 8" descr="石油(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1844675"/>
            <a:ext cx="38211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6"/>
          <p:cNvSpPr>
            <a:spLocks noChangeArrowheads="1"/>
          </p:cNvSpPr>
          <p:nvPr/>
        </p:nvSpPr>
        <p:spPr bwMode="auto">
          <a:xfrm rot="5400000">
            <a:off x="3552182" y="-578796"/>
            <a:ext cx="547388" cy="4098925"/>
          </a:xfrm>
          <a:prstGeom prst="homePlate">
            <a:avLst>
              <a:gd name="adj" fmla="val 26949"/>
            </a:avLst>
          </a:prstGeom>
          <a:solidFill>
            <a:srgbClr val="0D7FB2"/>
          </a:solidFill>
          <a:ln>
            <a:noFill/>
          </a:ln>
          <a:effectLst>
            <a:outerShdw dist="35921" dir="2700000" algn="ctr" rotWithShape="0">
              <a:srgbClr val="808080"/>
            </a:outerShdw>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6" name="Freeform 17"/>
          <p:cNvSpPr>
            <a:spLocks/>
          </p:cNvSpPr>
          <p:nvPr/>
        </p:nvSpPr>
        <p:spPr bwMode="auto">
          <a:xfrm>
            <a:off x="1769989" y="1659112"/>
            <a:ext cx="4103744" cy="2276298"/>
          </a:xfrm>
          <a:custGeom>
            <a:avLst/>
            <a:gdLst>
              <a:gd name="T0" fmla="*/ 2551 w 2551"/>
              <a:gd name="T1" fmla="*/ 615 h 2008"/>
              <a:gd name="T2" fmla="*/ 2551 w 2551"/>
              <a:gd name="T3" fmla="*/ 0 h 2008"/>
              <a:gd name="T4" fmla="*/ 1274 w 2551"/>
              <a:gd name="T5" fmla="*/ 30 h 2008"/>
              <a:gd name="T6" fmla="*/ 0 w 2551"/>
              <a:gd name="T7" fmla="*/ 0 h 2008"/>
              <a:gd name="T8" fmla="*/ 0 w 2551"/>
              <a:gd name="T9" fmla="*/ 615 h 2008"/>
              <a:gd name="T10" fmla="*/ 2551 w 2551"/>
              <a:gd name="T11" fmla="*/ 615 h 2008"/>
              <a:gd name="T12" fmla="*/ 0 60000 65536"/>
              <a:gd name="T13" fmla="*/ 0 60000 65536"/>
              <a:gd name="T14" fmla="*/ 0 60000 65536"/>
              <a:gd name="T15" fmla="*/ 0 60000 65536"/>
              <a:gd name="T16" fmla="*/ 0 60000 65536"/>
              <a:gd name="T17" fmla="*/ 0 60000 65536"/>
              <a:gd name="connsiteX0" fmla="*/ 10017 w 10017"/>
              <a:gd name="connsiteY0" fmla="*/ 10155 h 10155"/>
              <a:gd name="connsiteX1" fmla="*/ 10017 w 10017"/>
              <a:gd name="connsiteY1" fmla="*/ 155 h 10155"/>
              <a:gd name="connsiteX2" fmla="*/ 5011 w 10017"/>
              <a:gd name="connsiteY2" fmla="*/ 638 h 10155"/>
              <a:gd name="connsiteX3" fmla="*/ 0 w 10017"/>
              <a:gd name="connsiteY3" fmla="*/ 0 h 10155"/>
              <a:gd name="connsiteX4" fmla="*/ 17 w 10017"/>
              <a:gd name="connsiteY4" fmla="*/ 10155 h 10155"/>
              <a:gd name="connsiteX5" fmla="*/ 10017 w 10017"/>
              <a:gd name="connsiteY5" fmla="*/ 10155 h 10155"/>
              <a:gd name="connsiteX0" fmla="*/ 10017 w 10017"/>
              <a:gd name="connsiteY0" fmla="*/ 10186 h 10186"/>
              <a:gd name="connsiteX1" fmla="*/ 10000 w 10017"/>
              <a:gd name="connsiteY1" fmla="*/ 0 h 10186"/>
              <a:gd name="connsiteX2" fmla="*/ 5011 w 10017"/>
              <a:gd name="connsiteY2" fmla="*/ 669 h 10186"/>
              <a:gd name="connsiteX3" fmla="*/ 0 w 10017"/>
              <a:gd name="connsiteY3" fmla="*/ 31 h 10186"/>
              <a:gd name="connsiteX4" fmla="*/ 17 w 10017"/>
              <a:gd name="connsiteY4" fmla="*/ 10186 h 10186"/>
              <a:gd name="connsiteX5" fmla="*/ 10017 w 10017"/>
              <a:gd name="connsiteY5" fmla="*/ 10186 h 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 h="10186">
                <a:moveTo>
                  <a:pt x="10017" y="10186"/>
                </a:moveTo>
                <a:cubicBezTo>
                  <a:pt x="10011" y="6791"/>
                  <a:pt x="10006" y="3395"/>
                  <a:pt x="10000" y="0"/>
                </a:cubicBezTo>
                <a:lnTo>
                  <a:pt x="5011" y="669"/>
                </a:lnTo>
                <a:lnTo>
                  <a:pt x="0" y="31"/>
                </a:lnTo>
                <a:cubicBezTo>
                  <a:pt x="6" y="3416"/>
                  <a:pt x="11" y="6801"/>
                  <a:pt x="17" y="10186"/>
                </a:cubicBezTo>
                <a:lnTo>
                  <a:pt x="10017" y="10186"/>
                </a:lnTo>
              </a:path>
            </a:pathLst>
          </a:custGeom>
          <a:noFill/>
          <a:ln w="6350" cmpd="sng">
            <a:solidFill>
              <a:srgbClr val="002060"/>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28" name="AutoShape 16"/>
          <p:cNvSpPr>
            <a:spLocks noChangeArrowheads="1"/>
          </p:cNvSpPr>
          <p:nvPr/>
        </p:nvSpPr>
        <p:spPr bwMode="auto">
          <a:xfrm rot="5400000">
            <a:off x="3586487" y="2220589"/>
            <a:ext cx="478778" cy="4098925"/>
          </a:xfrm>
          <a:prstGeom prst="homePlate">
            <a:avLst>
              <a:gd name="adj" fmla="val 26949"/>
            </a:avLst>
          </a:prstGeom>
          <a:solidFill>
            <a:srgbClr val="0D7FB2"/>
          </a:solidFill>
          <a:ln>
            <a:noFill/>
          </a:ln>
          <a:effectLst>
            <a:outerShdw dist="35921" dir="2700000" algn="ctr" rotWithShape="0">
              <a:srgbClr val="808080"/>
            </a:outerShdw>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9" name="Freeform 17"/>
          <p:cNvSpPr>
            <a:spLocks/>
          </p:cNvSpPr>
          <p:nvPr/>
        </p:nvSpPr>
        <p:spPr bwMode="auto">
          <a:xfrm>
            <a:off x="1776413" y="4455385"/>
            <a:ext cx="4097319" cy="1781903"/>
          </a:xfrm>
          <a:custGeom>
            <a:avLst/>
            <a:gdLst>
              <a:gd name="T0" fmla="*/ 2551 w 2551"/>
              <a:gd name="T1" fmla="*/ 90 h 2008"/>
              <a:gd name="T2" fmla="*/ 2551 w 2551"/>
              <a:gd name="T3" fmla="*/ 0 h 2008"/>
              <a:gd name="T4" fmla="*/ 1274 w 2551"/>
              <a:gd name="T5" fmla="*/ 5 h 2008"/>
              <a:gd name="T6" fmla="*/ 0 w 2551"/>
              <a:gd name="T7" fmla="*/ 0 h 2008"/>
              <a:gd name="T8" fmla="*/ 0 w 2551"/>
              <a:gd name="T9" fmla="*/ 90 h 2008"/>
              <a:gd name="T10" fmla="*/ 2551 w 2551"/>
              <a:gd name="T11" fmla="*/ 90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noFill/>
          <a:ln w="6350" cmpd="sng">
            <a:solidFill>
              <a:srgbClr val="002060"/>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31" name="AutoShape 16"/>
          <p:cNvSpPr>
            <a:spLocks noChangeArrowheads="1"/>
          </p:cNvSpPr>
          <p:nvPr/>
        </p:nvSpPr>
        <p:spPr bwMode="auto">
          <a:xfrm rot="5400000">
            <a:off x="7744537" y="-598922"/>
            <a:ext cx="503383" cy="4097337"/>
          </a:xfrm>
          <a:prstGeom prst="homePlate">
            <a:avLst>
              <a:gd name="adj" fmla="val 26949"/>
            </a:avLst>
          </a:prstGeom>
          <a:solidFill>
            <a:srgbClr val="0D7FB2"/>
          </a:solidFill>
          <a:ln>
            <a:noFill/>
          </a:ln>
          <a:effectLst>
            <a:outerShdw dist="35921" dir="2700000" algn="ctr" rotWithShape="0">
              <a:srgbClr val="808080"/>
            </a:outerShdw>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2" name="Freeform 17"/>
          <p:cNvSpPr>
            <a:spLocks/>
          </p:cNvSpPr>
          <p:nvPr/>
        </p:nvSpPr>
        <p:spPr bwMode="auto">
          <a:xfrm>
            <a:off x="5948363" y="1644187"/>
            <a:ext cx="4095731" cy="4593101"/>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94 w 10000"/>
              <a:gd name="connsiteY2" fmla="*/ 483 h 10000"/>
              <a:gd name="connsiteX3" fmla="*/ 0 w 10000"/>
              <a:gd name="connsiteY3" fmla="*/ 75 h 10000"/>
              <a:gd name="connsiteX4" fmla="*/ 0 w 10000"/>
              <a:gd name="connsiteY4" fmla="*/ 10000 h 10000"/>
              <a:gd name="connsiteX5" fmla="*/ 10000 w 10000"/>
              <a:gd name="connsiteY5" fmla="*/ 10000 h 10000"/>
              <a:gd name="connsiteX0" fmla="*/ 10000 w 10000"/>
              <a:gd name="connsiteY0" fmla="*/ 10000 h 10000"/>
              <a:gd name="connsiteX1" fmla="*/ 10000 w 10000"/>
              <a:gd name="connsiteY1" fmla="*/ 0 h 10000"/>
              <a:gd name="connsiteX2" fmla="*/ 4994 w 10000"/>
              <a:gd name="connsiteY2" fmla="*/ 483 h 10000"/>
              <a:gd name="connsiteX3" fmla="*/ 0 w 10000"/>
              <a:gd name="connsiteY3" fmla="*/ 120 h 10000"/>
              <a:gd name="connsiteX4" fmla="*/ 0 w 10000"/>
              <a:gd name="connsiteY4" fmla="*/ 10000 h 10000"/>
              <a:gd name="connsiteX5" fmla="*/ 10000 w 10000"/>
              <a:gd name="connsiteY5" fmla="*/ 10000 h 10000"/>
              <a:gd name="connsiteX0" fmla="*/ 10000 w 10000"/>
              <a:gd name="connsiteY0" fmla="*/ 9896 h 9896"/>
              <a:gd name="connsiteX1" fmla="*/ 10000 w 10000"/>
              <a:gd name="connsiteY1" fmla="*/ 0 h 9896"/>
              <a:gd name="connsiteX2" fmla="*/ 4994 w 10000"/>
              <a:gd name="connsiteY2" fmla="*/ 379 h 9896"/>
              <a:gd name="connsiteX3" fmla="*/ 0 w 10000"/>
              <a:gd name="connsiteY3" fmla="*/ 16 h 9896"/>
              <a:gd name="connsiteX4" fmla="*/ 0 w 10000"/>
              <a:gd name="connsiteY4" fmla="*/ 9896 h 9896"/>
              <a:gd name="connsiteX5" fmla="*/ 10000 w 10000"/>
              <a:gd name="connsiteY5" fmla="*/ 9896 h 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896">
                <a:moveTo>
                  <a:pt x="10000" y="9896"/>
                </a:moveTo>
                <a:lnTo>
                  <a:pt x="10000" y="0"/>
                </a:lnTo>
                <a:lnTo>
                  <a:pt x="4994" y="379"/>
                </a:lnTo>
                <a:lnTo>
                  <a:pt x="0" y="16"/>
                </a:lnTo>
                <a:lnTo>
                  <a:pt x="0" y="9896"/>
                </a:lnTo>
                <a:lnTo>
                  <a:pt x="10000" y="9896"/>
                </a:lnTo>
              </a:path>
            </a:pathLst>
          </a:custGeom>
          <a:noFill/>
          <a:ln w="6350" cmpd="sng">
            <a:solidFill>
              <a:srgbClr val="002060"/>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33" name="文本框 20"/>
          <p:cNvSpPr txBox="1">
            <a:spLocks noChangeArrowheads="1"/>
          </p:cNvSpPr>
          <p:nvPr/>
        </p:nvSpPr>
        <p:spPr bwMode="auto">
          <a:xfrm>
            <a:off x="7388225" y="1228725"/>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dirty="0">
                <a:solidFill>
                  <a:schemeClr val="bg1"/>
                </a:solidFill>
                <a:latin typeface="楷体" pitchFamily="49" charset="-122"/>
                <a:ea typeface="楷体" pitchFamily="49" charset="-122"/>
              </a:rPr>
              <a:t>建筑工程</a:t>
            </a:r>
          </a:p>
        </p:txBody>
      </p:sp>
      <p:sp>
        <p:nvSpPr>
          <p:cNvPr id="34" name="文本框 21"/>
          <p:cNvSpPr txBox="1"/>
          <p:nvPr/>
        </p:nvSpPr>
        <p:spPr>
          <a:xfrm>
            <a:off x="7532688" y="3843338"/>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35" name="文本框 22"/>
          <p:cNvSpPr txBox="1">
            <a:spLocks noChangeArrowheads="1"/>
          </p:cNvSpPr>
          <p:nvPr/>
        </p:nvSpPr>
        <p:spPr bwMode="auto">
          <a:xfrm>
            <a:off x="2635250" y="1284774"/>
            <a:ext cx="2265363" cy="307777"/>
          </a:xfrm>
          <a:prstGeom prst="rect">
            <a:avLst/>
          </a:prstGeom>
          <a:solidFill>
            <a:srgbClr val="0D7FB2"/>
          </a:solidFill>
          <a:ln>
            <a:noFill/>
          </a:ln>
          <a:effectLst/>
          <a:extLst/>
        </p:spPr>
        <p:txBody>
          <a:bodyPr lIns="0" tIns="0" rIns="0" bIns="0" anchor="ctr">
            <a:spAutoFit/>
          </a:bodyPr>
          <a:lstStyle>
            <a:defPPr>
              <a:defRPr lang="zh-CN"/>
            </a:defPPr>
            <a:lvl1pPr>
              <a:defRPr kumimoji="1" sz="1200">
                <a:latin typeface="黑体" pitchFamily="49" charset="-122"/>
                <a:ea typeface="黑体" pitchFamily="49" charset="-122"/>
              </a:defRPr>
            </a:lvl1pPr>
            <a:lvl2pPr marL="742950" indent="-285750">
              <a:defRPr kumimoji="1" sz="1200">
                <a:latin typeface="黑体" pitchFamily="49" charset="-122"/>
                <a:ea typeface="黑体" pitchFamily="49" charset="-122"/>
              </a:defRPr>
            </a:lvl2pPr>
            <a:lvl3pPr marL="1143000" indent="-228600">
              <a:defRPr kumimoji="1" sz="1200">
                <a:latin typeface="黑体" pitchFamily="49" charset="-122"/>
                <a:ea typeface="黑体" pitchFamily="49" charset="-122"/>
              </a:defRPr>
            </a:lvl3pPr>
            <a:lvl4pPr marL="1600200" indent="-228600">
              <a:defRPr kumimoji="1" sz="1200">
                <a:latin typeface="黑体" pitchFamily="49" charset="-122"/>
                <a:ea typeface="黑体" pitchFamily="49" charset="-122"/>
              </a:defRPr>
            </a:lvl4pPr>
            <a:lvl5pPr marL="2057400" indent="-228600">
              <a:defRPr kumimoji="1" sz="1200">
                <a:latin typeface="黑体" pitchFamily="49" charset="-122"/>
                <a:ea typeface="黑体" pitchFamily="49" charset="-122"/>
              </a:defRPr>
            </a:lvl5pPr>
            <a:lvl6pPr marL="2514600" indent="-228600" eaLnBrk="0" fontAlgn="base" hangingPunct="0">
              <a:spcBef>
                <a:spcPct val="0"/>
              </a:spcBef>
              <a:spcAft>
                <a:spcPct val="0"/>
              </a:spcAft>
              <a:defRPr kumimoji="1" sz="1200">
                <a:latin typeface="黑体" pitchFamily="49" charset="-122"/>
                <a:ea typeface="黑体" pitchFamily="49" charset="-122"/>
              </a:defRPr>
            </a:lvl6pPr>
            <a:lvl7pPr marL="2971800" indent="-228600" eaLnBrk="0" fontAlgn="base" hangingPunct="0">
              <a:spcBef>
                <a:spcPct val="0"/>
              </a:spcBef>
              <a:spcAft>
                <a:spcPct val="0"/>
              </a:spcAft>
              <a:defRPr kumimoji="1" sz="1200">
                <a:latin typeface="黑体" pitchFamily="49" charset="-122"/>
                <a:ea typeface="黑体" pitchFamily="49" charset="-122"/>
              </a:defRPr>
            </a:lvl7pPr>
            <a:lvl8pPr marL="3429000" indent="-228600" eaLnBrk="0" fontAlgn="base" hangingPunct="0">
              <a:spcBef>
                <a:spcPct val="0"/>
              </a:spcBef>
              <a:spcAft>
                <a:spcPct val="0"/>
              </a:spcAft>
              <a:defRPr kumimoji="1" sz="1200">
                <a:latin typeface="黑体" pitchFamily="49" charset="-122"/>
                <a:ea typeface="黑体" pitchFamily="49" charset="-122"/>
              </a:defRPr>
            </a:lvl8pPr>
            <a:lvl9pPr marL="3886200" indent="-228600" eaLnBrk="0" fontAlgn="base" hangingPunct="0">
              <a:spcBef>
                <a:spcPct val="0"/>
              </a:spcBef>
              <a:spcAft>
                <a:spcPct val="0"/>
              </a:spcAft>
              <a:defRPr kumimoji="1" sz="1200">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石油</a:t>
            </a:r>
          </a:p>
        </p:txBody>
      </p:sp>
      <p:sp>
        <p:nvSpPr>
          <p:cNvPr id="36" name="文本框 23"/>
          <p:cNvSpPr txBox="1">
            <a:spLocks noChangeArrowheads="1"/>
          </p:cNvSpPr>
          <p:nvPr/>
        </p:nvSpPr>
        <p:spPr bwMode="auto">
          <a:xfrm>
            <a:off x="3140075" y="4037013"/>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a:solidFill>
                  <a:schemeClr val="bg1"/>
                </a:solidFill>
                <a:latin typeface="楷体" pitchFamily="49" charset="-122"/>
                <a:ea typeface="楷体" pitchFamily="49" charset="-122"/>
              </a:rPr>
              <a:t>文化产业</a:t>
            </a:r>
          </a:p>
        </p:txBody>
      </p:sp>
      <p:pic>
        <p:nvPicPr>
          <p:cNvPr id="37" name="图片 10" descr="went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578350"/>
            <a:ext cx="38639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8" descr="jianzhu(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1897063"/>
            <a:ext cx="31083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925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452809" cy="461665"/>
          </a:xfrm>
          <a:prstGeom prst="rect">
            <a:avLst/>
          </a:prstGeom>
          <a:noFill/>
        </p:spPr>
        <p:txBody>
          <a:bodyPr wrap="square" rtlCol="0">
            <a:spAutoFit/>
          </a:bodyPr>
          <a:lstStyle/>
          <a:p>
            <a:pPr>
              <a:defRPr/>
            </a:pPr>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a:t>
            </a:r>
            <a:r>
              <a:rPr lang="zh-CN" altLang="en-US" sz="2400" b="1" dirty="0" smtClean="0">
                <a:latin typeface="黑体" panose="02010609060101010101" pitchFamily="49" charset="-122"/>
                <a:ea typeface="黑体" panose="02010609060101010101" pitchFamily="49" charset="-122"/>
              </a:rPr>
              <a:t>展示（</a:t>
            </a:r>
            <a:r>
              <a:rPr lang="zh-CN" altLang="en-US" sz="2400" b="1" dirty="0">
                <a:latin typeface="黑体" panose="02010609060101010101" pitchFamily="49" charset="-122"/>
                <a:ea typeface="黑体" panose="02010609060101010101" pitchFamily="49" charset="-122"/>
              </a:rPr>
              <a:t>纺织服装、运输物流、</a:t>
            </a:r>
            <a:r>
              <a:rPr lang="zh-CN" altLang="en-US" sz="2400" b="1" dirty="0" smtClean="0">
                <a:latin typeface="黑体" panose="02010609060101010101" pitchFamily="49" charset="-122"/>
                <a:ea typeface="黑体" panose="02010609060101010101" pitchFamily="49" charset="-122"/>
              </a:rPr>
              <a:t>教育）</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610508" y="1228246"/>
            <a:ext cx="8498691" cy="5096354"/>
            <a:chOff x="1940709" y="1342546"/>
            <a:chExt cx="8269288" cy="4956807"/>
          </a:xfrm>
        </p:grpSpPr>
        <p:sp>
          <p:nvSpPr>
            <p:cNvPr id="26" name="Freeform 17"/>
            <p:cNvSpPr>
              <a:spLocks/>
            </p:cNvSpPr>
            <p:nvPr/>
          </p:nvSpPr>
          <p:spPr bwMode="auto">
            <a:xfrm>
              <a:off x="1941512" y="1706223"/>
              <a:ext cx="4097318" cy="2291254"/>
            </a:xfrm>
            <a:custGeom>
              <a:avLst/>
              <a:gdLst>
                <a:gd name="T0" fmla="*/ 2551 w 2551"/>
                <a:gd name="T1" fmla="*/ 681 h 2008"/>
                <a:gd name="T2" fmla="*/ 2551 w 2551"/>
                <a:gd name="T3" fmla="*/ 0 h 2008"/>
                <a:gd name="T4" fmla="*/ 1274 w 2551"/>
                <a:gd name="T5" fmla="*/ 33 h 2008"/>
                <a:gd name="T6" fmla="*/ 0 w 2551"/>
                <a:gd name="T7" fmla="*/ 0 h 2008"/>
                <a:gd name="T8" fmla="*/ 0 w 2551"/>
                <a:gd name="T9" fmla="*/ 681 h 2008"/>
                <a:gd name="T10" fmla="*/ 2551 w 2551"/>
                <a:gd name="T11" fmla="*/ 681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30" name="Freeform 17"/>
            <p:cNvSpPr>
              <a:spLocks/>
            </p:cNvSpPr>
            <p:nvPr/>
          </p:nvSpPr>
          <p:spPr bwMode="auto">
            <a:xfrm>
              <a:off x="6121491" y="1691129"/>
              <a:ext cx="4087704" cy="4608224"/>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94 w 10000"/>
                <a:gd name="connsiteY2" fmla="*/ 483 h 10000"/>
                <a:gd name="connsiteX3" fmla="*/ 17 w 10000"/>
                <a:gd name="connsiteY3" fmla="*/ 90 h 10000"/>
                <a:gd name="connsiteX4" fmla="*/ 0 w 10000"/>
                <a:gd name="connsiteY4" fmla="*/ 10000 h 10000"/>
                <a:gd name="connsiteX5" fmla="*/ 10000 w 10000"/>
                <a:gd name="connsiteY5" fmla="*/ 10000 h 10000"/>
                <a:gd name="connsiteX0" fmla="*/ 10000 w 10017"/>
                <a:gd name="connsiteY0" fmla="*/ 9925 h 9925"/>
                <a:gd name="connsiteX1" fmla="*/ 10017 w 10017"/>
                <a:gd name="connsiteY1" fmla="*/ 0 h 9925"/>
                <a:gd name="connsiteX2" fmla="*/ 4994 w 10017"/>
                <a:gd name="connsiteY2" fmla="*/ 408 h 9925"/>
                <a:gd name="connsiteX3" fmla="*/ 17 w 10017"/>
                <a:gd name="connsiteY3" fmla="*/ 15 h 9925"/>
                <a:gd name="connsiteX4" fmla="*/ 0 w 10017"/>
                <a:gd name="connsiteY4" fmla="*/ 9925 h 9925"/>
                <a:gd name="connsiteX5" fmla="*/ 10000 w 10017"/>
                <a:gd name="connsiteY5" fmla="*/ 9925 h 9925"/>
                <a:gd name="connsiteX0" fmla="*/ 9983 w 10000"/>
                <a:gd name="connsiteY0" fmla="*/ 9985 h 9985"/>
                <a:gd name="connsiteX1" fmla="*/ 10000 w 10000"/>
                <a:gd name="connsiteY1" fmla="*/ 45 h 9985"/>
                <a:gd name="connsiteX2" fmla="*/ 4986 w 10000"/>
                <a:gd name="connsiteY2" fmla="*/ 396 h 9985"/>
                <a:gd name="connsiteX3" fmla="*/ 17 w 10000"/>
                <a:gd name="connsiteY3" fmla="*/ 0 h 9985"/>
                <a:gd name="connsiteX4" fmla="*/ 0 w 10000"/>
                <a:gd name="connsiteY4" fmla="*/ 9985 h 9985"/>
                <a:gd name="connsiteX5" fmla="*/ 9983 w 10000"/>
                <a:gd name="connsiteY5" fmla="*/ 9985 h 9985"/>
                <a:gd name="connsiteX0" fmla="*/ 9983 w 10000"/>
                <a:gd name="connsiteY0" fmla="*/ 9955 h 9955"/>
                <a:gd name="connsiteX1" fmla="*/ 10000 w 10000"/>
                <a:gd name="connsiteY1" fmla="*/ 0 h 9955"/>
                <a:gd name="connsiteX2" fmla="*/ 4986 w 10000"/>
                <a:gd name="connsiteY2" fmla="*/ 352 h 9955"/>
                <a:gd name="connsiteX3" fmla="*/ 17 w 10000"/>
                <a:gd name="connsiteY3" fmla="*/ 0 h 9955"/>
                <a:gd name="connsiteX4" fmla="*/ 0 w 10000"/>
                <a:gd name="connsiteY4" fmla="*/ 9955 h 9955"/>
                <a:gd name="connsiteX5" fmla="*/ 9983 w 10000"/>
                <a:gd name="connsiteY5" fmla="*/ 9955 h 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55">
                  <a:moveTo>
                    <a:pt x="9983" y="9955"/>
                  </a:moveTo>
                  <a:cubicBezTo>
                    <a:pt x="9989" y="6617"/>
                    <a:pt x="9994" y="3338"/>
                    <a:pt x="10000" y="0"/>
                  </a:cubicBezTo>
                  <a:lnTo>
                    <a:pt x="4986" y="352"/>
                  </a:lnTo>
                  <a:lnTo>
                    <a:pt x="17" y="0"/>
                  </a:lnTo>
                  <a:cubicBezTo>
                    <a:pt x="11" y="3333"/>
                    <a:pt x="6" y="6622"/>
                    <a:pt x="0" y="9955"/>
                  </a:cubicBezTo>
                  <a:lnTo>
                    <a:pt x="9983" y="9955"/>
                  </a:lnTo>
                </a:path>
              </a:pathLst>
            </a:custGeom>
            <a:solidFill>
              <a:schemeClr val="bg1"/>
            </a:solidFill>
            <a:ln w="6350" cmpd="sng">
              <a:solidFill>
                <a:srgbClr val="002060"/>
              </a:solidFill>
              <a:prstDash val="solid"/>
              <a:round/>
              <a:headEnd/>
              <a:tailEnd/>
            </a:ln>
            <a:extLst/>
          </p:spPr>
          <p:txBody>
            <a:bodyPr/>
            <a:lstStyle/>
            <a:p>
              <a:endParaRPr lang="zh-CN" altLang="en-US"/>
            </a:p>
          </p:txBody>
        </p:sp>
        <p:pic>
          <p:nvPicPr>
            <p:cNvPr id="21" name="图片 14" descr="wuliu(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906740"/>
              <a:ext cx="34639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8" descr="fangzh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1835303"/>
              <a:ext cx="33829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6"/>
            <p:cNvSpPr>
              <a:spLocks noChangeArrowheads="1"/>
            </p:cNvSpPr>
            <p:nvPr/>
          </p:nvSpPr>
          <p:spPr bwMode="auto">
            <a:xfrm rot="5400000">
              <a:off x="3744422" y="-457666"/>
              <a:ext cx="499529" cy="4106955"/>
            </a:xfrm>
            <a:custGeom>
              <a:avLst/>
              <a:gdLst>
                <a:gd name="connsiteX0" fmla="*/ 0 w 547388"/>
                <a:gd name="connsiteY0" fmla="*/ 0 h 4098925"/>
                <a:gd name="connsiteX1" fmla="*/ 399872 w 547388"/>
                <a:gd name="connsiteY1" fmla="*/ 0 h 4098925"/>
                <a:gd name="connsiteX2" fmla="*/ 547388 w 547388"/>
                <a:gd name="connsiteY2" fmla="*/ 2049463 h 4098925"/>
                <a:gd name="connsiteX3" fmla="*/ 399872 w 547388"/>
                <a:gd name="connsiteY3" fmla="*/ 4098925 h 4098925"/>
                <a:gd name="connsiteX4" fmla="*/ 0 w 547388"/>
                <a:gd name="connsiteY4" fmla="*/ 4098925 h 4098925"/>
                <a:gd name="connsiteX5" fmla="*/ 0 w 547388"/>
                <a:gd name="connsiteY5" fmla="*/ 0 h 4098925"/>
                <a:gd name="connsiteX0" fmla="*/ 0 w 547388"/>
                <a:gd name="connsiteY0" fmla="*/ 13858 h 4112783"/>
                <a:gd name="connsiteX1" fmla="*/ 337530 w 547388"/>
                <a:gd name="connsiteY1" fmla="*/ 0 h 4112783"/>
                <a:gd name="connsiteX2" fmla="*/ 547388 w 547388"/>
                <a:gd name="connsiteY2" fmla="*/ 2063321 h 4112783"/>
                <a:gd name="connsiteX3" fmla="*/ 399872 w 547388"/>
                <a:gd name="connsiteY3" fmla="*/ 4112783 h 4112783"/>
                <a:gd name="connsiteX4" fmla="*/ 0 w 547388"/>
                <a:gd name="connsiteY4" fmla="*/ 4112783 h 4112783"/>
                <a:gd name="connsiteX5" fmla="*/ 0 w 547388"/>
                <a:gd name="connsiteY5" fmla="*/ 13858 h 4112783"/>
                <a:gd name="connsiteX0" fmla="*/ 0 w 547388"/>
                <a:gd name="connsiteY0" fmla="*/ 13858 h 4112783"/>
                <a:gd name="connsiteX1" fmla="*/ 337530 w 547388"/>
                <a:gd name="connsiteY1" fmla="*/ 0 h 4112783"/>
                <a:gd name="connsiteX2" fmla="*/ 547388 w 547388"/>
                <a:gd name="connsiteY2" fmla="*/ 2063321 h 4112783"/>
                <a:gd name="connsiteX3" fmla="*/ 344454 w 547388"/>
                <a:gd name="connsiteY3" fmla="*/ 4112783 h 4112783"/>
                <a:gd name="connsiteX4" fmla="*/ 0 w 547388"/>
                <a:gd name="connsiteY4" fmla="*/ 4112783 h 4112783"/>
                <a:gd name="connsiteX5" fmla="*/ 0 w 547388"/>
                <a:gd name="connsiteY5" fmla="*/ 13858 h 4112783"/>
                <a:gd name="connsiteX0" fmla="*/ 0 w 498897"/>
                <a:gd name="connsiteY0" fmla="*/ 13858 h 4112783"/>
                <a:gd name="connsiteX1" fmla="*/ 337530 w 498897"/>
                <a:gd name="connsiteY1" fmla="*/ 0 h 4112783"/>
                <a:gd name="connsiteX2" fmla="*/ 498897 w 498897"/>
                <a:gd name="connsiteY2" fmla="*/ 2056395 h 4112783"/>
                <a:gd name="connsiteX3" fmla="*/ 344454 w 498897"/>
                <a:gd name="connsiteY3" fmla="*/ 4112783 h 4112783"/>
                <a:gd name="connsiteX4" fmla="*/ 0 w 498897"/>
                <a:gd name="connsiteY4" fmla="*/ 4112783 h 4112783"/>
                <a:gd name="connsiteX5" fmla="*/ 0 w 498897"/>
                <a:gd name="connsiteY5" fmla="*/ 13858 h 4112783"/>
                <a:gd name="connsiteX0" fmla="*/ 0 w 498899"/>
                <a:gd name="connsiteY0" fmla="*/ 13858 h 4112783"/>
                <a:gd name="connsiteX1" fmla="*/ 337530 w 498899"/>
                <a:gd name="connsiteY1" fmla="*/ 0 h 4112783"/>
                <a:gd name="connsiteX2" fmla="*/ 498899 w 498899"/>
                <a:gd name="connsiteY2" fmla="*/ 2056395 h 4112783"/>
                <a:gd name="connsiteX3" fmla="*/ 344454 w 498899"/>
                <a:gd name="connsiteY3" fmla="*/ 4112783 h 4112783"/>
                <a:gd name="connsiteX4" fmla="*/ 0 w 498899"/>
                <a:gd name="connsiteY4" fmla="*/ 4112783 h 4112783"/>
                <a:gd name="connsiteX5" fmla="*/ 0 w 498899"/>
                <a:gd name="connsiteY5" fmla="*/ 13858 h 4112783"/>
                <a:gd name="connsiteX0" fmla="*/ 0 w 498899"/>
                <a:gd name="connsiteY0" fmla="*/ 6935 h 4105860"/>
                <a:gd name="connsiteX1" fmla="*/ 372125 w 498899"/>
                <a:gd name="connsiteY1" fmla="*/ 0 h 4105860"/>
                <a:gd name="connsiteX2" fmla="*/ 498899 w 498899"/>
                <a:gd name="connsiteY2" fmla="*/ 2049472 h 4105860"/>
                <a:gd name="connsiteX3" fmla="*/ 344454 w 498899"/>
                <a:gd name="connsiteY3" fmla="*/ 4105860 h 4105860"/>
                <a:gd name="connsiteX4" fmla="*/ 0 w 498899"/>
                <a:gd name="connsiteY4" fmla="*/ 4105860 h 4105860"/>
                <a:gd name="connsiteX5" fmla="*/ 0 w 498899"/>
                <a:gd name="connsiteY5" fmla="*/ 6935 h 4105860"/>
                <a:gd name="connsiteX0" fmla="*/ 0 w 498899"/>
                <a:gd name="connsiteY0" fmla="*/ 6935 h 4105860"/>
                <a:gd name="connsiteX1" fmla="*/ 372125 w 498899"/>
                <a:gd name="connsiteY1" fmla="*/ 0 h 4105860"/>
                <a:gd name="connsiteX2" fmla="*/ 498899 w 498899"/>
                <a:gd name="connsiteY2" fmla="*/ 2049472 h 4105860"/>
                <a:gd name="connsiteX3" fmla="*/ 351372 w 498899"/>
                <a:gd name="connsiteY3" fmla="*/ 4105860 h 4105860"/>
                <a:gd name="connsiteX4" fmla="*/ 0 w 498899"/>
                <a:gd name="connsiteY4" fmla="*/ 4105860 h 4105860"/>
                <a:gd name="connsiteX5" fmla="*/ 0 w 498899"/>
                <a:gd name="connsiteY5" fmla="*/ 6935 h 4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99" h="4105860">
                  <a:moveTo>
                    <a:pt x="0" y="6935"/>
                  </a:moveTo>
                  <a:lnTo>
                    <a:pt x="372125" y="0"/>
                  </a:lnTo>
                  <a:lnTo>
                    <a:pt x="498899" y="2049472"/>
                  </a:lnTo>
                  <a:lnTo>
                    <a:pt x="351372" y="4105860"/>
                  </a:lnTo>
                  <a:lnTo>
                    <a:pt x="0" y="4105860"/>
                  </a:lnTo>
                  <a:lnTo>
                    <a:pt x="0" y="6935"/>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7" name="AutoShape 16"/>
            <p:cNvSpPr>
              <a:spLocks noChangeArrowheads="1"/>
            </p:cNvSpPr>
            <p:nvPr/>
          </p:nvSpPr>
          <p:spPr bwMode="auto">
            <a:xfrm rot="5400000">
              <a:off x="3761402" y="2350636"/>
              <a:ext cx="457542" cy="4098925"/>
            </a:xfrm>
            <a:custGeom>
              <a:avLst/>
              <a:gdLst>
                <a:gd name="connsiteX0" fmla="*/ 0 w 478778"/>
                <a:gd name="connsiteY0" fmla="*/ 0 h 4098925"/>
                <a:gd name="connsiteX1" fmla="*/ 349752 w 478778"/>
                <a:gd name="connsiteY1" fmla="*/ 0 h 4098925"/>
                <a:gd name="connsiteX2" fmla="*/ 478778 w 478778"/>
                <a:gd name="connsiteY2" fmla="*/ 2049463 h 4098925"/>
                <a:gd name="connsiteX3" fmla="*/ 349752 w 478778"/>
                <a:gd name="connsiteY3" fmla="*/ 4098925 h 4098925"/>
                <a:gd name="connsiteX4" fmla="*/ 0 w 478778"/>
                <a:gd name="connsiteY4" fmla="*/ 4098925 h 4098925"/>
                <a:gd name="connsiteX5" fmla="*/ 0 w 478778"/>
                <a:gd name="connsiteY5" fmla="*/ 0 h 4098925"/>
                <a:gd name="connsiteX0" fmla="*/ 0 w 457996"/>
                <a:gd name="connsiteY0" fmla="*/ 0 h 4098925"/>
                <a:gd name="connsiteX1" fmla="*/ 349752 w 457996"/>
                <a:gd name="connsiteY1" fmla="*/ 0 h 4098925"/>
                <a:gd name="connsiteX2" fmla="*/ 457996 w 457996"/>
                <a:gd name="connsiteY2" fmla="*/ 2049463 h 4098925"/>
                <a:gd name="connsiteX3" fmla="*/ 349752 w 457996"/>
                <a:gd name="connsiteY3" fmla="*/ 4098925 h 4098925"/>
                <a:gd name="connsiteX4" fmla="*/ 0 w 457996"/>
                <a:gd name="connsiteY4" fmla="*/ 4098925 h 4098925"/>
                <a:gd name="connsiteX5" fmla="*/ 0 w 457996"/>
                <a:gd name="connsiteY5" fmla="*/ 0 h 40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996" h="4098925">
                  <a:moveTo>
                    <a:pt x="0" y="0"/>
                  </a:moveTo>
                  <a:lnTo>
                    <a:pt x="349752" y="0"/>
                  </a:lnTo>
                  <a:lnTo>
                    <a:pt x="457996" y="2049463"/>
                  </a:lnTo>
                  <a:lnTo>
                    <a:pt x="349752" y="4098925"/>
                  </a:lnTo>
                  <a:lnTo>
                    <a:pt x="0" y="4098925"/>
                  </a:lnTo>
                  <a:lnTo>
                    <a:pt x="0" y="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8" name="Freeform 17"/>
            <p:cNvSpPr>
              <a:spLocks/>
            </p:cNvSpPr>
            <p:nvPr/>
          </p:nvSpPr>
          <p:spPr bwMode="auto">
            <a:xfrm>
              <a:off x="1941513" y="4517450"/>
              <a:ext cx="4097319" cy="1781903"/>
            </a:xfrm>
            <a:custGeom>
              <a:avLst/>
              <a:gdLst>
                <a:gd name="T0" fmla="*/ 2551 w 2551"/>
                <a:gd name="T1" fmla="*/ 90 h 2008"/>
                <a:gd name="T2" fmla="*/ 2551 w 2551"/>
                <a:gd name="T3" fmla="*/ 0 h 2008"/>
                <a:gd name="T4" fmla="*/ 1274 w 2551"/>
                <a:gd name="T5" fmla="*/ 5 h 2008"/>
                <a:gd name="T6" fmla="*/ 0 w 2551"/>
                <a:gd name="T7" fmla="*/ 0 h 2008"/>
                <a:gd name="T8" fmla="*/ 0 w 2551"/>
                <a:gd name="T9" fmla="*/ 90 h 2008"/>
                <a:gd name="T10" fmla="*/ 2551 w 2551"/>
                <a:gd name="T11" fmla="*/ 90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9" name="AutoShape 16"/>
            <p:cNvSpPr>
              <a:spLocks noChangeArrowheads="1"/>
            </p:cNvSpPr>
            <p:nvPr/>
          </p:nvSpPr>
          <p:spPr bwMode="auto">
            <a:xfrm rot="5400000">
              <a:off x="7909637" y="-450597"/>
              <a:ext cx="503383" cy="4097337"/>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1" name="文本框 23"/>
            <p:cNvSpPr txBox="1">
              <a:spLocks noChangeArrowheads="1"/>
            </p:cNvSpPr>
            <p:nvPr/>
          </p:nvSpPr>
          <p:spPr bwMode="auto">
            <a:xfrm>
              <a:off x="7481888" y="1342546"/>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dirty="0" smtClean="0">
                  <a:solidFill>
                    <a:schemeClr val="bg1"/>
                  </a:solidFill>
                  <a:latin typeface="楷体" pitchFamily="49" charset="-122"/>
                  <a:ea typeface="楷体" pitchFamily="49" charset="-122"/>
                </a:rPr>
                <a:t>交通运输</a:t>
              </a:r>
              <a:endParaRPr lang="zh-CN" altLang="en-US" sz="2000" b="1" dirty="0">
                <a:solidFill>
                  <a:schemeClr val="bg1"/>
                </a:solidFill>
                <a:latin typeface="楷体" pitchFamily="49" charset="-122"/>
                <a:ea typeface="楷体" pitchFamily="49" charset="-122"/>
              </a:endParaRPr>
            </a:p>
          </p:txBody>
        </p:sp>
        <p:sp>
          <p:nvSpPr>
            <p:cNvPr id="32" name="文本框 24"/>
            <p:cNvSpPr txBox="1"/>
            <p:nvPr/>
          </p:nvSpPr>
          <p:spPr>
            <a:xfrm>
              <a:off x="7697788" y="3905403"/>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33" name="文本框 25"/>
            <p:cNvSpPr txBox="1">
              <a:spLocks noChangeArrowheads="1"/>
            </p:cNvSpPr>
            <p:nvPr/>
          </p:nvSpPr>
          <p:spPr bwMode="auto">
            <a:xfrm>
              <a:off x="2840038" y="1347730"/>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纺织服装</a:t>
              </a:r>
            </a:p>
          </p:txBody>
        </p:sp>
        <p:sp>
          <p:nvSpPr>
            <p:cNvPr id="34" name="文本框 26"/>
            <p:cNvSpPr txBox="1">
              <a:spLocks noChangeArrowheads="1"/>
            </p:cNvSpPr>
            <p:nvPr/>
          </p:nvSpPr>
          <p:spPr bwMode="auto">
            <a:xfrm>
              <a:off x="3305175" y="4190521"/>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教育</a:t>
              </a:r>
            </a:p>
          </p:txBody>
        </p:sp>
        <p:pic>
          <p:nvPicPr>
            <p:cNvPr id="35" name="图片 11" descr="jiaoy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8525" y="4665815"/>
              <a:ext cx="36433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0564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452809" cy="461665"/>
          </a:xfrm>
          <a:prstGeom prst="rect">
            <a:avLst/>
          </a:prstGeom>
          <a:noFill/>
        </p:spPr>
        <p:txBody>
          <a:bodyPr wrap="square" rtlCol="0">
            <a:spAutoFit/>
          </a:bodyPr>
          <a:lstStyle/>
          <a:p>
            <a:pPr>
              <a:defRPr/>
            </a:pPr>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a:t>
            </a:r>
            <a:r>
              <a:rPr lang="zh-CN" altLang="en-US" sz="2400" b="1" dirty="0" smtClean="0">
                <a:latin typeface="黑体" panose="02010609060101010101" pitchFamily="49" charset="-122"/>
                <a:ea typeface="黑体" panose="02010609060101010101" pitchFamily="49" charset="-122"/>
              </a:rPr>
              <a:t>展示（</a:t>
            </a:r>
            <a:r>
              <a:rPr lang="zh-CN" altLang="en-US" sz="2400" b="1" dirty="0">
                <a:latin typeface="黑体" panose="02010609060101010101" pitchFamily="49" charset="-122"/>
                <a:ea typeface="黑体" panose="02010609060101010101" pitchFamily="49" charset="-122"/>
              </a:rPr>
              <a:t>化工、金融、商贸流通</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854992" y="1234862"/>
            <a:ext cx="8274908" cy="5165942"/>
            <a:chOff x="1931192" y="1234862"/>
            <a:chExt cx="8274908" cy="5165942"/>
          </a:xfrm>
        </p:grpSpPr>
        <p:sp>
          <p:nvSpPr>
            <p:cNvPr id="36" name="Freeform 17"/>
            <p:cNvSpPr>
              <a:spLocks/>
            </p:cNvSpPr>
            <p:nvPr/>
          </p:nvSpPr>
          <p:spPr bwMode="auto">
            <a:xfrm>
              <a:off x="1937616" y="4208509"/>
              <a:ext cx="4097319" cy="2192295"/>
            </a:xfrm>
            <a:custGeom>
              <a:avLst/>
              <a:gdLst>
                <a:gd name="T0" fmla="*/ 2551 w 2551"/>
                <a:gd name="T1" fmla="*/ 154 h 2008"/>
                <a:gd name="T2" fmla="*/ 2551 w 2551"/>
                <a:gd name="T3" fmla="*/ 0 h 2008"/>
                <a:gd name="T4" fmla="*/ 1274 w 2551"/>
                <a:gd name="T5" fmla="*/ 7 h 2008"/>
                <a:gd name="T6" fmla="*/ 0 w 2551"/>
                <a:gd name="T7" fmla="*/ 0 h 2008"/>
                <a:gd name="T8" fmla="*/ 0 w 2551"/>
                <a:gd name="T9" fmla="*/ 154 h 2008"/>
                <a:gd name="T10" fmla="*/ 2551 w 2551"/>
                <a:gd name="T11" fmla="*/ 154 h 2008"/>
                <a:gd name="T12" fmla="*/ 0 60000 65536"/>
                <a:gd name="T13" fmla="*/ 0 60000 65536"/>
                <a:gd name="T14" fmla="*/ 0 60000 65536"/>
                <a:gd name="T15" fmla="*/ 0 60000 65536"/>
                <a:gd name="T16" fmla="*/ 0 60000 65536"/>
                <a:gd name="T17" fmla="*/ 0 60000 65536"/>
                <a:gd name="connsiteX0" fmla="*/ 10000 w 10000"/>
                <a:gd name="connsiteY0" fmla="*/ 10204 h 10204"/>
                <a:gd name="connsiteX1" fmla="*/ 10000 w 10000"/>
                <a:gd name="connsiteY1" fmla="*/ 0 h 10204"/>
                <a:gd name="connsiteX2" fmla="*/ 4994 w 10000"/>
                <a:gd name="connsiteY2" fmla="*/ 687 h 10204"/>
                <a:gd name="connsiteX3" fmla="*/ 0 w 10000"/>
                <a:gd name="connsiteY3" fmla="*/ 204 h 10204"/>
                <a:gd name="connsiteX4" fmla="*/ 0 w 10000"/>
                <a:gd name="connsiteY4" fmla="*/ 10204 h 10204"/>
                <a:gd name="connsiteX5" fmla="*/ 10000 w 10000"/>
                <a:gd name="connsiteY5" fmla="*/ 10204 h 10204"/>
                <a:gd name="connsiteX0" fmla="*/ 10000 w 10000"/>
                <a:gd name="connsiteY0" fmla="*/ 10237 h 10237"/>
                <a:gd name="connsiteX1" fmla="*/ 10000 w 10000"/>
                <a:gd name="connsiteY1" fmla="*/ 33 h 10237"/>
                <a:gd name="connsiteX2" fmla="*/ 4994 w 10000"/>
                <a:gd name="connsiteY2" fmla="*/ 720 h 10237"/>
                <a:gd name="connsiteX3" fmla="*/ 17 w 10000"/>
                <a:gd name="connsiteY3" fmla="*/ 0 h 10237"/>
                <a:gd name="connsiteX4" fmla="*/ 0 w 10000"/>
                <a:gd name="connsiteY4" fmla="*/ 10237 h 10237"/>
                <a:gd name="connsiteX5" fmla="*/ 10000 w 10000"/>
                <a:gd name="connsiteY5" fmla="*/ 10237 h 1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37">
                  <a:moveTo>
                    <a:pt x="10000" y="10237"/>
                  </a:moveTo>
                  <a:lnTo>
                    <a:pt x="10000" y="33"/>
                  </a:lnTo>
                  <a:lnTo>
                    <a:pt x="4994" y="720"/>
                  </a:lnTo>
                  <a:lnTo>
                    <a:pt x="17" y="0"/>
                  </a:lnTo>
                  <a:cubicBezTo>
                    <a:pt x="11" y="3412"/>
                    <a:pt x="6" y="6825"/>
                    <a:pt x="0" y="10237"/>
                  </a:cubicBezTo>
                  <a:lnTo>
                    <a:pt x="10000" y="10237"/>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0" name="Freeform 17"/>
            <p:cNvSpPr>
              <a:spLocks/>
            </p:cNvSpPr>
            <p:nvPr/>
          </p:nvSpPr>
          <p:spPr bwMode="auto">
            <a:xfrm>
              <a:off x="1931192" y="1617620"/>
              <a:ext cx="4110168" cy="2200176"/>
            </a:xfrm>
            <a:custGeom>
              <a:avLst/>
              <a:gdLst>
                <a:gd name="T0" fmla="*/ 2551 w 2551"/>
                <a:gd name="T1" fmla="*/ 681 h 2008"/>
                <a:gd name="T2" fmla="*/ 2551 w 2551"/>
                <a:gd name="T3" fmla="*/ 0 h 2008"/>
                <a:gd name="T4" fmla="*/ 1274 w 2551"/>
                <a:gd name="T5" fmla="*/ 33 h 2008"/>
                <a:gd name="T6" fmla="*/ 0 w 2551"/>
                <a:gd name="T7" fmla="*/ 0 h 2008"/>
                <a:gd name="T8" fmla="*/ 0 w 2551"/>
                <a:gd name="T9" fmla="*/ 681 h 2008"/>
                <a:gd name="T10" fmla="*/ 2551 w 2551"/>
                <a:gd name="T11" fmla="*/ 681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77 w 10000"/>
                <a:gd name="connsiteY2" fmla="*/ 844 h 10000"/>
                <a:gd name="connsiteX3" fmla="*/ 0 w 10000"/>
                <a:gd name="connsiteY3" fmla="*/ 0 h 10000"/>
                <a:gd name="connsiteX4" fmla="*/ 0 w 10000"/>
                <a:gd name="connsiteY4" fmla="*/ 10000 h 10000"/>
                <a:gd name="connsiteX5" fmla="*/ 10000 w 10000"/>
                <a:gd name="connsiteY5" fmla="*/ 10000 h 10000"/>
                <a:gd name="connsiteX0" fmla="*/ 10000 w 10017"/>
                <a:gd name="connsiteY0" fmla="*/ 10000 h 10000"/>
                <a:gd name="connsiteX1" fmla="*/ 10017 w 10017"/>
                <a:gd name="connsiteY1" fmla="*/ 328 h 10000"/>
                <a:gd name="connsiteX2" fmla="*/ 4977 w 10017"/>
                <a:gd name="connsiteY2" fmla="*/ 844 h 10000"/>
                <a:gd name="connsiteX3" fmla="*/ 0 w 10017"/>
                <a:gd name="connsiteY3" fmla="*/ 0 h 10000"/>
                <a:gd name="connsiteX4" fmla="*/ 0 w 10017"/>
                <a:gd name="connsiteY4" fmla="*/ 10000 h 10000"/>
                <a:gd name="connsiteX5" fmla="*/ 10000 w 10017"/>
                <a:gd name="connsiteY5" fmla="*/ 10000 h 10000"/>
                <a:gd name="connsiteX0" fmla="*/ 10000 w 10017"/>
                <a:gd name="connsiteY0" fmla="*/ 10000 h 10000"/>
                <a:gd name="connsiteX1" fmla="*/ 10017 w 10017"/>
                <a:gd name="connsiteY1" fmla="*/ 197 h 10000"/>
                <a:gd name="connsiteX2" fmla="*/ 4977 w 10017"/>
                <a:gd name="connsiteY2" fmla="*/ 844 h 10000"/>
                <a:gd name="connsiteX3" fmla="*/ 0 w 10017"/>
                <a:gd name="connsiteY3" fmla="*/ 0 h 10000"/>
                <a:gd name="connsiteX4" fmla="*/ 0 w 10017"/>
                <a:gd name="connsiteY4" fmla="*/ 10000 h 10000"/>
                <a:gd name="connsiteX5" fmla="*/ 10000 w 10017"/>
                <a:gd name="connsiteY5" fmla="*/ 10000 h 10000"/>
                <a:gd name="connsiteX0" fmla="*/ 10017 w 10034"/>
                <a:gd name="connsiteY0" fmla="*/ 9803 h 9803"/>
                <a:gd name="connsiteX1" fmla="*/ 10034 w 10034"/>
                <a:gd name="connsiteY1" fmla="*/ 0 h 9803"/>
                <a:gd name="connsiteX2" fmla="*/ 4994 w 10034"/>
                <a:gd name="connsiteY2" fmla="*/ 647 h 9803"/>
                <a:gd name="connsiteX3" fmla="*/ 0 w 10034"/>
                <a:gd name="connsiteY3" fmla="*/ 0 h 9803"/>
                <a:gd name="connsiteX4" fmla="*/ 17 w 10034"/>
                <a:gd name="connsiteY4" fmla="*/ 9803 h 9803"/>
                <a:gd name="connsiteX5" fmla="*/ 10017 w 10034"/>
                <a:gd name="connsiteY5" fmla="*/ 9803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4" h="9803">
                  <a:moveTo>
                    <a:pt x="10017" y="9803"/>
                  </a:moveTo>
                  <a:cubicBezTo>
                    <a:pt x="10023" y="6579"/>
                    <a:pt x="10028" y="3224"/>
                    <a:pt x="10034" y="0"/>
                  </a:cubicBezTo>
                  <a:lnTo>
                    <a:pt x="4994" y="647"/>
                  </a:lnTo>
                  <a:lnTo>
                    <a:pt x="0" y="0"/>
                  </a:lnTo>
                  <a:cubicBezTo>
                    <a:pt x="6" y="3268"/>
                    <a:pt x="11" y="6535"/>
                    <a:pt x="17" y="9803"/>
                  </a:cubicBezTo>
                  <a:lnTo>
                    <a:pt x="10017" y="9803"/>
                  </a:lnTo>
                </a:path>
              </a:pathLst>
            </a:custGeom>
            <a:solidFill>
              <a:schemeClr val="bg1"/>
            </a:solidFill>
            <a:ln w="6350" cmpd="sng">
              <a:solidFill>
                <a:srgbClr val="002060"/>
              </a:solidFill>
              <a:prstDash val="solid"/>
              <a:round/>
              <a:headEnd/>
              <a:tailEnd/>
            </a:ln>
            <a:extLst/>
          </p:spPr>
          <p:txBody>
            <a:bodyPr/>
            <a:lstStyle/>
            <a:p>
              <a:endParaRPr lang="zh-CN" altLang="en-US"/>
            </a:p>
          </p:txBody>
        </p:sp>
        <p:pic>
          <p:nvPicPr>
            <p:cNvPr id="16" name="图片 10" descr="jinrong(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4291" y="4376216"/>
              <a:ext cx="3960812"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9" descr="huag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253" y="1667884"/>
              <a:ext cx="38798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6"/>
            <p:cNvSpPr>
              <a:spLocks noChangeArrowheads="1"/>
            </p:cNvSpPr>
            <p:nvPr/>
          </p:nvSpPr>
          <p:spPr bwMode="auto">
            <a:xfrm rot="5400000">
              <a:off x="3735122" y="-533727"/>
              <a:ext cx="503914" cy="4098925"/>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3" name="AutoShape 16"/>
            <p:cNvSpPr>
              <a:spLocks noChangeArrowheads="1"/>
            </p:cNvSpPr>
            <p:nvPr/>
          </p:nvSpPr>
          <p:spPr bwMode="auto">
            <a:xfrm rot="5400000">
              <a:off x="3747540" y="2068255"/>
              <a:ext cx="479077" cy="4098925"/>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8" name="AutoShape 16"/>
            <p:cNvSpPr>
              <a:spLocks noChangeArrowheads="1"/>
            </p:cNvSpPr>
            <p:nvPr/>
          </p:nvSpPr>
          <p:spPr bwMode="auto">
            <a:xfrm rot="5400000">
              <a:off x="7905740" y="-562115"/>
              <a:ext cx="503383" cy="4097337"/>
            </a:xfrm>
            <a:prstGeom prst="homePlate">
              <a:avLst>
                <a:gd name="adj" fmla="val 26949"/>
              </a:avLst>
            </a:prstGeom>
            <a:solidFill>
              <a:srgbClr val="0070C0"/>
            </a:solidFill>
            <a:ln>
              <a:noFill/>
            </a:ln>
            <a:effectLst/>
            <a:extLst>
              <a:ext uri="{91240B29-F687-4F45-9708-019B960494DF}">
                <a14:hiddenLine xmlns:a14="http://schemas.microsoft.com/office/drawing/2010/main" w="6350">
                  <a:solidFill>
                    <a:schemeClr val="tx2"/>
                  </a:solidFill>
                  <a:miter lim="800000"/>
                  <a:headEnd/>
                  <a:tailEnd/>
                </a14:hiddenLine>
              </a:ex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9" name="Freeform 17"/>
            <p:cNvSpPr>
              <a:spLocks/>
            </p:cNvSpPr>
            <p:nvPr/>
          </p:nvSpPr>
          <p:spPr bwMode="auto">
            <a:xfrm>
              <a:off x="6103144" y="1598896"/>
              <a:ext cx="4102153" cy="4801907"/>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77 w 10000"/>
                <a:gd name="connsiteY2" fmla="*/ 513 h 10000"/>
                <a:gd name="connsiteX3" fmla="*/ 0 w 10000"/>
                <a:gd name="connsiteY3" fmla="*/ 0 h 10000"/>
                <a:gd name="connsiteX4" fmla="*/ 0 w 10000"/>
                <a:gd name="connsiteY4" fmla="*/ 10000 h 10000"/>
                <a:gd name="connsiteX5" fmla="*/ 10000 w 10000"/>
                <a:gd name="connsiteY5" fmla="*/ 10000 h 10000"/>
                <a:gd name="connsiteX0" fmla="*/ 10000 w 10000"/>
                <a:gd name="connsiteY0" fmla="*/ 10000 h 10000"/>
                <a:gd name="connsiteX1" fmla="*/ 10000 w 10000"/>
                <a:gd name="connsiteY1" fmla="*/ 134 h 10000"/>
                <a:gd name="connsiteX2" fmla="*/ 4977 w 10000"/>
                <a:gd name="connsiteY2" fmla="*/ 513 h 10000"/>
                <a:gd name="connsiteX3" fmla="*/ 0 w 10000"/>
                <a:gd name="connsiteY3" fmla="*/ 0 h 10000"/>
                <a:gd name="connsiteX4" fmla="*/ 0 w 10000"/>
                <a:gd name="connsiteY4" fmla="*/ 10000 h 10000"/>
                <a:gd name="connsiteX5" fmla="*/ 10000 w 10000"/>
                <a:gd name="connsiteY5" fmla="*/ 10000 h 10000"/>
                <a:gd name="connsiteX0" fmla="*/ 10000 w 10000"/>
                <a:gd name="connsiteY0" fmla="*/ 9866 h 9866"/>
                <a:gd name="connsiteX1" fmla="*/ 10000 w 10000"/>
                <a:gd name="connsiteY1" fmla="*/ 0 h 9866"/>
                <a:gd name="connsiteX2" fmla="*/ 4977 w 10000"/>
                <a:gd name="connsiteY2" fmla="*/ 379 h 9866"/>
                <a:gd name="connsiteX3" fmla="*/ 0 w 10000"/>
                <a:gd name="connsiteY3" fmla="*/ 0 h 9866"/>
                <a:gd name="connsiteX4" fmla="*/ 0 w 10000"/>
                <a:gd name="connsiteY4" fmla="*/ 9866 h 9866"/>
                <a:gd name="connsiteX5" fmla="*/ 10000 w 10000"/>
                <a:gd name="connsiteY5" fmla="*/ 9866 h 9866"/>
                <a:gd name="connsiteX0" fmla="*/ 10000 w 10000"/>
                <a:gd name="connsiteY0" fmla="*/ 10000 h 10000"/>
                <a:gd name="connsiteX1" fmla="*/ 10000 w 10000"/>
                <a:gd name="connsiteY1" fmla="*/ 0 h 10000"/>
                <a:gd name="connsiteX2" fmla="*/ 4977 w 10000"/>
                <a:gd name="connsiteY2" fmla="*/ 263 h 10000"/>
                <a:gd name="connsiteX3" fmla="*/ 0 w 10000"/>
                <a:gd name="connsiteY3" fmla="*/ 0 h 10000"/>
                <a:gd name="connsiteX4" fmla="*/ 0 w 10000"/>
                <a:gd name="connsiteY4" fmla="*/ 10000 h 10000"/>
                <a:gd name="connsiteX5" fmla="*/ 10000 w 10000"/>
                <a:gd name="connsiteY5" fmla="*/ 10000 h 10000"/>
                <a:gd name="connsiteX0" fmla="*/ 10000 w 10000"/>
                <a:gd name="connsiteY0" fmla="*/ 10061 h 10061"/>
                <a:gd name="connsiteX1" fmla="*/ 9983 w 10000"/>
                <a:gd name="connsiteY1" fmla="*/ 0 h 10061"/>
                <a:gd name="connsiteX2" fmla="*/ 4977 w 10000"/>
                <a:gd name="connsiteY2" fmla="*/ 324 h 10061"/>
                <a:gd name="connsiteX3" fmla="*/ 0 w 10000"/>
                <a:gd name="connsiteY3" fmla="*/ 61 h 10061"/>
                <a:gd name="connsiteX4" fmla="*/ 0 w 10000"/>
                <a:gd name="connsiteY4" fmla="*/ 10061 h 10061"/>
                <a:gd name="connsiteX5" fmla="*/ 10000 w 10000"/>
                <a:gd name="connsiteY5" fmla="*/ 10061 h 10061"/>
                <a:gd name="connsiteX0" fmla="*/ 10017 w 10017"/>
                <a:gd name="connsiteY0" fmla="*/ 10061 h 10061"/>
                <a:gd name="connsiteX1" fmla="*/ 10000 w 10017"/>
                <a:gd name="connsiteY1" fmla="*/ 0 h 10061"/>
                <a:gd name="connsiteX2" fmla="*/ 4994 w 10017"/>
                <a:gd name="connsiteY2" fmla="*/ 324 h 10061"/>
                <a:gd name="connsiteX3" fmla="*/ 0 w 10017"/>
                <a:gd name="connsiteY3" fmla="*/ 0 h 10061"/>
                <a:gd name="connsiteX4" fmla="*/ 17 w 10017"/>
                <a:gd name="connsiteY4" fmla="*/ 10061 h 10061"/>
                <a:gd name="connsiteX5" fmla="*/ 10017 w 10017"/>
                <a:gd name="connsiteY5" fmla="*/ 10061 h 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 h="10061">
                  <a:moveTo>
                    <a:pt x="10017" y="10061"/>
                  </a:moveTo>
                  <a:cubicBezTo>
                    <a:pt x="10011" y="6707"/>
                    <a:pt x="10006" y="3354"/>
                    <a:pt x="10000" y="0"/>
                  </a:cubicBezTo>
                  <a:lnTo>
                    <a:pt x="4994" y="324"/>
                  </a:lnTo>
                  <a:lnTo>
                    <a:pt x="0" y="0"/>
                  </a:lnTo>
                  <a:cubicBezTo>
                    <a:pt x="6" y="3354"/>
                    <a:pt x="11" y="6707"/>
                    <a:pt x="17" y="10061"/>
                  </a:cubicBezTo>
                  <a:lnTo>
                    <a:pt x="10017" y="10061"/>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40" name="文本框 21"/>
            <p:cNvSpPr txBox="1">
              <a:spLocks noChangeArrowheads="1"/>
            </p:cNvSpPr>
            <p:nvPr/>
          </p:nvSpPr>
          <p:spPr bwMode="auto">
            <a:xfrm>
              <a:off x="7477991" y="1248152"/>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dirty="0">
                  <a:solidFill>
                    <a:schemeClr val="bg1"/>
                  </a:solidFill>
                  <a:latin typeface="楷体" pitchFamily="49" charset="-122"/>
                  <a:ea typeface="楷体" pitchFamily="49" charset="-122"/>
                </a:rPr>
                <a:t>商贸流通</a:t>
              </a:r>
            </a:p>
          </p:txBody>
        </p:sp>
        <p:sp>
          <p:nvSpPr>
            <p:cNvPr id="41" name="文本框 22"/>
            <p:cNvSpPr txBox="1"/>
            <p:nvPr/>
          </p:nvSpPr>
          <p:spPr>
            <a:xfrm>
              <a:off x="7693891" y="3811009"/>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42" name="文本框 23"/>
            <p:cNvSpPr txBox="1">
              <a:spLocks noChangeArrowheads="1"/>
            </p:cNvSpPr>
            <p:nvPr/>
          </p:nvSpPr>
          <p:spPr bwMode="auto">
            <a:xfrm>
              <a:off x="2867891" y="1270588"/>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化工</a:t>
              </a:r>
            </a:p>
          </p:txBody>
        </p:sp>
        <p:sp>
          <p:nvSpPr>
            <p:cNvPr id="43" name="文本框 24"/>
            <p:cNvSpPr txBox="1">
              <a:spLocks noChangeArrowheads="1"/>
            </p:cNvSpPr>
            <p:nvPr/>
          </p:nvSpPr>
          <p:spPr bwMode="auto">
            <a:xfrm>
              <a:off x="3301278" y="3907118"/>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金融</a:t>
              </a:r>
            </a:p>
          </p:txBody>
        </p:sp>
        <p:pic>
          <p:nvPicPr>
            <p:cNvPr id="44" name="图片 8" descr="shangma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2591" y="2139371"/>
              <a:ext cx="38766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470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781479" cy="461665"/>
          </a:xfrm>
          <a:prstGeom prst="rect">
            <a:avLst/>
          </a:prstGeom>
          <a:noFill/>
        </p:spPr>
        <p:txBody>
          <a:bodyPr wrap="square" rtlCol="0">
            <a:spAutoFit/>
          </a:bodyPr>
          <a:lstStyle/>
          <a:p>
            <a:pPr>
              <a:defRPr/>
            </a:pPr>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a:t>
            </a:r>
            <a:r>
              <a:rPr lang="zh-CN" altLang="en-US" sz="2400" b="1" dirty="0" smtClean="0">
                <a:latin typeface="黑体" panose="02010609060101010101" pitchFamily="49" charset="-122"/>
                <a:ea typeface="黑体" panose="02010609060101010101" pitchFamily="49" charset="-122"/>
              </a:rPr>
              <a:t>展示（</a:t>
            </a:r>
            <a:r>
              <a:rPr lang="zh-CN" altLang="en-US" sz="2400" b="1" dirty="0">
                <a:latin typeface="黑体" panose="02010609060101010101" pitchFamily="49" charset="-122"/>
                <a:ea typeface="黑体" panose="02010609060101010101" pitchFamily="49" charset="-122"/>
              </a:rPr>
              <a:t>食品饮料、电子制造、</a:t>
            </a:r>
            <a:r>
              <a:rPr lang="zh-CN" altLang="en-US" sz="2400" b="1" dirty="0" smtClean="0">
                <a:latin typeface="黑体" panose="02010609060101010101" pitchFamily="49" charset="-122"/>
                <a:ea typeface="黑体" panose="02010609060101010101" pitchFamily="49" charset="-122"/>
              </a:rPr>
              <a:t>交通物流）</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817138" y="1162883"/>
            <a:ext cx="8268484" cy="5129785"/>
            <a:chOff x="1790782" y="1162883"/>
            <a:chExt cx="8268484" cy="5129785"/>
          </a:xfrm>
        </p:grpSpPr>
        <p:sp>
          <p:nvSpPr>
            <p:cNvPr id="26" name="Freeform 17"/>
            <p:cNvSpPr>
              <a:spLocks/>
            </p:cNvSpPr>
            <p:nvPr/>
          </p:nvSpPr>
          <p:spPr bwMode="auto">
            <a:xfrm>
              <a:off x="1790782" y="4294871"/>
              <a:ext cx="4097319" cy="1997797"/>
            </a:xfrm>
            <a:custGeom>
              <a:avLst/>
              <a:gdLst>
                <a:gd name="T0" fmla="*/ 2551 w 2551"/>
                <a:gd name="T1" fmla="*/ 206 h 2008"/>
                <a:gd name="T2" fmla="*/ 2551 w 2551"/>
                <a:gd name="T3" fmla="*/ 0 h 2008"/>
                <a:gd name="T4" fmla="*/ 1274 w 2551"/>
                <a:gd name="T5" fmla="*/ 10 h 2008"/>
                <a:gd name="T6" fmla="*/ 0 w 2551"/>
                <a:gd name="T7" fmla="*/ 0 h 2008"/>
                <a:gd name="T8" fmla="*/ 0 w 2551"/>
                <a:gd name="T9" fmla="*/ 206 h 2008"/>
                <a:gd name="T10" fmla="*/ 2551 w 2551"/>
                <a:gd name="T11" fmla="*/ 206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94 w 10000"/>
                <a:gd name="connsiteY2" fmla="*/ 748 h 10000"/>
                <a:gd name="connsiteX3" fmla="*/ 0 w 10000"/>
                <a:gd name="connsiteY3" fmla="*/ 0 h 10000"/>
                <a:gd name="connsiteX4" fmla="*/ 0 w 10000"/>
                <a:gd name="connsiteY4" fmla="*/ 10000 h 10000"/>
                <a:gd name="connsiteX5" fmla="*/ 10000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10000"/>
                  </a:moveTo>
                  <a:lnTo>
                    <a:pt x="10000" y="0"/>
                  </a:lnTo>
                  <a:lnTo>
                    <a:pt x="4994" y="748"/>
                  </a:lnTo>
                  <a:lnTo>
                    <a:pt x="0" y="0"/>
                  </a:lnTo>
                  <a:lnTo>
                    <a:pt x="0" y="10000"/>
                  </a:lnTo>
                  <a:lnTo>
                    <a:pt x="10000" y="10000"/>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4" name="Freeform 17"/>
            <p:cNvSpPr>
              <a:spLocks/>
            </p:cNvSpPr>
            <p:nvPr/>
          </p:nvSpPr>
          <p:spPr bwMode="auto">
            <a:xfrm>
              <a:off x="1790782" y="1498236"/>
              <a:ext cx="4097318" cy="2434777"/>
            </a:xfrm>
            <a:custGeom>
              <a:avLst/>
              <a:gdLst>
                <a:gd name="T0" fmla="*/ 2551 w 2551"/>
                <a:gd name="T1" fmla="*/ 1058 h 2008"/>
                <a:gd name="T2" fmla="*/ 2551 w 2551"/>
                <a:gd name="T3" fmla="*/ 0 h 2008"/>
                <a:gd name="T4" fmla="*/ 1274 w 2551"/>
                <a:gd name="T5" fmla="*/ 51 h 2008"/>
                <a:gd name="T6" fmla="*/ 0 w 2551"/>
                <a:gd name="T7" fmla="*/ 0 h 2008"/>
                <a:gd name="T8" fmla="*/ 0 w 2551"/>
                <a:gd name="T9" fmla="*/ 1058 h 2008"/>
                <a:gd name="T10" fmla="*/ 2551 w 2551"/>
                <a:gd name="T11" fmla="*/ 1058 h 2008"/>
                <a:gd name="T12" fmla="*/ 0 60000 65536"/>
                <a:gd name="T13" fmla="*/ 0 60000 65536"/>
                <a:gd name="T14" fmla="*/ 0 60000 65536"/>
                <a:gd name="T15" fmla="*/ 0 60000 65536"/>
                <a:gd name="T16" fmla="*/ 0 60000 65536"/>
                <a:gd name="T17" fmla="*/ 0 60000 65536"/>
                <a:gd name="connsiteX0" fmla="*/ 10000 w 10000"/>
                <a:gd name="connsiteY0" fmla="*/ 10000 h 10000"/>
                <a:gd name="connsiteX1" fmla="*/ 10000 w 10000"/>
                <a:gd name="connsiteY1" fmla="*/ 0 h 10000"/>
                <a:gd name="connsiteX2" fmla="*/ 4977 w 10000"/>
                <a:gd name="connsiteY2" fmla="*/ 895 h 10000"/>
                <a:gd name="connsiteX3" fmla="*/ 0 w 10000"/>
                <a:gd name="connsiteY3" fmla="*/ 0 h 10000"/>
                <a:gd name="connsiteX4" fmla="*/ 0 w 10000"/>
                <a:gd name="connsiteY4" fmla="*/ 10000 h 10000"/>
                <a:gd name="connsiteX5" fmla="*/ 10000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10000"/>
                  </a:moveTo>
                  <a:lnTo>
                    <a:pt x="10000" y="0"/>
                  </a:lnTo>
                  <a:lnTo>
                    <a:pt x="4977" y="895"/>
                  </a:lnTo>
                  <a:lnTo>
                    <a:pt x="0" y="0"/>
                  </a:lnTo>
                  <a:lnTo>
                    <a:pt x="0" y="10000"/>
                  </a:lnTo>
                  <a:lnTo>
                    <a:pt x="10000" y="10000"/>
                  </a:lnTo>
                </a:path>
              </a:pathLst>
            </a:custGeom>
            <a:solidFill>
              <a:schemeClr val="bg1"/>
            </a:solidFill>
            <a:ln w="6350" cmpd="sng">
              <a:solidFill>
                <a:srgbClr val="002060"/>
              </a:solidFill>
              <a:prstDash val="solid"/>
              <a:round/>
              <a:headEnd/>
              <a:tailEnd/>
            </a:ln>
            <a:extLst/>
          </p:spPr>
          <p:txBody>
            <a:bodyPr/>
            <a:lstStyle/>
            <a:p>
              <a:endParaRPr lang="zh-CN" altLang="en-US"/>
            </a:p>
          </p:txBody>
        </p:sp>
        <p:pic>
          <p:nvPicPr>
            <p:cNvPr id="18" name="图片 10" descr="dianzi制造.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3357" y="4518914"/>
              <a:ext cx="3600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9" descr="shipin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94" y="1680350"/>
              <a:ext cx="39497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6"/>
            <p:cNvSpPr>
              <a:spLocks noChangeArrowheads="1"/>
            </p:cNvSpPr>
            <p:nvPr/>
          </p:nvSpPr>
          <p:spPr bwMode="auto">
            <a:xfrm rot="5400000">
              <a:off x="3575818" y="-620547"/>
              <a:ext cx="546520" cy="4113380"/>
            </a:xfrm>
            <a:custGeom>
              <a:avLst/>
              <a:gdLst>
                <a:gd name="connsiteX0" fmla="*/ 0 w 503844"/>
                <a:gd name="connsiteY0" fmla="*/ 0 h 4098925"/>
                <a:gd name="connsiteX1" fmla="*/ 368063 w 503844"/>
                <a:gd name="connsiteY1" fmla="*/ 0 h 4098925"/>
                <a:gd name="connsiteX2" fmla="*/ 503844 w 503844"/>
                <a:gd name="connsiteY2" fmla="*/ 2049463 h 4098925"/>
                <a:gd name="connsiteX3" fmla="*/ 368063 w 503844"/>
                <a:gd name="connsiteY3" fmla="*/ 4098925 h 4098925"/>
                <a:gd name="connsiteX4" fmla="*/ 0 w 503844"/>
                <a:gd name="connsiteY4" fmla="*/ 4098925 h 4098925"/>
                <a:gd name="connsiteX5" fmla="*/ 0 w 503844"/>
                <a:gd name="connsiteY5" fmla="*/ 0 h 4098925"/>
                <a:gd name="connsiteX0" fmla="*/ 0 w 427647"/>
                <a:gd name="connsiteY0" fmla="*/ 0 h 4098925"/>
                <a:gd name="connsiteX1" fmla="*/ 368063 w 427647"/>
                <a:gd name="connsiteY1" fmla="*/ 0 h 4098925"/>
                <a:gd name="connsiteX2" fmla="*/ 427647 w 427647"/>
                <a:gd name="connsiteY2" fmla="*/ 2042536 h 4098925"/>
                <a:gd name="connsiteX3" fmla="*/ 368063 w 427647"/>
                <a:gd name="connsiteY3" fmla="*/ 4098925 h 4098925"/>
                <a:gd name="connsiteX4" fmla="*/ 0 w 427647"/>
                <a:gd name="connsiteY4" fmla="*/ 4098925 h 4098925"/>
                <a:gd name="connsiteX5" fmla="*/ 0 w 427647"/>
                <a:gd name="connsiteY5" fmla="*/ 0 h 4098925"/>
                <a:gd name="connsiteX0" fmla="*/ 0 w 427647"/>
                <a:gd name="connsiteY0" fmla="*/ 0 h 4098925"/>
                <a:gd name="connsiteX1" fmla="*/ 278112 w 427647"/>
                <a:gd name="connsiteY1" fmla="*/ 6925 h 4098925"/>
                <a:gd name="connsiteX2" fmla="*/ 427647 w 427647"/>
                <a:gd name="connsiteY2" fmla="*/ 2042536 h 4098925"/>
                <a:gd name="connsiteX3" fmla="*/ 368063 w 427647"/>
                <a:gd name="connsiteY3" fmla="*/ 4098925 h 4098925"/>
                <a:gd name="connsiteX4" fmla="*/ 0 w 427647"/>
                <a:gd name="connsiteY4" fmla="*/ 4098925 h 4098925"/>
                <a:gd name="connsiteX5" fmla="*/ 0 w 427647"/>
                <a:gd name="connsiteY5" fmla="*/ 0 h 4098925"/>
                <a:gd name="connsiteX0" fmla="*/ 0 w 427647"/>
                <a:gd name="connsiteY0" fmla="*/ 0 h 4098925"/>
                <a:gd name="connsiteX1" fmla="*/ 278112 w 427647"/>
                <a:gd name="connsiteY1" fmla="*/ 6925 h 4098925"/>
                <a:gd name="connsiteX2" fmla="*/ 427647 w 427647"/>
                <a:gd name="connsiteY2" fmla="*/ 2042536 h 4098925"/>
                <a:gd name="connsiteX3" fmla="*/ 368063 w 427647"/>
                <a:gd name="connsiteY3" fmla="*/ 4098925 h 4098925"/>
                <a:gd name="connsiteX4" fmla="*/ 0 w 427647"/>
                <a:gd name="connsiteY4" fmla="*/ 4098925 h 4098925"/>
                <a:gd name="connsiteX5" fmla="*/ 0 w 427647"/>
                <a:gd name="connsiteY5" fmla="*/ 0 h 4098925"/>
                <a:gd name="connsiteX0" fmla="*/ 0 w 427647"/>
                <a:gd name="connsiteY0" fmla="*/ 13860 h 4112785"/>
                <a:gd name="connsiteX1" fmla="*/ 326551 w 427647"/>
                <a:gd name="connsiteY1" fmla="*/ 0 h 4112785"/>
                <a:gd name="connsiteX2" fmla="*/ 427647 w 427647"/>
                <a:gd name="connsiteY2" fmla="*/ 2056396 h 4112785"/>
                <a:gd name="connsiteX3" fmla="*/ 368063 w 427647"/>
                <a:gd name="connsiteY3" fmla="*/ 4112785 h 4112785"/>
                <a:gd name="connsiteX4" fmla="*/ 0 w 427647"/>
                <a:gd name="connsiteY4" fmla="*/ 4112785 h 4112785"/>
                <a:gd name="connsiteX5" fmla="*/ 0 w 427647"/>
                <a:gd name="connsiteY5" fmla="*/ 13860 h 4112785"/>
                <a:gd name="connsiteX0" fmla="*/ 0 w 427647"/>
                <a:gd name="connsiteY0" fmla="*/ 13860 h 4112785"/>
                <a:gd name="connsiteX1" fmla="*/ 326551 w 427647"/>
                <a:gd name="connsiteY1" fmla="*/ 0 h 4112785"/>
                <a:gd name="connsiteX2" fmla="*/ 427647 w 427647"/>
                <a:gd name="connsiteY2" fmla="*/ 2056396 h 4112785"/>
                <a:gd name="connsiteX3" fmla="*/ 326546 w 427647"/>
                <a:gd name="connsiteY3" fmla="*/ 4098933 h 4112785"/>
                <a:gd name="connsiteX4" fmla="*/ 0 w 427647"/>
                <a:gd name="connsiteY4" fmla="*/ 4112785 h 4112785"/>
                <a:gd name="connsiteX5" fmla="*/ 0 w 427647"/>
                <a:gd name="connsiteY5" fmla="*/ 13860 h 4112785"/>
                <a:gd name="connsiteX0" fmla="*/ 0 w 552197"/>
                <a:gd name="connsiteY0" fmla="*/ 13860 h 4112785"/>
                <a:gd name="connsiteX1" fmla="*/ 326551 w 552197"/>
                <a:gd name="connsiteY1" fmla="*/ 0 h 4112785"/>
                <a:gd name="connsiteX2" fmla="*/ 552197 w 552197"/>
                <a:gd name="connsiteY2" fmla="*/ 2056396 h 4112785"/>
                <a:gd name="connsiteX3" fmla="*/ 326546 w 552197"/>
                <a:gd name="connsiteY3" fmla="*/ 4098933 h 4112785"/>
                <a:gd name="connsiteX4" fmla="*/ 0 w 552197"/>
                <a:gd name="connsiteY4" fmla="*/ 4112785 h 4112785"/>
                <a:gd name="connsiteX5" fmla="*/ 0 w 552197"/>
                <a:gd name="connsiteY5" fmla="*/ 13860 h 4112785"/>
                <a:gd name="connsiteX0" fmla="*/ 0 w 545288"/>
                <a:gd name="connsiteY0" fmla="*/ 13860 h 4112785"/>
                <a:gd name="connsiteX1" fmla="*/ 326551 w 545288"/>
                <a:gd name="connsiteY1" fmla="*/ 0 h 4112785"/>
                <a:gd name="connsiteX2" fmla="*/ 545288 w 545288"/>
                <a:gd name="connsiteY2" fmla="*/ 2056396 h 4112785"/>
                <a:gd name="connsiteX3" fmla="*/ 326546 w 545288"/>
                <a:gd name="connsiteY3" fmla="*/ 4098933 h 4112785"/>
                <a:gd name="connsiteX4" fmla="*/ 0 w 545288"/>
                <a:gd name="connsiteY4" fmla="*/ 4112785 h 4112785"/>
                <a:gd name="connsiteX5" fmla="*/ 0 w 545288"/>
                <a:gd name="connsiteY5" fmla="*/ 13860 h 411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288" h="4112785">
                  <a:moveTo>
                    <a:pt x="0" y="13860"/>
                  </a:moveTo>
                  <a:cubicBezTo>
                    <a:pt x="92704" y="16168"/>
                    <a:pt x="365319" y="11545"/>
                    <a:pt x="326551" y="0"/>
                  </a:cubicBezTo>
                  <a:lnTo>
                    <a:pt x="545288" y="2056396"/>
                  </a:lnTo>
                  <a:lnTo>
                    <a:pt x="326546" y="4098933"/>
                  </a:lnTo>
                  <a:lnTo>
                    <a:pt x="0" y="4112785"/>
                  </a:lnTo>
                  <a:lnTo>
                    <a:pt x="0" y="1386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5" name="AutoShape 16"/>
            <p:cNvSpPr>
              <a:spLocks noChangeArrowheads="1"/>
            </p:cNvSpPr>
            <p:nvPr/>
          </p:nvSpPr>
          <p:spPr bwMode="auto">
            <a:xfrm rot="5400000">
              <a:off x="3619300" y="2169907"/>
              <a:ext cx="441889" cy="4098925"/>
            </a:xfrm>
            <a:custGeom>
              <a:avLst/>
              <a:gdLst>
                <a:gd name="connsiteX0" fmla="*/ 0 w 399958"/>
                <a:gd name="connsiteY0" fmla="*/ 0 h 4098925"/>
                <a:gd name="connsiteX1" fmla="*/ 292173 w 399958"/>
                <a:gd name="connsiteY1" fmla="*/ 0 h 4098925"/>
                <a:gd name="connsiteX2" fmla="*/ 399958 w 399958"/>
                <a:gd name="connsiteY2" fmla="*/ 2049463 h 4098925"/>
                <a:gd name="connsiteX3" fmla="*/ 292173 w 399958"/>
                <a:gd name="connsiteY3" fmla="*/ 4098925 h 4098925"/>
                <a:gd name="connsiteX4" fmla="*/ 0 w 399958"/>
                <a:gd name="connsiteY4" fmla="*/ 4098925 h 4098925"/>
                <a:gd name="connsiteX5" fmla="*/ 0 w 399958"/>
                <a:gd name="connsiteY5" fmla="*/ 0 h 4098925"/>
                <a:gd name="connsiteX0" fmla="*/ 0 w 476158"/>
                <a:gd name="connsiteY0" fmla="*/ 0 h 4098925"/>
                <a:gd name="connsiteX1" fmla="*/ 292173 w 476158"/>
                <a:gd name="connsiteY1" fmla="*/ 0 h 4098925"/>
                <a:gd name="connsiteX2" fmla="*/ 476158 w 476158"/>
                <a:gd name="connsiteY2" fmla="*/ 2042536 h 4098925"/>
                <a:gd name="connsiteX3" fmla="*/ 292173 w 476158"/>
                <a:gd name="connsiteY3" fmla="*/ 4098925 h 4098925"/>
                <a:gd name="connsiteX4" fmla="*/ 0 w 476158"/>
                <a:gd name="connsiteY4" fmla="*/ 4098925 h 4098925"/>
                <a:gd name="connsiteX5" fmla="*/ 0 w 476158"/>
                <a:gd name="connsiteY5" fmla="*/ 0 h 4098925"/>
                <a:gd name="connsiteX0" fmla="*/ 0 w 441493"/>
                <a:gd name="connsiteY0" fmla="*/ 0 h 4098925"/>
                <a:gd name="connsiteX1" fmla="*/ 292173 w 441493"/>
                <a:gd name="connsiteY1" fmla="*/ 0 h 4098925"/>
                <a:gd name="connsiteX2" fmla="*/ 441493 w 441493"/>
                <a:gd name="connsiteY2" fmla="*/ 2042536 h 4098925"/>
                <a:gd name="connsiteX3" fmla="*/ 292173 w 441493"/>
                <a:gd name="connsiteY3" fmla="*/ 4098925 h 4098925"/>
                <a:gd name="connsiteX4" fmla="*/ 0 w 441493"/>
                <a:gd name="connsiteY4" fmla="*/ 4098925 h 4098925"/>
                <a:gd name="connsiteX5" fmla="*/ 0 w 441493"/>
                <a:gd name="connsiteY5" fmla="*/ 0 h 40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93" h="4098925">
                  <a:moveTo>
                    <a:pt x="0" y="0"/>
                  </a:moveTo>
                  <a:lnTo>
                    <a:pt x="292173" y="0"/>
                  </a:lnTo>
                  <a:lnTo>
                    <a:pt x="441493" y="2042536"/>
                  </a:lnTo>
                  <a:lnTo>
                    <a:pt x="292173" y="4098925"/>
                  </a:lnTo>
                  <a:lnTo>
                    <a:pt x="0" y="4098925"/>
                  </a:lnTo>
                  <a:lnTo>
                    <a:pt x="0" y="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7" name="AutoShape 16"/>
            <p:cNvSpPr>
              <a:spLocks noChangeArrowheads="1"/>
            </p:cNvSpPr>
            <p:nvPr/>
          </p:nvSpPr>
          <p:spPr bwMode="auto">
            <a:xfrm rot="5400000">
              <a:off x="7735141" y="-599247"/>
              <a:ext cx="550913" cy="4097337"/>
            </a:xfrm>
            <a:custGeom>
              <a:avLst/>
              <a:gdLst>
                <a:gd name="connsiteX0" fmla="*/ 0 w 503383"/>
                <a:gd name="connsiteY0" fmla="*/ 0 h 4097337"/>
                <a:gd name="connsiteX1" fmla="*/ 367726 w 503383"/>
                <a:gd name="connsiteY1" fmla="*/ 0 h 4097337"/>
                <a:gd name="connsiteX2" fmla="*/ 503383 w 503383"/>
                <a:gd name="connsiteY2" fmla="*/ 2048669 h 4097337"/>
                <a:gd name="connsiteX3" fmla="*/ 367726 w 503383"/>
                <a:gd name="connsiteY3" fmla="*/ 4097337 h 4097337"/>
                <a:gd name="connsiteX4" fmla="*/ 0 w 503383"/>
                <a:gd name="connsiteY4" fmla="*/ 4097337 h 4097337"/>
                <a:gd name="connsiteX5" fmla="*/ 0 w 503383"/>
                <a:gd name="connsiteY5" fmla="*/ 0 h 4097337"/>
                <a:gd name="connsiteX0" fmla="*/ 0 w 503383"/>
                <a:gd name="connsiteY0" fmla="*/ 0 h 4097337"/>
                <a:gd name="connsiteX1" fmla="*/ 367726 w 503383"/>
                <a:gd name="connsiteY1" fmla="*/ 0 h 4097337"/>
                <a:gd name="connsiteX2" fmla="*/ 503383 w 503383"/>
                <a:gd name="connsiteY2" fmla="*/ 2048669 h 4097337"/>
                <a:gd name="connsiteX3" fmla="*/ 319235 w 503383"/>
                <a:gd name="connsiteY3" fmla="*/ 4097337 h 4097337"/>
                <a:gd name="connsiteX4" fmla="*/ 0 w 503383"/>
                <a:gd name="connsiteY4" fmla="*/ 4097337 h 4097337"/>
                <a:gd name="connsiteX5" fmla="*/ 0 w 503383"/>
                <a:gd name="connsiteY5" fmla="*/ 0 h 4097337"/>
                <a:gd name="connsiteX0" fmla="*/ 0 w 503383"/>
                <a:gd name="connsiteY0" fmla="*/ 0 h 4097337"/>
                <a:gd name="connsiteX1" fmla="*/ 319235 w 503383"/>
                <a:gd name="connsiteY1" fmla="*/ 6927 h 4097337"/>
                <a:gd name="connsiteX2" fmla="*/ 503383 w 503383"/>
                <a:gd name="connsiteY2" fmla="*/ 2048669 h 4097337"/>
                <a:gd name="connsiteX3" fmla="*/ 319235 w 503383"/>
                <a:gd name="connsiteY3" fmla="*/ 4097337 h 4097337"/>
                <a:gd name="connsiteX4" fmla="*/ 0 w 503383"/>
                <a:gd name="connsiteY4" fmla="*/ 4097337 h 4097337"/>
                <a:gd name="connsiteX5" fmla="*/ 0 w 503383"/>
                <a:gd name="connsiteY5" fmla="*/ 0 h 4097337"/>
                <a:gd name="connsiteX0" fmla="*/ 0 w 551874"/>
                <a:gd name="connsiteY0" fmla="*/ 0 h 4097337"/>
                <a:gd name="connsiteX1" fmla="*/ 319235 w 551874"/>
                <a:gd name="connsiteY1" fmla="*/ 6927 h 4097337"/>
                <a:gd name="connsiteX2" fmla="*/ 551874 w 551874"/>
                <a:gd name="connsiteY2" fmla="*/ 2055597 h 4097337"/>
                <a:gd name="connsiteX3" fmla="*/ 319235 w 551874"/>
                <a:gd name="connsiteY3" fmla="*/ 4097337 h 4097337"/>
                <a:gd name="connsiteX4" fmla="*/ 0 w 551874"/>
                <a:gd name="connsiteY4" fmla="*/ 4097337 h 4097337"/>
                <a:gd name="connsiteX5" fmla="*/ 0 w 551874"/>
                <a:gd name="connsiteY5" fmla="*/ 0 h 409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874" h="4097337">
                  <a:moveTo>
                    <a:pt x="0" y="0"/>
                  </a:moveTo>
                  <a:lnTo>
                    <a:pt x="319235" y="6927"/>
                  </a:lnTo>
                  <a:lnTo>
                    <a:pt x="551874" y="2055597"/>
                  </a:lnTo>
                  <a:lnTo>
                    <a:pt x="319235" y="4097337"/>
                  </a:lnTo>
                  <a:lnTo>
                    <a:pt x="0" y="4097337"/>
                  </a:lnTo>
                  <a:lnTo>
                    <a:pt x="0" y="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8" name="Freeform 17"/>
            <p:cNvSpPr>
              <a:spLocks/>
            </p:cNvSpPr>
            <p:nvPr/>
          </p:nvSpPr>
          <p:spPr bwMode="auto">
            <a:xfrm>
              <a:off x="5962732" y="1486307"/>
              <a:ext cx="4095731" cy="4806361"/>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29" name="文本框 26"/>
            <p:cNvSpPr txBox="1">
              <a:spLocks noChangeArrowheads="1"/>
            </p:cNvSpPr>
            <p:nvPr/>
          </p:nvSpPr>
          <p:spPr bwMode="auto">
            <a:xfrm>
              <a:off x="7402594" y="1204635"/>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交通制造</a:t>
              </a:r>
            </a:p>
          </p:txBody>
        </p:sp>
        <p:sp>
          <p:nvSpPr>
            <p:cNvPr id="30" name="文本框 27"/>
            <p:cNvSpPr txBox="1"/>
            <p:nvPr/>
          </p:nvSpPr>
          <p:spPr>
            <a:xfrm>
              <a:off x="7547057" y="3732988"/>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31" name="文本框 28"/>
            <p:cNvSpPr txBox="1">
              <a:spLocks noChangeArrowheads="1"/>
            </p:cNvSpPr>
            <p:nvPr/>
          </p:nvSpPr>
          <p:spPr bwMode="auto">
            <a:xfrm>
              <a:off x="2794082" y="1196009"/>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食品饮料</a:t>
              </a:r>
            </a:p>
          </p:txBody>
        </p:sp>
        <p:sp>
          <p:nvSpPr>
            <p:cNvPr id="32" name="文本框 29"/>
            <p:cNvSpPr txBox="1">
              <a:spLocks noChangeArrowheads="1"/>
            </p:cNvSpPr>
            <p:nvPr/>
          </p:nvSpPr>
          <p:spPr bwMode="auto">
            <a:xfrm>
              <a:off x="3154444" y="3998425"/>
              <a:ext cx="120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电子制造</a:t>
              </a:r>
            </a:p>
          </p:txBody>
        </p:sp>
        <p:pic>
          <p:nvPicPr>
            <p:cNvPr id="33" name="图片 10" descr="yunshu(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7507" y="1777188"/>
              <a:ext cx="39274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037" y="1763872"/>
              <a:ext cx="882108" cy="22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4037" y="2422394"/>
              <a:ext cx="906463" cy="24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7507" y="5339804"/>
              <a:ext cx="1550838" cy="47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1882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781479" cy="461665"/>
          </a:xfrm>
          <a:prstGeom prst="rect">
            <a:avLst/>
          </a:prstGeom>
          <a:noFill/>
        </p:spPr>
        <p:txBody>
          <a:bodyPr wrap="square" rtlCol="0">
            <a:spAutoFit/>
          </a:bodyPr>
          <a:lstStyle/>
          <a:p>
            <a:pPr>
              <a:defRPr/>
            </a:pPr>
            <a:r>
              <a:rPr lang="zh-CN" altLang="en-US" sz="2400" b="1" dirty="0" smtClean="0">
                <a:latin typeface="黑体" panose="02010609060101010101" pitchFamily="49" charset="-122"/>
                <a:ea typeface="黑体" panose="02010609060101010101" pitchFamily="49" charset="-122"/>
              </a:rPr>
              <a:t>附：北大</a:t>
            </a:r>
            <a:r>
              <a:rPr lang="zh-CN" altLang="en-US" sz="2400" b="1" dirty="0">
                <a:latin typeface="黑体" panose="02010609060101010101" pitchFamily="49" charset="-122"/>
                <a:ea typeface="黑体" panose="02010609060101010101" pitchFamily="49" charset="-122"/>
              </a:rPr>
              <a:t>纵横优质客户</a:t>
            </a:r>
            <a:r>
              <a:rPr lang="zh-CN" altLang="en-US" sz="2400" b="1" dirty="0" smtClean="0">
                <a:latin typeface="黑体" panose="02010609060101010101" pitchFamily="49" charset="-122"/>
                <a:ea typeface="黑体" panose="02010609060101010101" pitchFamily="49" charset="-122"/>
              </a:rPr>
              <a:t>展示（</a:t>
            </a:r>
            <a:r>
              <a:rPr lang="zh-CN" altLang="en-US" sz="2400" b="1" dirty="0">
                <a:latin typeface="黑体" panose="02010609060101010101" pitchFamily="49" charset="-122"/>
                <a:ea typeface="黑体" panose="02010609060101010101" pitchFamily="49" charset="-122"/>
              </a:rPr>
              <a:t>信息技术、旅游、机械制造</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839841" y="1260283"/>
            <a:ext cx="8270091" cy="5054252"/>
            <a:chOff x="1941441" y="1260283"/>
            <a:chExt cx="8270091" cy="5054252"/>
          </a:xfrm>
        </p:grpSpPr>
        <p:sp>
          <p:nvSpPr>
            <p:cNvPr id="38" name="Freeform 17"/>
            <p:cNvSpPr>
              <a:spLocks/>
            </p:cNvSpPr>
            <p:nvPr/>
          </p:nvSpPr>
          <p:spPr bwMode="auto">
            <a:xfrm>
              <a:off x="1941442" y="5003152"/>
              <a:ext cx="4097319" cy="1311383"/>
            </a:xfrm>
            <a:custGeom>
              <a:avLst/>
              <a:gdLst>
                <a:gd name="T0" fmla="*/ 2551 w 2551"/>
                <a:gd name="T1" fmla="*/ 135 h 2008"/>
                <a:gd name="T2" fmla="*/ 2551 w 2551"/>
                <a:gd name="T3" fmla="*/ 0 h 2008"/>
                <a:gd name="T4" fmla="*/ 1274 w 2551"/>
                <a:gd name="T5" fmla="*/ 7 h 2008"/>
                <a:gd name="T6" fmla="*/ 0 w 2551"/>
                <a:gd name="T7" fmla="*/ 0 h 2008"/>
                <a:gd name="T8" fmla="*/ 0 w 2551"/>
                <a:gd name="T9" fmla="*/ 135 h 2008"/>
                <a:gd name="T10" fmla="*/ 2551 w 2551"/>
                <a:gd name="T11" fmla="*/ 135 h 2008"/>
                <a:gd name="T12" fmla="*/ 0 60000 65536"/>
                <a:gd name="T13" fmla="*/ 0 60000 65536"/>
                <a:gd name="T14" fmla="*/ 0 60000 65536"/>
                <a:gd name="T15" fmla="*/ 0 60000 65536"/>
                <a:gd name="T16" fmla="*/ 0 60000 65536"/>
                <a:gd name="T17" fmla="*/ 0 60000 65536"/>
                <a:gd name="connsiteX0" fmla="*/ 10000 w 10000"/>
                <a:gd name="connsiteY0" fmla="*/ 10181 h 10181"/>
                <a:gd name="connsiteX1" fmla="*/ 10000 w 10000"/>
                <a:gd name="connsiteY1" fmla="*/ 0 h 10181"/>
                <a:gd name="connsiteX2" fmla="*/ 4994 w 10000"/>
                <a:gd name="connsiteY2" fmla="*/ 664 h 10181"/>
                <a:gd name="connsiteX3" fmla="*/ 0 w 10000"/>
                <a:gd name="connsiteY3" fmla="*/ 181 h 10181"/>
                <a:gd name="connsiteX4" fmla="*/ 0 w 10000"/>
                <a:gd name="connsiteY4" fmla="*/ 10181 h 10181"/>
                <a:gd name="connsiteX5" fmla="*/ 10000 w 10000"/>
                <a:gd name="connsiteY5" fmla="*/ 10181 h 10181"/>
                <a:gd name="connsiteX0" fmla="*/ 10000 w 10000"/>
                <a:gd name="connsiteY0" fmla="*/ 10602 h 10602"/>
                <a:gd name="connsiteX1" fmla="*/ 10000 w 10000"/>
                <a:gd name="connsiteY1" fmla="*/ 421 h 10602"/>
                <a:gd name="connsiteX2" fmla="*/ 4994 w 10000"/>
                <a:gd name="connsiteY2" fmla="*/ 1085 h 10602"/>
                <a:gd name="connsiteX3" fmla="*/ 0 w 10000"/>
                <a:gd name="connsiteY3" fmla="*/ 0 h 10602"/>
                <a:gd name="connsiteX4" fmla="*/ 0 w 10000"/>
                <a:gd name="connsiteY4" fmla="*/ 10602 h 10602"/>
                <a:gd name="connsiteX5" fmla="*/ 10000 w 10000"/>
                <a:gd name="connsiteY5" fmla="*/ 10602 h 10602"/>
                <a:gd name="connsiteX0" fmla="*/ 10000 w 10000"/>
                <a:gd name="connsiteY0" fmla="*/ 10602 h 10602"/>
                <a:gd name="connsiteX1" fmla="*/ 10000 w 10000"/>
                <a:gd name="connsiteY1" fmla="*/ 60 h 10602"/>
                <a:gd name="connsiteX2" fmla="*/ 4994 w 10000"/>
                <a:gd name="connsiteY2" fmla="*/ 1085 h 10602"/>
                <a:gd name="connsiteX3" fmla="*/ 0 w 10000"/>
                <a:gd name="connsiteY3" fmla="*/ 0 h 10602"/>
                <a:gd name="connsiteX4" fmla="*/ 0 w 10000"/>
                <a:gd name="connsiteY4" fmla="*/ 10602 h 10602"/>
                <a:gd name="connsiteX5" fmla="*/ 10000 w 10000"/>
                <a:gd name="connsiteY5" fmla="*/ 10602 h 1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602">
                  <a:moveTo>
                    <a:pt x="10000" y="10602"/>
                  </a:moveTo>
                  <a:lnTo>
                    <a:pt x="10000" y="60"/>
                  </a:lnTo>
                  <a:lnTo>
                    <a:pt x="4994" y="1085"/>
                  </a:lnTo>
                  <a:lnTo>
                    <a:pt x="0" y="0"/>
                  </a:lnTo>
                  <a:lnTo>
                    <a:pt x="0" y="10602"/>
                  </a:lnTo>
                  <a:lnTo>
                    <a:pt x="10000" y="10602"/>
                  </a:lnTo>
                </a:path>
              </a:pathLst>
            </a:custGeom>
            <a:solidFill>
              <a:schemeClr val="bg1"/>
            </a:solidFill>
            <a:ln w="6350" cmpd="sng">
              <a:solidFill>
                <a:srgbClr val="002060"/>
              </a:solidFill>
              <a:prstDash val="solid"/>
              <a:round/>
              <a:headEnd/>
              <a:tailEnd/>
            </a:ln>
            <a:extLst/>
          </p:spPr>
          <p:txBody>
            <a:bodyPr/>
            <a:lstStyle/>
            <a:p>
              <a:endParaRPr lang="zh-CN" altLang="en-US"/>
            </a:p>
          </p:txBody>
        </p:sp>
        <p:pic>
          <p:nvPicPr>
            <p:cNvPr id="19" name="图片 12" descr="lvyo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0367" y="5073105"/>
              <a:ext cx="35004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6"/>
            <p:cNvSpPr>
              <a:spLocks noChangeArrowheads="1"/>
            </p:cNvSpPr>
            <p:nvPr/>
          </p:nvSpPr>
          <p:spPr bwMode="auto">
            <a:xfrm rot="5400000">
              <a:off x="3729773" y="-518341"/>
              <a:ext cx="522262" cy="4098925"/>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3" name="Freeform 17"/>
            <p:cNvSpPr>
              <a:spLocks/>
            </p:cNvSpPr>
            <p:nvPr/>
          </p:nvSpPr>
          <p:spPr bwMode="auto">
            <a:xfrm>
              <a:off x="1941442" y="1655217"/>
              <a:ext cx="4097319" cy="2913063"/>
            </a:xfrm>
            <a:custGeom>
              <a:avLst/>
              <a:gdLst>
                <a:gd name="T0" fmla="*/ 2551 w 2551"/>
                <a:gd name="T1" fmla="*/ 2008 h 2008"/>
                <a:gd name="T2" fmla="*/ 2551 w 2551"/>
                <a:gd name="T3" fmla="*/ 0 h 2008"/>
                <a:gd name="T4" fmla="*/ 1274 w 2551"/>
                <a:gd name="T5" fmla="*/ 97 h 2008"/>
                <a:gd name="T6" fmla="*/ 0 w 2551"/>
                <a:gd name="T7" fmla="*/ 0 h 2008"/>
                <a:gd name="T8" fmla="*/ 0 w 2551"/>
                <a:gd name="T9" fmla="*/ 2008 h 2008"/>
                <a:gd name="T10" fmla="*/ 2551 w 2551"/>
                <a:gd name="T11" fmla="*/ 2008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36" name="AutoShape 16"/>
            <p:cNvSpPr>
              <a:spLocks noChangeArrowheads="1"/>
            </p:cNvSpPr>
            <p:nvPr/>
          </p:nvSpPr>
          <p:spPr bwMode="auto">
            <a:xfrm rot="5400000">
              <a:off x="3788361" y="2861788"/>
              <a:ext cx="405088" cy="4098925"/>
            </a:xfrm>
            <a:custGeom>
              <a:avLst/>
              <a:gdLst>
                <a:gd name="connsiteX0" fmla="*/ 0 w 405088"/>
                <a:gd name="connsiteY0" fmla="*/ 0 h 4098925"/>
                <a:gd name="connsiteX1" fmla="*/ 295921 w 405088"/>
                <a:gd name="connsiteY1" fmla="*/ 0 h 4098925"/>
                <a:gd name="connsiteX2" fmla="*/ 405088 w 405088"/>
                <a:gd name="connsiteY2" fmla="*/ 2049463 h 4098925"/>
                <a:gd name="connsiteX3" fmla="*/ 295921 w 405088"/>
                <a:gd name="connsiteY3" fmla="*/ 4098925 h 4098925"/>
                <a:gd name="connsiteX4" fmla="*/ 0 w 405088"/>
                <a:gd name="connsiteY4" fmla="*/ 4098925 h 4098925"/>
                <a:gd name="connsiteX5" fmla="*/ 0 w 405088"/>
                <a:gd name="connsiteY5" fmla="*/ 0 h 4098925"/>
                <a:gd name="connsiteX0" fmla="*/ 0 w 391237"/>
                <a:gd name="connsiteY0" fmla="*/ 0 h 4098925"/>
                <a:gd name="connsiteX1" fmla="*/ 295921 w 391237"/>
                <a:gd name="connsiteY1" fmla="*/ 0 h 4098925"/>
                <a:gd name="connsiteX2" fmla="*/ 391237 w 391237"/>
                <a:gd name="connsiteY2" fmla="*/ 2063318 h 4098925"/>
                <a:gd name="connsiteX3" fmla="*/ 295921 w 391237"/>
                <a:gd name="connsiteY3" fmla="*/ 4098925 h 4098925"/>
                <a:gd name="connsiteX4" fmla="*/ 0 w 391237"/>
                <a:gd name="connsiteY4" fmla="*/ 4098925 h 4098925"/>
                <a:gd name="connsiteX5" fmla="*/ 0 w 391237"/>
                <a:gd name="connsiteY5" fmla="*/ 0 h 4098925"/>
                <a:gd name="connsiteX0" fmla="*/ 0 w 363553"/>
                <a:gd name="connsiteY0" fmla="*/ 0 h 4098925"/>
                <a:gd name="connsiteX1" fmla="*/ 295921 w 363553"/>
                <a:gd name="connsiteY1" fmla="*/ 0 h 4098925"/>
                <a:gd name="connsiteX2" fmla="*/ 363553 w 363553"/>
                <a:gd name="connsiteY2" fmla="*/ 2063318 h 4098925"/>
                <a:gd name="connsiteX3" fmla="*/ 295921 w 363553"/>
                <a:gd name="connsiteY3" fmla="*/ 4098925 h 4098925"/>
                <a:gd name="connsiteX4" fmla="*/ 0 w 363553"/>
                <a:gd name="connsiteY4" fmla="*/ 4098925 h 4098925"/>
                <a:gd name="connsiteX5" fmla="*/ 0 w 363553"/>
                <a:gd name="connsiteY5" fmla="*/ 0 h 4098925"/>
                <a:gd name="connsiteX0" fmla="*/ 0 w 405131"/>
                <a:gd name="connsiteY0" fmla="*/ 0 h 4098925"/>
                <a:gd name="connsiteX1" fmla="*/ 295921 w 405131"/>
                <a:gd name="connsiteY1" fmla="*/ 0 h 4098925"/>
                <a:gd name="connsiteX2" fmla="*/ 405131 w 405131"/>
                <a:gd name="connsiteY2" fmla="*/ 2056391 h 4098925"/>
                <a:gd name="connsiteX3" fmla="*/ 295921 w 405131"/>
                <a:gd name="connsiteY3" fmla="*/ 4098925 h 4098925"/>
                <a:gd name="connsiteX4" fmla="*/ 0 w 405131"/>
                <a:gd name="connsiteY4" fmla="*/ 4098925 h 4098925"/>
                <a:gd name="connsiteX5" fmla="*/ 0 w 405131"/>
                <a:gd name="connsiteY5" fmla="*/ 0 h 40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31" h="4098925">
                  <a:moveTo>
                    <a:pt x="0" y="0"/>
                  </a:moveTo>
                  <a:lnTo>
                    <a:pt x="295921" y="0"/>
                  </a:lnTo>
                  <a:lnTo>
                    <a:pt x="405131" y="2056391"/>
                  </a:lnTo>
                  <a:lnTo>
                    <a:pt x="295921" y="4098925"/>
                  </a:lnTo>
                  <a:lnTo>
                    <a:pt x="0" y="4098925"/>
                  </a:lnTo>
                  <a:lnTo>
                    <a:pt x="0" y="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39" name="AutoShape 16"/>
            <p:cNvSpPr>
              <a:spLocks noChangeArrowheads="1"/>
            </p:cNvSpPr>
            <p:nvPr/>
          </p:nvSpPr>
          <p:spPr bwMode="auto">
            <a:xfrm rot="5400000">
              <a:off x="7887407" y="-512929"/>
              <a:ext cx="550913" cy="4097337"/>
            </a:xfrm>
            <a:custGeom>
              <a:avLst/>
              <a:gdLst>
                <a:gd name="connsiteX0" fmla="*/ 0 w 432089"/>
                <a:gd name="connsiteY0" fmla="*/ 0 h 4097337"/>
                <a:gd name="connsiteX1" fmla="*/ 315645 w 432089"/>
                <a:gd name="connsiteY1" fmla="*/ 0 h 4097337"/>
                <a:gd name="connsiteX2" fmla="*/ 432089 w 432089"/>
                <a:gd name="connsiteY2" fmla="*/ 2048669 h 4097337"/>
                <a:gd name="connsiteX3" fmla="*/ 315645 w 432089"/>
                <a:gd name="connsiteY3" fmla="*/ 4097337 h 4097337"/>
                <a:gd name="connsiteX4" fmla="*/ 0 w 432089"/>
                <a:gd name="connsiteY4" fmla="*/ 4097337 h 4097337"/>
                <a:gd name="connsiteX5" fmla="*/ 0 w 432089"/>
                <a:gd name="connsiteY5" fmla="*/ 0 h 4097337"/>
                <a:gd name="connsiteX0" fmla="*/ 0 w 556780"/>
                <a:gd name="connsiteY0" fmla="*/ 0 h 4097337"/>
                <a:gd name="connsiteX1" fmla="*/ 315645 w 556780"/>
                <a:gd name="connsiteY1" fmla="*/ 0 h 4097337"/>
                <a:gd name="connsiteX2" fmla="*/ 556780 w 556780"/>
                <a:gd name="connsiteY2" fmla="*/ 2062523 h 4097337"/>
                <a:gd name="connsiteX3" fmla="*/ 315645 w 556780"/>
                <a:gd name="connsiteY3" fmla="*/ 4097337 h 4097337"/>
                <a:gd name="connsiteX4" fmla="*/ 0 w 556780"/>
                <a:gd name="connsiteY4" fmla="*/ 4097337 h 4097337"/>
                <a:gd name="connsiteX5" fmla="*/ 0 w 556780"/>
                <a:gd name="connsiteY5" fmla="*/ 0 h 4097337"/>
                <a:gd name="connsiteX0" fmla="*/ 0 w 549863"/>
                <a:gd name="connsiteY0" fmla="*/ 0 h 4097337"/>
                <a:gd name="connsiteX1" fmla="*/ 315645 w 549863"/>
                <a:gd name="connsiteY1" fmla="*/ 0 h 4097337"/>
                <a:gd name="connsiteX2" fmla="*/ 549863 w 549863"/>
                <a:gd name="connsiteY2" fmla="*/ 2062523 h 4097337"/>
                <a:gd name="connsiteX3" fmla="*/ 315645 w 549863"/>
                <a:gd name="connsiteY3" fmla="*/ 4097337 h 4097337"/>
                <a:gd name="connsiteX4" fmla="*/ 0 w 549863"/>
                <a:gd name="connsiteY4" fmla="*/ 4097337 h 4097337"/>
                <a:gd name="connsiteX5" fmla="*/ 0 w 549863"/>
                <a:gd name="connsiteY5" fmla="*/ 0 h 409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863" h="4097337">
                  <a:moveTo>
                    <a:pt x="0" y="0"/>
                  </a:moveTo>
                  <a:lnTo>
                    <a:pt x="315645" y="0"/>
                  </a:lnTo>
                  <a:lnTo>
                    <a:pt x="549863" y="2062523"/>
                  </a:lnTo>
                  <a:lnTo>
                    <a:pt x="315645" y="4097337"/>
                  </a:lnTo>
                  <a:lnTo>
                    <a:pt x="0" y="4097337"/>
                  </a:lnTo>
                  <a:lnTo>
                    <a:pt x="0" y="0"/>
                  </a:lnTo>
                  <a:close/>
                </a:path>
              </a:pathLst>
            </a:cu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40" name="Freeform 17"/>
            <p:cNvSpPr>
              <a:spLocks/>
            </p:cNvSpPr>
            <p:nvPr/>
          </p:nvSpPr>
          <p:spPr bwMode="auto">
            <a:xfrm>
              <a:off x="6113392" y="1583411"/>
              <a:ext cx="4095732" cy="4731124"/>
            </a:xfrm>
            <a:custGeom>
              <a:avLst/>
              <a:gdLst>
                <a:gd name="T0" fmla="*/ 2551 w 2551"/>
                <a:gd name="T1" fmla="*/ 2629 h 2008"/>
                <a:gd name="T2" fmla="*/ 2551 w 2551"/>
                <a:gd name="T3" fmla="*/ 0 h 2008"/>
                <a:gd name="T4" fmla="*/ 1274 w 2551"/>
                <a:gd name="T5" fmla="*/ 127 h 2008"/>
                <a:gd name="T6" fmla="*/ 0 w 2551"/>
                <a:gd name="T7" fmla="*/ 0 h 2008"/>
                <a:gd name="T8" fmla="*/ 0 w 2551"/>
                <a:gd name="T9" fmla="*/ 2629 h 2008"/>
                <a:gd name="T10" fmla="*/ 2551 w 2551"/>
                <a:gd name="T11" fmla="*/ 2629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xtLst/>
          </p:spPr>
          <p:txBody>
            <a:bodyPr/>
            <a:lstStyle/>
            <a:p>
              <a:endParaRPr lang="zh-CN" altLang="en-US"/>
            </a:p>
          </p:txBody>
        </p:sp>
        <p:sp>
          <p:nvSpPr>
            <p:cNvPr id="41" name="文本框 26"/>
            <p:cNvSpPr txBox="1">
              <a:spLocks noChangeArrowheads="1"/>
            </p:cNvSpPr>
            <p:nvPr/>
          </p:nvSpPr>
          <p:spPr bwMode="auto">
            <a:xfrm>
              <a:off x="7552981" y="1261141"/>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dirty="0">
                  <a:solidFill>
                    <a:schemeClr val="bg1"/>
                  </a:solidFill>
                  <a:latin typeface="楷体" pitchFamily="49" charset="-122"/>
                  <a:ea typeface="楷体" pitchFamily="49" charset="-122"/>
                </a:rPr>
                <a:t>机械制造</a:t>
              </a:r>
            </a:p>
          </p:txBody>
        </p:sp>
        <p:sp>
          <p:nvSpPr>
            <p:cNvPr id="42" name="文本框 27"/>
            <p:cNvSpPr txBox="1"/>
            <p:nvPr/>
          </p:nvSpPr>
          <p:spPr>
            <a:xfrm>
              <a:off x="7697717" y="3830093"/>
              <a:ext cx="863600" cy="400050"/>
            </a:xfrm>
            <a:prstGeom prst="rect">
              <a:avLst/>
            </a:prstGeom>
            <a:noFill/>
          </p:spPr>
          <p:txBody>
            <a:bodyPr>
              <a:spAutoFit/>
            </a:bodyPr>
            <a:lstStyle/>
            <a:p>
              <a:pPr>
                <a:defRPr/>
              </a:pPr>
              <a:r>
                <a:rPr lang="zh-CN" altLang="en-US" sz="2000" b="1" dirty="0">
                  <a:solidFill>
                    <a:schemeClr val="bg1"/>
                  </a:solidFill>
                  <a:latin typeface="+mj-ea"/>
                  <a:ea typeface="+mj-ea"/>
                </a:rPr>
                <a:t>医疗</a:t>
              </a:r>
            </a:p>
          </p:txBody>
        </p:sp>
        <p:sp>
          <p:nvSpPr>
            <p:cNvPr id="43" name="文本框 28"/>
            <p:cNvSpPr txBox="1">
              <a:spLocks noChangeArrowheads="1"/>
            </p:cNvSpPr>
            <p:nvPr/>
          </p:nvSpPr>
          <p:spPr bwMode="auto">
            <a:xfrm>
              <a:off x="2871717" y="1293114"/>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dirty="0">
                  <a:solidFill>
                    <a:schemeClr val="bg1"/>
                  </a:solidFill>
                  <a:latin typeface="楷体" pitchFamily="49" charset="-122"/>
                  <a:ea typeface="楷体" pitchFamily="49" charset="-122"/>
                </a:rPr>
                <a:t>信息技术</a:t>
              </a:r>
            </a:p>
          </p:txBody>
        </p:sp>
        <p:sp>
          <p:nvSpPr>
            <p:cNvPr id="44" name="文本框 29"/>
            <p:cNvSpPr txBox="1">
              <a:spLocks noChangeArrowheads="1"/>
            </p:cNvSpPr>
            <p:nvPr/>
          </p:nvSpPr>
          <p:spPr bwMode="auto">
            <a:xfrm>
              <a:off x="3376542" y="4740476"/>
              <a:ext cx="120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en-US" sz="2000" b="1">
                  <a:solidFill>
                    <a:schemeClr val="bg1"/>
                  </a:solidFill>
                  <a:latin typeface="楷体" pitchFamily="49" charset="-122"/>
                  <a:ea typeface="楷体" pitchFamily="49" charset="-122"/>
                </a:rPr>
                <a:t>旅游</a:t>
              </a:r>
            </a:p>
          </p:txBody>
        </p:sp>
        <p:pic>
          <p:nvPicPr>
            <p:cNvPr id="45" name="图片 13" descr="jixi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5629" y="2120355"/>
              <a:ext cx="38512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6" descr="ruanjian(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0542" y="1828255"/>
              <a:ext cx="325913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4556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8781479" cy="430887"/>
          </a:xfrm>
          <a:prstGeom prst="rect">
            <a:avLst/>
          </a:prstGeom>
          <a:noFill/>
        </p:spPr>
        <p:txBody>
          <a:bodyPr wrap="square" rtlCol="0">
            <a:spAutoFit/>
          </a:bodyPr>
          <a:lstStyle/>
          <a:p>
            <a:pPr>
              <a:defRPr/>
            </a:pPr>
            <a:r>
              <a:rPr lang="zh-CN" altLang="en-US" sz="2200" b="1" dirty="0" smtClean="0">
                <a:latin typeface="黑体" panose="02010609060101010101" pitchFamily="49" charset="-122"/>
                <a:ea typeface="黑体" panose="02010609060101010101" pitchFamily="49" charset="-122"/>
              </a:rPr>
              <a:t>附：北大</a:t>
            </a:r>
            <a:r>
              <a:rPr lang="zh-CN" altLang="en-US" sz="2200" b="1" dirty="0">
                <a:latin typeface="黑体" panose="02010609060101010101" pitchFamily="49" charset="-122"/>
                <a:ea typeface="黑体" panose="02010609060101010101" pitchFamily="49" charset="-122"/>
              </a:rPr>
              <a:t>纵横优质客户</a:t>
            </a:r>
            <a:r>
              <a:rPr lang="zh-CN" altLang="en-US" sz="2200" b="1" dirty="0" smtClean="0">
                <a:latin typeface="黑体" panose="02010609060101010101" pitchFamily="49" charset="-122"/>
                <a:ea typeface="黑体" panose="02010609060101010101" pitchFamily="49" charset="-122"/>
              </a:rPr>
              <a:t>展示（</a:t>
            </a:r>
            <a:r>
              <a:rPr lang="zh-CN" altLang="en-US" sz="2200" b="1" dirty="0">
                <a:latin typeface="黑体" panose="02010609060101010101" pitchFamily="49" charset="-122"/>
                <a:ea typeface="黑体" panose="02010609060101010101" pitchFamily="49" charset="-122"/>
              </a:rPr>
              <a:t>政府及公共组织、医药医疗、农林牧渔）</a:t>
            </a:r>
          </a:p>
        </p:txBody>
      </p:sp>
      <p:grpSp>
        <p:nvGrpSpPr>
          <p:cNvPr id="2" name="组合 1"/>
          <p:cNvGrpSpPr/>
          <p:nvPr/>
        </p:nvGrpSpPr>
        <p:grpSpPr>
          <a:xfrm>
            <a:off x="1810542" y="1172228"/>
            <a:ext cx="8269287" cy="4971305"/>
            <a:chOff x="1861342" y="1248428"/>
            <a:chExt cx="8269287" cy="4971305"/>
          </a:xfrm>
        </p:grpSpPr>
        <p:sp>
          <p:nvSpPr>
            <p:cNvPr id="26" name="Freeform 17"/>
            <p:cNvSpPr>
              <a:spLocks/>
            </p:cNvSpPr>
            <p:nvPr/>
          </p:nvSpPr>
          <p:spPr bwMode="auto">
            <a:xfrm>
              <a:off x="6033292" y="1544977"/>
              <a:ext cx="4095731" cy="2298268"/>
            </a:xfrm>
            <a:custGeom>
              <a:avLst/>
              <a:gdLst>
                <a:gd name="T0" fmla="*/ 2551 w 2551"/>
                <a:gd name="T1" fmla="*/ 2008 h 2008"/>
                <a:gd name="T2" fmla="*/ 2551 w 2551"/>
                <a:gd name="T3" fmla="*/ 0 h 2008"/>
                <a:gd name="T4" fmla="*/ 1274 w 2551"/>
                <a:gd name="T5" fmla="*/ 97 h 2008"/>
                <a:gd name="T6" fmla="*/ 0 w 2551"/>
                <a:gd name="T7" fmla="*/ 0 h 2008"/>
                <a:gd name="T8" fmla="*/ 0 w 2551"/>
                <a:gd name="T9" fmla="*/ 2008 h 2008"/>
                <a:gd name="T10" fmla="*/ 2551 w 2551"/>
                <a:gd name="T11" fmla="*/ 2008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ffectLst/>
            <a:extLst/>
          </p:spPr>
          <p:txBody>
            <a:bodyPr/>
            <a:lstStyle/>
            <a:p>
              <a:endParaRPr lang="zh-CN" altLang="en-US"/>
            </a:p>
          </p:txBody>
        </p:sp>
        <p:sp>
          <p:nvSpPr>
            <p:cNvPr id="21" name="Freeform 17"/>
            <p:cNvSpPr>
              <a:spLocks/>
            </p:cNvSpPr>
            <p:nvPr/>
          </p:nvSpPr>
          <p:spPr bwMode="auto">
            <a:xfrm>
              <a:off x="1861342" y="1544977"/>
              <a:ext cx="4097319" cy="2298268"/>
            </a:xfrm>
            <a:custGeom>
              <a:avLst/>
              <a:gdLst>
                <a:gd name="T0" fmla="*/ 2551 w 2551"/>
                <a:gd name="T1" fmla="*/ 2008 h 2008"/>
                <a:gd name="T2" fmla="*/ 2551 w 2551"/>
                <a:gd name="T3" fmla="*/ 0 h 2008"/>
                <a:gd name="T4" fmla="*/ 1274 w 2551"/>
                <a:gd name="T5" fmla="*/ 97 h 2008"/>
                <a:gd name="T6" fmla="*/ 0 w 2551"/>
                <a:gd name="T7" fmla="*/ 0 h 2008"/>
                <a:gd name="T8" fmla="*/ 0 w 2551"/>
                <a:gd name="T9" fmla="*/ 2008 h 2008"/>
                <a:gd name="T10" fmla="*/ 2551 w 2551"/>
                <a:gd name="T11" fmla="*/ 2008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ffectLst/>
            <a:extLst/>
          </p:spPr>
          <p:txBody>
            <a:bodyPr/>
            <a:lstStyle/>
            <a:p>
              <a:endParaRPr lang="zh-CN" altLang="en-US"/>
            </a:p>
          </p:txBody>
        </p:sp>
        <p:pic>
          <p:nvPicPr>
            <p:cNvPr id="16" name="图片 8" descr="yaoping(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3354" y="1625508"/>
              <a:ext cx="30543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 descr="zhengf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1242" y="1676308"/>
              <a:ext cx="312578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6"/>
            <p:cNvSpPr>
              <a:spLocks noChangeArrowheads="1"/>
            </p:cNvSpPr>
            <p:nvPr/>
          </p:nvSpPr>
          <p:spPr bwMode="auto">
            <a:xfrm rot="5400000">
              <a:off x="3708342" y="-598572"/>
              <a:ext cx="404925" cy="4098925"/>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2" name="AutoShape 16"/>
            <p:cNvSpPr>
              <a:spLocks noChangeArrowheads="1"/>
            </p:cNvSpPr>
            <p:nvPr/>
          </p:nvSpPr>
          <p:spPr bwMode="auto">
            <a:xfrm rot="5400000">
              <a:off x="3708263" y="2056706"/>
              <a:ext cx="405083" cy="4098925"/>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4" name="Freeform 17"/>
            <p:cNvSpPr>
              <a:spLocks/>
            </p:cNvSpPr>
            <p:nvPr/>
          </p:nvSpPr>
          <p:spPr bwMode="auto">
            <a:xfrm>
              <a:off x="1861342" y="4208945"/>
              <a:ext cx="4097319" cy="2010788"/>
            </a:xfrm>
            <a:custGeom>
              <a:avLst/>
              <a:gdLst>
                <a:gd name="T0" fmla="*/ 2551 w 2551"/>
                <a:gd name="T1" fmla="*/ 1259 h 2008"/>
                <a:gd name="T2" fmla="*/ 2551 w 2551"/>
                <a:gd name="T3" fmla="*/ 0 h 2008"/>
                <a:gd name="T4" fmla="*/ 1274 w 2551"/>
                <a:gd name="T5" fmla="*/ 61 h 2008"/>
                <a:gd name="T6" fmla="*/ 0 w 2551"/>
                <a:gd name="T7" fmla="*/ 0 h 2008"/>
                <a:gd name="T8" fmla="*/ 0 w 2551"/>
                <a:gd name="T9" fmla="*/ 1259 h 2008"/>
                <a:gd name="T10" fmla="*/ 2551 w 2551"/>
                <a:gd name="T11" fmla="*/ 1259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ffectLst/>
            <a:extLst/>
          </p:spPr>
          <p:txBody>
            <a:bodyPr/>
            <a:lstStyle/>
            <a:p>
              <a:endParaRPr lang="zh-CN" altLang="en-US"/>
            </a:p>
          </p:txBody>
        </p:sp>
        <p:sp>
          <p:nvSpPr>
            <p:cNvPr id="25" name="AutoShape 16"/>
            <p:cNvSpPr>
              <a:spLocks noChangeArrowheads="1"/>
            </p:cNvSpPr>
            <p:nvPr/>
          </p:nvSpPr>
          <p:spPr bwMode="auto">
            <a:xfrm rot="5400000">
              <a:off x="7879498" y="-597778"/>
              <a:ext cx="404925" cy="4097337"/>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7" name="AutoShape 16"/>
            <p:cNvSpPr>
              <a:spLocks noChangeArrowheads="1"/>
            </p:cNvSpPr>
            <p:nvPr/>
          </p:nvSpPr>
          <p:spPr bwMode="auto">
            <a:xfrm rot="5400000">
              <a:off x="7879419" y="2057500"/>
              <a:ext cx="405083" cy="4097337"/>
            </a:xfrm>
            <a:prstGeom prst="homePlate">
              <a:avLst>
                <a:gd name="adj" fmla="val 26949"/>
              </a:avLst>
            </a:prstGeom>
            <a:solidFill>
              <a:srgbClr val="0070C0"/>
            </a:solidFill>
            <a:ln>
              <a:noFill/>
            </a:ln>
            <a:effectLst/>
            <a:extLst/>
          </p:spPr>
          <p:txBody>
            <a:bodyPr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28" name="Freeform 17"/>
            <p:cNvSpPr>
              <a:spLocks/>
            </p:cNvSpPr>
            <p:nvPr/>
          </p:nvSpPr>
          <p:spPr bwMode="auto">
            <a:xfrm>
              <a:off x="6033292" y="4208945"/>
              <a:ext cx="4095731" cy="2010788"/>
            </a:xfrm>
            <a:custGeom>
              <a:avLst/>
              <a:gdLst>
                <a:gd name="T0" fmla="*/ 2551 w 2551"/>
                <a:gd name="T1" fmla="*/ 1259 h 2008"/>
                <a:gd name="T2" fmla="*/ 2551 w 2551"/>
                <a:gd name="T3" fmla="*/ 0 h 2008"/>
                <a:gd name="T4" fmla="*/ 1274 w 2551"/>
                <a:gd name="T5" fmla="*/ 61 h 2008"/>
                <a:gd name="T6" fmla="*/ 0 w 2551"/>
                <a:gd name="T7" fmla="*/ 0 h 2008"/>
                <a:gd name="T8" fmla="*/ 0 w 2551"/>
                <a:gd name="T9" fmla="*/ 1259 h 2008"/>
                <a:gd name="T10" fmla="*/ 2551 w 2551"/>
                <a:gd name="T11" fmla="*/ 1259 h 2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51" h="2008">
                  <a:moveTo>
                    <a:pt x="2551" y="2008"/>
                  </a:moveTo>
                  <a:lnTo>
                    <a:pt x="2551" y="0"/>
                  </a:lnTo>
                  <a:lnTo>
                    <a:pt x="1274" y="97"/>
                  </a:lnTo>
                  <a:lnTo>
                    <a:pt x="0" y="0"/>
                  </a:lnTo>
                  <a:lnTo>
                    <a:pt x="0" y="2008"/>
                  </a:lnTo>
                  <a:lnTo>
                    <a:pt x="2551" y="2008"/>
                  </a:lnTo>
                </a:path>
              </a:pathLst>
            </a:custGeom>
            <a:solidFill>
              <a:schemeClr val="bg1"/>
            </a:solidFill>
            <a:ln w="6350" cmpd="sng">
              <a:solidFill>
                <a:srgbClr val="002060"/>
              </a:solidFill>
              <a:prstDash val="solid"/>
              <a:round/>
              <a:headEnd/>
              <a:tailEnd/>
            </a:ln>
            <a:effectLst/>
            <a:extLst/>
          </p:spPr>
          <p:txBody>
            <a:bodyPr/>
            <a:lstStyle/>
            <a:p>
              <a:endParaRPr lang="zh-CN" altLang="en-US"/>
            </a:p>
          </p:txBody>
        </p:sp>
        <p:pic>
          <p:nvPicPr>
            <p:cNvPr id="30" name="图片 8" descr="yilia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2067" y="4389345"/>
              <a:ext cx="3529012"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
            <p:cNvSpPr txBox="1">
              <a:spLocks noChangeArrowheads="1"/>
            </p:cNvSpPr>
            <p:nvPr/>
          </p:nvSpPr>
          <p:spPr bwMode="auto">
            <a:xfrm>
              <a:off x="7689054" y="1248428"/>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医药</a:t>
              </a:r>
            </a:p>
          </p:txBody>
        </p:sp>
        <p:sp>
          <p:nvSpPr>
            <p:cNvPr id="32" name="文本框 32"/>
            <p:cNvSpPr txBox="1">
              <a:spLocks noChangeArrowheads="1"/>
            </p:cNvSpPr>
            <p:nvPr/>
          </p:nvSpPr>
          <p:spPr bwMode="auto">
            <a:xfrm>
              <a:off x="7689054" y="3903627"/>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医疗</a:t>
              </a:r>
            </a:p>
          </p:txBody>
        </p:sp>
        <p:sp>
          <p:nvSpPr>
            <p:cNvPr id="33" name="文本框 33"/>
            <p:cNvSpPr txBox="1">
              <a:spLocks noChangeArrowheads="1"/>
            </p:cNvSpPr>
            <p:nvPr/>
          </p:nvSpPr>
          <p:spPr bwMode="auto">
            <a:xfrm>
              <a:off x="2864642" y="1248428"/>
              <a:ext cx="226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政府及公共组织</a:t>
              </a:r>
            </a:p>
          </p:txBody>
        </p:sp>
        <p:sp>
          <p:nvSpPr>
            <p:cNvPr id="34" name="文本框 34"/>
            <p:cNvSpPr txBox="1">
              <a:spLocks noChangeArrowheads="1"/>
            </p:cNvSpPr>
            <p:nvPr/>
          </p:nvSpPr>
          <p:spPr bwMode="auto">
            <a:xfrm>
              <a:off x="3296442" y="3903627"/>
              <a:ext cx="120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2000" b="1">
                  <a:solidFill>
                    <a:schemeClr val="bg1"/>
                  </a:solidFill>
                  <a:latin typeface="楷体" pitchFamily="49" charset="-122"/>
                  <a:ea typeface="楷体" pitchFamily="49" charset="-122"/>
                </a:rPr>
                <a:t>农林牧渔</a:t>
              </a:r>
            </a:p>
          </p:txBody>
        </p:sp>
        <p:pic>
          <p:nvPicPr>
            <p:cNvPr id="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7323" y="2600135"/>
              <a:ext cx="1748754" cy="2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323" y="2808259"/>
              <a:ext cx="1748754" cy="18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descr="C:\Users\fanyong\AppData\Local\Microsoft\Windows\Temporary Internet Files\05ba847c35cd5ed946ce71a9f5c4b38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3877" y="4241800"/>
            <a:ext cx="3594100" cy="1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763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265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17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89586" y="360097"/>
            <a:ext cx="7919156"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纵横咨询观：服务战略、适应变化、尊重事实、顾客导向</a:t>
            </a:r>
          </a:p>
        </p:txBody>
      </p:sp>
      <p:grpSp>
        <p:nvGrpSpPr>
          <p:cNvPr id="2" name="组合 1"/>
          <p:cNvGrpSpPr/>
          <p:nvPr/>
        </p:nvGrpSpPr>
        <p:grpSpPr>
          <a:xfrm>
            <a:off x="2077454" y="1990870"/>
            <a:ext cx="8435106" cy="3026253"/>
            <a:chOff x="2077454" y="1990870"/>
            <a:chExt cx="8435106" cy="3026253"/>
          </a:xfrm>
        </p:grpSpPr>
        <p:sp>
          <p:nvSpPr>
            <p:cNvPr id="39" name="平行四边形 38"/>
            <p:cNvSpPr/>
            <p:nvPr/>
          </p:nvSpPr>
          <p:spPr>
            <a:xfrm rot="1249303">
              <a:off x="2077454" y="3921121"/>
              <a:ext cx="2585538" cy="1096002"/>
            </a:xfrm>
            <a:prstGeom prst="parallelogram">
              <a:avLst>
                <a:gd name="adj" fmla="val 104747"/>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rot="1249303">
              <a:off x="2077455" y="3353206"/>
              <a:ext cx="2585538" cy="1096002"/>
            </a:xfrm>
            <a:prstGeom prst="parallelogram">
              <a:avLst>
                <a:gd name="adj" fmla="val 104747"/>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rot="1249303">
              <a:off x="2077455" y="2645636"/>
              <a:ext cx="2585538" cy="1096002"/>
            </a:xfrm>
            <a:prstGeom prst="parallelogram">
              <a:avLst>
                <a:gd name="adj" fmla="val 10474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p:cNvSpPr/>
            <p:nvPr/>
          </p:nvSpPr>
          <p:spPr>
            <a:xfrm rot="1249303">
              <a:off x="2077455" y="1990870"/>
              <a:ext cx="2585538" cy="1096002"/>
            </a:xfrm>
            <a:prstGeom prst="parallelogram">
              <a:avLst>
                <a:gd name="adj" fmla="val 104747"/>
              </a:avLst>
            </a:prstGeom>
            <a:solidFill>
              <a:srgbClr val="63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3885976" y="2221896"/>
              <a:ext cx="1069875" cy="0"/>
            </a:xfrm>
            <a:prstGeom prst="line">
              <a:avLst/>
            </a:prstGeom>
            <a:ln w="19050">
              <a:solidFill>
                <a:srgbClr val="FFC00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85976" y="2954404"/>
              <a:ext cx="1069875" cy="0"/>
            </a:xfrm>
            <a:prstGeom prst="line">
              <a:avLst/>
            </a:prstGeom>
            <a:ln w="19050">
              <a:solidFill>
                <a:srgbClr val="FFC00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885976" y="3705040"/>
              <a:ext cx="1069875" cy="0"/>
            </a:xfrm>
            <a:prstGeom prst="line">
              <a:avLst/>
            </a:prstGeom>
            <a:ln w="19050">
              <a:solidFill>
                <a:srgbClr val="FFC00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885976" y="4280527"/>
              <a:ext cx="1069875" cy="0"/>
            </a:xfrm>
            <a:prstGeom prst="line">
              <a:avLst/>
            </a:prstGeom>
            <a:ln w="19050">
              <a:solidFill>
                <a:srgbClr val="FFC000"/>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23510" y="2377110"/>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服务战略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2823510" y="3128049"/>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适应变化</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2816225" y="3796046"/>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尊重事实</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2823510" y="4469122"/>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顾客导向</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1" name="矩形 6"/>
            <p:cNvSpPr>
              <a:spLocks noChangeArrowheads="1"/>
            </p:cNvSpPr>
            <p:nvPr/>
          </p:nvSpPr>
          <p:spPr bwMode="auto">
            <a:xfrm>
              <a:off x="5014088" y="2051231"/>
              <a:ext cx="4689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rgbClr val="0D7FB2"/>
                  </a:solidFill>
                  <a:latin typeface="+mn-ea"/>
                </a:rPr>
                <a:t> </a:t>
              </a:r>
              <a:r>
                <a:rPr lang="zh-CN" altLang="en-US" sz="2000" b="1" dirty="0" smtClean="0">
                  <a:solidFill>
                    <a:schemeClr val="bg2">
                      <a:lumMod val="25000"/>
                    </a:schemeClr>
                  </a:solidFill>
                  <a:latin typeface="微软雅黑" panose="020B0503020204020204" pitchFamily="34" charset="-122"/>
                  <a:ea typeface="微软雅黑" panose="020B0503020204020204" pitchFamily="34" charset="-122"/>
                </a:rPr>
                <a:t>一切</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咨询建议都服从于企业的发展战略</a:t>
              </a:r>
            </a:p>
          </p:txBody>
        </p:sp>
        <p:sp>
          <p:nvSpPr>
            <p:cNvPr id="62" name="矩形 6"/>
            <p:cNvSpPr>
              <a:spLocks noChangeArrowheads="1"/>
            </p:cNvSpPr>
            <p:nvPr/>
          </p:nvSpPr>
          <p:spPr bwMode="auto">
            <a:xfrm>
              <a:off x="4910576" y="2695427"/>
              <a:ext cx="53426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一切咨询建议都应适应企业未来环境的变化</a:t>
              </a:r>
            </a:p>
          </p:txBody>
        </p:sp>
        <p:sp>
          <p:nvSpPr>
            <p:cNvPr id="63" name="矩形 6"/>
            <p:cNvSpPr>
              <a:spLocks noChangeArrowheads="1"/>
            </p:cNvSpPr>
            <p:nvPr/>
          </p:nvSpPr>
          <p:spPr bwMode="auto">
            <a:xfrm>
              <a:off x="4904095" y="3428373"/>
              <a:ext cx="53426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2000" b="1" dirty="0" smtClean="0">
                  <a:solidFill>
                    <a:srgbClr val="0D7FB2"/>
                  </a:solidFill>
                  <a:latin typeface="+mn-ea"/>
                </a:rPr>
                <a:t>  </a:t>
              </a:r>
              <a:r>
                <a:rPr lang="zh-CN" altLang="en-US" sz="2000" b="1" dirty="0" smtClean="0">
                  <a:solidFill>
                    <a:schemeClr val="bg2">
                      <a:lumMod val="25000"/>
                    </a:schemeClr>
                  </a:solidFill>
                  <a:latin typeface="微软雅黑" panose="020B0503020204020204" pitchFamily="34" charset="-122"/>
                  <a:ea typeface="微软雅黑" panose="020B0503020204020204" pitchFamily="34" charset="-122"/>
                </a:rPr>
                <a:t>一切</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咨询建议都应以企业实际情况为出发点</a:t>
              </a:r>
            </a:p>
          </p:txBody>
        </p:sp>
        <p:sp>
          <p:nvSpPr>
            <p:cNvPr id="64" name="矩形 6"/>
            <p:cNvSpPr>
              <a:spLocks noChangeArrowheads="1"/>
            </p:cNvSpPr>
            <p:nvPr/>
          </p:nvSpPr>
          <p:spPr bwMode="auto">
            <a:xfrm>
              <a:off x="5169932" y="4068421"/>
              <a:ext cx="53426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一切咨询建议都应为企业创造最高价值</a:t>
              </a:r>
            </a:p>
          </p:txBody>
        </p:sp>
      </p:grpSp>
    </p:spTree>
    <p:extLst>
      <p:ext uri="{BB962C8B-B14F-4D97-AF65-F5344CB8AC3E}">
        <p14:creationId xmlns:p14="http://schemas.microsoft.com/office/powerpoint/2010/main" val="2766081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78872" y="360096"/>
            <a:ext cx="2040943"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纵横咨询价值</a:t>
            </a:r>
          </a:p>
        </p:txBody>
      </p:sp>
      <p:grpSp>
        <p:nvGrpSpPr>
          <p:cNvPr id="3" name="组合 2"/>
          <p:cNvGrpSpPr/>
          <p:nvPr/>
        </p:nvGrpSpPr>
        <p:grpSpPr>
          <a:xfrm>
            <a:off x="1345252" y="1281433"/>
            <a:ext cx="9417652" cy="5099522"/>
            <a:chOff x="1345252" y="1281433"/>
            <a:chExt cx="9417652" cy="5099522"/>
          </a:xfrm>
        </p:grpSpPr>
        <p:sp>
          <p:nvSpPr>
            <p:cNvPr id="20" name="Rounded Rectangle 37"/>
            <p:cNvSpPr/>
            <p:nvPr/>
          </p:nvSpPr>
          <p:spPr>
            <a:xfrm>
              <a:off x="1345252" y="1284311"/>
              <a:ext cx="3071486" cy="4842329"/>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45"/>
            <p:cNvSpPr/>
            <p:nvPr/>
          </p:nvSpPr>
          <p:spPr>
            <a:xfrm>
              <a:off x="4514503" y="1284312"/>
              <a:ext cx="3095446" cy="48423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6"/>
            <p:cNvSpPr>
              <a:spLocks noChangeArrowheads="1"/>
            </p:cNvSpPr>
            <p:nvPr/>
          </p:nvSpPr>
          <p:spPr bwMode="auto">
            <a:xfrm>
              <a:off x="1442671" y="1963030"/>
              <a:ext cx="289594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buClr>
                  <a:srgbClr val="002060"/>
                </a:buClr>
                <a:buFont typeface="Wingdings" panose="05000000000000000000" pitchFamily="2" charset="2"/>
                <a:buChar char="ª"/>
                <a:defRPr/>
              </a:pPr>
              <a:r>
                <a:rPr lang="en-US" altLang="zh-CN" sz="1600" b="1" dirty="0">
                  <a:solidFill>
                    <a:schemeClr val="bg1"/>
                  </a:solidFill>
                  <a:latin typeface="+mn-ea"/>
                </a:rPr>
                <a:t> </a:t>
              </a:r>
              <a:r>
                <a:rPr lang="zh-CN" altLang="en-US" sz="1600" b="1" dirty="0">
                  <a:solidFill>
                    <a:schemeClr val="bg1"/>
                  </a:solidFill>
                  <a:latin typeface="微软雅黑" panose="020B0503020204020204" pitchFamily="34" charset="-122"/>
                  <a:ea typeface="微软雅黑" panose="020B0503020204020204" pitchFamily="34" charset="-122"/>
                </a:rPr>
                <a:t>传统价值</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为客户提供实效性解决</a:t>
              </a:r>
              <a:r>
                <a:rPr lang="zh-CN" altLang="en-US" sz="1600" dirty="0" smtClean="0">
                  <a:solidFill>
                    <a:schemeClr val="bg1"/>
                  </a:solidFill>
                  <a:latin typeface="微软雅黑" panose="020B0503020204020204" pitchFamily="34" charset="-122"/>
                  <a:ea typeface="微软雅黑" panose="020B0503020204020204" pitchFamily="34" charset="-122"/>
                </a:rPr>
                <a:t>方案</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endParaRPr lang="zh-CN" altLang="en-US"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Wingdings" panose="05000000000000000000" pitchFamily="2" charset="2"/>
                <a:buChar char="ª"/>
                <a:defRPr/>
              </a:pPr>
              <a:r>
                <a:rPr lang="zh-CN" altLang="en-US" sz="1600" b="1" dirty="0">
                  <a:solidFill>
                    <a:schemeClr val="bg1"/>
                  </a:solidFill>
                  <a:latin typeface="微软雅黑" panose="020B0503020204020204" pitchFamily="34" charset="-122"/>
                  <a:ea typeface="微软雅黑" panose="020B0503020204020204" pitchFamily="34" charset="-122"/>
                </a:rPr>
                <a:t> 协助提升能力</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帮助客户迅速抓住管理中存在的关键</a:t>
              </a:r>
              <a:r>
                <a:rPr lang="zh-CN" altLang="en-US" sz="1600" dirty="0" smtClean="0">
                  <a:solidFill>
                    <a:schemeClr val="bg1"/>
                  </a:solidFill>
                  <a:latin typeface="微软雅黑" panose="020B0503020204020204" pitchFamily="34" charset="-122"/>
                  <a:ea typeface="微软雅黑" panose="020B0503020204020204" pitchFamily="34" charset="-122"/>
                </a:rPr>
                <a:t>问题</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Wingdings" panose="05000000000000000000" pitchFamily="2" charset="2"/>
                <a:buChar char="ª"/>
                <a:defRPr/>
              </a:pPr>
              <a:r>
                <a:rPr lang="zh-CN" altLang="en-US" sz="1600" b="1" dirty="0">
                  <a:solidFill>
                    <a:schemeClr val="bg1"/>
                  </a:solidFill>
                  <a:latin typeface="微软雅黑" panose="020B0503020204020204" pitchFamily="34" charset="-122"/>
                  <a:ea typeface="微软雅黑" panose="020B0503020204020204" pitchFamily="34" charset="-122"/>
                </a:rPr>
                <a:t>解决问题的系统性</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协助客户建立全面分析关键问题的能力</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2" name="矩形 1"/>
            <p:cNvSpPr/>
            <p:nvPr/>
          </p:nvSpPr>
          <p:spPr>
            <a:xfrm>
              <a:off x="1345252" y="1485477"/>
              <a:ext cx="3071486" cy="336430"/>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21"/>
            <p:cNvSpPr txBox="1"/>
            <p:nvPr/>
          </p:nvSpPr>
          <p:spPr>
            <a:xfrm>
              <a:off x="1428091" y="1463728"/>
              <a:ext cx="2988646"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提供</a:t>
              </a:r>
              <a:r>
                <a:rPr lang="zh-CN" altLang="en-US" dirty="0">
                  <a:latin typeface="微软雅黑" panose="020B0503020204020204" pitchFamily="34" charset="-122"/>
                  <a:ea typeface="微软雅黑" panose="020B0503020204020204" pitchFamily="34" charset="-122"/>
                </a:rPr>
                <a:t>一套系统的解决</a:t>
              </a:r>
              <a:r>
                <a:rPr lang="zh-CN" altLang="en-US" dirty="0" smtClean="0">
                  <a:latin typeface="微软雅黑" panose="020B0503020204020204" pitchFamily="34" charset="-122"/>
                  <a:ea typeface="微软雅黑" panose="020B0503020204020204" pitchFamily="34" charset="-122"/>
                </a:rPr>
                <a:t>方案</a:t>
              </a:r>
              <a:endParaRPr lang="en-US" altLang="zh-CN" dirty="0">
                <a:latin typeface="微软雅黑" panose="020B0503020204020204" pitchFamily="34" charset="-122"/>
                <a:ea typeface="微软雅黑" panose="020B0503020204020204" pitchFamily="34" charset="-122"/>
              </a:endParaRPr>
            </a:p>
          </p:txBody>
        </p:sp>
        <p:sp>
          <p:nvSpPr>
            <p:cNvPr id="29" name="矩形 28"/>
            <p:cNvSpPr/>
            <p:nvPr/>
          </p:nvSpPr>
          <p:spPr>
            <a:xfrm>
              <a:off x="4521211" y="1485477"/>
              <a:ext cx="3071486" cy="336430"/>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文本框 21"/>
            <p:cNvSpPr txBox="1"/>
            <p:nvPr/>
          </p:nvSpPr>
          <p:spPr>
            <a:xfrm>
              <a:off x="4580631" y="1463728"/>
              <a:ext cx="2988646"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知识</a:t>
              </a:r>
              <a:r>
                <a:rPr lang="zh-CN" altLang="en-US" dirty="0">
                  <a:latin typeface="微软雅黑" panose="020B0503020204020204" pitchFamily="34" charset="-122"/>
                  <a:ea typeface="微软雅黑" panose="020B0503020204020204" pitchFamily="34" charset="-122"/>
                </a:rPr>
                <a:t>、方法和观念的</a:t>
              </a:r>
              <a:r>
                <a:rPr lang="zh-CN" altLang="en-US" dirty="0" smtClean="0">
                  <a:latin typeface="微软雅黑" panose="020B0503020204020204" pitchFamily="34" charset="-122"/>
                  <a:ea typeface="微软雅黑" panose="020B0503020204020204" pitchFamily="34" charset="-122"/>
                </a:rPr>
                <a:t>灌输</a:t>
              </a:r>
              <a:endParaRPr lang="en-US" altLang="zh-CN" dirty="0">
                <a:latin typeface="微软雅黑" panose="020B0503020204020204" pitchFamily="34" charset="-122"/>
                <a:ea typeface="微软雅黑" panose="020B0503020204020204" pitchFamily="34" charset="-122"/>
              </a:endParaRPr>
            </a:p>
          </p:txBody>
        </p:sp>
        <p:sp>
          <p:nvSpPr>
            <p:cNvPr id="31" name="矩形 6"/>
            <p:cNvSpPr>
              <a:spLocks noChangeArrowheads="1"/>
            </p:cNvSpPr>
            <p:nvPr/>
          </p:nvSpPr>
          <p:spPr bwMode="auto">
            <a:xfrm>
              <a:off x="4580631" y="1899770"/>
              <a:ext cx="289594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buClr>
                  <a:srgbClr val="002060"/>
                </a:buClr>
                <a:buFont typeface="Wingdings" panose="05000000000000000000" pitchFamily="2" charset="2"/>
                <a:buChar char="ª"/>
                <a:defRPr/>
              </a:pPr>
              <a:r>
                <a:rPr lang="en-US" altLang="zh-CN" sz="1600" b="1" dirty="0">
                  <a:solidFill>
                    <a:schemeClr val="bg1"/>
                  </a:solidFill>
                  <a:latin typeface="+mn-ea"/>
                </a:rPr>
                <a:t> </a:t>
              </a:r>
              <a:r>
                <a:rPr lang="zh-CN" altLang="en-US" sz="1600" b="1" dirty="0">
                  <a:solidFill>
                    <a:schemeClr val="bg1"/>
                  </a:solidFill>
                  <a:latin typeface="微软雅黑" panose="020B0503020204020204" pitchFamily="34" charset="-122"/>
                  <a:ea typeface="微软雅黑" panose="020B0503020204020204" pitchFamily="34" charset="-122"/>
                </a:rPr>
                <a:t>知识、方法的传递</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服务方式强互动、多沟通</a:t>
              </a:r>
              <a:endParaRPr lang="en-US" altLang="zh-CN"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主张授人以渔，而不只授人以鱼</a:t>
              </a:r>
              <a:endParaRPr lang="en-US" altLang="zh-CN"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defRPr/>
              </a:pPr>
              <a:endParaRPr lang="zh-CN" altLang="en-US"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Wingdings" panose="05000000000000000000" pitchFamily="2" charset="2"/>
                <a:buChar char="ª"/>
                <a:defRPr/>
              </a:pPr>
              <a:r>
                <a:rPr lang="zh-CN" altLang="en-US" sz="1600" b="1" dirty="0">
                  <a:solidFill>
                    <a:schemeClr val="bg1"/>
                  </a:solidFill>
                  <a:latin typeface="微软雅黑" panose="020B0503020204020204" pitchFamily="34" charset="-122"/>
                  <a:ea typeface="微软雅黑" panose="020B0503020204020204" pitchFamily="34" charset="-122"/>
                </a:rPr>
                <a:t> 观念的传递</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人们的固有观念对行为影响是巨大的，项目组通过日常工作和强互动来潜移默化传递、灌输和建设新观念</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32" name="Rounded Rectangle 37"/>
            <p:cNvSpPr/>
            <p:nvPr/>
          </p:nvSpPr>
          <p:spPr>
            <a:xfrm>
              <a:off x="7691418" y="1281433"/>
              <a:ext cx="3071486" cy="4842329"/>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6"/>
            <p:cNvSpPr>
              <a:spLocks noChangeArrowheads="1"/>
            </p:cNvSpPr>
            <p:nvPr/>
          </p:nvSpPr>
          <p:spPr bwMode="auto">
            <a:xfrm>
              <a:off x="7737081" y="1856640"/>
              <a:ext cx="28959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buClr>
                  <a:srgbClr val="002060"/>
                </a:buClr>
                <a:buFont typeface="Wingdings" panose="05000000000000000000" pitchFamily="2" charset="2"/>
                <a:buChar char="ª"/>
                <a:defRPr/>
              </a:pPr>
              <a:r>
                <a:rPr lang="en-US" altLang="zh-CN" sz="1600" b="1" dirty="0">
                  <a:solidFill>
                    <a:schemeClr val="bg1"/>
                  </a:solidFill>
                  <a:latin typeface="+mn-ea"/>
                </a:rPr>
                <a:t> </a:t>
              </a:r>
              <a:r>
                <a:rPr lang="zh-CN" altLang="en-US" sz="1600" b="1" dirty="0">
                  <a:solidFill>
                    <a:schemeClr val="bg1"/>
                  </a:solidFill>
                  <a:latin typeface="微软雅黑" panose="020B0503020204020204" pitchFamily="34" charset="-122"/>
                  <a:ea typeface="微软雅黑" panose="020B0503020204020204" pitchFamily="34" charset="-122"/>
                </a:rPr>
                <a:t>非利益相关性</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zh-CN" sz="1600" dirty="0">
                  <a:solidFill>
                    <a:schemeClr val="bg1"/>
                  </a:solidFill>
                  <a:latin typeface="微软雅黑" panose="020B0503020204020204" pitchFamily="34" charset="-122"/>
                  <a:ea typeface="微软雅黑" panose="020B0503020204020204" pitchFamily="34" charset="-122"/>
                </a:rPr>
                <a:t>咨询公司具有非利益相关性特点，有助于更好地推动企业变革与管理</a:t>
              </a:r>
              <a:r>
                <a:rPr lang="zh-CN" altLang="zh-CN" sz="1600" dirty="0" smtClean="0">
                  <a:solidFill>
                    <a:schemeClr val="bg1"/>
                  </a:solidFill>
                  <a:latin typeface="微软雅黑" panose="020B0503020204020204" pitchFamily="34" charset="-122"/>
                  <a:ea typeface="微软雅黑" panose="020B0503020204020204" pitchFamily="34" charset="-122"/>
                </a:rPr>
                <a:t>提升</a:t>
              </a:r>
              <a:endParaRPr lang="en-US" altLang="zh-CN"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endParaRPr lang="en-US" altLang="zh-CN"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Wingdings" panose="05000000000000000000" pitchFamily="2" charset="2"/>
                <a:buChar char="ª"/>
                <a:defRPr/>
              </a:pPr>
              <a:r>
                <a:rPr lang="zh-CN" altLang="en-US" sz="1600" b="1" dirty="0">
                  <a:solidFill>
                    <a:schemeClr val="bg1"/>
                  </a:solidFill>
                  <a:latin typeface="微软雅黑" panose="020B0503020204020204" pitchFamily="34" charset="-122"/>
                  <a:ea typeface="微软雅黑" panose="020B0503020204020204" pitchFamily="34" charset="-122"/>
                </a:rPr>
                <a:t> 位置的效应</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身处位置的差异，导致客户方不能正确理解方案与</a:t>
              </a:r>
              <a:r>
                <a:rPr lang="zh-CN" altLang="en-US" sz="1600" dirty="0" smtClean="0">
                  <a:solidFill>
                    <a:schemeClr val="bg1"/>
                  </a:solidFill>
                  <a:latin typeface="微软雅黑" panose="020B0503020204020204" pitchFamily="34" charset="-122"/>
                  <a:ea typeface="微软雅黑" panose="020B0503020204020204" pitchFamily="34" charset="-122"/>
                </a:rPr>
                <a:t>问题</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Arial" panose="020B0604020202020204" pitchFamily="34" charset="0"/>
                <a:buChar char="•"/>
                <a:defRPr/>
              </a:pPr>
              <a:endParaRPr lang="zh-CN" altLang="en-US"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Clr>
                  <a:srgbClr val="002060"/>
                </a:buClr>
                <a:buFont typeface="Wingdings" panose="05000000000000000000" pitchFamily="2" charset="2"/>
                <a:buChar char="ª"/>
                <a:defRPr/>
              </a:pPr>
              <a:r>
                <a:rPr lang="zh-CN" altLang="en-US" sz="1600" b="1" dirty="0">
                  <a:solidFill>
                    <a:schemeClr val="bg1"/>
                  </a:solidFill>
                  <a:latin typeface="微软雅黑" panose="020B0503020204020204" pitchFamily="34" charset="-122"/>
                  <a:ea typeface="微软雅黑" panose="020B0503020204020204" pitchFamily="34" charset="-122"/>
                </a:rPr>
                <a:t>双赢或多赢是咨询公司追求的目标</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34" name="矩形 33"/>
            <p:cNvSpPr/>
            <p:nvPr/>
          </p:nvSpPr>
          <p:spPr>
            <a:xfrm>
              <a:off x="7691418" y="1482599"/>
              <a:ext cx="3071486" cy="336430"/>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文本框 21"/>
            <p:cNvSpPr txBox="1"/>
            <p:nvPr/>
          </p:nvSpPr>
          <p:spPr>
            <a:xfrm>
              <a:off x="7774257" y="1460850"/>
              <a:ext cx="2988646" cy="369332"/>
            </a:xfrm>
            <a:prstGeom prst="rect">
              <a:avLst/>
            </a:prstGeom>
            <a:noFill/>
          </p:spPr>
          <p:txBody>
            <a:bodyPr wrap="square" rtlCol="0">
              <a:spAutoFit/>
            </a:bodyPr>
            <a:lstStyle/>
            <a:p>
              <a:pPr algn="ctr">
                <a:defRPr/>
              </a:pPr>
              <a:r>
                <a:rPr lang="zh-CN" altLang="en-US" dirty="0">
                  <a:latin typeface="微软雅黑" panose="020B0503020204020204" pitchFamily="34" charset="-122"/>
                  <a:ea typeface="微软雅黑" panose="020B0503020204020204" pitchFamily="34" charset="-122"/>
                </a:rPr>
                <a:t>达到共赢的客观公正性</a:t>
              </a:r>
              <a:endParaRPr lang="en-US" altLang="zh-CN"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632413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78872" y="360096"/>
            <a:ext cx="2040943"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纵横</a:t>
            </a:r>
            <a:r>
              <a:rPr lang="zh-CN" altLang="en-US" sz="2400" b="1" dirty="0">
                <a:latin typeface="黑体" panose="02010609060101010101" pitchFamily="49" charset="-122"/>
                <a:ea typeface="黑体" panose="02010609060101010101" pitchFamily="49" charset="-122"/>
              </a:rPr>
              <a:t>工作原则</a:t>
            </a:r>
          </a:p>
        </p:txBody>
      </p:sp>
      <p:sp>
        <p:nvSpPr>
          <p:cNvPr id="16" name="六边形 1"/>
          <p:cNvSpPr>
            <a:spLocks noChangeArrowheads="1"/>
          </p:cNvSpPr>
          <p:nvPr/>
        </p:nvSpPr>
        <p:spPr bwMode="auto">
          <a:xfrm>
            <a:off x="4942426" y="2143185"/>
            <a:ext cx="1795463" cy="1547812"/>
          </a:xfrm>
          <a:prstGeom prst="hexagon">
            <a:avLst>
              <a:gd name="adj" fmla="val 24999"/>
              <a:gd name="vf" fmla="val 115470"/>
            </a:avLst>
          </a:prstGeom>
          <a:solidFill>
            <a:srgbClr val="00A1D8"/>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dirty="0">
              <a:solidFill>
                <a:srgbClr val="FFFFFF"/>
              </a:solidFill>
              <a:latin typeface="宋体" pitchFamily="2" charset="-122"/>
              <a:sym typeface="宋体" pitchFamily="2" charset="-122"/>
            </a:endParaRPr>
          </a:p>
        </p:txBody>
      </p:sp>
      <p:sp>
        <p:nvSpPr>
          <p:cNvPr id="17" name="六边形 21"/>
          <p:cNvSpPr>
            <a:spLocks noChangeArrowheads="1"/>
          </p:cNvSpPr>
          <p:nvPr/>
        </p:nvSpPr>
        <p:spPr bwMode="auto">
          <a:xfrm rot="10800000">
            <a:off x="6401339" y="2930585"/>
            <a:ext cx="1795462" cy="1547812"/>
          </a:xfrm>
          <a:prstGeom prst="hexagon">
            <a:avLst>
              <a:gd name="adj" fmla="val 24999"/>
              <a:gd name="vf" fmla="val 115470"/>
            </a:avLst>
          </a:prstGeom>
          <a:solidFill>
            <a:schemeClr val="accent5">
              <a:lumMod val="75000"/>
            </a:schemeClr>
          </a:solidFill>
          <a:ln>
            <a:noFill/>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18" name="六边形 25"/>
          <p:cNvSpPr>
            <a:spLocks noChangeArrowheads="1"/>
          </p:cNvSpPr>
          <p:nvPr/>
        </p:nvSpPr>
        <p:spPr bwMode="auto">
          <a:xfrm rot="10800000">
            <a:off x="4936076" y="3744972"/>
            <a:ext cx="1795463" cy="1547813"/>
          </a:xfrm>
          <a:prstGeom prst="hexagon">
            <a:avLst>
              <a:gd name="adj" fmla="val 24999"/>
              <a:gd name="vf" fmla="val 115470"/>
            </a:avLst>
          </a:prstGeom>
          <a:solidFill>
            <a:srgbClr val="00A1D8"/>
          </a:solidFill>
          <a:ln>
            <a:noFill/>
          </a:ln>
        </p:spPr>
        <p:txBody>
          <a:bodyPr anchor="ctr"/>
          <a:lstStyle/>
          <a:p>
            <a:pPr algn="ctr">
              <a:spcBef>
                <a:spcPct val="0"/>
              </a:spcBef>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19" name="六边形 27"/>
          <p:cNvSpPr>
            <a:spLocks noChangeArrowheads="1"/>
          </p:cNvSpPr>
          <p:nvPr/>
        </p:nvSpPr>
        <p:spPr bwMode="auto">
          <a:xfrm rot="10800000">
            <a:off x="3477164" y="2930585"/>
            <a:ext cx="1795462" cy="1547812"/>
          </a:xfrm>
          <a:prstGeom prst="hexagon">
            <a:avLst>
              <a:gd name="adj" fmla="val 24999"/>
              <a:gd name="vf" fmla="val 115470"/>
            </a:avLst>
          </a:prstGeom>
          <a:solidFill>
            <a:schemeClr val="accent5">
              <a:lumMod val="75000"/>
            </a:schemeClr>
          </a:solidFill>
          <a:ln>
            <a:noFill/>
          </a:ln>
        </p:spPr>
        <p:txBody>
          <a:bodyPr anchor="ctr"/>
          <a:lstStyle/>
          <a:p>
            <a:pPr algn="ctr">
              <a:spcBef>
                <a:spcPct val="0"/>
              </a:spcBef>
              <a:buFont typeface="Arial" pitchFamily="34" charset="0"/>
              <a:buNone/>
            </a:pPr>
            <a:endParaRPr lang="zh-CN" altLang="zh-CN">
              <a:solidFill>
                <a:srgbClr val="FFFFFF"/>
              </a:solidFill>
              <a:latin typeface="宋体" pitchFamily="2" charset="-122"/>
              <a:ea typeface="宋体" pitchFamily="2" charset="-122"/>
              <a:sym typeface="宋体" pitchFamily="2" charset="-122"/>
            </a:endParaRPr>
          </a:p>
        </p:txBody>
      </p:sp>
      <p:sp>
        <p:nvSpPr>
          <p:cNvPr id="4" name="TextBox 3"/>
          <p:cNvSpPr txBox="1"/>
          <p:nvPr/>
        </p:nvSpPr>
        <p:spPr>
          <a:xfrm>
            <a:off x="5234863" y="2717036"/>
            <a:ext cx="1210588" cy="400110"/>
          </a:xfrm>
          <a:prstGeom prst="rect">
            <a:avLst/>
          </a:prstGeom>
          <a:noFill/>
        </p:spPr>
        <p:txBody>
          <a:bodyPr wrap="non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法人意识</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829310" y="3452680"/>
            <a:ext cx="1210588"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sym typeface="Bradley Hand ITC TT-Bold"/>
              </a:rPr>
              <a:t>共同</a:t>
            </a:r>
            <a:r>
              <a:rPr lang="zh-CN" altLang="en-US" sz="2000" dirty="0" smtClean="0">
                <a:solidFill>
                  <a:schemeClr val="bg1"/>
                </a:solidFill>
                <a:latin typeface="微软雅黑" panose="020B0503020204020204" pitchFamily="34" charset="-122"/>
                <a:ea typeface="微软雅黑" panose="020B0503020204020204" pitchFamily="34" charset="-122"/>
                <a:sym typeface="Bradley Hand ITC TT-Bold"/>
              </a:rPr>
              <a:t>参与</a:t>
            </a:r>
            <a:endParaRPr lang="zh-CN" altLang="en-US" sz="2000" dirty="0">
              <a:solidFill>
                <a:schemeClr val="bg1"/>
              </a:solidFill>
              <a:latin typeface="微软雅黑" panose="020B0503020204020204" pitchFamily="34" charset="-122"/>
              <a:ea typeface="微软雅黑" panose="020B0503020204020204" pitchFamily="34" charset="-122"/>
              <a:sym typeface="Bradley Hand ITC TT-Bold"/>
            </a:endParaRPr>
          </a:p>
        </p:txBody>
      </p:sp>
      <p:sp>
        <p:nvSpPr>
          <p:cNvPr id="54" name="TextBox 53"/>
          <p:cNvSpPr txBox="1"/>
          <p:nvPr/>
        </p:nvSpPr>
        <p:spPr>
          <a:xfrm>
            <a:off x="6693775" y="3490942"/>
            <a:ext cx="1210588" cy="400110"/>
          </a:xfrm>
          <a:prstGeom prst="rect">
            <a:avLst/>
          </a:prstGeom>
          <a:noFill/>
        </p:spPr>
        <p:txBody>
          <a:bodyPr wrap="non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注重时效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5286304" y="4318824"/>
            <a:ext cx="1210588" cy="400110"/>
          </a:xfrm>
          <a:prstGeom prst="rect">
            <a:avLst/>
          </a:prstGeom>
          <a:noFill/>
        </p:spPr>
        <p:txBody>
          <a:bodyPr wrap="non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质量保证</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7109288" y="2967722"/>
            <a:ext cx="379562" cy="523220"/>
          </a:xfrm>
          <a:prstGeom prst="rect">
            <a:avLst/>
          </a:prstGeom>
          <a:noFill/>
        </p:spPr>
        <p:txBody>
          <a:bodyPr wrap="square" rtlCol="0">
            <a:spAutoFit/>
          </a:bodyPr>
          <a:lstStyle/>
          <a:p>
            <a:r>
              <a:rPr lang="en-US" altLang="zh-CN" sz="2800" dirty="0" smtClean="0">
                <a:solidFill>
                  <a:schemeClr val="bg1"/>
                </a:solidFill>
                <a:latin typeface="+mn-ea"/>
              </a:rPr>
              <a:t>2</a:t>
            </a:r>
            <a:endParaRPr lang="zh-CN" altLang="en-US" sz="2800" dirty="0">
              <a:solidFill>
                <a:schemeClr val="bg1"/>
              </a:solidFill>
              <a:latin typeface="+mn-ea"/>
            </a:endParaRPr>
          </a:p>
        </p:txBody>
      </p:sp>
      <p:sp>
        <p:nvSpPr>
          <p:cNvPr id="72" name="TextBox 71"/>
          <p:cNvSpPr txBox="1"/>
          <p:nvPr/>
        </p:nvSpPr>
        <p:spPr>
          <a:xfrm>
            <a:off x="5630247" y="2264481"/>
            <a:ext cx="379562" cy="523220"/>
          </a:xfrm>
          <a:prstGeom prst="rect">
            <a:avLst/>
          </a:prstGeom>
          <a:noFill/>
        </p:spPr>
        <p:txBody>
          <a:bodyPr wrap="square" rtlCol="0">
            <a:spAutoFit/>
          </a:bodyPr>
          <a:lstStyle/>
          <a:p>
            <a:r>
              <a:rPr lang="en-US" altLang="zh-CN" sz="2800" dirty="0" smtClean="0">
                <a:solidFill>
                  <a:schemeClr val="bg1"/>
                </a:solidFill>
                <a:latin typeface="+mn-ea"/>
              </a:rPr>
              <a:t>1</a:t>
            </a:r>
            <a:endParaRPr lang="zh-CN" altLang="en-US" sz="2800" dirty="0">
              <a:solidFill>
                <a:schemeClr val="bg1"/>
              </a:solidFill>
              <a:latin typeface="+mn-ea"/>
            </a:endParaRPr>
          </a:p>
        </p:txBody>
      </p:sp>
      <p:sp>
        <p:nvSpPr>
          <p:cNvPr id="73" name="TextBox 72"/>
          <p:cNvSpPr txBox="1"/>
          <p:nvPr/>
        </p:nvSpPr>
        <p:spPr>
          <a:xfrm>
            <a:off x="5644026" y="3815881"/>
            <a:ext cx="379562" cy="523220"/>
          </a:xfrm>
          <a:prstGeom prst="rect">
            <a:avLst/>
          </a:prstGeom>
          <a:noFill/>
        </p:spPr>
        <p:txBody>
          <a:bodyPr wrap="square" rtlCol="0">
            <a:spAutoFit/>
          </a:bodyPr>
          <a:lstStyle/>
          <a:p>
            <a:r>
              <a:rPr lang="en-US" altLang="zh-CN" sz="2800" dirty="0" smtClean="0">
                <a:solidFill>
                  <a:schemeClr val="bg1"/>
                </a:solidFill>
                <a:latin typeface="+mn-ea"/>
              </a:rPr>
              <a:t>3</a:t>
            </a:r>
            <a:endParaRPr lang="zh-CN" altLang="en-US" sz="2800" dirty="0">
              <a:solidFill>
                <a:schemeClr val="bg1"/>
              </a:solidFill>
              <a:latin typeface="+mn-ea"/>
            </a:endParaRPr>
          </a:p>
        </p:txBody>
      </p:sp>
      <p:sp>
        <p:nvSpPr>
          <p:cNvPr id="74" name="TextBox 73"/>
          <p:cNvSpPr txBox="1"/>
          <p:nvPr/>
        </p:nvSpPr>
        <p:spPr>
          <a:xfrm>
            <a:off x="4185113" y="2855835"/>
            <a:ext cx="379562" cy="523220"/>
          </a:xfrm>
          <a:prstGeom prst="rect">
            <a:avLst/>
          </a:prstGeom>
          <a:noFill/>
        </p:spPr>
        <p:txBody>
          <a:bodyPr wrap="square" rtlCol="0">
            <a:spAutoFit/>
          </a:bodyPr>
          <a:lstStyle/>
          <a:p>
            <a:r>
              <a:rPr lang="en-US" altLang="zh-CN" sz="2800" dirty="0" smtClean="0">
                <a:solidFill>
                  <a:schemeClr val="bg1"/>
                </a:solidFill>
                <a:latin typeface="+mn-ea"/>
              </a:rPr>
              <a:t>4</a:t>
            </a:r>
            <a:endParaRPr lang="zh-CN" altLang="en-US" sz="2800" dirty="0">
              <a:solidFill>
                <a:schemeClr val="bg1"/>
              </a:solidFill>
              <a:latin typeface="+mn-ea"/>
            </a:endParaRPr>
          </a:p>
        </p:txBody>
      </p:sp>
      <p:sp>
        <p:nvSpPr>
          <p:cNvPr id="76" name="文本框 21"/>
          <p:cNvSpPr txBox="1"/>
          <p:nvPr/>
        </p:nvSpPr>
        <p:spPr>
          <a:xfrm>
            <a:off x="7262520" y="1117840"/>
            <a:ext cx="4097865" cy="400110"/>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sym typeface="Bradley Hand ITC TT-Bold"/>
              </a:rPr>
              <a:t>1</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 法人意识</a:t>
            </a:r>
          </a:p>
        </p:txBody>
      </p:sp>
      <p:sp>
        <p:nvSpPr>
          <p:cNvPr id="77" name="矩形 6"/>
          <p:cNvSpPr>
            <a:spLocks noChangeArrowheads="1"/>
          </p:cNvSpPr>
          <p:nvPr/>
        </p:nvSpPr>
        <p:spPr bwMode="auto">
          <a:xfrm>
            <a:off x="7262520" y="1446985"/>
            <a:ext cx="3948341" cy="134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保持中立性与客观性，不会因为外部或者某个利益团体的压力而屈从，一切建议方案都在尊重事实的基础上，以是否符合企业的法人意志和长远利益作为出发点</a:t>
            </a:r>
          </a:p>
        </p:txBody>
      </p:sp>
      <p:sp>
        <p:nvSpPr>
          <p:cNvPr id="78" name="文本框 21"/>
          <p:cNvSpPr txBox="1"/>
          <p:nvPr/>
        </p:nvSpPr>
        <p:spPr>
          <a:xfrm>
            <a:off x="8111386" y="4055410"/>
            <a:ext cx="4097866" cy="400110"/>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sym typeface="Bradley Hand ITC TT-Bold"/>
              </a:rPr>
              <a:t>2</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 注重时效</a:t>
            </a:r>
          </a:p>
        </p:txBody>
      </p:sp>
      <p:sp>
        <p:nvSpPr>
          <p:cNvPr id="79" name="矩形 6"/>
          <p:cNvSpPr>
            <a:spLocks noChangeArrowheads="1"/>
          </p:cNvSpPr>
          <p:nvPr/>
        </p:nvSpPr>
        <p:spPr bwMode="auto">
          <a:xfrm>
            <a:off x="8111385" y="4458620"/>
            <a:ext cx="3948341" cy="208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项目组强调深入了解客户的业务、组织架构与具体问题</a:t>
            </a:r>
            <a:r>
              <a:rPr lang="en-US" altLang="zh-CN" sz="1600" dirty="0">
                <a:latin typeface="微软雅黑" panose="020B0503020204020204" pitchFamily="34" charset="-122"/>
                <a:ea typeface="微软雅黑" panose="020B0503020204020204" pitchFamily="34" charset="-122"/>
                <a:sym typeface="Bradley Hand ITC TT-Bold"/>
              </a:rPr>
              <a:t>,</a:t>
            </a:r>
            <a:r>
              <a:rPr lang="zh-CN" altLang="en-US" sz="1600" dirty="0">
                <a:latin typeface="微软雅黑" panose="020B0503020204020204" pitchFamily="34" charset="-122"/>
                <a:ea typeface="微软雅黑" panose="020B0503020204020204" pitchFamily="34" charset="-122"/>
                <a:sym typeface="Bradley Hand ITC TT-Bold"/>
              </a:rPr>
              <a:t>并为客户量身定做解决方案</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对中国国情、文化、企业的了解使项目组可以将先进的管理理论与中国企业的具体实际紧密结合</a:t>
            </a:r>
          </a:p>
        </p:txBody>
      </p:sp>
      <p:sp>
        <p:nvSpPr>
          <p:cNvPr id="80" name="文本框 21"/>
          <p:cNvSpPr txBox="1"/>
          <p:nvPr/>
        </p:nvSpPr>
        <p:spPr>
          <a:xfrm>
            <a:off x="1188438" y="4429141"/>
            <a:ext cx="4097866" cy="400110"/>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sym typeface="Bradley Hand ITC TT-Bold"/>
              </a:rPr>
              <a:t>3 </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质量保证</a:t>
            </a:r>
          </a:p>
        </p:txBody>
      </p:sp>
      <p:sp>
        <p:nvSpPr>
          <p:cNvPr id="81" name="矩形 6"/>
          <p:cNvSpPr>
            <a:spLocks noChangeArrowheads="1"/>
          </p:cNvSpPr>
          <p:nvPr/>
        </p:nvSpPr>
        <p:spPr bwMode="auto">
          <a:xfrm>
            <a:off x="1188438" y="4832351"/>
            <a:ext cx="3758852" cy="14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北大纵横的三级质量控制体系能够保证项目的质量符合客户的需求</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目前，北大纵横的客户满意度达到</a:t>
            </a:r>
            <a:r>
              <a:rPr lang="en-US" altLang="zh-CN" sz="1600" dirty="0">
                <a:latin typeface="微软雅黑" panose="020B0503020204020204" pitchFamily="34" charset="-122"/>
                <a:ea typeface="微软雅黑" panose="020B0503020204020204" pitchFamily="34" charset="-122"/>
                <a:sym typeface="Bradley Hand ITC TT-Bold"/>
              </a:rPr>
              <a:t>95%</a:t>
            </a:r>
            <a:r>
              <a:rPr lang="zh-CN" altLang="en-US" sz="1600" dirty="0">
                <a:latin typeface="微软雅黑" panose="020B0503020204020204" pitchFamily="34" charset="-122"/>
                <a:ea typeface="微软雅黑" panose="020B0503020204020204" pitchFamily="34" charset="-122"/>
                <a:sym typeface="Bradley Hand ITC TT-Bold"/>
              </a:rPr>
              <a:t>以上</a:t>
            </a:r>
          </a:p>
        </p:txBody>
      </p:sp>
      <p:sp>
        <p:nvSpPr>
          <p:cNvPr id="82" name="文本框 21"/>
          <p:cNvSpPr txBox="1"/>
          <p:nvPr/>
        </p:nvSpPr>
        <p:spPr>
          <a:xfrm>
            <a:off x="760084" y="1084613"/>
            <a:ext cx="4097866" cy="400110"/>
          </a:xfrm>
          <a:prstGeom prst="rect">
            <a:avLst/>
          </a:prstGeom>
          <a:noFill/>
        </p:spPr>
        <p:txBody>
          <a:bodyPr wrap="square" rtlCol="0">
            <a:spAutoFit/>
          </a:bodyPr>
          <a:lstStyle/>
          <a:p>
            <a:r>
              <a:rPr lang="en-US" altLang="zh-CN" sz="2000" b="1" dirty="0">
                <a:solidFill>
                  <a:srgbClr val="0D7FB2"/>
                </a:solidFill>
                <a:latin typeface="微软雅黑" panose="020B0503020204020204" pitchFamily="34" charset="-122"/>
                <a:ea typeface="微软雅黑" panose="020B0503020204020204" pitchFamily="34" charset="-122"/>
                <a:sym typeface="Bradley Hand ITC TT-Bold"/>
              </a:rPr>
              <a:t>4</a:t>
            </a:r>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 共同参与</a:t>
            </a:r>
          </a:p>
        </p:txBody>
      </p:sp>
      <p:sp>
        <p:nvSpPr>
          <p:cNvPr id="83" name="矩形 6"/>
          <p:cNvSpPr>
            <a:spLocks noChangeArrowheads="1"/>
          </p:cNvSpPr>
          <p:nvPr/>
        </p:nvSpPr>
        <p:spPr bwMode="auto">
          <a:xfrm>
            <a:off x="781226" y="1485691"/>
            <a:ext cx="3879619"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客户与北大纵横共同成立项目领导委员会与项目小组</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项目合作双方定时联系和沟通，保证信息的及时性和有效性</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sym typeface="Bradley Hand ITC TT-Bold"/>
              </a:rPr>
              <a:t>与客户建立良好的工作关系</a:t>
            </a:r>
          </a:p>
        </p:txBody>
      </p:sp>
      <p:sp>
        <p:nvSpPr>
          <p:cNvPr id="86" name="矩形 85"/>
          <p:cNvSpPr/>
          <p:nvPr/>
        </p:nvSpPr>
        <p:spPr>
          <a:xfrm>
            <a:off x="6997156" y="1403155"/>
            <a:ext cx="153232" cy="1183937"/>
          </a:xfrm>
          <a:prstGeom prst="rect">
            <a:avLst/>
          </a:prstGeom>
          <a:solidFill>
            <a:srgbClr val="00A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7879509" y="4794439"/>
            <a:ext cx="138001" cy="12614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528473" y="1467579"/>
            <a:ext cx="138001" cy="12614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918186" y="4768568"/>
            <a:ext cx="138001" cy="12614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3010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78872" y="360096"/>
            <a:ext cx="7919156"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纵横以</a:t>
            </a:r>
            <a:r>
              <a:rPr lang="zh-CN" altLang="en-US" sz="2400" b="1" dirty="0">
                <a:latin typeface="黑体" panose="02010609060101010101" pitchFamily="49" charset="-122"/>
                <a:ea typeface="黑体" panose="02010609060101010101" pitchFamily="49" charset="-122"/>
              </a:rPr>
              <a:t>结果为导向</a:t>
            </a:r>
            <a:r>
              <a:rPr lang="zh-CN" altLang="en-US" sz="2400" b="1" dirty="0" smtClean="0">
                <a:latin typeface="黑体" panose="02010609060101010101" pitchFamily="49" charset="-122"/>
                <a:ea typeface="黑体" panose="02010609060101010101" pitchFamily="49" charset="-122"/>
              </a:rPr>
              <a:t>，为客户提供</a:t>
            </a:r>
            <a:r>
              <a:rPr lang="zh-CN" altLang="en-US" sz="2400" b="1" dirty="0">
                <a:latin typeface="黑体" panose="02010609060101010101" pitchFamily="49" charset="-122"/>
                <a:ea typeface="黑体" panose="02010609060101010101" pitchFamily="49" charset="-122"/>
              </a:rPr>
              <a:t>切实可行的管理解决之道</a:t>
            </a:r>
          </a:p>
        </p:txBody>
      </p:sp>
      <p:grpSp>
        <p:nvGrpSpPr>
          <p:cNvPr id="2" name="组合 1"/>
          <p:cNvGrpSpPr/>
          <p:nvPr/>
        </p:nvGrpSpPr>
        <p:grpSpPr>
          <a:xfrm>
            <a:off x="1355066" y="1136985"/>
            <a:ext cx="8747185" cy="5375959"/>
            <a:chOff x="1621766" y="1136985"/>
            <a:chExt cx="8747185" cy="5375959"/>
          </a:xfrm>
        </p:grpSpPr>
        <p:sp>
          <p:nvSpPr>
            <p:cNvPr id="24" name="矩形 17"/>
            <p:cNvSpPr>
              <a:spLocks noChangeArrowheads="1"/>
            </p:cNvSpPr>
            <p:nvPr/>
          </p:nvSpPr>
          <p:spPr bwMode="auto">
            <a:xfrm>
              <a:off x="1621766" y="1830806"/>
              <a:ext cx="4379899" cy="4682138"/>
            </a:xfrm>
            <a:prstGeom prst="rect">
              <a:avLst/>
            </a:prstGeom>
            <a:solidFill>
              <a:srgbClr val="00A1D8"/>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spcBef>
                  <a:spcPct val="0"/>
                </a:spcBef>
                <a:buFont typeface="Arial" pitchFamily="34" charset="0"/>
                <a:buNone/>
              </a:pPr>
              <a:endParaRPr lang="zh-CN" altLang="zh-CN" dirty="0">
                <a:solidFill>
                  <a:srgbClr val="FFFFFF"/>
                </a:solidFill>
                <a:latin typeface="宋体" pitchFamily="2" charset="-122"/>
                <a:ea typeface="宋体" pitchFamily="2" charset="-122"/>
                <a:sym typeface="宋体" pitchFamily="2" charset="-122"/>
              </a:endParaRPr>
            </a:p>
          </p:txBody>
        </p:sp>
        <p:sp>
          <p:nvSpPr>
            <p:cNvPr id="27" name="矩形 30"/>
            <p:cNvSpPr>
              <a:spLocks noChangeArrowheads="1"/>
            </p:cNvSpPr>
            <p:nvPr/>
          </p:nvSpPr>
          <p:spPr bwMode="auto">
            <a:xfrm>
              <a:off x="6107511" y="1830806"/>
              <a:ext cx="4261440" cy="4682137"/>
            </a:xfrm>
            <a:prstGeom prst="rect">
              <a:avLst/>
            </a:prstGeom>
            <a:solidFill>
              <a:srgbClr val="00A1D8"/>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29" name="椭圆 33"/>
            <p:cNvSpPr>
              <a:spLocks noChangeAspect="1" noChangeArrowheads="1"/>
            </p:cNvSpPr>
            <p:nvPr/>
          </p:nvSpPr>
          <p:spPr bwMode="auto">
            <a:xfrm>
              <a:off x="7657637" y="1136985"/>
              <a:ext cx="1152525" cy="1152525"/>
            </a:xfrm>
            <a:prstGeom prst="ellipse">
              <a:avLst/>
            </a:prstGeom>
            <a:solidFill>
              <a:srgbClr val="FAFAFB"/>
            </a:solidFill>
            <a:ln w="38100">
              <a:solidFill>
                <a:srgbClr val="A6AFB6"/>
              </a:solidFill>
              <a:bevel/>
              <a:headEnd/>
              <a:tailEnd/>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None/>
              </a:pPr>
              <a:r>
                <a:rPr lang="zh-CN" altLang="en-US" sz="3600" b="1" dirty="0" smtClean="0">
                  <a:solidFill>
                    <a:srgbClr val="FF0000"/>
                  </a:solidFill>
                  <a:latin typeface="微软雅黑" panose="020B0503020204020204" pitchFamily="34" charset="-122"/>
                  <a:ea typeface="微软雅黑" panose="020B0503020204020204" pitchFamily="34" charset="-122"/>
                  <a:sym typeface="宋体" pitchFamily="2" charset="-122"/>
                </a:rPr>
                <a:t>否</a:t>
              </a:r>
              <a:endParaRPr lang="zh-CN" altLang="zh-CN" sz="3600" b="1" dirty="0">
                <a:solidFill>
                  <a:srgbClr val="FF0000"/>
                </a:solidFill>
                <a:latin typeface="微软雅黑" panose="020B0503020204020204" pitchFamily="34" charset="-122"/>
                <a:ea typeface="微软雅黑" panose="020B0503020204020204" pitchFamily="34" charset="-122"/>
                <a:sym typeface="宋体" pitchFamily="2" charset="-122"/>
              </a:endParaRPr>
            </a:p>
          </p:txBody>
        </p:sp>
        <p:sp>
          <p:nvSpPr>
            <p:cNvPr id="30" name="椭圆 34"/>
            <p:cNvSpPr>
              <a:spLocks noChangeAspect="1" noChangeArrowheads="1"/>
            </p:cNvSpPr>
            <p:nvPr/>
          </p:nvSpPr>
          <p:spPr bwMode="auto">
            <a:xfrm>
              <a:off x="3274315" y="1151307"/>
              <a:ext cx="1152525" cy="1150938"/>
            </a:xfrm>
            <a:prstGeom prst="ellipse">
              <a:avLst/>
            </a:prstGeom>
            <a:solidFill>
              <a:srgbClr val="FAFAFB"/>
            </a:solidFill>
            <a:ln w="41275">
              <a:solidFill>
                <a:srgbClr val="00A1D8"/>
              </a:solidFill>
              <a:bevel/>
              <a:headEnd/>
              <a:tailEnd/>
            </a:ln>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None/>
              </a:pPr>
              <a:r>
                <a:rPr lang="zh-CN" altLang="en-US" sz="3600" b="1" dirty="0" smtClean="0">
                  <a:solidFill>
                    <a:schemeClr val="accent4">
                      <a:lumMod val="75000"/>
                    </a:schemeClr>
                  </a:solidFill>
                  <a:latin typeface="微软雅黑" panose="020B0503020204020204" pitchFamily="34" charset="-122"/>
                  <a:ea typeface="微软雅黑" panose="020B0503020204020204" pitchFamily="34" charset="-122"/>
                  <a:sym typeface="宋体" pitchFamily="2" charset="-122"/>
                </a:rPr>
                <a:t>是</a:t>
              </a:r>
              <a:endParaRPr lang="zh-CN" altLang="zh-CN" sz="3600" b="1" dirty="0">
                <a:solidFill>
                  <a:schemeClr val="accent4">
                    <a:lumMod val="75000"/>
                  </a:schemeClr>
                </a:solidFill>
                <a:latin typeface="微软雅黑" panose="020B0503020204020204" pitchFamily="34" charset="-122"/>
                <a:ea typeface="微软雅黑" panose="020B0503020204020204" pitchFamily="34" charset="-122"/>
                <a:sym typeface="宋体" pitchFamily="2" charset="-122"/>
              </a:endParaRPr>
            </a:p>
          </p:txBody>
        </p:sp>
        <p:sp>
          <p:nvSpPr>
            <p:cNvPr id="43" name="文本框 61"/>
            <p:cNvSpPr>
              <a:spLocks noChangeArrowheads="1"/>
            </p:cNvSpPr>
            <p:nvPr/>
          </p:nvSpPr>
          <p:spPr bwMode="auto">
            <a:xfrm>
              <a:off x="1983040" y="2397895"/>
              <a:ext cx="3710394" cy="395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同客户管理人员共同找到问题的答案，协助制定解决问题的方案，确保其系统、规范、操作性强</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培训项目小组成员</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传递知识和技能，提供必要的分析工具和支持 </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提供外部观点和管理经验，同时与内部特色相结合 </a:t>
              </a:r>
            </a:p>
            <a:p>
              <a:pPr>
                <a:lnSpc>
                  <a:spcPct val="110000"/>
                </a:lnSpc>
                <a:spcBef>
                  <a:spcPts val="438"/>
                </a:spcBef>
                <a:spcAft>
                  <a:spcPts val="438"/>
                </a:spcAft>
                <a:buClr>
                  <a:srgbClr val="002060"/>
                </a:buClr>
                <a:buNone/>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模式、框架</a:t>
              </a:r>
            </a:p>
            <a:p>
              <a:pPr>
                <a:lnSpc>
                  <a:spcPct val="110000"/>
                </a:lnSpc>
                <a:spcBef>
                  <a:spcPts val="438"/>
                </a:spcBef>
                <a:spcAft>
                  <a:spcPts val="438"/>
                </a:spcAft>
                <a:buClr>
                  <a:srgbClr val="002060"/>
                </a:buClr>
                <a:buNone/>
              </a:pPr>
              <a:r>
                <a:rPr lang="zh-CN" altLang="en-US" sz="1600" dirty="0">
                  <a:solidFill>
                    <a:schemeClr val="bg1"/>
                  </a:solidFill>
                  <a:latin typeface="微软雅黑" panose="020B0503020204020204" pitchFamily="34" charset="-122"/>
                  <a:ea typeface="微软雅黑" panose="020B0503020204020204" pitchFamily="34" charset="-122"/>
                </a:rPr>
                <a:t> </a:t>
              </a:r>
              <a:r>
                <a:rPr lang="zh-CN" altLang="en-US" sz="1600" dirty="0" smtClean="0">
                  <a:solidFill>
                    <a:schemeClr val="bg1"/>
                  </a:solidFill>
                  <a:latin typeface="微软雅黑" panose="020B0503020204020204" pitchFamily="34" charset="-122"/>
                  <a:ea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对比、参照 </a:t>
              </a:r>
            </a:p>
            <a:p>
              <a:pPr>
                <a:lnSpc>
                  <a:spcPct val="110000"/>
                </a:lnSpc>
                <a:spcBef>
                  <a:spcPts val="438"/>
                </a:spcBef>
                <a:spcAft>
                  <a:spcPts val="438"/>
                </a:spcAft>
                <a:buClr>
                  <a:srgbClr val="002060"/>
                </a:buClr>
                <a:buNone/>
              </a:pPr>
              <a:r>
                <a:rPr lang="zh-CN" altLang="en-US" sz="1600" dirty="0">
                  <a:solidFill>
                    <a:schemeClr val="bg1"/>
                  </a:solidFill>
                  <a:latin typeface="微软雅黑" panose="020B0503020204020204" pitchFamily="34" charset="-122"/>
                  <a:ea typeface="微软雅黑" panose="020B0503020204020204" pitchFamily="34" charset="-122"/>
                </a:rPr>
                <a:t>        </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最佳模式 </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确保结合实际的，以结果为导向的方法，关注实效性 </a:t>
              </a:r>
            </a:p>
          </p:txBody>
        </p:sp>
        <p:sp>
          <p:nvSpPr>
            <p:cNvPr id="44" name="文本框 62"/>
            <p:cNvSpPr>
              <a:spLocks noChangeArrowheads="1"/>
            </p:cNvSpPr>
            <p:nvPr/>
          </p:nvSpPr>
          <p:spPr bwMode="auto">
            <a:xfrm>
              <a:off x="6309125" y="2538832"/>
              <a:ext cx="3921804" cy="21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告诉客户答案</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 在工作程序上替代客户的专职管理人员</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 要求管理人员创造奇迹    </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 无视内部知识和专家经验</a:t>
              </a:r>
            </a:p>
            <a:p>
              <a:pPr indent="-285750">
                <a:lnSpc>
                  <a:spcPct val="110000"/>
                </a:lnSpc>
                <a:spcBef>
                  <a:spcPts val="438"/>
                </a:spcBef>
                <a:spcAft>
                  <a:spcPts val="438"/>
                </a:spcAft>
                <a:buClr>
                  <a:srgbClr val="002060"/>
                </a:buClr>
                <a:buFont typeface="Wingdings" pitchFamily="2" charset="2"/>
                <a:buChar char="ª"/>
              </a:pPr>
              <a:r>
                <a:rPr lang="zh-CN" altLang="en-US" sz="1600" dirty="0">
                  <a:solidFill>
                    <a:schemeClr val="bg1"/>
                  </a:solidFill>
                  <a:latin typeface="微软雅黑" panose="020B0503020204020204" pitchFamily="34" charset="-122"/>
                  <a:ea typeface="微软雅黑" panose="020B0503020204020204" pitchFamily="34" charset="-122"/>
                </a:rPr>
                <a:t> 理论性的，以研究学习为导向方法</a:t>
              </a:r>
            </a:p>
          </p:txBody>
        </p:sp>
      </p:grpSp>
    </p:spTree>
    <p:extLst>
      <p:ext uri="{BB962C8B-B14F-4D97-AF65-F5344CB8AC3E}">
        <p14:creationId xmlns:p14="http://schemas.microsoft.com/office/powerpoint/2010/main" val="15660712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923603" y="360096"/>
            <a:ext cx="9466053"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纵横咨询模式为</a:t>
            </a:r>
            <a:r>
              <a:rPr lang="zh-CN" altLang="en-US" sz="2400" b="1" dirty="0">
                <a:latin typeface="黑体" panose="02010609060101010101" pitchFamily="49" charset="-122"/>
                <a:ea typeface="黑体" panose="02010609060101010101" pitchFamily="49" charset="-122"/>
              </a:rPr>
              <a:t>客户提供实效的解决方案</a:t>
            </a:r>
            <a:r>
              <a:rPr lang="zh-CN" altLang="en-US" sz="2400" b="1" dirty="0" smtClean="0">
                <a:latin typeface="黑体" panose="02010609060101010101" pitchFamily="49" charset="-122"/>
                <a:ea typeface="黑体" panose="02010609060101010101" pitchFamily="49" charset="-122"/>
              </a:rPr>
              <a:t>，实现</a:t>
            </a:r>
            <a:r>
              <a:rPr lang="zh-CN" altLang="en-US" sz="2400" b="1" dirty="0">
                <a:latin typeface="黑体" panose="02010609060101010101" pitchFamily="49" charset="-122"/>
                <a:ea typeface="黑体" panose="02010609060101010101" pitchFamily="49" charset="-122"/>
              </a:rPr>
              <a:t>知识转移和能力培养</a:t>
            </a:r>
          </a:p>
        </p:txBody>
      </p:sp>
      <p:sp>
        <p:nvSpPr>
          <p:cNvPr id="52" name="矩形 30"/>
          <p:cNvSpPr>
            <a:spLocks noChangeArrowheads="1"/>
          </p:cNvSpPr>
          <p:nvPr/>
        </p:nvSpPr>
        <p:spPr bwMode="auto">
          <a:xfrm>
            <a:off x="4925683" y="1268877"/>
            <a:ext cx="6896320" cy="1572623"/>
          </a:xfrm>
          <a:prstGeom prst="rect">
            <a:avLst/>
          </a:prstGeom>
          <a:solidFill>
            <a:srgbClr val="A6AFB6"/>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sym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sym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rgbClr val="FFFFFF"/>
              </a:solidFill>
              <a:latin typeface="宋体" pitchFamily="2" charset="-122"/>
              <a:sym typeface="宋体" pitchFamily="2" charset="-122"/>
            </a:endParaRPr>
          </a:p>
        </p:txBody>
      </p:sp>
      <p:sp>
        <p:nvSpPr>
          <p:cNvPr id="53" name="文本框 21"/>
          <p:cNvSpPr txBox="1"/>
          <p:nvPr/>
        </p:nvSpPr>
        <p:spPr>
          <a:xfrm>
            <a:off x="5199303" y="1318460"/>
            <a:ext cx="3270234" cy="400110"/>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项目</a:t>
            </a:r>
            <a:r>
              <a:rPr lang="zh-CN" altLang="en-US" sz="2000" b="1" dirty="0">
                <a:solidFill>
                  <a:schemeClr val="bg1"/>
                </a:solidFill>
                <a:latin typeface="微软雅黑" panose="020B0503020204020204" pitchFamily="34" charset="-122"/>
                <a:ea typeface="微软雅黑" panose="020B0503020204020204" pitchFamily="34" charset="-122"/>
              </a:rPr>
              <a:t>组的</a:t>
            </a:r>
            <a:r>
              <a:rPr lang="zh-CN" altLang="en-US" sz="2000" b="1" dirty="0" smtClean="0">
                <a:solidFill>
                  <a:schemeClr val="bg1"/>
                </a:solidFill>
                <a:latin typeface="微软雅黑" panose="020B0503020204020204" pitchFamily="34" charset="-122"/>
                <a:ea typeface="微软雅黑" panose="020B0503020204020204" pitchFamily="34" charset="-122"/>
              </a:rPr>
              <a:t>优势</a:t>
            </a:r>
            <a:endParaRPr lang="zh-CN" altLang="en-US" sz="2000" b="1" dirty="0">
              <a:solidFill>
                <a:schemeClr val="bg1"/>
              </a:solidFill>
              <a:latin typeface="微软雅黑" panose="020B0503020204020204" pitchFamily="34" charset="-122"/>
              <a:ea typeface="微软雅黑" panose="020B0503020204020204" pitchFamily="34" charset="-122"/>
              <a:sym typeface="Bradley Hand ITC TT-Bold"/>
            </a:endParaRPr>
          </a:p>
        </p:txBody>
      </p:sp>
      <p:sp>
        <p:nvSpPr>
          <p:cNvPr id="54" name="矩形 6"/>
          <p:cNvSpPr>
            <a:spLocks noChangeArrowheads="1"/>
          </p:cNvSpPr>
          <p:nvPr/>
        </p:nvSpPr>
        <p:spPr bwMode="auto">
          <a:xfrm>
            <a:off x="5199301" y="1699206"/>
            <a:ext cx="4669360"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pPr>
            <a:r>
              <a:rPr lang="zh-CN" altLang="en-US" sz="1600" dirty="0" smtClean="0">
                <a:solidFill>
                  <a:schemeClr val="bg1"/>
                </a:solidFill>
                <a:latin typeface="微软雅黑" panose="020B0503020204020204" pitchFamily="34" charset="-122"/>
                <a:ea typeface="微软雅黑" panose="020B0503020204020204" pitchFamily="34" charset="-122"/>
              </a:rPr>
              <a:t> 客观</a:t>
            </a:r>
            <a:r>
              <a:rPr lang="zh-CN" altLang="en-US" sz="1600" dirty="0">
                <a:solidFill>
                  <a:schemeClr val="bg1"/>
                </a:solidFill>
                <a:latin typeface="微软雅黑" panose="020B0503020204020204" pitchFamily="34" charset="-122"/>
                <a:ea typeface="微软雅黑" panose="020B0503020204020204" pitchFamily="34" charset="-122"/>
              </a:rPr>
              <a:t>公正的第三方</a:t>
            </a:r>
            <a:r>
              <a:rPr lang="zh-CN" altLang="en-US" sz="1600" dirty="0" smtClean="0">
                <a:solidFill>
                  <a:schemeClr val="bg1"/>
                </a:solidFill>
                <a:latin typeface="微软雅黑" panose="020B0503020204020204" pitchFamily="34" charset="-122"/>
                <a:ea typeface="微软雅黑" panose="020B0503020204020204" pitchFamily="34" charset="-122"/>
              </a:rPr>
              <a:t>身份；</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r>
              <a:rPr lang="zh-CN" altLang="en-US" sz="1600" dirty="0" smtClean="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成功的咨询经验和管理</a:t>
            </a:r>
            <a:r>
              <a:rPr lang="zh-CN" altLang="en-US" sz="1600" dirty="0" smtClean="0">
                <a:solidFill>
                  <a:schemeClr val="bg1"/>
                </a:solidFill>
                <a:latin typeface="微软雅黑" panose="020B0503020204020204" pitchFamily="34" charset="-122"/>
                <a:ea typeface="微软雅黑" panose="020B0503020204020204" pitchFamily="34" charset="-122"/>
              </a:rPr>
              <a:t>模式；</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r>
              <a:rPr lang="zh-CN" altLang="en-US" sz="1600" dirty="0" smtClean="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科学的实用工具和设计</a:t>
            </a:r>
            <a:r>
              <a:rPr lang="zh-CN" altLang="en-US" sz="1600" dirty="0" smtClean="0">
                <a:solidFill>
                  <a:schemeClr val="bg1"/>
                </a:solidFill>
                <a:latin typeface="微软雅黑" panose="020B0503020204020204" pitchFamily="34" charset="-122"/>
                <a:ea typeface="微软雅黑" panose="020B0503020204020204" pitchFamily="34" charset="-122"/>
              </a:rPr>
              <a:t>方法。</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5" name="文本框 21"/>
          <p:cNvSpPr txBox="1"/>
          <p:nvPr/>
        </p:nvSpPr>
        <p:spPr>
          <a:xfrm>
            <a:off x="8132286" y="1344058"/>
            <a:ext cx="3270234" cy="400110"/>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客户端的优势</a:t>
            </a:r>
            <a:endParaRPr lang="zh-CN" altLang="en-US" sz="2000" b="1" dirty="0">
              <a:solidFill>
                <a:schemeClr val="bg1"/>
              </a:solidFill>
              <a:latin typeface="微软雅黑" panose="020B0503020204020204" pitchFamily="34" charset="-122"/>
              <a:ea typeface="微软雅黑" panose="020B0503020204020204" pitchFamily="34" charset="-122"/>
              <a:sym typeface="Bradley Hand ITC TT-Bold"/>
            </a:endParaRPr>
          </a:p>
        </p:txBody>
      </p:sp>
      <p:sp>
        <p:nvSpPr>
          <p:cNvPr id="56" name="矩形 6"/>
          <p:cNvSpPr>
            <a:spLocks noChangeArrowheads="1"/>
          </p:cNvSpPr>
          <p:nvPr/>
        </p:nvSpPr>
        <p:spPr bwMode="auto">
          <a:xfrm>
            <a:off x="8192668" y="1699206"/>
            <a:ext cx="3444390"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pPr>
            <a:r>
              <a:rPr lang="zh-CN" altLang="en-US" sz="1600" dirty="0" smtClean="0">
                <a:solidFill>
                  <a:schemeClr val="bg1"/>
                </a:solidFill>
                <a:latin typeface="微软雅黑" panose="020B0503020204020204" pitchFamily="34" charset="-122"/>
                <a:ea typeface="微软雅黑" panose="020B0503020204020204" pitchFamily="34" charset="-122"/>
              </a:rPr>
              <a:t>领导</a:t>
            </a:r>
            <a:r>
              <a:rPr lang="zh-CN" altLang="en-US" sz="1600" dirty="0">
                <a:solidFill>
                  <a:schemeClr val="bg1"/>
                </a:solidFill>
                <a:latin typeface="微软雅黑" panose="020B0503020204020204" pitchFamily="34" charset="-122"/>
                <a:ea typeface="微软雅黑" panose="020B0503020204020204" pitchFamily="34" charset="-122"/>
              </a:rPr>
              <a:t>的决心 </a:t>
            </a:r>
            <a:r>
              <a:rPr lang="zh-CN" altLang="en-US" sz="1600" dirty="0" smtClean="0">
                <a:solidFill>
                  <a:schemeClr val="bg1"/>
                </a:solidFill>
                <a:latin typeface="微软雅黑" panose="020B0503020204020204" pitchFamily="34" charset="-122"/>
                <a:ea typeface="微软雅黑" panose="020B0503020204020204" pitchFamily="34" charset="-122"/>
              </a:rPr>
              <a:t>；</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r>
              <a:rPr lang="zh-CN" altLang="en-US" sz="1600" dirty="0" smtClean="0">
                <a:solidFill>
                  <a:schemeClr val="bg1"/>
                </a:solidFill>
                <a:latin typeface="微软雅黑" panose="020B0503020204020204" pitchFamily="34" charset="-122"/>
                <a:ea typeface="微软雅黑" panose="020B0503020204020204" pitchFamily="34" charset="-122"/>
              </a:rPr>
              <a:t>丰富</a:t>
            </a:r>
            <a:r>
              <a:rPr lang="zh-CN" altLang="en-US" sz="1600" dirty="0">
                <a:solidFill>
                  <a:schemeClr val="bg1"/>
                </a:solidFill>
                <a:latin typeface="微软雅黑" panose="020B0503020204020204" pitchFamily="34" charset="-122"/>
                <a:ea typeface="微软雅黑" panose="020B0503020204020204" pitchFamily="34" charset="-122"/>
              </a:rPr>
              <a:t>的行业和企业管理实践</a:t>
            </a:r>
            <a:r>
              <a:rPr lang="zh-CN" altLang="en-US" sz="1600" dirty="0" smtClean="0">
                <a:solidFill>
                  <a:schemeClr val="bg1"/>
                </a:solidFill>
                <a:latin typeface="微软雅黑" panose="020B0503020204020204" pitchFamily="34" charset="-122"/>
                <a:ea typeface="微软雅黑" panose="020B0503020204020204" pitchFamily="34" charset="-122"/>
              </a:rPr>
              <a:t>经验；</a:t>
            </a:r>
            <a:r>
              <a:rPr lang="en-US" altLang="zh-CN" sz="1600" dirty="0" smtClean="0">
                <a:solidFill>
                  <a:schemeClr val="bg1"/>
                </a:solidFill>
                <a:latin typeface="微软雅黑" panose="020B0503020204020204" pitchFamily="34" charset="-122"/>
                <a:ea typeface="微软雅黑" panose="020B0503020204020204" pitchFamily="34" charset="-122"/>
              </a:rPr>
              <a:t/>
            </a:r>
            <a:br>
              <a:rPr lang="en-US" altLang="zh-CN" sz="1600" dirty="0" smtClean="0">
                <a:solidFill>
                  <a:schemeClr val="bg1"/>
                </a:solidFill>
                <a:latin typeface="微软雅黑" panose="020B0503020204020204" pitchFamily="34" charset="-122"/>
                <a:ea typeface="微软雅黑" panose="020B0503020204020204" pitchFamily="34" charset="-122"/>
              </a:rPr>
            </a:br>
            <a:r>
              <a:rPr lang="zh-CN" altLang="en-US" sz="1600" dirty="0" smtClean="0">
                <a:solidFill>
                  <a:schemeClr val="bg1"/>
                </a:solidFill>
                <a:latin typeface="微软雅黑" panose="020B0503020204020204" pitchFamily="34" charset="-122"/>
                <a:ea typeface="微软雅黑" panose="020B0503020204020204" pitchFamily="34" charset="-122"/>
              </a:rPr>
              <a:t> 公司上下对企业发展壮大的期望。</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7" name="Oval 65"/>
          <p:cNvSpPr/>
          <p:nvPr/>
        </p:nvSpPr>
        <p:spPr>
          <a:xfrm>
            <a:off x="5116497" y="3147552"/>
            <a:ext cx="312565" cy="314359"/>
          </a:xfrm>
          <a:prstGeom prst="ellipse">
            <a:avLst/>
          </a:prstGeom>
          <a:solidFill>
            <a:srgbClr val="0D7FB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bg1"/>
                </a:solidFill>
                <a:latin typeface="Open Sans" pitchFamily="34" charset="0"/>
                <a:ea typeface="Open Sans" pitchFamily="34" charset="0"/>
                <a:cs typeface="Open Sans" pitchFamily="34" charset="0"/>
              </a:rPr>
              <a:t>1</a:t>
            </a:r>
            <a:endParaRPr lang="en-US" sz="1600" dirty="0">
              <a:solidFill>
                <a:schemeClr val="bg1"/>
              </a:solidFill>
              <a:latin typeface="Open Sans" pitchFamily="34" charset="0"/>
              <a:ea typeface="Open Sans" pitchFamily="34" charset="0"/>
              <a:cs typeface="Open Sans" pitchFamily="34" charset="0"/>
            </a:endParaRPr>
          </a:p>
        </p:txBody>
      </p:sp>
      <p:sp>
        <p:nvSpPr>
          <p:cNvPr id="59" name="文本框 21"/>
          <p:cNvSpPr txBox="1"/>
          <p:nvPr/>
        </p:nvSpPr>
        <p:spPr>
          <a:xfrm>
            <a:off x="5452744" y="3102898"/>
            <a:ext cx="1689945" cy="400110"/>
          </a:xfrm>
          <a:prstGeom prst="rect">
            <a:avLst/>
          </a:prstGeom>
          <a:noFill/>
        </p:spPr>
        <p:txBody>
          <a:bodyPr wrap="square" rtlCol="0">
            <a:spAutoFit/>
          </a:bodyPr>
          <a:lstStyle/>
          <a:p>
            <a:r>
              <a:rPr lang="zh-CN" altLang="en-US" sz="2000" b="1" dirty="0" smtClean="0">
                <a:solidFill>
                  <a:srgbClr val="0D7FB2"/>
                </a:solidFill>
                <a:latin typeface="微软雅黑" panose="020B0503020204020204" pitchFamily="34" charset="-122"/>
                <a:ea typeface="微软雅黑" panose="020B0503020204020204" pitchFamily="34" charset="-122"/>
                <a:sym typeface="Bradley Hand ITC TT-Bold"/>
              </a:rPr>
              <a:t>驻点工作</a:t>
            </a:r>
            <a:endParaRPr lang="zh-CN" altLang="en-US" sz="2000" b="1" dirty="0">
              <a:solidFill>
                <a:srgbClr val="0D7FB2"/>
              </a:solidFill>
              <a:latin typeface="微软雅黑" panose="020B0503020204020204" pitchFamily="34" charset="-122"/>
              <a:ea typeface="微软雅黑" panose="020B0503020204020204" pitchFamily="34" charset="-122"/>
              <a:sym typeface="Bradley Hand ITC TT-Bold"/>
            </a:endParaRPr>
          </a:p>
        </p:txBody>
      </p:sp>
      <p:sp>
        <p:nvSpPr>
          <p:cNvPr id="60" name="矩形 6"/>
          <p:cNvSpPr>
            <a:spLocks noChangeArrowheads="1"/>
          </p:cNvSpPr>
          <p:nvPr/>
        </p:nvSpPr>
        <p:spPr bwMode="auto">
          <a:xfrm>
            <a:off x="5426867" y="3495486"/>
            <a:ext cx="1904884"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buSzPct val="75000"/>
            </a:pPr>
            <a:r>
              <a:rPr lang="zh-CN" altLang="en-US" sz="1600" dirty="0">
                <a:latin typeface="微软雅黑" panose="020B0503020204020204" pitchFamily="34" charset="-122"/>
                <a:ea typeface="微软雅黑" panose="020B0503020204020204" pitchFamily="34" charset="-122"/>
              </a:rPr>
              <a:t>与客户时时刻刻在一起，专注工作，加强交流</a:t>
            </a:r>
          </a:p>
        </p:txBody>
      </p:sp>
      <p:sp>
        <p:nvSpPr>
          <p:cNvPr id="61" name="Oval 65"/>
          <p:cNvSpPr/>
          <p:nvPr/>
        </p:nvSpPr>
        <p:spPr>
          <a:xfrm>
            <a:off x="7331750" y="3142697"/>
            <a:ext cx="312565" cy="314359"/>
          </a:xfrm>
          <a:prstGeom prst="ellipse">
            <a:avLst/>
          </a:prstGeom>
          <a:solidFill>
            <a:srgbClr val="0D7FB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bg1"/>
                </a:solidFill>
                <a:latin typeface="Open Sans" pitchFamily="34" charset="0"/>
                <a:ea typeface="Open Sans" pitchFamily="34" charset="0"/>
                <a:cs typeface="Open Sans" pitchFamily="34" charset="0"/>
              </a:rPr>
              <a:t>2</a:t>
            </a:r>
            <a:endParaRPr lang="en-US" sz="1600" dirty="0">
              <a:solidFill>
                <a:schemeClr val="bg1"/>
              </a:solidFill>
              <a:latin typeface="Open Sans" pitchFamily="34" charset="0"/>
              <a:ea typeface="Open Sans" pitchFamily="34" charset="0"/>
              <a:cs typeface="Open Sans" pitchFamily="34" charset="0"/>
            </a:endParaRPr>
          </a:p>
        </p:txBody>
      </p:sp>
      <p:sp>
        <p:nvSpPr>
          <p:cNvPr id="62" name="矩形 6"/>
          <p:cNvSpPr>
            <a:spLocks noChangeArrowheads="1"/>
          </p:cNvSpPr>
          <p:nvPr/>
        </p:nvSpPr>
        <p:spPr bwMode="auto">
          <a:xfrm>
            <a:off x="7667997" y="3490631"/>
            <a:ext cx="1938208" cy="164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buSzPct val="75000"/>
            </a:pPr>
            <a:r>
              <a:rPr lang="zh-CN" altLang="en-US" sz="1600" dirty="0">
                <a:latin typeface="微软雅黑" panose="020B0503020204020204" pitchFamily="34" charset="-122"/>
                <a:ea typeface="微软雅黑" panose="020B0503020204020204" pitchFamily="34" charset="-122"/>
              </a:rPr>
              <a:t>严格的计划制定与送达双方高层的项目周报制度，保证按目标实现咨询效果</a:t>
            </a:r>
          </a:p>
        </p:txBody>
      </p:sp>
      <p:sp>
        <p:nvSpPr>
          <p:cNvPr id="63" name="文本框 21"/>
          <p:cNvSpPr txBox="1"/>
          <p:nvPr/>
        </p:nvSpPr>
        <p:spPr>
          <a:xfrm>
            <a:off x="7690803" y="3090845"/>
            <a:ext cx="1689945" cy="400110"/>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紧密沟通</a:t>
            </a:r>
          </a:p>
        </p:txBody>
      </p:sp>
      <p:sp>
        <p:nvSpPr>
          <p:cNvPr id="64" name="Oval 65"/>
          <p:cNvSpPr/>
          <p:nvPr/>
        </p:nvSpPr>
        <p:spPr>
          <a:xfrm>
            <a:off x="9538921" y="3142373"/>
            <a:ext cx="312565" cy="314359"/>
          </a:xfrm>
          <a:prstGeom prst="ellipse">
            <a:avLst/>
          </a:prstGeom>
          <a:solidFill>
            <a:srgbClr val="0D7FB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bg1"/>
                </a:solidFill>
                <a:latin typeface="Open Sans" pitchFamily="34" charset="0"/>
                <a:ea typeface="Open Sans" pitchFamily="34" charset="0"/>
                <a:cs typeface="Open Sans" pitchFamily="34" charset="0"/>
              </a:rPr>
              <a:t>3</a:t>
            </a:r>
            <a:endParaRPr lang="en-US" sz="1600" dirty="0">
              <a:solidFill>
                <a:schemeClr val="bg1"/>
              </a:solidFill>
              <a:latin typeface="Open Sans" pitchFamily="34" charset="0"/>
              <a:ea typeface="Open Sans" pitchFamily="34" charset="0"/>
              <a:cs typeface="Open Sans" pitchFamily="34" charset="0"/>
            </a:endParaRPr>
          </a:p>
        </p:txBody>
      </p:sp>
      <p:sp>
        <p:nvSpPr>
          <p:cNvPr id="65" name="矩形 6"/>
          <p:cNvSpPr>
            <a:spLocks noChangeArrowheads="1"/>
          </p:cNvSpPr>
          <p:nvPr/>
        </p:nvSpPr>
        <p:spPr bwMode="auto">
          <a:xfrm>
            <a:off x="9883794" y="3490307"/>
            <a:ext cx="1938208" cy="198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buSzPct val="75000"/>
            </a:pPr>
            <a:r>
              <a:rPr lang="zh-CN" altLang="en-US" sz="1600" dirty="0">
                <a:latin typeface="微软雅黑" panose="020B0503020204020204" pitchFamily="34" charset="-122"/>
                <a:ea typeface="微软雅黑" panose="020B0503020204020204" pitchFamily="34" charset="-122"/>
              </a:rPr>
              <a:t>遇到问题随时解决，双方高层的快速参与有利于根据实际情况调整思路、改进方案以达到咨询效果</a:t>
            </a:r>
          </a:p>
        </p:txBody>
      </p:sp>
      <p:sp>
        <p:nvSpPr>
          <p:cNvPr id="66" name="文本框 21"/>
          <p:cNvSpPr txBox="1"/>
          <p:nvPr/>
        </p:nvSpPr>
        <p:spPr>
          <a:xfrm>
            <a:off x="9906600" y="3090521"/>
            <a:ext cx="1689945" cy="400110"/>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项目推进</a:t>
            </a:r>
          </a:p>
        </p:txBody>
      </p:sp>
      <p:sp>
        <p:nvSpPr>
          <p:cNvPr id="67" name="Oval 65"/>
          <p:cNvSpPr/>
          <p:nvPr/>
        </p:nvSpPr>
        <p:spPr>
          <a:xfrm>
            <a:off x="5063148" y="5177646"/>
            <a:ext cx="312565" cy="314359"/>
          </a:xfrm>
          <a:prstGeom prst="ellipse">
            <a:avLst/>
          </a:prstGeom>
          <a:solidFill>
            <a:srgbClr val="0D7FB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bg1"/>
                </a:solidFill>
                <a:latin typeface="Open Sans" pitchFamily="34" charset="0"/>
                <a:ea typeface="Open Sans" pitchFamily="34" charset="0"/>
                <a:cs typeface="Open Sans" pitchFamily="34" charset="0"/>
              </a:rPr>
              <a:t>4</a:t>
            </a:r>
            <a:endParaRPr lang="en-US" sz="1600" dirty="0">
              <a:solidFill>
                <a:schemeClr val="bg1"/>
              </a:solidFill>
              <a:latin typeface="Open Sans" pitchFamily="34" charset="0"/>
              <a:ea typeface="Open Sans" pitchFamily="34" charset="0"/>
              <a:cs typeface="Open Sans" pitchFamily="34" charset="0"/>
            </a:endParaRPr>
          </a:p>
        </p:txBody>
      </p:sp>
      <p:sp>
        <p:nvSpPr>
          <p:cNvPr id="68" name="文本框 21"/>
          <p:cNvSpPr txBox="1"/>
          <p:nvPr/>
        </p:nvSpPr>
        <p:spPr>
          <a:xfrm>
            <a:off x="5399395" y="5132992"/>
            <a:ext cx="1689945" cy="400110"/>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互动学习</a:t>
            </a:r>
          </a:p>
        </p:txBody>
      </p:sp>
      <p:sp>
        <p:nvSpPr>
          <p:cNvPr id="69" name="矩形 6"/>
          <p:cNvSpPr>
            <a:spLocks noChangeArrowheads="1"/>
          </p:cNvSpPr>
          <p:nvPr/>
        </p:nvSpPr>
        <p:spPr bwMode="auto">
          <a:xfrm>
            <a:off x="5373518" y="5525580"/>
            <a:ext cx="1872672"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buSzPct val="75000"/>
            </a:pPr>
            <a:r>
              <a:rPr lang="zh-CN" altLang="en-US" sz="1600" dirty="0">
                <a:latin typeface="微软雅黑" panose="020B0503020204020204" pitchFamily="34" charset="-122"/>
                <a:ea typeface="微软雅黑" panose="020B0503020204020204" pitchFamily="34" charset="-122"/>
              </a:rPr>
              <a:t>与客户时时刻刻在一起，专注工作，加强交流</a:t>
            </a:r>
          </a:p>
        </p:txBody>
      </p:sp>
      <p:sp>
        <p:nvSpPr>
          <p:cNvPr id="71" name="Oval 65"/>
          <p:cNvSpPr/>
          <p:nvPr/>
        </p:nvSpPr>
        <p:spPr>
          <a:xfrm>
            <a:off x="7367171" y="5192257"/>
            <a:ext cx="312565" cy="314359"/>
          </a:xfrm>
          <a:prstGeom prst="ellipse">
            <a:avLst/>
          </a:prstGeom>
          <a:solidFill>
            <a:srgbClr val="0D7FB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smtClean="0">
                <a:solidFill>
                  <a:schemeClr val="bg1"/>
                </a:solidFill>
                <a:latin typeface="Open Sans" pitchFamily="34" charset="0"/>
                <a:ea typeface="Open Sans" pitchFamily="34" charset="0"/>
                <a:cs typeface="Open Sans" pitchFamily="34" charset="0"/>
              </a:rPr>
              <a:t>5</a:t>
            </a:r>
            <a:endParaRPr lang="en-US" sz="1600" dirty="0">
              <a:solidFill>
                <a:schemeClr val="bg1"/>
              </a:solidFill>
              <a:latin typeface="Open Sans" pitchFamily="34" charset="0"/>
              <a:ea typeface="Open Sans" pitchFamily="34" charset="0"/>
              <a:cs typeface="Open Sans" pitchFamily="34" charset="0"/>
            </a:endParaRPr>
          </a:p>
        </p:txBody>
      </p:sp>
      <p:sp>
        <p:nvSpPr>
          <p:cNvPr id="72" name="文本框 21"/>
          <p:cNvSpPr txBox="1"/>
          <p:nvPr/>
        </p:nvSpPr>
        <p:spPr>
          <a:xfrm>
            <a:off x="7703418" y="5147603"/>
            <a:ext cx="1689945" cy="400110"/>
          </a:xfrm>
          <a:prstGeom prst="rect">
            <a:avLst/>
          </a:prstGeom>
          <a:noFill/>
        </p:spPr>
        <p:txBody>
          <a:bodyPr wrap="square" rtlCol="0">
            <a:spAutoFit/>
          </a:bodyPr>
          <a:lstStyle/>
          <a:p>
            <a:r>
              <a:rPr lang="zh-CN" altLang="en-US" sz="2000" b="1" dirty="0">
                <a:solidFill>
                  <a:srgbClr val="0D7FB2"/>
                </a:solidFill>
                <a:latin typeface="微软雅黑" panose="020B0503020204020204" pitchFamily="34" charset="-122"/>
                <a:ea typeface="微软雅黑" panose="020B0503020204020204" pitchFamily="34" charset="-122"/>
                <a:sym typeface="Bradley Hand ITC TT-Bold"/>
              </a:rPr>
              <a:t>专一小组</a:t>
            </a:r>
          </a:p>
        </p:txBody>
      </p:sp>
      <p:sp>
        <p:nvSpPr>
          <p:cNvPr id="73" name="矩形 6"/>
          <p:cNvSpPr>
            <a:spLocks noChangeArrowheads="1"/>
          </p:cNvSpPr>
          <p:nvPr/>
        </p:nvSpPr>
        <p:spPr bwMode="auto">
          <a:xfrm>
            <a:off x="7677541" y="5540191"/>
            <a:ext cx="1794264"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spcBef>
                <a:spcPts val="438"/>
              </a:spcBef>
              <a:spcAft>
                <a:spcPts val="438"/>
              </a:spcAft>
              <a:buClr>
                <a:srgbClr val="002060"/>
              </a:buClr>
              <a:buSzPct val="75000"/>
            </a:pPr>
            <a:r>
              <a:rPr lang="zh-CN" altLang="en-US" sz="1600" dirty="0">
                <a:latin typeface="微软雅黑" panose="020B0503020204020204" pitchFamily="34" charset="-122"/>
                <a:ea typeface="微软雅黑" panose="020B0503020204020204" pitchFamily="34" charset="-122"/>
              </a:rPr>
              <a:t>项目组咨询顾问在同一时间内专注于一个项目</a:t>
            </a:r>
          </a:p>
        </p:txBody>
      </p:sp>
      <p:grpSp>
        <p:nvGrpSpPr>
          <p:cNvPr id="9" name="组合 8"/>
          <p:cNvGrpSpPr/>
          <p:nvPr/>
        </p:nvGrpSpPr>
        <p:grpSpPr>
          <a:xfrm>
            <a:off x="490513" y="1518248"/>
            <a:ext cx="4202257" cy="4201065"/>
            <a:chOff x="490513" y="1518248"/>
            <a:chExt cx="4202257" cy="4201065"/>
          </a:xfrm>
        </p:grpSpPr>
        <p:grpSp>
          <p:nvGrpSpPr>
            <p:cNvPr id="2" name="组合 1"/>
            <p:cNvGrpSpPr/>
            <p:nvPr/>
          </p:nvGrpSpPr>
          <p:grpSpPr>
            <a:xfrm>
              <a:off x="490513" y="1518248"/>
              <a:ext cx="4202257" cy="4201065"/>
              <a:chOff x="1377171" y="1760263"/>
              <a:chExt cx="3960192" cy="3854494"/>
            </a:xfrm>
          </p:grpSpPr>
          <p:sp>
            <p:nvSpPr>
              <p:cNvPr id="3" name="任意多边形 2"/>
              <p:cNvSpPr/>
              <p:nvPr/>
            </p:nvSpPr>
            <p:spPr>
              <a:xfrm>
                <a:off x="2791620" y="1760263"/>
                <a:ext cx="1164053" cy="1164053"/>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4BACC6"/>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2702" tIns="232702" rIns="232702" bIns="232702" numCol="1" spcCol="1270" anchor="ctr" anchorCtr="0">
                <a:noAutofit/>
              </a:bodyPr>
              <a:lstStyle/>
              <a:p>
                <a:pPr lvl="0" algn="ctr" defTabSz="2178050">
                  <a:lnSpc>
                    <a:spcPct val="90000"/>
                  </a:lnSpc>
                  <a:spcBef>
                    <a:spcPct val="0"/>
                  </a:spcBef>
                  <a:spcAft>
                    <a:spcPct val="35000"/>
                  </a:spcAft>
                </a:pPr>
                <a:endParaRPr lang="en-US" sz="1600" b="1" kern="1200" dirty="0"/>
              </a:p>
            </p:txBody>
          </p:sp>
          <p:sp>
            <p:nvSpPr>
              <p:cNvPr id="4" name="任意多边形 3"/>
              <p:cNvSpPr/>
              <p:nvPr/>
            </p:nvSpPr>
            <p:spPr>
              <a:xfrm rot="2160000">
                <a:off x="3918940" y="2654532"/>
                <a:ext cx="309680" cy="392867"/>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8572" rIns="92903"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5" name="任意多边形 4"/>
              <p:cNvSpPr/>
              <p:nvPr/>
            </p:nvSpPr>
            <p:spPr>
              <a:xfrm>
                <a:off x="4173310" y="2787920"/>
                <a:ext cx="1164053" cy="1164053"/>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7CAFDE"/>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2702" tIns="232702" rIns="232702" bIns="232702" numCol="1" spcCol="1270" anchor="ctr" anchorCtr="0">
                <a:noAutofit/>
              </a:bodyPr>
              <a:lstStyle/>
              <a:p>
                <a:pPr lvl="0" algn="ctr" defTabSz="2178050">
                  <a:lnSpc>
                    <a:spcPct val="90000"/>
                  </a:lnSpc>
                  <a:spcBef>
                    <a:spcPct val="0"/>
                  </a:spcBef>
                  <a:spcAft>
                    <a:spcPct val="35000"/>
                  </a:spcAft>
                </a:pPr>
                <a:endParaRPr lang="en-US" sz="4900" kern="1200"/>
              </a:p>
            </p:txBody>
          </p:sp>
          <p:sp>
            <p:nvSpPr>
              <p:cNvPr id="6" name="任意多边形 5"/>
              <p:cNvSpPr/>
              <p:nvPr/>
            </p:nvSpPr>
            <p:spPr>
              <a:xfrm rot="17280000">
                <a:off x="4365828" y="3996568"/>
                <a:ext cx="309681" cy="392868"/>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309680" y="314294"/>
                    </a:moveTo>
                    <a:lnTo>
                      <a:pt x="154840" y="314294"/>
                    </a:lnTo>
                    <a:lnTo>
                      <a:pt x="154840" y="392867"/>
                    </a:lnTo>
                    <a:lnTo>
                      <a:pt x="0" y="196433"/>
                    </a:lnTo>
                    <a:lnTo>
                      <a:pt x="154840" y="0"/>
                    </a:lnTo>
                    <a:lnTo>
                      <a:pt x="154840" y="78573"/>
                    </a:lnTo>
                    <a:lnTo>
                      <a:pt x="309680" y="78573"/>
                    </a:lnTo>
                    <a:lnTo>
                      <a:pt x="309680" y="314294"/>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902" tIns="78573" rIns="2"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7" name="任意多边形 6"/>
              <p:cNvSpPr/>
              <p:nvPr/>
            </p:nvSpPr>
            <p:spPr>
              <a:xfrm>
                <a:off x="3665797" y="4450704"/>
                <a:ext cx="1164053" cy="1164053"/>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076797"/>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2702" tIns="232702" rIns="232702" bIns="232702" numCol="1" spcCol="1270" anchor="ctr" anchorCtr="0">
                <a:noAutofit/>
              </a:bodyPr>
              <a:lstStyle/>
              <a:p>
                <a:pPr lvl="0" algn="ctr" defTabSz="2178050">
                  <a:lnSpc>
                    <a:spcPct val="90000"/>
                  </a:lnSpc>
                  <a:spcBef>
                    <a:spcPct val="0"/>
                  </a:spcBef>
                  <a:spcAft>
                    <a:spcPct val="35000"/>
                  </a:spcAft>
                </a:pPr>
                <a:endParaRPr lang="en-US" sz="4900" kern="1200"/>
              </a:p>
            </p:txBody>
          </p:sp>
          <p:sp>
            <p:nvSpPr>
              <p:cNvPr id="8" name="任意多边形 7"/>
              <p:cNvSpPr/>
              <p:nvPr/>
            </p:nvSpPr>
            <p:spPr>
              <a:xfrm rot="21600000">
                <a:off x="3227571" y="4836296"/>
                <a:ext cx="309681" cy="392868"/>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309680" y="314294"/>
                    </a:moveTo>
                    <a:lnTo>
                      <a:pt x="154840" y="314294"/>
                    </a:lnTo>
                    <a:lnTo>
                      <a:pt x="154840" y="392867"/>
                    </a:lnTo>
                    <a:lnTo>
                      <a:pt x="0" y="196433"/>
                    </a:lnTo>
                    <a:lnTo>
                      <a:pt x="154840" y="0"/>
                    </a:lnTo>
                    <a:lnTo>
                      <a:pt x="154840" y="78573"/>
                    </a:lnTo>
                    <a:lnTo>
                      <a:pt x="309680" y="78573"/>
                    </a:lnTo>
                    <a:lnTo>
                      <a:pt x="309680" y="314294"/>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904" tIns="78574" rIns="1"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39" name="任意多边形 38"/>
              <p:cNvSpPr/>
              <p:nvPr/>
            </p:nvSpPr>
            <p:spPr>
              <a:xfrm>
                <a:off x="1917443" y="4450704"/>
                <a:ext cx="1164053" cy="1164053"/>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05496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2702" tIns="232702" rIns="232702" bIns="232702" numCol="1" spcCol="1270" anchor="ctr" anchorCtr="0">
                <a:noAutofit/>
              </a:bodyPr>
              <a:lstStyle/>
              <a:p>
                <a:pPr lvl="0" algn="ctr" defTabSz="2178050">
                  <a:lnSpc>
                    <a:spcPct val="90000"/>
                  </a:lnSpc>
                  <a:spcBef>
                    <a:spcPct val="0"/>
                  </a:spcBef>
                  <a:spcAft>
                    <a:spcPct val="35000"/>
                  </a:spcAft>
                </a:pPr>
                <a:endParaRPr lang="en-US" sz="4900" kern="1200"/>
              </a:p>
            </p:txBody>
          </p:sp>
          <p:sp>
            <p:nvSpPr>
              <p:cNvPr id="40" name="任意多边形 39"/>
              <p:cNvSpPr/>
              <p:nvPr/>
            </p:nvSpPr>
            <p:spPr>
              <a:xfrm rot="25920000">
                <a:off x="2077202" y="4013240"/>
                <a:ext cx="309681" cy="392867"/>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309680" y="314294"/>
                    </a:moveTo>
                    <a:lnTo>
                      <a:pt x="154840" y="314294"/>
                    </a:lnTo>
                    <a:lnTo>
                      <a:pt x="154840" y="392867"/>
                    </a:lnTo>
                    <a:lnTo>
                      <a:pt x="0" y="196433"/>
                    </a:lnTo>
                    <a:lnTo>
                      <a:pt x="154840" y="0"/>
                    </a:lnTo>
                    <a:lnTo>
                      <a:pt x="154840" y="78573"/>
                    </a:lnTo>
                    <a:lnTo>
                      <a:pt x="309680" y="78573"/>
                    </a:lnTo>
                    <a:lnTo>
                      <a:pt x="309680" y="314294"/>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903" tIns="78572" rIns="1"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41" name="任意多边形 40"/>
              <p:cNvSpPr/>
              <p:nvPr/>
            </p:nvSpPr>
            <p:spPr>
              <a:xfrm>
                <a:off x="1377171" y="2787920"/>
                <a:ext cx="1164053" cy="1164053"/>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0D7FB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2702" tIns="232702" rIns="232702" bIns="232702" numCol="1" spcCol="1270" anchor="ctr" anchorCtr="0">
                <a:noAutofit/>
              </a:bodyPr>
              <a:lstStyle/>
              <a:p>
                <a:pPr lvl="0" algn="ctr" defTabSz="2178050">
                  <a:lnSpc>
                    <a:spcPct val="90000"/>
                  </a:lnSpc>
                  <a:spcBef>
                    <a:spcPct val="0"/>
                  </a:spcBef>
                  <a:spcAft>
                    <a:spcPct val="35000"/>
                  </a:spcAft>
                </a:pPr>
                <a:endParaRPr lang="en-US" sz="4900" kern="1200"/>
              </a:p>
            </p:txBody>
          </p:sp>
          <p:sp>
            <p:nvSpPr>
              <p:cNvPr id="42" name="任意多边形 41"/>
              <p:cNvSpPr/>
              <p:nvPr/>
            </p:nvSpPr>
            <p:spPr>
              <a:xfrm rot="19440000">
                <a:off x="2504491" y="2664836"/>
                <a:ext cx="309680" cy="392867"/>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8573" rIns="92904" bIns="78572"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45" name="矩形 44"/>
            <p:cNvSpPr/>
            <p:nvPr/>
          </p:nvSpPr>
          <p:spPr>
            <a:xfrm>
              <a:off x="3575765" y="3115697"/>
              <a:ext cx="1037664" cy="313932"/>
            </a:xfrm>
            <a:prstGeom prst="rect">
              <a:avLst/>
            </a:prstGeom>
          </p:spPr>
          <p:txBody>
            <a:bodyPr wrap="square">
              <a:spAutoFit/>
            </a:bodyPr>
            <a:lstStyle/>
            <a:p>
              <a:pPr lvl="0" algn="ctr" defTabSz="2178050">
                <a:lnSpc>
                  <a:spcPct val="90000"/>
                </a:lnSpc>
                <a:spcBef>
                  <a:spcPct val="0"/>
                </a:spcBef>
                <a:spcAft>
                  <a:spcPct val="35000"/>
                </a:spcAft>
              </a:pPr>
              <a:r>
                <a:rPr lang="zh-CN" altLang="en-US" sz="1600" b="1" dirty="0" smtClean="0">
                  <a:solidFill>
                    <a:schemeClr val="bg1"/>
                  </a:solidFill>
                  <a:latin typeface="微软雅黑" panose="020B0503020204020204" pitchFamily="34" charset="-122"/>
                  <a:ea typeface="微软雅黑" panose="020B0503020204020204" pitchFamily="34" charset="-122"/>
                </a:rPr>
                <a:t>紧密沟通</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3017800" y="4927988"/>
              <a:ext cx="1037664" cy="313932"/>
            </a:xfrm>
            <a:prstGeom prst="rect">
              <a:avLst/>
            </a:prstGeom>
          </p:spPr>
          <p:txBody>
            <a:bodyPr wrap="square">
              <a:spAutoFit/>
            </a:bodyPr>
            <a:lstStyle/>
            <a:p>
              <a:pPr lvl="0" algn="ctr" defTabSz="2178050">
                <a:lnSpc>
                  <a:spcPct val="90000"/>
                </a:lnSpc>
                <a:spcBef>
                  <a:spcPct val="0"/>
                </a:spcBef>
                <a:spcAft>
                  <a:spcPct val="35000"/>
                </a:spcAft>
              </a:pPr>
              <a:r>
                <a:rPr lang="zh-CN" altLang="en-US" sz="1600" b="1" dirty="0" smtClean="0">
                  <a:solidFill>
                    <a:schemeClr val="bg1"/>
                  </a:solidFill>
                  <a:latin typeface="微软雅黑" panose="020B0503020204020204" pitchFamily="34" charset="-122"/>
                  <a:ea typeface="微软雅黑" panose="020B0503020204020204" pitchFamily="34" charset="-122"/>
                </a:rPr>
                <a:t>项目推进</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49" name="矩形 48"/>
            <p:cNvSpPr/>
            <p:nvPr/>
          </p:nvSpPr>
          <p:spPr>
            <a:xfrm>
              <a:off x="1179079" y="4950550"/>
              <a:ext cx="1037664" cy="313932"/>
            </a:xfrm>
            <a:prstGeom prst="rect">
              <a:avLst/>
            </a:prstGeom>
          </p:spPr>
          <p:txBody>
            <a:bodyPr wrap="square">
              <a:spAutoFit/>
            </a:bodyPr>
            <a:lstStyle/>
            <a:p>
              <a:pPr lvl="0" algn="ctr" defTabSz="2178050">
                <a:lnSpc>
                  <a:spcPct val="90000"/>
                </a:lnSpc>
                <a:spcBef>
                  <a:spcPct val="0"/>
                </a:spcBef>
                <a:spcAft>
                  <a:spcPct val="35000"/>
                </a:spcAft>
              </a:pPr>
              <a:r>
                <a:rPr lang="zh-CN" altLang="en-US" sz="1600" b="1" dirty="0" smtClean="0">
                  <a:solidFill>
                    <a:schemeClr val="bg1"/>
                  </a:solidFill>
                  <a:latin typeface="微软雅黑" panose="020B0503020204020204" pitchFamily="34" charset="-122"/>
                  <a:ea typeface="微软雅黑" panose="020B0503020204020204" pitchFamily="34" charset="-122"/>
                </a:rPr>
                <a:t>互动学习</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50" name="矩形 49"/>
            <p:cNvSpPr/>
            <p:nvPr/>
          </p:nvSpPr>
          <p:spPr>
            <a:xfrm>
              <a:off x="554613" y="3145987"/>
              <a:ext cx="1037664" cy="313932"/>
            </a:xfrm>
            <a:prstGeom prst="rect">
              <a:avLst/>
            </a:prstGeom>
          </p:spPr>
          <p:txBody>
            <a:bodyPr wrap="square">
              <a:spAutoFit/>
            </a:bodyPr>
            <a:lstStyle/>
            <a:p>
              <a:pPr lvl="0" algn="ctr" defTabSz="2178050">
                <a:lnSpc>
                  <a:spcPct val="90000"/>
                </a:lnSpc>
                <a:spcBef>
                  <a:spcPct val="0"/>
                </a:spcBef>
                <a:spcAft>
                  <a:spcPct val="35000"/>
                </a:spcAft>
              </a:pPr>
              <a:r>
                <a:rPr lang="zh-CN" altLang="en-US" sz="1600" b="1" dirty="0" smtClean="0">
                  <a:solidFill>
                    <a:schemeClr val="bg1"/>
                  </a:solidFill>
                  <a:latin typeface="微软雅黑" panose="020B0503020204020204" pitchFamily="34" charset="-122"/>
                  <a:ea typeface="微软雅黑" panose="020B0503020204020204" pitchFamily="34" charset="-122"/>
                </a:rPr>
                <a:t>专一小组</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51" name="任意多边形 50"/>
            <p:cNvSpPr/>
            <p:nvPr/>
          </p:nvSpPr>
          <p:spPr>
            <a:xfrm>
              <a:off x="2016718" y="3044694"/>
              <a:ext cx="1315912" cy="1332409"/>
            </a:xfrm>
            <a:custGeom>
              <a:avLst/>
              <a:gdLst>
                <a:gd name="connsiteX0" fmla="*/ 0 w 1164053"/>
                <a:gd name="connsiteY0" fmla="*/ 582027 h 1164053"/>
                <a:gd name="connsiteX1" fmla="*/ 582027 w 1164053"/>
                <a:gd name="connsiteY1" fmla="*/ 0 h 1164053"/>
                <a:gd name="connsiteX2" fmla="*/ 1164054 w 1164053"/>
                <a:gd name="connsiteY2" fmla="*/ 582027 h 1164053"/>
                <a:gd name="connsiteX3" fmla="*/ 582027 w 1164053"/>
                <a:gd name="connsiteY3" fmla="*/ 1164054 h 1164053"/>
                <a:gd name="connsiteX4" fmla="*/ 0 w 1164053"/>
                <a:gd name="connsiteY4" fmla="*/ 582027 h 116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053" h="1164053">
                  <a:moveTo>
                    <a:pt x="0" y="582027"/>
                  </a:moveTo>
                  <a:cubicBezTo>
                    <a:pt x="0" y="260582"/>
                    <a:pt x="260582" y="0"/>
                    <a:pt x="582027" y="0"/>
                  </a:cubicBezTo>
                  <a:cubicBezTo>
                    <a:pt x="903472" y="0"/>
                    <a:pt x="1164054" y="260582"/>
                    <a:pt x="1164054" y="582027"/>
                  </a:cubicBezTo>
                  <a:cubicBezTo>
                    <a:pt x="1164054" y="903472"/>
                    <a:pt x="903472" y="1164054"/>
                    <a:pt x="582027" y="1164054"/>
                  </a:cubicBezTo>
                  <a:cubicBezTo>
                    <a:pt x="260582" y="1164054"/>
                    <a:pt x="0" y="903472"/>
                    <a:pt x="0" y="582027"/>
                  </a:cubicBezTo>
                  <a:close/>
                </a:path>
              </a:pathLst>
            </a:custGeom>
            <a:solidFill>
              <a:srgbClr val="A6AFB6"/>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defTabSz="2178050">
                <a:lnSpc>
                  <a:spcPct val="90000"/>
                </a:lnSpc>
                <a:spcBef>
                  <a:spcPct val="0"/>
                </a:spcBef>
                <a:spcAft>
                  <a:spcPct val="35000"/>
                </a:spcAft>
                <a:buFont typeface="Arial"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形成优势</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2090190" y="1995640"/>
              <a:ext cx="1037664" cy="313932"/>
            </a:xfrm>
            <a:prstGeom prst="rect">
              <a:avLst/>
            </a:prstGeom>
          </p:spPr>
          <p:txBody>
            <a:bodyPr wrap="square">
              <a:spAutoFit/>
            </a:bodyPr>
            <a:lstStyle/>
            <a:p>
              <a:pPr lvl="0" algn="ctr" defTabSz="2178050">
                <a:lnSpc>
                  <a:spcPct val="90000"/>
                </a:lnSpc>
                <a:spcBef>
                  <a:spcPct val="0"/>
                </a:spcBef>
                <a:spcAft>
                  <a:spcPct val="35000"/>
                </a:spcAft>
              </a:pPr>
              <a:r>
                <a:rPr lang="zh-CN" altLang="en-US" sz="1600" b="1" dirty="0" smtClean="0">
                  <a:solidFill>
                    <a:schemeClr val="bg1"/>
                  </a:solidFill>
                  <a:latin typeface="微软雅黑" panose="020B0503020204020204" pitchFamily="34" charset="-122"/>
                  <a:ea typeface="微软雅黑" panose="020B0503020204020204" pitchFamily="34" charset="-122"/>
                </a:rPr>
                <a:t>驻点工作</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53517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6991016"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项目管理</a:t>
            </a:r>
            <a:r>
              <a:rPr lang="zh-CN" altLang="en-US" sz="2400" b="1" dirty="0">
                <a:latin typeface="黑体" panose="02010609060101010101" pitchFamily="49" charset="-122"/>
                <a:ea typeface="黑体" panose="02010609060101010101" pitchFamily="49" charset="-122"/>
              </a:rPr>
              <a:t>架构优势互补，层级职责明确，协调互动</a:t>
            </a:r>
          </a:p>
        </p:txBody>
      </p:sp>
      <p:grpSp>
        <p:nvGrpSpPr>
          <p:cNvPr id="2" name="组合 1"/>
          <p:cNvGrpSpPr/>
          <p:nvPr/>
        </p:nvGrpSpPr>
        <p:grpSpPr>
          <a:xfrm>
            <a:off x="517005" y="1132811"/>
            <a:ext cx="11370082" cy="5438967"/>
            <a:chOff x="517005" y="1132811"/>
            <a:chExt cx="11370082" cy="5438967"/>
          </a:xfrm>
        </p:grpSpPr>
        <p:sp>
          <p:nvSpPr>
            <p:cNvPr id="46" name="Rectangle 29"/>
            <p:cNvSpPr>
              <a:spLocks noChangeArrowheads="1"/>
            </p:cNvSpPr>
            <p:nvPr/>
          </p:nvSpPr>
          <p:spPr bwMode="auto">
            <a:xfrm>
              <a:off x="4344952" y="1132811"/>
              <a:ext cx="3004746" cy="1299837"/>
            </a:xfrm>
            <a:prstGeom prst="rect">
              <a:avLst/>
            </a:prstGeom>
            <a:solidFill>
              <a:srgbClr val="0D7FB2"/>
            </a:solidFill>
            <a:ln>
              <a:noFill/>
            </a:ln>
            <a:extLst/>
          </p:spPr>
          <p:txBody>
            <a:bodyPr anchor="ctr"/>
            <a:lstStyle/>
            <a:p>
              <a:pPr algn="ctr">
                <a:spcBef>
                  <a:spcPct val="0"/>
                </a:spcBef>
              </a:pPr>
              <a:endParaRPr lang="zh-CN" altLang="en-US" sz="2000" b="1" dirty="0">
                <a:solidFill>
                  <a:schemeClr val="bg1"/>
                </a:solidFill>
              </a:endParaRPr>
            </a:p>
          </p:txBody>
        </p:sp>
        <p:sp>
          <p:nvSpPr>
            <p:cNvPr id="91" name="矩形 90"/>
            <p:cNvSpPr/>
            <p:nvPr/>
          </p:nvSpPr>
          <p:spPr>
            <a:xfrm>
              <a:off x="4344952" y="1650813"/>
              <a:ext cx="3004746" cy="634325"/>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4988926" y="1233569"/>
              <a:ext cx="2265872" cy="1051570"/>
            </a:xfrm>
            <a:prstGeom prst="rect">
              <a:avLst/>
            </a:prstGeom>
          </p:spPr>
          <p:txBody>
            <a:bodyPr wrap="square">
              <a:spAutoFit/>
            </a:bodyPr>
            <a:lstStyle/>
            <a:p>
              <a:pPr>
                <a:spcBef>
                  <a:spcPts val="438"/>
                </a:spcBef>
                <a:spcAft>
                  <a:spcPts val="438"/>
                </a:spcAft>
                <a:buClr>
                  <a:srgbClr val="002060"/>
                </a:buClr>
                <a:buSzPct val="75000"/>
                <a:defRPr/>
              </a:pPr>
              <a:r>
                <a:rPr lang="zh-CN" altLang="en-US" sz="1700" b="1" dirty="0" smtClean="0">
                  <a:solidFill>
                    <a:schemeClr val="bg1"/>
                  </a:solidFill>
                  <a:latin typeface="微软雅黑" panose="020B0503020204020204" pitchFamily="34" charset="-122"/>
                  <a:ea typeface="微软雅黑" panose="020B0503020204020204" pitchFamily="34" charset="-122"/>
                </a:rPr>
                <a:t>高层</a:t>
              </a:r>
              <a:r>
                <a:rPr lang="zh-CN" altLang="en-US" sz="1700" b="1" dirty="0">
                  <a:solidFill>
                    <a:schemeClr val="bg1"/>
                  </a:solidFill>
                  <a:latin typeface="微软雅黑" panose="020B0503020204020204" pitchFamily="34" charset="-122"/>
                  <a:ea typeface="微软雅黑" panose="020B0503020204020204" pitchFamily="34" charset="-122"/>
                </a:rPr>
                <a:t>指导委员会</a:t>
              </a:r>
            </a:p>
            <a:p>
              <a:pPr indent="-171450">
                <a:spcBef>
                  <a:spcPts val="438"/>
                </a:spcBef>
                <a:spcAft>
                  <a:spcPts val="438"/>
                </a:spcAft>
                <a:buClr>
                  <a:srgbClr val="002060"/>
                </a:buClr>
                <a:buSzPct val="75000"/>
                <a:buFont typeface="Arial" panose="020B0604020202020204" pitchFamily="34" charset="0"/>
                <a:buChar char="•"/>
                <a:defRPr/>
              </a:pPr>
              <a:r>
                <a:rPr lang="zh-CN" altLang="en-US" sz="1600" dirty="0" smtClean="0">
                  <a:solidFill>
                    <a:schemeClr val="bg2">
                      <a:lumMod val="10000"/>
                    </a:schemeClr>
                  </a:solidFill>
                  <a:latin typeface="微软雅黑" panose="020B0503020204020204" pitchFamily="34" charset="-122"/>
                  <a:ea typeface="微软雅黑" panose="020B0503020204020204" pitchFamily="34" charset="-122"/>
                </a:rPr>
                <a:t>客户一把手</a:t>
              </a:r>
            </a:p>
            <a:p>
              <a:pPr indent="-171450">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北大纵横负责人</a:t>
              </a:r>
            </a:p>
          </p:txBody>
        </p:sp>
        <p:sp>
          <p:nvSpPr>
            <p:cNvPr id="92" name="Rectangle 29"/>
            <p:cNvSpPr>
              <a:spLocks noChangeArrowheads="1"/>
            </p:cNvSpPr>
            <p:nvPr/>
          </p:nvSpPr>
          <p:spPr bwMode="auto">
            <a:xfrm>
              <a:off x="4344952" y="2596433"/>
              <a:ext cx="3004746" cy="1299837"/>
            </a:xfrm>
            <a:prstGeom prst="rect">
              <a:avLst/>
            </a:prstGeom>
            <a:solidFill>
              <a:srgbClr val="0D7FB2"/>
            </a:solidFill>
            <a:ln>
              <a:noFill/>
            </a:ln>
            <a:extLst/>
          </p:spPr>
          <p:txBody>
            <a:bodyPr anchor="ctr"/>
            <a:lstStyle/>
            <a:p>
              <a:pPr algn="ctr">
                <a:spcBef>
                  <a:spcPct val="0"/>
                </a:spcBef>
              </a:pPr>
              <a:endParaRPr lang="zh-CN" altLang="en-US" sz="2000" b="1" dirty="0">
                <a:solidFill>
                  <a:schemeClr val="bg1"/>
                </a:solidFill>
              </a:endParaRPr>
            </a:p>
          </p:txBody>
        </p:sp>
        <p:sp>
          <p:nvSpPr>
            <p:cNvPr id="93" name="矩形 92"/>
            <p:cNvSpPr/>
            <p:nvPr/>
          </p:nvSpPr>
          <p:spPr>
            <a:xfrm>
              <a:off x="4344952" y="3114435"/>
              <a:ext cx="3004746" cy="634325"/>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矩形 93"/>
            <p:cNvSpPr/>
            <p:nvPr/>
          </p:nvSpPr>
          <p:spPr>
            <a:xfrm>
              <a:off x="5055071" y="2744895"/>
              <a:ext cx="2199727" cy="1003865"/>
            </a:xfrm>
            <a:prstGeom prst="rect">
              <a:avLst/>
            </a:prstGeom>
          </p:spPr>
          <p:txBody>
            <a:bodyPr wrap="square">
              <a:spAutoFit/>
            </a:bodyPr>
            <a:lstStyle/>
            <a:p>
              <a:pPr>
                <a:lnSpc>
                  <a:spcPct val="90000"/>
                </a:lnSpc>
                <a:spcBef>
                  <a:spcPts val="438"/>
                </a:spcBef>
                <a:spcAft>
                  <a:spcPts val="438"/>
                </a:spcAft>
                <a:buClr>
                  <a:srgbClr val="002060"/>
                </a:buClr>
                <a:buSzPct val="75000"/>
                <a:defRPr/>
              </a:pPr>
              <a:r>
                <a:rPr lang="zh-CN" altLang="en-US" sz="1700" b="1" dirty="0" smtClean="0">
                  <a:solidFill>
                    <a:schemeClr val="bg1"/>
                  </a:solidFill>
                </a:rPr>
                <a:t> </a:t>
              </a:r>
              <a:r>
                <a:rPr lang="zh-CN" altLang="en-US" sz="1700" b="1" dirty="0">
                  <a:solidFill>
                    <a:schemeClr val="bg1"/>
                  </a:solidFill>
                  <a:latin typeface="微软雅黑" panose="020B0503020204020204" pitchFamily="34" charset="-122"/>
                  <a:ea typeface="微软雅黑" panose="020B0503020204020204" pitchFamily="34" charset="-122"/>
                </a:rPr>
                <a:t>项目总监</a:t>
              </a: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客户项目总监</a:t>
              </a: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北大纵横项目总监</a:t>
              </a:r>
            </a:p>
          </p:txBody>
        </p:sp>
        <p:sp>
          <p:nvSpPr>
            <p:cNvPr id="95" name="Rectangle 29"/>
            <p:cNvSpPr>
              <a:spLocks noChangeArrowheads="1"/>
            </p:cNvSpPr>
            <p:nvPr/>
          </p:nvSpPr>
          <p:spPr bwMode="auto">
            <a:xfrm>
              <a:off x="2547289" y="4553579"/>
              <a:ext cx="3004746" cy="1299837"/>
            </a:xfrm>
            <a:prstGeom prst="rect">
              <a:avLst/>
            </a:prstGeom>
            <a:solidFill>
              <a:srgbClr val="0D7FB2"/>
            </a:solidFill>
            <a:ln>
              <a:noFill/>
            </a:ln>
            <a:extLst/>
          </p:spPr>
          <p:txBody>
            <a:bodyPr anchor="ctr"/>
            <a:lstStyle/>
            <a:p>
              <a:pPr algn="ctr">
                <a:spcBef>
                  <a:spcPct val="0"/>
                </a:spcBef>
              </a:pPr>
              <a:endParaRPr lang="zh-CN" altLang="en-US" sz="2000" b="1" dirty="0">
                <a:solidFill>
                  <a:schemeClr val="bg1"/>
                </a:solidFill>
              </a:endParaRPr>
            </a:p>
          </p:txBody>
        </p:sp>
        <p:sp>
          <p:nvSpPr>
            <p:cNvPr id="96" name="矩形 95"/>
            <p:cNvSpPr/>
            <p:nvPr/>
          </p:nvSpPr>
          <p:spPr>
            <a:xfrm>
              <a:off x="2547289" y="5071581"/>
              <a:ext cx="3004746" cy="634325"/>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矩形 96"/>
            <p:cNvSpPr/>
            <p:nvPr/>
          </p:nvSpPr>
          <p:spPr>
            <a:xfrm>
              <a:off x="3128125" y="4715414"/>
              <a:ext cx="2265872" cy="976165"/>
            </a:xfrm>
            <a:prstGeom prst="rect">
              <a:avLst/>
            </a:prstGeom>
          </p:spPr>
          <p:txBody>
            <a:bodyPr wrap="square">
              <a:spAutoFit/>
            </a:bodyPr>
            <a:lstStyle/>
            <a:p>
              <a:pPr>
                <a:lnSpc>
                  <a:spcPct val="90000"/>
                </a:lnSpc>
                <a:spcBef>
                  <a:spcPts val="438"/>
                </a:spcBef>
                <a:spcAft>
                  <a:spcPts val="438"/>
                </a:spcAft>
                <a:buClr>
                  <a:srgbClr val="002060"/>
                </a:buClr>
                <a:buSzPct val="75000"/>
                <a:defRPr/>
              </a:pPr>
              <a:r>
                <a:rPr lang="zh-CN" altLang="en-US" sz="1700" b="1" dirty="0">
                  <a:solidFill>
                    <a:schemeClr val="bg1"/>
                  </a:solidFill>
                  <a:latin typeface="微软雅黑" panose="020B0503020204020204" pitchFamily="34" charset="-122"/>
                  <a:ea typeface="微软雅黑" panose="020B0503020204020204" pitchFamily="34" charset="-122"/>
                </a:rPr>
                <a:t>北大纵横项目组</a:t>
              </a: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北大纵横项目经理</a:t>
              </a: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咨询顾问人员</a:t>
              </a:r>
            </a:p>
          </p:txBody>
        </p:sp>
        <p:sp>
          <p:nvSpPr>
            <p:cNvPr id="98" name="Rectangle 29"/>
            <p:cNvSpPr>
              <a:spLocks noChangeArrowheads="1"/>
            </p:cNvSpPr>
            <p:nvPr/>
          </p:nvSpPr>
          <p:spPr bwMode="auto">
            <a:xfrm>
              <a:off x="5950661" y="4562884"/>
              <a:ext cx="3306801" cy="1299837"/>
            </a:xfrm>
            <a:prstGeom prst="rect">
              <a:avLst/>
            </a:prstGeom>
            <a:solidFill>
              <a:srgbClr val="0D7FB2"/>
            </a:solidFill>
            <a:ln>
              <a:noFill/>
            </a:ln>
            <a:extLst/>
          </p:spPr>
          <p:txBody>
            <a:bodyPr anchor="ctr"/>
            <a:lstStyle/>
            <a:p>
              <a:pPr algn="ctr">
                <a:spcBef>
                  <a:spcPct val="0"/>
                </a:spcBef>
              </a:pPr>
              <a:endParaRPr lang="zh-CN" altLang="en-US" sz="2000" b="1" dirty="0">
                <a:solidFill>
                  <a:schemeClr val="bg1"/>
                </a:solidFill>
              </a:endParaRPr>
            </a:p>
          </p:txBody>
        </p:sp>
        <p:sp>
          <p:nvSpPr>
            <p:cNvPr id="99" name="矩形 98"/>
            <p:cNvSpPr/>
            <p:nvPr/>
          </p:nvSpPr>
          <p:spPr>
            <a:xfrm>
              <a:off x="5950662" y="5080886"/>
              <a:ext cx="3306800" cy="634325"/>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矩形 99"/>
            <p:cNvSpPr/>
            <p:nvPr/>
          </p:nvSpPr>
          <p:spPr>
            <a:xfrm>
              <a:off x="5950662" y="4724719"/>
              <a:ext cx="3004745" cy="976165"/>
            </a:xfrm>
            <a:prstGeom prst="rect">
              <a:avLst/>
            </a:prstGeom>
          </p:spPr>
          <p:txBody>
            <a:bodyPr wrap="square">
              <a:spAutoFit/>
            </a:bodyPr>
            <a:lstStyle/>
            <a:p>
              <a:pPr algn="ctr">
                <a:lnSpc>
                  <a:spcPct val="90000"/>
                </a:lnSpc>
                <a:spcBef>
                  <a:spcPts val="438"/>
                </a:spcBef>
                <a:spcAft>
                  <a:spcPts val="438"/>
                </a:spcAft>
                <a:buClr>
                  <a:srgbClr val="002060"/>
                </a:buClr>
                <a:buSzPct val="75000"/>
                <a:defRPr/>
              </a:pPr>
              <a:r>
                <a:rPr lang="zh-CN" altLang="en-US" sz="1700" b="1" dirty="0">
                  <a:solidFill>
                    <a:schemeClr val="bg1"/>
                  </a:solidFill>
                  <a:latin typeface="微软雅黑" panose="020B0503020204020204" pitchFamily="34" charset="-122"/>
                  <a:ea typeface="微软雅黑" panose="020B0503020204020204" pitchFamily="34" charset="-122"/>
                </a:rPr>
                <a:t>客户公司小组</a:t>
              </a: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由领导委员会指定的管理人员</a:t>
              </a:r>
              <a:endParaRPr lang="en-US" altLang="zh-CN" sz="1600" dirty="0">
                <a:solidFill>
                  <a:schemeClr val="bg2">
                    <a:lumMod val="10000"/>
                  </a:schemeClr>
                </a:solidFill>
                <a:latin typeface="微软雅黑" panose="020B0503020204020204" pitchFamily="34" charset="-122"/>
                <a:ea typeface="微软雅黑" panose="020B0503020204020204" pitchFamily="34" charset="-122"/>
              </a:endParaRPr>
            </a:p>
            <a:p>
              <a:pPr indent="-171450">
                <a:lnSpc>
                  <a:spcPct val="90000"/>
                </a:lnSpc>
                <a:spcBef>
                  <a:spcPts val="438"/>
                </a:spcBef>
                <a:spcAft>
                  <a:spcPts val="438"/>
                </a:spcAft>
                <a:buClr>
                  <a:srgbClr val="002060"/>
                </a:buClr>
                <a:buSzPct val="75000"/>
                <a:buFont typeface="Arial" panose="020B0604020202020204" pitchFamily="34" charset="0"/>
                <a:buChar char="•"/>
                <a:defRPr/>
              </a:pPr>
              <a:r>
                <a:rPr lang="zh-CN" altLang="en-US" sz="1600" dirty="0">
                  <a:solidFill>
                    <a:schemeClr val="bg2">
                      <a:lumMod val="10000"/>
                    </a:schemeClr>
                  </a:solidFill>
                  <a:latin typeface="微软雅黑" panose="020B0503020204020204" pitchFamily="34" charset="-122"/>
                  <a:ea typeface="微软雅黑" panose="020B0503020204020204" pitchFamily="34" charset="-122"/>
                </a:rPr>
                <a:t>主要是各部门领导</a:t>
              </a:r>
            </a:p>
          </p:txBody>
        </p:sp>
        <p:cxnSp>
          <p:nvCxnSpPr>
            <p:cNvPr id="13" name="直接箭头连接符 12"/>
            <p:cNvCxnSpPr>
              <a:stCxn id="46" idx="2"/>
              <a:endCxn id="92" idx="0"/>
            </p:cNvCxnSpPr>
            <p:nvPr/>
          </p:nvCxnSpPr>
          <p:spPr>
            <a:xfrm>
              <a:off x="5847325" y="2432648"/>
              <a:ext cx="0" cy="163785"/>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92" idx="2"/>
              <a:endCxn id="95" idx="0"/>
            </p:cNvCxnSpPr>
            <p:nvPr/>
          </p:nvCxnSpPr>
          <p:spPr>
            <a:xfrm rot="5400000">
              <a:off x="4619840" y="3326093"/>
              <a:ext cx="657309" cy="1797663"/>
            </a:xfrm>
            <a:prstGeom prst="bentConnector3">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a:stCxn id="92" idx="2"/>
              <a:endCxn id="98" idx="0"/>
            </p:cNvCxnSpPr>
            <p:nvPr/>
          </p:nvCxnSpPr>
          <p:spPr>
            <a:xfrm rot="16200000" flipH="1">
              <a:off x="6392386" y="3351208"/>
              <a:ext cx="666614" cy="1756737"/>
            </a:xfrm>
            <a:prstGeom prst="bentConnector3">
              <a:avLst>
                <a:gd name="adj1" fmla="val 50000"/>
              </a:avLst>
            </a:prstGeom>
            <a:ln w="28575">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2" name="任意多边形 101"/>
            <p:cNvSpPr/>
            <p:nvPr/>
          </p:nvSpPr>
          <p:spPr>
            <a:xfrm>
              <a:off x="7472276" y="3109037"/>
              <a:ext cx="341426" cy="437863"/>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8572" rIns="92903"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104" name="矩形 6"/>
            <p:cNvSpPr>
              <a:spLocks noChangeArrowheads="1"/>
            </p:cNvSpPr>
            <p:nvPr/>
          </p:nvSpPr>
          <p:spPr bwMode="auto">
            <a:xfrm>
              <a:off x="7957750" y="1821608"/>
              <a:ext cx="3817199" cy="1877437"/>
            </a:xfrm>
            <a:prstGeom prst="rect">
              <a:avLst/>
            </a:prstGeom>
            <a:noFill/>
            <a:ln w="9525">
              <a:solidFill>
                <a:schemeClr val="accent4">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向高层指导委员会汇报项目进程和成果</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委员会和项目小组的协调</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推动公司内部积极参与项目、支持项目实施</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总体把握项目进程</a:t>
              </a:r>
            </a:p>
          </p:txBody>
        </p:sp>
        <p:sp>
          <p:nvSpPr>
            <p:cNvPr id="105" name="任意多边形 104"/>
            <p:cNvSpPr/>
            <p:nvPr/>
          </p:nvSpPr>
          <p:spPr>
            <a:xfrm rot="10800000">
              <a:off x="3919635" y="1650813"/>
              <a:ext cx="341426" cy="437863"/>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8572" rIns="92903"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106" name="矩形 6"/>
            <p:cNvSpPr>
              <a:spLocks noChangeArrowheads="1"/>
            </p:cNvSpPr>
            <p:nvPr/>
          </p:nvSpPr>
          <p:spPr bwMode="auto">
            <a:xfrm>
              <a:off x="517005" y="1175941"/>
              <a:ext cx="3330373" cy="1733808"/>
            </a:xfrm>
            <a:prstGeom prst="rect">
              <a:avLst/>
            </a:prstGeom>
            <a:noFill/>
            <a:ln w="9525">
              <a:solidFill>
                <a:schemeClr val="accent4">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批准项目实施计划和方法</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指定项目组成员</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审核项目建议方案</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保证已获批准的有关项目实施的</a:t>
              </a:r>
              <a:endParaRPr lang="en-US" altLang="zh-CN" sz="1600" dirty="0">
                <a:latin typeface="微软雅黑" panose="020B0503020204020204" pitchFamily="34" charset="-122"/>
                <a:ea typeface="微软雅黑" panose="020B0503020204020204" pitchFamily="34" charset="-122"/>
              </a:endParaRPr>
            </a:p>
            <a:p>
              <a:pPr indent="-285750">
                <a:spcBef>
                  <a:spcPts val="438"/>
                </a:spcBef>
                <a:spcAft>
                  <a:spcPts val="438"/>
                </a:spcAft>
                <a:buClr>
                  <a:srgbClr val="002060"/>
                </a:buClr>
                <a:buSzPct val="75000"/>
                <a:buFont typeface="Wingdings" pitchFamily="2" charset="2"/>
                <a:buChar char="ª"/>
              </a:pPr>
              <a:r>
                <a:rPr lang="en-US" altLang="zh-CN"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建议</a:t>
              </a:r>
              <a:r>
                <a:rPr lang="zh-CN" altLang="en-US" sz="1600" dirty="0">
                  <a:latin typeface="微软雅黑" panose="020B0503020204020204" pitchFamily="34" charset="-122"/>
                  <a:ea typeface="微软雅黑" panose="020B0503020204020204" pitchFamily="34" charset="-122"/>
                </a:rPr>
                <a:t>能够顺利实施</a:t>
              </a:r>
            </a:p>
          </p:txBody>
        </p:sp>
        <p:sp>
          <p:nvSpPr>
            <p:cNvPr id="21" name="矩形 20"/>
            <p:cNvSpPr/>
            <p:nvPr/>
          </p:nvSpPr>
          <p:spPr>
            <a:xfrm>
              <a:off x="517005" y="3896270"/>
              <a:ext cx="1510203" cy="2369880"/>
            </a:xfrm>
            <a:prstGeom prst="rect">
              <a:avLst/>
            </a:prstGeom>
            <a:ln>
              <a:solidFill>
                <a:schemeClr val="accent4">
                  <a:lumMod val="75000"/>
                </a:schemeClr>
              </a:solidFill>
              <a:prstDash val="dash"/>
            </a:ln>
          </p:spPr>
          <p:txBody>
            <a:bodyPr wrap="square">
              <a:spAutoFit/>
            </a:bodyPr>
            <a:lstStyle/>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制定项目工作计划</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保证交付成果按时完成</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传播知识给公司项目组</a:t>
              </a:r>
            </a:p>
            <a:p>
              <a:pPr indent="-285750">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保证咨询服务质量</a:t>
              </a:r>
            </a:p>
          </p:txBody>
        </p:sp>
        <p:sp>
          <p:nvSpPr>
            <p:cNvPr id="24" name="矩形 23"/>
            <p:cNvSpPr/>
            <p:nvPr/>
          </p:nvSpPr>
          <p:spPr>
            <a:xfrm>
              <a:off x="9816860" y="4033647"/>
              <a:ext cx="2070227" cy="2538131"/>
            </a:xfrm>
            <a:prstGeom prst="rect">
              <a:avLst/>
            </a:prstGeom>
            <a:ln>
              <a:solidFill>
                <a:schemeClr val="accent4">
                  <a:lumMod val="75000"/>
                </a:schemeClr>
              </a:solidFill>
              <a:prstDash val="dash"/>
            </a:ln>
          </p:spPr>
          <p:txBody>
            <a:bodyPr wrap="square">
              <a:spAutoFit/>
            </a:bodyPr>
            <a:lstStyle/>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提供所需信息并与北大纵横项目组协同合作</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协助北大纵横项目组制定工作计划</a:t>
              </a:r>
            </a:p>
            <a:p>
              <a:pPr indent="-285750">
                <a:lnSpc>
                  <a:spcPct val="13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督促公司有关人员参与实施工作</a:t>
              </a:r>
            </a:p>
          </p:txBody>
        </p:sp>
        <p:sp>
          <p:nvSpPr>
            <p:cNvPr id="109" name="任意多边形 108"/>
            <p:cNvSpPr/>
            <p:nvPr/>
          </p:nvSpPr>
          <p:spPr>
            <a:xfrm rot="10800000">
              <a:off x="2142300" y="4824771"/>
              <a:ext cx="341426" cy="437863"/>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8572" rIns="92903" bIns="78573" numCol="1" spcCol="1270" anchor="ctr" anchorCtr="0">
              <a:noAutofit/>
            </a:bodyPr>
            <a:lstStyle/>
            <a:p>
              <a:pPr lvl="0" algn="ctr" defTabSz="711200">
                <a:lnSpc>
                  <a:spcPct val="90000"/>
                </a:lnSpc>
                <a:spcBef>
                  <a:spcPct val="0"/>
                </a:spcBef>
                <a:spcAft>
                  <a:spcPct val="35000"/>
                </a:spcAft>
              </a:pPr>
              <a:endParaRPr lang="en-US" sz="1600" kern="1200"/>
            </a:p>
          </p:txBody>
        </p:sp>
        <p:sp>
          <p:nvSpPr>
            <p:cNvPr id="110" name="任意多边形 109"/>
            <p:cNvSpPr/>
            <p:nvPr/>
          </p:nvSpPr>
          <p:spPr>
            <a:xfrm>
              <a:off x="9347066" y="4937525"/>
              <a:ext cx="341426" cy="437863"/>
            </a:xfrm>
            <a:custGeom>
              <a:avLst/>
              <a:gdLst>
                <a:gd name="connsiteX0" fmla="*/ 0 w 309680"/>
                <a:gd name="connsiteY0" fmla="*/ 78573 h 392867"/>
                <a:gd name="connsiteX1" fmla="*/ 154840 w 309680"/>
                <a:gd name="connsiteY1" fmla="*/ 78573 h 392867"/>
                <a:gd name="connsiteX2" fmla="*/ 154840 w 309680"/>
                <a:gd name="connsiteY2" fmla="*/ 0 h 392867"/>
                <a:gd name="connsiteX3" fmla="*/ 309680 w 309680"/>
                <a:gd name="connsiteY3" fmla="*/ 196434 h 392867"/>
                <a:gd name="connsiteX4" fmla="*/ 154840 w 309680"/>
                <a:gd name="connsiteY4" fmla="*/ 392867 h 392867"/>
                <a:gd name="connsiteX5" fmla="*/ 154840 w 309680"/>
                <a:gd name="connsiteY5" fmla="*/ 314294 h 392867"/>
                <a:gd name="connsiteX6" fmla="*/ 0 w 309680"/>
                <a:gd name="connsiteY6" fmla="*/ 314294 h 392867"/>
                <a:gd name="connsiteX7" fmla="*/ 0 w 309680"/>
                <a:gd name="connsiteY7" fmla="*/ 78573 h 3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 h="392867">
                  <a:moveTo>
                    <a:pt x="0" y="78573"/>
                  </a:moveTo>
                  <a:lnTo>
                    <a:pt x="154840" y="78573"/>
                  </a:lnTo>
                  <a:lnTo>
                    <a:pt x="154840" y="0"/>
                  </a:lnTo>
                  <a:lnTo>
                    <a:pt x="309680" y="196434"/>
                  </a:lnTo>
                  <a:lnTo>
                    <a:pt x="154840" y="392867"/>
                  </a:lnTo>
                  <a:lnTo>
                    <a:pt x="154840" y="314294"/>
                  </a:lnTo>
                  <a:lnTo>
                    <a:pt x="0" y="314294"/>
                  </a:lnTo>
                  <a:lnTo>
                    <a:pt x="0" y="78573"/>
                  </a:lnTo>
                  <a:close/>
                </a:path>
              </a:pathLst>
            </a:custGeom>
            <a:solidFill>
              <a:schemeClr val="bg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8572" rIns="92903" bIns="78573" numCol="1" spcCol="1270" anchor="ctr" anchorCtr="0">
              <a:noAutofit/>
            </a:bodyPr>
            <a:lstStyle/>
            <a:p>
              <a:pPr lvl="0" algn="ctr" defTabSz="711200">
                <a:lnSpc>
                  <a:spcPct val="90000"/>
                </a:lnSpc>
                <a:spcBef>
                  <a:spcPct val="0"/>
                </a:spcBef>
                <a:spcAft>
                  <a:spcPct val="35000"/>
                </a:spcAft>
              </a:pPr>
              <a:endParaRPr lang="en-US" sz="1600" kern="1200"/>
            </a:p>
          </p:txBody>
        </p:sp>
      </p:grpSp>
    </p:spTree>
    <p:extLst>
      <p:ext uri="{BB962C8B-B14F-4D97-AF65-F5344CB8AC3E}">
        <p14:creationId xmlns:p14="http://schemas.microsoft.com/office/powerpoint/2010/main" val="2506694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8537915"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项目管理依靠</a:t>
            </a:r>
            <a:r>
              <a:rPr lang="zh-CN" altLang="en-US" sz="2400" b="1" dirty="0">
                <a:latin typeface="黑体" panose="02010609060101010101" pitchFamily="49" charset="-122"/>
                <a:ea typeface="黑体" panose="02010609060101010101" pitchFamily="49" charset="-122"/>
              </a:rPr>
              <a:t>制度化的阶梯式团队保证体系做到项目万无一失</a:t>
            </a:r>
          </a:p>
        </p:txBody>
      </p:sp>
      <p:grpSp>
        <p:nvGrpSpPr>
          <p:cNvPr id="3" name="组合 2"/>
          <p:cNvGrpSpPr/>
          <p:nvPr/>
        </p:nvGrpSpPr>
        <p:grpSpPr>
          <a:xfrm>
            <a:off x="1425810" y="1632928"/>
            <a:ext cx="9129064" cy="3123399"/>
            <a:chOff x="1425810" y="1632928"/>
            <a:chExt cx="9129064" cy="3123399"/>
          </a:xfrm>
        </p:grpSpPr>
        <p:sp>
          <p:nvSpPr>
            <p:cNvPr id="2" name="矩形 1"/>
            <p:cNvSpPr/>
            <p:nvPr/>
          </p:nvSpPr>
          <p:spPr>
            <a:xfrm>
              <a:off x="1425810" y="2088285"/>
              <a:ext cx="2216988" cy="644985"/>
            </a:xfrm>
            <a:prstGeom prst="rect">
              <a:avLst/>
            </a:prstGeom>
            <a:solidFill>
              <a:srgbClr val="7CAFDE"/>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项目总监</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4" name="矩形 83"/>
            <p:cNvSpPr/>
            <p:nvPr/>
          </p:nvSpPr>
          <p:spPr>
            <a:xfrm>
              <a:off x="1425810" y="2892588"/>
              <a:ext cx="2216988" cy="644985"/>
            </a:xfrm>
            <a:prstGeom prst="rect">
              <a:avLst/>
            </a:prstGeom>
            <a:solidFill>
              <a:srgbClr val="0D7FB2"/>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项目经理</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5" name="矩形 84"/>
            <p:cNvSpPr/>
            <p:nvPr/>
          </p:nvSpPr>
          <p:spPr>
            <a:xfrm>
              <a:off x="1425810" y="3709224"/>
              <a:ext cx="2216988" cy="644985"/>
            </a:xfrm>
            <a:prstGeom prst="rect">
              <a:avLst/>
            </a:prstGeom>
            <a:solidFill>
              <a:srgbClr val="05496B"/>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项目顾问</a:t>
              </a:r>
              <a:endParaRPr lang="zh-CN" altLang="en-US" b="1" dirty="0">
                <a:solidFill>
                  <a:prstClr val="white"/>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717929" y="3706532"/>
              <a:ext cx="4183086" cy="1006179"/>
              <a:chOff x="5913801" y="3058884"/>
              <a:chExt cx="4183086" cy="816786"/>
            </a:xfrm>
            <a:solidFill>
              <a:srgbClr val="05496B"/>
            </a:solidFill>
          </p:grpSpPr>
          <p:sp>
            <p:nvSpPr>
              <p:cNvPr id="87" name="Shape 12201"/>
              <p:cNvSpPr/>
              <p:nvPr/>
            </p:nvSpPr>
            <p:spPr>
              <a:xfrm>
                <a:off x="8124670" y="3162534"/>
                <a:ext cx="1972217" cy="7131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7943"/>
                    </a:lnTo>
                    <a:lnTo>
                      <a:pt x="0" y="0"/>
                    </a:lnTo>
                    <a:lnTo>
                      <a:pt x="21600" y="4494"/>
                    </a:lnTo>
                    <a:lnTo>
                      <a:pt x="21600" y="21600"/>
                    </a:lnTo>
                    <a:close/>
                  </a:path>
                </a:pathLst>
              </a:custGeom>
              <a:grpFill/>
              <a:ln w="12700">
                <a:miter lim="400000"/>
              </a:ln>
            </p:spPr>
            <p:txBody>
              <a:bodyPr lIns="0" tIns="0" rIns="0" bIns="0"/>
              <a:lstStyle/>
              <a:p>
                <a:pPr lvl="0"/>
                <a:endParaRPr>
                  <a:solidFill>
                    <a:schemeClr val="bg1"/>
                  </a:solidFill>
                  <a:cs typeface="+mn-ea"/>
                  <a:sym typeface="+mn-lt"/>
                </a:endParaRPr>
              </a:p>
            </p:txBody>
          </p:sp>
          <p:sp>
            <p:nvSpPr>
              <p:cNvPr id="88" name="Shape 12206"/>
              <p:cNvSpPr/>
              <p:nvPr/>
            </p:nvSpPr>
            <p:spPr>
              <a:xfrm rot="16200000">
                <a:off x="5893919" y="3078766"/>
                <a:ext cx="473013" cy="433250"/>
              </a:xfrm>
              <a:prstGeom prst="triangle">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cs typeface="+mn-ea"/>
                  <a:sym typeface="+mn-lt"/>
                </a:endParaRPr>
              </a:p>
            </p:txBody>
          </p:sp>
          <p:sp>
            <p:nvSpPr>
              <p:cNvPr id="89" name="Shape 12207"/>
              <p:cNvSpPr/>
              <p:nvPr/>
            </p:nvSpPr>
            <p:spPr>
              <a:xfrm rot="10800000">
                <a:off x="6344655" y="3162534"/>
                <a:ext cx="1780015" cy="265704"/>
              </a:xfrm>
              <a:prstGeom prst="rect">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solidFill>
                    <a:schemeClr val="bg1"/>
                  </a:solidFill>
                  <a:cs typeface="+mn-ea"/>
                  <a:sym typeface="+mn-lt"/>
                </a:endParaRPr>
              </a:p>
            </p:txBody>
          </p:sp>
        </p:grpSp>
        <p:grpSp>
          <p:nvGrpSpPr>
            <p:cNvPr id="90" name="组合 89"/>
            <p:cNvGrpSpPr/>
            <p:nvPr/>
          </p:nvGrpSpPr>
          <p:grpSpPr>
            <a:xfrm>
              <a:off x="3717380" y="1632928"/>
              <a:ext cx="4183636" cy="1101730"/>
              <a:chOff x="5913801" y="1687762"/>
              <a:chExt cx="4183636" cy="866888"/>
            </a:xfrm>
            <a:solidFill>
              <a:srgbClr val="7CAFDE"/>
            </a:solidFill>
          </p:grpSpPr>
          <p:sp>
            <p:nvSpPr>
              <p:cNvPr id="101" name="Shape 12203"/>
              <p:cNvSpPr/>
              <p:nvPr/>
            </p:nvSpPr>
            <p:spPr>
              <a:xfrm>
                <a:off x="8125221" y="1687762"/>
                <a:ext cx="1972216" cy="7632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591"/>
                    </a:lnTo>
                    <a:lnTo>
                      <a:pt x="0" y="21600"/>
                    </a:lnTo>
                    <a:lnTo>
                      <a:pt x="21600" y="17058"/>
                    </a:lnTo>
                    <a:lnTo>
                      <a:pt x="21600" y="0"/>
                    </a:lnTo>
                    <a:close/>
                  </a:path>
                </a:pathLst>
              </a:custGeom>
              <a:grpFill/>
              <a:ln w="12700">
                <a:miter lim="400000"/>
              </a:ln>
            </p:spPr>
            <p:txBody>
              <a:bodyPr lIns="0" tIns="0" rIns="0" bIns="0"/>
              <a:lstStyle/>
              <a:p>
                <a:pPr lvl="0"/>
                <a:endParaRPr sz="1400" dirty="0">
                  <a:solidFill>
                    <a:schemeClr val="bg2">
                      <a:lumMod val="10000"/>
                    </a:schemeClr>
                  </a:solidFill>
                  <a:cs typeface="+mn-ea"/>
                  <a:sym typeface="+mn-lt"/>
                </a:endParaRPr>
              </a:p>
            </p:txBody>
          </p:sp>
          <p:sp>
            <p:nvSpPr>
              <p:cNvPr id="103" name="Shape 12216"/>
              <p:cNvSpPr/>
              <p:nvPr/>
            </p:nvSpPr>
            <p:spPr>
              <a:xfrm rot="16200000">
                <a:off x="5893919" y="2101519"/>
                <a:ext cx="473013" cy="433250"/>
              </a:xfrm>
              <a:prstGeom prst="triangle">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cs typeface="+mn-ea"/>
                  <a:sym typeface="+mn-lt"/>
                </a:endParaRPr>
              </a:p>
            </p:txBody>
          </p:sp>
          <p:sp>
            <p:nvSpPr>
              <p:cNvPr id="107" name="Shape 12217"/>
              <p:cNvSpPr/>
              <p:nvPr/>
            </p:nvSpPr>
            <p:spPr>
              <a:xfrm rot="10800000">
                <a:off x="6344655" y="2185288"/>
                <a:ext cx="1780565" cy="265704"/>
              </a:xfrm>
              <a:prstGeom prst="rect">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solidFill>
                    <a:schemeClr val="bg1"/>
                  </a:solidFill>
                  <a:cs typeface="+mn-ea"/>
                  <a:sym typeface="+mn-lt"/>
                </a:endParaRPr>
              </a:p>
            </p:txBody>
          </p:sp>
        </p:grpSp>
        <p:grpSp>
          <p:nvGrpSpPr>
            <p:cNvPr id="108" name="组合 107"/>
            <p:cNvGrpSpPr/>
            <p:nvPr/>
          </p:nvGrpSpPr>
          <p:grpSpPr>
            <a:xfrm>
              <a:off x="3717928" y="2810247"/>
              <a:ext cx="4183087" cy="768614"/>
              <a:chOff x="5913801" y="2525534"/>
              <a:chExt cx="4183087" cy="562459"/>
            </a:xfrm>
            <a:solidFill>
              <a:srgbClr val="0D7FB2"/>
            </a:solidFill>
          </p:grpSpPr>
          <p:sp>
            <p:nvSpPr>
              <p:cNvPr id="111" name="Shape 12205"/>
              <p:cNvSpPr/>
              <p:nvPr/>
            </p:nvSpPr>
            <p:spPr>
              <a:xfrm>
                <a:off x="8124672" y="2525534"/>
                <a:ext cx="1972216" cy="5624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5902"/>
                    </a:lnTo>
                    <a:lnTo>
                      <a:pt x="0" y="5698"/>
                    </a:lnTo>
                    <a:lnTo>
                      <a:pt x="21600" y="0"/>
                    </a:lnTo>
                    <a:lnTo>
                      <a:pt x="21600" y="21600"/>
                    </a:lnTo>
                    <a:close/>
                  </a:path>
                </a:pathLst>
              </a:custGeom>
              <a:grpFill/>
              <a:ln w="12700">
                <a:miter lim="400000"/>
              </a:ln>
            </p:spPr>
            <p:txBody>
              <a:bodyPr lIns="0" tIns="0" rIns="0" bIns="0"/>
              <a:lstStyle/>
              <a:p>
                <a:pPr lvl="0"/>
                <a:endParaRPr>
                  <a:solidFill>
                    <a:schemeClr val="bg1"/>
                  </a:solidFill>
                  <a:cs typeface="+mn-ea"/>
                  <a:sym typeface="+mn-lt"/>
                </a:endParaRPr>
              </a:p>
            </p:txBody>
          </p:sp>
          <p:sp>
            <p:nvSpPr>
              <p:cNvPr id="112" name="Shape 12226"/>
              <p:cNvSpPr/>
              <p:nvPr/>
            </p:nvSpPr>
            <p:spPr>
              <a:xfrm rot="16200000">
                <a:off x="5893920" y="2590142"/>
                <a:ext cx="473012" cy="433250"/>
              </a:xfrm>
              <a:prstGeom prst="triangle">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cs typeface="+mn-ea"/>
                  <a:sym typeface="+mn-lt"/>
                </a:endParaRPr>
              </a:p>
            </p:txBody>
          </p:sp>
          <p:sp>
            <p:nvSpPr>
              <p:cNvPr id="113" name="Shape 12227"/>
              <p:cNvSpPr/>
              <p:nvPr/>
            </p:nvSpPr>
            <p:spPr>
              <a:xfrm rot="10800000">
                <a:off x="6347049" y="2673909"/>
                <a:ext cx="1777623" cy="265704"/>
              </a:xfrm>
              <a:prstGeom prst="rect">
                <a:avLst/>
              </a:prstGeom>
              <a:gr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solidFill>
                    <a:schemeClr val="bg1"/>
                  </a:solidFill>
                  <a:cs typeface="+mn-ea"/>
                  <a:sym typeface="+mn-lt"/>
                </a:endParaRPr>
              </a:p>
            </p:txBody>
          </p:sp>
        </p:grpSp>
        <p:sp>
          <p:nvSpPr>
            <p:cNvPr id="4" name="矩形 3"/>
            <p:cNvSpPr/>
            <p:nvPr/>
          </p:nvSpPr>
          <p:spPr>
            <a:xfrm>
              <a:off x="7901015" y="1632929"/>
              <a:ext cx="2653859" cy="3123398"/>
            </a:xfrm>
            <a:prstGeom prst="rect">
              <a:avLst/>
            </a:prstGeom>
            <a:solidFill>
              <a:srgbClr val="0070C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prstClr val="white"/>
                  </a:solidFill>
                  <a:latin typeface="微软雅黑" panose="020B0503020204020204" pitchFamily="34" charset="-122"/>
                  <a:ea typeface="微软雅黑" panose="020B0503020204020204" pitchFamily="34" charset="-122"/>
                </a:rPr>
                <a:t>公司员工</a:t>
              </a:r>
              <a:r>
                <a:rPr lang="en-US" altLang="zh-CN" sz="2000" b="1" dirty="0" smtClean="0">
                  <a:solidFill>
                    <a:prstClr val="white"/>
                  </a:solidFill>
                  <a:latin typeface="微软雅黑" panose="020B0503020204020204" pitchFamily="34" charset="-122"/>
                  <a:ea typeface="微软雅黑" panose="020B0503020204020204" pitchFamily="34" charset="-122"/>
                </a:rPr>
                <a:t/>
              </a:r>
              <a:br>
                <a:rPr lang="en-US" altLang="zh-CN" sz="2000" b="1" dirty="0" smtClean="0">
                  <a:solidFill>
                    <a:prstClr val="white"/>
                  </a:solidFill>
                  <a:latin typeface="微软雅黑" panose="020B0503020204020204" pitchFamily="34" charset="-122"/>
                  <a:ea typeface="微软雅黑" panose="020B0503020204020204" pitchFamily="34" charset="-122"/>
                </a:rPr>
              </a:br>
              <a:r>
                <a:rPr lang="zh-CN" altLang="en-US" sz="2000" b="1" dirty="0" smtClean="0">
                  <a:solidFill>
                    <a:prstClr val="white"/>
                  </a:solidFill>
                  <a:latin typeface="微软雅黑" panose="020B0503020204020204" pitchFamily="34" charset="-122"/>
                  <a:ea typeface="微软雅黑" panose="020B0503020204020204" pitchFamily="34" charset="-122"/>
                </a:rPr>
                <a:t>（资源池）</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5" name="TextBox 4"/>
            <p:cNvSpPr txBox="1"/>
            <p:nvPr/>
          </p:nvSpPr>
          <p:spPr>
            <a:xfrm rot="20982922">
              <a:off x="5832569" y="2080568"/>
              <a:ext cx="2031325" cy="369332"/>
            </a:xfrm>
            <a:prstGeom prst="rect">
              <a:avLst/>
            </a:prstGeom>
            <a:noFill/>
          </p:spPr>
          <p:txBody>
            <a:bodyPr wrap="none" rtlCol="0">
              <a:spAutoFit/>
            </a:bodyPr>
            <a:lstStyle/>
            <a:p>
              <a:pPr lvl="0"/>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近百</a:t>
              </a: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名行业</a:t>
              </a:r>
              <a:r>
                <a:rPr lang="zh-CN" altLang="en-US" b="1" dirty="0" smtClean="0">
                  <a:solidFill>
                    <a:schemeClr val="bg1"/>
                  </a:solidFill>
                  <a:latin typeface="微软雅黑" panose="020B0503020204020204" pitchFamily="34" charset="-122"/>
                  <a:ea typeface="微软雅黑" panose="020B0503020204020204" pitchFamily="34" charset="-122"/>
                  <a:cs typeface="+mn-ea"/>
                  <a:sym typeface="+mn-lt"/>
                </a:rPr>
                <a:t>总经理</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矩形 5"/>
            <p:cNvSpPr/>
            <p:nvPr/>
          </p:nvSpPr>
          <p:spPr>
            <a:xfrm>
              <a:off x="5921355" y="3004536"/>
              <a:ext cx="1997663" cy="369332"/>
            </a:xfrm>
            <a:prstGeom prst="rect">
              <a:avLst/>
            </a:prstGeom>
          </p:spPr>
          <p:txBody>
            <a:bodyPr wrap="none">
              <a:spAutoFit/>
            </a:bodyPr>
            <a:lstStyle/>
            <a:p>
              <a:pPr algn="ctr"/>
              <a:r>
                <a:rPr lang="zh-CN" altLang="en-US" b="1" dirty="0">
                  <a:solidFill>
                    <a:prstClr val="white"/>
                  </a:solidFill>
                  <a:latin typeface="微软雅黑" panose="020B0503020204020204" pitchFamily="34" charset="-122"/>
                  <a:ea typeface="微软雅黑" panose="020B0503020204020204" pitchFamily="34" charset="-122"/>
                </a:rPr>
                <a:t>近</a:t>
              </a:r>
              <a:r>
                <a:rPr lang="en-US" altLang="zh-CN" b="1" dirty="0">
                  <a:solidFill>
                    <a:prstClr val="white"/>
                  </a:solidFill>
                  <a:latin typeface="微软雅黑" panose="020B0503020204020204" pitchFamily="34" charset="-122"/>
                  <a:ea typeface="微软雅黑" panose="020B0503020204020204" pitchFamily="34" charset="-122"/>
                </a:rPr>
                <a:t>200</a:t>
              </a:r>
              <a:r>
                <a:rPr lang="zh-CN" altLang="en-US" b="1" dirty="0">
                  <a:solidFill>
                    <a:prstClr val="white"/>
                  </a:solidFill>
                  <a:latin typeface="微软雅黑" panose="020B0503020204020204" pitchFamily="34" charset="-122"/>
                  <a:ea typeface="微软雅黑" panose="020B0503020204020204" pitchFamily="34" charset="-122"/>
                </a:rPr>
                <a:t>名项目经理</a:t>
              </a:r>
            </a:p>
          </p:txBody>
        </p:sp>
        <p:sp>
          <p:nvSpPr>
            <p:cNvPr id="114" name="矩形 113"/>
            <p:cNvSpPr/>
            <p:nvPr/>
          </p:nvSpPr>
          <p:spPr>
            <a:xfrm rot="482338">
              <a:off x="5937742" y="3976865"/>
              <a:ext cx="1997663" cy="369332"/>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近</a:t>
              </a:r>
              <a:r>
                <a:rPr lang="en-US" altLang="zh-CN" b="1" dirty="0" smtClean="0">
                  <a:solidFill>
                    <a:prstClr val="white"/>
                  </a:solidFill>
                  <a:latin typeface="微软雅黑" panose="020B0503020204020204" pitchFamily="34" charset="-122"/>
                  <a:ea typeface="微软雅黑" panose="020B0503020204020204" pitchFamily="34" charset="-122"/>
                </a:rPr>
                <a:t>800</a:t>
              </a:r>
              <a:r>
                <a:rPr lang="zh-CN" altLang="en-US" b="1" dirty="0" smtClean="0">
                  <a:solidFill>
                    <a:prstClr val="white"/>
                  </a:solidFill>
                  <a:latin typeface="微软雅黑" panose="020B0503020204020204" pitchFamily="34" charset="-122"/>
                  <a:ea typeface="微软雅黑" panose="020B0503020204020204" pitchFamily="34" charset="-122"/>
                </a:rPr>
                <a:t>名咨询顾问</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4445054" y="2260615"/>
              <a:ext cx="1107996" cy="369332"/>
            </a:xfrm>
            <a:prstGeom prst="rect">
              <a:avLst/>
            </a:prstGeom>
            <a:noFill/>
            <a:effectLst>
              <a:glow rad="12700">
                <a:schemeClr val="bg1"/>
              </a:glow>
            </a:effectLst>
          </p:spPr>
          <p:txBody>
            <a:bodyPr wrap="none" rtlCol="0">
              <a:spAutoFit/>
            </a:bodyPr>
            <a:lstStyle/>
            <a:p>
              <a:r>
                <a:rPr lang="zh-CN" altLang="en-US" dirty="0" smtClean="0">
                  <a:solidFill>
                    <a:srgbClr val="FFC000"/>
                  </a:solidFill>
                  <a:latin typeface="微软雅黑" panose="020B0503020204020204" pitchFamily="34" charset="-122"/>
                  <a:ea typeface="微软雅黑" panose="020B0503020204020204" pitchFamily="34" charset="-122"/>
                </a:rPr>
                <a:t>搭配选择</a:t>
              </a:r>
              <a:endParaRPr lang="zh-CN" altLang="en-US" dirty="0">
                <a:solidFill>
                  <a:srgbClr val="FFC000"/>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4484518" y="3004536"/>
              <a:ext cx="1107996" cy="369332"/>
            </a:xfrm>
            <a:prstGeom prst="rect">
              <a:avLst/>
            </a:prstGeom>
            <a:noFill/>
            <a:effectLst>
              <a:glow rad="12700">
                <a:schemeClr val="bg1"/>
              </a:glow>
            </a:effectLst>
          </p:spPr>
          <p:txBody>
            <a:bodyPr wrap="none" rtlCol="0">
              <a:spAutoFit/>
            </a:bodyPr>
            <a:lstStyle/>
            <a:p>
              <a:r>
                <a:rPr lang="zh-CN" altLang="en-US" dirty="0" smtClean="0">
                  <a:solidFill>
                    <a:srgbClr val="FFC000"/>
                  </a:solidFill>
                  <a:latin typeface="微软雅黑" panose="020B0503020204020204" pitchFamily="34" charset="-122"/>
                  <a:ea typeface="微软雅黑" panose="020B0503020204020204" pitchFamily="34" charset="-122"/>
                </a:rPr>
                <a:t>搭配选择</a:t>
              </a:r>
              <a:endParaRPr lang="zh-CN" altLang="en-US" dirty="0">
                <a:solidFill>
                  <a:srgbClr val="FFC000"/>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4484518" y="3792199"/>
              <a:ext cx="1107996" cy="369332"/>
            </a:xfrm>
            <a:prstGeom prst="rect">
              <a:avLst/>
            </a:prstGeom>
            <a:noFill/>
            <a:effectLst>
              <a:glow rad="12700">
                <a:schemeClr val="bg1"/>
              </a:glow>
            </a:effectLst>
          </p:spPr>
          <p:txBody>
            <a:bodyPr wrap="none" rtlCol="0">
              <a:spAutoFit/>
            </a:bodyPr>
            <a:lstStyle/>
            <a:p>
              <a:r>
                <a:rPr lang="zh-CN" altLang="en-US" dirty="0" smtClean="0">
                  <a:solidFill>
                    <a:srgbClr val="FFC000"/>
                  </a:solidFill>
                  <a:latin typeface="微软雅黑" panose="020B0503020204020204" pitchFamily="34" charset="-122"/>
                  <a:ea typeface="微软雅黑" panose="020B0503020204020204" pitchFamily="34" charset="-122"/>
                </a:rPr>
                <a:t>搭配选择</a:t>
              </a:r>
              <a:endParaRPr lang="zh-CN" altLang="en-US" dirty="0">
                <a:solidFill>
                  <a:srgbClr val="FFC000"/>
                </a:solidFill>
                <a:latin typeface="微软雅黑" panose="020B0503020204020204" pitchFamily="34" charset="-122"/>
                <a:ea typeface="微软雅黑" panose="020B0503020204020204" pitchFamily="34" charset="-122"/>
              </a:endParaRPr>
            </a:p>
          </p:txBody>
        </p:sp>
      </p:grpSp>
      <p:sp>
        <p:nvSpPr>
          <p:cNvPr id="136" name="Text Box 19"/>
          <p:cNvSpPr txBox="1">
            <a:spLocks noChangeArrowheads="1"/>
          </p:cNvSpPr>
          <p:nvPr/>
        </p:nvSpPr>
        <p:spPr bwMode="auto">
          <a:xfrm>
            <a:off x="1307141" y="5244984"/>
            <a:ext cx="7021512" cy="93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indent="-285750">
              <a:lnSpc>
                <a:spcPct val="16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单靠某一项目成员来保证项目成功不可能总有效</a:t>
            </a:r>
          </a:p>
          <a:p>
            <a:pPr indent="-285750">
              <a:lnSpc>
                <a:spcPct val="16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只有依靠制度化的阶梯式团队保证体系才能做到项目万无一失</a:t>
            </a:r>
          </a:p>
        </p:txBody>
      </p:sp>
    </p:spTree>
    <p:extLst>
      <p:ext uri="{BB962C8B-B14F-4D97-AF65-F5344CB8AC3E}">
        <p14:creationId xmlns:p14="http://schemas.microsoft.com/office/powerpoint/2010/main" val="1579554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8537915"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项目管理依靠</a:t>
            </a:r>
            <a:r>
              <a:rPr lang="zh-CN" altLang="en-US" sz="2400" b="1" dirty="0">
                <a:latin typeface="黑体" panose="02010609060101010101" pitchFamily="49" charset="-122"/>
                <a:ea typeface="黑体" panose="02010609060101010101" pitchFamily="49" charset="-122"/>
              </a:rPr>
              <a:t>制度化的阶梯式团队保证体系做到项目万无一失</a:t>
            </a:r>
          </a:p>
        </p:txBody>
      </p:sp>
      <p:grpSp>
        <p:nvGrpSpPr>
          <p:cNvPr id="12" name="组合 11"/>
          <p:cNvGrpSpPr/>
          <p:nvPr/>
        </p:nvGrpSpPr>
        <p:grpSpPr>
          <a:xfrm>
            <a:off x="1277270" y="1437251"/>
            <a:ext cx="9600630" cy="3088257"/>
            <a:chOff x="241580" y="1165614"/>
            <a:chExt cx="9129064" cy="2400455"/>
          </a:xfrm>
        </p:grpSpPr>
        <p:sp>
          <p:nvSpPr>
            <p:cNvPr id="44" name="矩形 43"/>
            <p:cNvSpPr/>
            <p:nvPr/>
          </p:nvSpPr>
          <p:spPr>
            <a:xfrm>
              <a:off x="241580" y="1165614"/>
              <a:ext cx="9129064" cy="2400455"/>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组合 10"/>
            <p:cNvGrpSpPr/>
            <p:nvPr/>
          </p:nvGrpSpPr>
          <p:grpSpPr>
            <a:xfrm>
              <a:off x="980617" y="1406106"/>
              <a:ext cx="7656342" cy="2020768"/>
              <a:chOff x="980617" y="1406106"/>
              <a:chExt cx="7656342" cy="2020768"/>
            </a:xfrm>
          </p:grpSpPr>
          <p:cxnSp>
            <p:nvCxnSpPr>
              <p:cNvPr id="28" name="AutoShape 6"/>
              <p:cNvCxnSpPr>
                <a:cxnSpLocks noChangeShapeType="1"/>
              </p:cNvCxnSpPr>
              <p:nvPr/>
            </p:nvCxnSpPr>
            <p:spPr bwMode="auto">
              <a:xfrm flipV="1">
                <a:off x="980617" y="2239927"/>
                <a:ext cx="2886075" cy="215808"/>
              </a:xfrm>
              <a:prstGeom prst="bentConnector3">
                <a:avLst>
                  <a:gd name="adj1" fmla="val 50000"/>
                </a:avLst>
              </a:prstGeom>
              <a:noFill/>
              <a:ln w="57150">
                <a:solidFill>
                  <a:srgbClr val="00A1D8"/>
                </a:solidFill>
                <a:miter lim="800000"/>
                <a:headEnd/>
                <a:tailEnd/>
              </a:ln>
              <a:extLst>
                <a:ext uri="{909E8E84-426E-40DD-AFC4-6F175D3DCCD1}">
                  <a14:hiddenFill xmlns:a14="http://schemas.microsoft.com/office/drawing/2010/main">
                    <a:noFill/>
                  </a14:hiddenFill>
                </a:ext>
              </a:extLst>
            </p:spPr>
          </p:cxnSp>
          <p:cxnSp>
            <p:nvCxnSpPr>
              <p:cNvPr id="29" name="AutoShape 7"/>
              <p:cNvCxnSpPr>
                <a:cxnSpLocks noChangeShapeType="1"/>
              </p:cNvCxnSpPr>
              <p:nvPr/>
            </p:nvCxnSpPr>
            <p:spPr bwMode="auto">
              <a:xfrm flipV="1">
                <a:off x="2463342" y="2024119"/>
                <a:ext cx="2884487" cy="215808"/>
              </a:xfrm>
              <a:prstGeom prst="bentConnector3">
                <a:avLst>
                  <a:gd name="adj1" fmla="val 49972"/>
                </a:avLst>
              </a:prstGeom>
              <a:noFill/>
              <a:ln w="57150">
                <a:solidFill>
                  <a:srgbClr val="00A1D8"/>
                </a:solidFill>
                <a:miter lim="800000"/>
                <a:headEnd/>
                <a:tailEnd/>
              </a:ln>
              <a:extLst>
                <a:ext uri="{909E8E84-426E-40DD-AFC4-6F175D3DCCD1}">
                  <a14:hiddenFill xmlns:a14="http://schemas.microsoft.com/office/drawing/2010/main">
                    <a:noFill/>
                  </a14:hiddenFill>
                </a:ext>
              </a:extLst>
            </p:spPr>
          </p:cxnSp>
          <p:sp>
            <p:nvSpPr>
              <p:cNvPr id="8" name="矩形 7"/>
              <p:cNvSpPr/>
              <p:nvPr/>
            </p:nvSpPr>
            <p:spPr>
              <a:xfrm>
                <a:off x="1285906" y="1899082"/>
                <a:ext cx="614584" cy="287076"/>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阶段</a:t>
                </a:r>
                <a:endParaRPr lang="zh-CN" altLang="en-US" dirty="0">
                  <a:latin typeface="微软雅黑" panose="020B0503020204020204" pitchFamily="34" charset="-122"/>
                  <a:ea typeface="微软雅黑" panose="020B0503020204020204" pitchFamily="34" charset="-122"/>
                </a:endParaRPr>
              </a:p>
            </p:txBody>
          </p:sp>
          <p:sp>
            <p:nvSpPr>
              <p:cNvPr id="31" name="矩形 30"/>
              <p:cNvSpPr/>
              <p:nvPr/>
            </p:nvSpPr>
            <p:spPr>
              <a:xfrm>
                <a:off x="2792654" y="1709200"/>
                <a:ext cx="614584" cy="287076"/>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阶段</a:t>
                </a:r>
                <a:endParaRPr lang="zh-CN" altLang="en-US" dirty="0">
                  <a:latin typeface="微软雅黑" panose="020B0503020204020204" pitchFamily="34" charset="-122"/>
                  <a:ea typeface="微软雅黑" panose="020B0503020204020204" pitchFamily="34" charset="-122"/>
                </a:endParaRPr>
              </a:p>
            </p:txBody>
          </p:sp>
          <p:sp>
            <p:nvSpPr>
              <p:cNvPr id="32" name="矩形 31"/>
              <p:cNvSpPr/>
              <p:nvPr/>
            </p:nvSpPr>
            <p:spPr>
              <a:xfrm>
                <a:off x="4342533" y="1516442"/>
                <a:ext cx="614584" cy="287076"/>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阶段</a:t>
                </a:r>
                <a:endParaRPr lang="zh-CN" altLang="en-US" dirty="0">
                  <a:latin typeface="微软雅黑" panose="020B0503020204020204" pitchFamily="34" charset="-122"/>
                  <a:ea typeface="微软雅黑" panose="020B0503020204020204" pitchFamily="34" charset="-122"/>
                </a:endParaRPr>
              </a:p>
            </p:txBody>
          </p:sp>
          <p:sp>
            <p:nvSpPr>
              <p:cNvPr id="35" name="Line 8"/>
              <p:cNvSpPr>
                <a:spLocks noChangeShapeType="1"/>
              </p:cNvSpPr>
              <p:nvPr/>
            </p:nvSpPr>
            <p:spPr bwMode="auto">
              <a:xfrm>
                <a:off x="980617" y="1406106"/>
                <a:ext cx="0" cy="2020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1400"/>
              </a:p>
            </p:txBody>
          </p:sp>
          <p:sp>
            <p:nvSpPr>
              <p:cNvPr id="36" name="Line 9"/>
              <p:cNvSpPr>
                <a:spLocks noChangeShapeType="1"/>
              </p:cNvSpPr>
              <p:nvPr/>
            </p:nvSpPr>
            <p:spPr bwMode="auto">
              <a:xfrm>
                <a:off x="5359400" y="1406106"/>
                <a:ext cx="0" cy="20075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1400"/>
              </a:p>
            </p:txBody>
          </p:sp>
          <p:sp>
            <p:nvSpPr>
              <p:cNvPr id="37" name="Line 10"/>
              <p:cNvSpPr>
                <a:spLocks noChangeShapeType="1"/>
              </p:cNvSpPr>
              <p:nvPr/>
            </p:nvSpPr>
            <p:spPr bwMode="auto">
              <a:xfrm>
                <a:off x="8636959" y="1406106"/>
                <a:ext cx="0" cy="1967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1400"/>
              </a:p>
            </p:txBody>
          </p:sp>
          <p:sp>
            <p:nvSpPr>
              <p:cNvPr id="38" name="Line 11"/>
              <p:cNvSpPr>
                <a:spLocks noChangeShapeType="1"/>
              </p:cNvSpPr>
              <p:nvPr/>
            </p:nvSpPr>
            <p:spPr bwMode="auto">
              <a:xfrm>
                <a:off x="980617" y="3179697"/>
                <a:ext cx="43672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1400"/>
              </a:p>
            </p:txBody>
          </p:sp>
          <p:sp>
            <p:nvSpPr>
              <p:cNvPr id="39" name="Line 12"/>
              <p:cNvSpPr>
                <a:spLocks noChangeShapeType="1"/>
              </p:cNvSpPr>
              <p:nvPr/>
            </p:nvSpPr>
            <p:spPr bwMode="auto">
              <a:xfrm>
                <a:off x="5359400" y="3179697"/>
                <a:ext cx="327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400"/>
              </a:p>
            </p:txBody>
          </p:sp>
          <p:sp>
            <p:nvSpPr>
              <p:cNvPr id="40" name="Text Box 16"/>
              <p:cNvSpPr txBox="1">
                <a:spLocks noChangeArrowheads="1"/>
              </p:cNvSpPr>
              <p:nvPr/>
            </p:nvSpPr>
            <p:spPr bwMode="auto">
              <a:xfrm>
                <a:off x="2423653" y="2810365"/>
                <a:ext cx="1712056" cy="2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800" dirty="0">
                    <a:latin typeface="微软雅黑" panose="020B0503020204020204" pitchFamily="34" charset="-122"/>
                    <a:ea typeface="微软雅黑" panose="020B0503020204020204" pitchFamily="34" charset="-122"/>
                  </a:rPr>
                  <a:t>项目设计期考核</a:t>
                </a:r>
              </a:p>
            </p:txBody>
          </p:sp>
          <p:sp>
            <p:nvSpPr>
              <p:cNvPr id="41" name="Text Box 16"/>
              <p:cNvSpPr txBox="1">
                <a:spLocks noChangeArrowheads="1"/>
              </p:cNvSpPr>
              <p:nvPr/>
            </p:nvSpPr>
            <p:spPr bwMode="auto">
              <a:xfrm>
                <a:off x="6328286" y="2769049"/>
                <a:ext cx="1273067" cy="2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800" dirty="0">
                    <a:latin typeface="微软雅黑" panose="020B0503020204020204" pitchFamily="34" charset="-122"/>
                    <a:ea typeface="微软雅黑" panose="020B0503020204020204" pitchFamily="34" charset="-122"/>
                  </a:rPr>
                  <a:t>实施</a:t>
                </a:r>
                <a:r>
                  <a:rPr lang="zh-CN" altLang="en-US" sz="1800" dirty="0" smtClean="0">
                    <a:latin typeface="微软雅黑" panose="020B0503020204020204" pitchFamily="34" charset="-122"/>
                    <a:ea typeface="微软雅黑" panose="020B0503020204020204" pitchFamily="34" charset="-122"/>
                  </a:rPr>
                  <a:t>期</a:t>
                </a:r>
                <a:r>
                  <a:rPr lang="zh-CN" altLang="en-US" sz="1800" dirty="0">
                    <a:latin typeface="微软雅黑" panose="020B0503020204020204" pitchFamily="34" charset="-122"/>
                    <a:ea typeface="微软雅黑" panose="020B0503020204020204" pitchFamily="34" charset="-122"/>
                  </a:rPr>
                  <a:t>考核</a:t>
                </a:r>
              </a:p>
            </p:txBody>
          </p:sp>
          <p:sp>
            <p:nvSpPr>
              <p:cNvPr id="42" name="矩形 41"/>
              <p:cNvSpPr/>
              <p:nvPr/>
            </p:nvSpPr>
            <p:spPr>
              <a:xfrm>
                <a:off x="1115140" y="2507789"/>
                <a:ext cx="1053573" cy="287076"/>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阶段考核</a:t>
                </a:r>
                <a:endParaRPr lang="zh-CN" altLang="en-US" dirty="0">
                  <a:latin typeface="微软雅黑" panose="020B0503020204020204" pitchFamily="34" charset="-122"/>
                  <a:ea typeface="微软雅黑" panose="020B0503020204020204" pitchFamily="34" charset="-122"/>
                </a:endParaRPr>
              </a:p>
            </p:txBody>
          </p:sp>
        </p:grpSp>
      </p:grpSp>
      <p:sp>
        <p:nvSpPr>
          <p:cNvPr id="46" name="Text Box 19"/>
          <p:cNvSpPr txBox="1">
            <a:spLocks noChangeArrowheads="1"/>
          </p:cNvSpPr>
          <p:nvPr/>
        </p:nvSpPr>
        <p:spPr bwMode="auto">
          <a:xfrm>
            <a:off x="1341998" y="4994929"/>
            <a:ext cx="7021512" cy="93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indent="-285750">
              <a:lnSpc>
                <a:spcPct val="16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单靠某一项目成员来保证项目成功不可能总有效</a:t>
            </a:r>
          </a:p>
          <a:p>
            <a:pPr indent="-285750">
              <a:lnSpc>
                <a:spcPct val="160000"/>
              </a:lnSpc>
              <a:spcBef>
                <a:spcPts val="438"/>
              </a:spcBef>
              <a:spcAft>
                <a:spcPts val="438"/>
              </a:spcAft>
              <a:buClr>
                <a:srgbClr val="002060"/>
              </a:buClr>
              <a:buSzPct val="75000"/>
              <a:buFont typeface="Wingdings" pitchFamily="2" charset="2"/>
              <a:buChar char="ª"/>
            </a:pPr>
            <a:r>
              <a:rPr lang="zh-CN" altLang="en-US" sz="1600" dirty="0">
                <a:latin typeface="微软雅黑" panose="020B0503020204020204" pitchFamily="34" charset="-122"/>
                <a:ea typeface="微软雅黑" panose="020B0503020204020204" pitchFamily="34" charset="-122"/>
              </a:rPr>
              <a:t>只有依靠制度化的阶梯式团队保证体系才能做到项目万无一失</a:t>
            </a:r>
          </a:p>
        </p:txBody>
      </p:sp>
    </p:spTree>
    <p:extLst>
      <p:ext uri="{BB962C8B-B14F-4D97-AF65-F5344CB8AC3E}">
        <p14:creationId xmlns:p14="http://schemas.microsoft.com/office/powerpoint/2010/main" val="419496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6372257"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项目</a:t>
            </a:r>
            <a:r>
              <a:rPr lang="zh-CN" altLang="en-US" sz="2400" b="1" dirty="0">
                <a:latin typeface="黑体" panose="02010609060101010101" pitchFamily="49" charset="-122"/>
                <a:ea typeface="黑体" panose="02010609060101010101" pitchFamily="49" charset="-122"/>
              </a:rPr>
              <a:t>质量保障</a:t>
            </a:r>
            <a:r>
              <a:rPr lang="zh-CN" altLang="en-US" sz="2400" b="1" dirty="0" smtClean="0">
                <a:latin typeface="黑体" panose="02010609060101010101" pitchFamily="49" charset="-122"/>
                <a:ea typeface="黑体" panose="02010609060101010101" pitchFamily="49" charset="-122"/>
              </a:rPr>
              <a:t>体系保证</a:t>
            </a:r>
            <a:r>
              <a:rPr lang="zh-CN" altLang="en-US" sz="2400" b="1" dirty="0">
                <a:latin typeface="黑体" panose="02010609060101010101" pitchFamily="49" charset="-122"/>
                <a:ea typeface="黑体" panose="02010609060101010101" pitchFamily="49" charset="-122"/>
              </a:rPr>
              <a:t>项目按</a:t>
            </a:r>
            <a:r>
              <a:rPr lang="zh-CN" altLang="en-US" sz="2400" b="1" dirty="0" smtClean="0">
                <a:latin typeface="黑体" panose="02010609060101010101" pitchFamily="49" charset="-122"/>
                <a:ea typeface="黑体" panose="02010609060101010101" pitchFamily="49" charset="-122"/>
              </a:rPr>
              <a:t>进度高质量完成</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483679" y="1442370"/>
            <a:ext cx="11237964" cy="4601961"/>
            <a:chOff x="483679" y="1442370"/>
            <a:chExt cx="11237964" cy="4601961"/>
          </a:xfrm>
        </p:grpSpPr>
        <p:sp>
          <p:nvSpPr>
            <p:cNvPr id="20" name="Rounded Rectangle 37"/>
            <p:cNvSpPr/>
            <p:nvPr/>
          </p:nvSpPr>
          <p:spPr>
            <a:xfrm>
              <a:off x="483679" y="1455103"/>
              <a:ext cx="2156012" cy="4589228"/>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5"/>
            <p:cNvSpPr/>
            <p:nvPr/>
          </p:nvSpPr>
          <p:spPr>
            <a:xfrm>
              <a:off x="2754758" y="1455103"/>
              <a:ext cx="2166111" cy="45892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6"/>
            <p:cNvSpPr>
              <a:spLocks noChangeArrowheads="1"/>
            </p:cNvSpPr>
            <p:nvPr/>
          </p:nvSpPr>
          <p:spPr bwMode="auto">
            <a:xfrm>
              <a:off x="546528" y="2133821"/>
              <a:ext cx="20327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领导的关注和推动是保证项目进度和质量的关键。不仅从观念上加以重视，而且从参与时间上予以保障。</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23" name="矩形 22"/>
            <p:cNvSpPr/>
            <p:nvPr/>
          </p:nvSpPr>
          <p:spPr>
            <a:xfrm>
              <a:off x="483679" y="1656267"/>
              <a:ext cx="2156012"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21"/>
            <p:cNvSpPr txBox="1"/>
            <p:nvPr/>
          </p:nvSpPr>
          <p:spPr>
            <a:xfrm>
              <a:off x="541577" y="1643145"/>
              <a:ext cx="2097863"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领导</a:t>
              </a:r>
              <a:r>
                <a:rPr lang="zh-CN" altLang="en-US" dirty="0" smtClean="0">
                  <a:latin typeface="微软雅黑" panose="020B0503020204020204" pitchFamily="34" charset="-122"/>
                  <a:ea typeface="微软雅黑" panose="020B0503020204020204" pitchFamily="34" charset="-122"/>
                </a:rPr>
                <a:t>重视</a:t>
              </a:r>
              <a:endParaRPr lang="en-US" altLang="ko-KR" dirty="0">
                <a:latin typeface="微软雅黑" panose="020B0503020204020204" pitchFamily="34" charset="-122"/>
                <a:ea typeface="微软雅黑" panose="020B0503020204020204" pitchFamily="34" charset="-122"/>
              </a:endParaRPr>
            </a:p>
          </p:txBody>
        </p:sp>
        <p:sp>
          <p:nvSpPr>
            <p:cNvPr id="25" name="矩形 24"/>
            <p:cNvSpPr/>
            <p:nvPr/>
          </p:nvSpPr>
          <p:spPr>
            <a:xfrm>
              <a:off x="2761465" y="1682145"/>
              <a:ext cx="2160277"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21"/>
            <p:cNvSpPr txBox="1"/>
            <p:nvPr/>
          </p:nvSpPr>
          <p:spPr>
            <a:xfrm>
              <a:off x="2751877" y="1686275"/>
              <a:ext cx="2108590"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组织管理</a:t>
              </a:r>
              <a:endParaRPr lang="en-US" altLang="ko-KR" dirty="0">
                <a:latin typeface="微软雅黑" panose="020B0503020204020204" pitchFamily="34" charset="-122"/>
                <a:ea typeface="微软雅黑" panose="020B0503020204020204" pitchFamily="34" charset="-122"/>
              </a:endParaRPr>
            </a:p>
            <a:p>
              <a:pPr algn="ctr"/>
              <a:endParaRPr lang="en-US" altLang="zh-CN" dirty="0"/>
            </a:p>
          </p:txBody>
        </p:sp>
        <p:sp>
          <p:nvSpPr>
            <p:cNvPr id="47" name="矩形 6"/>
            <p:cNvSpPr>
              <a:spLocks noChangeArrowheads="1"/>
            </p:cNvSpPr>
            <p:nvPr/>
          </p:nvSpPr>
          <p:spPr bwMode="auto">
            <a:xfrm>
              <a:off x="2816436" y="2135436"/>
              <a:ext cx="201815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组成咨询项目团队，与客户方相关负责人及团队进行对接，保证咨询师与对接人员的密切配合与沟通</a:t>
              </a:r>
              <a:r>
                <a:rPr lang="zh-CN" altLang="en-US" sz="1600" dirty="0" smtClean="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56" name="Rounded Rectangle 37"/>
            <p:cNvSpPr/>
            <p:nvPr/>
          </p:nvSpPr>
          <p:spPr>
            <a:xfrm>
              <a:off x="5022386" y="1453047"/>
              <a:ext cx="2156012" cy="4589228"/>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5"/>
            <p:cNvSpPr/>
            <p:nvPr/>
          </p:nvSpPr>
          <p:spPr>
            <a:xfrm>
              <a:off x="7293465" y="1444421"/>
              <a:ext cx="2166111" cy="45892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矩形 6"/>
            <p:cNvSpPr>
              <a:spLocks noChangeArrowheads="1"/>
            </p:cNvSpPr>
            <p:nvPr/>
          </p:nvSpPr>
          <p:spPr bwMode="auto">
            <a:xfrm>
              <a:off x="5085235" y="2131765"/>
              <a:ext cx="2032792"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根据项目进度要求，制定切实可行的工作计划、规定每个成员的任务要求、检查任务完成的情况和质量，以保证项目顺利实施。</a:t>
              </a:r>
              <a:endParaRPr lang="en-US" altLang="zh-CN" sz="16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项目组工作计划细化到天。</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59" name="矩形 58"/>
            <p:cNvSpPr/>
            <p:nvPr/>
          </p:nvSpPr>
          <p:spPr>
            <a:xfrm>
              <a:off x="5022386" y="1680089"/>
              <a:ext cx="2156012"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文本框 21"/>
            <p:cNvSpPr txBox="1"/>
            <p:nvPr/>
          </p:nvSpPr>
          <p:spPr>
            <a:xfrm>
              <a:off x="5088910" y="1684219"/>
              <a:ext cx="2097863" cy="369332"/>
            </a:xfrm>
            <a:prstGeom prst="rect">
              <a:avLst/>
            </a:prstGeom>
            <a:noFill/>
          </p:spPr>
          <p:txBody>
            <a:bodyPr wrap="square" rtlCol="0">
              <a:spAutoFit/>
            </a:bodyPr>
            <a:lstStyle/>
            <a:p>
              <a:pPr algn="ctr">
                <a:defRPr/>
              </a:pPr>
              <a:r>
                <a:rPr lang="zh-CN" altLang="en-US" dirty="0">
                  <a:latin typeface="微软雅黑" panose="020B0503020204020204" pitchFamily="34" charset="-122"/>
                  <a:ea typeface="微软雅黑" panose="020B0503020204020204" pitchFamily="34" charset="-122"/>
                </a:rPr>
                <a:t>工作计划</a:t>
              </a:r>
              <a:endParaRPr lang="en-US" altLang="ko-KR" dirty="0">
                <a:latin typeface="微软雅黑" panose="020B0503020204020204" pitchFamily="34" charset="-122"/>
                <a:ea typeface="微软雅黑" panose="020B0503020204020204" pitchFamily="34" charset="-122"/>
              </a:endParaRPr>
            </a:p>
          </p:txBody>
        </p:sp>
        <p:sp>
          <p:nvSpPr>
            <p:cNvPr id="61" name="矩形 60"/>
            <p:cNvSpPr/>
            <p:nvPr/>
          </p:nvSpPr>
          <p:spPr>
            <a:xfrm>
              <a:off x="7300172" y="1671463"/>
              <a:ext cx="2160277"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文本框 21"/>
            <p:cNvSpPr txBox="1"/>
            <p:nvPr/>
          </p:nvSpPr>
          <p:spPr>
            <a:xfrm>
              <a:off x="7290584" y="1684219"/>
              <a:ext cx="2108590" cy="369332"/>
            </a:xfrm>
            <a:prstGeom prst="rect">
              <a:avLst/>
            </a:prstGeom>
            <a:noFill/>
          </p:spPr>
          <p:txBody>
            <a:bodyPr wrap="square" rtlCol="0">
              <a:spAutoFit/>
            </a:bodyPr>
            <a:lstStyle/>
            <a:p>
              <a:pPr algn="ctr">
                <a:defRPr/>
              </a:pPr>
              <a:r>
                <a:rPr lang="zh-CN" altLang="en-US" dirty="0">
                  <a:latin typeface="微软雅黑" panose="020B0503020204020204" pitchFamily="34" charset="-122"/>
                  <a:ea typeface="微软雅黑" panose="020B0503020204020204" pitchFamily="34" charset="-122"/>
                </a:rPr>
                <a:t>进度控制</a:t>
              </a:r>
              <a:endParaRPr lang="en-US" altLang="ko-KR" dirty="0">
                <a:latin typeface="微软雅黑" panose="020B0503020204020204" pitchFamily="34" charset="-122"/>
                <a:ea typeface="微软雅黑" panose="020B0503020204020204" pitchFamily="34" charset="-122"/>
              </a:endParaRPr>
            </a:p>
          </p:txBody>
        </p:sp>
        <p:sp>
          <p:nvSpPr>
            <p:cNvPr id="63" name="矩形 6"/>
            <p:cNvSpPr>
              <a:spLocks noChangeArrowheads="1"/>
            </p:cNvSpPr>
            <p:nvPr/>
          </p:nvSpPr>
          <p:spPr bwMode="auto">
            <a:xfrm>
              <a:off x="7381021" y="2116128"/>
              <a:ext cx="201815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所有工作计划都标以日期供查阅。</a:t>
              </a:r>
            </a:p>
            <a:p>
              <a:pPr marL="171450" indent="-171450">
                <a:lnSpc>
                  <a:spcPct val="15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每周以</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项目周报</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的形式沟通本周工作计划执行情况和下周工作计划。</a:t>
              </a:r>
            </a:p>
            <a:p>
              <a:pPr>
                <a:spcBef>
                  <a:spcPct val="50000"/>
                </a:spcBef>
                <a:buClr>
                  <a:srgbClr val="002060"/>
                </a:buClr>
                <a:buFont typeface="Wingdings" pitchFamily="2" charset="2"/>
                <a:buChar char="ª"/>
              </a:pP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Bradley Hand ITC TT-Bold"/>
              </a:endParaRPr>
            </a:p>
          </p:txBody>
        </p:sp>
        <p:sp>
          <p:nvSpPr>
            <p:cNvPr id="64" name="Rounded Rectangle 37"/>
            <p:cNvSpPr/>
            <p:nvPr/>
          </p:nvSpPr>
          <p:spPr>
            <a:xfrm>
              <a:off x="9565631" y="1442370"/>
              <a:ext cx="2156012" cy="4589228"/>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矩形 65"/>
            <p:cNvSpPr/>
            <p:nvPr/>
          </p:nvSpPr>
          <p:spPr>
            <a:xfrm>
              <a:off x="9557005" y="1643534"/>
              <a:ext cx="2156012"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7" name="文本框 21"/>
            <p:cNvSpPr txBox="1"/>
            <p:nvPr/>
          </p:nvSpPr>
          <p:spPr>
            <a:xfrm>
              <a:off x="9554521" y="1664916"/>
              <a:ext cx="2097863" cy="369332"/>
            </a:xfrm>
            <a:prstGeom prst="rect">
              <a:avLst/>
            </a:prstGeom>
            <a:noFill/>
          </p:spPr>
          <p:txBody>
            <a:bodyPr wrap="square" rtlCol="0">
              <a:spAutoFit/>
            </a:bodyPr>
            <a:lstStyle/>
            <a:p>
              <a:pPr algn="ctr">
                <a:defRPr/>
              </a:pPr>
              <a:r>
                <a:rPr lang="zh-CN" altLang="en-US" dirty="0">
                  <a:latin typeface="微软雅黑" panose="020B0503020204020204" pitchFamily="34" charset="-122"/>
                  <a:ea typeface="微软雅黑" panose="020B0503020204020204" pitchFamily="34" charset="-122"/>
                </a:rPr>
                <a:t>日常沟通</a:t>
              </a:r>
              <a:endParaRPr lang="en-US" altLang="ko-KR" dirty="0">
                <a:latin typeface="微软雅黑" panose="020B0503020204020204" pitchFamily="34" charset="-122"/>
                <a:ea typeface="微软雅黑" panose="020B0503020204020204" pitchFamily="34" charset="-122"/>
              </a:endParaRPr>
            </a:p>
          </p:txBody>
        </p:sp>
        <p:sp>
          <p:nvSpPr>
            <p:cNvPr id="68" name="矩形 6"/>
            <p:cNvSpPr>
              <a:spLocks noChangeArrowheads="1"/>
            </p:cNvSpPr>
            <p:nvPr/>
          </p:nvSpPr>
          <p:spPr bwMode="auto">
            <a:xfrm>
              <a:off x="9597651" y="2116128"/>
              <a:ext cx="203279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spcBef>
                  <a:spcPct val="50000"/>
                </a:spcBef>
                <a:buClr>
                  <a:schemeClr val="bg1"/>
                </a:buClr>
                <a:buFont typeface="Arial" panose="020B0604020202020204" pitchFamily="34" charset="0"/>
                <a:buChar char="•"/>
                <a:defRPr/>
              </a:pPr>
              <a:r>
                <a:rPr lang="zh-CN" altLang="en-US" sz="1600" dirty="0" smtClean="0">
                  <a:solidFill>
                    <a:schemeClr val="bg1"/>
                  </a:solidFill>
                  <a:latin typeface="微软雅黑" panose="020B0503020204020204" pitchFamily="34" charset="-122"/>
                  <a:ea typeface="微软雅黑" panose="020B0503020204020204" pitchFamily="34" charset="-122"/>
                </a:rPr>
                <a:t>项目</a:t>
              </a:r>
              <a:r>
                <a:rPr lang="zh-CN" altLang="en-US" sz="1600" dirty="0">
                  <a:solidFill>
                    <a:schemeClr val="bg1"/>
                  </a:solidFill>
                  <a:latin typeface="微软雅黑" panose="020B0503020204020204" pitchFamily="34" charset="-122"/>
                  <a:ea typeface="微软雅黑" panose="020B0503020204020204" pitchFamily="34" charset="-122"/>
                </a:rPr>
                <a:t>组与客户方双方应加强沟通，共同讨论协商解决项目运作中的存在的问题，并以备忘录形式记录双方沟通的解决办案。</a:t>
              </a:r>
            </a:p>
            <a:p>
              <a:pPr marL="171450" indent="-171450">
                <a:lnSpc>
                  <a:spcPct val="150000"/>
                </a:lnSpc>
                <a:spcBef>
                  <a:spcPct val="50000"/>
                </a:spcBef>
                <a:buClr>
                  <a:schemeClr val="bg1"/>
                </a:buClr>
                <a:buFont typeface="Arial" panose="020B0604020202020204" pitchFamily="34" charset="0"/>
                <a:buChar char="•"/>
                <a:defRPr/>
              </a:pPr>
              <a:endParaRPr lang="en-US" altLang="zh-CN" sz="1600" dirty="0">
                <a:solidFill>
                  <a:schemeClr val="bg1"/>
                </a:solidFill>
                <a:latin typeface="+mn-ea"/>
                <a:sym typeface="Bradley Hand ITC TT-Bold"/>
              </a:endParaRPr>
            </a:p>
          </p:txBody>
        </p:sp>
      </p:grpSp>
    </p:spTree>
    <p:extLst>
      <p:ext uri="{BB962C8B-B14F-4D97-AF65-F5344CB8AC3E}">
        <p14:creationId xmlns:p14="http://schemas.microsoft.com/office/powerpoint/2010/main" val="90708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8847294"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咨询</a:t>
            </a:r>
            <a:r>
              <a:rPr lang="zh-CN" altLang="en-US" sz="2400" b="1" dirty="0">
                <a:latin typeface="黑体" panose="02010609060101010101" pitchFamily="49" charset="-122"/>
                <a:ea typeface="黑体" panose="02010609060101010101" pitchFamily="49" charset="-122"/>
              </a:rPr>
              <a:t>项目服务流程规范、有序</a:t>
            </a:r>
            <a:r>
              <a:rPr lang="zh-CN" altLang="en-US" sz="2400" b="1" dirty="0" smtClean="0">
                <a:latin typeface="黑体" panose="02010609060101010101" pitchFamily="49" charset="-122"/>
                <a:ea typeface="黑体" panose="02010609060101010101" pitchFamily="49" charset="-122"/>
              </a:rPr>
              <a:t>，协助</a:t>
            </a:r>
            <a:r>
              <a:rPr lang="zh-CN" altLang="en-US" sz="2400" b="1" dirty="0">
                <a:latin typeface="黑体" panose="02010609060101010101" pitchFamily="49" charset="-122"/>
                <a:ea typeface="黑体" panose="02010609060101010101" pitchFamily="49" charset="-122"/>
              </a:rPr>
              <a:t>企业变革并实现跨越式发展</a:t>
            </a:r>
          </a:p>
        </p:txBody>
      </p:sp>
      <p:grpSp>
        <p:nvGrpSpPr>
          <p:cNvPr id="191" name="组合 190"/>
          <p:cNvGrpSpPr/>
          <p:nvPr/>
        </p:nvGrpSpPr>
        <p:grpSpPr>
          <a:xfrm>
            <a:off x="370940" y="1182779"/>
            <a:ext cx="11743426" cy="5295659"/>
            <a:chOff x="370940" y="1182779"/>
            <a:chExt cx="11743426" cy="5295659"/>
          </a:xfrm>
        </p:grpSpPr>
        <p:sp>
          <p:nvSpPr>
            <p:cNvPr id="157" name="五边形 156"/>
            <p:cNvSpPr/>
            <p:nvPr/>
          </p:nvSpPr>
          <p:spPr>
            <a:xfrm>
              <a:off x="879374" y="1182779"/>
              <a:ext cx="10115823" cy="532128"/>
            </a:xfrm>
            <a:prstGeom prst="homePlate">
              <a:avLst/>
            </a:prstGeom>
            <a:solidFill>
              <a:schemeClr val="accent1">
                <a:lumMod val="40000"/>
                <a:lumOff val="60000"/>
              </a:schemeClr>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48" name="矩形 147"/>
            <p:cNvSpPr/>
            <p:nvPr/>
          </p:nvSpPr>
          <p:spPr>
            <a:xfrm>
              <a:off x="9123862" y="3970424"/>
              <a:ext cx="1889279" cy="2413126"/>
            </a:xfrm>
            <a:prstGeom prst="rect">
              <a:avLst/>
            </a:prstGeom>
            <a:solidFill>
              <a:srgbClr val="BFBFBF"/>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870724" y="1841985"/>
              <a:ext cx="10151043" cy="2125192"/>
            </a:xfrm>
            <a:prstGeom prst="rect">
              <a:avLst/>
            </a:prstGeom>
            <a:solidFill>
              <a:schemeClr val="bg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AutoShape 6"/>
            <p:cNvSpPr>
              <a:spLocks noChangeArrowheads="1"/>
            </p:cNvSpPr>
            <p:nvPr/>
          </p:nvSpPr>
          <p:spPr bwMode="gray">
            <a:xfrm>
              <a:off x="8834206" y="1586025"/>
              <a:ext cx="2187561" cy="532800"/>
            </a:xfrm>
            <a:prstGeom prst="chevron">
              <a:avLst>
                <a:gd name="adj" fmla="val 45155"/>
              </a:avLst>
            </a:prstGeom>
            <a:solidFill>
              <a:srgbClr val="358FCB"/>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6" name="AutoShape 6"/>
            <p:cNvSpPr>
              <a:spLocks noChangeArrowheads="1"/>
            </p:cNvSpPr>
            <p:nvPr/>
          </p:nvSpPr>
          <p:spPr bwMode="gray">
            <a:xfrm>
              <a:off x="6843413" y="1590975"/>
              <a:ext cx="2187561" cy="532800"/>
            </a:xfrm>
            <a:prstGeom prst="chevron">
              <a:avLst>
                <a:gd name="adj" fmla="val 45155"/>
              </a:avLst>
            </a:prstGeom>
            <a:solidFill>
              <a:srgbClr val="358FCB"/>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95" name="AutoShape 6"/>
            <p:cNvSpPr>
              <a:spLocks noChangeArrowheads="1"/>
            </p:cNvSpPr>
            <p:nvPr/>
          </p:nvSpPr>
          <p:spPr bwMode="gray">
            <a:xfrm>
              <a:off x="2879698" y="1601364"/>
              <a:ext cx="2187561" cy="532800"/>
            </a:xfrm>
            <a:prstGeom prst="chevron">
              <a:avLst>
                <a:gd name="adj" fmla="val 45155"/>
              </a:avLst>
            </a:prstGeom>
            <a:solidFill>
              <a:srgbClr val="358FCB"/>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 name="五边形 1"/>
            <p:cNvSpPr/>
            <p:nvPr/>
          </p:nvSpPr>
          <p:spPr>
            <a:xfrm>
              <a:off x="870724" y="1606550"/>
              <a:ext cx="2217558" cy="532128"/>
            </a:xfrm>
            <a:prstGeom prst="homePlate">
              <a:avLst/>
            </a:prstGeom>
            <a:solidFill>
              <a:srgbClr val="358FCB"/>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1388593" y="1676167"/>
              <a:ext cx="1181819"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项目开始</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3416989" y="1688284"/>
              <a:ext cx="1181819"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明确问题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9" name="AutoShape 6"/>
            <p:cNvSpPr>
              <a:spLocks noChangeArrowheads="1"/>
            </p:cNvSpPr>
            <p:nvPr/>
          </p:nvSpPr>
          <p:spPr bwMode="gray">
            <a:xfrm>
              <a:off x="4853587" y="1594651"/>
              <a:ext cx="2187561" cy="532800"/>
            </a:xfrm>
            <a:prstGeom prst="chevron">
              <a:avLst>
                <a:gd name="adj" fmla="val 45155"/>
              </a:avLst>
            </a:prstGeom>
            <a:solidFill>
              <a:srgbClr val="358FCB"/>
            </a:solidFill>
            <a:ln w="10795" cap="flat" cmpd="sng" algn="ctr">
              <a:noFill/>
              <a:prstDash val="solid"/>
            </a:ln>
            <a:effectLst/>
          </p:spPr>
          <p:txBody>
            <a:bodyPr lIns="91440" tIns="45720" rIns="91440" bIns="45720" anchor="b"/>
            <a:lstStyle/>
            <a:p>
              <a:pPr algn="ctr" defTabSz="844550">
                <a:lnSpc>
                  <a:spcPct val="90000"/>
                </a:lnSpc>
                <a:spcBef>
                  <a:spcPct val="0"/>
                </a:spcBef>
                <a:spcAft>
                  <a:spcPct val="35000"/>
                </a:spcAft>
              </a:pP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5069817" y="1667981"/>
              <a:ext cx="1876445"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收集和分析问题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7380858" y="1653043"/>
              <a:ext cx="1181819"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拟定建议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9193819" y="1657319"/>
              <a:ext cx="1827948"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制定行动计划</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993080" y="2138241"/>
              <a:ext cx="1577332" cy="1705298"/>
            </a:xfrm>
            <a:prstGeom prst="rect">
              <a:avLst/>
            </a:prstGeom>
            <a:solidFill>
              <a:srgbClr val="D9D9D9"/>
            </a:solidFill>
            <a:ln w="15875">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TextBox 4"/>
            <p:cNvSpPr txBox="1"/>
            <p:nvPr/>
          </p:nvSpPr>
          <p:spPr>
            <a:xfrm>
              <a:off x="1013165" y="2266804"/>
              <a:ext cx="1557248" cy="1592744"/>
            </a:xfrm>
            <a:prstGeom prst="rect">
              <a:avLst/>
            </a:prstGeom>
            <a:noFill/>
          </p:spPr>
          <p:txBody>
            <a:bodyPr wrap="square" rtlCol="0">
              <a:spAutoFit/>
            </a:bodyPr>
            <a:lstStyle/>
            <a:p>
              <a:pPr marL="171450" indent="-171450">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了解需求</a:t>
              </a:r>
            </a:p>
            <a:p>
              <a:pPr marL="171450" indent="-171450">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撰写项目建议书</a:t>
              </a:r>
            </a:p>
            <a:p>
              <a:pPr marL="171450" indent="-171450">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签订合同</a:t>
              </a:r>
            </a:p>
            <a:p>
              <a:pPr marL="171450" indent="-171450">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组成项目组</a:t>
              </a:r>
            </a:p>
          </p:txBody>
        </p:sp>
        <p:sp>
          <p:nvSpPr>
            <p:cNvPr id="87" name="矩形 86"/>
            <p:cNvSpPr/>
            <p:nvPr/>
          </p:nvSpPr>
          <p:spPr>
            <a:xfrm>
              <a:off x="3016442" y="2140049"/>
              <a:ext cx="1582366" cy="1705298"/>
            </a:xfrm>
            <a:prstGeom prst="rect">
              <a:avLst/>
            </a:prstGeom>
            <a:solidFill>
              <a:srgbClr val="D9D9D9"/>
            </a:solidFill>
            <a:ln w="15875">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TextBox 87"/>
            <p:cNvSpPr txBox="1"/>
            <p:nvPr/>
          </p:nvSpPr>
          <p:spPr>
            <a:xfrm>
              <a:off x="3045153" y="2237371"/>
              <a:ext cx="1457839" cy="1477328"/>
            </a:xfrm>
            <a:prstGeom prst="rect">
              <a:avLst/>
            </a:prstGeom>
            <a:noFill/>
          </p:spPr>
          <p:txBody>
            <a:bodyPr wrap="square" rtlCol="0">
              <a:spAutoFit/>
            </a:bodyPr>
            <a:lstStyle/>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反复沟通，清晰问题与解决问题的步骤</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项目规划</a:t>
              </a:r>
            </a:p>
          </p:txBody>
        </p:sp>
        <p:sp>
          <p:nvSpPr>
            <p:cNvPr id="89" name="矩形 88"/>
            <p:cNvSpPr/>
            <p:nvPr/>
          </p:nvSpPr>
          <p:spPr>
            <a:xfrm>
              <a:off x="5038109" y="2142176"/>
              <a:ext cx="1526597" cy="1705298"/>
            </a:xfrm>
            <a:prstGeom prst="rect">
              <a:avLst/>
            </a:prstGeom>
            <a:solidFill>
              <a:srgbClr val="D9D9D9"/>
            </a:solidFill>
            <a:ln w="15875">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TextBox 89"/>
            <p:cNvSpPr txBox="1"/>
            <p:nvPr/>
          </p:nvSpPr>
          <p:spPr>
            <a:xfrm>
              <a:off x="5066820" y="2239498"/>
              <a:ext cx="1497886" cy="1084912"/>
            </a:xfrm>
            <a:prstGeom prst="rect">
              <a:avLst/>
            </a:prstGeom>
            <a:noFill/>
          </p:spPr>
          <p:txBody>
            <a:bodyPr wrap="square" rtlCol="0">
              <a:spAutoFit/>
            </a:bodyPr>
            <a:lstStyle/>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寻找事实</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内部分析</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外部分析</a:t>
              </a:r>
            </a:p>
          </p:txBody>
        </p:sp>
        <p:sp>
          <p:nvSpPr>
            <p:cNvPr id="91" name="矩形 90"/>
            <p:cNvSpPr/>
            <p:nvPr/>
          </p:nvSpPr>
          <p:spPr>
            <a:xfrm>
              <a:off x="7101983" y="2142175"/>
              <a:ext cx="1460694" cy="1705298"/>
            </a:xfrm>
            <a:prstGeom prst="rect">
              <a:avLst/>
            </a:prstGeom>
            <a:solidFill>
              <a:srgbClr val="D9D9D9"/>
            </a:solidFill>
            <a:ln w="15875">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2" name="TextBox 91"/>
            <p:cNvSpPr txBox="1"/>
            <p:nvPr/>
          </p:nvSpPr>
          <p:spPr>
            <a:xfrm>
              <a:off x="7104816" y="2239497"/>
              <a:ext cx="1577057" cy="1454244"/>
            </a:xfrm>
            <a:prstGeom prst="rect">
              <a:avLst/>
            </a:prstGeom>
            <a:noFill/>
          </p:spPr>
          <p:txBody>
            <a:bodyPr wrap="square" rtlCol="0">
              <a:spAutoFit/>
            </a:bodyPr>
            <a:lstStyle/>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寻找解决方案</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选择最佳方案</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提出建议报告</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制定行动计划</a:t>
              </a:r>
            </a:p>
          </p:txBody>
        </p:sp>
        <p:sp>
          <p:nvSpPr>
            <p:cNvPr id="98" name="矩形 97"/>
            <p:cNvSpPr/>
            <p:nvPr/>
          </p:nvSpPr>
          <p:spPr>
            <a:xfrm>
              <a:off x="9105885" y="2142104"/>
              <a:ext cx="1478730" cy="1705298"/>
            </a:xfrm>
            <a:prstGeom prst="rect">
              <a:avLst/>
            </a:prstGeom>
            <a:solidFill>
              <a:srgbClr val="D9D9D9"/>
            </a:solidFill>
            <a:ln w="15875">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TextBox 98"/>
            <p:cNvSpPr txBox="1"/>
            <p:nvPr/>
          </p:nvSpPr>
          <p:spPr>
            <a:xfrm>
              <a:off x="9107981" y="2244335"/>
              <a:ext cx="1535352" cy="1338828"/>
            </a:xfrm>
            <a:prstGeom prst="rect">
              <a:avLst/>
            </a:prstGeom>
            <a:noFill/>
          </p:spPr>
          <p:txBody>
            <a:bodyPr wrap="square" rtlCol="0">
              <a:spAutoFit/>
            </a:bodyPr>
            <a:lstStyle/>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协助客户实施行动计划</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改进行动计划</a:t>
              </a:r>
            </a:p>
            <a:p>
              <a:pPr marL="171450" indent="-171450">
                <a:lnSpc>
                  <a:spcPct val="110000"/>
                </a:lnSpc>
                <a:spcBef>
                  <a:spcPct val="50000"/>
                </a:spcBef>
                <a:buClr>
                  <a:schemeClr val="tx1"/>
                </a:buClr>
                <a:buFont typeface="Arial" panose="020B0604020202020204" pitchFamily="34" charset="0"/>
                <a:buChar char="•"/>
                <a:defRPr/>
              </a:pPr>
              <a:r>
                <a:rPr lang="zh-CN" altLang="en-US" sz="1500" dirty="0">
                  <a:latin typeface="微软雅黑" panose="020B0503020204020204" pitchFamily="34" charset="-122"/>
                  <a:ea typeface="微软雅黑" panose="020B0503020204020204" pitchFamily="34" charset="-122"/>
                </a:rPr>
                <a:t>对客户培训</a:t>
              </a:r>
            </a:p>
          </p:txBody>
        </p:sp>
        <p:sp>
          <p:nvSpPr>
            <p:cNvPr id="100" name="矩形 99"/>
            <p:cNvSpPr/>
            <p:nvPr/>
          </p:nvSpPr>
          <p:spPr>
            <a:xfrm>
              <a:off x="879375" y="3970424"/>
              <a:ext cx="8151599" cy="2413126"/>
            </a:xfrm>
            <a:prstGeom prst="rect">
              <a:avLst/>
            </a:prstGeom>
            <a:solidFill>
              <a:srgbClr val="BFBFBF"/>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8" name="Rectangle 231"/>
            <p:cNvSpPr/>
            <p:nvPr/>
          </p:nvSpPr>
          <p:spPr bwMode="auto">
            <a:xfrm>
              <a:off x="1214747" y="4133810"/>
              <a:ext cx="1604702" cy="10598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8" name="TextBox 7"/>
            <p:cNvSpPr txBox="1"/>
            <p:nvPr/>
          </p:nvSpPr>
          <p:spPr>
            <a:xfrm>
              <a:off x="1347684" y="4462452"/>
              <a:ext cx="1338828"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项目建议书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0" name="Rectangle 231"/>
            <p:cNvSpPr/>
            <p:nvPr/>
          </p:nvSpPr>
          <p:spPr bwMode="auto">
            <a:xfrm>
              <a:off x="3188636" y="4134437"/>
              <a:ext cx="1604702" cy="10598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141" name="TextBox 140"/>
            <p:cNvSpPr txBox="1"/>
            <p:nvPr/>
          </p:nvSpPr>
          <p:spPr>
            <a:xfrm>
              <a:off x="3416989" y="4358173"/>
              <a:ext cx="1107996" cy="646331"/>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问题界定</a:t>
              </a:r>
              <a:r>
                <a:rPr lang="en-US" altLang="zh-CN" dirty="0" smtClean="0">
                  <a:solidFill>
                    <a:schemeClr val="bg1"/>
                  </a:solidFill>
                  <a:latin typeface="微软雅黑" panose="020B0503020204020204" pitchFamily="34" charset="-122"/>
                  <a:ea typeface="微软雅黑" panose="020B0503020204020204" pitchFamily="34" charset="-122"/>
                </a:rPr>
                <a:t/>
              </a:r>
              <a:br>
                <a:rPr lang="en-US" altLang="zh-CN" dirty="0" smtClean="0">
                  <a:solidFill>
                    <a:schemeClr val="bg1"/>
                  </a:solidFill>
                  <a:latin typeface="微软雅黑" panose="020B0503020204020204" pitchFamily="34" charset="-122"/>
                  <a:ea typeface="微软雅黑" panose="020B0503020204020204" pitchFamily="34" charset="-122"/>
                </a:rPr>
              </a:br>
              <a:r>
                <a:rPr lang="zh-CN" altLang="en-US" dirty="0" smtClean="0">
                  <a:solidFill>
                    <a:schemeClr val="bg1"/>
                  </a:solidFill>
                  <a:latin typeface="微软雅黑" panose="020B0503020204020204" pitchFamily="34" charset="-122"/>
                  <a:ea typeface="微软雅黑" panose="020B0503020204020204" pitchFamily="34" charset="-122"/>
                </a:rPr>
                <a:t>项目计划</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2" name="Rectangle 231"/>
            <p:cNvSpPr/>
            <p:nvPr/>
          </p:nvSpPr>
          <p:spPr bwMode="auto">
            <a:xfrm>
              <a:off x="5270682" y="4117185"/>
              <a:ext cx="1604702" cy="10598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143" name="TextBox 142"/>
            <p:cNvSpPr txBox="1"/>
            <p:nvPr/>
          </p:nvSpPr>
          <p:spPr>
            <a:xfrm>
              <a:off x="5507131" y="4462169"/>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成果回顾</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4" name="Rectangle 231"/>
            <p:cNvSpPr/>
            <p:nvPr/>
          </p:nvSpPr>
          <p:spPr bwMode="auto">
            <a:xfrm>
              <a:off x="7288535" y="4117185"/>
              <a:ext cx="1604702" cy="10598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145" name="TextBox 144"/>
            <p:cNvSpPr txBox="1"/>
            <p:nvPr/>
          </p:nvSpPr>
          <p:spPr>
            <a:xfrm>
              <a:off x="7536888" y="4455870"/>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最终呈现</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6" name="Rectangle 231"/>
            <p:cNvSpPr/>
            <p:nvPr/>
          </p:nvSpPr>
          <p:spPr bwMode="auto">
            <a:xfrm>
              <a:off x="9286984" y="4093262"/>
              <a:ext cx="1604702" cy="10837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147" name="TextBox 146"/>
            <p:cNvSpPr txBox="1"/>
            <p:nvPr/>
          </p:nvSpPr>
          <p:spPr>
            <a:xfrm>
              <a:off x="9535337" y="4384284"/>
              <a:ext cx="1107996"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行动步骤</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9" name="Rectangle 231"/>
            <p:cNvSpPr/>
            <p:nvPr/>
          </p:nvSpPr>
          <p:spPr bwMode="auto">
            <a:xfrm>
              <a:off x="9286984" y="5326942"/>
              <a:ext cx="1604702" cy="944461"/>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sp>
          <p:nvSpPr>
            <p:cNvPr id="9" name="TextBox 8"/>
            <p:cNvSpPr txBox="1"/>
            <p:nvPr/>
          </p:nvSpPr>
          <p:spPr>
            <a:xfrm>
              <a:off x="9330161" y="5357006"/>
              <a:ext cx="1682289" cy="854080"/>
            </a:xfrm>
            <a:prstGeom prst="rect">
              <a:avLst/>
            </a:prstGeom>
            <a:noFill/>
          </p:spPr>
          <p:txBody>
            <a:bodyPr wrap="square" rtlCol="0">
              <a:spAutoFit/>
            </a:bodyPr>
            <a:lstStyle/>
            <a:p>
              <a:pPr>
                <a:lnSpc>
                  <a:spcPct val="110000"/>
                </a:lnSpc>
                <a:spcBef>
                  <a:spcPct val="50000"/>
                </a:spcBef>
                <a:buClr>
                  <a:schemeClr val="tx1"/>
                </a:buClr>
                <a:defRPr/>
              </a:pPr>
              <a:r>
                <a:rPr lang="zh-CN" altLang="en-US" sz="1500" b="1" dirty="0">
                  <a:latin typeface="微软雅黑" panose="020B0503020204020204" pitchFamily="34" charset="-122"/>
                  <a:ea typeface="微软雅黑" panose="020B0503020204020204" pitchFamily="34" charset="-122"/>
                </a:rPr>
                <a:t>项目的结束，意味着双方长期合作的又一新</a:t>
              </a:r>
              <a:r>
                <a:rPr lang="zh-CN" altLang="en-US" sz="1500" b="1" dirty="0" smtClean="0">
                  <a:latin typeface="微软雅黑" panose="020B0503020204020204" pitchFamily="34" charset="-122"/>
                  <a:ea typeface="微软雅黑" panose="020B0503020204020204" pitchFamily="34" charset="-122"/>
                </a:rPr>
                <a:t>起点</a:t>
              </a:r>
              <a:endParaRPr lang="zh-CN" altLang="en-US" sz="1500" b="1" dirty="0">
                <a:latin typeface="微软雅黑" panose="020B0503020204020204" pitchFamily="34" charset="-122"/>
                <a:ea typeface="微软雅黑" panose="020B0503020204020204" pitchFamily="34" charset="-122"/>
              </a:endParaRPr>
            </a:p>
          </p:txBody>
        </p:sp>
        <p:sp>
          <p:nvSpPr>
            <p:cNvPr id="151" name="TextBox 150"/>
            <p:cNvSpPr txBox="1"/>
            <p:nvPr/>
          </p:nvSpPr>
          <p:spPr>
            <a:xfrm>
              <a:off x="4599688" y="5521281"/>
              <a:ext cx="1682289" cy="566309"/>
            </a:xfrm>
            <a:prstGeom prst="rect">
              <a:avLst/>
            </a:prstGeom>
            <a:noFill/>
          </p:spPr>
          <p:txBody>
            <a:bodyPr wrap="square" rtlCol="0">
              <a:spAutoFit/>
            </a:bodyPr>
            <a:lstStyle/>
            <a:p>
              <a:pPr>
                <a:lnSpc>
                  <a:spcPct val="110000"/>
                </a:lnSpc>
                <a:spcBef>
                  <a:spcPct val="50000"/>
                </a:spcBef>
                <a:buClr>
                  <a:schemeClr val="tx1"/>
                </a:buClr>
                <a:defRPr/>
              </a:pPr>
              <a:r>
                <a:rPr lang="zh-CN" altLang="en-US" sz="2800" dirty="0" smtClean="0">
                  <a:latin typeface="微软雅黑" panose="020B0503020204020204" pitchFamily="34" charset="-122"/>
                  <a:ea typeface="微软雅黑" panose="020B0503020204020204" pitchFamily="34" charset="-122"/>
                </a:rPr>
                <a:t>解决问题</a:t>
              </a:r>
              <a:endParaRPr lang="zh-CN" altLang="en-US" sz="2800" dirty="0">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a:off x="2686512" y="2138678"/>
              <a:ext cx="0" cy="1978507"/>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a:off x="4710844" y="2134164"/>
              <a:ext cx="0" cy="1978507"/>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3" name="直接箭头连接符 152"/>
            <p:cNvCxnSpPr/>
            <p:nvPr/>
          </p:nvCxnSpPr>
          <p:spPr>
            <a:xfrm>
              <a:off x="6674793" y="2134163"/>
              <a:ext cx="0" cy="1978507"/>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4" name="直接箭头连接符 153"/>
            <p:cNvCxnSpPr/>
            <p:nvPr/>
          </p:nvCxnSpPr>
          <p:spPr>
            <a:xfrm>
              <a:off x="8681873" y="2140049"/>
              <a:ext cx="0" cy="1978507"/>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5" name="直接箭头连接符 154"/>
            <p:cNvCxnSpPr/>
            <p:nvPr/>
          </p:nvCxnSpPr>
          <p:spPr>
            <a:xfrm>
              <a:off x="10731267" y="2127451"/>
              <a:ext cx="0" cy="1978507"/>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53587" y="1216666"/>
              <a:ext cx="883565" cy="369332"/>
            </a:xfrm>
            <a:prstGeom prst="rect">
              <a:avLst/>
            </a:prstGeom>
            <a:noFill/>
          </p:spPr>
          <p:txBody>
            <a:bodyPr wrap="square" rtlCol="0">
              <a:spAutoFit/>
            </a:bodyPr>
            <a:lstStyle/>
            <a:p>
              <a:r>
                <a:rPr lang="zh-CN" altLang="en-US" dirty="0" smtClean="0"/>
                <a:t>沟 通</a:t>
              </a:r>
              <a:endParaRPr lang="zh-CN" altLang="en-US" dirty="0"/>
            </a:p>
          </p:txBody>
        </p:sp>
        <p:cxnSp>
          <p:nvCxnSpPr>
            <p:cNvPr id="161" name="直接箭头连接符 160"/>
            <p:cNvCxnSpPr/>
            <p:nvPr/>
          </p:nvCxnSpPr>
          <p:spPr>
            <a:xfrm>
              <a:off x="5581884" y="1384080"/>
              <a:ext cx="5192513"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直接箭头连接符 162"/>
            <p:cNvCxnSpPr/>
            <p:nvPr/>
          </p:nvCxnSpPr>
          <p:spPr>
            <a:xfrm>
              <a:off x="1013165" y="1401332"/>
              <a:ext cx="3840422"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a:off x="370940" y="1216666"/>
              <a:ext cx="474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370940" y="2118825"/>
              <a:ext cx="474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396818" y="3967177"/>
              <a:ext cx="474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396818" y="6392176"/>
              <a:ext cx="474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05444" y="1437908"/>
              <a:ext cx="461665" cy="553998"/>
            </a:xfrm>
            <a:prstGeom prst="rect">
              <a:avLst/>
            </a:prstGeom>
            <a:noFill/>
            <a:ln>
              <a:noFill/>
            </a:ln>
          </p:spPr>
          <p:txBody>
            <a:bodyPr vert="eaVert" wrap="none" rtlCol="0">
              <a:spAutoFit/>
            </a:bodyPr>
            <a:lstStyle/>
            <a:p>
              <a:r>
                <a:rPr lang="zh-CN" altLang="en-US" dirty="0"/>
                <a:t>流程</a:t>
              </a:r>
            </a:p>
          </p:txBody>
        </p:sp>
        <p:sp>
          <p:nvSpPr>
            <p:cNvPr id="174" name="TextBox 173"/>
            <p:cNvSpPr txBox="1"/>
            <p:nvPr/>
          </p:nvSpPr>
          <p:spPr>
            <a:xfrm>
              <a:off x="409605" y="2751479"/>
              <a:ext cx="461665" cy="553998"/>
            </a:xfrm>
            <a:prstGeom prst="rect">
              <a:avLst/>
            </a:prstGeom>
            <a:noFill/>
            <a:ln>
              <a:noFill/>
            </a:ln>
          </p:spPr>
          <p:txBody>
            <a:bodyPr vert="eaVert" wrap="none" rtlCol="0">
              <a:spAutoFit/>
            </a:bodyPr>
            <a:lstStyle/>
            <a:p>
              <a:r>
                <a:rPr lang="zh-CN" altLang="en-US" dirty="0"/>
                <a:t>任务</a:t>
              </a:r>
            </a:p>
          </p:txBody>
        </p:sp>
        <p:sp>
          <p:nvSpPr>
            <p:cNvPr id="175" name="TextBox 174"/>
            <p:cNvSpPr txBox="1"/>
            <p:nvPr/>
          </p:nvSpPr>
          <p:spPr>
            <a:xfrm>
              <a:off x="426857" y="4601642"/>
              <a:ext cx="461665" cy="1015663"/>
            </a:xfrm>
            <a:prstGeom prst="rect">
              <a:avLst/>
            </a:prstGeom>
            <a:noFill/>
            <a:ln>
              <a:noFill/>
            </a:ln>
          </p:spPr>
          <p:txBody>
            <a:bodyPr vert="eaVert" wrap="none" rtlCol="0">
              <a:spAutoFit/>
            </a:bodyPr>
            <a:lstStyle/>
            <a:p>
              <a:r>
                <a:rPr lang="zh-CN" altLang="en-US" dirty="0" smtClean="0"/>
                <a:t>最终成果</a:t>
              </a:r>
              <a:endParaRPr lang="zh-CN" altLang="en-US" dirty="0"/>
            </a:p>
          </p:txBody>
        </p:sp>
        <p:cxnSp>
          <p:nvCxnSpPr>
            <p:cNvPr id="177" name="直接箭头连接符 176"/>
            <p:cNvCxnSpPr>
              <a:stCxn id="172" idx="0"/>
            </p:cNvCxnSpPr>
            <p:nvPr/>
          </p:nvCxnSpPr>
          <p:spPr>
            <a:xfrm flipH="1" flipV="1">
              <a:off x="636276" y="1216666"/>
              <a:ext cx="1" cy="221242"/>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9" name="直接箭头连接符 178"/>
            <p:cNvCxnSpPr>
              <a:stCxn id="172" idx="2"/>
            </p:cNvCxnSpPr>
            <p:nvPr/>
          </p:nvCxnSpPr>
          <p:spPr>
            <a:xfrm>
              <a:off x="636277" y="1991906"/>
              <a:ext cx="0" cy="131869"/>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2" name="直接箭头连接符 181"/>
            <p:cNvCxnSpPr>
              <a:stCxn id="174" idx="0"/>
            </p:cNvCxnSpPr>
            <p:nvPr/>
          </p:nvCxnSpPr>
          <p:spPr>
            <a:xfrm flipH="1" flipV="1">
              <a:off x="640437" y="2142176"/>
              <a:ext cx="1" cy="609303"/>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5" name="直接箭头连接符 184"/>
            <p:cNvCxnSpPr>
              <a:stCxn id="174" idx="2"/>
            </p:cNvCxnSpPr>
            <p:nvPr/>
          </p:nvCxnSpPr>
          <p:spPr>
            <a:xfrm>
              <a:off x="640438" y="3305477"/>
              <a:ext cx="0" cy="66170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6" name="直接箭头连接符 185"/>
            <p:cNvCxnSpPr/>
            <p:nvPr/>
          </p:nvCxnSpPr>
          <p:spPr>
            <a:xfrm flipH="1" flipV="1">
              <a:off x="634043" y="3959647"/>
              <a:ext cx="1" cy="609303"/>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7" name="直接箭头连接符 186"/>
            <p:cNvCxnSpPr/>
            <p:nvPr/>
          </p:nvCxnSpPr>
          <p:spPr>
            <a:xfrm>
              <a:off x="598741" y="5643183"/>
              <a:ext cx="0" cy="66170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8" name="等腰三角形 187"/>
            <p:cNvSpPr/>
            <p:nvPr/>
          </p:nvSpPr>
          <p:spPr>
            <a:xfrm rot="5400000">
              <a:off x="8982497" y="3892367"/>
              <a:ext cx="4549970" cy="440653"/>
            </a:xfrm>
            <a:prstGeom prst="triangle">
              <a:avLst/>
            </a:prstGeom>
            <a:solidFill>
              <a:schemeClr val="bg2">
                <a:lumMod val="75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9" name="TextBox 188"/>
            <p:cNvSpPr txBox="1"/>
            <p:nvPr/>
          </p:nvSpPr>
          <p:spPr>
            <a:xfrm>
              <a:off x="11498813" y="2309929"/>
              <a:ext cx="615553" cy="3473930"/>
            </a:xfrm>
            <a:prstGeom prst="rect">
              <a:avLst/>
            </a:prstGeom>
            <a:noFill/>
            <a:ln>
              <a:noFill/>
            </a:ln>
          </p:spPr>
          <p:txBody>
            <a:bodyPr vert="eaVert" wrap="square" rtlCol="0">
              <a:spAutoFit/>
            </a:bodyPr>
            <a:lstStyle/>
            <a:p>
              <a:pPr algn="ctr"/>
              <a:r>
                <a:rPr lang="zh-CN" altLang="en-US" sz="2800" b="1" dirty="0" smtClean="0">
                  <a:latin typeface="微软雅黑" panose="020B0503020204020204" pitchFamily="34" charset="-122"/>
                  <a:ea typeface="微软雅黑" panose="020B0503020204020204" pitchFamily="34" charset="-122"/>
                </a:rPr>
                <a:t>企业变革</a:t>
              </a:r>
              <a:endParaRPr lang="zh-CN" altLang="en-US" sz="2800" b="1" dirty="0">
                <a:latin typeface="微软雅黑" panose="020B0503020204020204" pitchFamily="34" charset="-122"/>
                <a:ea typeface="微软雅黑" panose="020B0503020204020204" pitchFamily="34" charset="-122"/>
              </a:endParaRPr>
            </a:p>
          </p:txBody>
        </p:sp>
        <p:sp>
          <p:nvSpPr>
            <p:cNvPr id="190" name="Rectangle 231"/>
            <p:cNvSpPr/>
            <p:nvPr/>
          </p:nvSpPr>
          <p:spPr bwMode="auto">
            <a:xfrm>
              <a:off x="888522" y="6383550"/>
              <a:ext cx="10123928" cy="9488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1600" dirty="0">
                <a:solidFill>
                  <a:srgbClr val="68217A"/>
                </a:solidFill>
              </a:endParaRPr>
            </a:p>
          </p:txBody>
        </p:sp>
      </p:grpSp>
    </p:spTree>
    <p:extLst>
      <p:ext uri="{BB962C8B-B14F-4D97-AF65-F5344CB8AC3E}">
        <p14:creationId xmlns:p14="http://schemas.microsoft.com/office/powerpoint/2010/main" val="573470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7787" y="396806"/>
            <a:ext cx="4691691" cy="830997"/>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企业</a:t>
            </a:r>
            <a:r>
              <a:rPr lang="zh-CN" altLang="en-US" sz="2400" b="1" dirty="0">
                <a:latin typeface="黑体" panose="02010609060101010101" pitchFamily="49" charset="-122"/>
                <a:ea typeface="黑体" panose="02010609060101010101" pitchFamily="49" charset="-122"/>
              </a:rPr>
              <a:t>文化</a:t>
            </a:r>
          </a:p>
          <a:p>
            <a:endParaRPr lang="zh-CN" altLang="en-US" sz="2400" b="1"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786" y="1567435"/>
            <a:ext cx="3345971" cy="3664143"/>
          </a:xfrm>
          <a:prstGeom prst="rect">
            <a:avLst/>
          </a:prstGeom>
          <a:ln w="19050">
            <a:solidFill>
              <a:schemeClr val="accent4">
                <a:lumMod val="75000"/>
              </a:schemeClr>
            </a:solidFill>
          </a:ln>
        </p:spPr>
      </p:pic>
      <p:sp>
        <p:nvSpPr>
          <p:cNvPr id="10" name="矩形 9"/>
          <p:cNvSpPr/>
          <p:nvPr/>
        </p:nvSpPr>
        <p:spPr>
          <a:xfrm>
            <a:off x="5057078" y="2309877"/>
            <a:ext cx="325827" cy="3272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582211" y="1586112"/>
            <a:ext cx="4243862" cy="430887"/>
          </a:xfrm>
          <a:prstGeom prst="rect">
            <a:avLst/>
          </a:prstGeom>
          <a:noFill/>
        </p:spPr>
        <p:txBody>
          <a:bodyPr wrap="square" rtlCol="0">
            <a:spAutoFit/>
          </a:bodyPr>
          <a:lstStyle/>
          <a:p>
            <a:r>
              <a:rPr lang="zh-CN" altLang="en-US" sz="2200" b="1" dirty="0" smtClean="0">
                <a:latin typeface="微软雅黑" panose="020B0503020204020204" pitchFamily="34" charset="-122"/>
                <a:ea typeface="微软雅黑" panose="020B0503020204020204" pitchFamily="34" charset="-122"/>
              </a:rPr>
              <a:t>使命</a:t>
            </a:r>
            <a:r>
              <a:rPr lang="zh-CN" altLang="en-US" sz="2200" dirty="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推动企业变革与成长</a:t>
            </a:r>
            <a:endParaRPr lang="ko-KR" altLang="en-US" sz="22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624253" y="3601203"/>
            <a:ext cx="5796619" cy="430887"/>
          </a:xfrm>
          <a:prstGeom prst="rect">
            <a:avLst/>
          </a:prstGeom>
          <a:noFill/>
        </p:spPr>
        <p:txBody>
          <a:bodyPr wrap="square" rtlCol="0">
            <a:spAutoFit/>
          </a:bodyPr>
          <a:lstStyle/>
          <a:p>
            <a:pPr latinLnBrk="1">
              <a:defRPr/>
            </a:pPr>
            <a:r>
              <a:rPr lang="zh-CN" altLang="en-US" sz="2200" b="1" dirty="0">
                <a:latin typeface="微软雅黑" panose="020B0503020204020204" pitchFamily="34" charset="-122"/>
                <a:ea typeface="微软雅黑" panose="020B0503020204020204" pitchFamily="34" charset="-122"/>
              </a:rPr>
              <a:t>地位：</a:t>
            </a:r>
            <a:r>
              <a:rPr lang="zh-CN" altLang="en-US" sz="2200" dirty="0">
                <a:latin typeface="微软雅黑" panose="020B0503020204020204" pitchFamily="34" charset="-122"/>
                <a:ea typeface="微软雅黑" panose="020B0503020204020204" pitchFamily="34" charset="-122"/>
              </a:rPr>
              <a:t>中国管理咨询业的先行者和领导者</a:t>
            </a:r>
          </a:p>
        </p:txBody>
      </p:sp>
      <p:sp>
        <p:nvSpPr>
          <p:cNvPr id="16" name="文本框 15"/>
          <p:cNvSpPr txBox="1"/>
          <p:nvPr/>
        </p:nvSpPr>
        <p:spPr>
          <a:xfrm>
            <a:off x="5633411" y="4326432"/>
            <a:ext cx="5692575" cy="769441"/>
          </a:xfrm>
          <a:prstGeom prst="rect">
            <a:avLst/>
          </a:prstGeom>
          <a:noFill/>
        </p:spPr>
        <p:txBody>
          <a:bodyPr wrap="square" rtlCol="0">
            <a:spAutoFit/>
          </a:bodyPr>
          <a:lstStyle/>
          <a:p>
            <a:pPr latinLnBrk="1">
              <a:defRPr/>
            </a:pPr>
            <a:r>
              <a:rPr lang="zh-CN" altLang="en-US" sz="2200" b="1" dirty="0">
                <a:latin typeface="微软雅黑" panose="020B0503020204020204" pitchFamily="34" charset="-122"/>
                <a:ea typeface="微软雅黑" panose="020B0503020204020204" pitchFamily="34" charset="-122"/>
              </a:rPr>
              <a:t>组织理想：</a:t>
            </a:r>
            <a:r>
              <a:rPr lang="zh-CN" altLang="en-US" sz="2200" dirty="0">
                <a:latin typeface="微软雅黑" panose="020B0503020204020204" pitchFamily="34" charset="-122"/>
                <a:ea typeface="微软雅黑" panose="020B0503020204020204" pitchFamily="34" charset="-122"/>
              </a:rPr>
              <a:t>像家庭一样温暖人 像学校一样培养人 像军队一样要求人</a:t>
            </a:r>
          </a:p>
        </p:txBody>
      </p:sp>
      <p:sp>
        <p:nvSpPr>
          <p:cNvPr id="19" name="文本框 12"/>
          <p:cNvSpPr txBox="1"/>
          <p:nvPr/>
        </p:nvSpPr>
        <p:spPr>
          <a:xfrm>
            <a:off x="5582211" y="2268540"/>
            <a:ext cx="5721856" cy="430887"/>
          </a:xfrm>
          <a:prstGeom prst="rect">
            <a:avLst/>
          </a:prstGeom>
          <a:noFill/>
        </p:spPr>
        <p:txBody>
          <a:bodyPr wrap="square" rtlCol="0">
            <a:spAutoFit/>
          </a:bodyPr>
          <a:lstStyle/>
          <a:p>
            <a:r>
              <a:rPr lang="zh-CN" altLang="en-US" sz="2200" b="1" dirty="0">
                <a:latin typeface="微软雅黑" panose="020B0503020204020204" pitchFamily="34" charset="-122"/>
                <a:ea typeface="微软雅黑" panose="020B0503020204020204" pitchFamily="34" charset="-122"/>
              </a:rPr>
              <a:t>愿</a:t>
            </a:r>
            <a:r>
              <a:rPr lang="zh-CN" altLang="en-US" sz="2200" b="1" dirty="0" smtClean="0">
                <a:latin typeface="微软雅黑" panose="020B0503020204020204" pitchFamily="34" charset="-122"/>
                <a:ea typeface="微软雅黑" panose="020B0503020204020204" pitchFamily="34" charset="-122"/>
              </a:rPr>
              <a:t>景</a:t>
            </a:r>
            <a:r>
              <a:rPr lang="zh-CN" altLang="en-US" sz="2200" dirty="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成为</a:t>
            </a:r>
            <a:r>
              <a:rPr lang="zh-CN" altLang="en-US" sz="2200" dirty="0">
                <a:latin typeface="微软雅黑" panose="020B0503020204020204" pitchFamily="34" charset="-122"/>
                <a:ea typeface="微软雅黑" panose="020B0503020204020204" pitchFamily="34" charset="-122"/>
              </a:rPr>
              <a:t>中国最受尊重的大型咨询机构</a:t>
            </a:r>
            <a:endParaRPr lang="en-US" altLang="zh-CN" sz="2200" dirty="0">
              <a:latin typeface="微软雅黑" panose="020B0503020204020204" pitchFamily="34" charset="-122"/>
              <a:ea typeface="微软雅黑" panose="020B0503020204020204" pitchFamily="34" charset="-122"/>
            </a:endParaRPr>
          </a:p>
        </p:txBody>
      </p:sp>
      <p:sp>
        <p:nvSpPr>
          <p:cNvPr id="29" name="文本框 14"/>
          <p:cNvSpPr txBox="1"/>
          <p:nvPr/>
        </p:nvSpPr>
        <p:spPr>
          <a:xfrm>
            <a:off x="5615640" y="2952523"/>
            <a:ext cx="5486068" cy="430887"/>
          </a:xfrm>
          <a:prstGeom prst="rect">
            <a:avLst/>
          </a:prstGeom>
          <a:noFill/>
        </p:spPr>
        <p:txBody>
          <a:bodyPr wrap="square" rtlCol="0">
            <a:spAutoFit/>
          </a:bodyPr>
          <a:lstStyle/>
          <a:p>
            <a:r>
              <a:rPr lang="zh-CN" altLang="en-US" sz="2200" b="1" dirty="0" smtClean="0">
                <a:latin typeface="微软雅黑" panose="020B0503020204020204" pitchFamily="34" charset="-122"/>
                <a:ea typeface="微软雅黑" panose="020B0503020204020204" pitchFamily="34" charset="-122"/>
              </a:rPr>
              <a:t>价值观</a:t>
            </a:r>
            <a:r>
              <a:rPr lang="zh-CN" altLang="en-US" sz="2200" dirty="0" smtClean="0">
                <a:latin typeface="微软雅黑" panose="020B0503020204020204" pitchFamily="34" charset="-122"/>
                <a:ea typeface="微软雅黑" panose="020B0503020204020204" pitchFamily="34" charset="-122"/>
              </a:rPr>
              <a:t>：诚信 </a:t>
            </a:r>
            <a:r>
              <a:rPr lang="zh-CN" altLang="en-US" sz="2200" dirty="0">
                <a:latin typeface="微软雅黑" panose="020B0503020204020204" pitchFamily="34" charset="-122"/>
                <a:ea typeface="微软雅黑" panose="020B0503020204020204" pitchFamily="34" charset="-122"/>
              </a:rPr>
              <a:t>合作 敬业 创新 专长</a:t>
            </a:r>
            <a:endParaRPr lang="en-US" altLang="zh-CN" sz="2200" dirty="0">
              <a:latin typeface="微软雅黑" panose="020B0503020204020204" pitchFamily="34" charset="-122"/>
              <a:ea typeface="微软雅黑" panose="020B0503020204020204" pitchFamily="34" charset="-122"/>
            </a:endParaRPr>
          </a:p>
        </p:txBody>
      </p:sp>
      <p:sp>
        <p:nvSpPr>
          <p:cNvPr id="30" name="矩形 29"/>
          <p:cNvSpPr/>
          <p:nvPr/>
        </p:nvSpPr>
        <p:spPr>
          <a:xfrm>
            <a:off x="5044229" y="1683285"/>
            <a:ext cx="325827" cy="327236"/>
          </a:xfrm>
          <a:prstGeom prst="rect">
            <a:avLst/>
          </a:prstGeom>
          <a:solidFill>
            <a:srgbClr val="0FA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052854" y="2987096"/>
            <a:ext cx="325827" cy="327236"/>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057077" y="3678976"/>
            <a:ext cx="325827" cy="327236"/>
          </a:xfrm>
          <a:prstGeom prst="rect">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044228" y="4375290"/>
            <a:ext cx="325827" cy="327236"/>
          </a:xfrm>
          <a:prstGeom prst="rect">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2558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3897221"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咨询</a:t>
            </a:r>
            <a:r>
              <a:rPr lang="zh-CN" altLang="en-US" sz="2400" b="1" dirty="0">
                <a:latin typeface="黑体" panose="02010609060101010101" pitchFamily="49" charset="-122"/>
                <a:ea typeface="黑体" panose="02010609060101010101" pitchFamily="49" charset="-122"/>
              </a:rPr>
              <a:t>项目服务保障机制</a:t>
            </a:r>
            <a:r>
              <a:rPr lang="zh-CN" altLang="en-US" sz="2400" b="1" dirty="0" smtClean="0">
                <a:latin typeface="黑体" panose="02010609060101010101" pitchFamily="49" charset="-122"/>
                <a:ea typeface="黑体" panose="02010609060101010101" pitchFamily="49" charset="-122"/>
              </a:rPr>
              <a:t>完善</a:t>
            </a:r>
            <a:endParaRPr lang="zh-CN" altLang="en-US" sz="2400" b="1" dirty="0">
              <a:latin typeface="黑体" panose="02010609060101010101" pitchFamily="49" charset="-122"/>
              <a:ea typeface="黑体" panose="02010609060101010101" pitchFamily="49" charset="-122"/>
            </a:endParaRPr>
          </a:p>
        </p:txBody>
      </p:sp>
      <p:grpSp>
        <p:nvGrpSpPr>
          <p:cNvPr id="5" name="组合 4"/>
          <p:cNvGrpSpPr/>
          <p:nvPr/>
        </p:nvGrpSpPr>
        <p:grpSpPr>
          <a:xfrm>
            <a:off x="449174" y="1208337"/>
            <a:ext cx="11444806" cy="5137904"/>
            <a:chOff x="449174" y="1208337"/>
            <a:chExt cx="11444806" cy="5137904"/>
          </a:xfrm>
        </p:grpSpPr>
        <p:sp>
          <p:nvSpPr>
            <p:cNvPr id="20" name="Rounded Rectangle 37"/>
            <p:cNvSpPr/>
            <p:nvPr/>
          </p:nvSpPr>
          <p:spPr>
            <a:xfrm>
              <a:off x="449174" y="1757013"/>
              <a:ext cx="2768489" cy="4589228"/>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5"/>
            <p:cNvSpPr/>
            <p:nvPr/>
          </p:nvSpPr>
          <p:spPr>
            <a:xfrm>
              <a:off x="3289570" y="1757013"/>
              <a:ext cx="2792070" cy="45892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6"/>
            <p:cNvSpPr>
              <a:spLocks noChangeArrowheads="1"/>
            </p:cNvSpPr>
            <p:nvPr/>
          </p:nvSpPr>
          <p:spPr bwMode="auto">
            <a:xfrm>
              <a:off x="512023" y="2435731"/>
              <a:ext cx="2688871"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项目结束后，集中培训辅导，向有关人员宣传贯彻各项咨询方案，讲解与此相适应的一系列变化的必要性，对变化涉及到的相关人员进行培训</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在咨询项目主体内容完成后，提供跟踪辅导服务</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针对实施过程中出现的问题选择采用专人（或小组）到客户方、客户到我公司、邮件、电话、传真等服务</a:t>
              </a:r>
              <a:r>
                <a:rPr lang="zh-CN" altLang="en-US" sz="1600" dirty="0" smtClean="0">
                  <a:solidFill>
                    <a:schemeClr val="bg1"/>
                  </a:solidFill>
                  <a:latin typeface="微软雅黑" panose="020B0503020204020204" pitchFamily="34" charset="-122"/>
                  <a:ea typeface="微软雅黑" panose="020B0503020204020204" pitchFamily="34" charset="-122"/>
                </a:rPr>
                <a:t>方式</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449174" y="1958177"/>
              <a:ext cx="2768489"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21"/>
            <p:cNvSpPr txBox="1"/>
            <p:nvPr/>
          </p:nvSpPr>
          <p:spPr>
            <a:xfrm>
              <a:off x="507073" y="1945055"/>
              <a:ext cx="269382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时间方式</a:t>
              </a:r>
            </a:p>
          </p:txBody>
        </p:sp>
        <p:sp>
          <p:nvSpPr>
            <p:cNvPr id="25" name="矩形 24"/>
            <p:cNvSpPr/>
            <p:nvPr/>
          </p:nvSpPr>
          <p:spPr>
            <a:xfrm>
              <a:off x="3296276" y="1984055"/>
              <a:ext cx="2784549"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21"/>
            <p:cNvSpPr txBox="1"/>
            <p:nvPr/>
          </p:nvSpPr>
          <p:spPr>
            <a:xfrm>
              <a:off x="3286688" y="1988185"/>
              <a:ext cx="2717927"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服务</a:t>
              </a:r>
              <a:r>
                <a:rPr lang="zh-CN" altLang="en-US" dirty="0" smtClean="0">
                  <a:latin typeface="微软雅黑" panose="020B0503020204020204" pitchFamily="34" charset="-122"/>
                  <a:ea typeface="微软雅黑" panose="020B0503020204020204" pitchFamily="34" charset="-122"/>
                </a:rPr>
                <a:t>内容</a:t>
              </a: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3415743" y="2465815"/>
              <a:ext cx="2594954" cy="2751522"/>
            </a:xfrm>
            <a:prstGeom prst="rect">
              <a:avLst/>
            </a:prstGeom>
          </p:spPr>
          <p:txBody>
            <a:bodyPr wrap="square">
              <a:spAutoFit/>
            </a:bodyPr>
            <a:lstStyle/>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报告调整</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实施支持</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专题讲座</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和本次咨询内容无关但不需要项目组投入大量人力的其他专项咨询</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北大纵横客户间的相互参观</a:t>
              </a:r>
            </a:p>
          </p:txBody>
        </p:sp>
        <p:sp>
          <p:nvSpPr>
            <p:cNvPr id="27" name="Rounded Rectangle 37"/>
            <p:cNvSpPr/>
            <p:nvPr/>
          </p:nvSpPr>
          <p:spPr>
            <a:xfrm>
              <a:off x="6148372" y="1757013"/>
              <a:ext cx="2768489" cy="4589228"/>
            </a:xfrm>
            <a:prstGeom prst="roundRect">
              <a:avLst>
                <a:gd name="adj" fmla="val 5186"/>
              </a:avLst>
            </a:prstGeom>
            <a:solidFill>
              <a:srgbClr val="0E7FB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5"/>
            <p:cNvSpPr/>
            <p:nvPr/>
          </p:nvSpPr>
          <p:spPr>
            <a:xfrm>
              <a:off x="8988768" y="1757013"/>
              <a:ext cx="2792070" cy="45892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6"/>
            <p:cNvSpPr>
              <a:spLocks noChangeArrowheads="1"/>
            </p:cNvSpPr>
            <p:nvPr/>
          </p:nvSpPr>
          <p:spPr bwMode="auto">
            <a:xfrm>
              <a:off x="6211221" y="2435731"/>
              <a:ext cx="268887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北大纵横高管人员</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项目总监</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项目经理</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咨询顾问</a:t>
              </a:r>
            </a:p>
            <a:p>
              <a:pPr marL="171450" indent="-171450">
                <a:lnSpc>
                  <a:spcPct val="11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项目管理部</a:t>
              </a:r>
            </a:p>
          </p:txBody>
        </p:sp>
        <p:sp>
          <p:nvSpPr>
            <p:cNvPr id="30" name="矩形 29"/>
            <p:cNvSpPr/>
            <p:nvPr/>
          </p:nvSpPr>
          <p:spPr>
            <a:xfrm>
              <a:off x="6148372" y="1958177"/>
              <a:ext cx="2768489"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文本框 21"/>
            <p:cNvSpPr txBox="1"/>
            <p:nvPr/>
          </p:nvSpPr>
          <p:spPr>
            <a:xfrm>
              <a:off x="6206271" y="1996811"/>
              <a:ext cx="2693821" cy="369332"/>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服务人员</a:t>
              </a:r>
              <a:endParaRPr lang="zh-CN" altLang="en-US" dirty="0">
                <a:latin typeface="微软雅黑" panose="020B0503020204020204" pitchFamily="34" charset="-122"/>
                <a:ea typeface="微软雅黑" panose="020B0503020204020204" pitchFamily="34" charset="-122"/>
              </a:endParaRPr>
            </a:p>
          </p:txBody>
        </p:sp>
        <p:sp>
          <p:nvSpPr>
            <p:cNvPr id="32" name="矩形 31"/>
            <p:cNvSpPr/>
            <p:nvPr/>
          </p:nvSpPr>
          <p:spPr>
            <a:xfrm>
              <a:off x="8995474" y="1984055"/>
              <a:ext cx="2784549"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21"/>
            <p:cNvSpPr txBox="1"/>
            <p:nvPr/>
          </p:nvSpPr>
          <p:spPr>
            <a:xfrm>
              <a:off x="8985886" y="1988185"/>
              <a:ext cx="2717927"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考核</a:t>
              </a:r>
              <a:r>
                <a:rPr lang="zh-CN" altLang="en-US" dirty="0" smtClean="0">
                  <a:latin typeface="微软雅黑" panose="020B0503020204020204" pitchFamily="34" charset="-122"/>
                  <a:ea typeface="微软雅黑" panose="020B0503020204020204" pitchFamily="34" charset="-122"/>
                </a:rPr>
                <a:t>机制</a:t>
              </a:r>
              <a:endParaRPr lang="zh-CN" altLang="en-US" dirty="0">
                <a:latin typeface="微软雅黑" panose="020B0503020204020204" pitchFamily="34" charset="-122"/>
                <a:ea typeface="微软雅黑" panose="020B0503020204020204" pitchFamily="34" charset="-122"/>
              </a:endParaRPr>
            </a:p>
          </p:txBody>
        </p:sp>
        <p:sp>
          <p:nvSpPr>
            <p:cNvPr id="34" name="矩形 33"/>
            <p:cNvSpPr/>
            <p:nvPr/>
          </p:nvSpPr>
          <p:spPr>
            <a:xfrm>
              <a:off x="9114941" y="2465815"/>
              <a:ext cx="2594954" cy="3271665"/>
            </a:xfrm>
            <a:prstGeom prst="rect">
              <a:avLst/>
            </a:prstGeom>
          </p:spPr>
          <p:txBody>
            <a:bodyPr wrap="square">
              <a:spAutoFit/>
            </a:bodyPr>
            <a:lstStyle/>
            <a:p>
              <a:pPr marL="171450" indent="-171450">
                <a:lnSpc>
                  <a:spcPct val="110000"/>
                </a:lnSpc>
                <a:spcBef>
                  <a:spcPct val="50000"/>
                </a:spcBef>
                <a:spcAft>
                  <a:spcPts val="600"/>
                </a:spcAft>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建立严格的考评机制保障服务质量</a:t>
              </a:r>
            </a:p>
            <a:p>
              <a:pPr marL="171450" indent="-171450">
                <a:lnSpc>
                  <a:spcPct val="110000"/>
                </a:lnSpc>
                <a:spcBef>
                  <a:spcPct val="50000"/>
                </a:spcBef>
                <a:spcAft>
                  <a:spcPts val="600"/>
                </a:spcAft>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所有参与本咨询项目的相关人员（包括项目经理、咨询顾问）的大比重收入在咨询结束后发放，发放的数额和客户实施评价完全挂钩。这一机制使得项目成员自进场第一天起就高度关注项目的质量和后续服务</a:t>
              </a:r>
            </a:p>
          </p:txBody>
        </p:sp>
        <p:sp>
          <p:nvSpPr>
            <p:cNvPr id="4" name="TextBox 3"/>
            <p:cNvSpPr txBox="1"/>
            <p:nvPr/>
          </p:nvSpPr>
          <p:spPr>
            <a:xfrm>
              <a:off x="481625" y="1208337"/>
              <a:ext cx="11412355" cy="461665"/>
            </a:xfrm>
            <a:prstGeom prst="rect">
              <a:avLst/>
            </a:prstGeom>
            <a:noFill/>
          </p:spPr>
          <p:txBody>
            <a:bodyPr wrap="none" rtlCol="0">
              <a:spAutoFit/>
            </a:bodyPr>
            <a:lstStyle/>
            <a:p>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咨询</a:t>
              </a:r>
              <a:r>
                <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rPr>
                <a:t>项目服务保障机制完善，跟踪培训、专业咨询、严格考核、终生</a:t>
              </a:r>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服务</a:t>
              </a:r>
              <a:endPar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p:txBody>
        </p:sp>
      </p:grpSp>
    </p:spTree>
    <p:extLst>
      <p:ext uri="{BB962C8B-B14F-4D97-AF65-F5344CB8AC3E}">
        <p14:creationId xmlns:p14="http://schemas.microsoft.com/office/powerpoint/2010/main" val="3319478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3897221"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咨询</a:t>
            </a:r>
            <a:r>
              <a:rPr lang="zh-CN" altLang="en-US" sz="2400" b="1" dirty="0">
                <a:latin typeface="黑体" panose="02010609060101010101" pitchFamily="49" charset="-122"/>
                <a:ea typeface="黑体" panose="02010609060101010101" pitchFamily="49" charset="-122"/>
              </a:rPr>
              <a:t>项目服务保障机制</a:t>
            </a:r>
            <a:r>
              <a:rPr lang="zh-CN" altLang="en-US" sz="2400" b="1" dirty="0" smtClean="0">
                <a:latin typeface="黑体" panose="02010609060101010101" pitchFamily="49" charset="-122"/>
                <a:ea typeface="黑体" panose="02010609060101010101" pitchFamily="49" charset="-122"/>
              </a:rPr>
              <a:t>完善</a:t>
            </a:r>
            <a:endParaRPr lang="zh-CN" altLang="en-US" sz="2400" b="1" dirty="0">
              <a:latin typeface="黑体" panose="02010609060101010101" pitchFamily="49" charset="-122"/>
              <a:ea typeface="黑体" panose="02010609060101010101" pitchFamily="49" charset="-122"/>
            </a:endParaRPr>
          </a:p>
        </p:txBody>
      </p:sp>
      <p:grpSp>
        <p:nvGrpSpPr>
          <p:cNvPr id="237" name="组合 236"/>
          <p:cNvGrpSpPr/>
          <p:nvPr/>
        </p:nvGrpSpPr>
        <p:grpSpPr>
          <a:xfrm>
            <a:off x="866080" y="1055064"/>
            <a:ext cx="10430744" cy="5526874"/>
            <a:chOff x="866080" y="1055064"/>
            <a:chExt cx="10430744" cy="5526874"/>
          </a:xfrm>
        </p:grpSpPr>
        <p:sp>
          <p:nvSpPr>
            <p:cNvPr id="191" name="Rectangle 229"/>
            <p:cNvSpPr/>
            <p:nvPr/>
          </p:nvSpPr>
          <p:spPr bwMode="auto">
            <a:xfrm>
              <a:off x="3821498" y="2873202"/>
              <a:ext cx="4313200" cy="585608"/>
            </a:xfrm>
            <a:prstGeom prst="rect">
              <a:avLst/>
            </a:prstGeom>
            <a:solidFill>
              <a:srgbClr val="358FCB"/>
            </a:solidFill>
            <a:ln w="10795" cap="flat" cmpd="sng" algn="ctr">
              <a:solidFill>
                <a:schemeClr val="accent4">
                  <a:lumMod val="75000"/>
                </a:schemeClr>
              </a:solid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12" name="Rectangle 201">
              <a:hlinkClick r:id="" action="ppaction://noaction"/>
            </p:cNvPr>
            <p:cNvSpPr/>
            <p:nvPr/>
          </p:nvSpPr>
          <p:spPr bwMode="auto">
            <a:xfrm>
              <a:off x="900585" y="6459865"/>
              <a:ext cx="10337490" cy="122073"/>
            </a:xfrm>
            <a:prstGeom prst="rect">
              <a:avLst/>
            </a:prstGeom>
            <a:solidFill>
              <a:schemeClr val="bg2">
                <a:lumMod val="50000"/>
              </a:schemeClr>
            </a:solidFill>
            <a:ln w="19050" cap="flat" cmpd="sng" algn="ctr">
              <a:solidFill>
                <a:schemeClr val="bg2">
                  <a:lumMod val="50000"/>
                </a:schemeClr>
              </a:solid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endParaRPr kumimoji="0" lang="en-US" sz="1600" b="0" i="0" u="none" strike="noStrike" kern="0" cap="none" spc="0" normalizeH="0" baseline="0" noProof="0" dirty="0">
                <a:ln>
                  <a:solidFill>
                    <a:srgbClr val="FFFFFF">
                      <a:alpha val="0"/>
                    </a:srgbClr>
                  </a:solidFill>
                </a:ln>
                <a:gradFill>
                  <a:gsLst>
                    <a:gs pos="55000">
                      <a:srgbClr val="505050">
                        <a:lumMod val="75000"/>
                      </a:srgbClr>
                    </a:gs>
                    <a:gs pos="0">
                      <a:srgbClr val="505050">
                        <a:lumMod val="75000"/>
                      </a:srgbClr>
                    </a:gs>
                  </a:gsLst>
                  <a:lin ang="5400000" scaled="0"/>
                </a:gradFill>
                <a:effectLst/>
                <a:uLnTx/>
                <a:uFillTx/>
                <a:latin typeface="微软雅黑" panose="020B0503020204020204" pitchFamily="34" charset="-122"/>
                <a:ea typeface="微软雅黑" panose="020B0503020204020204" pitchFamily="34" charset="-122"/>
                <a:cs typeface="Segoe UI Semibold" panose="020B0702040204020203" pitchFamily="34" charset="0"/>
              </a:endParaRPr>
            </a:p>
          </p:txBody>
        </p:sp>
        <p:sp>
          <p:nvSpPr>
            <p:cNvPr id="133" name="Rectangle 223">
              <a:hlinkClick r:id="" action="ppaction://noaction"/>
            </p:cNvPr>
            <p:cNvSpPr/>
            <p:nvPr/>
          </p:nvSpPr>
          <p:spPr bwMode="auto">
            <a:xfrm>
              <a:off x="866080" y="3873254"/>
              <a:ext cx="10430744" cy="119760"/>
            </a:xfrm>
            <a:prstGeom prst="rect">
              <a:avLst/>
            </a:prstGeom>
            <a:solidFill>
              <a:schemeClr val="bg2">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0" numCol="1" spcCol="0" rtlCol="0" fromWordArt="0" anchor="ctr" anchorCtr="0" forceAA="0" compatLnSpc="1">
              <a:noAutofit/>
            </a:bodyPr>
            <a:lstStyle/>
            <a:p>
              <a:pPr lvl="0" defTabSz="760730">
                <a:lnSpc>
                  <a:spcPct val="90000"/>
                </a:lnSpc>
                <a:defRPr/>
              </a:pPr>
              <a:endParaRPr kumimoji="0" lang="en-US" sz="1600" b="0" i="0" u="none" strike="noStrike" kern="0" cap="none" spc="0" normalizeH="0" baseline="0" noProof="0" dirty="0">
                <a:ln>
                  <a:solidFill>
                    <a:srgbClr val="FFFFFF">
                      <a:alpha val="0"/>
                    </a:srgbClr>
                  </a:solidFill>
                </a:ln>
                <a:gradFill>
                  <a:gsLst>
                    <a:gs pos="55000">
                      <a:srgbClr val="505050">
                        <a:lumMod val="75000"/>
                      </a:srgbClr>
                    </a:gs>
                    <a:gs pos="0">
                      <a:srgbClr val="505050">
                        <a:lumMod val="75000"/>
                      </a:srgbClr>
                    </a:gs>
                  </a:gsLst>
                  <a:lin ang="5400000" scaled="0"/>
                </a:gradFill>
                <a:effectLst/>
                <a:uLnTx/>
                <a:uFillTx/>
                <a:latin typeface="微软雅黑" panose="020B0503020204020204" pitchFamily="34" charset="-122"/>
                <a:ea typeface="微软雅黑" panose="020B0503020204020204" pitchFamily="34" charset="-122"/>
                <a:cs typeface="Segoe UI Semibold" panose="020B0702040204020203" pitchFamily="34" charset="0"/>
              </a:endParaRPr>
            </a:p>
          </p:txBody>
        </p:sp>
        <p:sp>
          <p:nvSpPr>
            <p:cNvPr id="151" name="Rectangle 229"/>
            <p:cNvSpPr/>
            <p:nvPr/>
          </p:nvSpPr>
          <p:spPr bwMode="auto">
            <a:xfrm>
              <a:off x="867106" y="4020992"/>
              <a:ext cx="2512847" cy="2436893"/>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71" name="Rectangle 208"/>
            <p:cNvSpPr/>
            <p:nvPr/>
          </p:nvSpPr>
          <p:spPr bwMode="auto">
            <a:xfrm>
              <a:off x="1888118" y="1062086"/>
              <a:ext cx="1443023" cy="529932"/>
            </a:xfrm>
            <a:prstGeom prst="rect">
              <a:avLst/>
            </a:prstGeom>
            <a:solidFill>
              <a:srgbClr val="BBBCBD"/>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900584" y="4595837"/>
              <a:ext cx="2394713" cy="1708160"/>
            </a:xfrm>
            <a:prstGeom prst="rect">
              <a:avLst/>
            </a:prstGeom>
            <a:noFill/>
          </p:spPr>
          <p:txBody>
            <a:bodyPr wrap="square" rtlCol="0">
              <a:spAutoFit/>
            </a:bodyPr>
            <a:lstStyle/>
            <a:p>
              <a:pPr indent="-171450">
                <a:lnSpc>
                  <a:spcPct val="120000"/>
                </a:lnSpc>
                <a:spcAft>
                  <a:spcPts val="600"/>
                </a:spcAft>
                <a:buClr>
                  <a:schemeClr val="bg1"/>
                </a:buClr>
                <a:buFont typeface="Arial" pitchFamily="34" charset="0"/>
                <a:buChar char="•"/>
              </a:pPr>
              <a:r>
                <a:rPr lang="zh-CN" altLang="en-US" sz="1200" kern="2000" spc="-70" dirty="0">
                  <a:solidFill>
                    <a:schemeClr val="bg1"/>
                  </a:solidFill>
                  <a:latin typeface="微软雅黑" panose="020B0503020204020204" pitchFamily="34" charset="-122"/>
                  <a:ea typeface="微软雅黑" panose="020B0503020204020204" pitchFamily="34" charset="-122"/>
                </a:rPr>
                <a:t>创始人王璞</a:t>
              </a:r>
              <a:r>
                <a:rPr lang="zh-CN" altLang="en-US" sz="1200" kern="2000" spc="-70" dirty="0" smtClean="0">
                  <a:solidFill>
                    <a:schemeClr val="bg1"/>
                  </a:solidFill>
                  <a:latin typeface="微软雅黑" panose="020B0503020204020204" pitchFamily="34" charset="-122"/>
                  <a:ea typeface="微软雅黑" panose="020B0503020204020204" pitchFamily="34" charset="-122"/>
                </a:rPr>
                <a:t>领衔超</a:t>
              </a:r>
              <a:r>
                <a:rPr lang="en-US" altLang="zh-CN" sz="1200" kern="2000" spc="-70" dirty="0" smtClean="0">
                  <a:solidFill>
                    <a:schemeClr val="bg1"/>
                  </a:solidFill>
                  <a:latin typeface="微软雅黑" panose="020B0503020204020204" pitchFamily="34" charset="-122"/>
                  <a:ea typeface="微软雅黑" panose="020B0503020204020204" pitchFamily="34" charset="-122"/>
                </a:rPr>
                <a:t>100</a:t>
              </a:r>
              <a:r>
                <a:rPr lang="zh-CN" altLang="en-US" sz="1200" kern="2000" spc="-70" dirty="0">
                  <a:solidFill>
                    <a:schemeClr val="bg1"/>
                  </a:solidFill>
                  <a:latin typeface="微软雅黑" panose="020B0503020204020204" pitchFamily="34" charset="-122"/>
                  <a:ea typeface="微软雅黑" panose="020B0503020204020204" pitchFamily="34" charset="-122"/>
                </a:rPr>
                <a:t>名资深咨询</a:t>
              </a:r>
              <a:r>
                <a:rPr lang="zh-CN" altLang="en-US" sz="1200" kern="2000" spc="-70" dirty="0" smtClean="0">
                  <a:solidFill>
                    <a:schemeClr val="bg1"/>
                  </a:solidFill>
                  <a:latin typeface="微软雅黑" panose="020B0503020204020204" pitchFamily="34" charset="-122"/>
                  <a:ea typeface="微软雅黑" panose="020B0503020204020204" pitchFamily="34" charset="-122"/>
                </a:rPr>
                <a:t>行业中心总经理</a:t>
              </a:r>
              <a:endParaRPr lang="en-US" altLang="zh-CN" sz="1200" kern="2000" spc="-70" dirty="0">
                <a:solidFill>
                  <a:schemeClr val="bg1"/>
                </a:solidFill>
                <a:latin typeface="微软雅黑" panose="020B0503020204020204" pitchFamily="34" charset="-122"/>
                <a:ea typeface="微软雅黑" panose="020B0503020204020204" pitchFamily="34" charset="-122"/>
              </a:endParaRPr>
            </a:p>
            <a:p>
              <a:pPr indent="-171450">
                <a:lnSpc>
                  <a:spcPct val="120000"/>
                </a:lnSpc>
                <a:spcAft>
                  <a:spcPts val="600"/>
                </a:spcAft>
                <a:buClr>
                  <a:schemeClr val="bg1"/>
                </a:buClr>
                <a:buFont typeface="Arial" pitchFamily="34" charset="0"/>
                <a:buChar char="•"/>
              </a:pPr>
              <a:r>
                <a:rPr lang="zh-CN" altLang="en-US" sz="1200" kern="2000" spc="-70" dirty="0">
                  <a:solidFill>
                    <a:schemeClr val="bg1"/>
                  </a:solidFill>
                  <a:latin typeface="微软雅黑" panose="020B0503020204020204" pitchFamily="34" charset="-122"/>
                  <a:ea typeface="微软雅黑" panose="020B0503020204020204" pitchFamily="34" charset="-122"/>
                </a:rPr>
                <a:t>近</a:t>
              </a:r>
              <a:r>
                <a:rPr lang="en-US" altLang="zh-CN" sz="1200" kern="2000" spc="-70" dirty="0">
                  <a:solidFill>
                    <a:schemeClr val="bg1"/>
                  </a:solidFill>
                  <a:latin typeface="微软雅黑" panose="020B0503020204020204" pitchFamily="34" charset="-122"/>
                  <a:ea typeface="微软雅黑" panose="020B0503020204020204" pitchFamily="34" charset="-122"/>
                </a:rPr>
                <a:t>800</a:t>
              </a:r>
              <a:r>
                <a:rPr lang="zh-CN" altLang="en-US" sz="1200" kern="2000" spc="-70" dirty="0">
                  <a:solidFill>
                    <a:schemeClr val="bg1"/>
                  </a:solidFill>
                  <a:latin typeface="微软雅黑" panose="020B0503020204020204" pitchFamily="34" charset="-122"/>
                  <a:ea typeface="微软雅黑" panose="020B0503020204020204" pitchFamily="34" charset="-122"/>
                </a:rPr>
                <a:t>名经验丰富的专职咨询顾问</a:t>
              </a:r>
            </a:p>
            <a:p>
              <a:pPr indent="-171450">
                <a:lnSpc>
                  <a:spcPct val="120000"/>
                </a:lnSpc>
                <a:spcAft>
                  <a:spcPts val="600"/>
                </a:spcAft>
                <a:buClr>
                  <a:schemeClr val="bg1"/>
                </a:buClr>
                <a:buFont typeface="Arial" pitchFamily="34" charset="0"/>
                <a:buChar char="•"/>
              </a:pPr>
              <a:r>
                <a:rPr lang="zh-CN" altLang="en-US" sz="1200" kern="2000" spc="-70" dirty="0">
                  <a:solidFill>
                    <a:schemeClr val="bg1"/>
                  </a:solidFill>
                  <a:latin typeface="微软雅黑" panose="020B0503020204020204" pitchFamily="34" charset="-122"/>
                  <a:ea typeface="微软雅黑" panose="020B0503020204020204" pitchFamily="34" charset="-122"/>
                </a:rPr>
                <a:t>由专职研究员组成的纵横研究院</a:t>
              </a:r>
            </a:p>
            <a:p>
              <a:pPr marL="171450" indent="-171450">
                <a:spcBef>
                  <a:spcPct val="50000"/>
                </a:spcBef>
                <a:spcAft>
                  <a:spcPts val="600"/>
                </a:spcAft>
                <a:buClr>
                  <a:schemeClr val="bg1"/>
                </a:buClr>
                <a:buFont typeface="Arial" panose="020B0604020202020204" pitchFamily="34" charset="0"/>
                <a:buChar char="•"/>
                <a:defRPr/>
              </a:pPr>
              <a:endParaRPr lang="zh-CN" altLang="en-US" sz="1200" dirty="0">
                <a:solidFill>
                  <a:schemeClr val="bg1"/>
                </a:solidFill>
                <a:latin typeface="+mn-ea"/>
              </a:endParaRPr>
            </a:p>
          </p:txBody>
        </p:sp>
        <p:sp>
          <p:nvSpPr>
            <p:cNvPr id="174" name="矩形 173"/>
            <p:cNvSpPr/>
            <p:nvPr/>
          </p:nvSpPr>
          <p:spPr>
            <a:xfrm>
              <a:off x="867912" y="4101308"/>
              <a:ext cx="2532788"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TextBox 4"/>
            <p:cNvSpPr txBox="1"/>
            <p:nvPr/>
          </p:nvSpPr>
          <p:spPr>
            <a:xfrm>
              <a:off x="1533931" y="4125087"/>
              <a:ext cx="1631970" cy="369332"/>
            </a:xfrm>
            <a:prstGeom prst="rect">
              <a:avLst/>
            </a:prstGeom>
            <a:noFill/>
          </p:spPr>
          <p:txBody>
            <a:bodyPr wrap="square" rtlCol="0">
              <a:spAutoFit/>
            </a:bodyPr>
            <a:lstStyle/>
            <a:p>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内部专家库</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5" name="Rectangle 229"/>
            <p:cNvSpPr/>
            <p:nvPr/>
          </p:nvSpPr>
          <p:spPr bwMode="auto">
            <a:xfrm>
              <a:off x="3435124" y="4010267"/>
              <a:ext cx="2620625" cy="2436893"/>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76" name="TextBox 175"/>
            <p:cNvSpPr txBox="1"/>
            <p:nvPr/>
          </p:nvSpPr>
          <p:spPr>
            <a:xfrm>
              <a:off x="3473374" y="4585112"/>
              <a:ext cx="2584341" cy="1200329"/>
            </a:xfrm>
            <a:prstGeom prst="rect">
              <a:avLst/>
            </a:prstGeom>
            <a:noFill/>
          </p:spPr>
          <p:txBody>
            <a:bodyPr wrap="square" rtlCol="0">
              <a:spAutoFit/>
            </a:bodyPr>
            <a:lstStyle/>
            <a:p>
              <a:pPr indent="-171450">
                <a:lnSpc>
                  <a:spcPct val="120000"/>
                </a:lnSpc>
                <a:buClr>
                  <a:schemeClr val="bg1"/>
                </a:buClr>
                <a:buFont typeface="Arial" pitchFamily="34" charset="0"/>
                <a:buChar char="•"/>
              </a:pPr>
              <a:r>
                <a:rPr lang="en-US" altLang="zh-CN" sz="1200" kern="2000" spc="-70" dirty="0">
                  <a:solidFill>
                    <a:schemeClr val="bg1"/>
                  </a:solidFill>
                  <a:latin typeface="微软雅黑" panose="020B0503020204020204" pitchFamily="34" charset="-122"/>
                  <a:ea typeface="微软雅黑" panose="020B0503020204020204" pitchFamily="34" charset="-122"/>
                </a:rPr>
                <a:t>100</a:t>
              </a:r>
              <a:r>
                <a:rPr lang="zh-CN" altLang="en-US" sz="1200" kern="2000" spc="-70" dirty="0">
                  <a:solidFill>
                    <a:schemeClr val="bg1"/>
                  </a:solidFill>
                  <a:latin typeface="微软雅黑" panose="020B0503020204020204" pitchFamily="34" charset="-122"/>
                  <a:ea typeface="微软雅黑" panose="020B0503020204020204" pitchFamily="34" charset="-122"/>
                </a:rPr>
                <a:t>多个行业，</a:t>
              </a:r>
              <a:r>
                <a:rPr lang="en-US" altLang="zh-CN" sz="1200" kern="2000" spc="-70" dirty="0">
                  <a:solidFill>
                    <a:schemeClr val="bg1"/>
                  </a:solidFill>
                  <a:latin typeface="微软雅黑" panose="020B0503020204020204" pitchFamily="34" charset="-122"/>
                  <a:ea typeface="微软雅黑" panose="020B0503020204020204" pitchFamily="34" charset="-122"/>
                </a:rPr>
                <a:t>2002</a:t>
              </a:r>
              <a:r>
                <a:rPr lang="zh-CN" altLang="en-US" sz="1200" kern="2000" spc="-70" dirty="0">
                  <a:solidFill>
                    <a:schemeClr val="bg1"/>
                  </a:solidFill>
                  <a:latin typeface="微软雅黑" panose="020B0503020204020204" pitchFamily="34" charset="-122"/>
                  <a:ea typeface="微软雅黑" panose="020B0503020204020204" pitchFamily="34" charset="-122"/>
                </a:rPr>
                <a:t>年开始系统持续研究的</a:t>
              </a:r>
              <a:r>
                <a:rPr lang="en-US" altLang="zh-CN" sz="1200" kern="2000" spc="-70" dirty="0">
                  <a:solidFill>
                    <a:schemeClr val="bg1"/>
                  </a:solidFill>
                  <a:latin typeface="微软雅黑" panose="020B0503020204020204" pitchFamily="34" charset="-122"/>
                  <a:ea typeface="微软雅黑" panose="020B0503020204020204" pitchFamily="34" charset="-122"/>
                </a:rPr>
                <a:t>《</a:t>
              </a:r>
              <a:r>
                <a:rPr lang="zh-CN" altLang="en-US" sz="1200" kern="2000" spc="-70" dirty="0">
                  <a:solidFill>
                    <a:schemeClr val="bg1"/>
                  </a:solidFill>
                  <a:latin typeface="微软雅黑" panose="020B0503020204020204" pitchFamily="34" charset="-122"/>
                  <a:ea typeface="微软雅黑" panose="020B0503020204020204" pitchFamily="34" charset="-122"/>
                </a:rPr>
                <a:t>北大纵横行业研究</a:t>
              </a:r>
              <a:r>
                <a:rPr lang="en-US" altLang="zh-CN" sz="1200" kern="2000" spc="-70" dirty="0">
                  <a:solidFill>
                    <a:schemeClr val="bg1"/>
                  </a:solidFill>
                  <a:latin typeface="微软雅黑" panose="020B0503020204020204" pitchFamily="34" charset="-122"/>
                  <a:ea typeface="微软雅黑" panose="020B0503020204020204" pitchFamily="34" charset="-122"/>
                </a:rPr>
                <a:t>》</a:t>
              </a:r>
            </a:p>
            <a:p>
              <a:pPr indent="-171450">
                <a:lnSpc>
                  <a:spcPct val="120000"/>
                </a:lnSpc>
                <a:buClr>
                  <a:schemeClr val="bg1"/>
                </a:buClr>
                <a:buFont typeface="Arial" pitchFamily="34" charset="0"/>
                <a:buChar char="•"/>
              </a:pPr>
              <a:r>
                <a:rPr lang="zh-CN" altLang="en-US" sz="1200" kern="2000" spc="-70" dirty="0" smtClean="0">
                  <a:solidFill>
                    <a:schemeClr val="bg1"/>
                  </a:solidFill>
                  <a:latin typeface="微软雅黑" panose="020B0503020204020204" pitchFamily="34" charset="-122"/>
                  <a:ea typeface="微软雅黑" panose="020B0503020204020204" pitchFamily="34" charset="-122"/>
                </a:rPr>
                <a:t>数千个</a:t>
              </a:r>
              <a:r>
                <a:rPr lang="zh-CN" altLang="en-US" sz="1200" kern="2000" spc="-70" dirty="0">
                  <a:solidFill>
                    <a:schemeClr val="bg1"/>
                  </a:solidFill>
                  <a:latin typeface="微软雅黑" panose="020B0503020204020204" pitchFamily="34" charset="-122"/>
                  <a:ea typeface="微软雅黑" panose="020B0503020204020204" pitchFamily="34" charset="-122"/>
                </a:rPr>
                <a:t>企业亲身咨询案例</a:t>
              </a:r>
              <a:r>
                <a:rPr lang="zh-CN" altLang="en-US" sz="1200" kern="2000" spc="-70" dirty="0" smtClean="0">
                  <a:solidFill>
                    <a:schemeClr val="bg1"/>
                  </a:solidFill>
                  <a:latin typeface="微软雅黑" panose="020B0503020204020204" pitchFamily="34" charset="-122"/>
                  <a:ea typeface="微软雅黑" panose="020B0503020204020204" pitchFamily="34" charset="-122"/>
                </a:rPr>
                <a:t>经验</a:t>
              </a:r>
              <a:endParaRPr lang="zh-CN" altLang="en-US" sz="1200" kern="2000" spc="-70" dirty="0">
                <a:solidFill>
                  <a:schemeClr val="bg1"/>
                </a:solidFill>
                <a:latin typeface="微软雅黑" panose="020B0503020204020204" pitchFamily="34" charset="-122"/>
                <a:ea typeface="微软雅黑" panose="020B0503020204020204" pitchFamily="34" charset="-122"/>
              </a:endParaRPr>
            </a:p>
            <a:p>
              <a:pPr indent="-171450">
                <a:lnSpc>
                  <a:spcPct val="120000"/>
                </a:lnSpc>
                <a:buClr>
                  <a:schemeClr val="bg1"/>
                </a:buClr>
                <a:buFont typeface="Arial" pitchFamily="34" charset="0"/>
                <a:buChar char="•"/>
              </a:pPr>
              <a:r>
                <a:rPr lang="en-US" altLang="zh-CN" sz="1200" kern="2000" spc="-70" dirty="0" smtClean="0">
                  <a:solidFill>
                    <a:schemeClr val="bg1"/>
                  </a:solidFill>
                  <a:latin typeface="微软雅黑" panose="020B0503020204020204" pitchFamily="34" charset="-122"/>
                  <a:ea typeface="微软雅黑" panose="020B0503020204020204" pitchFamily="34" charset="-122"/>
                </a:rPr>
                <a:t>21</a:t>
              </a:r>
              <a:r>
                <a:rPr lang="zh-CN" altLang="en-US" sz="1200" kern="2000" spc="-70" dirty="0" smtClean="0">
                  <a:solidFill>
                    <a:schemeClr val="bg1"/>
                  </a:solidFill>
                  <a:latin typeface="微软雅黑" panose="020B0503020204020204" pitchFamily="34" charset="-122"/>
                  <a:ea typeface="微软雅黑" panose="020B0503020204020204" pitchFamily="34" charset="-122"/>
                </a:rPr>
                <a:t>年</a:t>
              </a:r>
              <a:r>
                <a:rPr lang="zh-CN" altLang="en-US" sz="1200" kern="2000" spc="-70" dirty="0">
                  <a:solidFill>
                    <a:schemeClr val="bg1"/>
                  </a:solidFill>
                  <a:latin typeface="微软雅黑" panose="020B0503020204020204" pitchFamily="34" charset="-122"/>
                  <a:ea typeface="微软雅黑" panose="020B0503020204020204" pitchFamily="34" charset="-122"/>
                </a:rPr>
                <a:t>积累的纵横资料馆</a:t>
              </a:r>
            </a:p>
            <a:p>
              <a:pPr indent="-171450">
                <a:lnSpc>
                  <a:spcPct val="120000"/>
                </a:lnSpc>
                <a:buClr>
                  <a:schemeClr val="bg1"/>
                </a:buClr>
                <a:buFont typeface="Arial" pitchFamily="34" charset="0"/>
                <a:buChar char="•"/>
              </a:pPr>
              <a:r>
                <a:rPr lang="en-US" altLang="zh-CN" sz="1200" kern="2000" spc="-70" dirty="0" smtClean="0">
                  <a:solidFill>
                    <a:schemeClr val="bg1"/>
                  </a:solidFill>
                  <a:latin typeface="微软雅黑" panose="020B0503020204020204" pitchFamily="34" charset="-122"/>
                  <a:ea typeface="微软雅黑" panose="020B0503020204020204" pitchFamily="34" charset="-122"/>
                </a:rPr>
                <a:t>15</a:t>
              </a:r>
              <a:r>
                <a:rPr lang="zh-CN" altLang="en-US" sz="1200" kern="2000" spc="-70" dirty="0" smtClean="0">
                  <a:solidFill>
                    <a:schemeClr val="bg1"/>
                  </a:solidFill>
                  <a:latin typeface="微软雅黑" panose="020B0503020204020204" pitchFamily="34" charset="-122"/>
                  <a:ea typeface="微软雅黑" panose="020B0503020204020204" pitchFamily="34" charset="-122"/>
                </a:rPr>
                <a:t>年</a:t>
              </a:r>
              <a:r>
                <a:rPr lang="zh-CN" altLang="en-US" sz="1200" kern="2000" spc="-70" dirty="0">
                  <a:solidFill>
                    <a:schemeClr val="bg1"/>
                  </a:solidFill>
                  <a:latin typeface="微软雅黑" panose="020B0503020204020204" pitchFamily="34" charset="-122"/>
                  <a:ea typeface="微软雅黑" panose="020B0503020204020204" pitchFamily="34" charset="-122"/>
                </a:rPr>
                <a:t>建设的纵横数据库系统</a:t>
              </a:r>
            </a:p>
          </p:txBody>
        </p:sp>
        <p:sp>
          <p:nvSpPr>
            <p:cNvPr id="177" name="矩形 176"/>
            <p:cNvSpPr/>
            <p:nvPr/>
          </p:nvSpPr>
          <p:spPr>
            <a:xfrm>
              <a:off x="3435125" y="4090583"/>
              <a:ext cx="2641420"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8" name="TextBox 177"/>
            <p:cNvSpPr txBox="1"/>
            <p:nvPr/>
          </p:nvSpPr>
          <p:spPr>
            <a:xfrm>
              <a:off x="3961120" y="4124668"/>
              <a:ext cx="1425797"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rPr>
                <a:t>内部</a:t>
              </a:r>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数据库</a:t>
              </a:r>
              <a:endParaRPr lang="en-US" altLang="zh-CN"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83" name="Rectangle 229"/>
            <p:cNvSpPr/>
            <p:nvPr/>
          </p:nvSpPr>
          <p:spPr bwMode="auto">
            <a:xfrm>
              <a:off x="6087385" y="4003739"/>
              <a:ext cx="2512847" cy="2436893"/>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84" name="TextBox 183"/>
            <p:cNvSpPr txBox="1"/>
            <p:nvPr/>
          </p:nvSpPr>
          <p:spPr>
            <a:xfrm>
              <a:off x="6120863" y="4578584"/>
              <a:ext cx="2479369" cy="1698927"/>
            </a:xfrm>
            <a:prstGeom prst="rect">
              <a:avLst/>
            </a:prstGeom>
            <a:noFill/>
          </p:spPr>
          <p:txBody>
            <a:bodyPr wrap="square" rtlCol="0">
              <a:spAutoFit/>
            </a:bodyPr>
            <a:lstStyle/>
            <a:p>
              <a:pPr>
                <a:lnSpc>
                  <a:spcPct val="120000"/>
                </a:lnSpc>
                <a:buClr>
                  <a:schemeClr val="bg1"/>
                </a:buClr>
                <a:buFont typeface="Arial" pitchFamily="34" charset="0"/>
                <a:buChar char="•"/>
              </a:pPr>
              <a:r>
                <a:rPr lang="en-US" altLang="zh-CN" sz="1200" kern="2000" spc="-70" dirty="0" smtClean="0">
                  <a:latin typeface="微软雅黑" panose="020B0503020204020204" pitchFamily="34" charset="-122"/>
                  <a:ea typeface="微软雅黑" panose="020B0503020204020204" pitchFamily="34" charset="-122"/>
                </a:rPr>
                <a:t>  </a:t>
              </a:r>
              <a:r>
                <a:rPr lang="en-US" altLang="zh-CN" sz="1200" kern="2000" spc="-70" dirty="0" smtClean="0">
                  <a:solidFill>
                    <a:schemeClr val="bg1"/>
                  </a:solidFill>
                  <a:latin typeface="微软雅黑" panose="020B0503020204020204" pitchFamily="34" charset="-122"/>
                  <a:ea typeface="微软雅黑" panose="020B0503020204020204" pitchFamily="34" charset="-122"/>
                </a:rPr>
                <a:t>ISI</a:t>
              </a:r>
              <a:r>
                <a:rPr lang="zh-CN" altLang="en-US" sz="1200" kern="2000" spc="-70" dirty="0">
                  <a:solidFill>
                    <a:schemeClr val="bg1"/>
                  </a:solidFill>
                  <a:latin typeface="微软雅黑" panose="020B0503020204020204" pitchFamily="34" charset="-122"/>
                  <a:ea typeface="微软雅黑" panose="020B0503020204020204" pitchFamily="34" charset="-122"/>
                </a:rPr>
                <a:t>、</a:t>
              </a:r>
              <a:r>
                <a:rPr lang="en-US" altLang="zh-CN" sz="1200" kern="2000" spc="-70" dirty="0" err="1">
                  <a:solidFill>
                    <a:schemeClr val="bg1"/>
                  </a:solidFill>
                  <a:latin typeface="微软雅黑" panose="020B0503020204020204" pitchFamily="34" charset="-122"/>
                  <a:ea typeface="微软雅黑" panose="020B0503020204020204" pitchFamily="34" charset="-122"/>
                </a:rPr>
                <a:t>infobank</a:t>
              </a:r>
              <a:r>
                <a:rPr lang="zh-CN" altLang="en-US" sz="1200" kern="2000" spc="-70" dirty="0">
                  <a:solidFill>
                    <a:schemeClr val="bg1"/>
                  </a:solidFill>
                  <a:latin typeface="微软雅黑" panose="020B0503020204020204" pitchFamily="34" charset="-122"/>
                  <a:ea typeface="微软雅黑" panose="020B0503020204020204" pitchFamily="34" charset="-122"/>
                </a:rPr>
                <a:t>等国际数据供应商</a:t>
              </a:r>
              <a:r>
                <a:rPr lang="en-US" altLang="zh-CN" sz="1200" kern="2000" spc="-70" dirty="0">
                  <a:solidFill>
                    <a:schemeClr val="bg1"/>
                  </a:solidFill>
                  <a:latin typeface="微软雅黑" panose="020B0503020204020204" pitchFamily="34" charset="-122"/>
                  <a:ea typeface="微软雅黑" panose="020B0503020204020204" pitchFamily="34" charset="-122"/>
                </a:rPr>
                <a:t>;</a:t>
              </a:r>
            </a:p>
            <a:p>
              <a:pPr>
                <a:lnSpc>
                  <a:spcPct val="120000"/>
                </a:lnSpc>
                <a:buClr>
                  <a:schemeClr val="bg1"/>
                </a:buClr>
                <a:buFont typeface="Arial" pitchFamily="34" charset="0"/>
                <a:buChar char="•"/>
              </a:pPr>
              <a:r>
                <a:rPr lang="zh-CN" altLang="en-US" sz="1200" kern="2000" spc="-70" dirty="0" smtClean="0">
                  <a:solidFill>
                    <a:schemeClr val="bg1"/>
                  </a:solidFill>
                  <a:latin typeface="微软雅黑" panose="020B0503020204020204" pitchFamily="34" charset="-122"/>
                  <a:ea typeface="微软雅黑" panose="020B0503020204020204" pitchFamily="34" charset="-122"/>
                </a:rPr>
                <a:t>  中经网、国研网等国内数据商</a:t>
              </a:r>
              <a:endParaRPr lang="zh-CN" altLang="en-US" sz="1200" kern="2000" spc="-70" dirty="0">
                <a:solidFill>
                  <a:schemeClr val="bg1"/>
                </a:solidFill>
                <a:latin typeface="微软雅黑" panose="020B0503020204020204" pitchFamily="34" charset="-122"/>
                <a:ea typeface="微软雅黑" panose="020B0503020204020204" pitchFamily="34" charset="-122"/>
              </a:endParaRPr>
            </a:p>
            <a:p>
              <a:pPr>
                <a:lnSpc>
                  <a:spcPct val="120000"/>
                </a:lnSpc>
                <a:buClr>
                  <a:schemeClr val="bg1"/>
                </a:buClr>
                <a:buFont typeface="Arial" pitchFamily="34" charset="0"/>
                <a:buChar char="•"/>
              </a:pPr>
              <a:r>
                <a:rPr lang="en-US" altLang="zh-CN" sz="1200" kern="2000" spc="-70" dirty="0" smtClean="0">
                  <a:solidFill>
                    <a:schemeClr val="bg1"/>
                  </a:solidFill>
                  <a:latin typeface="微软雅黑" panose="020B0503020204020204" pitchFamily="34" charset="-122"/>
                  <a:ea typeface="微软雅黑" panose="020B0503020204020204" pitchFamily="34" charset="-122"/>
                </a:rPr>
                <a:t>  100</a:t>
              </a:r>
              <a:r>
                <a:rPr lang="zh-CN" altLang="en-US" sz="1200" kern="2000" spc="-70" dirty="0">
                  <a:solidFill>
                    <a:schemeClr val="bg1"/>
                  </a:solidFill>
                  <a:latin typeface="微软雅黑" panose="020B0503020204020204" pitchFamily="34" charset="-122"/>
                  <a:ea typeface="微软雅黑" panose="020B0503020204020204" pitchFamily="34" charset="-122"/>
                </a:rPr>
                <a:t>多家国家级行业协会资讯合作</a:t>
              </a:r>
              <a:r>
                <a:rPr lang="en-US" altLang="zh-CN" sz="1200" kern="2000" spc="-70" dirty="0">
                  <a:solidFill>
                    <a:schemeClr val="bg1"/>
                  </a:solidFill>
                  <a:latin typeface="微软雅黑" panose="020B0503020204020204" pitchFamily="34" charset="-122"/>
                  <a:ea typeface="微软雅黑" panose="020B0503020204020204" pitchFamily="34" charset="-122"/>
                </a:rPr>
                <a:t>;</a:t>
              </a:r>
            </a:p>
            <a:p>
              <a:pPr>
                <a:lnSpc>
                  <a:spcPct val="120000"/>
                </a:lnSpc>
                <a:buClr>
                  <a:schemeClr val="bg1"/>
                </a:buClr>
                <a:buFont typeface="Arial" pitchFamily="34" charset="0"/>
                <a:buChar char="•"/>
              </a:pPr>
              <a:r>
                <a:rPr lang="zh-CN" altLang="en-US" sz="1200" kern="2000" spc="-70" dirty="0" smtClean="0">
                  <a:solidFill>
                    <a:schemeClr val="bg1"/>
                  </a:solidFill>
                  <a:latin typeface="微软雅黑" panose="020B0503020204020204" pitchFamily="34" charset="-122"/>
                  <a:ea typeface="微软雅黑" panose="020B0503020204020204" pitchFamily="34" charset="-122"/>
                </a:rPr>
                <a:t>  北大案例中心</a:t>
              </a:r>
              <a:r>
                <a:rPr lang="zh-CN" altLang="en-US" sz="1200" kern="2000" spc="-70" dirty="0">
                  <a:solidFill>
                    <a:schemeClr val="bg1"/>
                  </a:solidFill>
                  <a:latin typeface="微软雅黑" panose="020B0503020204020204" pitchFamily="34" charset="-122"/>
                  <a:ea typeface="微软雅黑" panose="020B0503020204020204" pitchFamily="34" charset="-122"/>
                </a:rPr>
                <a:t>等研究机构长期合作</a:t>
              </a:r>
            </a:p>
            <a:p>
              <a:pPr>
                <a:lnSpc>
                  <a:spcPct val="120000"/>
                </a:lnSpc>
                <a:buClr>
                  <a:schemeClr val="bg1"/>
                </a:buClr>
                <a:buFont typeface="Arial" pitchFamily="34" charset="0"/>
                <a:buChar char="•"/>
              </a:pPr>
              <a:r>
                <a:rPr lang="zh-CN" altLang="en-US" sz="1200" kern="2000" spc="-70" dirty="0" smtClean="0">
                  <a:solidFill>
                    <a:schemeClr val="bg1"/>
                  </a:solidFill>
                  <a:latin typeface="微软雅黑" panose="020B0503020204020204" pitchFamily="34" charset="-122"/>
                  <a:ea typeface="微软雅黑" panose="020B0503020204020204" pitchFamily="34" charset="-122"/>
                </a:rPr>
                <a:t>  国家统计局</a:t>
              </a:r>
              <a:r>
                <a:rPr lang="zh-CN" altLang="en-US" sz="1200" kern="2000" spc="-70" dirty="0">
                  <a:solidFill>
                    <a:schemeClr val="bg1"/>
                  </a:solidFill>
                  <a:latin typeface="微软雅黑" panose="020B0503020204020204" pitchFamily="34" charset="-122"/>
                  <a:ea typeface="微软雅黑" panose="020B0503020204020204" pitchFamily="34" charset="-122"/>
                </a:rPr>
                <a:t>、海关等长期数据合作</a:t>
              </a:r>
            </a:p>
            <a:p>
              <a:pPr>
                <a:lnSpc>
                  <a:spcPct val="120000"/>
                </a:lnSpc>
                <a:buClr>
                  <a:schemeClr val="bg1"/>
                </a:buClr>
                <a:buFont typeface="Arial" pitchFamily="34" charset="0"/>
                <a:buChar char="•"/>
              </a:pPr>
              <a:r>
                <a:rPr lang="zh-CN" altLang="en-US" sz="1200" kern="2000" spc="-70" dirty="0" smtClean="0">
                  <a:solidFill>
                    <a:schemeClr val="bg1"/>
                  </a:solidFill>
                  <a:latin typeface="微软雅黑" panose="020B0503020204020204" pitchFamily="34" charset="-122"/>
                  <a:ea typeface="微软雅黑" panose="020B0503020204020204" pitchFamily="34" charset="-122"/>
                </a:rPr>
                <a:t>  零</a:t>
              </a:r>
              <a:r>
                <a:rPr lang="zh-CN" altLang="en-US" sz="1200" kern="2000" spc="-70" dirty="0">
                  <a:solidFill>
                    <a:schemeClr val="bg1"/>
                  </a:solidFill>
                  <a:latin typeface="微软雅黑" panose="020B0503020204020204" pitchFamily="34" charset="-122"/>
                  <a:ea typeface="微软雅黑" panose="020B0503020204020204" pitchFamily="34" charset="-122"/>
                </a:rPr>
                <a:t>点、美兰德等专业调查机构合</a:t>
              </a:r>
            </a:p>
            <a:p>
              <a:pPr marL="171450" indent="-171450">
                <a:spcBef>
                  <a:spcPct val="50000"/>
                </a:spcBef>
                <a:spcAft>
                  <a:spcPts val="600"/>
                </a:spcAft>
                <a:buClr>
                  <a:schemeClr val="bg1"/>
                </a:buClr>
                <a:buFont typeface="Arial" panose="020B0604020202020204" pitchFamily="34" charset="0"/>
                <a:buChar char="•"/>
                <a:defRPr/>
              </a:pPr>
              <a:endParaRPr lang="zh-CN" altLang="en-US" sz="1200" dirty="0">
                <a:solidFill>
                  <a:schemeClr val="bg1"/>
                </a:solidFill>
                <a:latin typeface="+mn-ea"/>
              </a:endParaRPr>
            </a:p>
          </p:txBody>
        </p:sp>
        <p:sp>
          <p:nvSpPr>
            <p:cNvPr id="185" name="矩形 184"/>
            <p:cNvSpPr/>
            <p:nvPr/>
          </p:nvSpPr>
          <p:spPr>
            <a:xfrm>
              <a:off x="6088191" y="4084055"/>
              <a:ext cx="2532788"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TextBox 185"/>
            <p:cNvSpPr txBox="1"/>
            <p:nvPr/>
          </p:nvSpPr>
          <p:spPr>
            <a:xfrm>
              <a:off x="6754210" y="4107834"/>
              <a:ext cx="1631970" cy="369332"/>
            </a:xfrm>
            <a:prstGeom prst="rect">
              <a:avLst/>
            </a:prstGeom>
            <a:noFill/>
          </p:spPr>
          <p:txBody>
            <a:bodyPr wrap="square" rtlCol="0">
              <a:spAutoFit/>
            </a:bodyPr>
            <a:lstStyle/>
            <a:p>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外部数据库</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87" name="Rectangle 229"/>
            <p:cNvSpPr/>
            <p:nvPr/>
          </p:nvSpPr>
          <p:spPr bwMode="auto">
            <a:xfrm>
              <a:off x="8655403" y="3993014"/>
              <a:ext cx="2620625" cy="2436893"/>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88" name="TextBox 187"/>
            <p:cNvSpPr txBox="1"/>
            <p:nvPr/>
          </p:nvSpPr>
          <p:spPr>
            <a:xfrm>
              <a:off x="8693653" y="4567859"/>
              <a:ext cx="2584341" cy="1865126"/>
            </a:xfrm>
            <a:prstGeom prst="rect">
              <a:avLst/>
            </a:prstGeom>
            <a:noFill/>
          </p:spPr>
          <p:txBody>
            <a:bodyPr wrap="square" rtlCol="0">
              <a:spAutoFit/>
            </a:bodyPr>
            <a:lstStyle/>
            <a:p>
              <a:pPr indent="-171450">
                <a:lnSpc>
                  <a:spcPct val="120000"/>
                </a:lnSpc>
                <a:buClr>
                  <a:schemeClr val="bg1"/>
                </a:buClr>
                <a:buFont typeface="Arial" pitchFamily="34" charset="0"/>
                <a:buChar char="•"/>
              </a:pPr>
              <a:r>
                <a:rPr lang="zh-CN" altLang="en-US" sz="1200" kern="2000" spc="-70" dirty="0">
                  <a:solidFill>
                    <a:schemeClr val="bg1"/>
                  </a:solidFill>
                  <a:latin typeface="微软雅黑" panose="020B0503020204020204" pitchFamily="34" charset="-122"/>
                  <a:ea typeface="微软雅黑" panose="020B0503020204020204" pitchFamily="34" charset="-122"/>
                </a:rPr>
                <a:t>北大、清华等院校</a:t>
              </a:r>
              <a:r>
                <a:rPr lang="en-US" altLang="zh-CN" sz="1200" kern="2000" spc="-70" dirty="0">
                  <a:solidFill>
                    <a:schemeClr val="bg1"/>
                  </a:solidFill>
                  <a:latin typeface="微软雅黑" panose="020B0503020204020204" pitchFamily="34" charset="-122"/>
                  <a:ea typeface="微软雅黑" panose="020B0503020204020204" pitchFamily="34" charset="-122"/>
                </a:rPr>
                <a:t>100</a:t>
              </a:r>
              <a:r>
                <a:rPr lang="zh-CN" altLang="en-US" sz="1200" kern="2000" spc="-70" dirty="0">
                  <a:solidFill>
                    <a:schemeClr val="bg1"/>
                  </a:solidFill>
                  <a:latin typeface="微软雅黑" panose="020B0503020204020204" pitchFamily="34" charset="-122"/>
                  <a:ea typeface="微软雅黑" panose="020B0503020204020204" pitchFamily="34" charset="-122"/>
                </a:rPr>
                <a:t>多名国内知名资深学者专家长期支持</a:t>
              </a:r>
            </a:p>
            <a:p>
              <a:pPr indent="-171450">
                <a:lnSpc>
                  <a:spcPct val="120000"/>
                </a:lnSpc>
                <a:buClr>
                  <a:schemeClr val="bg1"/>
                </a:buClr>
                <a:buFont typeface="Arial" pitchFamily="34" charset="0"/>
                <a:buChar char="•"/>
              </a:pPr>
              <a:r>
                <a:rPr lang="zh-CN" altLang="en-US" sz="1200" kern="2000" spc="-70" dirty="0">
                  <a:solidFill>
                    <a:schemeClr val="bg1"/>
                  </a:solidFill>
                  <a:latin typeface="微软雅黑" panose="020B0503020204020204" pitchFamily="34" charset="-122"/>
                  <a:ea typeface="微软雅黑" panose="020B0503020204020204" pitchFamily="34" charset="-122"/>
                </a:rPr>
                <a:t>国务院研究发展中心、发改委、国资委、团中央等部委近百名专家</a:t>
              </a:r>
              <a:r>
                <a:rPr lang="en-US" altLang="zh-CN" sz="1200" kern="2000" spc="-70" dirty="0">
                  <a:solidFill>
                    <a:schemeClr val="bg1"/>
                  </a:solidFill>
                  <a:latin typeface="微软雅黑" panose="020B0503020204020204" pitchFamily="34" charset="-122"/>
                  <a:ea typeface="微软雅黑" panose="020B0503020204020204" pitchFamily="34" charset="-122"/>
                </a:rPr>
                <a:t>\</a:t>
              </a:r>
              <a:r>
                <a:rPr lang="zh-CN" altLang="en-US" sz="1200" kern="2000" spc="-70" dirty="0">
                  <a:solidFill>
                    <a:schemeClr val="bg1"/>
                  </a:solidFill>
                  <a:latin typeface="微软雅黑" panose="020B0503020204020204" pitchFamily="34" charset="-122"/>
                  <a:ea typeface="微软雅黑" panose="020B0503020204020204" pitchFamily="34" charset="-122"/>
                </a:rPr>
                <a:t>官员长期支持</a:t>
              </a:r>
            </a:p>
            <a:p>
              <a:pPr indent="-171450">
                <a:lnSpc>
                  <a:spcPct val="120000"/>
                </a:lnSpc>
                <a:buClr>
                  <a:schemeClr val="bg1"/>
                </a:buClr>
                <a:buFont typeface="Arial" pitchFamily="34" charset="0"/>
                <a:buChar char="•"/>
              </a:pPr>
              <a:r>
                <a:rPr lang="en-US" altLang="zh-CN" sz="1200" kern="2000" spc="-70" dirty="0">
                  <a:solidFill>
                    <a:schemeClr val="bg1"/>
                  </a:solidFill>
                  <a:latin typeface="微软雅黑" panose="020B0503020204020204" pitchFamily="34" charset="-122"/>
                  <a:ea typeface="微软雅黑" panose="020B0503020204020204" pitchFamily="34" charset="-122"/>
                </a:rPr>
                <a:t>200</a:t>
              </a:r>
              <a:r>
                <a:rPr lang="zh-CN" altLang="en-US" sz="1200" kern="2000" spc="-70" dirty="0">
                  <a:solidFill>
                    <a:schemeClr val="bg1"/>
                  </a:solidFill>
                  <a:latin typeface="微软雅黑" panose="020B0503020204020204" pitchFamily="34" charset="-122"/>
                  <a:ea typeface="微软雅黑" panose="020B0503020204020204" pitchFamily="34" charset="-122"/>
                </a:rPr>
                <a:t>多名行业知名专家长期合作</a:t>
              </a:r>
            </a:p>
            <a:p>
              <a:pPr indent="-171450">
                <a:lnSpc>
                  <a:spcPct val="120000"/>
                </a:lnSpc>
                <a:buClr>
                  <a:schemeClr val="bg1"/>
                </a:buClr>
                <a:buFont typeface="Arial" pitchFamily="34" charset="0"/>
                <a:buChar char="•"/>
              </a:pPr>
              <a:r>
                <a:rPr lang="en-US" altLang="zh-CN" sz="1200" kern="2000" spc="-70" dirty="0">
                  <a:solidFill>
                    <a:schemeClr val="bg1"/>
                  </a:solidFill>
                  <a:latin typeface="微软雅黑" panose="020B0503020204020204" pitchFamily="34" charset="-122"/>
                  <a:ea typeface="微软雅黑" panose="020B0503020204020204" pitchFamily="34" charset="-122"/>
                </a:rPr>
                <a:t>300</a:t>
              </a:r>
              <a:r>
                <a:rPr lang="zh-CN" altLang="en-US" sz="1200" kern="2000" spc="-70" dirty="0">
                  <a:solidFill>
                    <a:schemeClr val="bg1"/>
                  </a:solidFill>
                  <a:latin typeface="微软雅黑" panose="020B0503020204020204" pitchFamily="34" charset="-122"/>
                  <a:ea typeface="微软雅黑" panose="020B0503020204020204" pitchFamily="34" charset="-122"/>
                </a:rPr>
                <a:t>多名企业专家长期参与纵横沙龙</a:t>
              </a:r>
            </a:p>
          </p:txBody>
        </p:sp>
        <p:sp>
          <p:nvSpPr>
            <p:cNvPr id="189" name="矩形 188"/>
            <p:cNvSpPr/>
            <p:nvPr/>
          </p:nvSpPr>
          <p:spPr>
            <a:xfrm>
              <a:off x="8655404" y="4073330"/>
              <a:ext cx="2641420" cy="416891"/>
            </a:xfrm>
            <a:prstGeom prst="rect">
              <a:avLst/>
            </a:prstGeom>
            <a:solidFill>
              <a:schemeClr val="accent5">
                <a:lumMod val="20000"/>
                <a:lumOff val="80000"/>
              </a:schemeClr>
            </a:solidFill>
            <a:ln w="15875">
              <a:gradFill>
                <a:gsLst>
                  <a:gs pos="100000">
                    <a:schemeClr val="bg1">
                      <a:lumMod val="85000"/>
                    </a:schemeClr>
                  </a:gs>
                  <a:gs pos="0">
                    <a:schemeClr val="bg1"/>
                  </a:gs>
                </a:gsLst>
                <a:lin ang="81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0" name="TextBox 189"/>
            <p:cNvSpPr txBox="1"/>
            <p:nvPr/>
          </p:nvSpPr>
          <p:spPr>
            <a:xfrm>
              <a:off x="9181399" y="4107415"/>
              <a:ext cx="1425797" cy="369332"/>
            </a:xfrm>
            <a:prstGeom prst="rect">
              <a:avLst/>
            </a:prstGeom>
            <a:noFill/>
          </p:spPr>
          <p:txBody>
            <a:bodyPr wrap="square" rtlCol="0">
              <a:spAutoFit/>
            </a:bodyPr>
            <a:lstStyle/>
            <a:p>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外国专家库</a:t>
              </a:r>
              <a:endParaRPr lang="en-US" altLang="zh-CN"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93" name="上箭头 192"/>
            <p:cNvSpPr/>
            <p:nvPr/>
          </p:nvSpPr>
          <p:spPr>
            <a:xfrm>
              <a:off x="6780776" y="3463097"/>
              <a:ext cx="853492" cy="396837"/>
            </a:xfrm>
            <a:prstGeom prst="upArrow">
              <a:avLst/>
            </a:prstGeom>
            <a:solidFill>
              <a:schemeClr val="bg2">
                <a:lumMod val="7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TextBox 8"/>
            <p:cNvSpPr txBox="1"/>
            <p:nvPr/>
          </p:nvSpPr>
          <p:spPr>
            <a:xfrm>
              <a:off x="4986479" y="2981340"/>
              <a:ext cx="2031325"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北大纵横项目管理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1889716" y="1870422"/>
              <a:ext cx="1443023" cy="585608"/>
              <a:chOff x="2102434" y="1645385"/>
              <a:chExt cx="1443023" cy="585608"/>
            </a:xfrm>
          </p:grpSpPr>
          <p:sp>
            <p:nvSpPr>
              <p:cNvPr id="194" name="Rectangle 229"/>
              <p:cNvSpPr/>
              <p:nvPr/>
            </p:nvSpPr>
            <p:spPr bwMode="auto">
              <a:xfrm>
                <a:off x="2102434" y="1645385"/>
                <a:ext cx="1443023" cy="585608"/>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95" name="TextBox 194"/>
              <p:cNvSpPr txBox="1"/>
              <p:nvPr/>
            </p:nvSpPr>
            <p:spPr>
              <a:xfrm>
                <a:off x="2202001" y="1761036"/>
                <a:ext cx="1193740" cy="36933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项目组</a:t>
                </a:r>
                <a:r>
                  <a:rPr lang="en-US" altLang="zh-CN" b="1" dirty="0" smtClean="0">
                    <a:solidFill>
                      <a:schemeClr val="bg1"/>
                    </a:solidFill>
                    <a:latin typeface="微软雅黑" panose="020B0503020204020204" pitchFamily="34" charset="-122"/>
                    <a:ea typeface="微软雅黑" panose="020B0503020204020204" pitchFamily="34" charset="-122"/>
                  </a:rPr>
                  <a:t>A</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196" name="TextBox 195"/>
            <p:cNvSpPr txBox="1"/>
            <p:nvPr/>
          </p:nvSpPr>
          <p:spPr>
            <a:xfrm>
              <a:off x="1974964" y="1135364"/>
              <a:ext cx="1193740" cy="369332"/>
            </a:xfrm>
            <a:prstGeom prst="rect">
              <a:avLst/>
            </a:prstGeom>
            <a:noFill/>
          </p:spPr>
          <p:txBody>
            <a:bodyPr wrap="square" rtlCol="0">
              <a:spAutoFit/>
            </a:bodyPr>
            <a:lstStyle/>
            <a:p>
              <a:pPr algn="ctr"/>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客户</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rPr>
                <a:t>A</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97" name="Rectangle 208"/>
            <p:cNvSpPr/>
            <p:nvPr/>
          </p:nvSpPr>
          <p:spPr bwMode="auto">
            <a:xfrm>
              <a:off x="3982358" y="1070901"/>
              <a:ext cx="1443023" cy="529932"/>
            </a:xfrm>
            <a:prstGeom prst="rect">
              <a:avLst/>
            </a:prstGeom>
            <a:solidFill>
              <a:srgbClr val="BBBCBD"/>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198" name="组合 197"/>
            <p:cNvGrpSpPr/>
            <p:nvPr/>
          </p:nvGrpSpPr>
          <p:grpSpPr>
            <a:xfrm>
              <a:off x="3983956" y="1879237"/>
              <a:ext cx="1443023" cy="585608"/>
              <a:chOff x="2102434" y="1645385"/>
              <a:chExt cx="1443023" cy="585608"/>
            </a:xfrm>
          </p:grpSpPr>
          <p:sp>
            <p:nvSpPr>
              <p:cNvPr id="199" name="Rectangle 229"/>
              <p:cNvSpPr/>
              <p:nvPr/>
            </p:nvSpPr>
            <p:spPr bwMode="auto">
              <a:xfrm>
                <a:off x="2102434" y="1645385"/>
                <a:ext cx="1443023" cy="585608"/>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00" name="TextBox 199"/>
              <p:cNvSpPr txBox="1"/>
              <p:nvPr/>
            </p:nvSpPr>
            <p:spPr>
              <a:xfrm>
                <a:off x="2202001" y="1761036"/>
                <a:ext cx="1193740" cy="36933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项目组</a:t>
                </a:r>
                <a:r>
                  <a:rPr lang="en-US" altLang="zh-CN" b="1" dirty="0" smtClean="0">
                    <a:solidFill>
                      <a:schemeClr val="bg1"/>
                    </a:solidFill>
                    <a:latin typeface="微软雅黑" panose="020B0503020204020204" pitchFamily="34" charset="-122"/>
                    <a:ea typeface="微软雅黑" panose="020B0503020204020204" pitchFamily="34" charset="-122"/>
                  </a:rPr>
                  <a:t>B</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01" name="TextBox 200"/>
            <p:cNvSpPr txBox="1"/>
            <p:nvPr/>
          </p:nvSpPr>
          <p:spPr>
            <a:xfrm>
              <a:off x="4069204" y="1144179"/>
              <a:ext cx="1193740" cy="369332"/>
            </a:xfrm>
            <a:prstGeom prst="rect">
              <a:avLst/>
            </a:prstGeom>
            <a:noFill/>
          </p:spPr>
          <p:txBody>
            <a:bodyPr wrap="square" rtlCol="0">
              <a:spAutoFit/>
            </a:bodyPr>
            <a:lstStyle/>
            <a:p>
              <a:pPr algn="ctr"/>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客户</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rPr>
                <a:t>B</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02" name="Rectangle 208"/>
            <p:cNvSpPr/>
            <p:nvPr/>
          </p:nvSpPr>
          <p:spPr bwMode="auto">
            <a:xfrm>
              <a:off x="6123639" y="1070901"/>
              <a:ext cx="1443023" cy="529932"/>
            </a:xfrm>
            <a:prstGeom prst="rect">
              <a:avLst/>
            </a:prstGeom>
            <a:solidFill>
              <a:srgbClr val="BBBCBD"/>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203" name="组合 202"/>
            <p:cNvGrpSpPr/>
            <p:nvPr/>
          </p:nvGrpSpPr>
          <p:grpSpPr>
            <a:xfrm>
              <a:off x="6125237" y="1879237"/>
              <a:ext cx="1443023" cy="585608"/>
              <a:chOff x="2102434" y="1645385"/>
              <a:chExt cx="1443023" cy="585608"/>
            </a:xfrm>
          </p:grpSpPr>
          <p:sp>
            <p:nvSpPr>
              <p:cNvPr id="204" name="Rectangle 229"/>
              <p:cNvSpPr/>
              <p:nvPr/>
            </p:nvSpPr>
            <p:spPr bwMode="auto">
              <a:xfrm>
                <a:off x="2102434" y="1645385"/>
                <a:ext cx="1443023" cy="585608"/>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05" name="TextBox 204"/>
              <p:cNvSpPr txBox="1"/>
              <p:nvPr/>
            </p:nvSpPr>
            <p:spPr>
              <a:xfrm>
                <a:off x="2202001" y="1761036"/>
                <a:ext cx="1193740" cy="36933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项目组</a:t>
                </a:r>
                <a:r>
                  <a:rPr lang="en-US" altLang="zh-CN" b="1" dirty="0" smtClean="0">
                    <a:solidFill>
                      <a:schemeClr val="bg1"/>
                    </a:solidFill>
                    <a:latin typeface="微软雅黑" panose="020B0503020204020204" pitchFamily="34" charset="-122"/>
                    <a:ea typeface="微软雅黑" panose="020B0503020204020204" pitchFamily="34" charset="-122"/>
                  </a:rPr>
                  <a:t>C</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06" name="TextBox 205"/>
            <p:cNvSpPr txBox="1"/>
            <p:nvPr/>
          </p:nvSpPr>
          <p:spPr>
            <a:xfrm>
              <a:off x="6210485" y="1144179"/>
              <a:ext cx="1193740" cy="369332"/>
            </a:xfrm>
            <a:prstGeom prst="rect">
              <a:avLst/>
            </a:prstGeom>
            <a:noFill/>
          </p:spPr>
          <p:txBody>
            <a:bodyPr wrap="square" rtlCol="0">
              <a:spAutoFit/>
            </a:bodyPr>
            <a:lstStyle/>
            <a:p>
              <a:pPr algn="ctr"/>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客户</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rPr>
                <a:t>C</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07" name="Rectangle 208"/>
            <p:cNvSpPr/>
            <p:nvPr/>
          </p:nvSpPr>
          <p:spPr bwMode="auto">
            <a:xfrm>
              <a:off x="8234233" y="1055064"/>
              <a:ext cx="1443023" cy="529932"/>
            </a:xfrm>
            <a:prstGeom prst="rect">
              <a:avLst/>
            </a:prstGeom>
            <a:solidFill>
              <a:srgbClr val="BBBCBD"/>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208" name="组合 207"/>
            <p:cNvGrpSpPr/>
            <p:nvPr/>
          </p:nvGrpSpPr>
          <p:grpSpPr>
            <a:xfrm>
              <a:off x="8235831" y="1863400"/>
              <a:ext cx="1443023" cy="585608"/>
              <a:chOff x="2102434" y="1645385"/>
              <a:chExt cx="1443023" cy="585608"/>
            </a:xfrm>
          </p:grpSpPr>
          <p:sp>
            <p:nvSpPr>
              <p:cNvPr id="209" name="Rectangle 229"/>
              <p:cNvSpPr/>
              <p:nvPr/>
            </p:nvSpPr>
            <p:spPr bwMode="auto">
              <a:xfrm>
                <a:off x="2102434" y="1645385"/>
                <a:ext cx="1443023" cy="585608"/>
              </a:xfrm>
              <a:prstGeom prst="rect">
                <a:avLst/>
              </a:prstGeom>
              <a:solidFill>
                <a:srgbClr val="358FCB"/>
              </a:solidFill>
              <a:ln w="10795" cap="flat" cmpd="sng" algn="ctr">
                <a:noFill/>
                <a:prstDash val="solid"/>
              </a:ln>
              <a:effectLst/>
            </p:spPr>
            <p:txBody>
              <a:bodyPr lIns="91440" tIns="45720" rIns="91440" bIns="45720" anchor="b"/>
              <a:lstStyle/>
              <a:p>
                <a:pPr lvl="0" algn="ctr" defTabSz="844550">
                  <a:lnSpc>
                    <a:spcPct val="90000"/>
                  </a:lnSpc>
                  <a:spcBef>
                    <a:spcPct val="0"/>
                  </a:spcBef>
                  <a:spcAft>
                    <a:spcPct val="35000"/>
                  </a:spcAft>
                </a:pP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10" name="TextBox 209"/>
              <p:cNvSpPr txBox="1"/>
              <p:nvPr/>
            </p:nvSpPr>
            <p:spPr>
              <a:xfrm>
                <a:off x="2202001" y="1761036"/>
                <a:ext cx="1193740" cy="36933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项目组</a:t>
                </a:r>
                <a:r>
                  <a:rPr lang="en-US" altLang="zh-CN" b="1" dirty="0" smtClean="0">
                    <a:solidFill>
                      <a:schemeClr val="bg1"/>
                    </a:solidFill>
                    <a:latin typeface="微软雅黑" panose="020B0503020204020204" pitchFamily="34" charset="-122"/>
                    <a:ea typeface="微软雅黑" panose="020B0503020204020204" pitchFamily="34" charset="-122"/>
                  </a:rPr>
                  <a:t>D</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11" name="TextBox 210"/>
            <p:cNvSpPr txBox="1"/>
            <p:nvPr/>
          </p:nvSpPr>
          <p:spPr>
            <a:xfrm>
              <a:off x="8321079" y="1128342"/>
              <a:ext cx="1193740" cy="369332"/>
            </a:xfrm>
            <a:prstGeom prst="rect">
              <a:avLst/>
            </a:prstGeom>
            <a:noFill/>
          </p:spPr>
          <p:txBody>
            <a:bodyPr wrap="square" rtlCol="0">
              <a:spAutoFit/>
            </a:bodyPr>
            <a:lstStyle/>
            <a:p>
              <a:pPr algn="ctr"/>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客户</a:t>
              </a:r>
              <a:r>
                <a:rPr lang="en-US" altLang="zh-CN" b="1" dirty="0" smtClean="0">
                  <a:solidFill>
                    <a:schemeClr val="bg2">
                      <a:lumMod val="25000"/>
                    </a:schemeClr>
                  </a:solidFill>
                  <a:latin typeface="微软雅黑" panose="020B0503020204020204" pitchFamily="34" charset="-122"/>
                  <a:ea typeface="微软雅黑" panose="020B0503020204020204" pitchFamily="34" charset="-122"/>
                </a:rPr>
                <a:t>D</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cxnSp>
          <p:nvCxnSpPr>
            <p:cNvPr id="12" name="肘形连接符 11"/>
            <p:cNvCxnSpPr>
              <a:stCxn id="191" idx="0"/>
              <a:endCxn id="194" idx="2"/>
            </p:cNvCxnSpPr>
            <p:nvPr/>
          </p:nvCxnSpPr>
          <p:spPr>
            <a:xfrm rot="16200000" flipV="1">
              <a:off x="4086077" y="981181"/>
              <a:ext cx="417172" cy="3366870"/>
            </a:xfrm>
            <a:prstGeom prst="bentConnector3">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191" idx="0"/>
              <a:endCxn id="199" idx="2"/>
            </p:cNvCxnSpPr>
            <p:nvPr/>
          </p:nvCxnSpPr>
          <p:spPr>
            <a:xfrm rot="16200000" flipV="1">
              <a:off x="5137605" y="2032709"/>
              <a:ext cx="408357" cy="1272630"/>
            </a:xfrm>
            <a:prstGeom prst="bentConnector3">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a:stCxn id="191" idx="0"/>
              <a:endCxn id="204" idx="2"/>
            </p:cNvCxnSpPr>
            <p:nvPr/>
          </p:nvCxnSpPr>
          <p:spPr>
            <a:xfrm rot="5400000" flipH="1" flipV="1">
              <a:off x="6208245" y="2234699"/>
              <a:ext cx="408357" cy="868651"/>
            </a:xfrm>
            <a:prstGeom prst="bentConnector3">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191" idx="0"/>
              <a:endCxn id="209" idx="2"/>
            </p:cNvCxnSpPr>
            <p:nvPr/>
          </p:nvCxnSpPr>
          <p:spPr>
            <a:xfrm rot="5400000" flipH="1" flipV="1">
              <a:off x="7255623" y="1171483"/>
              <a:ext cx="424194" cy="2979245"/>
            </a:xfrm>
            <a:prstGeom prst="bentConnector3">
              <a:avLst>
                <a:gd name="adj1" fmla="val 50000"/>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7" name="直接箭头连接符 226"/>
            <p:cNvCxnSpPr>
              <a:stCxn id="171" idx="2"/>
              <a:endCxn id="194" idx="0"/>
            </p:cNvCxnSpPr>
            <p:nvPr/>
          </p:nvCxnSpPr>
          <p:spPr>
            <a:xfrm>
              <a:off x="2609630" y="1592018"/>
              <a:ext cx="1598" cy="278404"/>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8" name="上箭头 227"/>
            <p:cNvSpPr/>
            <p:nvPr/>
          </p:nvSpPr>
          <p:spPr>
            <a:xfrm>
              <a:off x="4440222" y="3459166"/>
              <a:ext cx="853492" cy="396837"/>
            </a:xfrm>
            <a:prstGeom prst="upArrow">
              <a:avLst/>
            </a:prstGeom>
            <a:solidFill>
              <a:schemeClr val="bg2">
                <a:lumMod val="7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9" name="上箭头 228"/>
            <p:cNvSpPr/>
            <p:nvPr/>
          </p:nvSpPr>
          <p:spPr>
            <a:xfrm>
              <a:off x="5630969" y="3459165"/>
              <a:ext cx="853492" cy="396837"/>
            </a:xfrm>
            <a:prstGeom prst="upArrow">
              <a:avLst/>
            </a:prstGeom>
            <a:solidFill>
              <a:schemeClr val="bg2">
                <a:lumMod val="7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0" name="直接箭头连接符 229"/>
            <p:cNvCxnSpPr/>
            <p:nvPr/>
          </p:nvCxnSpPr>
          <p:spPr>
            <a:xfrm>
              <a:off x="4706271" y="1591024"/>
              <a:ext cx="1598" cy="278404"/>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1" name="直接箭头连接符 230"/>
            <p:cNvCxnSpPr/>
            <p:nvPr/>
          </p:nvCxnSpPr>
          <p:spPr>
            <a:xfrm>
              <a:off x="6843552" y="1605311"/>
              <a:ext cx="1598" cy="278404"/>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2" name="直接箭头连接符 231"/>
            <p:cNvCxnSpPr/>
            <p:nvPr/>
          </p:nvCxnSpPr>
          <p:spPr>
            <a:xfrm>
              <a:off x="8949468" y="1582990"/>
              <a:ext cx="1598" cy="278404"/>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4" name="直接箭头连接符 233"/>
            <p:cNvCxnSpPr>
              <a:stCxn id="194" idx="3"/>
              <a:endCxn id="199" idx="1"/>
            </p:cNvCxnSpPr>
            <p:nvPr/>
          </p:nvCxnSpPr>
          <p:spPr>
            <a:xfrm>
              <a:off x="3332739" y="2163226"/>
              <a:ext cx="651217" cy="8815"/>
            </a:xfrm>
            <a:prstGeom prst="straightConnector1">
              <a:avLst/>
            </a:prstGeom>
            <a:ln w="28575">
              <a:solidFill>
                <a:schemeClr val="bg2">
                  <a:lumMod val="50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35" name="直接箭头连接符 234"/>
            <p:cNvCxnSpPr/>
            <p:nvPr/>
          </p:nvCxnSpPr>
          <p:spPr>
            <a:xfrm>
              <a:off x="5445600" y="2169632"/>
              <a:ext cx="651217" cy="8815"/>
            </a:xfrm>
            <a:prstGeom prst="straightConnector1">
              <a:avLst/>
            </a:prstGeom>
            <a:ln w="28575">
              <a:solidFill>
                <a:schemeClr val="bg2">
                  <a:lumMod val="50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36" name="直接箭头连接符 235"/>
            <p:cNvCxnSpPr/>
            <p:nvPr/>
          </p:nvCxnSpPr>
          <p:spPr>
            <a:xfrm>
              <a:off x="7570195" y="2179554"/>
              <a:ext cx="651217" cy="8815"/>
            </a:xfrm>
            <a:prstGeom prst="straightConnector1">
              <a:avLst/>
            </a:prstGeom>
            <a:ln w="28575">
              <a:solidFill>
                <a:schemeClr val="bg2">
                  <a:lumMod val="50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4660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78872" y="360096"/>
            <a:ext cx="4206601"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专业</a:t>
            </a:r>
            <a:r>
              <a:rPr lang="zh-CN" altLang="en-US" sz="2400" b="1" dirty="0">
                <a:latin typeface="黑体" panose="02010609060101010101" pitchFamily="49" charset="-122"/>
                <a:ea typeface="黑体" panose="02010609060101010101" pitchFamily="49" charset="-122"/>
              </a:rPr>
              <a:t>赢得尊重，匠心凝聚</a:t>
            </a:r>
            <a:r>
              <a:rPr lang="zh-CN" altLang="en-US" sz="2400" b="1" dirty="0" smtClean="0">
                <a:latin typeface="黑体" panose="02010609060101010101" pitchFamily="49" charset="-122"/>
                <a:ea typeface="黑体" panose="02010609060101010101" pitchFamily="49" charset="-122"/>
              </a:rPr>
              <a:t>成就</a:t>
            </a:r>
            <a:endParaRPr lang="en-US" altLang="de-DE" sz="2400" b="1" dirty="0">
              <a:latin typeface="黑体" panose="02010609060101010101" pitchFamily="49" charset="-122"/>
              <a:ea typeface="黑体" panose="02010609060101010101" pitchFamily="49" charset="-122"/>
              <a:sym typeface="Bradley Hand ITC TT-Bold"/>
            </a:endParaRPr>
          </a:p>
        </p:txBody>
      </p:sp>
      <p:grpSp>
        <p:nvGrpSpPr>
          <p:cNvPr id="356" name="组合 355"/>
          <p:cNvGrpSpPr/>
          <p:nvPr/>
        </p:nvGrpSpPr>
        <p:grpSpPr>
          <a:xfrm>
            <a:off x="138016" y="1043667"/>
            <a:ext cx="11874381" cy="5566910"/>
            <a:chOff x="138016" y="1043667"/>
            <a:chExt cx="11874381" cy="5566910"/>
          </a:xfrm>
        </p:grpSpPr>
        <p:cxnSp>
          <p:nvCxnSpPr>
            <p:cNvPr id="298" name="直接连接符 297"/>
            <p:cNvCxnSpPr/>
            <p:nvPr/>
          </p:nvCxnSpPr>
          <p:spPr>
            <a:xfrm>
              <a:off x="7729268" y="3821502"/>
              <a:ext cx="1197136" cy="2452996"/>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89" idx="4"/>
              <a:endCxn id="99" idx="0"/>
            </p:cNvCxnSpPr>
            <p:nvPr/>
          </p:nvCxnSpPr>
          <p:spPr>
            <a:xfrm>
              <a:off x="4983971" y="4081823"/>
              <a:ext cx="2128445" cy="1733665"/>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flipH="1">
              <a:off x="3940892" y="4081823"/>
              <a:ext cx="1060331" cy="1721616"/>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3925702" y="4081823"/>
              <a:ext cx="1075521" cy="905368"/>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5097624" y="1056901"/>
              <a:ext cx="1872764" cy="1875346"/>
              <a:chOff x="5187053" y="1156173"/>
              <a:chExt cx="1872764" cy="1875346"/>
            </a:xfrm>
          </p:grpSpPr>
          <p:grpSp>
            <p:nvGrpSpPr>
              <p:cNvPr id="2" name="组合 1"/>
              <p:cNvGrpSpPr/>
              <p:nvPr/>
            </p:nvGrpSpPr>
            <p:grpSpPr>
              <a:xfrm>
                <a:off x="5187053" y="1156173"/>
                <a:ext cx="1872764" cy="1875346"/>
                <a:chOff x="5192270" y="2416594"/>
                <a:chExt cx="1872764" cy="1875346"/>
              </a:xfrm>
            </p:grpSpPr>
            <p:sp>
              <p:nvSpPr>
                <p:cNvPr id="57" name="椭圆 27"/>
                <p:cNvSpPr>
                  <a:spLocks noChangeAspect="1" noChangeArrowheads="1"/>
                </p:cNvSpPr>
                <p:nvPr/>
              </p:nvSpPr>
              <p:spPr bwMode="auto">
                <a:xfrm>
                  <a:off x="5192270" y="2416594"/>
                  <a:ext cx="1872764" cy="1875346"/>
                </a:xfrm>
                <a:prstGeom prst="ellipse">
                  <a:avLst/>
                </a:prstGeom>
                <a:solidFill>
                  <a:srgbClr val="098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sp>
              <p:nvSpPr>
                <p:cNvPr id="60" name="椭圆 27"/>
                <p:cNvSpPr>
                  <a:spLocks noChangeAspect="1" noChangeArrowheads="1"/>
                </p:cNvSpPr>
                <p:nvPr/>
              </p:nvSpPr>
              <p:spPr bwMode="auto">
                <a:xfrm>
                  <a:off x="5434642" y="2649569"/>
                  <a:ext cx="1402340" cy="1404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grpSp>
          <p:sp>
            <p:nvSpPr>
              <p:cNvPr id="3" name="TextBox 2"/>
              <p:cNvSpPr txBox="1"/>
              <p:nvPr/>
            </p:nvSpPr>
            <p:spPr>
              <a:xfrm>
                <a:off x="5569437" y="1899570"/>
                <a:ext cx="1107996"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客户评价</a:t>
                </a:r>
                <a:endParaRPr lang="zh-CN" altLang="en-US" b="1"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447748" y="1330334"/>
              <a:ext cx="1323886" cy="1321874"/>
              <a:chOff x="2430443" y="1435471"/>
              <a:chExt cx="1323886" cy="1321874"/>
            </a:xfrm>
          </p:grpSpPr>
          <p:sp>
            <p:nvSpPr>
              <p:cNvPr id="76" name="椭圆 27"/>
              <p:cNvSpPr>
                <a:spLocks noChangeAspect="1" noChangeArrowheads="1"/>
              </p:cNvSpPr>
              <p:nvPr/>
            </p:nvSpPr>
            <p:spPr bwMode="auto">
              <a:xfrm>
                <a:off x="2430443" y="1435471"/>
                <a:ext cx="1323886" cy="1321874"/>
              </a:xfrm>
              <a:prstGeom prst="ellipse">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ym typeface="宋体" pitchFamily="2" charset="-122"/>
                </a:endParaRPr>
              </a:p>
            </p:txBody>
          </p:sp>
          <p:sp>
            <p:nvSpPr>
              <p:cNvPr id="77" name="椭圆 27"/>
              <p:cNvSpPr>
                <a:spLocks noChangeAspect="1" noChangeArrowheads="1"/>
              </p:cNvSpPr>
              <p:nvPr/>
            </p:nvSpPr>
            <p:spPr bwMode="auto">
              <a:xfrm>
                <a:off x="2601780" y="1610119"/>
                <a:ext cx="991336" cy="9898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sp>
            <p:nvSpPr>
              <p:cNvPr id="4" name="TextBox 3"/>
              <p:cNvSpPr txBox="1"/>
              <p:nvPr/>
            </p:nvSpPr>
            <p:spPr>
              <a:xfrm>
                <a:off x="2578044" y="1926693"/>
                <a:ext cx="1005403" cy="338554"/>
              </a:xfrm>
              <a:prstGeom prst="rect">
                <a:avLst/>
              </a:prstGeom>
              <a:noFill/>
            </p:spPr>
            <p:txBody>
              <a:bodyPr wrap="none" rtlCol="0">
                <a:spAutoFit/>
              </a:bodyPr>
              <a:lstStyle/>
              <a:p>
                <a:r>
                  <a:rPr lang="zh-CN" altLang="en-US" sz="1600" b="1" dirty="0" smtClean="0">
                    <a:latin typeface="微软雅黑" panose="020B0503020204020204" pitchFamily="34" charset="-122"/>
                    <a:ea typeface="微软雅黑" panose="020B0503020204020204" pitchFamily="34" charset="-122"/>
                  </a:rPr>
                  <a:t>值得信赖</a:t>
                </a:r>
                <a:endParaRPr lang="zh-CN" altLang="en-US" sz="1600" b="1" dirty="0">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7273749" y="1328986"/>
              <a:ext cx="1323886" cy="1321874"/>
              <a:chOff x="2430443" y="1435471"/>
              <a:chExt cx="1323886" cy="1321874"/>
            </a:xfrm>
          </p:grpSpPr>
          <p:sp>
            <p:nvSpPr>
              <p:cNvPr id="81" name="椭圆 27"/>
              <p:cNvSpPr>
                <a:spLocks noChangeAspect="1" noChangeArrowheads="1"/>
              </p:cNvSpPr>
              <p:nvPr/>
            </p:nvSpPr>
            <p:spPr bwMode="auto">
              <a:xfrm>
                <a:off x="2430443" y="1435471"/>
                <a:ext cx="1323886" cy="1321874"/>
              </a:xfrm>
              <a:prstGeom prst="ellipse">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ym typeface="宋体" pitchFamily="2" charset="-122"/>
                </a:endParaRPr>
              </a:p>
            </p:txBody>
          </p:sp>
          <p:sp>
            <p:nvSpPr>
              <p:cNvPr id="82" name="椭圆 27"/>
              <p:cNvSpPr>
                <a:spLocks noChangeAspect="1" noChangeArrowheads="1"/>
              </p:cNvSpPr>
              <p:nvPr/>
            </p:nvSpPr>
            <p:spPr bwMode="auto">
              <a:xfrm>
                <a:off x="2601780" y="1610119"/>
                <a:ext cx="991336" cy="9898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sp>
            <p:nvSpPr>
              <p:cNvPr id="83" name="TextBox 82"/>
              <p:cNvSpPr txBox="1"/>
              <p:nvPr/>
            </p:nvSpPr>
            <p:spPr>
              <a:xfrm>
                <a:off x="2578044" y="1926693"/>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专业服务</a:t>
                </a:r>
              </a:p>
            </p:txBody>
          </p:sp>
        </p:grpSp>
        <p:grpSp>
          <p:nvGrpSpPr>
            <p:cNvPr id="84" name="组合 83"/>
            <p:cNvGrpSpPr/>
            <p:nvPr/>
          </p:nvGrpSpPr>
          <p:grpSpPr>
            <a:xfrm>
              <a:off x="6656076" y="2656700"/>
              <a:ext cx="1323886" cy="1321874"/>
              <a:chOff x="2430443" y="1435471"/>
              <a:chExt cx="1323886" cy="1321874"/>
            </a:xfrm>
          </p:grpSpPr>
          <p:sp>
            <p:nvSpPr>
              <p:cNvPr id="85" name="椭圆 27"/>
              <p:cNvSpPr>
                <a:spLocks noChangeAspect="1" noChangeArrowheads="1"/>
              </p:cNvSpPr>
              <p:nvPr/>
            </p:nvSpPr>
            <p:spPr bwMode="auto">
              <a:xfrm>
                <a:off x="2430443" y="1435471"/>
                <a:ext cx="1323886" cy="1321874"/>
              </a:xfrm>
              <a:prstGeom prst="ellipse">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ym typeface="宋体" pitchFamily="2" charset="-122"/>
                </a:endParaRPr>
              </a:p>
            </p:txBody>
          </p:sp>
          <p:sp>
            <p:nvSpPr>
              <p:cNvPr id="86" name="椭圆 27"/>
              <p:cNvSpPr>
                <a:spLocks noChangeAspect="1" noChangeArrowheads="1"/>
              </p:cNvSpPr>
              <p:nvPr/>
            </p:nvSpPr>
            <p:spPr bwMode="auto">
              <a:xfrm>
                <a:off x="2601780" y="1610119"/>
                <a:ext cx="991336" cy="9898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sp>
            <p:nvSpPr>
              <p:cNvPr id="87" name="TextBox 86"/>
              <p:cNvSpPr txBox="1"/>
              <p:nvPr/>
            </p:nvSpPr>
            <p:spPr>
              <a:xfrm>
                <a:off x="2578044" y="1926693"/>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研究价值</a:t>
                </a:r>
              </a:p>
            </p:txBody>
          </p:sp>
        </p:grpSp>
        <p:grpSp>
          <p:nvGrpSpPr>
            <p:cNvPr id="88" name="组合 87"/>
            <p:cNvGrpSpPr/>
            <p:nvPr/>
          </p:nvGrpSpPr>
          <p:grpSpPr>
            <a:xfrm>
              <a:off x="4322028" y="2759949"/>
              <a:ext cx="1323886" cy="1321874"/>
              <a:chOff x="2430443" y="1435471"/>
              <a:chExt cx="1323886" cy="1321874"/>
            </a:xfrm>
          </p:grpSpPr>
          <p:sp>
            <p:nvSpPr>
              <p:cNvPr id="89" name="椭圆 27"/>
              <p:cNvSpPr>
                <a:spLocks noChangeAspect="1" noChangeArrowheads="1"/>
              </p:cNvSpPr>
              <p:nvPr/>
            </p:nvSpPr>
            <p:spPr bwMode="auto">
              <a:xfrm>
                <a:off x="2430443" y="1435471"/>
                <a:ext cx="1323886" cy="1321874"/>
              </a:xfrm>
              <a:prstGeom prst="ellipse">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ym typeface="宋体" pitchFamily="2" charset="-122"/>
                </a:endParaRPr>
              </a:p>
            </p:txBody>
          </p:sp>
          <p:sp>
            <p:nvSpPr>
              <p:cNvPr id="90" name="椭圆 27"/>
              <p:cNvSpPr>
                <a:spLocks noChangeAspect="1" noChangeArrowheads="1"/>
              </p:cNvSpPr>
              <p:nvPr/>
            </p:nvSpPr>
            <p:spPr bwMode="auto">
              <a:xfrm>
                <a:off x="2601780" y="1610119"/>
                <a:ext cx="991336" cy="9898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a:solidFill>
                    <a:schemeClr val="lt1"/>
                  </a:solidFill>
                  <a:sym typeface="宋体" pitchFamily="2" charset="-122"/>
                </a:endParaRPr>
              </a:p>
            </p:txBody>
          </p:sp>
          <p:sp>
            <p:nvSpPr>
              <p:cNvPr id="91" name="TextBox 90"/>
              <p:cNvSpPr txBox="1"/>
              <p:nvPr/>
            </p:nvSpPr>
            <p:spPr>
              <a:xfrm>
                <a:off x="2578044" y="1926693"/>
                <a:ext cx="1005403" cy="338554"/>
              </a:xfrm>
              <a:prstGeom prst="rect">
                <a:avLst/>
              </a:prstGeom>
              <a:noFill/>
            </p:spPr>
            <p:txBody>
              <a:bodyPr wrap="none" rtlCol="0">
                <a:spAutoFit/>
              </a:bodyPr>
              <a:lstStyle/>
              <a:p>
                <a:r>
                  <a:rPr lang="zh-CN" altLang="en-US" sz="1600" b="1" dirty="0">
                    <a:latin typeface="微软雅黑" panose="020B0503020204020204" pitchFamily="34" charset="-122"/>
                    <a:ea typeface="微软雅黑" panose="020B0503020204020204" pitchFamily="34" charset="-122"/>
                  </a:rPr>
                  <a:t>讲究实效</a:t>
                </a:r>
              </a:p>
            </p:txBody>
          </p:sp>
        </p:grpSp>
        <p:cxnSp>
          <p:nvCxnSpPr>
            <p:cNvPr id="17" name="直接连接符 16"/>
            <p:cNvCxnSpPr>
              <a:stCxn id="57" idx="2"/>
              <a:endCxn id="76" idx="6"/>
            </p:cNvCxnSpPr>
            <p:nvPr/>
          </p:nvCxnSpPr>
          <p:spPr>
            <a:xfrm flipH="1" flipV="1">
              <a:off x="4771634" y="1991271"/>
              <a:ext cx="325990" cy="3303"/>
            </a:xfrm>
            <a:prstGeom prst="line">
              <a:avLst/>
            </a:prstGeom>
            <a:ln w="762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57" idx="3"/>
            </p:cNvCxnSpPr>
            <p:nvPr/>
          </p:nvCxnSpPr>
          <p:spPr>
            <a:xfrm flipV="1">
              <a:off x="5285473" y="2657609"/>
              <a:ext cx="86411" cy="192675"/>
            </a:xfrm>
            <a:prstGeom prst="line">
              <a:avLst/>
            </a:prstGeom>
            <a:ln w="762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57" idx="5"/>
              <a:endCxn id="85" idx="1"/>
            </p:cNvCxnSpPr>
            <p:nvPr/>
          </p:nvCxnSpPr>
          <p:spPr>
            <a:xfrm>
              <a:off x="6696128" y="2657609"/>
              <a:ext cx="153827" cy="192675"/>
            </a:xfrm>
            <a:prstGeom prst="line">
              <a:avLst/>
            </a:prstGeom>
            <a:ln w="762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57" idx="6"/>
              <a:endCxn id="81" idx="2"/>
            </p:cNvCxnSpPr>
            <p:nvPr/>
          </p:nvCxnSpPr>
          <p:spPr>
            <a:xfrm flipV="1">
              <a:off x="6970388" y="1989923"/>
              <a:ext cx="303361" cy="4651"/>
            </a:xfrm>
            <a:prstGeom prst="line">
              <a:avLst/>
            </a:prstGeom>
            <a:ln w="76200">
              <a:solidFill>
                <a:srgbClr val="7CAFDE"/>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8016" y="1043667"/>
              <a:ext cx="2544793" cy="492443"/>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sym typeface="Arial" pitchFamily="34" charset="0"/>
                </a:rPr>
                <a:t>你们是值得信赖的</a:t>
              </a:r>
              <a:r>
                <a:rPr lang="zh-CN" altLang="en-US" sz="1000" dirty="0" smtClean="0">
                  <a:latin typeface="微软雅黑" panose="020B0503020204020204" pitchFamily="34" charset="-122"/>
                  <a:ea typeface="微软雅黑" panose="020B0503020204020204" pitchFamily="34" charset="-122"/>
                  <a:sym typeface="Arial" pitchFamily="34" charset="0"/>
                </a:rPr>
                <a:t>。</a:t>
              </a:r>
              <a:r>
                <a:rPr lang="en-US" altLang="zh-CN" sz="1000" dirty="0">
                  <a:latin typeface="微软雅黑" panose="020B0503020204020204" pitchFamily="34" charset="-122"/>
                  <a:ea typeface="微软雅黑" panose="020B0503020204020204" pitchFamily="34" charset="-122"/>
                  <a:sym typeface="Arial" pitchFamily="34" charset="0"/>
                </a:rPr>
                <a:t/>
              </a:r>
              <a:br>
                <a:rPr lang="en-US" altLang="zh-CN" sz="1000" dirty="0">
                  <a:latin typeface="微软雅黑" panose="020B0503020204020204" pitchFamily="34" charset="-122"/>
                  <a:ea typeface="微软雅黑" panose="020B0503020204020204" pitchFamily="34" charset="-122"/>
                  <a:sym typeface="Arial" pitchFamily="34" charset="0"/>
                </a:rPr>
              </a:br>
              <a:r>
                <a:rPr lang="en-US" altLang="zh-CN" sz="1000" dirty="0" smtClean="0">
                  <a:latin typeface="微软雅黑" panose="020B0503020204020204" pitchFamily="34" charset="-122"/>
                  <a:ea typeface="微软雅黑" panose="020B0503020204020204" pitchFamily="34" charset="-122"/>
                  <a:sym typeface="Arial" pitchFamily="34" charset="0"/>
                </a:rPr>
                <a:t>                         ——</a:t>
              </a:r>
              <a:r>
                <a:rPr lang="en-US" altLang="zh-CN" sz="1000" b="1" dirty="0">
                  <a:latin typeface="微软雅黑" panose="020B0503020204020204" pitchFamily="34" charset="-122"/>
                  <a:ea typeface="微软雅黑" panose="020B0503020204020204" pitchFamily="34" charset="-122"/>
                  <a:sym typeface="Arial" pitchFamily="34" charset="0"/>
                </a:rPr>
                <a:t>361</a:t>
              </a:r>
              <a:r>
                <a:rPr lang="zh-CN" altLang="en-US" sz="1000" b="1" dirty="0">
                  <a:latin typeface="微软雅黑" panose="020B0503020204020204" pitchFamily="34" charset="-122"/>
                  <a:ea typeface="微软雅黑" panose="020B0503020204020204" pitchFamily="34" charset="-122"/>
                  <a:sym typeface="Arial" pitchFamily="34" charset="0"/>
                </a:rPr>
                <a:t>度</a:t>
              </a:r>
              <a:r>
                <a:rPr lang="zh-CN" altLang="en-US" sz="1000" b="1" dirty="0" smtClean="0">
                  <a:latin typeface="微软雅黑" panose="020B0503020204020204" pitchFamily="34" charset="-122"/>
                  <a:ea typeface="微软雅黑" panose="020B0503020204020204" pitchFamily="34" charset="-122"/>
                  <a:sym typeface="Arial" pitchFamily="34" charset="0"/>
                </a:rPr>
                <a:t>总裁</a:t>
              </a:r>
              <a:endParaRPr lang="zh-CN" altLang="en-US" sz="1000" b="1" dirty="0">
                <a:latin typeface="微软雅黑" panose="020B0503020204020204" pitchFamily="34" charset="-122"/>
                <a:ea typeface="微软雅黑" panose="020B0503020204020204" pitchFamily="34" charset="-122"/>
                <a:sym typeface="Arial" pitchFamily="34" charset="0"/>
              </a:endParaRPr>
            </a:p>
          </p:txBody>
        </p:sp>
        <p:sp>
          <p:nvSpPr>
            <p:cNvPr id="31" name="矩形 30"/>
            <p:cNvSpPr/>
            <p:nvPr/>
          </p:nvSpPr>
          <p:spPr>
            <a:xfrm>
              <a:off x="148223" y="1631784"/>
              <a:ext cx="2534586" cy="492443"/>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启迪心智，聚合能量，共谋发展</a:t>
              </a:r>
              <a:r>
                <a:rPr lang="en-US" altLang="zh-CN" sz="1000" dirty="0">
                  <a:latin typeface="微软雅黑" panose="020B0503020204020204" pitchFamily="34" charset="-122"/>
                  <a:ea typeface="微软雅黑" panose="020B0503020204020204" pitchFamily="34" charset="-122"/>
                </a:rPr>
                <a:t/>
              </a:r>
              <a:br>
                <a:rPr lang="en-US" altLang="zh-CN" sz="1000" dirty="0">
                  <a:latin typeface="微软雅黑" panose="020B0503020204020204" pitchFamily="34" charset="-122"/>
                  <a:ea typeface="微软雅黑" panose="020B0503020204020204" pitchFamily="34" charset="-122"/>
                </a:rPr>
              </a:br>
              <a:r>
                <a:rPr lang="en-US" altLang="zh-CN" sz="1000" dirty="0">
                  <a:latin typeface="微软雅黑" panose="020B0503020204020204" pitchFamily="34" charset="-122"/>
                  <a:ea typeface="微软雅黑" panose="020B0503020204020204" pitchFamily="34" charset="-122"/>
                </a:rPr>
                <a:t>    </a:t>
              </a:r>
              <a:r>
                <a:rPr lang="en-US" altLang="zh-CN" sz="1000" dirty="0" smtClean="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义棠煤业董事长梁立勇</a:t>
              </a:r>
            </a:p>
          </p:txBody>
        </p:sp>
        <p:sp>
          <p:nvSpPr>
            <p:cNvPr id="224" name="矩形 223"/>
            <p:cNvSpPr/>
            <p:nvPr/>
          </p:nvSpPr>
          <p:spPr>
            <a:xfrm>
              <a:off x="148223" y="2188706"/>
              <a:ext cx="2546125" cy="892552"/>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北大纵横团队敬业、专业，对蓝天驾校的规范化、标准化做出了很大贡献，是值得我们信赖的长期合作伙伴。</a:t>
              </a:r>
              <a:r>
                <a:rPr lang="en-US" altLang="zh-CN" sz="1000" dirty="0">
                  <a:latin typeface="微软雅黑" panose="020B0503020204020204" pitchFamily="34" charset="-122"/>
                  <a:ea typeface="微软雅黑" panose="020B0503020204020204" pitchFamily="34" charset="-122"/>
                </a:rPr>
                <a:t/>
              </a:r>
              <a:br>
                <a:rPr lang="en-US" altLang="zh-CN" sz="1000" dirty="0">
                  <a:latin typeface="微软雅黑" panose="020B0503020204020204" pitchFamily="34" charset="-122"/>
                  <a:ea typeface="微软雅黑" panose="020B0503020204020204" pitchFamily="34" charset="-122"/>
                </a:rPr>
              </a:br>
              <a:r>
                <a:rPr lang="en-US" altLang="zh-CN" sz="1000" b="1" dirty="0">
                  <a:latin typeface="微软雅黑" panose="020B0503020204020204" pitchFamily="34" charset="-122"/>
                  <a:ea typeface="微软雅黑" panose="020B0503020204020204" pitchFamily="34" charset="-122"/>
                </a:rPr>
                <a:t>       </a:t>
              </a:r>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江西蓝天驾驶学校校长</a:t>
              </a:r>
            </a:p>
          </p:txBody>
        </p:sp>
        <p:sp>
          <p:nvSpPr>
            <p:cNvPr id="225" name="矩形 224"/>
            <p:cNvSpPr/>
            <p:nvPr/>
          </p:nvSpPr>
          <p:spPr>
            <a:xfrm>
              <a:off x="148223" y="3147757"/>
              <a:ext cx="2546125" cy="1092607"/>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北大纵横站在战略高度为企业服务，不仅体现了真诚、专业、效率，更可贵的是项目结束后期持续服务，保证了实施，体现了真正的共赢思维。</a:t>
              </a:r>
              <a:r>
                <a:rPr lang="en-US" altLang="zh-CN" sz="1000" dirty="0">
                  <a:latin typeface="微软雅黑" panose="020B0503020204020204" pitchFamily="34" charset="-122"/>
                  <a:ea typeface="微软雅黑" panose="020B0503020204020204" pitchFamily="34" charset="-122"/>
                </a:rPr>
                <a:t/>
              </a:r>
              <a:br>
                <a:rPr lang="en-US" altLang="zh-CN" sz="1000" dirty="0">
                  <a:latin typeface="微软雅黑" panose="020B0503020204020204" pitchFamily="34" charset="-122"/>
                  <a:ea typeface="微软雅黑" panose="020B0503020204020204" pitchFamily="34" charset="-122"/>
                </a:rPr>
              </a:br>
              <a:r>
                <a:rPr lang="en-US" altLang="zh-CN" sz="1000" b="1" dirty="0">
                  <a:latin typeface="微软雅黑" panose="020B0503020204020204" pitchFamily="34" charset="-122"/>
                  <a:ea typeface="微软雅黑" panose="020B0503020204020204" pitchFamily="34" charset="-122"/>
                </a:rPr>
                <a:t>        </a:t>
              </a:r>
              <a:r>
                <a:rPr lang="en-US" altLang="zh-CN" sz="1000" b="1" dirty="0" smtClean="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正院集团总经理张文广</a:t>
              </a:r>
            </a:p>
          </p:txBody>
        </p:sp>
        <p:cxnSp>
          <p:nvCxnSpPr>
            <p:cNvPr id="240" name="直接连接符 239"/>
            <p:cNvCxnSpPr>
              <a:stCxn id="76" idx="2"/>
              <a:endCxn id="30" idx="3"/>
            </p:cNvCxnSpPr>
            <p:nvPr/>
          </p:nvCxnSpPr>
          <p:spPr>
            <a:xfrm flipH="1" flipV="1">
              <a:off x="2682809" y="1289889"/>
              <a:ext cx="764939" cy="701382"/>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76" idx="2"/>
              <a:endCxn id="31" idx="3"/>
            </p:cNvCxnSpPr>
            <p:nvPr/>
          </p:nvCxnSpPr>
          <p:spPr>
            <a:xfrm flipH="1" flipV="1">
              <a:off x="2682809" y="1878006"/>
              <a:ext cx="764939" cy="113265"/>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76" idx="2"/>
              <a:endCxn id="224" idx="3"/>
            </p:cNvCxnSpPr>
            <p:nvPr/>
          </p:nvCxnSpPr>
          <p:spPr>
            <a:xfrm flipH="1">
              <a:off x="2694348" y="1991271"/>
              <a:ext cx="753400" cy="643711"/>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76" idx="2"/>
              <a:endCxn id="225" idx="3"/>
            </p:cNvCxnSpPr>
            <p:nvPr/>
          </p:nvCxnSpPr>
          <p:spPr>
            <a:xfrm flipH="1">
              <a:off x="2694348" y="1991271"/>
              <a:ext cx="753400" cy="1702790"/>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138016" y="5151085"/>
              <a:ext cx="2530454" cy="1292662"/>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sym typeface="Arial" pitchFamily="34" charset="0"/>
                </a:rPr>
                <a:t>通过与北大纵横的合作，我们完成了组织结构调整、流程改进和人力资源体系，使公司运作顺畅，效率得到很大改进。更为重要的是，我们的视野开阔了，管理理念和</a:t>
              </a:r>
              <a:r>
                <a:rPr lang="zh-CN" altLang="en-US" sz="1000" dirty="0" smtClean="0">
                  <a:latin typeface="微软雅黑" panose="020B0503020204020204" pitchFamily="34" charset="-122"/>
                  <a:ea typeface="微软雅黑" panose="020B0503020204020204" pitchFamily="34" charset="-122"/>
                  <a:sym typeface="Arial" pitchFamily="34" charset="0"/>
                </a:rPr>
                <a:t>管理水平</a:t>
              </a:r>
              <a:r>
                <a:rPr lang="zh-CN" altLang="en-US" sz="1000" dirty="0">
                  <a:latin typeface="微软雅黑" panose="020B0503020204020204" pitchFamily="34" charset="-122"/>
                  <a:ea typeface="微软雅黑" panose="020B0503020204020204" pitchFamily="34" charset="-122"/>
                  <a:sym typeface="Arial" pitchFamily="34" charset="0"/>
                </a:rPr>
                <a:t>得到很大提高。</a:t>
              </a:r>
              <a:r>
                <a:rPr lang="en-US" altLang="zh-CN" sz="1000" dirty="0">
                  <a:latin typeface="微软雅黑" panose="020B0503020204020204" pitchFamily="34" charset="-122"/>
                  <a:ea typeface="微软雅黑" panose="020B0503020204020204" pitchFamily="34" charset="-122"/>
                  <a:sym typeface="Arial" pitchFamily="34" charset="0"/>
                </a:rPr>
                <a:t/>
              </a:r>
              <a:br>
                <a:rPr lang="en-US" altLang="zh-CN" sz="1000" dirty="0">
                  <a:latin typeface="微软雅黑" panose="020B0503020204020204" pitchFamily="34" charset="-122"/>
                  <a:ea typeface="微软雅黑" panose="020B0503020204020204" pitchFamily="34" charset="-122"/>
                  <a:sym typeface="Arial" pitchFamily="34" charset="0"/>
                </a:rPr>
              </a:br>
              <a:r>
                <a:rPr lang="en-US" altLang="zh-CN" sz="1000" dirty="0">
                  <a:latin typeface="微软雅黑" panose="020B0503020204020204" pitchFamily="34" charset="-122"/>
                  <a:ea typeface="微软雅黑" panose="020B0503020204020204" pitchFamily="34" charset="-122"/>
                  <a:sym typeface="Arial" pitchFamily="34" charset="0"/>
                </a:rPr>
                <a:t>             </a:t>
              </a:r>
              <a:r>
                <a:rPr lang="en-US" altLang="zh-CN" sz="1000" dirty="0" smtClean="0">
                  <a:latin typeface="微软雅黑" panose="020B0503020204020204" pitchFamily="34" charset="-122"/>
                  <a:ea typeface="微软雅黑" panose="020B0503020204020204" pitchFamily="34" charset="-122"/>
                  <a:sym typeface="Arial" pitchFamily="34" charset="0"/>
                </a:rPr>
                <a:t>          </a:t>
              </a:r>
              <a:r>
                <a:rPr lang="en-US" altLang="zh-CN" sz="1000" b="1" dirty="0" smtClean="0">
                  <a:latin typeface="微软雅黑" panose="020B0503020204020204" pitchFamily="34" charset="-122"/>
                  <a:ea typeface="微软雅黑" panose="020B0503020204020204" pitchFamily="34" charset="-122"/>
                  <a:sym typeface="Arial" pitchFamily="34" charset="0"/>
                </a:rPr>
                <a:t>——</a:t>
              </a:r>
              <a:r>
                <a:rPr lang="zh-CN" altLang="en-US" sz="1000" b="1" dirty="0">
                  <a:latin typeface="微软雅黑" panose="020B0503020204020204" pitchFamily="34" charset="-122"/>
                  <a:ea typeface="微软雅黑" panose="020B0503020204020204" pitchFamily="34" charset="-122"/>
                  <a:sym typeface="Arial" pitchFamily="34" charset="0"/>
                </a:rPr>
                <a:t>山东鲁能集成总经理</a:t>
              </a:r>
            </a:p>
          </p:txBody>
        </p:sp>
        <p:cxnSp>
          <p:nvCxnSpPr>
            <p:cNvPr id="142" name="直接连接符 141"/>
            <p:cNvCxnSpPr>
              <a:stCxn id="89" idx="4"/>
              <a:endCxn id="33" idx="0"/>
            </p:cNvCxnSpPr>
            <p:nvPr/>
          </p:nvCxnSpPr>
          <p:spPr>
            <a:xfrm flipH="1">
              <a:off x="1403243" y="4081823"/>
              <a:ext cx="3580728" cy="1069262"/>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endCxn id="162" idx="0"/>
            </p:cNvCxnSpPr>
            <p:nvPr/>
          </p:nvCxnSpPr>
          <p:spPr>
            <a:xfrm>
              <a:off x="5047078" y="4081823"/>
              <a:ext cx="2065338" cy="870864"/>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a:stCxn id="89" idx="4"/>
              <a:endCxn id="38" idx="3"/>
            </p:cNvCxnSpPr>
            <p:nvPr/>
          </p:nvCxnSpPr>
          <p:spPr>
            <a:xfrm flipH="1">
              <a:off x="2694347" y="4081823"/>
              <a:ext cx="2289624" cy="554998"/>
            </a:xfrm>
            <a:prstGeom prst="line">
              <a:avLst/>
            </a:prstGeom>
            <a:solidFill>
              <a:schemeClr val="bg1"/>
            </a:solidFill>
            <a:ln w="28575">
              <a:solidFill>
                <a:srgbClr val="7CAFDE"/>
              </a:solidFill>
            </a:ln>
          </p:spPr>
        </p:cxnSp>
        <p:sp>
          <p:nvSpPr>
            <p:cNvPr id="162" name="矩形 161"/>
            <p:cNvSpPr/>
            <p:nvPr/>
          </p:nvSpPr>
          <p:spPr>
            <a:xfrm>
              <a:off x="5460760" y="4952687"/>
              <a:ext cx="3303311" cy="795089"/>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北大纵横项目组团队意识强，敬业精神佳。规划报告注重理论联系实际，有一定深度与广度，具有可操作性。</a:t>
              </a:r>
              <a:endParaRPr lang="en-US" altLang="zh-CN" sz="1000" dirty="0">
                <a:latin typeface="微软雅黑" panose="020B0503020204020204" pitchFamily="34" charset="-122"/>
                <a:ea typeface="微软雅黑" panose="020B0503020204020204" pitchFamily="34" charset="-122"/>
              </a:endParaRPr>
            </a:p>
            <a:p>
              <a:pPr>
                <a:lnSpc>
                  <a:spcPct val="130000"/>
                </a:lnSpc>
                <a:spcBef>
                  <a:spcPts val="438"/>
                </a:spcBef>
                <a:spcAft>
                  <a:spcPts val="438"/>
                </a:spcAft>
                <a:buClr>
                  <a:srgbClr val="002060"/>
                </a:buClr>
                <a:buSzPct val="75000"/>
              </a:pPr>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中铁建电气化局集团有限公司董事长薛之桂</a:t>
              </a:r>
            </a:p>
          </p:txBody>
        </p:sp>
        <p:sp>
          <p:nvSpPr>
            <p:cNvPr id="38" name="矩形 37"/>
            <p:cNvSpPr/>
            <p:nvPr/>
          </p:nvSpPr>
          <p:spPr>
            <a:xfrm>
              <a:off x="148222" y="4290572"/>
              <a:ext cx="2546125" cy="692497"/>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北大纵横项目组设计方案合理、逻辑结构清晰、工作认真严谨，很有成效</a:t>
              </a:r>
              <a:r>
                <a:rPr lang="zh-CN" altLang="en-US" sz="1000" dirty="0" smtClean="0">
                  <a:latin typeface="微软雅黑" panose="020B0503020204020204" pitchFamily="34" charset="-122"/>
                  <a:ea typeface="微软雅黑" panose="020B0503020204020204" pitchFamily="34" charset="-122"/>
                </a:rPr>
                <a:t>。</a:t>
              </a:r>
              <a:r>
                <a:rPr lang="en-US" altLang="zh-CN" sz="1000" dirty="0" smtClean="0">
                  <a:latin typeface="微软雅黑" panose="020B0503020204020204" pitchFamily="34" charset="-122"/>
                  <a:ea typeface="微软雅黑" panose="020B0503020204020204" pitchFamily="34" charset="-122"/>
                </a:rPr>
                <a:t/>
              </a:r>
              <a:br>
                <a:rPr lang="en-US" altLang="zh-CN" sz="1000" dirty="0" smtClean="0">
                  <a:latin typeface="微软雅黑" panose="020B0503020204020204" pitchFamily="34" charset="-122"/>
                  <a:ea typeface="微软雅黑" panose="020B0503020204020204" pitchFamily="34" charset="-122"/>
                </a:rPr>
              </a:br>
              <a:r>
                <a:rPr lang="en-US" altLang="zh-CN" sz="1000" dirty="0" smtClean="0">
                  <a:latin typeface="微软雅黑" panose="020B0503020204020204" pitchFamily="34" charset="-122"/>
                  <a:ea typeface="微软雅黑" panose="020B0503020204020204" pitchFamily="34" charset="-122"/>
                </a:rPr>
                <a:t>                 </a:t>
              </a:r>
              <a:r>
                <a:rPr lang="en-US" altLang="zh-CN" sz="1000" b="1" dirty="0" smtClean="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安徽省旅游局局长胡学凡</a:t>
              </a:r>
            </a:p>
          </p:txBody>
        </p:sp>
        <p:sp>
          <p:nvSpPr>
            <p:cNvPr id="56" name="矩形 55"/>
            <p:cNvSpPr/>
            <p:nvPr/>
          </p:nvSpPr>
          <p:spPr>
            <a:xfrm>
              <a:off x="2776132" y="4987191"/>
              <a:ext cx="2540668" cy="692497"/>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北大纵横的服务支撑了我公司业务的快速发展</a:t>
              </a:r>
              <a:r>
                <a:rPr lang="zh-CN" altLang="en-US" sz="1000" dirty="0" smtClean="0">
                  <a:latin typeface="微软雅黑" panose="020B0503020204020204" pitchFamily="34" charset="-122"/>
                  <a:ea typeface="微软雅黑" panose="020B0503020204020204" pitchFamily="34" charset="-122"/>
                </a:rPr>
                <a:t>。</a:t>
              </a:r>
              <a:r>
                <a:rPr lang="en-US" altLang="zh-CN" sz="1000" dirty="0" smtClean="0">
                  <a:latin typeface="微软雅黑" panose="020B0503020204020204" pitchFamily="34" charset="-122"/>
                  <a:ea typeface="微软雅黑" panose="020B0503020204020204" pitchFamily="34" charset="-122"/>
                </a:rPr>
                <a:t/>
              </a:r>
              <a:br>
                <a:rPr lang="en-US" altLang="zh-CN" sz="1000" dirty="0" smtClean="0">
                  <a:latin typeface="微软雅黑" panose="020B0503020204020204" pitchFamily="34" charset="-122"/>
                  <a:ea typeface="微软雅黑" panose="020B0503020204020204" pitchFamily="34" charset="-122"/>
                </a:rPr>
              </a:br>
              <a:r>
                <a:rPr lang="en-US" altLang="zh-CN" sz="1000" b="1" dirty="0" smtClean="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河北博智商贸有限公司董事长李江辉</a:t>
              </a:r>
            </a:p>
          </p:txBody>
        </p:sp>
        <p:sp>
          <p:nvSpPr>
            <p:cNvPr id="94" name="矩形 93"/>
            <p:cNvSpPr/>
            <p:nvPr/>
          </p:nvSpPr>
          <p:spPr>
            <a:xfrm>
              <a:off x="2806513" y="5803439"/>
              <a:ext cx="2510286" cy="775597"/>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北大纵横咨询服务认真负责，对企业具有良好的指导意义。</a:t>
              </a:r>
              <a:endParaRPr lang="en-US" altLang="zh-CN" sz="1000" dirty="0">
                <a:latin typeface="微软雅黑" panose="020B0503020204020204" pitchFamily="34" charset="-122"/>
                <a:ea typeface="微软雅黑" panose="020B0503020204020204" pitchFamily="34" charset="-122"/>
              </a:endParaRPr>
            </a:p>
            <a:p>
              <a:pPr>
                <a:lnSpc>
                  <a:spcPct val="130000"/>
                </a:lnSpc>
                <a:spcBef>
                  <a:spcPts val="438"/>
                </a:spcBef>
                <a:spcAft>
                  <a:spcPts val="438"/>
                </a:spcAft>
                <a:buClr>
                  <a:srgbClr val="002060"/>
                </a:buClr>
                <a:buSzPct val="75000"/>
              </a:pP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中石油乌鲁木齐石化分公司副总经理</a:t>
              </a:r>
            </a:p>
          </p:txBody>
        </p:sp>
        <p:sp>
          <p:nvSpPr>
            <p:cNvPr id="99" name="矩形 98"/>
            <p:cNvSpPr/>
            <p:nvPr/>
          </p:nvSpPr>
          <p:spPr>
            <a:xfrm>
              <a:off x="5460760" y="5815488"/>
              <a:ext cx="3303311" cy="795089"/>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rPr>
                <a:t>北大纵横项目组是一个专业、敬业、有实力的团队，我们的合作对企业未来的改革发展将产生积极的促进作用。</a:t>
              </a:r>
              <a:endParaRPr lang="en-US" altLang="zh-CN" sz="1000" dirty="0">
                <a:latin typeface="微软雅黑" panose="020B0503020204020204" pitchFamily="34" charset="-122"/>
                <a:ea typeface="微软雅黑" panose="020B0503020204020204" pitchFamily="34" charset="-122"/>
              </a:endParaRPr>
            </a:p>
            <a:p>
              <a:pPr>
                <a:lnSpc>
                  <a:spcPct val="130000"/>
                </a:lnSpc>
                <a:spcBef>
                  <a:spcPts val="438"/>
                </a:spcBef>
                <a:spcAft>
                  <a:spcPts val="438"/>
                </a:spcAft>
                <a:buClr>
                  <a:srgbClr val="002060"/>
                </a:buClr>
                <a:buSzPct val="75000"/>
              </a:pPr>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珠海水务集团有限公司副总经理甄红伦</a:t>
              </a:r>
            </a:p>
          </p:txBody>
        </p:sp>
        <p:sp>
          <p:nvSpPr>
            <p:cNvPr id="297" name="矩形 296"/>
            <p:cNvSpPr/>
            <p:nvPr/>
          </p:nvSpPr>
          <p:spPr>
            <a:xfrm>
              <a:off x="8883274" y="5815487"/>
              <a:ext cx="3129123" cy="795089"/>
            </a:xfrm>
            <a:prstGeom prst="rect">
              <a:avLst/>
            </a:prstGeom>
            <a:solidFill>
              <a:schemeClr val="bg1"/>
            </a:solidFill>
            <a:ln w="28575">
              <a:solidFill>
                <a:srgbClr val="7CAFDE"/>
              </a:solidFill>
            </a:ln>
          </p:spPr>
          <p:txBody>
            <a:bodyPr wrap="square" rtlCol="0">
              <a:spAutoFit/>
            </a:bodyPr>
            <a:lstStyle/>
            <a:p>
              <a:pPr>
                <a:lnSpc>
                  <a:spcPct val="130000"/>
                </a:lnSpc>
                <a:spcBef>
                  <a:spcPts val="438"/>
                </a:spcBef>
                <a:spcAft>
                  <a:spcPts val="438"/>
                </a:spcAft>
                <a:buClr>
                  <a:srgbClr val="002060"/>
                </a:buClr>
                <a:buSzPct val="75000"/>
              </a:pPr>
              <a:r>
                <a:rPr lang="zh-CN" altLang="en-US" sz="1000" dirty="0">
                  <a:latin typeface="微软雅黑" panose="020B0503020204020204" pitchFamily="34" charset="-122"/>
                  <a:ea typeface="微软雅黑" panose="020B0503020204020204" pitchFamily="34" charset="-122"/>
                  <a:sym typeface="Arial" pitchFamily="34" charset="0"/>
                </a:rPr>
                <a:t>方案可行，切合企业实际，而且项目成果得到了财务部专家组的认可并被收录为财务部年重点科技成果。</a:t>
              </a:r>
              <a:endParaRPr lang="en-US" altLang="zh-CN" sz="1000" dirty="0">
                <a:latin typeface="微软雅黑" panose="020B0503020204020204" pitchFamily="34" charset="-122"/>
                <a:ea typeface="微软雅黑" panose="020B0503020204020204" pitchFamily="34" charset="-122"/>
                <a:sym typeface="Arial" pitchFamily="34" charset="0"/>
              </a:endParaRPr>
            </a:p>
            <a:p>
              <a:pPr>
                <a:lnSpc>
                  <a:spcPct val="130000"/>
                </a:lnSpc>
                <a:spcBef>
                  <a:spcPts val="438"/>
                </a:spcBef>
                <a:spcAft>
                  <a:spcPts val="438"/>
                </a:spcAft>
                <a:buClr>
                  <a:srgbClr val="002060"/>
                </a:buClr>
                <a:buSzPct val="75000"/>
              </a:pPr>
              <a:r>
                <a:rPr lang="en-US" altLang="zh-CN" sz="1000" dirty="0">
                  <a:latin typeface="微软雅黑" panose="020B0503020204020204" pitchFamily="34" charset="-122"/>
                  <a:ea typeface="微软雅黑" panose="020B0503020204020204" pitchFamily="34" charset="-122"/>
                  <a:sym typeface="Arial" pitchFamily="34" charset="0"/>
                </a:rPr>
                <a:t> </a:t>
              </a:r>
              <a:r>
                <a:rPr lang="en-US" altLang="zh-CN" sz="1000" dirty="0" smtClean="0">
                  <a:latin typeface="微软雅黑" panose="020B0503020204020204" pitchFamily="34" charset="-122"/>
                  <a:ea typeface="微软雅黑" panose="020B0503020204020204" pitchFamily="34" charset="-122"/>
                  <a:sym typeface="Arial" pitchFamily="34" charset="0"/>
                </a:rPr>
                <a:t>                       </a:t>
              </a:r>
              <a:r>
                <a:rPr lang="en-US" altLang="zh-CN" sz="1000" b="1" dirty="0" smtClean="0">
                  <a:latin typeface="微软雅黑" panose="020B0503020204020204" pitchFamily="34" charset="-122"/>
                  <a:ea typeface="微软雅黑" panose="020B0503020204020204" pitchFamily="34" charset="-122"/>
                  <a:sym typeface="Arial" pitchFamily="34" charset="0"/>
                </a:rPr>
                <a:t>——</a:t>
              </a:r>
              <a:r>
                <a:rPr lang="zh-CN" altLang="en-US" sz="1000" b="1" dirty="0">
                  <a:latin typeface="微软雅黑" panose="020B0503020204020204" pitchFamily="34" charset="-122"/>
                  <a:ea typeface="微软雅黑" panose="020B0503020204020204" pitchFamily="34" charset="-122"/>
                  <a:sym typeface="Arial" pitchFamily="34" charset="0"/>
                </a:rPr>
                <a:t>中国远洋集团人力资源总经理</a:t>
              </a:r>
            </a:p>
          </p:txBody>
        </p:sp>
        <p:sp>
          <p:nvSpPr>
            <p:cNvPr id="303" name="矩形 302"/>
            <p:cNvSpPr/>
            <p:nvPr/>
          </p:nvSpPr>
          <p:spPr>
            <a:xfrm>
              <a:off x="9217380" y="1068767"/>
              <a:ext cx="2773342" cy="861774"/>
            </a:xfrm>
            <a:prstGeom prst="rect">
              <a:avLst/>
            </a:prstGeom>
            <a:solidFill>
              <a:schemeClr val="bg1"/>
            </a:solidFill>
            <a:ln w="28575">
              <a:solidFill>
                <a:srgbClr val="7CAFDE"/>
              </a:solidFill>
            </a:ln>
          </p:spPr>
          <p:txBody>
            <a:bodyPr wrap="square" rtlCol="0">
              <a:spAutoFit/>
            </a:bodyPr>
            <a:lstStyle/>
            <a:p>
              <a:r>
                <a:rPr lang="zh-CN" altLang="en-US" sz="1000" dirty="0">
                  <a:latin typeface="微软雅黑" panose="020B0503020204020204" pitchFamily="34" charset="-122"/>
                  <a:ea typeface="微软雅黑" panose="020B0503020204020204" pitchFamily="34" charset="-122"/>
                  <a:sym typeface="Arial" pitchFamily="34" charset="0"/>
                </a:rPr>
                <a:t>北大纵横作为国内首屈一指的综合性咨询公司，名至实归，以高屋建瓴的战略思维及丰富的营销专业知识，帮助企业管理层理清发展思路，代表管理层表示衷心感谢。</a:t>
              </a:r>
              <a:r>
                <a:rPr lang="en-US" altLang="zh-CN" sz="1000" dirty="0">
                  <a:latin typeface="微软雅黑" panose="020B0503020204020204" pitchFamily="34" charset="-122"/>
                  <a:ea typeface="微软雅黑" panose="020B0503020204020204" pitchFamily="34" charset="-122"/>
                  <a:sym typeface="Arial" pitchFamily="34" charset="0"/>
                </a:rPr>
                <a:t>             </a:t>
              </a:r>
            </a:p>
            <a:p>
              <a:r>
                <a:rPr lang="en-US" altLang="zh-CN" sz="1000" b="1" dirty="0">
                  <a:latin typeface="宋体" pitchFamily="2" charset="-122"/>
                  <a:ea typeface="宋体" pitchFamily="2" charset="-122"/>
                  <a:cs typeface="Arial" pitchFamily="34" charset="0"/>
                  <a:sym typeface="Arial" pitchFamily="34" charset="0"/>
                </a:rPr>
                <a:t>                 </a:t>
              </a:r>
              <a:r>
                <a:rPr lang="en-US" altLang="zh-CN" sz="1000" b="1" dirty="0" smtClean="0">
                  <a:latin typeface="宋体" pitchFamily="2" charset="-122"/>
                  <a:ea typeface="宋体" pitchFamily="2" charset="-122"/>
                  <a:cs typeface="Arial" pitchFamily="34" charset="0"/>
                  <a:sym typeface="Arial" pitchFamily="34" charset="0"/>
                </a:rPr>
                <a:t>         </a:t>
              </a:r>
              <a:r>
                <a:rPr lang="en-US" altLang="zh-CN" sz="1000" b="1" dirty="0">
                  <a:latin typeface="宋体" pitchFamily="2" charset="-122"/>
                  <a:ea typeface="宋体" pitchFamily="2" charset="-122"/>
                  <a:cs typeface="Arial" pitchFamily="34" charset="0"/>
                  <a:sym typeface="Arial" pitchFamily="34" charset="0"/>
                </a:rPr>
                <a:t>——</a:t>
              </a:r>
              <a:r>
                <a:rPr lang="zh-CN" altLang="en-US" sz="1000" b="1" dirty="0">
                  <a:latin typeface="宋体" pitchFamily="2" charset="-122"/>
                  <a:ea typeface="宋体" pitchFamily="2" charset="-122"/>
                  <a:cs typeface="Arial" pitchFamily="34" charset="0"/>
                  <a:sym typeface="Arial" pitchFamily="34" charset="0"/>
                </a:rPr>
                <a:t>致中和副总</a:t>
              </a:r>
              <a:endParaRPr lang="zh-CN" altLang="en-US" sz="1000" b="1" dirty="0">
                <a:latin typeface="微软雅黑" panose="020B0503020204020204" pitchFamily="34" charset="-122"/>
                <a:ea typeface="微软雅黑" panose="020B0503020204020204" pitchFamily="34" charset="-122"/>
                <a:sym typeface="Arial" pitchFamily="34" charset="0"/>
              </a:endParaRPr>
            </a:p>
          </p:txBody>
        </p:sp>
        <p:sp>
          <p:nvSpPr>
            <p:cNvPr id="304" name="矩形 303"/>
            <p:cNvSpPr/>
            <p:nvPr/>
          </p:nvSpPr>
          <p:spPr>
            <a:xfrm>
              <a:off x="9217380" y="1992914"/>
              <a:ext cx="2773342" cy="400110"/>
            </a:xfrm>
            <a:prstGeom prst="rect">
              <a:avLst/>
            </a:prstGeom>
            <a:solidFill>
              <a:schemeClr val="bg1"/>
            </a:solidFill>
            <a:ln w="28575">
              <a:solidFill>
                <a:srgbClr val="7CAFDE"/>
              </a:solidFill>
            </a:ln>
          </p:spPr>
          <p:txBody>
            <a:bodyPr wrap="square" rtlCol="0">
              <a:spAutoFit/>
            </a:bodyPr>
            <a:lstStyle/>
            <a:p>
              <a:pPr fontAlgn="ctr"/>
              <a:r>
                <a:rPr lang="zh-CN" altLang="en-US" sz="1000" dirty="0">
                  <a:latin typeface="微软雅黑" panose="020B0503020204020204" pitchFamily="34" charset="-122"/>
                  <a:ea typeface="微软雅黑" panose="020B0503020204020204" pitchFamily="34" charset="-122"/>
                </a:rPr>
                <a:t>专业，诚信、工作认真、态度谦和。</a:t>
              </a:r>
              <a:endParaRPr lang="en-US" altLang="zh-CN" sz="1000" dirty="0">
                <a:latin typeface="微软雅黑" panose="020B0503020204020204" pitchFamily="34" charset="-122"/>
                <a:ea typeface="微软雅黑" panose="020B0503020204020204" pitchFamily="34" charset="-122"/>
              </a:endParaRPr>
            </a:p>
            <a:p>
              <a:pPr fontAlgn="ct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菲律宾首都银行上海分行副行长陈旭东</a:t>
              </a:r>
            </a:p>
          </p:txBody>
        </p:sp>
        <p:sp>
          <p:nvSpPr>
            <p:cNvPr id="305" name="矩形 304"/>
            <p:cNvSpPr/>
            <p:nvPr/>
          </p:nvSpPr>
          <p:spPr>
            <a:xfrm>
              <a:off x="9217380" y="2482994"/>
              <a:ext cx="2773342" cy="400110"/>
            </a:xfrm>
            <a:prstGeom prst="rect">
              <a:avLst/>
            </a:prstGeom>
            <a:solidFill>
              <a:schemeClr val="bg1"/>
            </a:solidFill>
            <a:ln w="28575">
              <a:solidFill>
                <a:srgbClr val="7CAFDE"/>
              </a:solidFill>
            </a:ln>
          </p:spPr>
          <p:txBody>
            <a:bodyPr wrap="square" rtlCol="0">
              <a:spAutoFit/>
            </a:bodyPr>
            <a:lstStyle/>
            <a:p>
              <a:pPr fontAlgn="ctr"/>
              <a:r>
                <a:rPr lang="zh-CN" altLang="en-US" sz="1000" dirty="0">
                  <a:latin typeface="微软雅黑" panose="020B0503020204020204" pitchFamily="34" charset="-122"/>
                  <a:ea typeface="微软雅黑" panose="020B0503020204020204" pitchFamily="34" charset="-122"/>
                </a:rPr>
                <a:t>北大纵横文化咨询水平很高，我们获益良多。</a:t>
              </a:r>
              <a:endParaRPr lang="en-US" altLang="zh-CN" sz="1000" dirty="0">
                <a:latin typeface="微软雅黑" panose="020B0503020204020204" pitchFamily="34" charset="-122"/>
                <a:ea typeface="微软雅黑" panose="020B0503020204020204" pitchFamily="34" charset="-122"/>
              </a:endParaRPr>
            </a:p>
            <a:p>
              <a:pPr fontAlgn="ct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武汉回盛生物科技有限公司总经理</a:t>
              </a:r>
            </a:p>
          </p:txBody>
        </p:sp>
        <p:sp>
          <p:nvSpPr>
            <p:cNvPr id="306" name="矩形 305"/>
            <p:cNvSpPr/>
            <p:nvPr/>
          </p:nvSpPr>
          <p:spPr>
            <a:xfrm>
              <a:off x="9217380" y="2959977"/>
              <a:ext cx="2773342" cy="553998"/>
            </a:xfrm>
            <a:prstGeom prst="rect">
              <a:avLst/>
            </a:prstGeom>
            <a:solidFill>
              <a:schemeClr val="bg1"/>
            </a:solidFill>
            <a:ln w="28575">
              <a:solidFill>
                <a:srgbClr val="7CAFDE"/>
              </a:solidFill>
            </a:ln>
          </p:spPr>
          <p:txBody>
            <a:bodyPr wrap="square" rtlCol="0">
              <a:spAutoFit/>
            </a:bodyPr>
            <a:lstStyle/>
            <a:p>
              <a:pPr fontAlgn="ctr"/>
              <a:r>
                <a:rPr lang="zh-CN" altLang="en-US" sz="1000" dirty="0">
                  <a:latin typeface="微软雅黑" panose="020B0503020204020204" pitchFamily="34" charset="-122"/>
                  <a:ea typeface="微软雅黑" panose="020B0503020204020204" pitchFamily="34" charset="-122"/>
                </a:rPr>
                <a:t>北大纵横的团队工作用心、负责、专业。祝北大纵横为企业创造更大价值。</a:t>
              </a:r>
              <a:endParaRPr lang="en-US" altLang="zh-CN" sz="1000" dirty="0">
                <a:latin typeface="微软雅黑" panose="020B0503020204020204" pitchFamily="34" charset="-122"/>
                <a:ea typeface="微软雅黑" panose="020B0503020204020204" pitchFamily="34" charset="-122"/>
              </a:endParaRPr>
            </a:p>
            <a:p>
              <a:pPr algn="r" fontAlgn="ct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筷道集团董事长谷峰</a:t>
              </a:r>
            </a:p>
          </p:txBody>
        </p:sp>
        <p:sp>
          <p:nvSpPr>
            <p:cNvPr id="307" name="矩形 306"/>
            <p:cNvSpPr/>
            <p:nvPr/>
          </p:nvSpPr>
          <p:spPr>
            <a:xfrm>
              <a:off x="9217380" y="3581090"/>
              <a:ext cx="2773342" cy="715581"/>
            </a:xfrm>
            <a:prstGeom prst="rect">
              <a:avLst/>
            </a:prstGeom>
            <a:solidFill>
              <a:schemeClr val="bg1"/>
            </a:solidFill>
            <a:ln w="28575">
              <a:solidFill>
                <a:srgbClr val="7CAFDE"/>
              </a:solidFill>
            </a:ln>
          </p:spPr>
          <p:txBody>
            <a:bodyPr wrap="square" rtlCol="0">
              <a:spAutoFit/>
            </a:bodyPr>
            <a:lstStyle/>
            <a:p>
              <a:pPr fontAlgn="ctr">
                <a:defRPr/>
              </a:pPr>
              <a:r>
                <a:rPr lang="zh-CN" altLang="en-US" sz="1000" dirty="0">
                  <a:latin typeface="微软雅黑" panose="020B0503020204020204" pitchFamily="34" charset="-122"/>
                  <a:ea typeface="微软雅黑" panose="020B0503020204020204" pitchFamily="34" charset="-122"/>
                </a:rPr>
                <a:t>北大纵横项目团队是一个敬业、专业，具有很强逻辑思维能力的职业咨询团队，对于本公司的管理咨询提供了积极有价值的咨询服务。</a:t>
              </a:r>
              <a:endParaRPr lang="en-US" altLang="zh-CN" sz="1000" dirty="0">
                <a:latin typeface="微软雅黑" panose="020B0503020204020204" pitchFamily="34" charset="-122"/>
                <a:ea typeface="微软雅黑" panose="020B0503020204020204" pitchFamily="34" charset="-122"/>
              </a:endParaRPr>
            </a:p>
            <a:p>
              <a:pPr algn="r" fontAlgn="ctr">
                <a:defRPr/>
              </a:pP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华润雪花啤酒副总经理孙平女士</a:t>
              </a:r>
            </a:p>
          </p:txBody>
        </p:sp>
        <p:sp>
          <p:nvSpPr>
            <p:cNvPr id="308" name="矩形 307"/>
            <p:cNvSpPr/>
            <p:nvPr/>
          </p:nvSpPr>
          <p:spPr>
            <a:xfrm>
              <a:off x="9217380" y="4384497"/>
              <a:ext cx="2773342" cy="715581"/>
            </a:xfrm>
            <a:prstGeom prst="rect">
              <a:avLst/>
            </a:prstGeom>
            <a:solidFill>
              <a:schemeClr val="bg1"/>
            </a:solidFill>
            <a:ln w="28575">
              <a:solidFill>
                <a:srgbClr val="7CAFDE"/>
              </a:solidFill>
            </a:ln>
          </p:spPr>
          <p:txBody>
            <a:bodyPr wrap="square" rtlCol="0">
              <a:spAutoFit/>
            </a:bodyPr>
            <a:lstStyle/>
            <a:p>
              <a:pPr fontAlgn="ctr">
                <a:defRPr/>
              </a:pPr>
              <a:r>
                <a:rPr lang="zh-CN" altLang="en-US" sz="1000" dirty="0">
                  <a:latin typeface="微软雅黑" panose="020B0503020204020204" pitchFamily="34" charset="-122"/>
                  <a:ea typeface="微软雅黑" panose="020B0503020204020204" pitchFamily="34" charset="-122"/>
                </a:rPr>
                <a:t>项目组协作好，负责人有较高敬业心，认真负责，沟通充分，细节处处理较好。</a:t>
              </a:r>
              <a:endParaRPr lang="en-US" altLang="zh-CN" sz="1000" dirty="0">
                <a:latin typeface="微软雅黑" panose="020B0503020204020204" pitchFamily="34" charset="-122"/>
                <a:ea typeface="微软雅黑" panose="020B0503020204020204" pitchFamily="34" charset="-122"/>
              </a:endParaRPr>
            </a:p>
            <a:p>
              <a:pPr fontAlgn="ctr">
                <a:defRPr/>
              </a:pP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中国神华能源股份有限公司国华电力分公司内控部经理黄斌</a:t>
              </a:r>
            </a:p>
          </p:txBody>
        </p:sp>
        <p:sp>
          <p:nvSpPr>
            <p:cNvPr id="314" name="矩形 313"/>
            <p:cNvSpPr/>
            <p:nvPr/>
          </p:nvSpPr>
          <p:spPr>
            <a:xfrm>
              <a:off x="9217380" y="5150843"/>
              <a:ext cx="2773342" cy="553998"/>
            </a:xfrm>
            <a:prstGeom prst="rect">
              <a:avLst/>
            </a:prstGeom>
            <a:solidFill>
              <a:schemeClr val="bg1"/>
            </a:solidFill>
            <a:ln w="28575">
              <a:solidFill>
                <a:srgbClr val="7CAFDE"/>
              </a:solidFill>
            </a:ln>
          </p:spPr>
          <p:txBody>
            <a:bodyPr wrap="square" rtlCol="0">
              <a:spAutoFit/>
            </a:bodyPr>
            <a:lstStyle/>
            <a:p>
              <a:pPr fontAlgn="ctr">
                <a:defRPr/>
              </a:pPr>
              <a:r>
                <a:rPr lang="zh-CN" altLang="en-US" sz="1000" dirty="0">
                  <a:latin typeface="微软雅黑" panose="020B0503020204020204" pitchFamily="34" charset="-122"/>
                  <a:ea typeface="微软雅黑" panose="020B0503020204020204" pitchFamily="34" charset="-122"/>
                </a:rPr>
                <a:t>北大纵横团队素质高，协调能力强，效率高，理论能够与实际结合。</a:t>
              </a:r>
              <a:endParaRPr lang="en-US" altLang="zh-CN" sz="1000" dirty="0">
                <a:latin typeface="微软雅黑" panose="020B0503020204020204" pitchFamily="34" charset="-122"/>
                <a:ea typeface="微软雅黑" panose="020B0503020204020204" pitchFamily="34" charset="-122"/>
              </a:endParaRPr>
            </a:p>
            <a:p>
              <a:pPr fontAlgn="ctr">
                <a:defRPr/>
              </a:pP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中煤平朔煤业有限责任公司总经理伊茂森</a:t>
              </a:r>
            </a:p>
          </p:txBody>
        </p:sp>
        <p:cxnSp>
          <p:nvCxnSpPr>
            <p:cNvPr id="323" name="直接连接符 322"/>
            <p:cNvCxnSpPr>
              <a:stCxn id="303" idx="1"/>
              <a:endCxn id="81" idx="6"/>
            </p:cNvCxnSpPr>
            <p:nvPr/>
          </p:nvCxnSpPr>
          <p:spPr>
            <a:xfrm flipH="1">
              <a:off x="8597635" y="1499654"/>
              <a:ext cx="619745" cy="490269"/>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26" name="直接连接符 325"/>
            <p:cNvCxnSpPr>
              <a:stCxn id="304" idx="1"/>
              <a:endCxn id="81" idx="6"/>
            </p:cNvCxnSpPr>
            <p:nvPr/>
          </p:nvCxnSpPr>
          <p:spPr>
            <a:xfrm flipH="1" flipV="1">
              <a:off x="8597635" y="1989923"/>
              <a:ext cx="619745" cy="203046"/>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29" name="直接连接符 328"/>
            <p:cNvCxnSpPr>
              <a:stCxn id="81" idx="6"/>
              <a:endCxn id="305" idx="1"/>
            </p:cNvCxnSpPr>
            <p:nvPr/>
          </p:nvCxnSpPr>
          <p:spPr>
            <a:xfrm>
              <a:off x="8597635" y="1989923"/>
              <a:ext cx="619745" cy="693126"/>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a:stCxn id="81" idx="6"/>
              <a:endCxn id="306" idx="1"/>
            </p:cNvCxnSpPr>
            <p:nvPr/>
          </p:nvCxnSpPr>
          <p:spPr>
            <a:xfrm>
              <a:off x="8597635" y="1989923"/>
              <a:ext cx="619745" cy="1247053"/>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a:stCxn id="81" idx="6"/>
              <a:endCxn id="307" idx="1"/>
            </p:cNvCxnSpPr>
            <p:nvPr/>
          </p:nvCxnSpPr>
          <p:spPr>
            <a:xfrm>
              <a:off x="8597635" y="1989923"/>
              <a:ext cx="619745" cy="1948958"/>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a:stCxn id="81" idx="6"/>
              <a:endCxn id="308" idx="1"/>
            </p:cNvCxnSpPr>
            <p:nvPr/>
          </p:nvCxnSpPr>
          <p:spPr>
            <a:xfrm>
              <a:off x="8597635" y="1989923"/>
              <a:ext cx="619745" cy="2752365"/>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cxnSp>
          <p:nvCxnSpPr>
            <p:cNvPr id="344" name="直接连接符 343"/>
            <p:cNvCxnSpPr>
              <a:stCxn id="81" idx="6"/>
              <a:endCxn id="314" idx="1"/>
            </p:cNvCxnSpPr>
            <p:nvPr/>
          </p:nvCxnSpPr>
          <p:spPr>
            <a:xfrm>
              <a:off x="8597635" y="1989923"/>
              <a:ext cx="619745" cy="3437919"/>
            </a:xfrm>
            <a:prstGeom prst="line">
              <a:avLst/>
            </a:prstGeom>
            <a:ln w="38100">
              <a:solidFill>
                <a:srgbClr val="7CAFD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2224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27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932230" y="360096"/>
            <a:ext cx="9004388"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全国近百家</a:t>
            </a:r>
            <a:r>
              <a:rPr lang="en-US" altLang="zh-CN" sz="2400" b="1" dirty="0">
                <a:latin typeface="黑体" panose="02010609060101010101" pitchFamily="49" charset="-122"/>
                <a:ea typeface="黑体" panose="02010609060101010101" pitchFamily="49" charset="-122"/>
              </a:rPr>
              <a:t>MBA</a:t>
            </a:r>
            <a:r>
              <a:rPr lang="zh-CN" altLang="en-US" sz="2400" b="1" dirty="0">
                <a:latin typeface="黑体" panose="02010609060101010101" pitchFamily="49" charset="-122"/>
                <a:ea typeface="黑体" panose="02010609060101010101" pitchFamily="49" charset="-122"/>
              </a:rPr>
              <a:t>实习基地</a:t>
            </a:r>
            <a:r>
              <a:rPr lang="zh-CN" altLang="en-US" sz="2400" b="1" dirty="0" smtClean="0">
                <a:latin typeface="黑体" panose="02010609060101010101" pitchFamily="49" charset="-122"/>
                <a:ea typeface="黑体" panose="02010609060101010101" pitchFamily="49" charset="-122"/>
              </a:rPr>
              <a:t>，为</a:t>
            </a:r>
            <a:r>
              <a:rPr lang="zh-CN" altLang="en-US" sz="2400" b="1" dirty="0">
                <a:latin typeface="黑体" panose="02010609060101010101" pitchFamily="49" charset="-122"/>
                <a:ea typeface="黑体" panose="02010609060101010101" pitchFamily="49" charset="-122"/>
              </a:rPr>
              <a:t>咨询积蓄力量，为社会</a:t>
            </a:r>
            <a:r>
              <a:rPr lang="zh-CN" altLang="en-US" sz="2400" b="1" dirty="0" smtClean="0">
                <a:latin typeface="黑体" panose="02010609060101010101" pitchFamily="49" charset="-122"/>
                <a:ea typeface="黑体" panose="02010609060101010101" pitchFamily="49" charset="-122"/>
              </a:rPr>
              <a:t>培养管理</a:t>
            </a:r>
            <a:r>
              <a:rPr lang="zh-CN" altLang="en-US" sz="2400" b="1" dirty="0">
                <a:latin typeface="黑体" panose="02010609060101010101" pitchFamily="49" charset="-122"/>
                <a:ea typeface="黑体" panose="02010609060101010101" pitchFamily="49" charset="-122"/>
              </a:rPr>
              <a:t>人才</a:t>
            </a:r>
            <a:endParaRPr lang="en-US" altLang="de-DE" sz="2400" b="1" dirty="0">
              <a:latin typeface="黑体" panose="02010609060101010101" pitchFamily="49" charset="-122"/>
              <a:ea typeface="黑体" panose="02010609060101010101" pitchFamily="49" charset="-122"/>
              <a:sym typeface="Bradley Hand ITC TT-Bold"/>
            </a:endParaRPr>
          </a:p>
        </p:txBody>
      </p:sp>
      <p:grpSp>
        <p:nvGrpSpPr>
          <p:cNvPr id="64" name="组合 63"/>
          <p:cNvGrpSpPr/>
          <p:nvPr/>
        </p:nvGrpSpPr>
        <p:grpSpPr>
          <a:xfrm>
            <a:off x="1834338" y="1412127"/>
            <a:ext cx="8180680" cy="4571381"/>
            <a:chOff x="844258" y="1484932"/>
            <a:chExt cx="8180680" cy="4571381"/>
          </a:xfrm>
        </p:grpSpPr>
        <p:pic>
          <p:nvPicPr>
            <p:cNvPr id="65" name="Picture 28" descr="E:\关于我们\资料\PPT简介资料\社会责任\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500188"/>
              <a:ext cx="1195969" cy="75428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66" name="Picture 29" descr="E:\关于我们\资料\PPT简介资料\社会责任\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 y="4287739"/>
              <a:ext cx="1195969" cy="76873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67" name="Picture 30" descr="E:\关于我们\资料\PPT简介资料\社会责任\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406" y="1500188"/>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68" name="Picture 31" descr="E:\关于我们\资料\PPT简介资料\社会责任\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443" y="1500188"/>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69" name="Picture 32" descr="E:\关于我们\资料\PPT简介资料\社会责任\6.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518" y="1484932"/>
              <a:ext cx="1195969" cy="75428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33" descr="E:\关于我们\资料\PPT简介资料\社会责任\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1327" y="1500188"/>
              <a:ext cx="1195969" cy="75139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34" descr="E:\关于我们\资料\PPT简介资料\社会责任\8.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9760" y="2439429"/>
              <a:ext cx="1195969" cy="75139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35" descr="E:\关于我们\资料\PPT简介资料\社会责任\9.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392" y="2405989"/>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36" descr="E:\关于我们\资料\PPT简介资料\社会责任\10.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0407" y="2429314"/>
              <a:ext cx="1195969" cy="761508"/>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37" descr="E:\关于我们\资料\PPT简介资料\社会责任\11.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5444" y="2435093"/>
              <a:ext cx="1195969" cy="755728"/>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39" descr="E:\关于我们\资料\PPT简介资料\社会责任\1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3587" y="1500188"/>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8" name="Picture 40" descr="E:\关于我们\资料\PPT简介资料\社会责任\14.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538" y="3385894"/>
              <a:ext cx="1195969" cy="744168"/>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79" name="Picture 41" descr="E:\关于我们\资料\PPT简介资料\社会责任\15.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2178" y="3394564"/>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2" name="Picture 42" descr="E:\关于我们\资料\PPT简介资料\社会责任\16.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4258" y="5271600"/>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3" name="Picture 43" descr="E:\关于我们\资料\PPT简介资料\社会责任\1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35444" y="3385894"/>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5" name="Picture 44" descr="E:\关于我们\资料\PPT简介资料\社会责任\1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0481" y="3385894"/>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6" name="Picture 46" descr="E:\关于我们\资料\PPT简介资料\社会责任\2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9406" y="2444916"/>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7" name="Picture 47" descr="E:\关于我们\资料\PPT简介资料\社会责任\2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65370" y="4296235"/>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98" name="Picture 48" descr="E:\关于我们\资料\PPT简介资料\社会责任\2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0407" y="3394564"/>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0" name="Picture 49" descr="E:\关于我们\资料\PPT简介资料\社会责任\2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48635" y="4296235"/>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1" name="Picture 51" descr="E:\关于我们\资料\PPT简介资料\社会责任\25.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28969" y="3384450"/>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2" name="Picture 52" descr="E:\关于我们\资料\PPT简介资料\社会责任\2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20480" y="2444915"/>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3" name="Picture 53" descr="E:\关于我们\资料\PPT简介资料\社会责任\2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65370" y="5271601"/>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4" name="Picture 54" descr="E:\关于我们\资料\PPT简介资料\社会责任\28.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50407" y="5271601"/>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5" name="Picture 56" descr="E:\关于我们\资料\PPT简介资料\社会责任\30.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35444" y="5271601"/>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6" name="Picture 57" descr="E:\关于我们\资料\PPT简介资料\社会责任\3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20481" y="5271601"/>
              <a:ext cx="1195969" cy="76584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7" name="Picture 59" descr="E:\关于我们\资料\PPT简介资料\社会责任\34.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32206" y="4293097"/>
              <a:ext cx="1195969" cy="763376"/>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8" name="Picture 34" descr="北大光华-MBA实习基地"/>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028297" y="4286205"/>
              <a:ext cx="854472" cy="1770108"/>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09" name="Picture 38" descr="E:\关于我们\资料\PPT简介资料\社会责任\12.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34913" y="4279725"/>
              <a:ext cx="1246079" cy="805459"/>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0022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35747" y="420481"/>
            <a:ext cx="9398727" cy="415498"/>
          </a:xfrm>
          <a:prstGeom prst="rect">
            <a:avLst/>
          </a:prstGeom>
        </p:spPr>
        <p:txBody>
          <a:bodyPr wrap="none">
            <a:spAutoFit/>
          </a:bodyPr>
          <a:lstStyle/>
          <a:p>
            <a:r>
              <a:rPr lang="zh-CN" altLang="en-US" sz="2100" b="1" dirty="0" smtClean="0">
                <a:latin typeface="黑体" panose="02010609060101010101" pitchFamily="49" charset="-122"/>
                <a:ea typeface="黑体" panose="02010609060101010101" pitchFamily="49" charset="-122"/>
              </a:rPr>
              <a:t>出版</a:t>
            </a:r>
            <a:r>
              <a:rPr lang="en-US" altLang="zh-CN" sz="2100" b="1" dirty="0">
                <a:latin typeface="黑体" panose="02010609060101010101" pitchFamily="49" charset="-122"/>
                <a:ea typeface="黑体" panose="02010609060101010101" pitchFamily="49" charset="-122"/>
              </a:rPr>
              <a:t>《</a:t>
            </a:r>
            <a:r>
              <a:rPr lang="zh-CN" altLang="en-US" sz="2100" b="1" dirty="0">
                <a:latin typeface="黑体" panose="02010609060101010101" pitchFamily="49" charset="-122"/>
                <a:ea typeface="黑体" panose="02010609060101010101" pitchFamily="49" charset="-122"/>
              </a:rPr>
              <a:t>决战</a:t>
            </a:r>
            <a:r>
              <a:rPr lang="en-US" altLang="zh-CN" sz="2100" b="1" dirty="0">
                <a:latin typeface="黑体" panose="02010609060101010101" pitchFamily="49" charset="-122"/>
                <a:ea typeface="黑体" panose="02010609060101010101" pitchFamily="49" charset="-122"/>
              </a:rPr>
              <a:t>2020——</a:t>
            </a:r>
            <a:r>
              <a:rPr lang="zh-CN" altLang="en-US" sz="2100" b="1" dirty="0">
                <a:latin typeface="黑体" panose="02010609060101010101" pitchFamily="49" charset="-122"/>
                <a:ea typeface="黑体" panose="02010609060101010101" pitchFamily="49" charset="-122"/>
              </a:rPr>
              <a:t>北大纵横管理咨询集团系列丛书</a:t>
            </a:r>
            <a:r>
              <a:rPr lang="en-US" altLang="zh-CN" sz="2100" b="1" dirty="0" smtClean="0">
                <a:latin typeface="黑体" panose="02010609060101010101" pitchFamily="49" charset="-122"/>
                <a:ea typeface="黑体" panose="02010609060101010101" pitchFamily="49" charset="-122"/>
              </a:rPr>
              <a:t>》</a:t>
            </a:r>
            <a:r>
              <a:rPr lang="zh-CN" altLang="en-US" sz="2100" b="1" dirty="0" smtClean="0">
                <a:latin typeface="黑体" panose="02010609060101010101" pitchFamily="49" charset="-122"/>
                <a:ea typeface="黑体" panose="02010609060101010101" pitchFamily="49" charset="-122"/>
              </a:rPr>
              <a:t>，造福业界服务社会</a:t>
            </a:r>
            <a:endParaRPr lang="zh-CN" altLang="zh-CN" sz="2100" b="1" dirty="0">
              <a:latin typeface="黑体" panose="02010609060101010101" pitchFamily="49" charset="-122"/>
              <a:ea typeface="黑体" panose="02010609060101010101" pitchFamily="49" charset="-122"/>
            </a:endParaRPr>
          </a:p>
        </p:txBody>
      </p:sp>
      <p:grpSp>
        <p:nvGrpSpPr>
          <p:cNvPr id="33" name="组合 32"/>
          <p:cNvGrpSpPr/>
          <p:nvPr/>
        </p:nvGrpSpPr>
        <p:grpSpPr>
          <a:xfrm>
            <a:off x="1593607" y="1178916"/>
            <a:ext cx="8639624" cy="5081315"/>
            <a:chOff x="418586" y="1011982"/>
            <a:chExt cx="8639624" cy="5081315"/>
          </a:xfrm>
        </p:grpSpPr>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5288" y="1032826"/>
              <a:ext cx="1486446" cy="159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255" y="4377843"/>
              <a:ext cx="2964427" cy="17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32258" y="1019249"/>
              <a:ext cx="1368152" cy="164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557" y="2682999"/>
              <a:ext cx="1452125" cy="163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76" r="14708"/>
            <a:stretch/>
          </p:blipFill>
          <p:spPr bwMode="auto">
            <a:xfrm>
              <a:off x="512305" y="1011982"/>
              <a:ext cx="1326864" cy="16969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813"/>
            <a:stretch/>
          </p:blipFill>
          <p:spPr bwMode="auto">
            <a:xfrm>
              <a:off x="4640974" y="1032825"/>
              <a:ext cx="1474506" cy="159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21" r="6692" b="7449"/>
            <a:stretch/>
          </p:blipFill>
          <p:spPr bwMode="auto">
            <a:xfrm>
              <a:off x="418586" y="2564904"/>
              <a:ext cx="1514302" cy="175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9557" y="1011982"/>
              <a:ext cx="1319953" cy="161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936" t="5619" r="6207" b="5731"/>
            <a:stretch/>
          </p:blipFill>
          <p:spPr bwMode="auto">
            <a:xfrm>
              <a:off x="1853042" y="2714480"/>
              <a:ext cx="1347368" cy="163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7256" y="2648292"/>
              <a:ext cx="1450123" cy="166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8141" y="1032825"/>
              <a:ext cx="1429478" cy="163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3043" y="4389750"/>
              <a:ext cx="1347367" cy="170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7"/>
            <p:cNvPicPr>
              <a:picLocks noChangeAspect="1" noChangeArrowheads="1"/>
            </p:cNvPicPr>
            <p:nvPr/>
          </p:nvPicPr>
          <p:blipFill rotWithShape="1">
            <a:blip r:embed="rId14">
              <a:extLst>
                <a:ext uri="{28A0092B-C50C-407E-A947-70E740481C1C}">
                  <a14:useLocalDpi xmlns:a14="http://schemas.microsoft.com/office/drawing/2010/main" val="0"/>
                </a:ext>
              </a:extLst>
            </a:blip>
            <a:srcRect l="5064" r="4663"/>
            <a:stretch/>
          </p:blipFill>
          <p:spPr bwMode="auto">
            <a:xfrm>
              <a:off x="3200410" y="2708920"/>
              <a:ext cx="1387209" cy="164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3947" y="4389750"/>
              <a:ext cx="1393310" cy="170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1764" y="4349883"/>
              <a:ext cx="1486446" cy="174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9599" y="4378525"/>
              <a:ext cx="1333444" cy="171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7296" y="2692454"/>
              <a:ext cx="1402712" cy="16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051134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35747" y="420481"/>
            <a:ext cx="9081332" cy="446276"/>
          </a:xfrm>
          <a:prstGeom prst="rect">
            <a:avLst/>
          </a:prstGeom>
        </p:spPr>
        <p:txBody>
          <a:bodyPr wrap="none">
            <a:spAutoFit/>
          </a:bodyPr>
          <a:lstStyle/>
          <a:p>
            <a:r>
              <a:rPr lang="zh-CN" altLang="en-US" sz="2300" b="1" dirty="0" smtClean="0">
                <a:latin typeface="黑体" panose="02010609060101010101" pitchFamily="49" charset="-122"/>
                <a:ea typeface="黑体" panose="02010609060101010101" pitchFamily="49" charset="-122"/>
              </a:rPr>
              <a:t>北大</a:t>
            </a:r>
            <a:r>
              <a:rPr lang="zh-CN" altLang="en-US" sz="2300" b="1" dirty="0">
                <a:latin typeface="黑体" panose="02010609060101010101" pitchFamily="49" charset="-122"/>
                <a:ea typeface="黑体" panose="02010609060101010101" pitchFamily="49" charset="-122"/>
              </a:rPr>
              <a:t>纵横出版的系列管理书籍</a:t>
            </a:r>
            <a:r>
              <a:rPr lang="zh-CN" altLang="en-US" sz="2300" b="1" dirty="0" smtClean="0">
                <a:latin typeface="黑体" panose="02010609060101010101" pitchFamily="49" charset="-122"/>
                <a:ea typeface="黑体" panose="02010609060101010101" pitchFamily="49" charset="-122"/>
              </a:rPr>
              <a:t>，已经</a:t>
            </a:r>
            <a:r>
              <a:rPr lang="zh-CN" altLang="en-US" sz="2300" b="1" dirty="0">
                <a:latin typeface="黑体" panose="02010609060101010101" pitchFamily="49" charset="-122"/>
                <a:ea typeface="黑体" panose="02010609060101010101" pitchFamily="49" charset="-122"/>
              </a:rPr>
              <a:t>成为企业管理者的案头必备</a:t>
            </a:r>
            <a:r>
              <a:rPr lang="zh-CN" altLang="en-US" sz="2300" b="1" dirty="0" smtClean="0">
                <a:latin typeface="黑体" panose="02010609060101010101" pitchFamily="49" charset="-122"/>
                <a:ea typeface="黑体" panose="02010609060101010101" pitchFamily="49" charset="-122"/>
              </a:rPr>
              <a:t>读物</a:t>
            </a:r>
            <a:endParaRPr lang="zh-CN" altLang="zh-CN" sz="2300" b="1" dirty="0">
              <a:latin typeface="黑体" panose="02010609060101010101" pitchFamily="49" charset="-122"/>
              <a:ea typeface="黑体" panose="02010609060101010101" pitchFamily="49" charset="-122"/>
            </a:endParaRPr>
          </a:p>
        </p:txBody>
      </p:sp>
      <p:grpSp>
        <p:nvGrpSpPr>
          <p:cNvPr id="21" name="组合 10"/>
          <p:cNvGrpSpPr>
            <a:grpSpLocks/>
          </p:cNvGrpSpPr>
          <p:nvPr/>
        </p:nvGrpSpPr>
        <p:grpSpPr bwMode="auto">
          <a:xfrm>
            <a:off x="1834242" y="1380317"/>
            <a:ext cx="8143875" cy="4468812"/>
            <a:chOff x="463550" y="1246179"/>
            <a:chExt cx="8990044" cy="5148326"/>
          </a:xfrm>
        </p:grpSpPr>
        <p:grpSp>
          <p:nvGrpSpPr>
            <p:cNvPr id="22" name="组合 9"/>
            <p:cNvGrpSpPr>
              <a:grpSpLocks/>
            </p:cNvGrpSpPr>
            <p:nvPr/>
          </p:nvGrpSpPr>
          <p:grpSpPr bwMode="auto">
            <a:xfrm>
              <a:off x="463550" y="1246179"/>
              <a:ext cx="8990044" cy="2983233"/>
              <a:chOff x="319628" y="1101268"/>
              <a:chExt cx="9384760" cy="3277215"/>
            </a:xfrm>
          </p:grpSpPr>
          <p:pic>
            <p:nvPicPr>
              <p:cNvPr id="24" name="Picture 5" descr="《企业集团管控》已终审封面 展开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8" y="2798920"/>
                <a:ext cx="3240087" cy="157956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6" descr="《企业文化的力量》已终审封面 展开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1101268"/>
                <a:ext cx="3024188" cy="1587501"/>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7" descr="《管理咨询经典工具与模型精选》已终审封面 展开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1123950"/>
                <a:ext cx="2938749" cy="1587501"/>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8" descr="《我的价值观——管理咨询师手记》已终审封面 展开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28" y="2786058"/>
                <a:ext cx="2961735" cy="1576392"/>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9" descr="《薪酬体系设计与绩效考核实务》已终审封面 展开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59" y="1123950"/>
                <a:ext cx="3241616" cy="158591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10" descr="《中小企业战略执行一体化——逆境下的瓶颈突破之道》展开图"/>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613" y="2779173"/>
                <a:ext cx="3024187" cy="1579563"/>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grpSp>
        <p:pic>
          <p:nvPicPr>
            <p:cNvPr id="23" name="Picture 31" descr="C:\Documents and Settings\Administrator\桌面\书.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50" y="4311705"/>
              <a:ext cx="8972549" cy="208280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80277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56517" y="411854"/>
            <a:ext cx="6991016"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国内</a:t>
            </a:r>
            <a:r>
              <a:rPr lang="zh-CN" altLang="en-US" sz="2400" b="1" dirty="0">
                <a:latin typeface="黑体" panose="02010609060101010101" pitchFamily="49" charset="-122"/>
                <a:ea typeface="黑体" panose="02010609060101010101" pitchFamily="49" charset="-122"/>
              </a:rPr>
              <a:t>多家报刊杂志刊登纵横人文章，积累铸就</a:t>
            </a:r>
            <a:r>
              <a:rPr lang="zh-CN" altLang="en-US" sz="2400" b="1" dirty="0" smtClean="0">
                <a:latin typeface="黑体" panose="02010609060101010101" pitchFamily="49" charset="-122"/>
                <a:ea typeface="黑体" panose="02010609060101010101" pitchFamily="49" charset="-122"/>
              </a:rPr>
              <a:t>辉煌</a:t>
            </a:r>
            <a:endParaRPr lang="zh-CN" altLang="zh-CN" sz="2400" b="1" dirty="0">
              <a:latin typeface="黑体" panose="02010609060101010101" pitchFamily="49" charset="-122"/>
              <a:ea typeface="黑体" panose="02010609060101010101" pitchFamily="49" charset="-122"/>
            </a:endParaRPr>
          </a:p>
        </p:txBody>
      </p:sp>
      <p:pic>
        <p:nvPicPr>
          <p:cNvPr id="21" name="Picture 13" descr="纵横视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16" y="1309693"/>
            <a:ext cx="2714615" cy="2119434"/>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3" descr="纵横视野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698" y="3524382"/>
            <a:ext cx="928684" cy="1285949"/>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4" descr="纵横视野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28" y="3524382"/>
            <a:ext cx="942972" cy="1285949"/>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4" name="图片 7" descr="QQ截图201107071042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6515" y="4892613"/>
            <a:ext cx="2714615" cy="119228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6"/>
          <p:cNvSpPr txBox="1">
            <a:spLocks noChangeArrowheads="1"/>
          </p:cNvSpPr>
          <p:nvPr/>
        </p:nvSpPr>
        <p:spPr bwMode="auto">
          <a:xfrm>
            <a:off x="4803772" y="1304791"/>
            <a:ext cx="2492377" cy="4863102"/>
          </a:xfrm>
          <a:prstGeom prst="rect">
            <a:avLst/>
          </a:prstGeom>
          <a:solidFill>
            <a:schemeClr val="bg1">
              <a:lumMod val="85000"/>
            </a:schemeClr>
          </a:solidFill>
          <a:ln w="9525" algn="ctr">
            <a:noFill/>
            <a:miter lim="800000"/>
            <a:headEnd/>
            <a:tailEnd/>
          </a:ln>
          <a:extLst/>
        </p:spPr>
        <p:txBody>
          <a:bodyPr wrap="none" lIns="97699" tIns="48849" rIns="97699" bIns="48849"/>
          <a:lstStyle>
            <a:defPPr>
              <a:defRPr lang="zh-CN"/>
            </a:defPPr>
            <a:lvl1pPr marL="171450" indent="-171450" defTabSz="977900">
              <a:lnSpc>
                <a:spcPct val="145000"/>
              </a:lnSpc>
              <a:buClr>
                <a:schemeClr val="bg1"/>
              </a:buClr>
              <a:buFont typeface="Wingdings" pitchFamily="2" charset="2"/>
              <a:buChar char=""/>
              <a:defRPr kumimoji="1" sz="1300">
                <a:solidFill>
                  <a:schemeClr val="bg1"/>
                </a:solidFill>
                <a:latin typeface="+mn-ea"/>
              </a:defRPr>
            </a:lvl1pPr>
          </a:lstStyle>
          <a:p>
            <a:pPr>
              <a:buClr>
                <a:schemeClr val="tx1"/>
              </a:buClr>
            </a:pPr>
            <a:r>
              <a:rPr lang="en-US" altLang="zh-CN" sz="1400" dirty="0">
                <a:solidFill>
                  <a:schemeClr val="tx1"/>
                </a:solidFill>
              </a:rPr>
              <a:t> </a:t>
            </a:r>
            <a:r>
              <a:rPr lang="zh-CN" altLang="en-US" sz="1400" dirty="0">
                <a:solidFill>
                  <a:schemeClr val="tx1"/>
                </a:solidFill>
                <a:latin typeface="微软雅黑" panose="020B0503020204020204" pitchFamily="34" charset="-122"/>
                <a:ea typeface="微软雅黑" panose="020B0503020204020204" pitchFamily="34" charset="-122"/>
              </a:rPr>
              <a:t>中国企业家</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环球企业家</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北大商业评论</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rPr>
              <a:t>IT</a:t>
            </a:r>
            <a:r>
              <a:rPr lang="zh-CN" altLang="en-US" sz="1400" dirty="0">
                <a:solidFill>
                  <a:schemeClr val="tx1"/>
                </a:solidFill>
                <a:latin typeface="微软雅黑" panose="020B0503020204020204" pitchFamily="34" charset="-122"/>
                <a:ea typeface="微软雅黑" panose="020B0503020204020204" pitchFamily="34" charset="-122"/>
              </a:rPr>
              <a:t>经理世界</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财富</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中文版</a:t>
            </a:r>
            <a:r>
              <a:rPr lang="en-US" altLang="zh-CN" sz="1400" dirty="0">
                <a:solidFill>
                  <a:schemeClr val="tx1"/>
                </a:solidFill>
                <a:latin typeface="微软雅黑" panose="020B0503020204020204" pitchFamily="34" charset="-122"/>
                <a:ea typeface="微软雅黑" panose="020B0503020204020204" pitchFamily="34" charset="-122"/>
              </a:rPr>
              <a:t>)</a:t>
            </a:r>
          </a:p>
          <a:p>
            <a:pPr>
              <a:buClr>
                <a:schemeClr val="tx1"/>
              </a:buClr>
            </a:pPr>
            <a:r>
              <a:rPr lang="en-US" altLang="zh-CN" sz="1400" dirty="0">
                <a:solidFill>
                  <a:schemeClr val="tx1"/>
                </a:solidFill>
                <a:latin typeface="微软雅黑" panose="020B0503020204020204" pitchFamily="34" charset="-122"/>
                <a:ea typeface="微软雅黑" panose="020B0503020204020204" pitchFamily="34" charset="-122"/>
              </a:rPr>
              <a:t> </a:t>
            </a:r>
            <a:r>
              <a:rPr lang="zh-CN" altLang="en-US" sz="1400" dirty="0">
                <a:solidFill>
                  <a:schemeClr val="tx1"/>
                </a:solidFill>
                <a:latin typeface="微软雅黑" panose="020B0503020204020204" pitchFamily="34" charset="-122"/>
                <a:ea typeface="微软雅黑" panose="020B0503020204020204" pitchFamily="34" charset="-122"/>
              </a:rPr>
              <a:t>财经</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经理人</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新财富</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英才</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公司</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哈佛商业评论</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世界经理人</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rPr>
              <a:t>IT</a:t>
            </a:r>
            <a:r>
              <a:rPr lang="zh-CN" altLang="en-US" sz="1400" dirty="0">
                <a:solidFill>
                  <a:schemeClr val="tx1"/>
                </a:solidFill>
                <a:latin typeface="微软雅黑" panose="020B0503020204020204" pitchFamily="34" charset="-122"/>
                <a:ea typeface="微软雅黑" panose="020B0503020204020204" pitchFamily="34" charset="-122"/>
              </a:rPr>
              <a:t>时代周刊</a:t>
            </a:r>
          </a:p>
        </p:txBody>
      </p:sp>
      <p:sp>
        <p:nvSpPr>
          <p:cNvPr id="26" name="Text Box 7"/>
          <p:cNvSpPr txBox="1">
            <a:spLocks noChangeArrowheads="1"/>
          </p:cNvSpPr>
          <p:nvPr/>
        </p:nvSpPr>
        <p:spPr bwMode="auto">
          <a:xfrm>
            <a:off x="7296149" y="1304791"/>
            <a:ext cx="2891655" cy="4863102"/>
          </a:xfrm>
          <a:prstGeom prst="rect">
            <a:avLst/>
          </a:prstGeom>
          <a:solidFill>
            <a:schemeClr val="bg1">
              <a:lumMod val="85000"/>
            </a:schemeClr>
          </a:solidFill>
          <a:ln w="9525" algn="ctr">
            <a:noFill/>
            <a:miter lim="800000"/>
            <a:headEnd/>
            <a:tailEnd/>
          </a:ln>
          <a:extLst/>
        </p:spPr>
        <p:txBody>
          <a:bodyPr wrap="none" lIns="97699" tIns="48849" rIns="97699" bIns="48849"/>
          <a:lstStyle>
            <a:defPPr>
              <a:defRPr lang="zh-CN"/>
            </a:defPPr>
            <a:lvl1pPr marL="171450" indent="-171450" defTabSz="977900">
              <a:lnSpc>
                <a:spcPct val="145000"/>
              </a:lnSpc>
              <a:buClr>
                <a:schemeClr val="bg1"/>
              </a:buClr>
              <a:buFont typeface="Wingdings" pitchFamily="2" charset="2"/>
              <a:buChar char=""/>
              <a:defRPr kumimoji="1" sz="1300">
                <a:solidFill>
                  <a:schemeClr val="bg1"/>
                </a:solidFill>
                <a:latin typeface="+mn-ea"/>
              </a:defRPr>
            </a:lvl1pPr>
          </a:lstStyle>
          <a:p>
            <a:pPr>
              <a:buClr>
                <a:schemeClr val="tx1"/>
              </a:buClr>
            </a:pPr>
            <a:r>
              <a:rPr lang="en-US" altLang="zh-CN" sz="1400" dirty="0">
                <a:solidFill>
                  <a:schemeClr val="tx1"/>
                </a:solidFill>
              </a:rPr>
              <a:t> </a:t>
            </a:r>
            <a:r>
              <a:rPr lang="zh-CN" altLang="en-US" sz="1400" dirty="0">
                <a:solidFill>
                  <a:schemeClr val="tx1"/>
                </a:solidFill>
                <a:latin typeface="微软雅黑" panose="020B0503020204020204" pitchFamily="34" charset="-122"/>
                <a:ea typeface="微软雅黑" panose="020B0503020204020204" pitchFamily="34" charset="-122"/>
              </a:rPr>
              <a:t>经济观察报</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a:solidFill>
                  <a:schemeClr val="tx1"/>
                </a:solidFill>
                <a:latin typeface="微软雅黑" panose="020B0503020204020204" pitchFamily="34" charset="-122"/>
                <a:ea typeface="微软雅黑" panose="020B0503020204020204" pitchFamily="34" charset="-122"/>
              </a:rPr>
              <a:t>21</a:t>
            </a:r>
            <a:r>
              <a:rPr lang="zh-CN" altLang="en-US" sz="1400" dirty="0">
                <a:solidFill>
                  <a:schemeClr val="tx1"/>
                </a:solidFill>
                <a:latin typeface="微软雅黑" panose="020B0503020204020204" pitchFamily="34" charset="-122"/>
                <a:ea typeface="微软雅黑" panose="020B0503020204020204" pitchFamily="34" charset="-122"/>
              </a:rPr>
              <a:t>世纪经济报道</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中国经营报</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中国经济时报</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新闻周刊</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赢周刊</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国际金融报</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财经时报</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中外管理</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人力资本</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互联网周刊</a:t>
            </a:r>
          </a:p>
          <a:p>
            <a:pPr>
              <a:buClr>
                <a:schemeClr val="tx1"/>
              </a:buClr>
            </a:pPr>
            <a:r>
              <a:rPr lang="zh-CN" altLang="en-US" sz="1400" dirty="0">
                <a:solidFill>
                  <a:schemeClr val="tx1"/>
                </a:solidFill>
                <a:latin typeface="微软雅黑" panose="020B0503020204020204" pitchFamily="34" charset="-122"/>
                <a:ea typeface="微软雅黑" panose="020B0503020204020204" pitchFamily="34" charset="-122"/>
              </a:rPr>
              <a:t> </a:t>
            </a:r>
            <a:r>
              <a:rPr lang="en-US" altLang="zh-CN" sz="1400" dirty="0" err="1">
                <a:solidFill>
                  <a:schemeClr val="tx1"/>
                </a:solidFill>
                <a:latin typeface="微软雅黑" panose="020B0503020204020204" pitchFamily="34" charset="-122"/>
                <a:ea typeface="微软雅黑" panose="020B0503020204020204" pitchFamily="34" charset="-122"/>
              </a:rPr>
              <a:t>sp</a:t>
            </a:r>
            <a:r>
              <a:rPr lang="zh-CN" altLang="en-US" sz="1400" dirty="0">
                <a:solidFill>
                  <a:schemeClr val="tx1"/>
                </a:solidFill>
                <a:latin typeface="微软雅黑" panose="020B0503020204020204" pitchFamily="34" charset="-122"/>
                <a:ea typeface="微软雅黑" panose="020B0503020204020204" pitchFamily="34" charset="-122"/>
              </a:rPr>
              <a:t>计算机产品与流通</a:t>
            </a:r>
          </a:p>
        </p:txBody>
      </p:sp>
    </p:spTree>
    <p:extLst>
      <p:ext uri="{BB962C8B-B14F-4D97-AF65-F5344CB8AC3E}">
        <p14:creationId xmlns:p14="http://schemas.microsoft.com/office/powerpoint/2010/main" val="1488027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56517" y="411854"/>
            <a:ext cx="5753498"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多</a:t>
            </a:r>
            <a:r>
              <a:rPr lang="zh-CN" altLang="en-US" sz="2400" b="1" dirty="0">
                <a:latin typeface="黑体" panose="02010609060101010101" pitchFamily="49" charset="-122"/>
                <a:ea typeface="黑体" panose="02010609060101010101" pitchFamily="49" charset="-122"/>
              </a:rPr>
              <a:t>家电视台对纵横及纵横人进行采访</a:t>
            </a:r>
            <a:r>
              <a:rPr lang="zh-CN" altLang="en-US" sz="2400" b="1" dirty="0" smtClean="0">
                <a:latin typeface="黑体" panose="02010609060101010101" pitchFamily="49" charset="-122"/>
                <a:ea typeface="黑体" panose="02010609060101010101" pitchFamily="49" charset="-122"/>
              </a:rPr>
              <a:t>报道</a:t>
            </a:r>
            <a:endParaRPr lang="zh-CN" altLang="zh-CN" sz="2400" b="1" dirty="0">
              <a:latin typeface="黑体" panose="02010609060101010101" pitchFamily="49" charset="-122"/>
              <a:ea typeface="黑体" panose="02010609060101010101" pitchFamily="49" charset="-122"/>
            </a:endParaRPr>
          </a:p>
        </p:txBody>
      </p:sp>
      <p:grpSp>
        <p:nvGrpSpPr>
          <p:cNvPr id="9" name="组合 25"/>
          <p:cNvGrpSpPr>
            <a:grpSpLocks/>
          </p:cNvGrpSpPr>
          <p:nvPr/>
        </p:nvGrpSpPr>
        <p:grpSpPr bwMode="auto">
          <a:xfrm>
            <a:off x="2249248" y="1377809"/>
            <a:ext cx="7262812" cy="4619625"/>
            <a:chOff x="833438" y="1166813"/>
            <a:chExt cx="7969250" cy="5214937"/>
          </a:xfrm>
        </p:grpSpPr>
        <p:pic>
          <p:nvPicPr>
            <p:cNvPr id="10" name="Picture 3" descr="http://www.allpku.com/images/meit/meit0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3438" y="1166813"/>
              <a:ext cx="1031875"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http://www.allpku.com/images/meit/meit04.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341563" y="1166813"/>
              <a:ext cx="1033462"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descr="http://www.allpku.com/images/meit/meit05.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849688" y="1166813"/>
              <a:ext cx="1044575"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descr="http://www.allpku.com/images/meit/meit07.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368925" y="1166813"/>
              <a:ext cx="1044575"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http://www.allpku.com/images/meit/meit08.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3452802" y="5338763"/>
              <a:ext cx="1044575"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http://www.allpku.com/images/meit/meit09.jpg"/>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4881562" y="5338763"/>
              <a:ext cx="1069975" cy="10064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 descr="http://www.allpku.com/images/meit/meit11.jpg"/>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833438" y="2576513"/>
              <a:ext cx="1009650" cy="973137"/>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0" descr="http://www.allpku.com/images/meit/meit12.jpg"/>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833438" y="3917950"/>
              <a:ext cx="1047750"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1" descr="http://www.allpku.com/images/meit/meit15.jpg"/>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2373313" y="2576513"/>
              <a:ext cx="1011237" cy="973137"/>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2" descr="http://www.allpku.com/images/meit/meit16.jpg"/>
            <p:cNvPicPr>
              <a:picLocks noChangeAspect="1"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2347913" y="3917950"/>
              <a:ext cx="1089025"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3" descr="http://www.allpku.com/images/meit/meit17.jpg"/>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3914775" y="2576513"/>
              <a:ext cx="998538" cy="973137"/>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4" descr="http://www.allpku.com/images/meit/meit19.jpg"/>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3910013" y="3917950"/>
              <a:ext cx="1060450"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5" descr="http://www.allpku.com/images/meit/meit20.jpg"/>
            <p:cNvPicPr>
              <a:picLocks noChangeAspect="1"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5443538" y="2576513"/>
              <a:ext cx="985837" cy="97472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16" descr="http://www.allpku.com/images/meit/meit21.jpg"/>
            <p:cNvPicPr>
              <a:picLocks noChangeAspect="1" noChangeArrowheads="1"/>
            </p:cNvPicPr>
            <p:nvPr/>
          </p:nvPicPr>
          <p:blipFill>
            <a:blip r:embed="rId28" r:link="rId29">
              <a:extLst>
                <a:ext uri="{28A0092B-C50C-407E-A947-70E740481C1C}">
                  <a14:useLocalDpi xmlns:a14="http://schemas.microsoft.com/office/drawing/2010/main" val="0"/>
                </a:ext>
              </a:extLst>
            </a:blip>
            <a:srcRect/>
            <a:stretch>
              <a:fillRect/>
            </a:stretch>
          </p:blipFill>
          <p:spPr bwMode="auto">
            <a:xfrm>
              <a:off x="5438775" y="3917950"/>
              <a:ext cx="1047750"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17" descr="http://www.allpku.com/images/meit/meit14.jpg">
              <a:hlinkClick r:id="rId30"/>
            </p:cNvPr>
            <p:cNvPicPr>
              <a:picLocks noChangeAspect="1" noChangeArrowheads="1"/>
            </p:cNvPicPr>
            <p:nvPr/>
          </p:nvPicPr>
          <p:blipFill>
            <a:blip r:embed="rId31" r:link="rId32">
              <a:extLst>
                <a:ext uri="{28A0092B-C50C-407E-A947-70E740481C1C}">
                  <a14:useLocalDpi xmlns:a14="http://schemas.microsoft.com/office/drawing/2010/main" val="0"/>
                </a:ext>
              </a:extLst>
            </a:blip>
            <a:srcRect/>
            <a:stretch>
              <a:fillRect/>
            </a:stretch>
          </p:blipFill>
          <p:spPr bwMode="auto">
            <a:xfrm>
              <a:off x="858838" y="5332413"/>
              <a:ext cx="998537" cy="973137"/>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18" descr="http://www.allpku.com/images/meit/meit22.jpg">
              <a:hlinkClick r:id="rId33"/>
            </p:cNvPr>
            <p:cNvPicPr>
              <a:picLocks noChangeAspect="1" noChangeArrowheads="1"/>
            </p:cNvPicPr>
            <p:nvPr/>
          </p:nvPicPr>
          <p:blipFill>
            <a:blip r:embed="rId34" r:link="rId35">
              <a:extLst>
                <a:ext uri="{28A0092B-C50C-407E-A947-70E740481C1C}">
                  <a14:useLocalDpi xmlns:a14="http://schemas.microsoft.com/office/drawing/2010/main" val="0"/>
                </a:ext>
              </a:extLst>
            </a:blip>
            <a:srcRect/>
            <a:stretch>
              <a:fillRect/>
            </a:stretch>
          </p:blipFill>
          <p:spPr bwMode="auto">
            <a:xfrm>
              <a:off x="6310322" y="5346700"/>
              <a:ext cx="1062037"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19" descr="http://www.allpku.com/images/meit/meit03.jpg">
              <a:hlinkClick r:id="rId36"/>
            </p:cNvPr>
            <p:cNvPicPr>
              <a:picLocks noChangeAspect="1" noChangeArrowheads="1"/>
            </p:cNvPicPr>
            <p:nvPr/>
          </p:nvPicPr>
          <p:blipFill>
            <a:blip r:embed="rId37" r:link="rId38">
              <a:extLst>
                <a:ext uri="{28A0092B-C50C-407E-A947-70E740481C1C}">
                  <a14:useLocalDpi xmlns:a14="http://schemas.microsoft.com/office/drawing/2010/main" val="0"/>
                </a:ext>
              </a:extLst>
            </a:blip>
            <a:srcRect/>
            <a:stretch>
              <a:fillRect/>
            </a:stretch>
          </p:blipFill>
          <p:spPr bwMode="auto">
            <a:xfrm>
              <a:off x="2166918" y="5332413"/>
              <a:ext cx="1000125" cy="973137"/>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0" descr="http://www.allpku.com/images/meit/meit18.jpg">
              <a:hlinkClick r:id="rId39"/>
            </p:cNvPr>
            <p:cNvPicPr>
              <a:picLocks noChangeAspect="1" noChangeArrowheads="1"/>
            </p:cNvPicPr>
            <p:nvPr/>
          </p:nvPicPr>
          <p:blipFill>
            <a:blip r:embed="rId40" r:link="rId41">
              <a:extLst>
                <a:ext uri="{28A0092B-C50C-407E-A947-70E740481C1C}">
                  <a14:useLocalDpi xmlns:a14="http://schemas.microsoft.com/office/drawing/2010/main" val="0"/>
                </a:ext>
              </a:extLst>
            </a:blip>
            <a:srcRect/>
            <a:stretch>
              <a:fillRect/>
            </a:stretch>
          </p:blipFill>
          <p:spPr bwMode="auto">
            <a:xfrm>
              <a:off x="7739082" y="5346700"/>
              <a:ext cx="1035050" cy="10350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21" descr="biao"/>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881826" y="4608513"/>
              <a:ext cx="1858963" cy="438150"/>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22" descr="logo_left"/>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202488" y="3786188"/>
              <a:ext cx="1535112" cy="4857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3" descr="neteaselogo"/>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234238" y="3046413"/>
              <a:ext cx="1465262" cy="474662"/>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24" descr="sina_logo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169150" y="1257300"/>
              <a:ext cx="1633538" cy="58102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25" descr="sohu"/>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170738" y="2139950"/>
              <a:ext cx="1557337" cy="701675"/>
            </a:xfrm>
            <a:prstGeom prst="rect">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82878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27121" y="411854"/>
            <a:ext cx="9475671" cy="400110"/>
          </a:xfrm>
          <a:prstGeom prst="rect">
            <a:avLst/>
          </a:prstGeom>
        </p:spPr>
        <p:txBody>
          <a:bodyPr wrap="none">
            <a:spAutoFit/>
          </a:bodyPr>
          <a:lstStyle/>
          <a:p>
            <a:r>
              <a:rPr lang="zh-CN" altLang="en-US" sz="2000" b="1" dirty="0" smtClean="0">
                <a:latin typeface="黑体" panose="02010609060101010101" pitchFamily="49" charset="-122"/>
                <a:ea typeface="黑体" panose="02010609060101010101" pitchFamily="49" charset="-122"/>
              </a:rPr>
              <a:t>创建</a:t>
            </a:r>
            <a:r>
              <a:rPr lang="zh-CN" altLang="en-US" sz="2000" b="1" dirty="0">
                <a:latin typeface="黑体" panose="02010609060101010101" pitchFamily="49" charset="-122"/>
                <a:ea typeface="黑体" panose="02010609060101010101" pitchFamily="49" charset="-122"/>
              </a:rPr>
              <a:t>“纵横管理微刊”，与社会同仁分享管理文章、工具、案例、知识、故事</a:t>
            </a:r>
            <a:r>
              <a:rPr lang="zh-CN" altLang="en-US" sz="2000" b="1" dirty="0" smtClean="0">
                <a:latin typeface="黑体" panose="02010609060101010101" pitchFamily="49" charset="-122"/>
                <a:ea typeface="黑体" panose="02010609060101010101" pitchFamily="49" charset="-122"/>
              </a:rPr>
              <a:t>等</a:t>
            </a:r>
            <a:endParaRPr lang="zh-CN" altLang="zh-CN" sz="2000" b="1" dirty="0">
              <a:latin typeface="黑体" panose="02010609060101010101" pitchFamily="49" charset="-122"/>
              <a:ea typeface="黑体" panose="02010609060101010101" pitchFamily="49" charset="-122"/>
            </a:endParaRPr>
          </a:p>
        </p:txBody>
      </p:sp>
      <p:pic>
        <p:nvPicPr>
          <p:cNvPr id="39" name="图片 6" descr="北大纵横微信二维码.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9387" y="1484313"/>
            <a:ext cx="37988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2130875" y="5445125"/>
            <a:ext cx="2873375" cy="338138"/>
          </a:xfrm>
          <a:prstGeom prst="rect">
            <a:avLst/>
          </a:prstGeom>
        </p:spPr>
        <p:txBody>
          <a:bodyPr wrap="none">
            <a:spAutoFit/>
          </a:bodyPr>
          <a:lstStyle/>
          <a:p>
            <a:pPr eaLnBrk="1" hangingPunct="1">
              <a:defRPr/>
            </a:pPr>
            <a:r>
              <a:rPr lang="zh-CN" altLang="en-US" sz="1600" b="1" dirty="0">
                <a:latin typeface="微软雅黑" panose="020B0503020204020204" pitchFamily="34" charset="-122"/>
                <a:ea typeface="微软雅黑" panose="020B0503020204020204" pitchFamily="34" charset="-122"/>
              </a:rPr>
              <a:t>北大纵横微信公众平台二维码</a:t>
            </a:r>
          </a:p>
        </p:txBody>
      </p:sp>
      <p:sp>
        <p:nvSpPr>
          <p:cNvPr id="42" name="TextBox 41"/>
          <p:cNvSpPr txBox="1"/>
          <p:nvPr/>
        </p:nvSpPr>
        <p:spPr>
          <a:xfrm>
            <a:off x="5698551" y="2006528"/>
            <a:ext cx="5010602" cy="523220"/>
          </a:xfrm>
          <a:prstGeom prst="rect">
            <a:avLst/>
          </a:prstGeom>
          <a:noFill/>
        </p:spPr>
        <p:txBody>
          <a:bodyPr wrap="none" rtlCol="0">
            <a:spAutoFit/>
          </a:bodyPr>
          <a:lstStyle/>
          <a:p>
            <a:r>
              <a:rPr lang="zh-CN" altLang="en-US" sz="28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微言大义</a:t>
            </a:r>
            <a:r>
              <a:rPr lang="zh-CN" altLang="en-US" sz="2800" b="1" spc="336" dirty="0">
                <a:solidFill>
                  <a:schemeClr val="accent4">
                    <a:lumMod val="75000"/>
                  </a:schemeClr>
                </a:solidFill>
                <a:latin typeface="微软雅黑" panose="020B0503020204020204" pitchFamily="34" charset="-122"/>
                <a:ea typeface="微软雅黑" panose="020B0503020204020204" pitchFamily="34" charset="-122"/>
                <a:cs typeface="+mn-ea"/>
              </a:rPr>
              <a:t>，成就</a:t>
            </a:r>
            <a:r>
              <a:rPr lang="zh-CN" altLang="en-US" sz="28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未来管理者</a:t>
            </a:r>
            <a:endParaRPr lang="en-US" altLang="zh-CN" sz="28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p:txBody>
      </p:sp>
      <p:sp>
        <p:nvSpPr>
          <p:cNvPr id="44" name="Rectangle 30"/>
          <p:cNvSpPr>
            <a:spLocks noChangeArrowheads="1"/>
          </p:cNvSpPr>
          <p:nvPr/>
        </p:nvSpPr>
        <p:spPr bwMode="auto">
          <a:xfrm>
            <a:off x="5698551" y="2663156"/>
            <a:ext cx="5010602" cy="241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054" tIns="51025" rIns="102054" bIns="51025">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cs typeface="Times New Roman" pitchFamily="18" charset="0"/>
              </a:rPr>
              <a:t>   “北大纵横”</a:t>
            </a:r>
            <a:r>
              <a:rPr lang="zh-CN" altLang="en-US" sz="1600" dirty="0">
                <a:latin typeface="微软雅黑" panose="020B0503020204020204" pitchFamily="34" charset="-122"/>
                <a:ea typeface="微软雅黑" panose="020B0503020204020204" pitchFamily="34" charset="-122"/>
                <a:cs typeface="Times New Roman" pitchFamily="18" charset="0"/>
              </a:rPr>
              <a:t>管理微刊自开办以来，凭原创及精选的管理类文章、工具、案例、知识、小故事等内容受到广大微友的热烈关注与喜欢</a:t>
            </a:r>
            <a:r>
              <a:rPr lang="zh-CN" altLang="en-US" sz="1600" dirty="0" smtClean="0">
                <a:latin typeface="微软雅黑" panose="020B0503020204020204" pitchFamily="34" charset="-122"/>
                <a:ea typeface="微软雅黑" panose="020B0503020204020204" pitchFamily="34" charset="-122"/>
                <a:cs typeface="Times New Roman" pitchFamily="18" charset="0"/>
              </a:rPr>
              <a:t>。</a:t>
            </a:r>
            <a:endParaRPr lang="en-US" altLang="zh-CN" sz="1600" dirty="0" smtClean="0">
              <a:latin typeface="微软雅黑" panose="020B0503020204020204" pitchFamily="34" charset="-122"/>
              <a:ea typeface="微软雅黑" panose="020B0503020204020204" pitchFamily="34" charset="-122"/>
              <a:cs typeface="Times New Roman" pitchFamily="18" charset="0"/>
            </a:endParaRPr>
          </a:p>
          <a:p>
            <a:pPr>
              <a:lnSpc>
                <a:spcPct val="150000"/>
              </a:lnSpc>
            </a:pPr>
            <a:endParaRPr lang="zh-CN" altLang="en-US" sz="1600" dirty="0">
              <a:latin typeface="+mn-ea"/>
              <a:cs typeface="Times New Roman" pitchFamily="18" charset="0"/>
            </a:endParaRPr>
          </a:p>
          <a:p>
            <a:pPr>
              <a:lnSpc>
                <a:spcPct val="150000"/>
              </a:lnSpc>
            </a:pPr>
            <a:r>
              <a:rPr lang="zh-CN" altLang="en-US" sz="1600" dirty="0" smtClean="0">
                <a:solidFill>
                  <a:schemeClr val="accent4">
                    <a:lumMod val="75000"/>
                  </a:schemeClr>
                </a:solidFill>
                <a:latin typeface="微软雅黑" panose="020B0503020204020204" pitchFamily="34" charset="-122"/>
                <a:ea typeface="微软雅黑" panose="020B0503020204020204" pitchFamily="34" charset="-122"/>
                <a:cs typeface="Times New Roman" pitchFamily="18" charset="0"/>
              </a:rPr>
              <a:t>      </a:t>
            </a:r>
            <a:r>
              <a:rPr lang="zh-CN" altLang="en-US" spc="336" dirty="0">
                <a:solidFill>
                  <a:schemeClr val="accent4">
                    <a:lumMod val="75000"/>
                  </a:schemeClr>
                </a:solidFill>
                <a:latin typeface="微软雅黑" panose="020B0503020204020204" pitchFamily="34" charset="-122"/>
                <a:ea typeface="微软雅黑" panose="020B0503020204020204" pitchFamily="34" charset="-122"/>
                <a:cs typeface="+mn-ea"/>
              </a:rPr>
              <a:t>欢迎微友关注“北大纵横”微信平台，分享内容，提出建议，推荐美文。</a:t>
            </a:r>
          </a:p>
        </p:txBody>
      </p:sp>
    </p:spTree>
    <p:extLst>
      <p:ext uri="{BB962C8B-B14F-4D97-AF65-F5344CB8AC3E}">
        <p14:creationId xmlns:p14="http://schemas.microsoft.com/office/powerpoint/2010/main" val="793057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32"/>
          <p:cNvSpPr txBox="1"/>
          <p:nvPr/>
        </p:nvSpPr>
        <p:spPr>
          <a:xfrm>
            <a:off x="520004" y="3226471"/>
            <a:ext cx="1712737" cy="584775"/>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开管理咨询先河，引咨询行业发展</a:t>
            </a:r>
            <a:endParaRPr lang="zh-CN" altLang="en-US" sz="1600" b="1" dirty="0">
              <a:latin typeface="微软雅黑" panose="020B0503020204020204" pitchFamily="34" charset="-122"/>
              <a:ea typeface="微软雅黑" panose="020B0503020204020204" pitchFamily="34" charset="-122"/>
            </a:endParaRPr>
          </a:p>
        </p:txBody>
      </p:sp>
      <p:sp>
        <p:nvSpPr>
          <p:cNvPr id="20" name="文本框 34"/>
          <p:cNvSpPr txBox="1"/>
          <p:nvPr/>
        </p:nvSpPr>
        <p:spPr>
          <a:xfrm>
            <a:off x="2371220" y="3235096"/>
            <a:ext cx="1744024" cy="584775"/>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重企业</a:t>
            </a:r>
            <a:r>
              <a:rPr lang="zh-CN" altLang="en-US" sz="1600" b="1" dirty="0">
                <a:latin typeface="微软雅黑" panose="020B0503020204020204" pitchFamily="34" charset="-122"/>
                <a:ea typeface="微软雅黑" panose="020B0503020204020204" pitchFamily="34" charset="-122"/>
              </a:rPr>
              <a:t>人力资本</a:t>
            </a:r>
            <a:r>
              <a:rPr lang="zh-CN" altLang="en-US" sz="1600" b="1" dirty="0" smtClean="0">
                <a:latin typeface="微软雅黑" panose="020B0503020204020204" pitchFamily="34" charset="-122"/>
                <a:ea typeface="微软雅黑" panose="020B0503020204020204" pitchFamily="34" charset="-122"/>
              </a:rPr>
              <a:t>，</a:t>
            </a:r>
            <a:endParaRPr lang="en-US" altLang="zh-CN" sz="1600" b="1" dirty="0" smtClean="0">
              <a:latin typeface="微软雅黑" panose="020B0503020204020204" pitchFamily="34" charset="-122"/>
              <a:ea typeface="微软雅黑" panose="020B0503020204020204" pitchFamily="34" charset="-122"/>
            </a:endParaRPr>
          </a:p>
          <a:p>
            <a:r>
              <a:rPr lang="zh-CN" altLang="en-US" sz="1600" b="1" dirty="0" smtClean="0">
                <a:latin typeface="微软雅黑" panose="020B0503020204020204" pitchFamily="34" charset="-122"/>
                <a:ea typeface="微软雅黑" panose="020B0503020204020204" pitchFamily="34" charset="-122"/>
              </a:rPr>
              <a:t>建</a:t>
            </a:r>
            <a:r>
              <a:rPr lang="zh-CN" altLang="en-US" sz="1600" b="1" dirty="0">
                <a:latin typeface="微软雅黑" panose="020B0503020204020204" pitchFamily="34" charset="-122"/>
                <a:ea typeface="微软雅黑" panose="020B0503020204020204" pitchFamily="34" charset="-122"/>
              </a:rPr>
              <a:t>人才发展平台</a:t>
            </a:r>
          </a:p>
        </p:txBody>
      </p:sp>
      <p:sp>
        <p:nvSpPr>
          <p:cNvPr id="21" name="文本框 35"/>
          <p:cNvSpPr txBox="1"/>
          <p:nvPr/>
        </p:nvSpPr>
        <p:spPr>
          <a:xfrm>
            <a:off x="4156166" y="3226471"/>
            <a:ext cx="1816312" cy="584775"/>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树</a:t>
            </a:r>
            <a:r>
              <a:rPr lang="zh-CN" altLang="en-US" sz="1600" b="1" dirty="0">
                <a:latin typeface="微软雅黑" panose="020B0503020204020204" pitchFamily="34" charset="-122"/>
                <a:ea typeface="微软雅黑" panose="020B0503020204020204" pitchFamily="34" charset="-122"/>
              </a:rPr>
              <a:t>专业技能所长，促伙伴和谐发展</a:t>
            </a:r>
          </a:p>
        </p:txBody>
      </p:sp>
      <p:sp>
        <p:nvSpPr>
          <p:cNvPr id="22" name="文本框 36"/>
          <p:cNvSpPr txBox="1"/>
          <p:nvPr/>
        </p:nvSpPr>
        <p:spPr>
          <a:xfrm>
            <a:off x="7994154" y="3209219"/>
            <a:ext cx="1816312" cy="584775"/>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重</a:t>
            </a:r>
            <a:r>
              <a:rPr lang="zh-CN" altLang="en-US" sz="1600" b="1" dirty="0">
                <a:latin typeface="微软雅黑" panose="020B0503020204020204" pitchFamily="34" charset="-122"/>
                <a:ea typeface="微软雅黑" panose="020B0503020204020204" pitchFamily="34" charset="-122"/>
              </a:rPr>
              <a:t>咨询专业精细，奠国际一流</a:t>
            </a:r>
            <a:r>
              <a:rPr lang="zh-CN" altLang="en-US" sz="1600" b="1" dirty="0" smtClean="0">
                <a:latin typeface="微软雅黑" panose="020B0503020204020204" pitchFamily="34" charset="-122"/>
                <a:ea typeface="微软雅黑" panose="020B0503020204020204" pitchFamily="34" charset="-122"/>
              </a:rPr>
              <a:t>地位</a:t>
            </a:r>
            <a:endParaRPr lang="zh-CN" altLang="en-US" sz="1600" b="1" dirty="0">
              <a:latin typeface="微软雅黑" panose="020B0503020204020204" pitchFamily="34" charset="-122"/>
              <a:ea typeface="微软雅黑" panose="020B0503020204020204" pitchFamily="34" charset="-122"/>
            </a:endParaRPr>
          </a:p>
        </p:txBody>
      </p:sp>
      <p:sp>
        <p:nvSpPr>
          <p:cNvPr id="23" name="文本框 37"/>
          <p:cNvSpPr txBox="1"/>
          <p:nvPr/>
        </p:nvSpPr>
        <p:spPr>
          <a:xfrm>
            <a:off x="9945377" y="3206552"/>
            <a:ext cx="1816312" cy="58477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启生态发展之路，与客户共同成长</a:t>
            </a:r>
            <a:r>
              <a:rPr lang="zh-CN" altLang="en-US" sz="1600" b="1" dirty="0" smtClean="0">
                <a:latin typeface="微软雅黑" panose="020B0503020204020204" pitchFamily="34" charset="-122"/>
                <a:ea typeface="微软雅黑" panose="020B0503020204020204" pitchFamily="34" charset="-122"/>
              </a:rPr>
              <a:t>点</a:t>
            </a:r>
            <a:endParaRPr lang="zh-CN" altLang="en-US" sz="1600" b="1"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407866" y="3834292"/>
            <a:ext cx="11353823" cy="2832"/>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矩形 6"/>
          <p:cNvSpPr>
            <a:spLocks noChangeArrowheads="1"/>
          </p:cNvSpPr>
          <p:nvPr/>
        </p:nvSpPr>
        <p:spPr bwMode="auto">
          <a:xfrm>
            <a:off x="520004" y="3913788"/>
            <a:ext cx="1712737" cy="198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1996</a:t>
            </a:r>
            <a:r>
              <a:rPr lang="zh-CN" altLang="en-US" sz="1200" dirty="0">
                <a:solidFill>
                  <a:srgbClr val="000000"/>
                </a:solidFill>
                <a:latin typeface="微软雅黑" panose="020B0503020204020204" pitchFamily="34" charset="-122"/>
                <a:ea typeface="微软雅黑" panose="020B0503020204020204" pitchFamily="34" charset="-122"/>
              </a:rPr>
              <a:t>年，北大纵横管理咨询集团正式注册成立，开始第一次创业历程。集团采取职业咨询人员专业化运作模式，开中国本土管理咨询界先河。</a:t>
            </a:r>
          </a:p>
          <a:p>
            <a:pPr defTabSz="914400" fontAlgn="base">
              <a:lnSpc>
                <a:spcPct val="130000"/>
              </a:lnSpc>
              <a:spcBef>
                <a:spcPct val="0"/>
              </a:spcBef>
              <a:spcAft>
                <a:spcPct val="0"/>
              </a:spcAft>
            </a:pP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26" name="矩形 6"/>
          <p:cNvSpPr>
            <a:spLocks noChangeArrowheads="1"/>
          </p:cNvSpPr>
          <p:nvPr/>
        </p:nvSpPr>
        <p:spPr bwMode="auto">
          <a:xfrm>
            <a:off x="2266775" y="3893459"/>
            <a:ext cx="1810715" cy="2012859"/>
          </a:xfrm>
          <a:prstGeom prst="rect">
            <a:avLst/>
          </a:prstGeom>
          <a:noFill/>
          <a:ln w="9525">
            <a:noFill/>
            <a:miter lim="800000"/>
            <a:headEnd/>
            <a:tailEnd/>
          </a:ln>
          <a:extLst/>
        </p:spPr>
        <p:txBody>
          <a:bodyPr wrap="square">
            <a:spAutoFit/>
          </a:bodyPr>
          <a:lstStyle/>
          <a:p>
            <a:pPr fontAlgn="base">
              <a:lnSpc>
                <a:spcPct val="130000"/>
              </a:lnSpc>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为给客户提供更专业的服务，二次创业期不断引进高水平人才，为员工搭建创业与发展平台。集团管理咨询服务水平迅速提升，获得了社会各界的肯定。</a:t>
            </a:r>
            <a:endParaRPr lang="en-US" altLang="zh-CN" sz="1200" dirty="0">
              <a:solidFill>
                <a:srgbClr val="000000"/>
              </a:solidFill>
              <a:latin typeface="微软雅黑" panose="020B0503020204020204" pitchFamily="34" charset="-122"/>
              <a:ea typeface="微软雅黑" panose="020B0503020204020204" pitchFamily="34" charset="-122"/>
            </a:endParaRPr>
          </a:p>
          <a:p>
            <a:pPr defTabSz="914400" fontAlgn="base">
              <a:lnSpc>
                <a:spcPct val="130000"/>
              </a:lnSpc>
              <a:spcBef>
                <a:spcPct val="0"/>
              </a:spcBef>
              <a:spcAft>
                <a:spcPct val="0"/>
              </a:spcAft>
            </a:pPr>
            <a:endParaRPr lang="en-US" altLang="zh-CN" sz="1200" dirty="0">
              <a:solidFill>
                <a:srgbClr val="181715"/>
              </a:solidFill>
              <a:latin typeface="微软雅黑" panose="020B0503020204020204" pitchFamily="34" charset="-122"/>
              <a:ea typeface="微软雅黑" panose="020B0503020204020204" pitchFamily="34" charset="-122"/>
            </a:endParaRPr>
          </a:p>
        </p:txBody>
      </p:sp>
      <p:sp>
        <p:nvSpPr>
          <p:cNvPr id="28" name="矩形 6"/>
          <p:cNvSpPr>
            <a:spLocks noChangeArrowheads="1"/>
          </p:cNvSpPr>
          <p:nvPr/>
        </p:nvSpPr>
        <p:spPr bwMode="auto">
          <a:xfrm>
            <a:off x="7914959" y="3871793"/>
            <a:ext cx="1868497"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pPr>
            <a:r>
              <a:rPr lang="zh-CN" altLang="en-US" sz="1200" dirty="0" smtClean="0">
                <a:solidFill>
                  <a:srgbClr val="000000"/>
                </a:solidFill>
                <a:latin typeface="微软雅黑" panose="020B0503020204020204" pitchFamily="34" charset="-122"/>
                <a:ea typeface="微软雅黑" panose="020B0503020204020204" pitchFamily="34" charset="-122"/>
              </a:rPr>
              <a:t>第五</a:t>
            </a:r>
            <a:r>
              <a:rPr lang="zh-CN" altLang="en-US" sz="1200" dirty="0">
                <a:solidFill>
                  <a:srgbClr val="000000"/>
                </a:solidFill>
                <a:latin typeface="微软雅黑" panose="020B0503020204020204" pitchFamily="34" charset="-122"/>
                <a:ea typeface="微软雅黑" panose="020B0503020204020204" pitchFamily="34" charset="-122"/>
              </a:rPr>
              <a:t>次创业期，将进一步强化咨询业务向专业化精细化发展，夯实专业形象，奠定国际一流咨询机构地位。目前已成立</a:t>
            </a:r>
            <a:r>
              <a:rPr lang="en-US" altLang="zh-CN" sz="1200" dirty="0" smtClean="0">
                <a:solidFill>
                  <a:srgbClr val="000000"/>
                </a:solidFill>
                <a:latin typeface="微软雅黑" panose="020B0503020204020204" pitchFamily="34" charset="-122"/>
                <a:ea typeface="微软雅黑" panose="020B0503020204020204" pitchFamily="34" charset="-122"/>
              </a:rPr>
              <a:t>18</a:t>
            </a:r>
            <a:r>
              <a:rPr lang="zh-CN" altLang="en-US" sz="1200" dirty="0" smtClean="0">
                <a:solidFill>
                  <a:srgbClr val="000000"/>
                </a:solidFill>
                <a:latin typeface="微软雅黑" panose="020B0503020204020204" pitchFamily="34" charset="-122"/>
                <a:ea typeface="微软雅黑" panose="020B0503020204020204" pitchFamily="34" charset="-122"/>
              </a:rPr>
              <a:t>个</a:t>
            </a:r>
            <a:r>
              <a:rPr lang="zh-CN" altLang="en-US" sz="1200" dirty="0">
                <a:solidFill>
                  <a:srgbClr val="000000"/>
                </a:solidFill>
                <a:latin typeface="微软雅黑" panose="020B0503020204020204" pitchFamily="34" charset="-122"/>
                <a:ea typeface="微软雅黑" panose="020B0503020204020204" pitchFamily="34" charset="-122"/>
              </a:rPr>
              <a:t>综合事业部</a:t>
            </a:r>
            <a:r>
              <a:rPr lang="zh-CN" altLang="en-US" sz="1200" dirty="0" smtClean="0">
                <a:solidFill>
                  <a:srgbClr val="000000"/>
                </a:solidFill>
                <a:latin typeface="微软雅黑" panose="020B0503020204020204" pitchFamily="34" charset="-122"/>
                <a:ea typeface="微软雅黑" panose="020B0503020204020204" pitchFamily="34" charset="-122"/>
              </a:rPr>
              <a:t>，</a:t>
            </a:r>
            <a:r>
              <a:rPr lang="en-US" altLang="zh-CN" sz="1200" dirty="0" smtClean="0">
                <a:solidFill>
                  <a:srgbClr val="000000"/>
                </a:solidFill>
                <a:latin typeface="微软雅黑" panose="020B0503020204020204" pitchFamily="34" charset="-122"/>
                <a:ea typeface="微软雅黑" panose="020B0503020204020204" pitchFamily="34" charset="-122"/>
              </a:rPr>
              <a:t>12</a:t>
            </a:r>
            <a:r>
              <a:rPr lang="zh-CN" altLang="en-US" sz="1200" dirty="0" smtClean="0">
                <a:solidFill>
                  <a:srgbClr val="000000"/>
                </a:solidFill>
                <a:latin typeface="微软雅黑" panose="020B0503020204020204" pitchFamily="34" charset="-122"/>
                <a:ea typeface="微软雅黑" panose="020B0503020204020204" pitchFamily="34" charset="-122"/>
              </a:rPr>
              <a:t>职能</a:t>
            </a:r>
            <a:r>
              <a:rPr lang="zh-CN" altLang="en-US" sz="1200" dirty="0">
                <a:solidFill>
                  <a:srgbClr val="000000"/>
                </a:solidFill>
                <a:latin typeface="微软雅黑" panose="020B0503020204020204" pitchFamily="34" charset="-122"/>
                <a:ea typeface="微软雅黑" panose="020B0503020204020204" pitchFamily="34" charset="-122"/>
              </a:rPr>
              <a:t>研究院</a:t>
            </a:r>
            <a:r>
              <a:rPr lang="zh-CN" altLang="en-US" sz="1200" dirty="0" smtClean="0">
                <a:solidFill>
                  <a:srgbClr val="000000"/>
                </a:solidFill>
                <a:latin typeface="微软雅黑" panose="020B0503020204020204" pitchFamily="34" charset="-122"/>
                <a:ea typeface="微软雅黑" panose="020B0503020204020204" pitchFamily="34" charset="-122"/>
              </a:rPr>
              <a:t>、</a:t>
            </a:r>
            <a:r>
              <a:rPr lang="en-US" altLang="zh-CN" sz="1200" dirty="0" smtClean="0">
                <a:solidFill>
                  <a:srgbClr val="000000"/>
                </a:solidFill>
                <a:latin typeface="微软雅黑" panose="020B0503020204020204" pitchFamily="34" charset="-122"/>
                <a:ea typeface="微软雅黑" panose="020B0503020204020204" pitchFamily="34" charset="-122"/>
              </a:rPr>
              <a:t>138</a:t>
            </a:r>
            <a:r>
              <a:rPr lang="zh-CN" altLang="en-US" sz="1200" dirty="0" smtClean="0">
                <a:solidFill>
                  <a:srgbClr val="000000"/>
                </a:solidFill>
                <a:latin typeface="微软雅黑" panose="020B0503020204020204" pitchFamily="34" charset="-122"/>
                <a:ea typeface="微软雅黑" panose="020B0503020204020204" pitchFamily="34" charset="-122"/>
              </a:rPr>
              <a:t>个</a:t>
            </a:r>
            <a:r>
              <a:rPr lang="zh-CN" altLang="en-US" sz="1200" dirty="0">
                <a:solidFill>
                  <a:srgbClr val="000000"/>
                </a:solidFill>
                <a:latin typeface="微软雅黑" panose="020B0503020204020204" pitchFamily="34" charset="-122"/>
                <a:ea typeface="微软雅黑" panose="020B0503020204020204" pitchFamily="34" charset="-122"/>
              </a:rPr>
              <a:t>行业咨询中心。</a:t>
            </a:r>
          </a:p>
          <a:p>
            <a:pPr defTabSz="914400" fontAlgn="base">
              <a:lnSpc>
                <a:spcPct val="130000"/>
              </a:lnSpc>
              <a:spcBef>
                <a:spcPct val="0"/>
              </a:spcBef>
              <a:spcAft>
                <a:spcPct val="0"/>
              </a:spcAft>
            </a:pPr>
            <a:endParaRPr lang="en-US" altLang="zh-CN" sz="1200" dirty="0">
              <a:solidFill>
                <a:srgbClr val="181715"/>
              </a:solidFill>
              <a:latin typeface="微软雅黑" panose="020B0503020204020204" pitchFamily="34" charset="-122"/>
              <a:ea typeface="微软雅黑" panose="020B0503020204020204" pitchFamily="34" charset="-122"/>
            </a:endParaRPr>
          </a:p>
        </p:txBody>
      </p:sp>
      <p:sp>
        <p:nvSpPr>
          <p:cNvPr id="29" name="矩形 6"/>
          <p:cNvSpPr>
            <a:spLocks noChangeArrowheads="1"/>
          </p:cNvSpPr>
          <p:nvPr/>
        </p:nvSpPr>
        <p:spPr bwMode="auto">
          <a:xfrm>
            <a:off x="9895955" y="3887910"/>
            <a:ext cx="1972229"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迈入第六次创业期，在坚持咨询为主业不动摇的同时，利用品牌优势和管理优势，发展多种业态，构建成以智力服务为核心多元化生态体系</a:t>
            </a:r>
            <a:r>
              <a:rPr lang="zh-CN" altLang="en-US" sz="1200" dirty="0" smtClean="0">
                <a:solidFill>
                  <a:srgbClr val="000000"/>
                </a:solidFill>
                <a:latin typeface="微软雅黑" panose="020B0503020204020204" pitchFamily="34" charset="-122"/>
                <a:ea typeface="微软雅黑" panose="020B0503020204020204" pitchFamily="34" charset="-122"/>
              </a:rPr>
              <a:t>。</a:t>
            </a:r>
            <a:endParaRPr lang="en-US" altLang="zh-CN" sz="1200" dirty="0">
              <a:solidFill>
                <a:srgbClr val="181715"/>
              </a:solidFill>
              <a:latin typeface="微软雅黑" panose="020B0503020204020204" pitchFamily="34" charset="-122"/>
              <a:ea typeface="微软雅黑" panose="020B0503020204020204" pitchFamily="34" charset="-122"/>
            </a:endParaRPr>
          </a:p>
          <a:p>
            <a:pPr defTabSz="914400" fontAlgn="base">
              <a:lnSpc>
                <a:spcPct val="130000"/>
              </a:lnSpc>
              <a:spcBef>
                <a:spcPct val="0"/>
              </a:spcBef>
              <a:spcAft>
                <a:spcPct val="0"/>
              </a:spcAft>
            </a:pPr>
            <a:endParaRPr lang="en-US" altLang="zh-CN" sz="1200" dirty="0">
              <a:solidFill>
                <a:srgbClr val="181715"/>
              </a:solidFill>
              <a:latin typeface="微软雅黑" panose="020B0503020204020204" pitchFamily="34" charset="-122"/>
              <a:ea typeface="微软雅黑" panose="020B0503020204020204" pitchFamily="34" charset="-122"/>
            </a:endParaRPr>
          </a:p>
        </p:txBody>
      </p:sp>
      <p:sp>
        <p:nvSpPr>
          <p:cNvPr id="34" name="文本框 1"/>
          <p:cNvSpPr txBox="1"/>
          <p:nvPr/>
        </p:nvSpPr>
        <p:spPr>
          <a:xfrm>
            <a:off x="1277787" y="396806"/>
            <a:ext cx="4691691" cy="461665"/>
          </a:xfrm>
          <a:prstGeom prst="rect">
            <a:avLst/>
          </a:prstGeom>
          <a:noFill/>
        </p:spPr>
        <p:txBody>
          <a:bodyPr wrap="square" rtlCol="0">
            <a:spAutoFit/>
          </a:bodyPr>
          <a:lstStyle/>
          <a:p>
            <a:pPr lvl="0"/>
            <a:r>
              <a:rPr lang="en-US" altLang="zh-CN" sz="2400" b="1" dirty="0" smtClean="0">
                <a:latin typeface="黑体" panose="02010609060101010101" pitchFamily="49" charset="-122"/>
                <a:ea typeface="黑体" panose="02010609060101010101" pitchFamily="49" charset="-122"/>
              </a:rPr>
              <a:t>2016</a:t>
            </a:r>
            <a:r>
              <a:rPr lang="zh-CN" altLang="en-US" sz="2400" b="1" dirty="0">
                <a:latin typeface="黑体" panose="02010609060101010101" pitchFamily="49" charset="-122"/>
                <a:ea typeface="黑体" panose="02010609060101010101" pitchFamily="49" charset="-122"/>
              </a:rPr>
              <a:t>年开启第六次创业</a:t>
            </a:r>
            <a:r>
              <a:rPr lang="zh-CN" altLang="en-US" sz="2400" b="1" dirty="0" smtClean="0">
                <a:latin typeface="黑体" panose="02010609060101010101" pitchFamily="49" charset="-122"/>
                <a:ea typeface="黑体" panose="02010609060101010101" pitchFamily="49" charset="-122"/>
              </a:rPr>
              <a:t>潮</a:t>
            </a:r>
            <a:endParaRPr lang="zh-CN" altLang="en-US"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643171" y="1335442"/>
            <a:ext cx="10983485" cy="1538469"/>
            <a:chOff x="643171" y="1395824"/>
            <a:chExt cx="10983485" cy="1538469"/>
          </a:xfrm>
        </p:grpSpPr>
        <p:sp>
          <p:nvSpPr>
            <p:cNvPr id="30" name="等腰三角形 29"/>
            <p:cNvSpPr/>
            <p:nvPr/>
          </p:nvSpPr>
          <p:spPr>
            <a:xfrm rot="2730956">
              <a:off x="1900403" y="1394460"/>
              <a:ext cx="595669" cy="598397"/>
            </a:xfrm>
            <a:prstGeom prst="triangle">
              <a:avLst>
                <a:gd name="adj" fmla="val 98779"/>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2730956">
              <a:off x="3714291" y="1430590"/>
              <a:ext cx="595669" cy="598397"/>
            </a:xfrm>
            <a:prstGeom prst="triangle">
              <a:avLst>
                <a:gd name="adj" fmla="val 98779"/>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2730956">
              <a:off x="5679754" y="1451236"/>
              <a:ext cx="595669" cy="598397"/>
            </a:xfrm>
            <a:prstGeom prst="triangle">
              <a:avLst>
                <a:gd name="adj" fmla="val 98779"/>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2730956">
              <a:off x="7618685" y="1431704"/>
              <a:ext cx="595669" cy="598397"/>
            </a:xfrm>
            <a:prstGeom prst="triangle">
              <a:avLst>
                <a:gd name="adj" fmla="val 98779"/>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rot="2435598">
              <a:off x="6333987" y="1718481"/>
              <a:ext cx="1180476" cy="1145155"/>
            </a:xfrm>
            <a:prstGeom prst="rect">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2730956">
              <a:off x="9563616" y="1424915"/>
              <a:ext cx="595669" cy="598397"/>
            </a:xfrm>
            <a:prstGeom prst="triangle">
              <a:avLst>
                <a:gd name="adj" fmla="val 98779"/>
              </a:avLst>
            </a:pr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rot="2435598">
              <a:off x="761357" y="1789138"/>
              <a:ext cx="1180476" cy="1145155"/>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p:cNvSpPr/>
            <p:nvPr/>
          </p:nvSpPr>
          <p:spPr>
            <a:xfrm rot="2435598">
              <a:off x="2523179" y="1717042"/>
              <a:ext cx="1180476" cy="1145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rot="2435598">
              <a:off x="4368703" y="1734293"/>
              <a:ext cx="1180476" cy="114515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2435598">
              <a:off x="10215654" y="1721496"/>
              <a:ext cx="1180476" cy="1145155"/>
            </a:xfrm>
            <a:prstGeom prst="rect">
              <a:avLst/>
            </a:prstGeom>
            <a:solidFill>
              <a:srgbClr val="0FA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2435598">
              <a:off x="8313930" y="1699789"/>
              <a:ext cx="1180476" cy="1145155"/>
            </a:xfrm>
            <a:prstGeom prst="rect">
              <a:avLst/>
            </a:prstGeom>
            <a:solidFill>
              <a:srgbClr val="1E7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643171" y="2130192"/>
              <a:ext cx="1822935" cy="307777"/>
            </a:xfrm>
            <a:prstGeom prst="rect">
              <a:avLst/>
            </a:prstGeom>
            <a:noFill/>
          </p:spPr>
          <p:txBody>
            <a:bodyPr wrap="square" rtlCol="0">
              <a:spAutoFit/>
            </a:bodyPr>
            <a:lstStyle/>
            <a:p>
              <a:r>
                <a:rPr lang="en-US" altLang="zh-CN" sz="1400" b="1" dirty="0">
                  <a:solidFill>
                    <a:schemeClr val="bg1"/>
                  </a:solidFill>
                  <a:latin typeface="黑体" panose="02010609060101010101" pitchFamily="49" charset="-122"/>
                  <a:ea typeface="黑体" panose="02010609060101010101" pitchFamily="49" charset="-122"/>
                </a:rPr>
                <a:t>1996.7--2000.6</a:t>
              </a:r>
              <a:endParaRPr lang="zh-CN" altLang="en-US" sz="1400" b="1" dirty="0">
                <a:latin typeface="黑体" panose="02010609060101010101" pitchFamily="49" charset="-122"/>
                <a:ea typeface="黑体" panose="02010609060101010101" pitchFamily="49" charset="-122"/>
              </a:endParaRPr>
            </a:p>
          </p:txBody>
        </p:sp>
        <p:sp>
          <p:nvSpPr>
            <p:cNvPr id="45" name="TextBox 44"/>
            <p:cNvSpPr txBox="1"/>
            <p:nvPr/>
          </p:nvSpPr>
          <p:spPr>
            <a:xfrm>
              <a:off x="2387936" y="2092368"/>
              <a:ext cx="1546246" cy="307777"/>
            </a:xfrm>
            <a:prstGeom prst="rect">
              <a:avLst/>
            </a:prstGeom>
            <a:noFill/>
          </p:spPr>
          <p:txBody>
            <a:bodyPr wrap="square" rtlCol="0">
              <a:spAutoFit/>
            </a:bodyPr>
            <a:lstStyle/>
            <a:p>
              <a:r>
                <a:rPr lang="en-US" altLang="zh-CN" sz="1400" b="1" dirty="0" smtClean="0">
                  <a:solidFill>
                    <a:schemeClr val="bg1"/>
                  </a:solidFill>
                  <a:latin typeface="楷体" pitchFamily="49" charset="-122"/>
                  <a:ea typeface="楷体" pitchFamily="49" charset="-122"/>
                </a:rPr>
                <a:t>2000.7-</a:t>
              </a:r>
              <a:r>
                <a:rPr lang="en-US" altLang="zh-CN" sz="1400" b="1" dirty="0">
                  <a:solidFill>
                    <a:schemeClr val="bg1"/>
                  </a:solidFill>
                  <a:latin typeface="楷体" pitchFamily="49" charset="-122"/>
                  <a:ea typeface="楷体" pitchFamily="49" charset="-122"/>
                </a:rPr>
                <a:t>-2004.6</a:t>
              </a:r>
              <a:endParaRPr lang="zh-CN" altLang="en-US" sz="1400" dirty="0">
                <a:latin typeface="黑体" panose="02010609060101010101" pitchFamily="49" charset="-122"/>
                <a:ea typeface="黑体" panose="02010609060101010101" pitchFamily="49" charset="-122"/>
              </a:endParaRPr>
            </a:p>
          </p:txBody>
        </p:sp>
        <p:sp>
          <p:nvSpPr>
            <p:cNvPr id="47" name="TextBox 46"/>
            <p:cNvSpPr txBox="1"/>
            <p:nvPr/>
          </p:nvSpPr>
          <p:spPr>
            <a:xfrm>
              <a:off x="4233600" y="2111750"/>
              <a:ext cx="1546246" cy="307777"/>
            </a:xfrm>
            <a:prstGeom prst="rect">
              <a:avLst/>
            </a:prstGeom>
            <a:noFill/>
          </p:spPr>
          <p:txBody>
            <a:bodyPr wrap="square" rtlCol="0">
              <a:spAutoFit/>
            </a:bodyPr>
            <a:lstStyle/>
            <a:p>
              <a:r>
                <a:rPr lang="en-US" altLang="zh-CN" sz="1400" b="1" dirty="0">
                  <a:solidFill>
                    <a:schemeClr val="bg1"/>
                  </a:solidFill>
                  <a:latin typeface="楷体" pitchFamily="49" charset="-122"/>
                  <a:ea typeface="楷体" pitchFamily="49" charset="-122"/>
                </a:rPr>
                <a:t>2004.7--2008.6</a:t>
              </a:r>
              <a:endParaRPr lang="zh-CN" altLang="en-US" sz="1400" dirty="0">
                <a:latin typeface="黑体" panose="02010609060101010101" pitchFamily="49" charset="-122"/>
                <a:ea typeface="黑体" panose="02010609060101010101" pitchFamily="49" charset="-122"/>
              </a:endParaRPr>
            </a:p>
          </p:txBody>
        </p:sp>
        <p:sp>
          <p:nvSpPr>
            <p:cNvPr id="48" name="TextBox 47"/>
            <p:cNvSpPr txBox="1"/>
            <p:nvPr/>
          </p:nvSpPr>
          <p:spPr>
            <a:xfrm>
              <a:off x="6194232" y="2092599"/>
              <a:ext cx="1546246" cy="307777"/>
            </a:xfrm>
            <a:prstGeom prst="rect">
              <a:avLst/>
            </a:prstGeom>
            <a:noFill/>
          </p:spPr>
          <p:txBody>
            <a:bodyPr wrap="square" rtlCol="0">
              <a:spAutoFit/>
            </a:bodyPr>
            <a:lstStyle/>
            <a:p>
              <a:r>
                <a:rPr lang="en-US" altLang="zh-CN" sz="1400" b="1" dirty="0">
                  <a:solidFill>
                    <a:schemeClr val="bg1"/>
                  </a:solidFill>
                  <a:latin typeface="楷体" pitchFamily="49" charset="-122"/>
                  <a:ea typeface="楷体" pitchFamily="49" charset="-122"/>
                </a:rPr>
                <a:t>2008.7--2012.6</a:t>
              </a:r>
              <a:endParaRPr lang="zh-CN" altLang="en-US" sz="1400" dirty="0">
                <a:latin typeface="黑体" panose="02010609060101010101" pitchFamily="49" charset="-122"/>
                <a:ea typeface="黑体" panose="02010609060101010101" pitchFamily="49" charset="-122"/>
              </a:endParaRPr>
            </a:p>
          </p:txBody>
        </p:sp>
        <p:sp>
          <p:nvSpPr>
            <p:cNvPr id="49" name="TextBox 48"/>
            <p:cNvSpPr txBox="1"/>
            <p:nvPr/>
          </p:nvSpPr>
          <p:spPr>
            <a:xfrm>
              <a:off x="8185454" y="2094039"/>
              <a:ext cx="1546246" cy="307777"/>
            </a:xfrm>
            <a:prstGeom prst="rect">
              <a:avLst/>
            </a:prstGeom>
            <a:noFill/>
          </p:spPr>
          <p:txBody>
            <a:bodyPr wrap="square" rtlCol="0">
              <a:spAutoFit/>
            </a:bodyPr>
            <a:lstStyle/>
            <a:p>
              <a:r>
                <a:rPr lang="en-US" altLang="zh-CN" sz="1400" b="1" dirty="0">
                  <a:solidFill>
                    <a:schemeClr val="bg1"/>
                  </a:solidFill>
                  <a:latin typeface="楷体" pitchFamily="49" charset="-122"/>
                  <a:ea typeface="楷体" pitchFamily="49" charset="-122"/>
                </a:rPr>
                <a:t>2012.7--2016.6</a:t>
              </a:r>
              <a:endParaRPr lang="zh-CN" altLang="en-US" sz="1400" dirty="0">
                <a:latin typeface="黑体" panose="02010609060101010101" pitchFamily="49" charset="-122"/>
                <a:ea typeface="黑体" panose="02010609060101010101" pitchFamily="49" charset="-122"/>
              </a:endParaRPr>
            </a:p>
          </p:txBody>
        </p:sp>
        <p:sp>
          <p:nvSpPr>
            <p:cNvPr id="50" name="TextBox 49"/>
            <p:cNvSpPr txBox="1"/>
            <p:nvPr/>
          </p:nvSpPr>
          <p:spPr>
            <a:xfrm>
              <a:off x="10080410" y="2084300"/>
              <a:ext cx="1546246" cy="307777"/>
            </a:xfrm>
            <a:prstGeom prst="rect">
              <a:avLst/>
            </a:prstGeom>
            <a:noFill/>
          </p:spPr>
          <p:txBody>
            <a:bodyPr wrap="square" rtlCol="0">
              <a:spAutoFit/>
            </a:bodyPr>
            <a:lstStyle/>
            <a:p>
              <a:r>
                <a:rPr lang="en-US" altLang="zh-CN" sz="1400" b="1" dirty="0">
                  <a:solidFill>
                    <a:schemeClr val="bg1"/>
                  </a:solidFill>
                  <a:latin typeface="楷体" pitchFamily="49" charset="-122"/>
                  <a:ea typeface="楷体" pitchFamily="49" charset="-122"/>
                </a:rPr>
                <a:t>2016.7--2020.6</a:t>
              </a:r>
              <a:endParaRPr lang="zh-CN" altLang="en-US" sz="1400" dirty="0">
                <a:latin typeface="黑体" panose="02010609060101010101" pitchFamily="49" charset="-122"/>
                <a:ea typeface="黑体" panose="02010609060101010101" pitchFamily="49" charset="-122"/>
              </a:endParaRPr>
            </a:p>
          </p:txBody>
        </p:sp>
      </p:grpSp>
      <p:sp>
        <p:nvSpPr>
          <p:cNvPr id="51" name="Text Box 29"/>
          <p:cNvSpPr txBox="1">
            <a:spLocks noChangeArrowheads="1"/>
          </p:cNvSpPr>
          <p:nvPr/>
        </p:nvSpPr>
        <p:spPr bwMode="auto">
          <a:xfrm>
            <a:off x="4181002" y="3917309"/>
            <a:ext cx="1676478"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fontAlgn="base">
              <a:lnSpc>
                <a:spcPct val="130000"/>
              </a:lnSpc>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第三次创业期将提高咨询技能、方法摆在了集团发展的首要位置， 率先通过了</a:t>
            </a:r>
            <a:r>
              <a:rPr lang="en-US" altLang="zh-CN" dirty="0">
                <a:solidFill>
                  <a:srgbClr val="000000"/>
                </a:solidFill>
                <a:latin typeface="微软雅黑" panose="020B0503020204020204" pitchFamily="34" charset="-122"/>
                <a:ea typeface="微软雅黑" panose="020B0503020204020204" pitchFamily="34" charset="-122"/>
              </a:rPr>
              <a:t>ISO9001 </a:t>
            </a:r>
            <a:r>
              <a:rPr lang="zh-CN" altLang="en-US" dirty="0">
                <a:solidFill>
                  <a:srgbClr val="000000"/>
                </a:solidFill>
                <a:latin typeface="微软雅黑" panose="020B0503020204020204" pitchFamily="34" charset="-122"/>
                <a:ea typeface="微软雅黑" panose="020B0503020204020204" pitchFamily="34" charset="-122"/>
              </a:rPr>
              <a:t>国际质量管理体系认证，与此同时，不断加强与社会各界的交流与合作。</a:t>
            </a:r>
          </a:p>
        </p:txBody>
      </p:sp>
      <p:sp>
        <p:nvSpPr>
          <p:cNvPr id="52" name="文本框 35"/>
          <p:cNvSpPr txBox="1"/>
          <p:nvPr/>
        </p:nvSpPr>
        <p:spPr>
          <a:xfrm>
            <a:off x="6091722" y="3218010"/>
            <a:ext cx="1816312" cy="58477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承社会公民之责，担国际发展之任</a:t>
            </a:r>
          </a:p>
        </p:txBody>
      </p:sp>
      <p:sp>
        <p:nvSpPr>
          <p:cNvPr id="54" name="Text Box 29"/>
          <p:cNvSpPr txBox="1">
            <a:spLocks noChangeArrowheads="1"/>
          </p:cNvSpPr>
          <p:nvPr/>
        </p:nvSpPr>
        <p:spPr bwMode="auto">
          <a:xfrm>
            <a:off x="6081252" y="3917309"/>
            <a:ext cx="1676478" cy="165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fontAlgn="base">
              <a:lnSpc>
                <a:spcPct val="130000"/>
              </a:lnSpc>
              <a:spcBef>
                <a:spcPct val="0"/>
              </a:spcBef>
              <a:spcAft>
                <a:spcPct val="0"/>
              </a:spcAft>
            </a:pPr>
            <a:r>
              <a:rPr lang="zh-CN" altLang="en-US" dirty="0" smtClean="0">
                <a:solidFill>
                  <a:srgbClr val="000000"/>
                </a:solidFill>
                <a:latin typeface="微软雅黑" panose="020B0503020204020204" pitchFamily="34" charset="-122"/>
                <a:ea typeface="微软雅黑" panose="020B0503020204020204" pitchFamily="34" charset="-122"/>
              </a:rPr>
              <a:t>第四</a:t>
            </a:r>
            <a:r>
              <a:rPr lang="zh-CN" altLang="en-US" dirty="0">
                <a:solidFill>
                  <a:srgbClr val="000000"/>
                </a:solidFill>
                <a:latin typeface="微软雅黑" panose="020B0503020204020204" pitchFamily="34" charset="-122"/>
                <a:ea typeface="微软雅黑" panose="020B0503020204020204" pitchFamily="34" charset="-122"/>
              </a:rPr>
              <a:t>次创业期首次发布企业公民报告。以践行管理思想、推动客户成长、肩负公民责任、实现共赢发展为己任，努力为各利益相关方社会价值的实现贡献力量</a:t>
            </a:r>
            <a:r>
              <a:rPr lang="zh-CN" altLang="en-US" dirty="0" smtClean="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47479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7919156"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授人以渔，取信于道，捭阖天下，社会各界给予祝福寄语</a:t>
            </a:r>
            <a:endParaRPr lang="zh-CN" altLang="zh-CN" sz="2400" b="1" dirty="0">
              <a:latin typeface="黑体" panose="02010609060101010101" pitchFamily="49" charset="-122"/>
              <a:ea typeface="黑体" panose="02010609060101010101" pitchFamily="49" charset="-122"/>
            </a:endParaRPr>
          </a:p>
        </p:txBody>
      </p:sp>
      <p:grpSp>
        <p:nvGrpSpPr>
          <p:cNvPr id="3" name="组合 2"/>
          <p:cNvGrpSpPr/>
          <p:nvPr/>
        </p:nvGrpSpPr>
        <p:grpSpPr>
          <a:xfrm>
            <a:off x="1074719" y="1275248"/>
            <a:ext cx="8790465" cy="4826804"/>
            <a:chOff x="1074719" y="1275248"/>
            <a:chExt cx="8790465" cy="4826804"/>
          </a:xfrm>
        </p:grpSpPr>
        <p:grpSp>
          <p:nvGrpSpPr>
            <p:cNvPr id="48" name="组合 13"/>
            <p:cNvGrpSpPr>
              <a:grpSpLocks/>
            </p:cNvGrpSpPr>
            <p:nvPr/>
          </p:nvGrpSpPr>
          <p:grpSpPr bwMode="auto">
            <a:xfrm>
              <a:off x="1074719" y="1275248"/>
              <a:ext cx="4385651" cy="915855"/>
              <a:chOff x="657395" y="1453374"/>
              <a:chExt cx="4079581" cy="1431225"/>
            </a:xfrm>
          </p:grpSpPr>
          <p:sp>
            <p:nvSpPr>
              <p:cNvPr id="98" name="AutoShape 4"/>
              <p:cNvSpPr>
                <a:spLocks noChangeArrowheads="1"/>
              </p:cNvSpPr>
              <p:nvPr/>
            </p:nvSpPr>
            <p:spPr bwMode="gray">
              <a:xfrm>
                <a:off x="704528" y="1453374"/>
                <a:ext cx="4032448" cy="1431225"/>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sz="1100">
                  <a:latin typeface="宋体" pitchFamily="2" charset="-122"/>
                  <a:ea typeface="宋体" pitchFamily="2" charset="-122"/>
                </a:endParaRPr>
              </a:p>
            </p:txBody>
          </p:sp>
          <p:sp>
            <p:nvSpPr>
              <p:cNvPr id="99" name="文本框 2"/>
              <p:cNvSpPr txBox="1"/>
              <p:nvPr/>
            </p:nvSpPr>
            <p:spPr>
              <a:xfrm>
                <a:off x="657395" y="1518477"/>
                <a:ext cx="4032895" cy="1200818"/>
              </a:xfrm>
              <a:prstGeom prst="rect">
                <a:avLst/>
              </a:prstGeom>
              <a:noFill/>
              <a:ln>
                <a:solidFill>
                  <a:srgbClr val="BFBFBF"/>
                </a:solidFill>
              </a:ln>
            </p:spPr>
            <p:txBody>
              <a:bodyPr>
                <a:spAutoFit/>
              </a:bodyPr>
              <a:lstStyle/>
              <a:p>
                <a:pPr>
                  <a:lnSpc>
                    <a:spcPct val="130000"/>
                  </a:lnSpc>
                  <a:spcBef>
                    <a:spcPts val="438"/>
                  </a:spcBef>
                  <a:spcAft>
                    <a:spcPts val="438"/>
                  </a:spcAft>
                  <a:buClr>
                    <a:srgbClr val="002060"/>
                  </a:buClr>
                  <a:buSzPct val="75000"/>
                  <a:defRPr/>
                </a:pPr>
                <a:r>
                  <a:rPr lang="zh-CN" altLang="en-US" sz="1100" dirty="0" smtClean="0">
                    <a:latin typeface="宋体" panose="02010600030101010101" pitchFamily="2" charset="-122"/>
                    <a:ea typeface="宋体" panose="02010600030101010101" pitchFamily="2" charset="-122"/>
                  </a:rPr>
                  <a:t>    </a:t>
                </a:r>
                <a:r>
                  <a:rPr lang="zh-CN" altLang="en-US" sz="1100" dirty="0">
                    <a:latin typeface="微软雅黑" panose="020B0503020204020204" pitchFamily="34" charset="-122"/>
                    <a:ea typeface="微软雅黑" panose="020B0503020204020204" pitchFamily="34" charset="-122"/>
                  </a:rPr>
                  <a:t>北大纵横持续推动中国企业的战略规划和科学管理，祝贺北大纵横成立</a:t>
                </a:r>
                <a:r>
                  <a:rPr lang="en-US" altLang="zh-CN" sz="1100" dirty="0">
                    <a:latin typeface="微软雅黑" panose="020B0503020204020204" pitchFamily="34" charset="-122"/>
                    <a:ea typeface="微软雅黑" panose="020B0503020204020204" pitchFamily="34" charset="-122"/>
                  </a:rPr>
                  <a:t>20</a:t>
                </a:r>
                <a:r>
                  <a:rPr lang="zh-CN" altLang="en-US" sz="1100" dirty="0">
                    <a:latin typeface="微软雅黑" panose="020B0503020204020204" pitchFamily="34" charset="-122"/>
                    <a:ea typeface="微软雅黑" panose="020B0503020204020204" pitchFamily="34" charset="-122"/>
                  </a:rPr>
                  <a:t>周年</a:t>
                </a:r>
                <a:r>
                  <a:rPr lang="zh-CN" altLang="en-US" sz="1100" b="1" dirty="0">
                    <a:latin typeface="微软雅黑" panose="020B0503020204020204" pitchFamily="34" charset="-122"/>
                    <a:ea typeface="微软雅黑" panose="020B0503020204020204" pitchFamily="34" charset="-122"/>
                  </a:rPr>
                  <a:t>！</a:t>
                </a:r>
                <a:endParaRPr lang="en-US" altLang="zh-CN" sz="1100" b="1" dirty="0">
                  <a:latin typeface="微软雅黑" panose="020B0503020204020204" pitchFamily="34" charset="-122"/>
                  <a:ea typeface="微软雅黑" panose="020B0503020204020204" pitchFamily="34" charset="-122"/>
                </a:endParaRPr>
              </a:p>
              <a:p>
                <a:pPr>
                  <a:spcAft>
                    <a:spcPts val="0"/>
                  </a:spcAft>
                  <a:defRPr/>
                </a:pPr>
                <a:r>
                  <a:rPr lang="zh-CN" altLang="en-US" sz="1200" b="1" dirty="0">
                    <a:latin typeface="微软雅黑" panose="020B0503020204020204" pitchFamily="34" charset="-122"/>
                    <a:ea typeface="微软雅黑" panose="020B0503020204020204" pitchFamily="34" charset="-122"/>
                  </a:rPr>
                  <a:t>                 </a:t>
                </a:r>
                <a:r>
                  <a:rPr lang="zh-CN" altLang="en-US" sz="1200" b="1" dirty="0" smtClean="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工行（墨西哥）有限公司总经理 陈耀刚</a:t>
                </a:r>
                <a:endParaRPr lang="en-US" altLang="zh-CN" sz="1200" b="1" dirty="0">
                  <a:latin typeface="微软雅黑" panose="020B0503020204020204" pitchFamily="34" charset="-122"/>
                  <a:ea typeface="微软雅黑" panose="020B0503020204020204" pitchFamily="34" charset="-122"/>
                </a:endParaRPr>
              </a:p>
            </p:txBody>
          </p:sp>
        </p:grpSp>
        <p:sp>
          <p:nvSpPr>
            <p:cNvPr id="96" name="AutoShape 4"/>
            <p:cNvSpPr>
              <a:spLocks noChangeArrowheads="1"/>
            </p:cNvSpPr>
            <p:nvPr/>
          </p:nvSpPr>
          <p:spPr bwMode="gray">
            <a:xfrm>
              <a:off x="5619675" y="1316908"/>
              <a:ext cx="4245509" cy="720188"/>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smtClean="0">
                  <a:latin typeface="微软雅黑" panose="020B0503020204020204" pitchFamily="34" charset="-122"/>
                  <a:ea typeface="微软雅黑" panose="020B0503020204020204" pitchFamily="34" charset="-122"/>
                </a:rPr>
                <a:t>      精英</a:t>
              </a:r>
              <a:r>
                <a:rPr lang="zh-CN" altLang="en-US" sz="1100" dirty="0">
                  <a:latin typeface="微软雅黑" panose="020B0503020204020204" pitchFamily="34" charset="-122"/>
                  <a:ea typeface="微软雅黑" panose="020B0503020204020204" pitchFamily="34" charset="-122"/>
                </a:rPr>
                <a:t>团队、追求卓越，祝北大纵横早日引领中国咨询走向</a:t>
              </a:r>
              <a:r>
                <a:rPr lang="zh-CN" altLang="en-US" sz="1100" dirty="0" smtClean="0">
                  <a:latin typeface="微软雅黑" panose="020B0503020204020204" pitchFamily="34" charset="-122"/>
                  <a:ea typeface="微软雅黑" panose="020B0503020204020204" pitchFamily="34" charset="-122"/>
                </a:rPr>
                <a:t>世界</a:t>
              </a:r>
              <a:r>
                <a:rPr lang="en-US" altLang="zh-CN" sz="1100" dirty="0" smtClean="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
              </a:r>
              <a:br>
                <a:rPr lang="en-US" altLang="zh-CN" sz="1100" dirty="0">
                  <a:latin typeface="微软雅黑" panose="020B0503020204020204" pitchFamily="34" charset="-122"/>
                  <a:ea typeface="微软雅黑" panose="020B0503020204020204" pitchFamily="34" charset="-122"/>
                </a:rPr>
              </a:br>
              <a:r>
                <a:rPr lang="en-US" altLang="zh-CN" sz="1100" dirty="0" smtClean="0">
                  <a:latin typeface="微软雅黑" panose="020B0503020204020204" pitchFamily="34" charset="-122"/>
                  <a:ea typeface="微软雅黑" panose="020B0503020204020204" pitchFamily="34" charset="-122"/>
                </a:rPr>
                <a:t>                                     </a:t>
              </a:r>
              <a:r>
                <a:rPr lang="zh-CN" altLang="en-US" sz="1100" b="1" dirty="0" smtClean="0">
                  <a:latin typeface="微软雅黑" panose="020B0503020204020204" pitchFamily="34" charset="-122"/>
                  <a:ea typeface="微软雅黑" panose="020B0503020204020204" pitchFamily="34" charset="-122"/>
                </a:rPr>
                <a:t>中国</a:t>
              </a:r>
              <a:r>
                <a:rPr lang="zh-CN" altLang="en-US" sz="1100" b="1" dirty="0">
                  <a:latin typeface="微软雅黑" panose="020B0503020204020204" pitchFamily="34" charset="-122"/>
                  <a:ea typeface="微软雅黑" panose="020B0503020204020204" pitchFamily="34" charset="-122"/>
                </a:rPr>
                <a:t>华盈资产管理集团 副总裁 张平</a:t>
              </a:r>
              <a:r>
                <a:rPr lang="zh-CN" altLang="en-US" sz="1100" b="1" dirty="0" smtClean="0">
                  <a:latin typeface="微软雅黑" panose="020B0503020204020204" pitchFamily="34" charset="-122"/>
                  <a:ea typeface="微软雅黑" panose="020B0503020204020204" pitchFamily="34" charset="-122"/>
                </a:rPr>
                <a:t>阁</a:t>
              </a:r>
              <a:endParaRPr lang="en-US" altLang="zh-CN" sz="1100" b="1" dirty="0">
                <a:latin typeface="微软雅黑" panose="020B0503020204020204" pitchFamily="34" charset="-122"/>
                <a:ea typeface="微软雅黑" panose="020B0503020204020204" pitchFamily="34" charset="-122"/>
                <a:cs typeface="Times New Roman" pitchFamily="18" charset="0"/>
              </a:endParaRPr>
            </a:p>
          </p:txBody>
        </p:sp>
        <p:sp>
          <p:nvSpPr>
            <p:cNvPr id="50" name="AutoShape 4"/>
            <p:cNvSpPr>
              <a:spLocks noChangeArrowheads="1"/>
            </p:cNvSpPr>
            <p:nvPr/>
          </p:nvSpPr>
          <p:spPr bwMode="gray">
            <a:xfrm flipH="1">
              <a:off x="5616249" y="2166488"/>
              <a:ext cx="4248935" cy="732607"/>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纵横二十年，集商海智慧，普经管之道，助企业</a:t>
              </a:r>
              <a:r>
                <a:rPr lang="zh-CN" altLang="en-US" sz="1100" dirty="0" smtClean="0">
                  <a:latin typeface="微软雅黑" panose="020B0503020204020204" pitchFamily="34" charset="-122"/>
                  <a:ea typeface="微软雅黑" panose="020B0503020204020204" pitchFamily="34" charset="-122"/>
                </a:rPr>
                <a:t>成长。</a:t>
              </a:r>
              <a:endParaRPr lang="en-US" altLang="zh-CN" sz="1100" dirty="0">
                <a:latin typeface="微软雅黑" panose="020B0503020204020204" pitchFamily="34" charset="-122"/>
                <a:ea typeface="微软雅黑" panose="020B0503020204020204" pitchFamily="34" charset="-122"/>
              </a:endParaRPr>
            </a:p>
            <a:p>
              <a:r>
                <a:rPr lang="zh-CN" altLang="en-US" sz="1100" b="1" dirty="0" smtClean="0">
                  <a:latin typeface="微软雅黑" panose="020B0503020204020204" pitchFamily="34" charset="-122"/>
                  <a:ea typeface="微软雅黑" panose="020B0503020204020204" pitchFamily="34" charset="-122"/>
                </a:rPr>
                <a:t>                                    湖北良品铺子有限责任公司</a:t>
              </a:r>
              <a:r>
                <a:rPr lang="zh-CN" altLang="en-US" sz="1100" b="1" dirty="0">
                  <a:latin typeface="微软雅黑" panose="020B0503020204020204" pitchFamily="34" charset="-122"/>
                  <a:ea typeface="微软雅黑" panose="020B0503020204020204" pitchFamily="34" charset="-122"/>
                </a:rPr>
                <a:t>董事长杨红春</a:t>
              </a:r>
              <a:endParaRPr lang="en-US" altLang="zh-CN" sz="1100" b="1" dirty="0">
                <a:latin typeface="微软雅黑" panose="020B0503020204020204" pitchFamily="34" charset="-122"/>
                <a:ea typeface="微软雅黑" panose="020B0503020204020204" pitchFamily="34" charset="-122"/>
              </a:endParaRPr>
            </a:p>
          </p:txBody>
        </p:sp>
        <p:sp>
          <p:nvSpPr>
            <p:cNvPr id="51" name="AutoShape 4"/>
            <p:cNvSpPr>
              <a:spLocks noChangeArrowheads="1"/>
            </p:cNvSpPr>
            <p:nvPr/>
          </p:nvSpPr>
          <p:spPr bwMode="gray">
            <a:xfrm>
              <a:off x="1088747" y="3116656"/>
              <a:ext cx="4371621" cy="62863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100" dirty="0" smtClean="0">
                  <a:latin typeface="微软雅黑" panose="020B0503020204020204" pitchFamily="34" charset="-122"/>
                  <a:ea typeface="微软雅黑" panose="020B0503020204020204" pitchFamily="34" charset="-122"/>
                </a:rPr>
                <a:t>     </a:t>
              </a:r>
              <a:r>
                <a:rPr lang="zh-CN" altLang="en-US" sz="1100" dirty="0">
                  <a:latin typeface="微软雅黑" panose="020B0503020204020204" pitchFamily="34" charset="-122"/>
                  <a:ea typeface="微软雅黑" panose="020B0503020204020204" pitchFamily="34" charset="-122"/>
                </a:rPr>
                <a:t>纵步经略商界，横亘谋筹未来。二分春华秋实，十步芳草济业</a:t>
              </a:r>
              <a:r>
                <a:rPr lang="zh-CN" altLang="en-US" sz="1100" dirty="0" smtClean="0">
                  <a:latin typeface="微软雅黑" panose="020B0503020204020204" pitchFamily="34" charset="-122"/>
                  <a:ea typeface="微软雅黑" panose="020B0503020204020204" pitchFamily="34" charset="-122"/>
                </a:rPr>
                <a:t>。 </a:t>
              </a:r>
              <a:r>
                <a:rPr lang="en-US" altLang="zh-CN" sz="1100" dirty="0" smtClean="0">
                  <a:latin typeface="微软雅黑" panose="020B0503020204020204" pitchFamily="34" charset="-122"/>
                  <a:ea typeface="微软雅黑" panose="020B0503020204020204" pitchFamily="34" charset="-122"/>
                </a:rPr>
                <a:t/>
              </a:r>
              <a:br>
                <a:rPr lang="en-US" altLang="zh-CN" sz="1100" dirty="0" smtClean="0">
                  <a:latin typeface="微软雅黑" panose="020B0503020204020204" pitchFamily="34" charset="-122"/>
                  <a:ea typeface="微软雅黑" panose="020B0503020204020204" pitchFamily="34" charset="-122"/>
                </a:rPr>
              </a:br>
              <a:r>
                <a:rPr lang="en-US" altLang="zh-CN" sz="1100" dirty="0" smtClean="0">
                  <a:latin typeface="微软雅黑" panose="020B0503020204020204" pitchFamily="34" charset="-122"/>
                  <a:ea typeface="微软雅黑" panose="020B0503020204020204" pitchFamily="34" charset="-122"/>
                </a:rPr>
                <a:t> </a:t>
              </a:r>
              <a:r>
                <a:rPr lang="zh-CN" altLang="en-US" sz="1100" dirty="0" smtClean="0">
                  <a:latin typeface="微软雅黑" panose="020B0503020204020204" pitchFamily="34" charset="-122"/>
                  <a:ea typeface="微软雅黑" panose="020B0503020204020204" pitchFamily="34" charset="-122"/>
                </a:rPr>
                <a:t>谨</a:t>
              </a:r>
              <a:r>
                <a:rPr lang="zh-CN" altLang="en-US" sz="1100" dirty="0">
                  <a:latin typeface="微软雅黑" panose="020B0503020204020204" pitchFamily="34" charset="-122"/>
                  <a:ea typeface="微软雅黑" panose="020B0503020204020204" pitchFamily="34" charset="-122"/>
                </a:rPr>
                <a:t>贺北大纵横二十年庆！</a:t>
              </a:r>
              <a:endParaRPr lang="en-US" altLang="zh-CN" sz="1100" dirty="0">
                <a:latin typeface="微软雅黑" panose="020B0503020204020204" pitchFamily="34" charset="-122"/>
                <a:ea typeface="微软雅黑" panose="020B0503020204020204" pitchFamily="34" charset="-122"/>
              </a:endParaRPr>
            </a:p>
            <a:p>
              <a:pPr algn="r">
                <a:defRPr/>
              </a:pPr>
              <a:r>
                <a:rPr lang="zh-CN" altLang="en-US" sz="1100" dirty="0" smtClean="0">
                  <a:latin typeface="微软雅黑" panose="020B0503020204020204" pitchFamily="34" charset="-122"/>
                  <a:ea typeface="微软雅黑" panose="020B0503020204020204" pitchFamily="34" charset="-122"/>
                </a:rPr>
                <a:t>                                                  </a:t>
              </a:r>
              <a:r>
                <a:rPr lang="zh-CN" altLang="en-US" sz="1100" b="1" dirty="0" smtClean="0">
                  <a:latin typeface="微软雅黑" panose="020B0503020204020204" pitchFamily="34" charset="-122"/>
                  <a:ea typeface="微软雅黑" panose="020B0503020204020204" pitchFamily="34" charset="-122"/>
                </a:rPr>
                <a:t>上</a:t>
              </a:r>
              <a:r>
                <a:rPr lang="zh-CN" altLang="en-US" sz="1100" b="1" dirty="0">
                  <a:latin typeface="微软雅黑" panose="020B0503020204020204" pitchFamily="34" charset="-122"/>
                  <a:ea typeface="微软雅黑" panose="020B0503020204020204" pitchFamily="34" charset="-122"/>
                </a:rPr>
                <a:t>汽集团总工程师程惊雷</a:t>
              </a:r>
              <a:endParaRPr lang="en-US" altLang="zh-CN" sz="1100" b="1" dirty="0">
                <a:latin typeface="微软雅黑" panose="020B0503020204020204" pitchFamily="34" charset="-122"/>
                <a:ea typeface="微软雅黑" panose="020B0503020204020204" pitchFamily="34" charset="-122"/>
              </a:endParaRPr>
            </a:p>
          </p:txBody>
        </p:sp>
        <p:sp>
          <p:nvSpPr>
            <p:cNvPr id="52" name="AutoShape 4"/>
            <p:cNvSpPr>
              <a:spLocks noChangeArrowheads="1"/>
            </p:cNvSpPr>
            <p:nvPr/>
          </p:nvSpPr>
          <p:spPr bwMode="gray">
            <a:xfrm>
              <a:off x="1107066" y="2291450"/>
              <a:ext cx="4334981" cy="727787"/>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祝北大纵横在新的发展征程中，砥砺奋进、再谱新篇。 </a:t>
              </a:r>
              <a:endParaRPr lang="en-US" altLang="zh-CN" sz="1100" dirty="0">
                <a:latin typeface="微软雅黑" panose="020B0503020204020204" pitchFamily="34" charset="-122"/>
                <a:ea typeface="微软雅黑" panose="020B0503020204020204" pitchFamily="34" charset="-122"/>
              </a:endParaRPr>
            </a:p>
            <a:p>
              <a:pPr>
                <a:defRPr/>
              </a:pPr>
              <a:r>
                <a:rPr lang="zh-CN" altLang="en-US" b="1" dirty="0" smtClean="0">
                  <a:latin typeface="微软雅黑" panose="020B0503020204020204" pitchFamily="34" charset="-122"/>
                  <a:ea typeface="微软雅黑" panose="020B0503020204020204" pitchFamily="34" charset="-122"/>
                </a:rPr>
                <a:t>                                              中国</a:t>
              </a:r>
              <a:r>
                <a:rPr lang="zh-CN" altLang="en-US" b="1" dirty="0">
                  <a:latin typeface="微软雅黑" panose="020B0503020204020204" pitchFamily="34" charset="-122"/>
                  <a:ea typeface="微软雅黑" panose="020B0503020204020204" pitchFamily="34" charset="-122"/>
                </a:rPr>
                <a:t>能源建设集团纪委 李延凯</a:t>
              </a:r>
              <a:endParaRPr lang="en-US" altLang="zh-CN" b="1" dirty="0">
                <a:latin typeface="微软雅黑" panose="020B0503020204020204" pitchFamily="34" charset="-122"/>
                <a:ea typeface="微软雅黑" panose="020B0503020204020204" pitchFamily="34" charset="-122"/>
              </a:endParaRPr>
            </a:p>
          </p:txBody>
        </p:sp>
        <p:sp>
          <p:nvSpPr>
            <p:cNvPr id="53" name="AutoShape 4"/>
            <p:cNvSpPr>
              <a:spLocks noChangeArrowheads="1"/>
            </p:cNvSpPr>
            <p:nvPr/>
          </p:nvSpPr>
          <p:spPr bwMode="gray">
            <a:xfrm>
              <a:off x="5616249" y="3822921"/>
              <a:ext cx="4248935" cy="648753"/>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spcAft>
                  <a:spcPts val="600"/>
                </a:spcAft>
              </a:pPr>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北大纵横，纵横天下，愿继续引领行业发展，为企业创造更高价值！</a:t>
              </a:r>
              <a:endParaRPr lang="en-US" altLang="zh-CN" sz="1100" dirty="0">
                <a:latin typeface="微软雅黑" panose="020B0503020204020204" pitchFamily="34" charset="-122"/>
                <a:ea typeface="微软雅黑" panose="020B0503020204020204" pitchFamily="34" charset="-122"/>
              </a:endParaRPr>
            </a:p>
            <a:p>
              <a:pPr algn="r">
                <a:spcAft>
                  <a:spcPts val="600"/>
                </a:spcAft>
              </a:pPr>
              <a:r>
                <a:rPr lang="zh-CN" altLang="en-US" sz="1100" b="1" dirty="0">
                  <a:latin typeface="微软雅黑" panose="020B0503020204020204" pitchFamily="34" charset="-122"/>
                  <a:ea typeface="微软雅黑" panose="020B0503020204020204" pitchFamily="34" charset="-122"/>
                </a:rPr>
                <a:t>深圳地铁集团资本运作部部长 程天寿</a:t>
              </a:r>
              <a:endParaRPr lang="en-US" altLang="zh-CN" sz="1100" b="1" dirty="0">
                <a:latin typeface="微软雅黑" panose="020B0503020204020204" pitchFamily="34" charset="-122"/>
                <a:ea typeface="微软雅黑" panose="020B0503020204020204" pitchFamily="34" charset="-122"/>
              </a:endParaRPr>
            </a:p>
          </p:txBody>
        </p:sp>
        <p:sp>
          <p:nvSpPr>
            <p:cNvPr id="54" name="AutoShape 4"/>
            <p:cNvSpPr>
              <a:spLocks noChangeArrowheads="1"/>
            </p:cNvSpPr>
            <p:nvPr/>
          </p:nvSpPr>
          <p:spPr bwMode="gray">
            <a:xfrm>
              <a:off x="5616249" y="3047525"/>
              <a:ext cx="4248935" cy="634991"/>
            </a:xfrm>
            <a:prstGeom prst="roundRect">
              <a:avLst>
                <a:gd name="adj" fmla="val 10347"/>
              </a:avLst>
            </a:prstGeom>
            <a:solidFill>
              <a:schemeClr val="bg1"/>
            </a:solidFill>
            <a:ln w="50800">
              <a:solidFill>
                <a:srgbClr val="BFBFBF"/>
              </a:solidFill>
              <a:round/>
              <a:headEnd/>
              <a:tailEnd/>
            </a:ln>
          </p:spPr>
          <p:txBody>
            <a:bodyPr wrap="none" anchor="ctr">
              <a:no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数载耕耘，硕果累累，二十春秋，风华正茂。继往开来，拥抱</a:t>
              </a:r>
              <a:endParaRPr lang="en-US" altLang="zh-CN" sz="1100" dirty="0">
                <a:latin typeface="微软雅黑" panose="020B0503020204020204" pitchFamily="34" charset="-122"/>
                <a:ea typeface="微软雅黑" panose="020B0503020204020204" pitchFamily="34" charset="-122"/>
              </a:endParaRPr>
            </a:p>
            <a:p>
              <a:r>
                <a:rPr lang="zh-CN" altLang="en-US" sz="1100" dirty="0">
                  <a:latin typeface="微软雅黑" panose="020B0503020204020204" pitchFamily="34" charset="-122"/>
                  <a:ea typeface="微软雅黑" panose="020B0503020204020204" pitchFamily="34" charset="-122"/>
                </a:rPr>
                <a:t>梦想，锐意进取，再铸辉煌！</a:t>
              </a:r>
              <a:endParaRPr lang="en-US" altLang="zh-CN" sz="1100" dirty="0">
                <a:latin typeface="微软雅黑" panose="020B0503020204020204" pitchFamily="34" charset="-122"/>
                <a:ea typeface="微软雅黑" panose="020B0503020204020204" pitchFamily="34" charset="-122"/>
              </a:endParaRPr>
            </a:p>
            <a:p>
              <a:pPr algn="r"/>
              <a:r>
                <a:rPr lang="zh-CN" altLang="en-US" sz="1100" b="1" dirty="0">
                  <a:latin typeface="微软雅黑" panose="020B0503020204020204" pitchFamily="34" charset="-122"/>
                  <a:ea typeface="微软雅黑" panose="020B0503020204020204" pitchFamily="34" charset="-122"/>
                </a:rPr>
                <a:t>上海仪电控股集团副总裁、云赛智联董事长黄金刚</a:t>
              </a:r>
              <a:endParaRPr lang="en-US" altLang="zh-CN" sz="1100" b="1" dirty="0">
                <a:latin typeface="微软雅黑" panose="020B0503020204020204" pitchFamily="34" charset="-122"/>
                <a:ea typeface="微软雅黑" panose="020B0503020204020204" pitchFamily="34" charset="-122"/>
              </a:endParaRPr>
            </a:p>
          </p:txBody>
        </p:sp>
        <p:sp>
          <p:nvSpPr>
            <p:cNvPr id="55" name="AutoShape 4"/>
            <p:cNvSpPr>
              <a:spLocks noChangeArrowheads="1"/>
            </p:cNvSpPr>
            <p:nvPr/>
          </p:nvSpPr>
          <p:spPr bwMode="gray">
            <a:xfrm>
              <a:off x="1088747" y="3858086"/>
              <a:ext cx="4371621" cy="65654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纵横二十载，再行；捭阖满神州，出国！</a:t>
              </a:r>
              <a:endParaRPr lang="en-US" altLang="zh-CN" sz="1100" dirty="0">
                <a:latin typeface="微软雅黑" panose="020B0503020204020204" pitchFamily="34" charset="-122"/>
                <a:ea typeface="微软雅黑" panose="020B0503020204020204" pitchFamily="34" charset="-122"/>
              </a:endParaRPr>
            </a:p>
            <a:p>
              <a:pPr algn="r">
                <a:defRPr/>
              </a:pPr>
              <a:r>
                <a:rPr lang="zh-CN" altLang="en-US" sz="1100" b="1" dirty="0" smtClean="0">
                  <a:latin typeface="微软雅黑" panose="020B0503020204020204" pitchFamily="34" charset="-122"/>
                  <a:ea typeface="微软雅黑" panose="020B0503020204020204" pitchFamily="34" charset="-122"/>
                </a:rPr>
                <a:t>                                   艺</a:t>
              </a:r>
              <a:r>
                <a:rPr lang="zh-CN" altLang="en-US" sz="1100" b="1" dirty="0">
                  <a:latin typeface="微软雅黑" panose="020B0503020204020204" pitchFamily="34" charset="-122"/>
                  <a:ea typeface="微软雅黑" panose="020B0503020204020204" pitchFamily="34" charset="-122"/>
                </a:rPr>
                <a:t>龙旅行网首席运营官周荣</a:t>
              </a:r>
              <a:endParaRPr lang="en-US" altLang="zh-CN" sz="1100" b="1" dirty="0">
                <a:latin typeface="微软雅黑" panose="020B0503020204020204" pitchFamily="34" charset="-122"/>
                <a:ea typeface="微软雅黑" panose="020B0503020204020204" pitchFamily="34" charset="-122"/>
              </a:endParaRPr>
            </a:p>
          </p:txBody>
        </p:sp>
        <p:sp>
          <p:nvSpPr>
            <p:cNvPr id="56" name="AutoShape 4"/>
            <p:cNvSpPr>
              <a:spLocks noChangeArrowheads="1"/>
            </p:cNvSpPr>
            <p:nvPr/>
          </p:nvSpPr>
          <p:spPr bwMode="gray">
            <a:xfrm>
              <a:off x="1088747" y="4632382"/>
              <a:ext cx="4371620" cy="713917"/>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100" dirty="0">
                  <a:latin typeface="微软雅黑" panose="020B0503020204020204" pitchFamily="34" charset="-122"/>
                  <a:ea typeface="微软雅黑" panose="020B0503020204020204" pitchFamily="34" charset="-122"/>
                </a:rPr>
                <a:t>“  北大纵横能够在这么短时间内取得这样成果非常不容易，方案非常系统和严谨，是我见过的最好的新工厂规划方案”！</a:t>
              </a:r>
              <a:endParaRPr lang="en-US" altLang="zh-CN" sz="1100" dirty="0">
                <a:latin typeface="微软雅黑" panose="020B0503020204020204" pitchFamily="34" charset="-122"/>
                <a:ea typeface="微软雅黑" panose="020B0503020204020204" pitchFamily="34" charset="-122"/>
              </a:endParaRPr>
            </a:p>
            <a:p>
              <a:pPr algn="r">
                <a:defRPr/>
              </a:pPr>
              <a:r>
                <a:rPr lang="zh-CN" altLang="en-US" sz="1100" b="1" dirty="0" smtClean="0">
                  <a:latin typeface="微软雅黑" panose="020B0503020204020204" pitchFamily="34" charset="-122"/>
                  <a:ea typeface="微软雅黑" panose="020B0503020204020204" pitchFamily="34" charset="-122"/>
                </a:rPr>
                <a:t>                        海尔集团</a:t>
              </a:r>
              <a:r>
                <a:rPr lang="zh-CN" altLang="en-US" sz="1100" b="1" dirty="0">
                  <a:latin typeface="微软雅黑" panose="020B0503020204020204" pitchFamily="34" charset="-122"/>
                  <a:ea typeface="微软雅黑" panose="020B0503020204020204" pitchFamily="34" charset="-122"/>
                </a:rPr>
                <a:t>工程技术平台负责人  张唯杰</a:t>
              </a:r>
              <a:endParaRPr lang="en-US" altLang="zh-CN" sz="1100" b="1" dirty="0">
                <a:latin typeface="微软雅黑" panose="020B0503020204020204" pitchFamily="34" charset="-122"/>
                <a:ea typeface="微软雅黑" panose="020B0503020204020204" pitchFamily="34" charset="-122"/>
              </a:endParaRPr>
            </a:p>
          </p:txBody>
        </p:sp>
        <p:sp>
          <p:nvSpPr>
            <p:cNvPr id="57" name="AutoShape 4"/>
            <p:cNvSpPr>
              <a:spLocks noChangeArrowheads="1"/>
            </p:cNvSpPr>
            <p:nvPr/>
          </p:nvSpPr>
          <p:spPr bwMode="gray">
            <a:xfrm>
              <a:off x="1074719" y="5474875"/>
              <a:ext cx="4371620" cy="627177"/>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defRPr/>
              </a:pPr>
              <a:r>
                <a:rPr lang="zh-CN" altLang="en-US" sz="1100" dirty="0" smtClean="0">
                  <a:latin typeface="微软雅黑" panose="020B0503020204020204" pitchFamily="34" charset="-122"/>
                  <a:ea typeface="微软雅黑" panose="020B0503020204020204" pitchFamily="34" charset="-122"/>
                </a:rPr>
                <a:t>    </a:t>
              </a:r>
              <a:r>
                <a:rPr lang="zh-CN" altLang="en-US" sz="1100" dirty="0">
                  <a:latin typeface="微软雅黑" panose="020B0503020204020204" pitchFamily="34" charset="-122"/>
                  <a:ea typeface="微软雅黑" panose="020B0503020204020204" pitchFamily="34" charset="-122"/>
                </a:rPr>
                <a:t>纵横傲立二十载，专业敬业铸辉煌！</a:t>
              </a:r>
              <a:endParaRPr lang="en-US" altLang="zh-CN" sz="1100" dirty="0">
                <a:latin typeface="微软雅黑" panose="020B0503020204020204" pitchFamily="34" charset="-122"/>
                <a:ea typeface="微软雅黑" panose="020B0503020204020204" pitchFamily="34" charset="-122"/>
              </a:endParaRPr>
            </a:p>
            <a:p>
              <a:pPr algn="r">
                <a:defRPr/>
              </a:pPr>
              <a:r>
                <a:rPr lang="zh-CN" altLang="en-US" sz="1100" dirty="0" smtClean="0">
                  <a:latin typeface="微软雅黑" panose="020B0503020204020204" pitchFamily="34" charset="-122"/>
                  <a:ea typeface="微软雅黑" panose="020B0503020204020204" pitchFamily="34" charset="-122"/>
                </a:rPr>
                <a:t>                          </a:t>
              </a:r>
              <a:r>
                <a:rPr lang="zh-CN" altLang="en-US" sz="1100" b="1" dirty="0" smtClean="0">
                  <a:latin typeface="微软雅黑" panose="020B0503020204020204" pitchFamily="34" charset="-122"/>
                  <a:ea typeface="微软雅黑" panose="020B0503020204020204" pitchFamily="34" charset="-122"/>
                </a:rPr>
                <a:t>辽宁出版集团有限公司</a:t>
              </a:r>
              <a:r>
                <a:rPr lang="zh-CN" altLang="en-US" sz="1100" b="1" dirty="0">
                  <a:latin typeface="微软雅黑" panose="020B0503020204020204" pitchFamily="34" charset="-122"/>
                  <a:ea typeface="微软雅黑" panose="020B0503020204020204" pitchFamily="34" charset="-122"/>
                </a:rPr>
                <a:t>董事长 杨建军</a:t>
              </a:r>
            </a:p>
            <a:p>
              <a:pPr>
                <a:spcAft>
                  <a:spcPts val="600"/>
                </a:spcAft>
                <a:defRPr/>
              </a:pPr>
              <a:endParaRPr lang="en-US" altLang="zh-CN" sz="1100" dirty="0">
                <a:latin typeface="微软雅黑" panose="020B0503020204020204" pitchFamily="34" charset="-122"/>
                <a:ea typeface="微软雅黑" panose="020B0503020204020204" pitchFamily="34" charset="-122"/>
              </a:endParaRPr>
            </a:p>
          </p:txBody>
        </p:sp>
        <p:sp>
          <p:nvSpPr>
            <p:cNvPr id="58" name="AutoShape 4"/>
            <p:cNvSpPr>
              <a:spLocks noChangeArrowheads="1"/>
            </p:cNvSpPr>
            <p:nvPr/>
          </p:nvSpPr>
          <p:spPr bwMode="gray">
            <a:xfrm>
              <a:off x="5616249" y="5301085"/>
              <a:ext cx="4248935" cy="798883"/>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spcAft>
                  <a:spcPts val="600"/>
                </a:spcAft>
              </a:pPr>
              <a:r>
                <a:rPr lang="zh-CN" altLang="en-US" sz="1100" dirty="0" smtClean="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行业的引领，咨询的平台，变革的智囊，卓越的坚守。</a:t>
              </a:r>
              <a:endParaRPr lang="en-US" altLang="zh-CN" sz="1100" dirty="0">
                <a:latin typeface="微软雅黑" panose="020B0503020204020204" pitchFamily="34" charset="-122"/>
                <a:ea typeface="微软雅黑" panose="020B0503020204020204" pitchFamily="34" charset="-122"/>
              </a:endParaRPr>
            </a:p>
            <a:p>
              <a:pPr algn="r">
                <a:spcAft>
                  <a:spcPts val="600"/>
                </a:spcAft>
              </a:pPr>
              <a:r>
                <a:rPr lang="zh-CN" altLang="en-US" sz="1100" b="1" dirty="0">
                  <a:latin typeface="微软雅黑" panose="020B0503020204020204" pitchFamily="34" charset="-122"/>
                  <a:ea typeface="微软雅黑" panose="020B0503020204020204" pitchFamily="34" charset="-122"/>
                </a:rPr>
                <a:t>南水北调东线总公司人力资源部部长李波</a:t>
              </a:r>
              <a:endParaRPr lang="en-US" altLang="zh-CN" sz="1100" b="1" dirty="0">
                <a:latin typeface="微软雅黑" panose="020B0503020204020204" pitchFamily="34" charset="-122"/>
                <a:ea typeface="微软雅黑" panose="020B0503020204020204" pitchFamily="34" charset="-122"/>
              </a:endParaRPr>
            </a:p>
          </p:txBody>
        </p:sp>
        <p:sp>
          <p:nvSpPr>
            <p:cNvPr id="59" name="AutoShape 4"/>
            <p:cNvSpPr>
              <a:spLocks noChangeArrowheads="1"/>
            </p:cNvSpPr>
            <p:nvPr/>
          </p:nvSpPr>
          <p:spPr bwMode="gray">
            <a:xfrm>
              <a:off x="5626340" y="4621147"/>
              <a:ext cx="4238844" cy="50413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spcAft>
                  <a:spcPts val="600"/>
                </a:spcAft>
              </a:pPr>
              <a:r>
                <a:rPr lang="en-US" altLang="zh-CN" sz="1100" dirty="0" smtClean="0">
                  <a:latin typeface="微软雅黑" panose="020B0503020204020204" pitchFamily="34" charset="-122"/>
                  <a:ea typeface="微软雅黑" panose="020B0503020204020204" pitchFamily="34" charset="-122"/>
                </a:rPr>
                <a:t>    </a:t>
              </a:r>
              <a:r>
                <a:rPr lang="zh-CN" altLang="zh-CN" sz="1100" dirty="0">
                  <a:latin typeface="微软雅黑" panose="020B0503020204020204" pitchFamily="34" charset="-122"/>
                  <a:ea typeface="微软雅黑" panose="020B0503020204020204" pitchFamily="34" charset="-122"/>
                </a:rPr>
                <a:t>北大纵横，纵横四海！</a:t>
              </a:r>
            </a:p>
            <a:p>
              <a:pPr algn="r">
                <a:spcAft>
                  <a:spcPts val="600"/>
                </a:spcAft>
              </a:pPr>
              <a:r>
                <a:rPr lang="zh-CN" altLang="zh-CN" sz="1100" b="1" dirty="0">
                  <a:latin typeface="微软雅黑" panose="020B0503020204020204" pitchFamily="34" charset="-122"/>
                  <a:ea typeface="微软雅黑" panose="020B0503020204020204" pitchFamily="34" charset="-122"/>
                </a:rPr>
                <a:t>中广核财务有限责任公司总经理 梁开卷</a:t>
              </a:r>
            </a:p>
          </p:txBody>
        </p:sp>
      </p:grpSp>
    </p:spTree>
    <p:extLst>
      <p:ext uri="{BB962C8B-B14F-4D97-AF65-F5344CB8AC3E}">
        <p14:creationId xmlns:p14="http://schemas.microsoft.com/office/powerpoint/2010/main" val="538581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7919156"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授人以渔，取信于道，捭阖天下，社会各界给予祝福寄语</a:t>
            </a:r>
            <a:endParaRPr lang="zh-CN" altLang="zh-CN"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975161" y="1256280"/>
            <a:ext cx="8799091" cy="4938942"/>
            <a:chOff x="1648261" y="1256280"/>
            <a:chExt cx="8799091" cy="4938942"/>
          </a:xfrm>
        </p:grpSpPr>
        <p:grpSp>
          <p:nvGrpSpPr>
            <p:cNvPr id="18" name="组合 13"/>
            <p:cNvGrpSpPr>
              <a:grpSpLocks/>
            </p:cNvGrpSpPr>
            <p:nvPr/>
          </p:nvGrpSpPr>
          <p:grpSpPr bwMode="auto">
            <a:xfrm>
              <a:off x="1698930" y="1256280"/>
              <a:ext cx="4335593" cy="833868"/>
              <a:chOff x="704528" y="1453374"/>
              <a:chExt cx="4033017" cy="1303104"/>
            </a:xfrm>
          </p:grpSpPr>
          <p:sp>
            <p:nvSpPr>
              <p:cNvPr id="80" name="AutoShape 4"/>
              <p:cNvSpPr>
                <a:spLocks noChangeArrowheads="1"/>
              </p:cNvSpPr>
              <p:nvPr/>
            </p:nvSpPr>
            <p:spPr bwMode="gray">
              <a:xfrm>
                <a:off x="704528" y="1453374"/>
                <a:ext cx="4032448" cy="1303104"/>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sz="1000">
                  <a:latin typeface="宋体" pitchFamily="2" charset="-122"/>
                  <a:ea typeface="宋体" pitchFamily="2" charset="-122"/>
                </a:endParaRPr>
              </a:p>
            </p:txBody>
          </p:sp>
          <p:sp>
            <p:nvSpPr>
              <p:cNvPr id="81" name="文本框 2"/>
              <p:cNvSpPr txBox="1"/>
              <p:nvPr/>
            </p:nvSpPr>
            <p:spPr>
              <a:xfrm>
                <a:off x="704650" y="1518235"/>
                <a:ext cx="4032895" cy="1178376"/>
              </a:xfrm>
              <a:prstGeom prst="rect">
                <a:avLst/>
              </a:prstGeom>
              <a:noFill/>
              <a:ln>
                <a:solidFill>
                  <a:srgbClr val="BFBFBF"/>
                </a:solidFill>
              </a:ln>
            </p:spPr>
            <p:txBody>
              <a:bodyPr>
                <a:spAutoFit/>
              </a:bodyPr>
              <a:lstStyle/>
              <a:p>
                <a:pPr>
                  <a:spcAft>
                    <a:spcPts val="0"/>
                  </a:spcAft>
                  <a:defRPr/>
                </a:pPr>
                <a:r>
                  <a:rPr lang="zh-CN" altLang="en-US" sz="1100" dirty="0">
                    <a:latin typeface="微软雅黑" panose="020B0503020204020204" pitchFamily="34" charset="-122"/>
                    <a:ea typeface="微软雅黑" panose="020B0503020204020204" pitchFamily="34" charset="-122"/>
                  </a:rPr>
                  <a:t>    北大纵横十五年来伴随了中国企业的成长，衷心希望中国管理咨询机构能为中国企业的发展起到强大的推动作用，也祝愿北大纵横在将来能达到世界领先的目标。</a:t>
                </a:r>
                <a:endParaRPr lang="en-US" altLang="zh-CN" sz="1100" dirty="0">
                  <a:latin typeface="微软雅黑" panose="020B0503020204020204" pitchFamily="34" charset="-122"/>
                  <a:ea typeface="微软雅黑" panose="020B0503020204020204" pitchFamily="34" charset="-122"/>
                </a:endParaRPr>
              </a:p>
              <a:p>
                <a:pPr indent="457200">
                  <a:defRPr/>
                </a:pPr>
                <a:r>
                  <a:rPr lang="en-US" altLang="zh-CN" sz="1000" b="1" dirty="0">
                    <a:latin typeface="微软雅黑" panose="020B0503020204020204" pitchFamily="34" charset="-122"/>
                    <a:ea typeface="微软雅黑" panose="020B0503020204020204" pitchFamily="34" charset="-122"/>
                    <a:cs typeface="Times New Roman" pitchFamily="18" charset="0"/>
                  </a:rPr>
                  <a:t>          </a:t>
                </a:r>
                <a:r>
                  <a:rPr lang="en-US" altLang="zh-CN" sz="1000" b="1" dirty="0" smtClean="0">
                    <a:latin typeface="微软雅黑" panose="020B0503020204020204" pitchFamily="34" charset="-122"/>
                    <a:ea typeface="微软雅黑" panose="020B0503020204020204" pitchFamily="34" charset="-122"/>
                    <a:cs typeface="Times New Roman" pitchFamily="18" charset="0"/>
                  </a:rPr>
                  <a:t>                                     —</a:t>
                </a:r>
                <a:r>
                  <a:rPr lang="zh-CN" altLang="en-US" sz="1000" b="1" dirty="0">
                    <a:latin typeface="微软雅黑" panose="020B0503020204020204" pitchFamily="34" charset="-122"/>
                    <a:ea typeface="微软雅黑" panose="020B0503020204020204" pitchFamily="34" charset="-122"/>
                    <a:cs typeface="Times New Roman" pitchFamily="18" charset="0"/>
                  </a:rPr>
                  <a:t>联想集团董事局主席柳传志</a:t>
                </a:r>
                <a:endParaRPr lang="en-US" altLang="zh-CN" sz="1000" dirty="0">
                  <a:latin typeface="微软雅黑" panose="020B0503020204020204" pitchFamily="34" charset="-122"/>
                  <a:ea typeface="微软雅黑" panose="020B0503020204020204" pitchFamily="34" charset="-122"/>
                  <a:cs typeface="Times New Roman" pitchFamily="18" charset="0"/>
                </a:endParaRPr>
              </a:p>
            </p:txBody>
          </p:sp>
        </p:grpSp>
        <p:grpSp>
          <p:nvGrpSpPr>
            <p:cNvPr id="19" name="组合 64"/>
            <p:cNvGrpSpPr>
              <a:grpSpLocks/>
            </p:cNvGrpSpPr>
            <p:nvPr/>
          </p:nvGrpSpPr>
          <p:grpSpPr bwMode="auto">
            <a:xfrm>
              <a:off x="6133415" y="1297941"/>
              <a:ext cx="4313937" cy="504132"/>
              <a:chOff x="639534" y="1565920"/>
              <a:chExt cx="4097442" cy="1303104"/>
            </a:xfrm>
          </p:grpSpPr>
          <p:sp>
            <p:nvSpPr>
              <p:cNvPr id="78" name="AutoShape 4"/>
              <p:cNvSpPr>
                <a:spLocks noChangeArrowheads="1"/>
              </p:cNvSpPr>
              <p:nvPr/>
            </p:nvSpPr>
            <p:spPr bwMode="gray">
              <a:xfrm>
                <a:off x="704528" y="1565920"/>
                <a:ext cx="4032448" cy="1303104"/>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p>
            </p:txBody>
          </p:sp>
          <p:sp>
            <p:nvSpPr>
              <p:cNvPr id="79" name="文本框 67"/>
              <p:cNvSpPr txBox="1">
                <a:spLocks noChangeArrowheads="1"/>
              </p:cNvSpPr>
              <p:nvPr/>
            </p:nvSpPr>
            <p:spPr bwMode="auto">
              <a:xfrm>
                <a:off x="639534" y="1752075"/>
                <a:ext cx="4032448" cy="835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indent="457200">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zh-CN" sz="1100" dirty="0">
                    <a:latin typeface="微软雅黑" panose="020B0503020204020204" pitchFamily="34" charset="-122"/>
                    <a:ea typeface="微软雅黑" panose="020B0503020204020204" pitchFamily="34" charset="-122"/>
                  </a:rPr>
                  <a:t>十五年，在本土咨询扬名立万；三十载，让全球同行有口皆碑！</a:t>
                </a:r>
                <a:endParaRPr lang="en-US" altLang="zh-CN" sz="1100" dirty="0">
                  <a:latin typeface="微软雅黑" panose="020B0503020204020204" pitchFamily="34" charset="-122"/>
                  <a:ea typeface="微软雅黑" panose="020B0503020204020204" pitchFamily="34" charset="-122"/>
                </a:endParaRPr>
              </a:p>
              <a:p>
                <a:r>
                  <a:rPr lang="en-US" altLang="zh-CN" sz="1000" b="1" dirty="0" smtClean="0">
                    <a:latin typeface="微软雅黑" panose="020B0503020204020204" pitchFamily="34" charset="-122"/>
                    <a:ea typeface="微软雅黑" panose="020B0503020204020204" pitchFamily="34" charset="-122"/>
                    <a:cs typeface="Times New Roman" pitchFamily="18" charset="0"/>
                  </a:rPr>
                  <a:t>                                       ——</a:t>
                </a:r>
                <a:r>
                  <a:rPr lang="zh-CN" altLang="zh-CN" sz="1000" b="1" dirty="0">
                    <a:latin typeface="微软雅黑" panose="020B0503020204020204" pitchFamily="34" charset="-122"/>
                    <a:ea typeface="微软雅黑" panose="020B0503020204020204" pitchFamily="34" charset="-122"/>
                    <a:cs typeface="Times New Roman" pitchFamily="18" charset="0"/>
                  </a:rPr>
                  <a:t>《中国企业家》杂志社社长刘东华</a:t>
                </a:r>
                <a:endParaRPr lang="en-US" altLang="zh-CN" sz="1000" dirty="0">
                  <a:latin typeface="微软雅黑" panose="020B0503020204020204" pitchFamily="34" charset="-122"/>
                  <a:ea typeface="微软雅黑" panose="020B0503020204020204" pitchFamily="34" charset="-122"/>
                  <a:cs typeface="Times New Roman" pitchFamily="18" charset="0"/>
                </a:endParaRPr>
              </a:p>
            </p:txBody>
          </p:sp>
        </p:grpSp>
        <p:sp>
          <p:nvSpPr>
            <p:cNvPr id="20" name="AutoShape 4"/>
            <p:cNvSpPr>
              <a:spLocks noChangeArrowheads="1"/>
            </p:cNvSpPr>
            <p:nvPr/>
          </p:nvSpPr>
          <p:spPr bwMode="gray">
            <a:xfrm flipH="1">
              <a:off x="6198417" y="2018130"/>
              <a:ext cx="4248935" cy="732607"/>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a:latin typeface="微软雅黑" panose="020B0503020204020204" pitchFamily="34" charset="-122"/>
                  <a:ea typeface="微软雅黑" panose="020B0503020204020204" pitchFamily="34" charset="-122"/>
                </a:rPr>
                <a:t>    授人以渔，一而五，五而十，以至无穷；取信于道，合即纵，联即横，捭阖天下。贺北大纵横创立十五周年！                                       </a:t>
              </a:r>
              <a:endParaRPr lang="en-US" altLang="zh-CN" sz="1100" dirty="0">
                <a:latin typeface="微软雅黑" panose="020B0503020204020204" pitchFamily="34" charset="-122"/>
                <a:ea typeface="微软雅黑" panose="020B0503020204020204" pitchFamily="34" charset="-122"/>
              </a:endParaRPr>
            </a:p>
            <a:p>
              <a:pPr eaLnBrk="1" hangingPunct="1"/>
              <a:r>
                <a:rPr lang="en-US" altLang="zh-CN" sz="1000"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万通集团董事局主席冯仑</a:t>
              </a:r>
              <a:endParaRPr lang="en-US" altLang="zh-CN" sz="1000" dirty="0">
                <a:latin typeface="微软雅黑" panose="020B0503020204020204" pitchFamily="34" charset="-122"/>
                <a:ea typeface="微软雅黑" panose="020B0503020204020204" pitchFamily="34" charset="-122"/>
                <a:cs typeface="Times New Roman" pitchFamily="18" charset="0"/>
              </a:endParaRPr>
            </a:p>
          </p:txBody>
        </p:sp>
        <p:sp>
          <p:nvSpPr>
            <p:cNvPr id="21" name="AutoShape 4"/>
            <p:cNvSpPr>
              <a:spLocks noChangeArrowheads="1"/>
            </p:cNvSpPr>
            <p:nvPr/>
          </p:nvSpPr>
          <p:spPr bwMode="gray">
            <a:xfrm>
              <a:off x="1662289" y="3045932"/>
              <a:ext cx="4371621" cy="62863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纵横拾伍载，展翅九万里，运筹出良策，决胜惊寰宇，贺北大纵横成功发展拾伍年！</a:t>
              </a:r>
            </a:p>
            <a:p>
              <a:pPr eaLnBrk="1" hangingPunct="1">
                <a:spcAft>
                  <a:spcPts val="600"/>
                </a:spcAft>
              </a:pPr>
              <a:r>
                <a:rPr lang="en-US" altLang="zh-CN" sz="1000" b="1" dirty="0">
                  <a:latin typeface="微软雅黑" panose="020B0503020204020204" pitchFamily="34" charset="-122"/>
                  <a:ea typeface="微软雅黑" panose="020B0503020204020204" pitchFamily="34" charset="-122"/>
                </a:rPr>
                <a:t> </a:t>
              </a:r>
              <a:r>
                <a:rPr lang="en-US" altLang="zh-CN" sz="1000" b="1" dirty="0" smtClean="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阳光</a:t>
              </a:r>
              <a:r>
                <a:rPr lang="en-US" altLang="zh-CN" sz="1000" b="1" dirty="0">
                  <a:latin typeface="微软雅黑" panose="020B0503020204020204" pitchFamily="34" charset="-122"/>
                  <a:ea typeface="微软雅黑" panose="020B0503020204020204" pitchFamily="34" charset="-122"/>
                </a:rPr>
                <a:t>100</a:t>
              </a:r>
              <a:r>
                <a:rPr lang="zh-CN" altLang="en-US" sz="1000" b="1" dirty="0">
                  <a:latin typeface="微软雅黑" panose="020B0503020204020204" pitchFamily="34" charset="-122"/>
                  <a:ea typeface="微软雅黑" panose="020B0503020204020204" pitchFamily="34" charset="-122"/>
                </a:rPr>
                <a:t>置业集团有限公司副总经理范文新</a:t>
              </a:r>
              <a:endParaRPr lang="en-US" altLang="zh-CN" sz="1000" dirty="0">
                <a:latin typeface="微软雅黑" panose="020B0503020204020204" pitchFamily="34" charset="-122"/>
                <a:ea typeface="微软雅黑" panose="020B0503020204020204" pitchFamily="34" charset="-122"/>
                <a:cs typeface="Times New Roman" pitchFamily="18" charset="0"/>
              </a:endParaRPr>
            </a:p>
          </p:txBody>
        </p:sp>
        <p:sp>
          <p:nvSpPr>
            <p:cNvPr id="22" name="AutoShape 4"/>
            <p:cNvSpPr>
              <a:spLocks noChangeArrowheads="1"/>
            </p:cNvSpPr>
            <p:nvPr/>
          </p:nvSpPr>
          <p:spPr bwMode="gray">
            <a:xfrm>
              <a:off x="1706196" y="2331069"/>
              <a:ext cx="4334981" cy="504132"/>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smtClean="0">
                  <a:latin typeface="微软雅黑" panose="020B0503020204020204" pitchFamily="34" charset="-122"/>
                  <a:ea typeface="微软雅黑" panose="020B0503020204020204" pitchFamily="34" charset="-122"/>
                </a:rPr>
                <a:t>    </a:t>
              </a:r>
              <a:r>
                <a:rPr lang="zh-CN" altLang="en-US" sz="1100" dirty="0" smtClean="0">
                  <a:latin typeface="微软雅黑" panose="020B0503020204020204" pitchFamily="34" charset="-122"/>
                  <a:ea typeface="微软雅黑" panose="020B0503020204020204" pitchFamily="34" charset="-122"/>
                </a:rPr>
                <a:t>我们</a:t>
              </a:r>
              <a:r>
                <a:rPr lang="zh-CN" altLang="en-US" sz="1100" dirty="0">
                  <a:latin typeface="微软雅黑" panose="020B0503020204020204" pitchFamily="34" charset="-122"/>
                  <a:ea typeface="微软雅黑" panose="020B0503020204020204" pitchFamily="34" charset="-122"/>
                </a:rPr>
                <a:t>都是爱国者！祝贺北大纵横成立十五周年！           </a:t>
              </a:r>
              <a:endParaRPr lang="en-US" altLang="zh-CN" sz="1000" dirty="0">
                <a:latin typeface="微软雅黑" panose="020B0503020204020204" pitchFamily="34" charset="-122"/>
                <a:ea typeface="微软雅黑" panose="020B0503020204020204" pitchFamily="34" charset="-122"/>
              </a:endParaRPr>
            </a:p>
            <a:p>
              <a:pPr eaLnBrk="1" hangingPunct="1">
                <a:spcAft>
                  <a:spcPts val="600"/>
                </a:spcAft>
              </a:pPr>
              <a:r>
                <a:rPr lang="en-US" altLang="zh-CN" sz="1000"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华旗爱国者董事长冯军</a:t>
              </a:r>
              <a:endParaRPr lang="en-US" altLang="zh-CN" sz="1000" dirty="0">
                <a:latin typeface="微软雅黑" panose="020B0503020204020204" pitchFamily="34" charset="-122"/>
                <a:ea typeface="微软雅黑" panose="020B0503020204020204" pitchFamily="34" charset="-122"/>
                <a:cs typeface="Times New Roman" pitchFamily="18" charset="0"/>
              </a:endParaRPr>
            </a:p>
          </p:txBody>
        </p:sp>
        <p:sp>
          <p:nvSpPr>
            <p:cNvPr id="23" name="AutoShape 4"/>
            <p:cNvSpPr>
              <a:spLocks noChangeArrowheads="1"/>
            </p:cNvSpPr>
            <p:nvPr/>
          </p:nvSpPr>
          <p:spPr bwMode="gray">
            <a:xfrm>
              <a:off x="6198417" y="3674563"/>
              <a:ext cx="4248935" cy="648753"/>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spcAft>
                  <a:spcPts val="600"/>
                </a:spcAft>
              </a:pPr>
              <a:r>
                <a:rPr lang="zh-CN" altLang="en-US" sz="1100" dirty="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横空出世自北大，纵论天下十五载，服务企业做高参，风流才俊数纵横。祝贺北大纵横成立</a:t>
              </a:r>
              <a:r>
                <a:rPr lang="en-US" altLang="zh-CN" sz="1100" dirty="0">
                  <a:latin typeface="微软雅黑" panose="020B0503020204020204" pitchFamily="34" charset="-122"/>
                  <a:ea typeface="微软雅黑" panose="020B0503020204020204" pitchFamily="34" charset="-122"/>
                </a:rPr>
                <a:t>15</a:t>
              </a:r>
              <a:r>
                <a:rPr lang="zh-CN" altLang="en-US" sz="1100" dirty="0">
                  <a:latin typeface="微软雅黑" panose="020B0503020204020204" pitchFamily="34" charset="-122"/>
                  <a:ea typeface="微软雅黑" panose="020B0503020204020204" pitchFamily="34" charset="-122"/>
                </a:rPr>
                <a:t>周年！ </a:t>
              </a:r>
              <a:endParaRPr lang="en-US" altLang="zh-CN" sz="1100" dirty="0">
                <a:latin typeface="微软雅黑" panose="020B0503020204020204" pitchFamily="34" charset="-122"/>
                <a:ea typeface="微软雅黑" panose="020B0503020204020204" pitchFamily="34" charset="-122"/>
              </a:endParaRPr>
            </a:p>
            <a:p>
              <a:pPr eaLnBrk="1" hangingPunct="1">
                <a:spcAft>
                  <a:spcPts val="600"/>
                </a:spcAft>
              </a:pPr>
              <a:r>
                <a:rPr lang="en-US" altLang="zh-CN" sz="1000" dirty="0">
                  <a:latin typeface="微软雅黑" panose="020B0503020204020204" pitchFamily="34" charset="-122"/>
                  <a:ea typeface="微软雅黑" panose="020B0503020204020204" pitchFamily="34" charset="-122"/>
                </a:rPr>
                <a:t>                                </a:t>
              </a:r>
              <a:r>
                <a:rPr lang="en-US" altLang="zh-CN" sz="1000" dirty="0" smtClean="0">
                  <a:latin typeface="微软雅黑" panose="020B0503020204020204" pitchFamily="34" charset="-122"/>
                  <a:ea typeface="微软雅黑" panose="020B0503020204020204" pitchFamily="34" charset="-122"/>
                </a:rPr>
                <a:t>                            </a:t>
              </a:r>
              <a:r>
                <a:rPr lang="en-US" altLang="zh-CN" sz="1000"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全聚德集团董事长姜俊贤</a:t>
              </a:r>
              <a:endParaRPr lang="en-US" altLang="zh-CN" sz="1000" b="1" dirty="0">
                <a:latin typeface="微软雅黑" panose="020B0503020204020204" pitchFamily="34" charset="-122"/>
                <a:ea typeface="微软雅黑" panose="020B0503020204020204" pitchFamily="34" charset="-122"/>
              </a:endParaRPr>
            </a:p>
          </p:txBody>
        </p:sp>
        <p:sp>
          <p:nvSpPr>
            <p:cNvPr id="24" name="AutoShape 4"/>
            <p:cNvSpPr>
              <a:spLocks noChangeArrowheads="1"/>
            </p:cNvSpPr>
            <p:nvPr/>
          </p:nvSpPr>
          <p:spPr bwMode="gray">
            <a:xfrm>
              <a:off x="6198417" y="2974817"/>
              <a:ext cx="4248935" cy="483690"/>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mn-ea"/>
                  <a:ea typeface="+mn-ea"/>
                </a:rPr>
                <a:t>    </a:t>
              </a:r>
              <a:r>
                <a:rPr lang="zh-CN" altLang="en-US" sz="1100" dirty="0">
                  <a:latin typeface="微软雅黑" panose="020B0503020204020204" pitchFamily="34" charset="-122"/>
                  <a:ea typeface="微软雅黑" panose="020B0503020204020204" pitchFamily="34" charset="-122"/>
                </a:rPr>
                <a:t>纵横捭阖，北大风采！贺北大纵横十五周年。               </a:t>
              </a:r>
              <a:r>
                <a:rPr lang="en-US" altLang="zh-CN" sz="1100" dirty="0">
                  <a:latin typeface="微软雅黑" panose="020B0503020204020204" pitchFamily="34" charset="-122"/>
                  <a:ea typeface="微软雅黑" panose="020B0503020204020204" pitchFamily="34" charset="-122"/>
                </a:rPr>
                <a:t>    </a:t>
              </a:r>
              <a:endParaRPr lang="en-US" altLang="zh-CN" sz="1000" dirty="0">
                <a:latin typeface="微软雅黑" panose="020B0503020204020204" pitchFamily="34" charset="-122"/>
                <a:ea typeface="微软雅黑" panose="020B0503020204020204" pitchFamily="34" charset="-122"/>
              </a:endParaRPr>
            </a:p>
            <a:p>
              <a:pPr eaLnBrk="1" hangingPunct="1"/>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北京市海淀区副区长傅守清</a:t>
              </a:r>
              <a:endParaRPr lang="en-US" altLang="zh-CN" sz="1000" dirty="0">
                <a:latin typeface="微软雅黑" panose="020B0503020204020204" pitchFamily="34" charset="-122"/>
                <a:ea typeface="微软雅黑" panose="020B0503020204020204" pitchFamily="34" charset="-122"/>
              </a:endParaRPr>
            </a:p>
          </p:txBody>
        </p:sp>
        <p:sp>
          <p:nvSpPr>
            <p:cNvPr id="25" name="AutoShape 4"/>
            <p:cNvSpPr>
              <a:spLocks noChangeArrowheads="1"/>
            </p:cNvSpPr>
            <p:nvPr/>
          </p:nvSpPr>
          <p:spPr bwMode="gray">
            <a:xfrm>
              <a:off x="1662289" y="3882248"/>
              <a:ext cx="4371621" cy="65654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a:latin typeface="宋体" pitchFamily="2" charset="-122"/>
                  <a:ea typeface="宋体" pitchFamily="2" charset="-122"/>
                </a:rPr>
                <a:t>   </a:t>
              </a:r>
              <a:r>
                <a:rPr lang="zh-CN" altLang="en-US" sz="1100" dirty="0" smtClean="0">
                  <a:latin typeface="微软雅黑" panose="020B0503020204020204" pitchFamily="34" charset="-122"/>
                  <a:ea typeface="微软雅黑" panose="020B0503020204020204" pitchFamily="34" charset="-122"/>
                </a:rPr>
                <a:t>北大</a:t>
              </a:r>
              <a:r>
                <a:rPr lang="zh-CN" altLang="en-US" sz="1100" dirty="0">
                  <a:latin typeface="微软雅黑" panose="020B0503020204020204" pitchFamily="34" charset="-122"/>
                  <a:ea typeface="微软雅黑" panose="020B0503020204020204" pitchFamily="34" charset="-122"/>
                </a:rPr>
                <a:t>纵横十五年，江山指点万千秋！值此北大纵横十五年生日之际，祝北大纵横这一品牌中的品牌愈加枝繁叶茂，勇做中国品牌领军人！           </a:t>
              </a:r>
              <a:r>
                <a:rPr lang="zh-CN" altLang="en-US" sz="1100" dirty="0" smtClean="0">
                  <a:latin typeface="微软雅黑" panose="020B0503020204020204" pitchFamily="34" charset="-122"/>
                  <a:ea typeface="微软雅黑" panose="020B0503020204020204" pitchFamily="34" charset="-122"/>
                </a:rPr>
                <a:t>     </a:t>
              </a:r>
              <a:r>
                <a:rPr lang="en-US" altLang="zh-CN" sz="1000" dirty="0" smtClean="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 北京电视台北京新闻主播董丽萍</a:t>
              </a:r>
              <a:endParaRPr lang="en-US" altLang="zh-CN" sz="1000" b="1" dirty="0">
                <a:latin typeface="微软雅黑" panose="020B0503020204020204" pitchFamily="34" charset="-122"/>
                <a:ea typeface="微软雅黑" panose="020B0503020204020204" pitchFamily="34" charset="-122"/>
              </a:endParaRPr>
            </a:p>
          </p:txBody>
        </p:sp>
        <p:sp>
          <p:nvSpPr>
            <p:cNvPr id="26" name="AutoShape 4"/>
            <p:cNvSpPr>
              <a:spLocks noChangeArrowheads="1"/>
            </p:cNvSpPr>
            <p:nvPr/>
          </p:nvSpPr>
          <p:spPr bwMode="gray">
            <a:xfrm>
              <a:off x="1662289" y="4782514"/>
              <a:ext cx="4371620" cy="548482"/>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mn-ea"/>
                  <a:ea typeface="+mn-ea"/>
                </a:rPr>
                <a:t>    </a:t>
              </a:r>
              <a:r>
                <a:rPr lang="zh-CN" altLang="en-US" sz="1100" dirty="0">
                  <a:latin typeface="微软雅黑" panose="020B0503020204020204" pitchFamily="34" charset="-122"/>
                  <a:ea typeface="微软雅黑" panose="020B0503020204020204" pitchFamily="34" charset="-122"/>
                </a:rPr>
                <a:t>十五载璞玉才露相，一百年纵横待奋蹄。               </a:t>
              </a:r>
              <a:endParaRPr lang="en-US" altLang="zh-CN" sz="1000" dirty="0">
                <a:latin typeface="微软雅黑" panose="020B0503020204020204" pitchFamily="34" charset="-122"/>
                <a:ea typeface="微软雅黑" panose="020B0503020204020204" pitchFamily="34" charset="-122"/>
              </a:endParaRPr>
            </a:p>
            <a:p>
              <a:pPr>
                <a:spcAft>
                  <a:spcPts val="600"/>
                </a:spcAft>
              </a:pPr>
              <a:r>
                <a:rPr lang="en-US" altLang="zh-CN" sz="1000" dirty="0">
                  <a:latin typeface="微软雅黑" panose="020B0503020204020204" pitchFamily="34" charset="-122"/>
                  <a:ea typeface="微软雅黑" panose="020B0503020204020204" pitchFamily="34" charset="-122"/>
                </a:rPr>
                <a:t>                                  </a:t>
              </a:r>
              <a:r>
                <a:rPr lang="en-US" altLang="zh-CN" sz="1000" dirty="0" smtClean="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a:t>
              </a:r>
              <a:r>
                <a:rPr lang="zh-CN" altLang="en-US" sz="1000" b="1" dirty="0">
                  <a:latin typeface="微软雅黑" panose="020B0503020204020204" pitchFamily="34" charset="-122"/>
                  <a:ea typeface="微软雅黑" panose="020B0503020204020204" pitchFamily="34" charset="-122"/>
                </a:rPr>
                <a:t>东方高圣董事长陈明</a:t>
              </a:r>
              <a:r>
                <a:rPr lang="zh-CN" altLang="en-US" sz="1000" b="1" dirty="0">
                  <a:latin typeface="+mn-ea"/>
                  <a:ea typeface="+mn-ea"/>
                </a:rPr>
                <a:t>键</a:t>
              </a:r>
              <a:endParaRPr lang="en-US" altLang="zh-CN" sz="1000" b="1" dirty="0">
                <a:latin typeface="+mn-ea"/>
                <a:ea typeface="+mn-ea"/>
              </a:endParaRPr>
            </a:p>
          </p:txBody>
        </p:sp>
        <p:sp>
          <p:nvSpPr>
            <p:cNvPr id="27" name="AutoShape 4"/>
            <p:cNvSpPr>
              <a:spLocks noChangeArrowheads="1"/>
            </p:cNvSpPr>
            <p:nvPr/>
          </p:nvSpPr>
          <p:spPr bwMode="gray">
            <a:xfrm>
              <a:off x="1648261" y="5568045"/>
              <a:ext cx="4371620" cy="627177"/>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mn-ea"/>
                  <a:ea typeface="+mn-ea"/>
                </a:rPr>
                <a:t>    </a:t>
              </a:r>
              <a:r>
                <a:rPr lang="zh-CN" altLang="en-US" sz="1100" dirty="0">
                  <a:latin typeface="微软雅黑" panose="020B0503020204020204" pitchFamily="34" charset="-122"/>
                  <a:ea typeface="微软雅黑" panose="020B0503020204020204" pitchFamily="34" charset="-122"/>
                </a:rPr>
                <a:t>十五载风雨同舟逐鹿中原花开花落，天地间坐而论道纵横天下云舒云卷！</a:t>
              </a:r>
              <a:endParaRPr lang="zh-CN" altLang="en-US" sz="1000" dirty="0">
                <a:latin typeface="微软雅黑" panose="020B0503020204020204" pitchFamily="34" charset="-122"/>
                <a:ea typeface="微软雅黑" panose="020B0503020204020204" pitchFamily="34" charset="-122"/>
              </a:endParaRPr>
            </a:p>
            <a:p>
              <a:pPr>
                <a:spcAft>
                  <a:spcPts val="600"/>
                </a:spcAft>
              </a:pPr>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新东方董事长俞敏洪  </a:t>
              </a:r>
              <a:endParaRPr lang="en-US" altLang="zh-CN" sz="1000" b="1" dirty="0">
                <a:latin typeface="微软雅黑" panose="020B0503020204020204" pitchFamily="34" charset="-122"/>
                <a:ea typeface="微软雅黑" panose="020B0503020204020204" pitchFamily="34" charset="-122"/>
              </a:endParaRPr>
            </a:p>
          </p:txBody>
        </p:sp>
        <p:sp>
          <p:nvSpPr>
            <p:cNvPr id="28" name="AutoShape 4"/>
            <p:cNvSpPr>
              <a:spLocks noChangeArrowheads="1"/>
            </p:cNvSpPr>
            <p:nvPr/>
          </p:nvSpPr>
          <p:spPr bwMode="gray">
            <a:xfrm>
              <a:off x="6198417" y="5396339"/>
              <a:ext cx="4248935" cy="798883"/>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000" dirty="0">
                  <a:latin typeface="宋体" pitchFamily="2" charset="-122"/>
                  <a:ea typeface="宋体" pitchFamily="2" charset="-122"/>
                </a:rPr>
                <a:t>    </a:t>
              </a:r>
              <a:r>
                <a:rPr lang="zh-CN" altLang="en-US" sz="1100" dirty="0">
                  <a:latin typeface="微软雅黑" panose="020B0503020204020204" pitchFamily="34" charset="-122"/>
                  <a:ea typeface="微软雅黑" panose="020B0503020204020204" pitchFamily="34" charset="-122"/>
                </a:rPr>
                <a:t>纵横华夏十五载，英俊少年；驰骋环宇志高远，国之栋材！祝贺在王璞领导下北大纵横大步攀登的十五年！祝愿北大纵横成为为客户创造价值的世界级一流咨询公司！</a:t>
              </a:r>
            </a:p>
            <a:p>
              <a:pPr eaLnBrk="1" hangingPunct="1">
                <a:spcAft>
                  <a:spcPts val="600"/>
                </a:spcAft>
              </a:pPr>
              <a:r>
                <a:rPr lang="en-US" altLang="zh-CN" sz="1000" b="1" dirty="0" smtClean="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清华大学经济与管理学院教授王以华</a:t>
              </a:r>
              <a:endParaRPr lang="en-US" altLang="zh-CN" sz="1000" b="1" dirty="0">
                <a:latin typeface="微软雅黑" panose="020B0503020204020204" pitchFamily="34" charset="-122"/>
                <a:ea typeface="微软雅黑" panose="020B0503020204020204" pitchFamily="34" charset="-122"/>
              </a:endParaRPr>
            </a:p>
          </p:txBody>
        </p:sp>
        <p:sp>
          <p:nvSpPr>
            <p:cNvPr id="29" name="AutoShape 4"/>
            <p:cNvSpPr>
              <a:spLocks noChangeArrowheads="1"/>
            </p:cNvSpPr>
            <p:nvPr/>
          </p:nvSpPr>
          <p:spPr bwMode="gray">
            <a:xfrm>
              <a:off x="6208508" y="4579044"/>
              <a:ext cx="4238844" cy="627956"/>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spcAft>
                  <a:spcPts val="600"/>
                </a:spcAft>
              </a:pPr>
              <a:r>
                <a:rPr lang="zh-CN" altLang="en-US" sz="1100" dirty="0">
                  <a:latin typeface="微软雅黑" panose="020B0503020204020204" pitchFamily="34" charset="-122"/>
                  <a:ea typeface="微软雅黑" panose="020B0503020204020204" pitchFamily="34" charset="-122"/>
                </a:rPr>
                <a:t>纵横驰骋，智取天下。                         </a:t>
              </a:r>
              <a:endParaRPr lang="en-US" altLang="zh-CN" sz="1100" dirty="0">
                <a:latin typeface="微软雅黑" panose="020B0503020204020204" pitchFamily="34" charset="-122"/>
                <a:ea typeface="微软雅黑" panose="020B0503020204020204" pitchFamily="34" charset="-122"/>
              </a:endParaRPr>
            </a:p>
            <a:p>
              <a:pPr>
                <a:spcAft>
                  <a:spcPts val="600"/>
                </a:spcAft>
              </a:pPr>
              <a:r>
                <a:rPr lang="en-US" altLang="zh-CN" sz="1100" dirty="0" smtClean="0">
                  <a:latin typeface="微软雅黑" panose="020B0503020204020204" pitchFamily="34" charset="-122"/>
                  <a:ea typeface="微软雅黑" panose="020B0503020204020204" pitchFamily="34" charset="-122"/>
                </a:rPr>
                <a:t>                                           </a:t>
              </a:r>
              <a:r>
                <a:rPr lang="en-US" altLang="zh-CN" sz="1100" b="1" dirty="0" smtClean="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行动成功集团董事长李践</a:t>
              </a:r>
              <a:endParaRPr lang="en-US" altLang="zh-CN" sz="1100"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703621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7919156"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授人以渔，取信于道，捭阖天下，社会各界给予祝福寄语</a:t>
            </a:r>
            <a:endParaRPr lang="zh-CN" altLang="zh-CN" sz="2400" b="1" dirty="0">
              <a:latin typeface="黑体" panose="02010609060101010101" pitchFamily="49" charset="-122"/>
              <a:ea typeface="黑体" panose="02010609060101010101" pitchFamily="49" charset="-122"/>
            </a:endParaRPr>
          </a:p>
        </p:txBody>
      </p:sp>
      <p:grpSp>
        <p:nvGrpSpPr>
          <p:cNvPr id="2" name="组合 1"/>
          <p:cNvGrpSpPr/>
          <p:nvPr/>
        </p:nvGrpSpPr>
        <p:grpSpPr>
          <a:xfrm>
            <a:off x="1132577" y="1349312"/>
            <a:ext cx="8764587" cy="4938942"/>
            <a:chOff x="1132577" y="1349312"/>
            <a:chExt cx="8764587" cy="4938942"/>
          </a:xfrm>
        </p:grpSpPr>
        <p:sp>
          <p:nvSpPr>
            <p:cNvPr id="31" name="AutoShape 4"/>
            <p:cNvSpPr>
              <a:spLocks noChangeArrowheads="1"/>
            </p:cNvSpPr>
            <p:nvPr/>
          </p:nvSpPr>
          <p:spPr bwMode="gray">
            <a:xfrm>
              <a:off x="5652189" y="1390817"/>
              <a:ext cx="4244975" cy="549275"/>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a:latin typeface="宋体" panose="02010600030101010101" pitchFamily="2" charset="-122"/>
                <a:ea typeface="宋体" panose="02010600030101010101" pitchFamily="2" charset="-122"/>
              </a:endParaRPr>
            </a:p>
          </p:txBody>
        </p:sp>
        <p:sp>
          <p:nvSpPr>
            <p:cNvPr id="32" name="文本框 67"/>
            <p:cNvSpPr txBox="1">
              <a:spLocks noChangeArrowheads="1"/>
            </p:cNvSpPr>
            <p:nvPr/>
          </p:nvSpPr>
          <p:spPr bwMode="auto">
            <a:xfrm>
              <a:off x="5768975" y="1535063"/>
              <a:ext cx="4059769"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indent="457200">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sz="1100" dirty="0">
                  <a:latin typeface="微软雅黑" panose="020B0503020204020204" pitchFamily="34" charset="-122"/>
                  <a:ea typeface="微软雅黑" panose="020B0503020204020204" pitchFamily="34" charset="-122"/>
                </a:rPr>
                <a:t>纵驰南北，横骋大地。                                  </a:t>
              </a:r>
              <a:r>
                <a:rPr lang="en-US" altLang="zh-CN" sz="1100" dirty="0">
                  <a:latin typeface="微软雅黑" panose="020B0503020204020204" pitchFamily="34" charset="-122"/>
                  <a:ea typeface="微软雅黑" panose="020B0503020204020204" pitchFamily="34" charset="-122"/>
                </a:rPr>
                <a:t>                     </a:t>
              </a:r>
            </a:p>
            <a:p>
              <a:pPr algn="r"/>
              <a:r>
                <a:rPr lang="en-US" altLang="zh-CN" sz="1100" b="1"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华峰集团总裁</a:t>
              </a:r>
              <a:r>
                <a:rPr lang="zh-CN" altLang="en-US" sz="1100" b="1" dirty="0" smtClean="0">
                  <a:latin typeface="微软雅黑" panose="020B0503020204020204" pitchFamily="34" charset="-122"/>
                  <a:ea typeface="微软雅黑" panose="020B0503020204020204" pitchFamily="34" charset="-122"/>
                </a:rPr>
                <a:t>林建 </a:t>
              </a:r>
              <a:endParaRPr lang="en-US" altLang="zh-CN" sz="1100" b="1" dirty="0">
                <a:latin typeface="微软雅黑" panose="020B0503020204020204" pitchFamily="34" charset="-122"/>
                <a:ea typeface="微软雅黑" panose="020B0503020204020204" pitchFamily="34" charset="-122"/>
              </a:endParaRPr>
            </a:p>
          </p:txBody>
        </p:sp>
        <p:sp>
          <p:nvSpPr>
            <p:cNvPr id="33" name="AutoShape 4"/>
            <p:cNvSpPr>
              <a:spLocks noChangeArrowheads="1"/>
            </p:cNvSpPr>
            <p:nvPr/>
          </p:nvSpPr>
          <p:spPr bwMode="gray">
            <a:xfrm flipH="1">
              <a:off x="5647427" y="2170279"/>
              <a:ext cx="4249737" cy="733425"/>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宋体" pitchFamily="2" charset="-122"/>
                  <a:ea typeface="宋体" pitchFamily="2" charset="-122"/>
                  <a:cs typeface="Times New Roman" pitchFamily="18" charset="0"/>
                </a:rPr>
                <a:t>    </a:t>
              </a:r>
              <a:r>
                <a:rPr lang="zh-CN" altLang="en-US" sz="1000" dirty="0">
                  <a:latin typeface="微软雅黑" panose="020B0503020204020204" pitchFamily="34" charset="-122"/>
                  <a:ea typeface="微软雅黑" panose="020B0503020204020204" pitchFamily="34" charset="-122"/>
                  <a:cs typeface="Times New Roman" pitchFamily="18" charset="0"/>
                </a:rPr>
                <a:t>纵横十五年，协助企业成长；智慧变化下，成就品牌辉煌。贺北大纵横十五年！</a:t>
              </a:r>
            </a:p>
            <a:p>
              <a:pPr algn="r" eaLnBrk="1" hangingPunct="1">
                <a:spcAft>
                  <a:spcPts val="600"/>
                </a:spcAft>
              </a:pPr>
              <a:r>
                <a:rPr lang="zh-CN" altLang="en-US" sz="1000" b="1" dirty="0">
                  <a:latin typeface="微软雅黑" panose="020B0503020204020204" pitchFamily="34" charset="-122"/>
                  <a:ea typeface="微软雅黑" panose="020B0503020204020204" pitchFamily="34" charset="-122"/>
                  <a:cs typeface="Times New Roman" pitchFamily="18" charset="0"/>
                </a:rPr>
                <a:t> </a:t>
              </a: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北京商业管理干部学院院长、</a:t>
              </a: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成功营销</a:t>
              </a: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杂志社社长杨谦</a:t>
              </a:r>
            </a:p>
          </p:txBody>
        </p:sp>
        <p:sp>
          <p:nvSpPr>
            <p:cNvPr id="34" name="AutoShape 4"/>
            <p:cNvSpPr>
              <a:spLocks noChangeArrowheads="1"/>
            </p:cNvSpPr>
            <p:nvPr/>
          </p:nvSpPr>
          <p:spPr bwMode="gray">
            <a:xfrm>
              <a:off x="5647427" y="3838742"/>
              <a:ext cx="4249737" cy="649287"/>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mn-ea"/>
                  <a:ea typeface="+mn-ea"/>
                  <a:cs typeface="Times New Roman" pitchFamily="18" charset="0"/>
                </a:rPr>
                <a:t>   </a:t>
              </a:r>
              <a:r>
                <a:rPr lang="zh-CN" altLang="en-US" sz="1000" dirty="0" smtClean="0">
                  <a:latin typeface="微软雅黑" panose="020B0503020204020204" pitchFamily="34" charset="-122"/>
                  <a:ea typeface="微软雅黑" panose="020B0503020204020204" pitchFamily="34" charset="-122"/>
                  <a:cs typeface="Times New Roman" pitchFamily="18" charset="0"/>
                </a:rPr>
                <a:t>纵横</a:t>
              </a:r>
              <a:r>
                <a:rPr lang="zh-CN" altLang="en-US" sz="1000" dirty="0">
                  <a:latin typeface="微软雅黑" panose="020B0503020204020204" pitchFamily="34" charset="-122"/>
                  <a:ea typeface="微软雅黑" panose="020B0503020204020204" pitchFamily="34" charset="-122"/>
                  <a:cs typeface="Times New Roman" pitchFamily="18" charset="0"/>
                </a:rPr>
                <a:t>天地十五载，竞待百年更辉煌！ </a:t>
              </a:r>
            </a:p>
            <a:p>
              <a:pPr algn="r" eaLnBrk="1" hangingPunct="1">
                <a:spcAft>
                  <a:spcPts val="600"/>
                </a:spcAft>
              </a:pP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蓝海创投总裁杨沛</a:t>
              </a:r>
            </a:p>
          </p:txBody>
        </p:sp>
        <p:sp>
          <p:nvSpPr>
            <p:cNvPr id="35" name="AutoShape 4"/>
            <p:cNvSpPr>
              <a:spLocks noChangeArrowheads="1"/>
            </p:cNvSpPr>
            <p:nvPr/>
          </p:nvSpPr>
          <p:spPr bwMode="gray">
            <a:xfrm>
              <a:off x="5647427" y="3119604"/>
              <a:ext cx="4249737" cy="482600"/>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宋体" pitchFamily="2" charset="-122"/>
                  <a:ea typeface="宋体" pitchFamily="2" charset="-122"/>
                </a:rPr>
                <a:t>    </a:t>
              </a:r>
              <a:r>
                <a:rPr lang="zh-CN" altLang="en-US" sz="1000" dirty="0">
                  <a:latin typeface="微软雅黑" panose="020B0503020204020204" pitchFamily="34" charset="-122"/>
                  <a:ea typeface="微软雅黑" panose="020B0503020204020204" pitchFamily="34" charset="-122"/>
                </a:rPr>
                <a:t>观潮看海十五载，点拨多少弄潮儿。          </a:t>
              </a:r>
              <a:endParaRPr lang="en-US" altLang="zh-CN" sz="1000" dirty="0">
                <a:latin typeface="微软雅黑" panose="020B0503020204020204" pitchFamily="34" charset="-122"/>
                <a:ea typeface="微软雅黑" panose="020B0503020204020204" pitchFamily="34" charset="-122"/>
              </a:endParaRPr>
            </a:p>
            <a:p>
              <a:pPr algn="r" eaLnBrk="1" hangingPunct="1">
                <a:spcAft>
                  <a:spcPts val="600"/>
                </a:spcAft>
              </a:pPr>
              <a:r>
                <a:rPr lang="zh-CN" altLang="en-US" sz="1000" dirty="0">
                  <a:latin typeface="微软雅黑" panose="020B0503020204020204" pitchFamily="34" charset="-122"/>
                  <a:ea typeface="微软雅黑" panose="020B0503020204020204" pitchFamily="34" charset="-122"/>
                </a:rPr>
                <a:t> </a:t>
              </a:r>
              <a:r>
                <a:rPr lang="en-US" altLang="zh-CN" sz="1000" b="1" dirty="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北京大学光华管理学院教授王建国</a:t>
              </a:r>
              <a:endParaRPr lang="en-US" altLang="zh-CN" sz="1000" dirty="0">
                <a:latin typeface="微软雅黑" panose="020B0503020204020204" pitchFamily="34" charset="-122"/>
                <a:ea typeface="微软雅黑" panose="020B0503020204020204" pitchFamily="34" charset="-122"/>
              </a:endParaRPr>
            </a:p>
          </p:txBody>
        </p:sp>
        <p:sp>
          <p:nvSpPr>
            <p:cNvPr id="36" name="AutoShape 4"/>
            <p:cNvSpPr>
              <a:spLocks noChangeArrowheads="1"/>
            </p:cNvSpPr>
            <p:nvPr/>
          </p:nvSpPr>
          <p:spPr bwMode="gray">
            <a:xfrm>
              <a:off x="5647427" y="5488154"/>
              <a:ext cx="4249737" cy="800100"/>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宋体" pitchFamily="2" charset="-122"/>
                  <a:ea typeface="宋体" pitchFamily="2" charset="-122"/>
                  <a:cs typeface="Times New Roman" pitchFamily="18" charset="0"/>
                </a:rPr>
                <a:t>    </a:t>
              </a:r>
              <a:r>
                <a:rPr lang="zh-CN" altLang="en-US" sz="1000" dirty="0">
                  <a:latin typeface="微软雅黑" panose="020B0503020204020204" pitchFamily="34" charset="-122"/>
                  <a:ea typeface="微软雅黑" panose="020B0503020204020204" pitchFamily="34" charset="-122"/>
                  <a:cs typeface="Times New Roman" pitchFamily="18" charset="0"/>
                </a:rPr>
                <a:t>纵横驰骋，跃马扬鞭；大气磅礴，行业领先；才智诸葛，创富能量；呼吸宇宙，再创新篇！</a:t>
              </a:r>
            </a:p>
            <a:p>
              <a:pPr algn="r" eaLnBrk="1" hangingPunct="1">
                <a:spcAft>
                  <a:spcPts val="600"/>
                </a:spcAft>
              </a:pP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中外企业家</a:t>
              </a: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杂志社社长、总编袁晶明</a:t>
              </a:r>
              <a:endParaRPr lang="en-US" altLang="zh-CN" sz="1000" b="1" dirty="0">
                <a:latin typeface="微软雅黑" panose="020B0503020204020204" pitchFamily="34" charset="-122"/>
                <a:ea typeface="微软雅黑" panose="020B0503020204020204" pitchFamily="34" charset="-122"/>
                <a:cs typeface="Times New Roman" pitchFamily="18" charset="0"/>
              </a:endParaRPr>
            </a:p>
          </p:txBody>
        </p:sp>
        <p:sp>
          <p:nvSpPr>
            <p:cNvPr id="37" name="AutoShape 4"/>
            <p:cNvSpPr>
              <a:spLocks noChangeArrowheads="1"/>
            </p:cNvSpPr>
            <p:nvPr/>
          </p:nvSpPr>
          <p:spPr bwMode="gray">
            <a:xfrm>
              <a:off x="5658539" y="4703929"/>
              <a:ext cx="4238625" cy="503238"/>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微软雅黑" panose="020B0503020204020204" pitchFamily="34" charset="-122"/>
                  <a:ea typeface="微软雅黑" panose="020B0503020204020204" pitchFamily="34" charset="-122"/>
                  <a:cs typeface="Times New Roman" pitchFamily="18" charset="0"/>
                </a:rPr>
                <a:t>    十五初犊，再上台阶。                          </a:t>
              </a:r>
              <a:endParaRPr lang="en-US" altLang="zh-CN" sz="1000" dirty="0">
                <a:latin typeface="微软雅黑" panose="020B0503020204020204" pitchFamily="34" charset="-122"/>
                <a:ea typeface="微软雅黑" panose="020B0503020204020204" pitchFamily="34" charset="-122"/>
                <a:cs typeface="Times New Roman" pitchFamily="18" charset="0"/>
              </a:endParaRPr>
            </a:p>
            <a:p>
              <a:pPr algn="r" eaLnBrk="1" hangingPunct="1">
                <a:spcAft>
                  <a:spcPts val="600"/>
                </a:spcAft>
              </a:pPr>
              <a:r>
                <a:rPr lang="en-US" altLang="zh-CN" sz="1000" dirty="0">
                  <a:latin typeface="微软雅黑" panose="020B0503020204020204" pitchFamily="34" charset="-122"/>
                  <a:ea typeface="微软雅黑" panose="020B0503020204020204" pitchFamily="34" charset="-122"/>
                  <a:cs typeface="Times New Roman" pitchFamily="18" charset="0"/>
                </a:rPr>
                <a:t>——</a:t>
              </a:r>
              <a:r>
                <a:rPr lang="zh-CN" altLang="en-US" sz="1000" dirty="0">
                  <a:latin typeface="微软雅黑" panose="020B0503020204020204" pitchFamily="34" charset="-122"/>
                  <a:ea typeface="微软雅黑" panose="020B0503020204020204" pitchFamily="34" charset="-122"/>
                  <a:cs typeface="Times New Roman" pitchFamily="18" charset="0"/>
                </a:rPr>
                <a:t> </a:t>
              </a:r>
              <a:r>
                <a:rPr lang="zh-CN" altLang="en-US" sz="1000" b="1" dirty="0">
                  <a:latin typeface="微软雅黑" panose="020B0503020204020204" pitchFamily="34" charset="-122"/>
                  <a:ea typeface="微软雅黑" panose="020B0503020204020204" pitchFamily="34" charset="-122"/>
                  <a:cs typeface="Times New Roman" pitchFamily="18" charset="0"/>
                </a:rPr>
                <a:t>零点研究咨询集团总裁袁岳</a:t>
              </a:r>
              <a:endParaRPr lang="en-US" altLang="zh-CN" sz="1000" b="1" dirty="0">
                <a:latin typeface="微软雅黑" panose="020B0503020204020204" pitchFamily="34" charset="-122"/>
                <a:ea typeface="微软雅黑" panose="020B0503020204020204" pitchFamily="34" charset="-122"/>
                <a:cs typeface="Times New Roman" pitchFamily="18" charset="0"/>
              </a:endParaRPr>
            </a:p>
          </p:txBody>
        </p:sp>
        <p:grpSp>
          <p:nvGrpSpPr>
            <p:cNvPr id="39" name="组合 13"/>
            <p:cNvGrpSpPr>
              <a:grpSpLocks/>
            </p:cNvGrpSpPr>
            <p:nvPr/>
          </p:nvGrpSpPr>
          <p:grpSpPr bwMode="auto">
            <a:xfrm>
              <a:off x="1183234" y="1349312"/>
              <a:ext cx="4334018" cy="964835"/>
              <a:chOff x="704528" y="1453374"/>
              <a:chExt cx="4032448" cy="1507769"/>
            </a:xfrm>
          </p:grpSpPr>
          <p:sp>
            <p:nvSpPr>
              <p:cNvPr id="64" name="AutoShape 4"/>
              <p:cNvSpPr>
                <a:spLocks noChangeArrowheads="1"/>
              </p:cNvSpPr>
              <p:nvPr/>
            </p:nvSpPr>
            <p:spPr bwMode="gray">
              <a:xfrm>
                <a:off x="704528" y="1453374"/>
                <a:ext cx="4032448" cy="1303104"/>
              </a:xfrm>
              <a:prstGeom prst="roundRect">
                <a:avLst>
                  <a:gd name="adj" fmla="val 10347"/>
                </a:avLst>
              </a:prstGeom>
              <a:solidFill>
                <a:schemeClr val="bg1"/>
              </a:solidFill>
              <a:ln w="50800">
                <a:solidFill>
                  <a:srgbClr val="BFBFBF"/>
                </a:solidFill>
                <a:round/>
                <a:headEnd/>
                <a:tailEnd/>
              </a:ln>
            </p:spPr>
            <p:txBody>
              <a:bodyPr wrap="none"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endParaRPr lang="zh-CN" altLang="en-US" sz="1000">
                  <a:latin typeface="宋体" pitchFamily="2" charset="-122"/>
                  <a:ea typeface="宋体" pitchFamily="2" charset="-122"/>
                </a:endParaRPr>
              </a:p>
            </p:txBody>
          </p:sp>
          <p:sp>
            <p:nvSpPr>
              <p:cNvPr id="65" name="文本框 2"/>
              <p:cNvSpPr txBox="1"/>
              <p:nvPr/>
            </p:nvSpPr>
            <p:spPr>
              <a:xfrm>
                <a:off x="704661" y="1518235"/>
                <a:ext cx="4032315" cy="1442908"/>
              </a:xfrm>
              <a:prstGeom prst="rect">
                <a:avLst/>
              </a:prstGeom>
              <a:noFill/>
              <a:ln>
                <a:noFill/>
              </a:ln>
            </p:spPr>
            <p:txBody>
              <a:bodyPr>
                <a:spAutoFit/>
              </a:bodyPr>
              <a:lstStyle/>
              <a:p>
                <a:pPr eaLnBrk="1" hangingPunct="1">
                  <a:spcAft>
                    <a:spcPts val="600"/>
                  </a:spcAft>
                  <a:defRPr/>
                </a:pPr>
                <a:r>
                  <a:rPr lang="en-US" altLang="zh-CN" sz="1100" dirty="0" smtClean="0">
                    <a:latin typeface="宋体" panose="02010600030101010101" pitchFamily="2" charset="-122"/>
                    <a:ea typeface="宋体" panose="02010600030101010101" pitchFamily="2" charset="-122"/>
                    <a:cs typeface="Times New Roman" pitchFamily="18" charset="0"/>
                  </a:rPr>
                  <a:t>    </a:t>
                </a:r>
                <a:r>
                  <a:rPr lang="zh-CN" altLang="en-US" sz="1200" dirty="0">
                    <a:latin typeface="微软雅黑" panose="020B0503020204020204" pitchFamily="34" charset="-122"/>
                    <a:ea typeface="微软雅黑" panose="020B0503020204020204" pitchFamily="34" charset="-122"/>
                    <a:cs typeface="Times New Roman" pitchFamily="18" charset="0"/>
                  </a:rPr>
                  <a:t>十五早扬名，合纵东西南北精英齐聚，管理咨询创一流；三十再立万，联横江河湖海精诚合作，专长敬业传千秋</a:t>
                </a:r>
                <a:r>
                  <a:rPr lang="zh-CN" altLang="en-US" sz="1200" b="1" dirty="0">
                    <a:latin typeface="微软雅黑" panose="020B0503020204020204" pitchFamily="34" charset="-122"/>
                    <a:ea typeface="微软雅黑" panose="020B0503020204020204" pitchFamily="34" charset="-122"/>
                    <a:cs typeface="Times New Roman" pitchFamily="18" charset="0"/>
                  </a:rPr>
                  <a:t>。                    </a:t>
                </a:r>
                <a:endParaRPr lang="en-US" altLang="zh-CN" sz="1100" b="1" dirty="0">
                  <a:latin typeface="微软雅黑" panose="020B0503020204020204" pitchFamily="34" charset="-122"/>
                  <a:ea typeface="微软雅黑" panose="020B0503020204020204" pitchFamily="34" charset="-122"/>
                  <a:cs typeface="Times New Roman" pitchFamily="18" charset="0"/>
                </a:endParaRPr>
              </a:p>
              <a:p>
                <a:pPr algn="r" eaLnBrk="1" hangingPunct="1">
                  <a:spcAft>
                    <a:spcPts val="600"/>
                  </a:spcAft>
                  <a:defRPr/>
                </a:pPr>
                <a:r>
                  <a:rPr lang="en-US" altLang="zh-CN" sz="1000" b="1" dirty="0">
                    <a:latin typeface="微软雅黑" panose="020B0503020204020204" pitchFamily="34" charset="-122"/>
                    <a:ea typeface="微软雅黑" panose="020B0503020204020204" pitchFamily="34" charset="-122"/>
                    <a:cs typeface="Times New Roman" pitchFamily="18" charset="0"/>
                  </a:rPr>
                  <a:t>——</a:t>
                </a:r>
                <a:r>
                  <a:rPr lang="zh-CN" altLang="en-US" sz="1000" b="1" dirty="0">
                    <a:latin typeface="微软雅黑" panose="020B0503020204020204" pitchFamily="34" charset="-122"/>
                    <a:ea typeface="微软雅黑" panose="020B0503020204020204" pitchFamily="34" charset="-122"/>
                    <a:cs typeface="Times New Roman" pitchFamily="18" charset="0"/>
                  </a:rPr>
                  <a:t>中国社会科学院社会政策研究中心秘书长唐钧</a:t>
                </a:r>
                <a:endParaRPr lang="en-US" altLang="zh-CN" sz="1000" b="1" dirty="0">
                  <a:latin typeface="微软雅黑" panose="020B0503020204020204" pitchFamily="34" charset="-122"/>
                  <a:ea typeface="微软雅黑" panose="020B0503020204020204" pitchFamily="34" charset="-122"/>
                  <a:cs typeface="Times New Roman" pitchFamily="18" charset="0"/>
                </a:endParaRPr>
              </a:p>
              <a:p>
                <a:pPr algn="r" eaLnBrk="1" hangingPunct="1">
                  <a:spcAft>
                    <a:spcPts val="600"/>
                  </a:spcAft>
                  <a:defRPr/>
                </a:pPr>
                <a:endParaRPr lang="zh-CN" altLang="en-US" sz="1000" dirty="0">
                  <a:latin typeface="微软雅黑" panose="020B0503020204020204" pitchFamily="34" charset="-122"/>
                  <a:ea typeface="微软雅黑" panose="020B0503020204020204" pitchFamily="34" charset="-122"/>
                </a:endParaRPr>
              </a:p>
            </p:txBody>
          </p:sp>
        </p:grpSp>
        <p:sp>
          <p:nvSpPr>
            <p:cNvPr id="40" name="AutoShape 4"/>
            <p:cNvSpPr>
              <a:spLocks noChangeArrowheads="1"/>
            </p:cNvSpPr>
            <p:nvPr/>
          </p:nvSpPr>
          <p:spPr bwMode="gray">
            <a:xfrm>
              <a:off x="1146602" y="3138964"/>
              <a:ext cx="4370650" cy="62863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100" dirty="0">
                  <a:latin typeface="宋体" pitchFamily="2" charset="-122"/>
                  <a:ea typeface="宋体" pitchFamily="2" charset="-122"/>
                  <a:cs typeface="Times New Roman" pitchFamily="18" charset="0"/>
                </a:rPr>
                <a:t>   </a:t>
              </a:r>
              <a:r>
                <a:rPr lang="zh-CN" altLang="en-US" sz="1100" dirty="0" smtClean="0">
                  <a:latin typeface="宋体" pitchFamily="2" charset="-122"/>
                  <a:ea typeface="宋体" pitchFamily="2" charset="-122"/>
                  <a:cs typeface="Times New Roman" pitchFamily="18" charset="0"/>
                </a:rPr>
                <a:t> </a:t>
              </a:r>
              <a:r>
                <a:rPr lang="zh-CN" altLang="en-US" sz="1100" dirty="0" smtClean="0">
                  <a:latin typeface="微软雅黑" panose="020B0503020204020204" pitchFamily="34" charset="-122"/>
                  <a:ea typeface="微软雅黑" panose="020B0503020204020204" pitchFamily="34" charset="-122"/>
                  <a:cs typeface="Times New Roman" pitchFamily="18" charset="0"/>
                </a:rPr>
                <a:t>祝愿</a:t>
              </a:r>
              <a:r>
                <a:rPr lang="zh-CN" altLang="en-US" sz="1100" dirty="0">
                  <a:latin typeface="微软雅黑" panose="020B0503020204020204" pitchFamily="34" charset="-122"/>
                  <a:ea typeface="微软雅黑" panose="020B0503020204020204" pitchFamily="34" charset="-122"/>
                  <a:cs typeface="Times New Roman" pitchFamily="18" charset="0"/>
                </a:rPr>
                <a:t>北大纵横纵横全球！                                     </a:t>
              </a:r>
              <a:r>
                <a:rPr lang="en-US" altLang="zh-CN" sz="1100" b="1" dirty="0">
                  <a:latin typeface="微软雅黑" panose="020B0503020204020204" pitchFamily="34" charset="-122"/>
                  <a:ea typeface="微软雅黑" panose="020B0503020204020204" pitchFamily="34" charset="-122"/>
                  <a:cs typeface="Times New Roman" pitchFamily="18" charset="0"/>
                </a:rPr>
                <a:t>    </a:t>
              </a:r>
            </a:p>
            <a:p>
              <a:pPr algn="r" eaLnBrk="1" hangingPunct="1">
                <a:spcAft>
                  <a:spcPts val="600"/>
                </a:spcAft>
              </a:pPr>
              <a:r>
                <a:rPr lang="en-US" altLang="zh-CN" sz="1100" b="1" dirty="0">
                  <a:latin typeface="微软雅黑" panose="020B0503020204020204" pitchFamily="34" charset="-122"/>
                  <a:ea typeface="微软雅黑" panose="020B0503020204020204" pitchFamily="34" charset="-122"/>
                  <a:cs typeface="Times New Roman" pitchFamily="18" charset="0"/>
                </a:rPr>
                <a:t>     ——</a:t>
              </a:r>
              <a:r>
                <a:rPr lang="zh-CN" altLang="en-US" sz="1100" b="1" dirty="0">
                  <a:latin typeface="微软雅黑" panose="020B0503020204020204" pitchFamily="34" charset="-122"/>
                  <a:ea typeface="微软雅黑" panose="020B0503020204020204" pitchFamily="34" charset="-122"/>
                  <a:cs typeface="Times New Roman" pitchFamily="18" charset="0"/>
                </a:rPr>
                <a:t>江淮汽车董事长左延安</a:t>
              </a:r>
              <a:endParaRPr lang="en-US" altLang="zh-CN" sz="1100" b="1" dirty="0">
                <a:latin typeface="微软雅黑" panose="020B0503020204020204" pitchFamily="34" charset="-122"/>
                <a:ea typeface="微软雅黑" panose="020B0503020204020204" pitchFamily="34" charset="-122"/>
                <a:cs typeface="Times New Roman" pitchFamily="18" charset="0"/>
              </a:endParaRPr>
            </a:p>
          </p:txBody>
        </p:sp>
        <p:sp>
          <p:nvSpPr>
            <p:cNvPr id="41" name="AutoShape 4"/>
            <p:cNvSpPr>
              <a:spLocks noChangeArrowheads="1"/>
            </p:cNvSpPr>
            <p:nvPr/>
          </p:nvSpPr>
          <p:spPr bwMode="gray">
            <a:xfrm>
              <a:off x="1183377" y="2398879"/>
              <a:ext cx="4333875" cy="504825"/>
            </a:xfrm>
            <a:prstGeom prst="roundRect">
              <a:avLst>
                <a:gd name="adj" fmla="val 10347"/>
              </a:avLst>
            </a:prstGeom>
            <a:solidFill>
              <a:schemeClr val="bg1"/>
            </a:solidFill>
            <a:ln w="50800">
              <a:solidFill>
                <a:srgbClr val="BFBFBF"/>
              </a:solidFill>
              <a:round/>
              <a:headEnd/>
              <a:tailEnd/>
            </a:ln>
          </p:spPr>
          <p:txBody>
            <a:bodyPr anchor="ctr" anchorCtr="1"/>
            <a:lstStyle/>
            <a:p>
              <a:r>
                <a:rPr kumimoji="1" lang="zh-CN" altLang="en-US" sz="1100" dirty="0" smtClean="0">
                  <a:latin typeface="宋体" pitchFamily="2" charset="-122"/>
                  <a:ea typeface="宋体" pitchFamily="2" charset="-122"/>
                  <a:cs typeface="Times New Roman" pitchFamily="18" charset="0"/>
                </a:rPr>
                <a:t>    </a:t>
              </a:r>
              <a:r>
                <a:rPr kumimoji="1" lang="zh-CN" altLang="en-US" sz="1100" dirty="0" smtClean="0">
                  <a:latin typeface="微软雅黑" pitchFamily="34" charset="-122"/>
                  <a:ea typeface="微软雅黑" pitchFamily="34" charset="-122"/>
                  <a:cs typeface="Times New Roman" pitchFamily="18" charset="0"/>
                </a:rPr>
                <a:t>纵横</a:t>
              </a:r>
              <a:r>
                <a:rPr kumimoji="1" lang="zh-CN" altLang="en-US" sz="1100" dirty="0">
                  <a:latin typeface="微软雅黑" pitchFamily="34" charset="-122"/>
                  <a:ea typeface="微软雅黑" pitchFamily="34" charset="-122"/>
                  <a:cs typeface="Times New Roman" pitchFamily="18" charset="0"/>
                </a:rPr>
                <a:t>商界十五载，纶巾羽扇助腾飞。贺北大纵横创业十五年！ </a:t>
              </a:r>
              <a:endParaRPr kumimoji="1" lang="en-US" altLang="zh-CN" sz="1100" dirty="0">
                <a:latin typeface="微软雅黑" pitchFamily="34" charset="-122"/>
                <a:ea typeface="微软雅黑" pitchFamily="34" charset="-122"/>
                <a:cs typeface="Times New Roman" pitchFamily="18" charset="0"/>
              </a:endParaRPr>
            </a:p>
            <a:p>
              <a:pPr algn="r"/>
              <a:r>
                <a:rPr kumimoji="1" lang="en-US" altLang="zh-CN" sz="1100" b="1" dirty="0">
                  <a:latin typeface="微软雅黑" pitchFamily="34" charset="-122"/>
                  <a:ea typeface="微软雅黑" pitchFamily="34" charset="-122"/>
                  <a:cs typeface="Times New Roman" pitchFamily="18" charset="0"/>
                </a:rPr>
                <a:t>——《</a:t>
              </a:r>
              <a:r>
                <a:rPr kumimoji="1" lang="zh-CN" altLang="en-US" sz="1100" b="1" dirty="0">
                  <a:latin typeface="微软雅黑" pitchFamily="34" charset="-122"/>
                  <a:ea typeface="微软雅黑" pitchFamily="34" charset="-122"/>
                  <a:cs typeface="Times New Roman" pitchFamily="18" charset="0"/>
                </a:rPr>
                <a:t>创业家</a:t>
              </a:r>
              <a:r>
                <a:rPr kumimoji="1" lang="en-US" altLang="zh-CN" sz="1100" b="1" dirty="0">
                  <a:latin typeface="微软雅黑" pitchFamily="34" charset="-122"/>
                  <a:ea typeface="微软雅黑" pitchFamily="34" charset="-122"/>
                  <a:cs typeface="Times New Roman" pitchFamily="18" charset="0"/>
                </a:rPr>
                <a:t>》</a:t>
              </a:r>
              <a:r>
                <a:rPr kumimoji="1" lang="zh-CN" altLang="en-US" sz="1100" b="1" dirty="0">
                  <a:latin typeface="微软雅黑" pitchFamily="34" charset="-122"/>
                  <a:ea typeface="微软雅黑" pitchFamily="34" charset="-122"/>
                  <a:cs typeface="Times New Roman" pitchFamily="18" charset="0"/>
                </a:rPr>
                <a:t>杂志社长</a:t>
              </a:r>
              <a:r>
                <a:rPr kumimoji="1" lang="zh-CN" altLang="en-US" sz="1100" b="1" dirty="0" smtClean="0">
                  <a:latin typeface="微软雅黑" pitchFamily="34" charset="-122"/>
                  <a:ea typeface="微软雅黑" pitchFamily="34" charset="-122"/>
                  <a:cs typeface="Times New Roman" pitchFamily="18" charset="0"/>
                </a:rPr>
                <a:t>牛文文</a:t>
              </a:r>
              <a:endParaRPr kumimoji="1" lang="en-US" altLang="zh-CN" sz="1100" b="1" dirty="0">
                <a:latin typeface="微软雅黑" pitchFamily="34" charset="-122"/>
                <a:ea typeface="微软雅黑" pitchFamily="34" charset="-122"/>
                <a:cs typeface="Times New Roman" pitchFamily="18" charset="0"/>
              </a:endParaRPr>
            </a:p>
          </p:txBody>
        </p:sp>
        <p:sp>
          <p:nvSpPr>
            <p:cNvPr id="42" name="AutoShape 4"/>
            <p:cNvSpPr>
              <a:spLocks noChangeArrowheads="1"/>
            </p:cNvSpPr>
            <p:nvPr/>
          </p:nvSpPr>
          <p:spPr bwMode="gray">
            <a:xfrm>
              <a:off x="1146601" y="3975280"/>
              <a:ext cx="4370650" cy="656541"/>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mn-ea"/>
                  <a:ea typeface="+mn-ea"/>
                  <a:cs typeface="Times New Roman" pitchFamily="18" charset="0"/>
                </a:rPr>
                <a:t>    </a:t>
              </a:r>
              <a:r>
                <a:rPr lang="zh-CN" altLang="en-US" sz="1100" dirty="0" smtClean="0">
                  <a:latin typeface="微软雅黑" panose="020B0503020204020204" pitchFamily="34" charset="-122"/>
                  <a:ea typeface="微软雅黑" panose="020B0503020204020204" pitchFamily="34" charset="-122"/>
                  <a:cs typeface="Times New Roman" pitchFamily="18" charset="0"/>
                </a:rPr>
                <a:t>北大</a:t>
              </a:r>
              <a:r>
                <a:rPr lang="zh-CN" altLang="en-US" sz="1100" dirty="0">
                  <a:latin typeface="微软雅黑" panose="020B0503020204020204" pitchFamily="34" charset="-122"/>
                  <a:ea typeface="微软雅黑" panose="020B0503020204020204" pitchFamily="34" charset="-122"/>
                  <a:cs typeface="Times New Roman" pitchFamily="18" charset="0"/>
                </a:rPr>
                <a:t>纵横，引领中国未来的智囊团，祝十五岁生日快乐！ </a:t>
              </a:r>
              <a:r>
                <a:rPr lang="en-US" altLang="zh-CN" sz="1100" dirty="0">
                  <a:latin typeface="微软雅黑" panose="020B0503020204020204" pitchFamily="34" charset="-122"/>
                  <a:ea typeface="微软雅黑" panose="020B0503020204020204" pitchFamily="34" charset="-122"/>
                  <a:cs typeface="Times New Roman" pitchFamily="18" charset="0"/>
                </a:rPr>
                <a:t>   </a:t>
              </a:r>
            </a:p>
            <a:p>
              <a:pPr algn="r" eaLnBrk="1" hangingPunct="1">
                <a:spcAft>
                  <a:spcPts val="600"/>
                </a:spcAft>
              </a:pPr>
              <a:r>
                <a:rPr lang="en-US" altLang="zh-CN" sz="1100" b="1" dirty="0">
                  <a:latin typeface="微软雅黑" panose="020B0503020204020204" pitchFamily="34" charset="-122"/>
                  <a:ea typeface="微软雅黑" panose="020B0503020204020204" pitchFamily="34" charset="-122"/>
                  <a:cs typeface="Times New Roman" pitchFamily="18" charset="0"/>
                </a:rPr>
                <a:t> ——《</a:t>
              </a:r>
              <a:r>
                <a:rPr lang="zh-CN" altLang="en-US" sz="1100" b="1" dirty="0">
                  <a:latin typeface="微软雅黑" panose="020B0503020204020204" pitchFamily="34" charset="-122"/>
                  <a:ea typeface="微软雅黑" panose="020B0503020204020204" pitchFamily="34" charset="-122"/>
                  <a:cs typeface="Times New Roman" pitchFamily="18" charset="0"/>
                </a:rPr>
                <a:t>环球企业家</a:t>
              </a:r>
              <a:r>
                <a:rPr lang="en-US" altLang="zh-CN" sz="1100" b="1" dirty="0">
                  <a:latin typeface="微软雅黑" panose="020B0503020204020204" pitchFamily="34" charset="-122"/>
                  <a:ea typeface="微软雅黑" panose="020B0503020204020204" pitchFamily="34" charset="-122"/>
                  <a:cs typeface="Times New Roman" pitchFamily="18" charset="0"/>
                </a:rPr>
                <a:t>》</a:t>
              </a:r>
              <a:r>
                <a:rPr lang="zh-CN" altLang="en-US" sz="1100" b="1" dirty="0">
                  <a:latin typeface="微软雅黑" panose="020B0503020204020204" pitchFamily="34" charset="-122"/>
                  <a:ea typeface="微软雅黑" panose="020B0503020204020204" pitchFamily="34" charset="-122"/>
                  <a:cs typeface="Times New Roman" pitchFamily="18" charset="0"/>
                </a:rPr>
                <a:t>杂志总经理陈婷</a:t>
              </a:r>
              <a:endParaRPr lang="en-US" altLang="zh-CN" sz="1100" b="1" dirty="0">
                <a:latin typeface="微软雅黑" panose="020B0503020204020204" pitchFamily="34" charset="-122"/>
                <a:ea typeface="微软雅黑" panose="020B0503020204020204" pitchFamily="34" charset="-122"/>
                <a:cs typeface="Times New Roman" pitchFamily="18" charset="0"/>
              </a:endParaRPr>
            </a:p>
          </p:txBody>
        </p:sp>
        <p:sp>
          <p:nvSpPr>
            <p:cNvPr id="44" name="AutoShape 4"/>
            <p:cNvSpPr>
              <a:spLocks noChangeArrowheads="1"/>
            </p:cNvSpPr>
            <p:nvPr/>
          </p:nvSpPr>
          <p:spPr bwMode="gray">
            <a:xfrm>
              <a:off x="1146601" y="4875546"/>
              <a:ext cx="4370649" cy="548482"/>
            </a:xfrm>
            <a:prstGeom prst="roundRect">
              <a:avLst>
                <a:gd name="adj" fmla="val 10347"/>
              </a:avLst>
            </a:prstGeom>
            <a:solidFill>
              <a:schemeClr val="bg1"/>
            </a:solidFill>
            <a:ln w="50800">
              <a:solidFill>
                <a:srgbClr val="BFBFBF"/>
              </a:solidFill>
              <a:round/>
              <a:headEnd/>
              <a:tailEnd/>
            </a:ln>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100" dirty="0">
                  <a:latin typeface="微软雅黑" panose="020B0503020204020204" pitchFamily="34" charset="-122"/>
                  <a:ea typeface="微软雅黑" panose="020B0503020204020204" pitchFamily="34" charset="-122"/>
                </a:rPr>
                <a:t>      北有群英在，大业十五载；纵揽天下事，横亘四海商。      </a:t>
              </a:r>
              <a:endParaRPr lang="en-US" altLang="zh-CN" sz="1100" dirty="0">
                <a:latin typeface="微软雅黑" panose="020B0503020204020204" pitchFamily="34" charset="-122"/>
                <a:ea typeface="微软雅黑" panose="020B0503020204020204" pitchFamily="34" charset="-122"/>
              </a:endParaRPr>
            </a:p>
            <a:p>
              <a:pPr algn="r" eaLnBrk="1" hangingPunct="1">
                <a:spcAft>
                  <a:spcPts val="600"/>
                </a:spcAft>
              </a:pPr>
              <a:r>
                <a:rPr lang="zh-CN" altLang="en-US" sz="1100" b="1" dirty="0">
                  <a:latin typeface="微软雅黑" panose="020B0503020204020204" pitchFamily="34" charset="-122"/>
                  <a:ea typeface="微软雅黑" panose="020B0503020204020204" pitchFamily="34" charset="-122"/>
                </a:rPr>
                <a:t> </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远东集团副总裁徐浩然</a:t>
              </a:r>
            </a:p>
          </p:txBody>
        </p:sp>
        <p:sp>
          <p:nvSpPr>
            <p:cNvPr id="45" name="AutoShape 4"/>
            <p:cNvSpPr>
              <a:spLocks noChangeArrowheads="1"/>
            </p:cNvSpPr>
            <p:nvPr/>
          </p:nvSpPr>
          <p:spPr bwMode="gray">
            <a:xfrm>
              <a:off x="1132577" y="5661077"/>
              <a:ext cx="4370649" cy="627177"/>
            </a:xfrm>
            <a:prstGeom prst="roundRect">
              <a:avLst>
                <a:gd name="adj" fmla="val 10347"/>
              </a:avLst>
            </a:prstGeom>
            <a:solidFill>
              <a:schemeClr val="bg1"/>
            </a:solidFill>
            <a:ln w="50800">
              <a:solidFill>
                <a:srgbClr val="BFBFBF"/>
              </a:solidFill>
              <a:round/>
              <a:headEnd/>
              <a:tailEnd/>
            </a:ln>
          </p:spPr>
          <p:txBody>
            <a:bodyPr anchor="ctr" anchorCtr="1"/>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zh-CN" altLang="en-US" sz="1000" dirty="0">
                  <a:latin typeface="楷体_GB2312" pitchFamily="49" charset="-122"/>
                  <a:ea typeface="楷体_GB2312" pitchFamily="49" charset="-122"/>
                  <a:cs typeface="Times New Roman" pitchFamily="18" charset="0"/>
                </a:rPr>
                <a:t>      </a:t>
              </a:r>
              <a:r>
                <a:rPr lang="zh-CN" altLang="en-US" sz="1100" dirty="0">
                  <a:latin typeface="微软雅黑" panose="020B0503020204020204" pitchFamily="34" charset="-122"/>
                  <a:ea typeface="微软雅黑" panose="020B0503020204020204" pitchFamily="34" charset="-122"/>
                  <a:cs typeface="Times New Roman" pitchFamily="18" charset="0"/>
                </a:rPr>
                <a:t>祝贺北大纵横</a:t>
              </a:r>
              <a:r>
                <a:rPr lang="en-US" altLang="zh-CN" sz="1100" dirty="0">
                  <a:latin typeface="微软雅黑" panose="020B0503020204020204" pitchFamily="34" charset="-122"/>
                  <a:ea typeface="微软雅黑" panose="020B0503020204020204" pitchFamily="34" charset="-122"/>
                  <a:cs typeface="Times New Roman" pitchFamily="18" charset="0"/>
                </a:rPr>
                <a:t>15</a:t>
              </a:r>
              <a:r>
                <a:rPr lang="zh-CN" altLang="en-US" sz="1100" dirty="0">
                  <a:latin typeface="微软雅黑" panose="020B0503020204020204" pitchFamily="34" charset="-122"/>
                  <a:ea typeface="微软雅黑" panose="020B0503020204020204" pitchFamily="34" charset="-122"/>
                  <a:cs typeface="Times New Roman" pitchFamily="18" charset="0"/>
                </a:rPr>
                <a:t>岁生日！祝北大纵横成为中国的麦肯锡！               </a:t>
              </a:r>
              <a:endParaRPr lang="en-US" altLang="zh-CN" sz="1100" dirty="0">
                <a:latin typeface="微软雅黑" panose="020B0503020204020204" pitchFamily="34" charset="-122"/>
                <a:ea typeface="微软雅黑" panose="020B0503020204020204" pitchFamily="34" charset="-122"/>
                <a:cs typeface="Times New Roman" pitchFamily="18" charset="0"/>
              </a:endParaRPr>
            </a:p>
            <a:p>
              <a:pPr algn="r" eaLnBrk="1" hangingPunct="1">
                <a:spcAft>
                  <a:spcPts val="600"/>
                </a:spcAft>
              </a:pPr>
              <a:r>
                <a:rPr lang="en-US" altLang="zh-CN" sz="1100" dirty="0">
                  <a:latin typeface="微软雅黑" panose="020B0503020204020204" pitchFamily="34" charset="-122"/>
                  <a:ea typeface="微软雅黑" panose="020B0503020204020204" pitchFamily="34" charset="-122"/>
                  <a:cs typeface="Times New Roman" pitchFamily="18" charset="0"/>
                </a:rPr>
                <a:t>——</a:t>
              </a:r>
              <a:r>
                <a:rPr lang="zh-CN" altLang="en-US" sz="1100" b="1" dirty="0">
                  <a:latin typeface="微软雅黑" panose="020B0503020204020204" pitchFamily="34" charset="-122"/>
                  <a:ea typeface="微软雅黑" panose="020B0503020204020204" pitchFamily="34" charset="-122"/>
                  <a:cs typeface="Times New Roman" pitchFamily="18" charset="0"/>
                </a:rPr>
                <a:t>汉能投资董事长陈宏</a:t>
              </a:r>
              <a:endParaRPr lang="en-US" altLang="zh-CN" sz="1100" b="1" dirty="0">
                <a:latin typeface="微软雅黑" panose="020B0503020204020204" pitchFamily="34" charset="-122"/>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184237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558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2659702" cy="461665"/>
          </a:xfrm>
          <a:prstGeom prst="rect">
            <a:avLst/>
          </a:prstGeom>
        </p:spPr>
        <p:txBody>
          <a:bodyPr wrap="none">
            <a:spAutoFit/>
          </a:bodyPr>
          <a:lstStyle/>
          <a:p>
            <a:r>
              <a:rPr lang="zh-CN" altLang="en-US" sz="2400" b="1" dirty="0">
                <a:latin typeface="黑体" panose="02010609060101010101" pitchFamily="49" charset="-122"/>
                <a:ea typeface="黑体" panose="02010609060101010101" pitchFamily="49" charset="-122"/>
              </a:rPr>
              <a:t>中国管理五环</a:t>
            </a:r>
            <a:r>
              <a:rPr lang="zh-CN" altLang="en-US" sz="2400" b="1" dirty="0" smtClean="0">
                <a:latin typeface="黑体" panose="02010609060101010101" pitchFamily="49" charset="-122"/>
                <a:ea typeface="黑体" panose="02010609060101010101" pitchFamily="49" charset="-122"/>
              </a:rPr>
              <a:t>峰会</a:t>
            </a:r>
            <a:endParaRPr lang="zh-CN" altLang="zh-CN" sz="2400" b="1" dirty="0">
              <a:latin typeface="黑体" panose="02010609060101010101" pitchFamily="49" charset="-122"/>
              <a:ea typeface="黑体" panose="02010609060101010101" pitchFamily="49" charset="-122"/>
            </a:endParaRPr>
          </a:p>
        </p:txBody>
      </p:sp>
      <p:sp>
        <p:nvSpPr>
          <p:cNvPr id="20" name="Rectangle 3"/>
          <p:cNvSpPr>
            <a:spLocks noChangeArrowheads="1"/>
          </p:cNvSpPr>
          <p:nvPr/>
        </p:nvSpPr>
        <p:spPr bwMode="auto">
          <a:xfrm>
            <a:off x="8172276" y="2332035"/>
            <a:ext cx="2686049" cy="437048"/>
          </a:xfrm>
          <a:prstGeom prst="rect">
            <a:avLst/>
          </a:prstGeom>
          <a:solidFill>
            <a:srgbClr val="0070C0"/>
          </a:solidFill>
          <a:ln>
            <a:noFill/>
          </a:ln>
        </p:spPr>
        <p:txBody>
          <a:bodyPr anchor="ctr"/>
          <a:lstStyle/>
          <a:p>
            <a:pPr algn="ctr" defTabSz="912813">
              <a:buFontTx/>
              <a:buNone/>
            </a:pPr>
            <a:r>
              <a:rPr lang="zh-CN" altLang="en-US" b="1" dirty="0" smtClean="0">
                <a:solidFill>
                  <a:srgbClr val="F2F2F2"/>
                </a:solidFill>
                <a:latin typeface="黑体" panose="02010609060101010101" pitchFamily="49" charset="-122"/>
                <a:ea typeface="黑体" panose="02010609060101010101" pitchFamily="49" charset="-122"/>
              </a:rPr>
              <a:t>第八届</a:t>
            </a:r>
            <a:endParaRPr lang="en-US" altLang="zh-CN" b="1" dirty="0">
              <a:solidFill>
                <a:srgbClr val="F2F2F2"/>
              </a:solidFill>
              <a:latin typeface="黑体" panose="02010609060101010101" pitchFamily="49" charset="-122"/>
              <a:ea typeface="黑体" panose="02010609060101010101" pitchFamily="49" charset="-122"/>
            </a:endParaRPr>
          </a:p>
        </p:txBody>
      </p:sp>
      <p:sp>
        <p:nvSpPr>
          <p:cNvPr id="22" name="Rectangle 30"/>
          <p:cNvSpPr>
            <a:spLocks noChangeArrowheads="1"/>
          </p:cNvSpPr>
          <p:nvPr/>
        </p:nvSpPr>
        <p:spPr bwMode="auto">
          <a:xfrm>
            <a:off x="1201684" y="1676702"/>
            <a:ext cx="6761567" cy="418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054" tIns="51025" rIns="102054" bIns="51025">
            <a:spAutoFit/>
          </a:bodyPr>
          <a:lstStyle/>
          <a:p>
            <a:pPr marL="285750" indent="-285750">
              <a:spcBef>
                <a:spcPts val="600"/>
              </a:spcBef>
              <a:spcAft>
                <a:spcPts val="600"/>
              </a:spcAft>
              <a:buClr>
                <a:srgbClr val="002060"/>
              </a:buClr>
              <a:buFont typeface="Wingdings" panose="05000000000000000000" pitchFamily="2" charset="2"/>
              <a:buChar char="ª"/>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创办于</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2006</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年，由北大纵横管理咨询集团发起，每年举办一届；</a:t>
            </a:r>
            <a:endParaRPr lang="zh-CN" altLang="en-US" sz="1400" dirty="0">
              <a:latin typeface="微软雅黑" panose="020B0503020204020204" pitchFamily="34" charset="-122"/>
              <a:ea typeface="微软雅黑" panose="020B0503020204020204" pitchFamily="34" charset="-122"/>
            </a:endParaRPr>
          </a:p>
          <a:p>
            <a:pPr marL="285750" indent="-285750">
              <a:spcBef>
                <a:spcPts val="600"/>
              </a:spcBef>
              <a:spcAft>
                <a:spcPts val="600"/>
              </a:spcAft>
              <a:buClr>
                <a:srgbClr val="002060"/>
              </a:buClr>
              <a:buFont typeface="Wingdings" panose="05000000000000000000" pitchFamily="2" charset="2"/>
              <a:buChar char="ª"/>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汇集官、产、学、研、媒各界精英，借</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“奥运五环”之喻意，以“管理五环”为象征，围绕中国社会、经济、企业管理、发展变革为主题，高屋建瓴，寻求企业常青之道，引领中国管理思潮；</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285750" indent="-285750">
              <a:spcBef>
                <a:spcPts val="600"/>
              </a:spcBef>
              <a:spcAft>
                <a:spcPts val="600"/>
              </a:spcAft>
              <a:buClr>
                <a:srgbClr val="002060"/>
              </a:buClr>
              <a:buFont typeface="Wingdings" panose="05000000000000000000" pitchFamily="2" charset="2"/>
              <a:buChar char="ª"/>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作为</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管理界最具影响力</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的</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活动及话题，倍受社会中坚力量关注</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是北大纵横倾力打造的极富盛名、有口皆碑的年度管理盛典</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；是社会精英人士关注的重要年度峰会之一；</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285750" indent="-285750">
              <a:spcBef>
                <a:spcPts val="600"/>
              </a:spcBef>
              <a:spcAft>
                <a:spcPts val="600"/>
              </a:spcAft>
              <a:buClr>
                <a:srgbClr val="002060"/>
              </a:buClr>
              <a:buFont typeface="Wingdings" panose="05000000000000000000" pitchFamily="2" charset="2"/>
              <a:buChar char="ª"/>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附：</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2015</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年第十届峰会</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主题：互联网</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管理挑战</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spcBef>
                <a:spcPts val="0"/>
              </a:spcBef>
              <a:spcAft>
                <a:spcPts val="0"/>
              </a:spcAft>
              <a:buClr>
                <a:srgbClr val="002060"/>
              </a:buClr>
              <a:buFont typeface="Arial" panose="020B0604020202020204" pitchFamily="34" charset="0"/>
              <a:buChar char="•"/>
              <a:defRPr/>
            </a:pP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探讨新形势下的经济形势、产业思维等话题</a:t>
            </a:r>
            <a:endPar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spcBef>
                <a:spcPts val="0"/>
              </a:spcBef>
              <a:spcAft>
                <a:spcPts val="0"/>
              </a:spcAft>
              <a:buClr>
                <a:srgbClr val="002060"/>
              </a:buClr>
              <a:buFont typeface="Arial" panose="020B0604020202020204" pitchFamily="34" charset="0"/>
              <a:buChar char="•"/>
              <a:defRPr/>
            </a:pP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现场发布</a:t>
            </a:r>
            <a:r>
              <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rPr>
              <a:t>《2015</a:t>
            </a: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年中国上市公司管理白皮书</a:t>
            </a:r>
            <a:r>
              <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rPr>
              <a:t>》</a:t>
            </a:r>
          </a:p>
          <a:p>
            <a:pPr marL="1085850" lvl="2" indent="-171450">
              <a:spcBef>
                <a:spcPts val="0"/>
              </a:spcBef>
              <a:spcAft>
                <a:spcPts val="0"/>
              </a:spcAft>
              <a:buClr>
                <a:srgbClr val="002060"/>
              </a:buClr>
              <a:buFont typeface="Arial" panose="020B0604020202020204" pitchFamily="34" charset="0"/>
              <a:buChar char="•"/>
              <a:defRPr/>
            </a:pP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举行全球创新船业联盟揭牌仪式</a:t>
            </a:r>
            <a:endPar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spcBef>
                <a:spcPts val="0"/>
              </a:spcBef>
              <a:spcAft>
                <a:spcPts val="0"/>
              </a:spcAft>
              <a:buClr>
                <a:srgbClr val="002060"/>
              </a:buClr>
              <a:buFont typeface="Arial" panose="020B0604020202020204" pitchFamily="34" charset="0"/>
              <a:buChar char="•"/>
              <a:defRPr/>
            </a:pPr>
            <a:r>
              <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rPr>
              <a:t>2015</a:t>
            </a: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中国管理奖年度颁奖盛典</a:t>
            </a:r>
            <a:endPar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endParaRPr>
          </a:p>
          <a:p>
            <a:pPr marL="0" lvl="2">
              <a:spcBef>
                <a:spcPts val="600"/>
              </a:spcBef>
              <a:spcAft>
                <a:spcPts val="600"/>
              </a:spcAft>
              <a:buClr>
                <a:srgbClr val="0070C0"/>
              </a:buClr>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       </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2014</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年第九届峰会主题：重新想象</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spcBef>
                <a:spcPts val="0"/>
              </a:spcBef>
              <a:spcAft>
                <a:spcPts val="0"/>
              </a:spcAft>
              <a:buClr>
                <a:srgbClr val="002060"/>
              </a:buClr>
              <a:buFont typeface="Arial" panose="020B0604020202020204" pitchFamily="34" charset="0"/>
              <a:buChar char="•"/>
              <a:defRPr/>
            </a:pPr>
            <a:r>
              <a:rPr lang="zh-CN" altLang="zh-CN" sz="1000" dirty="0">
                <a:solidFill>
                  <a:srgbClr val="333333"/>
                </a:solidFill>
                <a:latin typeface="微软雅黑" panose="020B0503020204020204" pitchFamily="34" charset="-122"/>
                <a:ea typeface="微软雅黑" panose="020B0503020204020204" pitchFamily="34" charset="-122"/>
                <a:cs typeface="Arial" pitchFamily="34" charset="0"/>
              </a:rPr>
              <a:t>探讨在十八大以来新的宏观经济形势下，在互联网技术高频冲击人们生活的势头下，企业如何打破桎梏，重新校准自己的发展方向、价值定位、组织构成、人力资源获取等等关键问题。</a:t>
            </a:r>
            <a:endParaRPr lang="en-US" altLang="zh-CN" sz="1000" dirty="0">
              <a:solidFill>
                <a:srgbClr val="333333"/>
              </a:solidFill>
              <a:latin typeface="微软雅黑" panose="020B0503020204020204" pitchFamily="34" charset="-122"/>
              <a:ea typeface="微软雅黑" panose="020B0503020204020204" pitchFamily="34" charset="-122"/>
              <a:cs typeface="Arial" pitchFamily="34" charset="0"/>
            </a:endParaRPr>
          </a:p>
          <a:p>
            <a:pPr marL="0" lvl="2">
              <a:spcBef>
                <a:spcPts val="600"/>
              </a:spcBef>
              <a:spcAft>
                <a:spcPts val="600"/>
              </a:spcAft>
              <a:buClr>
                <a:srgbClr val="0070C0"/>
              </a:buClr>
              <a:defRPr/>
            </a:pP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       2013</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年第八届峰会主题：</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转型·责任·共赢</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spcBef>
                <a:spcPts val="0"/>
              </a:spcBef>
              <a:spcAft>
                <a:spcPts val="0"/>
              </a:spcAft>
              <a:buClr>
                <a:srgbClr val="002060"/>
              </a:buClr>
              <a:buFont typeface="Arial" panose="020B0604020202020204" pitchFamily="34" charset="0"/>
              <a:buChar char="•"/>
              <a:defRPr/>
            </a:pPr>
            <a:r>
              <a:rPr lang="zh-CN" altLang="zh-CN" sz="1000" dirty="0">
                <a:solidFill>
                  <a:srgbClr val="333333"/>
                </a:solidFill>
                <a:latin typeface="微软雅黑" panose="020B0503020204020204" pitchFamily="34" charset="-122"/>
                <a:ea typeface="微软雅黑" panose="020B0503020204020204" pitchFamily="34" charset="-122"/>
                <a:cs typeface="Arial" pitchFamily="34" charset="0"/>
              </a:rPr>
              <a:t>探讨在全球经济衰退的大背景下中国宏观经济走势、企业</a:t>
            </a:r>
            <a:r>
              <a:rPr lang="zh-CN" altLang="en-US" sz="1000" dirty="0">
                <a:solidFill>
                  <a:srgbClr val="333333"/>
                </a:solidFill>
                <a:latin typeface="微软雅黑" panose="020B0503020204020204" pitchFamily="34" charset="-122"/>
                <a:ea typeface="微软雅黑" panose="020B0503020204020204" pitchFamily="34" charset="-122"/>
                <a:cs typeface="Arial" pitchFamily="34" charset="0"/>
              </a:rPr>
              <a:t>转型</a:t>
            </a:r>
            <a:r>
              <a:rPr lang="zh-CN" altLang="zh-CN" sz="1000" dirty="0">
                <a:solidFill>
                  <a:srgbClr val="333333"/>
                </a:solidFill>
                <a:latin typeface="微软雅黑" panose="020B0503020204020204" pitchFamily="34" charset="-122"/>
                <a:ea typeface="微软雅黑" panose="020B0503020204020204" pitchFamily="34" charset="-122"/>
                <a:cs typeface="Arial" pitchFamily="34" charset="0"/>
              </a:rPr>
              <a:t>与社会责任等话题。</a:t>
            </a:r>
          </a:p>
        </p:txBody>
      </p:sp>
      <p:pic>
        <p:nvPicPr>
          <p:cNvPr id="23" name="Picture 3" descr="image14.png"/>
          <p:cNvPicPr>
            <a:picLocks noChangeAspect="1"/>
          </p:cNvPicPr>
          <p:nvPr/>
        </p:nvPicPr>
        <p:blipFill rotWithShape="1">
          <a:blip r:embed="rId2"/>
          <a:srcRect l="8511" t="34683" r="7093" b="20847"/>
          <a:stretch/>
        </p:blipFill>
        <p:spPr bwMode="auto">
          <a:xfrm>
            <a:off x="8172277" y="1080812"/>
            <a:ext cx="2686049" cy="1251223"/>
          </a:xfrm>
          <a:prstGeom prst="rect">
            <a:avLst/>
          </a:prstGeom>
          <a:solidFill>
            <a:schemeClr val="bg1">
              <a:lumMod val="75000"/>
            </a:schemeClr>
          </a:solidFill>
          <a:ln w="12700">
            <a:solidFill>
              <a:schemeClr val="tx1"/>
            </a:solidFill>
          </a:ln>
          <a:effectLst/>
          <a:extLst/>
        </p:spPr>
      </p:pic>
      <p:pic>
        <p:nvPicPr>
          <p:cNvPr id="24" name="图片 4" descr="第九届中国管理五环峰会在京隆重召开"/>
          <p:cNvPicPr>
            <a:picLocks noChangeAspect="1" noChangeArrowheads="1"/>
          </p:cNvPicPr>
          <p:nvPr/>
        </p:nvPicPr>
        <p:blipFill rotWithShape="1">
          <a:blip r:embed="rId3">
            <a:extLst>
              <a:ext uri="{28A0092B-C50C-407E-A947-70E740481C1C}">
                <a14:useLocalDpi xmlns:a14="http://schemas.microsoft.com/office/drawing/2010/main" val="0"/>
              </a:ext>
            </a:extLst>
          </a:blip>
          <a:srcRect t="17284"/>
          <a:stretch/>
        </p:blipFill>
        <p:spPr bwMode="auto">
          <a:xfrm>
            <a:off x="8181263" y="2919808"/>
            <a:ext cx="268605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descr="http://www.bj.xinhuanet.com/hbpd/jrpd/jrpd/2015-07/07/1115842522_14362499487901n.jpg"/>
          <p:cNvPicPr>
            <a:picLocks noChangeAspect="1" noChangeArrowheads="1"/>
          </p:cNvPicPr>
          <p:nvPr/>
        </p:nvPicPr>
        <p:blipFill rotWithShape="1">
          <a:blip r:embed="rId4">
            <a:extLst>
              <a:ext uri="{28A0092B-C50C-407E-A947-70E740481C1C}">
                <a14:useLocalDpi xmlns:a14="http://schemas.microsoft.com/office/drawing/2010/main" val="0"/>
              </a:ext>
            </a:extLst>
          </a:blip>
          <a:srcRect t="21483"/>
          <a:stretch/>
        </p:blipFill>
        <p:spPr bwMode="auto">
          <a:xfrm>
            <a:off x="8181263" y="4831215"/>
            <a:ext cx="2686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nvSpPr>
        <p:spPr bwMode="auto">
          <a:xfrm>
            <a:off x="8181264" y="4277473"/>
            <a:ext cx="2686049" cy="437048"/>
          </a:xfrm>
          <a:prstGeom prst="rect">
            <a:avLst/>
          </a:prstGeom>
          <a:solidFill>
            <a:srgbClr val="0070C0"/>
          </a:solidFill>
          <a:ln>
            <a:noFill/>
          </a:ln>
        </p:spPr>
        <p:txBody>
          <a:bodyPr anchor="ctr"/>
          <a:lstStyle/>
          <a:p>
            <a:pPr algn="ctr" defTabSz="912813"/>
            <a:r>
              <a:rPr lang="zh-CN" altLang="en-US" b="1" dirty="0">
                <a:solidFill>
                  <a:srgbClr val="F2F2F2"/>
                </a:solidFill>
                <a:latin typeface="黑体" panose="02010609060101010101" pitchFamily="49" charset="-122"/>
                <a:ea typeface="黑体" panose="02010609060101010101" pitchFamily="49" charset="-122"/>
              </a:rPr>
              <a:t>第九届</a:t>
            </a:r>
            <a:endParaRPr lang="en-US" altLang="zh-CN" b="1" dirty="0">
              <a:solidFill>
                <a:srgbClr val="F2F2F2"/>
              </a:solidFill>
              <a:latin typeface="黑体" panose="02010609060101010101" pitchFamily="49" charset="-122"/>
              <a:ea typeface="黑体" panose="02010609060101010101" pitchFamily="49" charset="-122"/>
            </a:endParaRPr>
          </a:p>
        </p:txBody>
      </p:sp>
      <p:sp>
        <p:nvSpPr>
          <p:cNvPr id="27" name="Rectangle 3"/>
          <p:cNvSpPr>
            <a:spLocks noChangeArrowheads="1"/>
          </p:cNvSpPr>
          <p:nvPr/>
        </p:nvSpPr>
        <p:spPr bwMode="auto">
          <a:xfrm>
            <a:off x="8181264" y="6012639"/>
            <a:ext cx="2686049" cy="437048"/>
          </a:xfrm>
          <a:prstGeom prst="rect">
            <a:avLst/>
          </a:prstGeom>
          <a:solidFill>
            <a:srgbClr val="0070C0"/>
          </a:solidFill>
          <a:ln>
            <a:noFill/>
          </a:ln>
        </p:spPr>
        <p:txBody>
          <a:bodyPr anchor="ctr"/>
          <a:lstStyle/>
          <a:p>
            <a:pPr algn="ctr" defTabSz="912813">
              <a:buFontTx/>
              <a:buNone/>
            </a:pPr>
            <a:r>
              <a:rPr lang="zh-CN" altLang="en-US" b="1" dirty="0">
                <a:solidFill>
                  <a:srgbClr val="F2F2F2"/>
                </a:solidFill>
                <a:latin typeface="黑体" panose="02010609060101010101" pitchFamily="49" charset="-122"/>
                <a:ea typeface="黑体" panose="02010609060101010101" pitchFamily="49" charset="-122"/>
              </a:rPr>
              <a:t>第十届</a:t>
            </a:r>
            <a:endParaRPr lang="en-US" altLang="zh-CN" b="1" dirty="0">
              <a:solidFill>
                <a:srgbClr val="F2F2F2"/>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735" y="974311"/>
            <a:ext cx="2475204" cy="6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7859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2969083"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上市</a:t>
            </a:r>
            <a:r>
              <a:rPr lang="zh-CN" altLang="en-US" sz="2400" b="1" dirty="0">
                <a:latin typeface="黑体" panose="02010609060101010101" pitchFamily="49" charset="-122"/>
                <a:ea typeface="黑体" panose="02010609060101010101" pitchFamily="49" charset="-122"/>
              </a:rPr>
              <a:t>公司管理白皮书</a:t>
            </a:r>
            <a:endParaRPr lang="zh-CN" altLang="zh-CN" sz="2400" b="1" dirty="0">
              <a:latin typeface="黑体" panose="02010609060101010101" pitchFamily="49" charset="-122"/>
              <a:ea typeface="黑体" panose="02010609060101010101" pitchFamily="49" charset="-122"/>
            </a:endParaRPr>
          </a:p>
        </p:txBody>
      </p:sp>
      <p:sp>
        <p:nvSpPr>
          <p:cNvPr id="11" name="TextBox 10"/>
          <p:cNvSpPr txBox="1"/>
          <p:nvPr/>
        </p:nvSpPr>
        <p:spPr>
          <a:xfrm>
            <a:off x="1832039" y="1191711"/>
            <a:ext cx="8605433" cy="1200329"/>
          </a:xfrm>
          <a:prstGeom prst="rect">
            <a:avLst/>
          </a:prstGeom>
          <a:noFill/>
        </p:spPr>
        <p:txBody>
          <a:bodyPr wrap="none" rtlCol="0">
            <a:spAutoFit/>
          </a:bodyPr>
          <a:lstStyle/>
          <a:p>
            <a:pPr>
              <a:lnSpc>
                <a:spcPct val="150000"/>
              </a:lnSpc>
              <a:defRPr/>
            </a:pPr>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二十</a:t>
            </a: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年</a:t>
            </a:r>
            <a:r>
              <a:rPr lang="zh-CN"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rPr>
              <a:t>咨询精耕，积淀出北大纵横管理技术深厚根基</a:t>
            </a: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a:t>
            </a:r>
            <a:r>
              <a:rPr lang="en-US"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
            </a:r>
            <a:br>
              <a:rPr lang="en-US"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b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数千</a:t>
            </a:r>
            <a:r>
              <a:rPr lang="zh-CN"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rPr>
              <a:t>家企业实践</a:t>
            </a: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，造就</a:t>
            </a:r>
            <a:r>
              <a:rPr lang="zh-CN"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rPr>
              <a:t>成中国企业管理思想大成</a:t>
            </a: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宝库</a:t>
            </a:r>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a:t>
            </a:r>
            <a:endPar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p:txBody>
      </p:sp>
      <p:grpSp>
        <p:nvGrpSpPr>
          <p:cNvPr id="2" name="组合 1"/>
          <p:cNvGrpSpPr/>
          <p:nvPr/>
        </p:nvGrpSpPr>
        <p:grpSpPr>
          <a:xfrm>
            <a:off x="1684027" y="2525073"/>
            <a:ext cx="8877300" cy="3313112"/>
            <a:chOff x="1684027" y="2525073"/>
            <a:chExt cx="8877300" cy="3313112"/>
          </a:xfrm>
        </p:grpSpPr>
        <p:sp>
          <p:nvSpPr>
            <p:cNvPr id="37" name="Freeform 3"/>
            <p:cNvSpPr>
              <a:spLocks/>
            </p:cNvSpPr>
            <p:nvPr/>
          </p:nvSpPr>
          <p:spPr bwMode="auto">
            <a:xfrm>
              <a:off x="1684027" y="2525073"/>
              <a:ext cx="4362137" cy="2819785"/>
            </a:xfrm>
            <a:custGeom>
              <a:avLst/>
              <a:gdLst>
                <a:gd name="T0" fmla="*/ 2147483646 w 2649"/>
                <a:gd name="T1" fmla="*/ 0 h 2092"/>
                <a:gd name="T2" fmla="*/ 0 w 2649"/>
                <a:gd name="T3" fmla="*/ 0 h 2092"/>
                <a:gd name="T4" fmla="*/ 2147483646 w 2649"/>
                <a:gd name="T5" fmla="*/ 2147483646 h 2092"/>
                <a:gd name="T6" fmla="*/ 2147483646 w 2649"/>
                <a:gd name="T7" fmla="*/ 2147483646 h 2092"/>
                <a:gd name="T8" fmla="*/ 2147483646 w 2649"/>
                <a:gd name="T9" fmla="*/ 0 h 20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092">
                  <a:moveTo>
                    <a:pt x="2648" y="0"/>
                  </a:moveTo>
                  <a:lnTo>
                    <a:pt x="0" y="0"/>
                  </a:lnTo>
                  <a:lnTo>
                    <a:pt x="3" y="2092"/>
                  </a:lnTo>
                  <a:lnTo>
                    <a:pt x="2649" y="1092"/>
                  </a:lnTo>
                  <a:lnTo>
                    <a:pt x="2648" y="0"/>
                  </a:lnTo>
                  <a:close/>
                </a:path>
              </a:pathLst>
            </a:custGeom>
            <a:solidFill>
              <a:schemeClr val="bg1">
                <a:lumMod val="85000"/>
              </a:schemeClr>
            </a:solidFill>
            <a:ln>
              <a:noFill/>
            </a:ln>
            <a:extLst/>
          </p:spPr>
          <p:txBody>
            <a:bodyPr anchor="ctr"/>
            <a:lstStyle/>
            <a:p>
              <a:pPr algn="ctr">
                <a:spcBef>
                  <a:spcPct val="0"/>
                </a:spcBef>
                <a:buFont typeface="Arial" pitchFamily="34" charset="0"/>
                <a:buNone/>
              </a:pPr>
              <a:endParaRPr lang="zh-CN" altLang="en-US">
                <a:solidFill>
                  <a:srgbClr val="FFFFFF"/>
                </a:solidFill>
                <a:latin typeface="宋体" pitchFamily="2" charset="-122"/>
                <a:ea typeface="宋体" pitchFamily="2" charset="-122"/>
              </a:endParaRPr>
            </a:p>
          </p:txBody>
        </p:sp>
        <p:sp>
          <p:nvSpPr>
            <p:cNvPr id="38" name="Freeform 4"/>
            <p:cNvSpPr>
              <a:spLocks/>
            </p:cNvSpPr>
            <p:nvPr/>
          </p:nvSpPr>
          <p:spPr bwMode="auto">
            <a:xfrm>
              <a:off x="1684027" y="4081885"/>
              <a:ext cx="8874125" cy="1756300"/>
            </a:xfrm>
            <a:custGeom>
              <a:avLst/>
              <a:gdLst>
                <a:gd name="T0" fmla="*/ 0 w 5389"/>
                <a:gd name="T1" fmla="*/ 2147483646 h 1434"/>
                <a:gd name="T2" fmla="*/ 2147483646 w 5389"/>
                <a:gd name="T3" fmla="*/ 2147483646 h 1434"/>
                <a:gd name="T4" fmla="*/ 2147483646 w 5389"/>
                <a:gd name="T5" fmla="*/ 2147483646 h 1434"/>
                <a:gd name="T6" fmla="*/ 2147483646 w 5389"/>
                <a:gd name="T7" fmla="*/ 2147483646 h 1434"/>
                <a:gd name="T8" fmla="*/ 2147483646 w 5389"/>
                <a:gd name="T9" fmla="*/ 0 h 1434"/>
                <a:gd name="T10" fmla="*/ 0 w 5389"/>
                <a:gd name="T11" fmla="*/ 2147483646 h 14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9" h="1434">
                  <a:moveTo>
                    <a:pt x="0" y="1115"/>
                  </a:moveTo>
                  <a:lnTo>
                    <a:pt x="3" y="1434"/>
                  </a:lnTo>
                  <a:lnTo>
                    <a:pt x="5389" y="1434"/>
                  </a:lnTo>
                  <a:lnTo>
                    <a:pt x="5389" y="1096"/>
                  </a:lnTo>
                  <a:lnTo>
                    <a:pt x="2695" y="0"/>
                  </a:lnTo>
                  <a:lnTo>
                    <a:pt x="0" y="1115"/>
                  </a:lnTo>
                  <a:close/>
                </a:path>
              </a:pathLst>
            </a:custGeom>
            <a:solidFill>
              <a:schemeClr val="bg1">
                <a:lumMod val="85000"/>
              </a:schemeClr>
            </a:solidFill>
            <a:ln w="12700">
              <a:noFill/>
              <a:round/>
              <a:headEnd/>
              <a:tailEnd/>
            </a:ln>
            <a:extLst/>
          </p:spPr>
          <p:txBody>
            <a:bodyPr anchor="ctr"/>
            <a:lstStyle/>
            <a:p>
              <a:pPr algn="ctr">
                <a:spcBef>
                  <a:spcPct val="0"/>
                </a:spcBef>
                <a:buFont typeface="Arial" pitchFamily="34" charset="0"/>
                <a:buNone/>
              </a:pPr>
              <a:endParaRPr lang="zh-CN" altLang="en-US">
                <a:solidFill>
                  <a:srgbClr val="FFFFFF"/>
                </a:solidFill>
                <a:latin typeface="宋体" pitchFamily="2" charset="-122"/>
                <a:ea typeface="宋体" pitchFamily="2" charset="-122"/>
              </a:endParaRPr>
            </a:p>
          </p:txBody>
        </p:sp>
        <p:sp>
          <p:nvSpPr>
            <p:cNvPr id="39" name="Freeform 5"/>
            <p:cNvSpPr>
              <a:spLocks/>
            </p:cNvSpPr>
            <p:nvPr/>
          </p:nvSpPr>
          <p:spPr bwMode="auto">
            <a:xfrm flipH="1">
              <a:off x="6196015" y="2533699"/>
              <a:ext cx="4362137" cy="2819785"/>
            </a:xfrm>
            <a:custGeom>
              <a:avLst/>
              <a:gdLst>
                <a:gd name="T0" fmla="*/ 2147483646 w 2649"/>
                <a:gd name="T1" fmla="*/ 0 h 2092"/>
                <a:gd name="T2" fmla="*/ 0 w 2649"/>
                <a:gd name="T3" fmla="*/ 0 h 2092"/>
                <a:gd name="T4" fmla="*/ 2147483646 w 2649"/>
                <a:gd name="T5" fmla="*/ 2147483646 h 2092"/>
                <a:gd name="T6" fmla="*/ 2147483646 w 2649"/>
                <a:gd name="T7" fmla="*/ 2147483646 h 2092"/>
                <a:gd name="T8" fmla="*/ 2147483646 w 2649"/>
                <a:gd name="T9" fmla="*/ 0 h 20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9" h="2092">
                  <a:moveTo>
                    <a:pt x="2648" y="0"/>
                  </a:moveTo>
                  <a:lnTo>
                    <a:pt x="0" y="0"/>
                  </a:lnTo>
                  <a:lnTo>
                    <a:pt x="3" y="2092"/>
                  </a:lnTo>
                  <a:lnTo>
                    <a:pt x="2649" y="1092"/>
                  </a:lnTo>
                  <a:lnTo>
                    <a:pt x="2648" y="0"/>
                  </a:lnTo>
                  <a:close/>
                </a:path>
              </a:pathLst>
            </a:custGeom>
            <a:solidFill>
              <a:schemeClr val="bg1">
                <a:lumMod val="85000"/>
              </a:schemeClr>
            </a:solidFill>
            <a:ln>
              <a:noFill/>
            </a:ln>
            <a:extLst/>
          </p:spPr>
          <p:txBody>
            <a:bodyPr anchor="ctr"/>
            <a:lstStyle/>
            <a:p>
              <a:pPr algn="ctr">
                <a:spcBef>
                  <a:spcPct val="0"/>
                </a:spcBef>
                <a:buFont typeface="Arial" pitchFamily="34" charset="0"/>
                <a:buNone/>
              </a:pPr>
              <a:endParaRPr lang="zh-CN" altLang="en-US">
                <a:solidFill>
                  <a:srgbClr val="FFFFFF"/>
                </a:solidFill>
                <a:latin typeface="宋体" pitchFamily="2" charset="-122"/>
                <a:ea typeface="宋体" pitchFamily="2" charset="-122"/>
              </a:endParaRPr>
            </a:p>
          </p:txBody>
        </p:sp>
        <p:sp>
          <p:nvSpPr>
            <p:cNvPr id="41" name="Text Box 7"/>
            <p:cNvSpPr txBox="1">
              <a:spLocks noChangeArrowheads="1"/>
            </p:cNvSpPr>
            <p:nvPr/>
          </p:nvSpPr>
          <p:spPr bwMode="auto">
            <a:xfrm flipH="1">
              <a:off x="4551354" y="3441943"/>
              <a:ext cx="3109417" cy="1518092"/>
            </a:xfrm>
            <a:prstGeom prst="rect">
              <a:avLst/>
            </a:prstGeom>
            <a:solidFill>
              <a:srgbClr val="0E7FB7"/>
            </a:solidFill>
            <a:ln w="38100">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针对中国上市公司公益性管理调研活动，</a:t>
              </a:r>
              <a:r>
                <a:rPr lang="en-US" altLang="zh-CN" sz="1200" dirty="0">
                  <a:latin typeface="微软雅黑" panose="020B0503020204020204" pitchFamily="34" charset="-122"/>
                  <a:ea typeface="微软雅黑" panose="020B0503020204020204" pitchFamily="34" charset="-122"/>
                </a:rPr>
                <a:t>2012</a:t>
              </a:r>
              <a:r>
                <a:rPr lang="zh-CN" altLang="en-US" sz="1200" dirty="0">
                  <a:latin typeface="微软雅黑" panose="020B0503020204020204" pitchFamily="34" charset="-122"/>
                  <a:ea typeface="微软雅黑" panose="020B0503020204020204" pitchFamily="34" charset="-122"/>
                </a:rPr>
                <a:t>年由北大纵横启动，</a:t>
              </a:r>
              <a:r>
                <a:rPr lang="zh-CN" altLang="zh-CN" sz="1200" dirty="0">
                  <a:latin typeface="微软雅黑" panose="020B0503020204020204" pitchFamily="34" charset="-122"/>
                  <a:ea typeface="微软雅黑" panose="020B0503020204020204" pitchFamily="34" charset="-122"/>
                </a:rPr>
                <a:t>旨在为中国上市公司提供系统、专业的健康体检，以系统、详实的数据，全方位、多角度剖析企业发展中的管理问题</a:t>
              </a:r>
              <a:r>
                <a:rPr lang="zh-CN" altLang="zh-CN" dirty="0"/>
                <a:t>。</a:t>
              </a:r>
              <a:endParaRPr lang="zh-CN" altLang="en-US" dirty="0"/>
            </a:p>
          </p:txBody>
        </p:sp>
        <p:sp>
          <p:nvSpPr>
            <p:cNvPr id="42" name="矩形 5"/>
            <p:cNvSpPr>
              <a:spLocks noChangeArrowheads="1"/>
            </p:cNvSpPr>
            <p:nvPr/>
          </p:nvSpPr>
          <p:spPr bwMode="auto">
            <a:xfrm>
              <a:off x="1684027" y="2559577"/>
              <a:ext cx="1838325" cy="338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zh-CN" sz="1600" b="1" dirty="0">
                  <a:latin typeface="微软雅黑" panose="020B0503020204020204" pitchFamily="34" charset="-122"/>
                  <a:ea typeface="微软雅黑" panose="020B0503020204020204" pitchFamily="34" charset="-122"/>
                </a:rPr>
                <a:t>“比较创造价值”</a:t>
              </a:r>
              <a:endParaRPr lang="zh-CN" altLang="en-US" sz="1600" b="1" dirty="0">
                <a:latin typeface="微软雅黑" panose="020B0503020204020204" pitchFamily="34" charset="-122"/>
                <a:ea typeface="微软雅黑" panose="020B0503020204020204" pitchFamily="34" charset="-122"/>
              </a:endParaRPr>
            </a:p>
          </p:txBody>
        </p:sp>
        <p:sp>
          <p:nvSpPr>
            <p:cNvPr id="44" name="矩形 12"/>
            <p:cNvSpPr>
              <a:spLocks noChangeArrowheads="1"/>
            </p:cNvSpPr>
            <p:nvPr/>
          </p:nvSpPr>
          <p:spPr bwMode="auto">
            <a:xfrm>
              <a:off x="1807852" y="3101335"/>
              <a:ext cx="4340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en-US" altLang="zh-CN"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为体现数据的针对性</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将调研数据进行全方位、多角度的系统对比，除时间维度的年度比较外，</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还体现企业特征及受访者身份的独特</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视角，为企业更系统了解问题的结构</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性特点，针对性地进行管理改善，提</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供切实的数据支持。</a:t>
              </a:r>
            </a:p>
            <a:p>
              <a:r>
                <a:rPr lang="en-US" altLang="zh-CN" dirty="0">
                  <a:latin typeface="宋体" pitchFamily="2" charset="-122"/>
                  <a:ea typeface="宋体" pitchFamily="2" charset="-122"/>
                </a:rPr>
                <a:t> </a:t>
              </a:r>
              <a:endParaRPr lang="zh-CN" altLang="en-US" dirty="0">
                <a:latin typeface="宋体" panose="02010600030101010101" pitchFamily="2" charset="-122"/>
                <a:ea typeface="宋体" panose="02010600030101010101" pitchFamily="2" charset="-122"/>
              </a:endParaRPr>
            </a:p>
          </p:txBody>
        </p:sp>
        <p:sp>
          <p:nvSpPr>
            <p:cNvPr id="45" name="矩形 15"/>
            <p:cNvSpPr>
              <a:spLocks noChangeArrowheads="1"/>
            </p:cNvSpPr>
            <p:nvPr/>
          </p:nvSpPr>
          <p:spPr bwMode="auto">
            <a:xfrm>
              <a:off x="8721414" y="2585455"/>
              <a:ext cx="1839913" cy="338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解读挖掘</a:t>
              </a:r>
              <a:r>
                <a:rPr lang="zh-CN" altLang="zh-CN" sz="1600" b="1" dirty="0">
                  <a:latin typeface="微软雅黑" panose="020B0503020204020204" pitchFamily="34" charset="-122"/>
                  <a:ea typeface="微软雅黑" panose="020B0503020204020204" pitchFamily="34" charset="-122"/>
                </a:rPr>
                <a:t>价值”</a:t>
              </a:r>
              <a:endParaRPr lang="zh-CN" altLang="en-US" sz="1600" b="1" dirty="0">
                <a:latin typeface="微软雅黑" panose="020B0503020204020204" pitchFamily="34" charset="-122"/>
                <a:ea typeface="微软雅黑" panose="020B0503020204020204" pitchFamily="34" charset="-122"/>
              </a:endParaRPr>
            </a:p>
          </p:txBody>
        </p:sp>
        <p:sp>
          <p:nvSpPr>
            <p:cNvPr id="46" name="矩形 13"/>
            <p:cNvSpPr>
              <a:spLocks noChangeArrowheads="1"/>
            </p:cNvSpPr>
            <p:nvPr/>
          </p:nvSpPr>
          <p:spPr bwMode="auto">
            <a:xfrm>
              <a:off x="6363977" y="3101335"/>
              <a:ext cx="4194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r>
                <a:rPr lang="en-US" altLang="zh-CN" dirty="0">
                  <a:latin typeface="宋体" pitchFamily="2" charset="-122"/>
                  <a:ea typeface="宋体" pitchFamily="2" charset="-122"/>
                </a:rPr>
                <a:t>    </a:t>
              </a:r>
              <a:r>
                <a:rPr lang="zh-CN" altLang="zh-CN" dirty="0">
                  <a:latin typeface="微软雅黑" panose="020B0503020204020204" pitchFamily="34" charset="-122"/>
                  <a:ea typeface="微软雅黑" panose="020B0503020204020204" pitchFamily="34" charset="-122"/>
                </a:rPr>
                <a:t>基于北大纵横专业的咨询力量，我们对每个题目的</a:t>
              </a:r>
              <a:r>
                <a:rPr lang="zh-CN" altLang="zh-CN" dirty="0" smtClean="0">
                  <a:latin typeface="微软雅黑" panose="020B0503020204020204" pitchFamily="34" charset="-122"/>
                  <a:ea typeface="微软雅黑" panose="020B0503020204020204" pitchFamily="34" charset="-122"/>
                </a:rPr>
                <a:t>调</a:t>
              </a:r>
              <a:r>
                <a:rPr lang="en-US" altLang="zh-CN" dirty="0" smtClean="0">
                  <a:latin typeface="微软雅黑" panose="020B0503020204020204" pitchFamily="34" charset="-122"/>
                  <a:ea typeface="微软雅黑" panose="020B0503020204020204" pitchFamily="34" charset="-122"/>
                </a:rPr>
                <a:t/>
              </a:r>
              <a:br>
                <a:rPr lang="en-US" altLang="zh-CN" dirty="0" smtClean="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结果</a:t>
              </a:r>
              <a:r>
                <a:rPr lang="zh-CN" altLang="zh-CN" dirty="0">
                  <a:latin typeface="微软雅黑" panose="020B0503020204020204" pitchFamily="34" charset="-122"/>
                  <a:ea typeface="微软雅黑" panose="020B0503020204020204" pitchFamily="34" charset="-122"/>
                </a:rPr>
                <a:t>，除进行系统的数据分析外，</a:t>
              </a:r>
              <a:r>
                <a:rPr lang="zh-CN" altLang="zh-CN" dirty="0" smtClean="0">
                  <a:latin typeface="微软雅黑" panose="020B0503020204020204" pitchFamily="34" charset="-122"/>
                  <a:ea typeface="微软雅黑" panose="020B0503020204020204" pitchFamily="34" charset="-122"/>
                </a:rPr>
                <a:t>对</a:t>
              </a:r>
              <a:r>
                <a:rPr lang="en-US" altLang="zh-CN" dirty="0" smtClean="0">
                  <a:latin typeface="微软雅黑" panose="020B0503020204020204" pitchFamily="34" charset="-122"/>
                  <a:ea typeface="微软雅黑" panose="020B0503020204020204" pitchFamily="34" charset="-122"/>
                </a:rPr>
                <a:t/>
              </a:r>
              <a:br>
                <a:rPr lang="en-US" altLang="zh-CN" dirty="0" smtClean="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于调研</a:t>
              </a:r>
              <a:r>
                <a:rPr lang="zh-CN" altLang="zh-CN" dirty="0">
                  <a:latin typeface="微软雅黑" panose="020B0503020204020204" pitchFamily="34" charset="-122"/>
                  <a:ea typeface="微软雅黑" panose="020B0503020204020204" pitchFamily="34" charset="-122"/>
                </a:rPr>
                <a:t>结果，我们进行了专业解读</a:t>
              </a:r>
              <a:r>
                <a:rPr lang="zh-CN" altLang="zh-CN"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
              </a:r>
              <a:br>
                <a:rPr lang="en-US" altLang="zh-CN" dirty="0" smtClean="0">
                  <a:latin typeface="微软雅黑" panose="020B0503020204020204" pitchFamily="34" charset="-122"/>
                  <a:ea typeface="微软雅黑" panose="020B0503020204020204" pitchFamily="34" charset="-122"/>
                </a:rPr>
              </a:b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挖掘出数据</a:t>
              </a:r>
              <a:r>
                <a:rPr lang="zh-CN" altLang="zh-CN" dirty="0">
                  <a:latin typeface="微软雅黑" panose="020B0503020204020204" pitchFamily="34" charset="-122"/>
                  <a:ea typeface="微软雅黑" panose="020B0503020204020204" pitchFamily="34" charset="-122"/>
                </a:rPr>
                <a:t>背后的管理问题。</a:t>
              </a:r>
            </a:p>
          </p:txBody>
        </p:sp>
        <p:sp>
          <p:nvSpPr>
            <p:cNvPr id="47" name="矩形 17"/>
            <p:cNvSpPr>
              <a:spLocks noChangeArrowheads="1"/>
            </p:cNvSpPr>
            <p:nvPr/>
          </p:nvSpPr>
          <p:spPr bwMode="auto">
            <a:xfrm>
              <a:off x="5213039" y="5472582"/>
              <a:ext cx="1838325" cy="339725"/>
            </a:xfrm>
            <a:prstGeom prst="rect">
              <a:avLst/>
            </a:prstGeom>
            <a:noFill/>
            <a:ln w="9525">
              <a:noFill/>
              <a:miter lim="800000"/>
              <a:headEnd/>
              <a:tailEnd/>
            </a:ln>
            <a:extLst/>
          </p:spPr>
          <p:txBody>
            <a:bodyPr wrap="non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持续积累</a:t>
              </a:r>
              <a:r>
                <a:rPr lang="zh-CN" altLang="zh-CN" sz="1600" b="1" dirty="0">
                  <a:latin typeface="微软雅黑" panose="020B0503020204020204" pitchFamily="34" charset="-122"/>
                  <a:ea typeface="微软雅黑" panose="020B0503020204020204" pitchFamily="34" charset="-122"/>
                </a:rPr>
                <a:t>价值”</a:t>
              </a:r>
              <a:endParaRPr lang="zh-CN" altLang="en-US" sz="1600" b="1" dirty="0">
                <a:latin typeface="微软雅黑" panose="020B0503020204020204" pitchFamily="34" charset="-122"/>
                <a:ea typeface="微软雅黑" panose="020B0503020204020204" pitchFamily="34" charset="-122"/>
              </a:endParaRPr>
            </a:p>
          </p:txBody>
        </p:sp>
        <p:sp>
          <p:nvSpPr>
            <p:cNvPr id="48" name="矩形 14"/>
            <p:cNvSpPr>
              <a:spLocks noChangeArrowheads="1"/>
            </p:cNvSpPr>
            <p:nvPr/>
          </p:nvSpPr>
          <p:spPr bwMode="auto">
            <a:xfrm>
              <a:off x="2692089" y="4969823"/>
              <a:ext cx="7056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algn="ctr"/>
              <a:r>
                <a:rPr lang="zh-CN" altLang="zh-CN" dirty="0">
                  <a:latin typeface="微软雅黑" panose="020B0503020204020204" pitchFamily="34" charset="-122"/>
                  <a:ea typeface="微软雅黑" panose="020B0503020204020204" pitchFamily="34" charset="-122"/>
                </a:rPr>
                <a:t>北大纵横将持续对上市公司进行调研工作，持续关注和归纳上市公司管理健康问题，</a:t>
              </a:r>
              <a:endParaRPr lang="en-US" altLang="zh-CN" dirty="0">
                <a:latin typeface="微软雅黑" panose="020B0503020204020204" pitchFamily="34" charset="-122"/>
                <a:ea typeface="微软雅黑" panose="020B0503020204020204" pitchFamily="34" charset="-122"/>
              </a:endParaRPr>
            </a:p>
            <a:p>
              <a:pPr algn="ctr"/>
              <a:r>
                <a:rPr lang="zh-CN" altLang="zh-CN" dirty="0">
                  <a:latin typeface="微软雅黑" panose="020B0503020204020204" pitchFamily="34" charset="-122"/>
                  <a:ea typeface="微软雅黑" panose="020B0503020204020204" pitchFamily="34" charset="-122"/>
                </a:rPr>
                <a:t>系统构建最具权威的中国上市公司管理健康数据库，为广大企业管理提升提供科学、系统的数据支持。</a:t>
              </a:r>
              <a:endParaRPr lang="zh-CN" altLang="en-US"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443219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130638" y="403228"/>
            <a:ext cx="1422184" cy="461665"/>
          </a:xfrm>
          <a:prstGeom prst="rect">
            <a:avLst/>
          </a:prstGeom>
        </p:spPr>
        <p:txBody>
          <a:bodyPr wrap="none">
            <a:spAutoFit/>
          </a:bodyPr>
          <a:lstStyle/>
          <a:p>
            <a:r>
              <a:rPr lang="zh-CN" altLang="en-US" sz="2400" b="1" dirty="0" smtClean="0">
                <a:latin typeface="黑体" panose="02010609060101010101" pitchFamily="49" charset="-122"/>
                <a:ea typeface="黑体" panose="02010609060101010101" pitchFamily="49" charset="-122"/>
              </a:rPr>
              <a:t>百</a:t>
            </a:r>
            <a:r>
              <a:rPr lang="zh-CN" altLang="en-US" sz="2400" b="1" dirty="0">
                <a:latin typeface="黑体" panose="02010609060101010101" pitchFamily="49" charset="-122"/>
                <a:ea typeface="黑体" panose="02010609060101010101" pitchFamily="49" charset="-122"/>
              </a:rPr>
              <a:t>家讲坛</a:t>
            </a:r>
            <a:endParaRPr lang="zh-CN" altLang="zh-CN" sz="2400" b="1" dirty="0">
              <a:latin typeface="黑体" panose="02010609060101010101" pitchFamily="49" charset="-122"/>
              <a:ea typeface="黑体" panose="02010609060101010101" pitchFamily="49" charset="-122"/>
            </a:endParaRPr>
          </a:p>
        </p:txBody>
      </p:sp>
      <p:sp>
        <p:nvSpPr>
          <p:cNvPr id="11" name="TextBox 10"/>
          <p:cNvSpPr txBox="1"/>
          <p:nvPr/>
        </p:nvSpPr>
        <p:spPr>
          <a:xfrm>
            <a:off x="2246106" y="1040234"/>
            <a:ext cx="7201972" cy="587340"/>
          </a:xfrm>
          <a:prstGeom prst="rect">
            <a:avLst/>
          </a:prstGeom>
          <a:noFill/>
        </p:spPr>
        <p:txBody>
          <a:bodyPr wrap="none" rtlCol="0">
            <a:spAutoFit/>
          </a:bodyPr>
          <a:lstStyle/>
          <a:p>
            <a:pPr>
              <a:lnSpc>
                <a:spcPct val="150000"/>
              </a:lnSpc>
              <a:defRPr/>
            </a:pPr>
            <a:r>
              <a:rPr lang="zh-CN"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rPr>
              <a:t>管理之道，止于至善；人生境界，莫过大爱</a:t>
            </a:r>
            <a:r>
              <a:rPr lang="zh-CN" altLang="zh-CN"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a:t>
            </a:r>
            <a:endParaRPr lang="en-US"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p:txBody>
      </p:sp>
      <p:sp>
        <p:nvSpPr>
          <p:cNvPr id="14" name="矩形 2"/>
          <p:cNvSpPr>
            <a:spLocks noChangeArrowheads="1"/>
          </p:cNvSpPr>
          <p:nvPr/>
        </p:nvSpPr>
        <p:spPr bwMode="auto">
          <a:xfrm>
            <a:off x="955015" y="1810502"/>
            <a:ext cx="10354215" cy="164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marL="0">
              <a:lnSpc>
                <a:spcPct val="130000"/>
              </a:lnSpc>
              <a:spcBef>
                <a:spcPts val="600"/>
              </a:spcBef>
              <a:spcAft>
                <a:spcPts val="600"/>
              </a:spcAft>
              <a:buClr>
                <a:srgbClr val="002060"/>
              </a:buClr>
              <a:buFont typeface="Wingdings" pitchFamily="2" charset="2"/>
              <a:buChar char="ª"/>
            </a:pPr>
            <a:r>
              <a:rPr lang="zh-CN" altLang="en-US" sz="1600" dirty="0">
                <a:latin typeface="微软雅黑" panose="020B0503020204020204" pitchFamily="34" charset="-122"/>
                <a:ea typeface="微软雅黑" panose="020B0503020204020204" pitchFamily="34" charset="-122"/>
                <a:cs typeface="Times New Roman" pitchFamily="18" charset="0"/>
              </a:rPr>
              <a:t>北大纵横百家讲坛，长期社会责任项目，每周三下午定时举办</a:t>
            </a:r>
            <a:endParaRPr lang="en-US" altLang="zh-CN" sz="1600" dirty="0">
              <a:latin typeface="微软雅黑" panose="020B0503020204020204" pitchFamily="34" charset="-122"/>
              <a:ea typeface="微软雅黑" panose="020B0503020204020204" pitchFamily="34" charset="-122"/>
              <a:cs typeface="Times New Roman" pitchFamily="18" charset="0"/>
            </a:endParaRPr>
          </a:p>
          <a:p>
            <a:pPr marL="0">
              <a:lnSpc>
                <a:spcPct val="130000"/>
              </a:lnSpc>
              <a:spcBef>
                <a:spcPts val="600"/>
              </a:spcBef>
              <a:spcAft>
                <a:spcPts val="600"/>
              </a:spcAft>
              <a:buClr>
                <a:srgbClr val="002060"/>
              </a:buClr>
              <a:buFont typeface="Wingdings" pitchFamily="2" charset="2"/>
              <a:buChar char="ª"/>
            </a:pPr>
            <a:r>
              <a:rPr lang="zh-CN" altLang="zh-CN" sz="1600" dirty="0">
                <a:latin typeface="微软雅黑" panose="020B0503020204020204" pitchFamily="34" charset="-122"/>
                <a:ea typeface="微软雅黑" panose="020B0503020204020204" pitchFamily="34" charset="-122"/>
                <a:cs typeface="Times New Roman" pitchFamily="18" charset="0"/>
              </a:rPr>
              <a:t>全场</a:t>
            </a:r>
            <a:r>
              <a:rPr lang="en-US" altLang="zh-CN" sz="1600" dirty="0">
                <a:latin typeface="微软雅黑" panose="020B0503020204020204" pitchFamily="34" charset="-122"/>
                <a:ea typeface="微软雅黑" panose="020B0503020204020204" pitchFamily="34" charset="-122"/>
                <a:cs typeface="Times New Roman" pitchFamily="18" charset="0"/>
              </a:rPr>
              <a:t>30</a:t>
            </a:r>
            <a:r>
              <a:rPr lang="zh-CN" altLang="zh-CN" sz="1600" dirty="0">
                <a:latin typeface="微软雅黑" panose="020B0503020204020204" pitchFamily="34" charset="-122"/>
                <a:ea typeface="微软雅黑" panose="020B0503020204020204" pitchFamily="34" charset="-122"/>
                <a:cs typeface="Times New Roman" pitchFamily="18" charset="0"/>
              </a:rPr>
              <a:t>席，仅限纵横系精英及官、产、学、研、媒等大咖</a:t>
            </a:r>
            <a:endParaRPr lang="en-US" altLang="zh-CN" sz="1600" dirty="0">
              <a:latin typeface="微软雅黑" panose="020B0503020204020204" pitchFamily="34" charset="-122"/>
              <a:ea typeface="微软雅黑" panose="020B0503020204020204" pitchFamily="34" charset="-122"/>
              <a:cs typeface="Times New Roman" pitchFamily="18" charset="0"/>
            </a:endParaRPr>
          </a:p>
          <a:p>
            <a:pPr marL="0">
              <a:lnSpc>
                <a:spcPct val="130000"/>
              </a:lnSpc>
              <a:spcBef>
                <a:spcPts val="600"/>
              </a:spcBef>
              <a:spcAft>
                <a:spcPts val="600"/>
              </a:spcAft>
              <a:buClr>
                <a:srgbClr val="002060"/>
              </a:buClr>
              <a:buFont typeface="Wingdings" pitchFamily="2" charset="2"/>
              <a:buChar char="ª"/>
            </a:pPr>
            <a:r>
              <a:rPr lang="zh-CN" altLang="zh-CN" sz="1600" dirty="0">
                <a:latin typeface="微软雅黑" panose="020B0503020204020204" pitchFamily="34" charset="-122"/>
                <a:ea typeface="微软雅黑" panose="020B0503020204020204" pitchFamily="34" charset="-122"/>
                <a:cs typeface="Times New Roman" pitchFamily="18" charset="0"/>
              </a:rPr>
              <a:t>由北大纵横管理咨询集团、全球创业创新联盟、中国后</a:t>
            </a:r>
            <a:r>
              <a:rPr lang="en-US" altLang="zh-CN" sz="1600" dirty="0">
                <a:latin typeface="微软雅黑" panose="020B0503020204020204" pitchFamily="34" charset="-122"/>
                <a:ea typeface="微软雅黑" panose="020B0503020204020204" pitchFamily="34" charset="-122"/>
                <a:cs typeface="Times New Roman" pitchFamily="18" charset="0"/>
              </a:rPr>
              <a:t>MBA</a:t>
            </a:r>
            <a:r>
              <a:rPr lang="zh-CN" altLang="zh-CN" sz="1600" dirty="0">
                <a:latin typeface="微软雅黑" panose="020B0503020204020204" pitchFamily="34" charset="-122"/>
                <a:ea typeface="微软雅黑" panose="020B0503020204020204" pitchFamily="34" charset="-122"/>
                <a:cs typeface="Times New Roman" pitchFamily="18" charset="0"/>
              </a:rPr>
              <a:t>同学会、全球</a:t>
            </a:r>
            <a:r>
              <a:rPr lang="en-US" altLang="zh-CN" sz="1600" dirty="0">
                <a:latin typeface="微软雅黑" panose="020B0503020204020204" pitchFamily="34" charset="-122"/>
                <a:ea typeface="微软雅黑" panose="020B0503020204020204" pitchFamily="34" charset="-122"/>
                <a:cs typeface="Times New Roman" pitchFamily="18" charset="0"/>
              </a:rPr>
              <a:t>EMBA</a:t>
            </a:r>
            <a:r>
              <a:rPr lang="zh-CN" altLang="zh-CN" sz="1600" dirty="0">
                <a:latin typeface="微软雅黑" panose="020B0503020204020204" pitchFamily="34" charset="-122"/>
                <a:ea typeface="微软雅黑" panose="020B0503020204020204" pitchFamily="34" charset="-122"/>
                <a:cs typeface="Times New Roman" pitchFamily="18" charset="0"/>
              </a:rPr>
              <a:t>俱乐部、中国众筹联盟、中国新三板企业家联盟联合主办</a:t>
            </a:r>
          </a:p>
        </p:txBody>
      </p:sp>
      <p:sp>
        <p:nvSpPr>
          <p:cNvPr id="15" name="圆角矩形 3"/>
          <p:cNvSpPr>
            <a:spLocks noChangeArrowheads="1"/>
          </p:cNvSpPr>
          <p:nvPr/>
        </p:nvSpPr>
        <p:spPr bwMode="auto">
          <a:xfrm>
            <a:off x="5707991" y="2292021"/>
            <a:ext cx="9144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pPr eaLnBrk="1" hangingPunct="1"/>
            <a:endParaRPr lang="zh-CN" altLang="en-US"/>
          </a:p>
        </p:txBody>
      </p:sp>
      <p:pic>
        <p:nvPicPr>
          <p:cNvPr id="16"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122" y="3697310"/>
            <a:ext cx="4140200" cy="252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2"/>
          <p:cNvSpPr>
            <a:spLocks noChangeArrowheads="1"/>
          </p:cNvSpPr>
          <p:nvPr/>
        </p:nvSpPr>
        <p:spPr bwMode="auto">
          <a:xfrm>
            <a:off x="1352282" y="3697310"/>
            <a:ext cx="4355709" cy="24929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1200">
                <a:solidFill>
                  <a:schemeClr val="tx1"/>
                </a:solidFill>
                <a:latin typeface="黑体" pitchFamily="49" charset="-122"/>
                <a:ea typeface="黑体" pitchFamily="49" charset="-122"/>
              </a:defRPr>
            </a:lvl1pPr>
            <a:lvl2pPr marL="742950" indent="-285750">
              <a:defRPr kumimoji="1" sz="1200">
                <a:solidFill>
                  <a:schemeClr val="tx1"/>
                </a:solidFill>
                <a:latin typeface="黑体" pitchFamily="49" charset="-122"/>
                <a:ea typeface="黑体" pitchFamily="49" charset="-122"/>
              </a:defRPr>
            </a:lvl2pPr>
            <a:lvl3pPr marL="1143000" indent="-228600">
              <a:defRPr kumimoji="1" sz="1200">
                <a:solidFill>
                  <a:schemeClr val="tx1"/>
                </a:solidFill>
                <a:latin typeface="黑体" pitchFamily="49" charset="-122"/>
                <a:ea typeface="黑体" pitchFamily="49" charset="-122"/>
              </a:defRPr>
            </a:lvl3pPr>
            <a:lvl4pPr marL="1600200" indent="-228600">
              <a:defRPr kumimoji="1" sz="1200">
                <a:solidFill>
                  <a:schemeClr val="tx1"/>
                </a:solidFill>
                <a:latin typeface="黑体" pitchFamily="49" charset="-122"/>
                <a:ea typeface="黑体" pitchFamily="49" charset="-122"/>
              </a:defRPr>
            </a:lvl4pPr>
            <a:lvl5pPr marL="2057400" indent="-228600">
              <a:defRPr kumimoji="1" sz="1200">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kumimoji="1" sz="1200">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kumimoji="1" sz="1200">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kumimoji="1" sz="1200">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kumimoji="1" sz="1200">
                <a:solidFill>
                  <a:schemeClr val="tx1"/>
                </a:solidFill>
                <a:latin typeface="黑体" pitchFamily="49" charset="-122"/>
                <a:ea typeface="黑体" pitchFamily="49" charset="-122"/>
              </a:defRPr>
            </a:lvl9pPr>
          </a:lstStyle>
          <a:p>
            <a:r>
              <a:rPr lang="zh-CN" altLang="en-US" dirty="0">
                <a:solidFill>
                  <a:srgbClr val="002060"/>
                </a:solidFill>
                <a:latin typeface="华文行楷" pitchFamily="2" charset="-122"/>
                <a:ea typeface="华文行楷" pitchFamily="2" charset="-122"/>
              </a:rPr>
              <a:t>北大纵横百家讲坛之一</a:t>
            </a:r>
            <a:r>
              <a:rPr lang="en-US" altLang="zh-CN" dirty="0">
                <a:solidFill>
                  <a:srgbClr val="002060"/>
                </a:solidFill>
                <a:latin typeface="华文行楷" pitchFamily="2" charset="-122"/>
                <a:ea typeface="华文行楷" pitchFamily="2" charset="-122"/>
              </a:rPr>
              <a:t>:</a:t>
            </a:r>
          </a:p>
          <a:p>
            <a:r>
              <a:rPr lang="zh-CN" altLang="en-US" dirty="0">
                <a:solidFill>
                  <a:srgbClr val="002060"/>
                </a:solidFill>
                <a:latin typeface="华文行楷" pitchFamily="2" charset="-122"/>
                <a:ea typeface="华文行楷" pitchFamily="2" charset="-122"/>
              </a:rPr>
              <a:t>                  王璞  私董会实操演练</a:t>
            </a:r>
          </a:p>
          <a:p>
            <a:r>
              <a:rPr lang="zh-CN" altLang="en-US" dirty="0">
                <a:solidFill>
                  <a:srgbClr val="002060"/>
                </a:solidFill>
                <a:latin typeface="华文行楷" pitchFamily="2" charset="-122"/>
                <a:ea typeface="华文行楷" pitchFamily="2" charset="-122"/>
              </a:rPr>
              <a:t>北大纵横百家讲坛之二：</a:t>
            </a:r>
            <a:endParaRPr lang="en-US" altLang="zh-CN" dirty="0">
              <a:solidFill>
                <a:srgbClr val="002060"/>
              </a:solidFill>
              <a:latin typeface="华文行楷" pitchFamily="2" charset="-122"/>
              <a:ea typeface="华文行楷" pitchFamily="2" charset="-122"/>
            </a:endParaRPr>
          </a:p>
          <a:p>
            <a:r>
              <a:rPr lang="en-US" altLang="zh-CN" dirty="0">
                <a:solidFill>
                  <a:srgbClr val="002060"/>
                </a:solidFill>
                <a:latin typeface="华文行楷" pitchFamily="2" charset="-122"/>
                <a:ea typeface="华文行楷" pitchFamily="2" charset="-122"/>
              </a:rPr>
              <a:t>                 </a:t>
            </a:r>
            <a:r>
              <a:rPr lang="zh-CN" altLang="en-US" dirty="0">
                <a:solidFill>
                  <a:srgbClr val="002060"/>
                </a:solidFill>
                <a:latin typeface="华文行楷" pitchFamily="2" charset="-122"/>
                <a:ea typeface="华文行楷" pitchFamily="2" charset="-122"/>
              </a:rPr>
              <a:t>马顺   “互联网</a:t>
            </a:r>
            <a:r>
              <a:rPr lang="en-US" altLang="zh-CN" dirty="0">
                <a:solidFill>
                  <a:srgbClr val="002060"/>
                </a:solidFill>
                <a:latin typeface="华文行楷" pitchFamily="2" charset="-122"/>
                <a:ea typeface="华文行楷" pitchFamily="2" charset="-122"/>
              </a:rPr>
              <a:t>+”</a:t>
            </a:r>
            <a:r>
              <a:rPr lang="zh-CN" altLang="en-US" dirty="0">
                <a:solidFill>
                  <a:srgbClr val="002060"/>
                </a:solidFill>
                <a:latin typeface="华文行楷" pitchFamily="2" charset="-122"/>
                <a:ea typeface="华文行楷" pitchFamily="2" charset="-122"/>
              </a:rPr>
              <a:t>时代人才策略与部署</a:t>
            </a:r>
          </a:p>
          <a:p>
            <a:r>
              <a:rPr lang="zh-CN" altLang="en-US" dirty="0">
                <a:solidFill>
                  <a:srgbClr val="002060"/>
                </a:solidFill>
                <a:latin typeface="华文行楷" pitchFamily="2" charset="-122"/>
                <a:ea typeface="华文行楷" pitchFamily="2" charset="-122"/>
              </a:rPr>
              <a:t>北大纵横百家讲坛之三：</a:t>
            </a:r>
            <a:endParaRPr lang="en-US" altLang="zh-CN" dirty="0">
              <a:solidFill>
                <a:srgbClr val="002060"/>
              </a:solidFill>
              <a:latin typeface="华文行楷" pitchFamily="2" charset="-122"/>
              <a:ea typeface="华文行楷" pitchFamily="2" charset="-122"/>
            </a:endParaRPr>
          </a:p>
          <a:p>
            <a:r>
              <a:rPr lang="en-US" altLang="zh-CN" dirty="0">
                <a:solidFill>
                  <a:srgbClr val="002060"/>
                </a:solidFill>
                <a:latin typeface="华文行楷" pitchFamily="2" charset="-122"/>
                <a:ea typeface="华文行楷" pitchFamily="2" charset="-122"/>
              </a:rPr>
              <a:t>                 </a:t>
            </a:r>
            <a:r>
              <a:rPr lang="zh-CN" altLang="en-US" dirty="0">
                <a:solidFill>
                  <a:srgbClr val="002060"/>
                </a:solidFill>
                <a:latin typeface="华文行楷" pitchFamily="2" charset="-122"/>
                <a:ea typeface="华文行楷" pitchFamily="2" charset="-122"/>
              </a:rPr>
              <a:t>陈江  职业经理人如何创客化</a:t>
            </a:r>
          </a:p>
          <a:p>
            <a:r>
              <a:rPr lang="zh-CN" altLang="en-US" dirty="0">
                <a:solidFill>
                  <a:srgbClr val="002060"/>
                </a:solidFill>
                <a:latin typeface="华文行楷" pitchFamily="2" charset="-122"/>
                <a:ea typeface="华文行楷" pitchFamily="2" charset="-122"/>
              </a:rPr>
              <a:t>北大纵横百家讲坛之四：</a:t>
            </a:r>
            <a:endParaRPr lang="en-US" altLang="zh-CN" dirty="0">
              <a:solidFill>
                <a:srgbClr val="002060"/>
              </a:solidFill>
              <a:latin typeface="华文行楷" pitchFamily="2" charset="-122"/>
              <a:ea typeface="华文行楷" pitchFamily="2" charset="-122"/>
            </a:endParaRPr>
          </a:p>
          <a:p>
            <a:r>
              <a:rPr lang="en-US" altLang="zh-CN" dirty="0">
                <a:solidFill>
                  <a:srgbClr val="002060"/>
                </a:solidFill>
                <a:latin typeface="华文行楷" pitchFamily="2" charset="-122"/>
                <a:ea typeface="华文行楷" pitchFamily="2" charset="-122"/>
              </a:rPr>
              <a:t>                </a:t>
            </a:r>
            <a:r>
              <a:rPr lang="zh-CN" altLang="en-US" dirty="0">
                <a:solidFill>
                  <a:srgbClr val="002060"/>
                </a:solidFill>
                <a:latin typeface="华文行楷" pitchFamily="2" charset="-122"/>
                <a:ea typeface="华文行楷" pitchFamily="2" charset="-122"/>
              </a:rPr>
              <a:t>周国来  集团化运营</a:t>
            </a:r>
            <a:endParaRPr lang="en-US" altLang="zh-CN" dirty="0">
              <a:solidFill>
                <a:srgbClr val="002060"/>
              </a:solidFill>
              <a:latin typeface="华文行楷" pitchFamily="2" charset="-122"/>
              <a:ea typeface="华文行楷" pitchFamily="2" charset="-122"/>
            </a:endParaRPr>
          </a:p>
          <a:p>
            <a:r>
              <a:rPr lang="zh-CN" altLang="en-US" dirty="0">
                <a:solidFill>
                  <a:srgbClr val="002060"/>
                </a:solidFill>
                <a:latin typeface="华文行楷" pitchFamily="2" charset="-122"/>
                <a:ea typeface="华文行楷" pitchFamily="2" charset="-122"/>
              </a:rPr>
              <a:t>北大纵横百家讲坛之五：</a:t>
            </a:r>
            <a:endParaRPr lang="en-US" altLang="zh-CN" dirty="0">
              <a:solidFill>
                <a:srgbClr val="002060"/>
              </a:solidFill>
              <a:latin typeface="华文行楷" pitchFamily="2" charset="-122"/>
              <a:ea typeface="华文行楷" pitchFamily="2" charset="-122"/>
            </a:endParaRPr>
          </a:p>
          <a:p>
            <a:r>
              <a:rPr lang="en-US" altLang="zh-CN" dirty="0">
                <a:solidFill>
                  <a:srgbClr val="002060"/>
                </a:solidFill>
                <a:latin typeface="华文行楷" pitchFamily="2" charset="-122"/>
                <a:ea typeface="华文行楷" pitchFamily="2" charset="-122"/>
              </a:rPr>
              <a:t>                </a:t>
            </a:r>
            <a:r>
              <a:rPr lang="zh-CN" altLang="en-US" dirty="0">
                <a:solidFill>
                  <a:srgbClr val="002060"/>
                </a:solidFill>
                <a:latin typeface="华文行楷" pitchFamily="2" charset="-122"/>
                <a:ea typeface="华文行楷" pitchFamily="2" charset="-122"/>
              </a:rPr>
              <a:t>曲延明  传统企业移动互联网转型战略</a:t>
            </a:r>
            <a:endParaRPr lang="en-US" altLang="zh-CN" dirty="0">
              <a:solidFill>
                <a:srgbClr val="002060"/>
              </a:solidFill>
              <a:latin typeface="华文行楷" pitchFamily="2" charset="-122"/>
              <a:ea typeface="华文行楷" pitchFamily="2" charset="-122"/>
            </a:endParaRPr>
          </a:p>
          <a:p>
            <a:r>
              <a:rPr lang="en-US" altLang="zh-CN" dirty="0">
                <a:solidFill>
                  <a:srgbClr val="002060"/>
                </a:solidFill>
                <a:latin typeface="华文行楷" pitchFamily="2" charset="-122"/>
                <a:ea typeface="华文行楷" pitchFamily="2" charset="-122"/>
              </a:rPr>
              <a:t>……</a:t>
            </a:r>
          </a:p>
          <a:p>
            <a:r>
              <a:rPr lang="zh-CN" altLang="en-US" dirty="0">
                <a:solidFill>
                  <a:srgbClr val="002060"/>
                </a:solidFill>
                <a:latin typeface="华文行楷" pitchFamily="2" charset="-122"/>
                <a:ea typeface="华文行楷" pitchFamily="2" charset="-122"/>
              </a:rPr>
              <a:t>北大纵横百家讲坛之三十：</a:t>
            </a:r>
            <a:endParaRPr lang="en-US" altLang="zh-CN" dirty="0">
              <a:solidFill>
                <a:srgbClr val="002060"/>
              </a:solidFill>
              <a:latin typeface="华文行楷" pitchFamily="2" charset="-122"/>
              <a:ea typeface="华文行楷" pitchFamily="2" charset="-122"/>
            </a:endParaRPr>
          </a:p>
          <a:p>
            <a:r>
              <a:rPr lang="zh-CN" altLang="en-US" dirty="0">
                <a:solidFill>
                  <a:srgbClr val="002060"/>
                </a:solidFill>
                <a:latin typeface="华文行楷" pitchFamily="2" charset="-122"/>
                <a:ea typeface="华文行楷" pitchFamily="2" charset="-122"/>
              </a:rPr>
              <a:t>                李勇  学习</a:t>
            </a:r>
            <a:r>
              <a:rPr lang="en-US" altLang="zh-CN" dirty="0">
                <a:solidFill>
                  <a:srgbClr val="002060"/>
                </a:solidFill>
                <a:latin typeface="华文行楷" pitchFamily="2" charset="-122"/>
                <a:ea typeface="华文行楷" pitchFamily="2" charset="-122"/>
              </a:rPr>
              <a:t>Google</a:t>
            </a:r>
            <a:r>
              <a:rPr lang="zh-CN" altLang="en-US" dirty="0">
                <a:solidFill>
                  <a:srgbClr val="002060"/>
                </a:solidFill>
                <a:latin typeface="华文行楷" pitchFamily="2" charset="-122"/>
                <a:ea typeface="华文行楷" pitchFamily="2" charset="-122"/>
              </a:rPr>
              <a:t>好榜样！</a:t>
            </a:r>
          </a:p>
        </p:txBody>
      </p:sp>
    </p:spTree>
    <p:extLst>
      <p:ext uri="{BB962C8B-B14F-4D97-AF65-F5344CB8AC3E}">
        <p14:creationId xmlns:p14="http://schemas.microsoft.com/office/powerpoint/2010/main" val="36400617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1759" y="403228"/>
            <a:ext cx="10894777" cy="1660862"/>
            <a:chOff x="891759" y="403228"/>
            <a:chExt cx="10894777" cy="1660862"/>
          </a:xfrm>
        </p:grpSpPr>
        <p:sp>
          <p:nvSpPr>
            <p:cNvPr id="43" name="矩形 42"/>
            <p:cNvSpPr/>
            <p:nvPr/>
          </p:nvSpPr>
          <p:spPr>
            <a:xfrm>
              <a:off x="1130638" y="403228"/>
              <a:ext cx="8826162" cy="461665"/>
            </a:xfrm>
            <a:prstGeom prst="rect">
              <a:avLst/>
            </a:prstGeom>
          </p:spPr>
          <p:txBody>
            <a:bodyPr wrap="square">
              <a:spAutoFit/>
            </a:bodyPr>
            <a:lstStyle/>
            <a:p>
              <a:r>
                <a:rPr lang="zh-CN" altLang="en-US" sz="2400" b="1" dirty="0" smtClean="0">
                  <a:latin typeface="黑体" panose="02010609060101010101" pitchFamily="49" charset="-122"/>
                  <a:ea typeface="黑体" panose="02010609060101010101" pitchFamily="49" charset="-122"/>
                </a:rPr>
                <a:t>北大</a:t>
              </a:r>
              <a:r>
                <a:rPr lang="zh-CN" altLang="en-US" sz="2400" b="1" dirty="0">
                  <a:latin typeface="黑体" panose="02010609060101010101" pitchFamily="49" charset="-122"/>
                  <a:ea typeface="黑体" panose="02010609060101010101" pitchFamily="49" charset="-122"/>
                </a:rPr>
                <a:t>纵横后</a:t>
              </a:r>
              <a:r>
                <a:rPr lang="en-US" altLang="zh-CN" sz="2400" b="1" dirty="0">
                  <a:latin typeface="黑体" panose="02010609060101010101" pitchFamily="49" charset="-122"/>
                  <a:ea typeface="黑体" panose="02010609060101010101" pitchFamily="49" charset="-122"/>
                </a:rPr>
                <a:t>MBA——</a:t>
              </a:r>
              <a:r>
                <a:rPr lang="zh-CN" altLang="en-US" sz="2400" b="1" dirty="0">
                  <a:latin typeface="黑体" panose="02010609060101010101" pitchFamily="49" charset="-122"/>
                  <a:ea typeface="黑体" panose="02010609060101010101" pitchFamily="49" charset="-122"/>
                </a:rPr>
                <a:t>开办免费“后</a:t>
              </a:r>
              <a:r>
                <a:rPr lang="en-US" altLang="zh-CN" sz="2400" b="1" dirty="0">
                  <a:latin typeface="黑体" panose="02010609060101010101" pitchFamily="49" charset="-122"/>
                  <a:ea typeface="黑体" panose="02010609060101010101" pitchFamily="49" charset="-122"/>
                </a:rPr>
                <a:t>MBA/EMBA”</a:t>
              </a:r>
              <a:r>
                <a:rPr lang="zh-CN" altLang="en-US" sz="2400" b="1" dirty="0" smtClean="0">
                  <a:latin typeface="黑体" panose="02010609060101010101" pitchFamily="49" charset="-122"/>
                  <a:ea typeface="黑体" panose="02010609060101010101" pitchFamily="49" charset="-122"/>
                </a:rPr>
                <a:t>班</a:t>
              </a:r>
              <a:endParaRPr lang="zh-CN" altLang="zh-CN" sz="2400" b="1" dirty="0">
                <a:latin typeface="黑体" panose="02010609060101010101" pitchFamily="49" charset="-122"/>
                <a:ea typeface="黑体" panose="02010609060101010101" pitchFamily="49" charset="-122"/>
              </a:endParaRPr>
            </a:p>
          </p:txBody>
        </p:sp>
        <p:sp>
          <p:nvSpPr>
            <p:cNvPr id="8" name="TextBox 7"/>
            <p:cNvSpPr txBox="1"/>
            <p:nvPr/>
          </p:nvSpPr>
          <p:spPr>
            <a:xfrm>
              <a:off x="891759" y="1122935"/>
              <a:ext cx="10894777" cy="941155"/>
            </a:xfrm>
            <a:prstGeom prst="rect">
              <a:avLst/>
            </a:prstGeom>
            <a:noFill/>
          </p:spPr>
          <p:txBody>
            <a:bodyPr wrap="none" rtlCol="0">
              <a:spAutoFit/>
            </a:bodyPr>
            <a:lstStyle/>
            <a:p>
              <a:pPr>
                <a:lnSpc>
                  <a:spcPct val="120000"/>
                </a:lnSpc>
              </a:pPr>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为</a:t>
              </a:r>
              <a:r>
                <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rPr>
                <a:t>“善”，历二十载波澜，成就纵横，执咨询牛耳，助企业变革成长</a:t>
              </a:r>
              <a:endParaRPr lang="en-US"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a:p>
              <a:pPr>
                <a:lnSpc>
                  <a:spcPct val="120000"/>
                </a:lnSpc>
              </a:pPr>
              <a:r>
                <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rPr>
                <a:t>因“爱”，同百十家学苑，俯首甘哺，结</a:t>
              </a:r>
              <a:r>
                <a:rPr lang="en-US" altLang="zh-CN" sz="2400" b="1" spc="336" dirty="0">
                  <a:solidFill>
                    <a:schemeClr val="accent4">
                      <a:lumMod val="75000"/>
                    </a:schemeClr>
                  </a:solidFill>
                  <a:latin typeface="微软雅黑" panose="020B0503020204020204" pitchFamily="34" charset="-122"/>
                  <a:ea typeface="微软雅黑" panose="020B0503020204020204" pitchFamily="34" charset="-122"/>
                  <a:cs typeface="+mn-ea"/>
                </a:rPr>
                <a:t>MBA</a:t>
              </a:r>
              <a:r>
                <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rPr>
                <a:t>之缘，拓学子视野</a:t>
              </a:r>
              <a:r>
                <a:rPr lang="zh-CN" altLang="en-US" sz="2400" b="1" spc="336" dirty="0" smtClean="0">
                  <a:solidFill>
                    <a:schemeClr val="accent4">
                      <a:lumMod val="75000"/>
                    </a:schemeClr>
                  </a:solidFill>
                  <a:latin typeface="微软雅黑" panose="020B0503020204020204" pitchFamily="34" charset="-122"/>
                  <a:ea typeface="微软雅黑" panose="020B0503020204020204" pitchFamily="34" charset="-122"/>
                  <a:cs typeface="+mn-ea"/>
                </a:rPr>
                <a:t>格局</a:t>
              </a:r>
              <a:endParaRPr lang="zh-CN" altLang="en-US" sz="2400" b="1" spc="336" dirty="0">
                <a:solidFill>
                  <a:schemeClr val="accent4">
                    <a:lumMod val="75000"/>
                  </a:schemeClr>
                </a:solidFill>
                <a:latin typeface="微软雅黑" panose="020B0503020204020204" pitchFamily="34" charset="-122"/>
                <a:ea typeface="微软雅黑" panose="020B0503020204020204" pitchFamily="34" charset="-122"/>
                <a:cs typeface="+mn-ea"/>
              </a:endParaRPr>
            </a:p>
          </p:txBody>
        </p:sp>
      </p:gr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321" y="3002766"/>
            <a:ext cx="36417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449108" y="2978953"/>
            <a:ext cx="4679950" cy="2939266"/>
          </a:xfrm>
          <a:prstGeom prst="rect">
            <a:avLst/>
          </a:prstGeom>
        </p:spPr>
        <p:txBody>
          <a:bodyPr>
            <a:spAutoFit/>
          </a:bodyPr>
          <a:lstStyle/>
          <a:p>
            <a:pPr marL="285750" indent="-285750">
              <a:lnSpc>
                <a:spcPts val="1800"/>
              </a:lnSpc>
              <a:spcBef>
                <a:spcPts val="600"/>
              </a:spcBef>
              <a:spcAft>
                <a:spcPts val="600"/>
              </a:spcAft>
              <a:buClr>
                <a:srgbClr val="002060"/>
              </a:buClr>
              <a:buFont typeface="Wingdings" panose="05000000000000000000" pitchFamily="2" charset="2"/>
              <a:buChar char="ª"/>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由北大纵横王璞创办，是北大纵横长期的</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免费公益项目，是北大纵横长期</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社会责任项目。</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285750" indent="-285750">
              <a:lnSpc>
                <a:spcPts val="1800"/>
              </a:lnSpc>
              <a:spcBef>
                <a:spcPts val="600"/>
              </a:spcBef>
              <a:spcAft>
                <a:spcPts val="600"/>
              </a:spcAft>
              <a:buClr>
                <a:srgbClr val="002060"/>
              </a:buClr>
              <a:buFont typeface="Wingdings" panose="05000000000000000000" pitchFamily="2" charset="2"/>
              <a:buChar char="ª"/>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项目简介</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1085850" lvl="2" indent="-171450">
              <a:lnSpc>
                <a:spcPts val="1800"/>
              </a:lnSpc>
              <a:spcBef>
                <a:spcPts val="0"/>
              </a:spcBef>
              <a:spcAft>
                <a:spcPts val="0"/>
              </a:spcAft>
              <a:buClr>
                <a:srgbClr val="002060"/>
              </a:buClr>
              <a:buFont typeface="Arial" panose="020B0604020202020204" pitchFamily="34" charset="0"/>
              <a:buChar char="•"/>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基因：善</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感恩</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爱</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奉献</a:t>
            </a:r>
          </a:p>
          <a:p>
            <a:pPr marL="1085850" lvl="2" indent="-171450">
              <a:lnSpc>
                <a:spcPts val="1800"/>
              </a:lnSpc>
              <a:spcBef>
                <a:spcPts val="0"/>
              </a:spcBef>
              <a:spcAft>
                <a:spcPts val="0"/>
              </a:spcAft>
              <a:buClr>
                <a:srgbClr val="002060"/>
              </a:buClr>
              <a:buFont typeface="Arial" panose="020B0604020202020204" pitchFamily="34" charset="0"/>
              <a:buChar char="•"/>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使命：帮助每一位后</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MBA</a:t>
            </a: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成长</a:t>
            </a:r>
          </a:p>
          <a:p>
            <a:pPr marL="1085850" lvl="2" indent="-171450">
              <a:lnSpc>
                <a:spcPts val="1800"/>
              </a:lnSpc>
              <a:spcBef>
                <a:spcPts val="0"/>
              </a:spcBef>
              <a:spcAft>
                <a:spcPts val="0"/>
              </a:spcAft>
              <a:buClr>
                <a:srgbClr val="002060"/>
              </a:buClr>
              <a:buFont typeface="Arial" panose="020B0604020202020204" pitchFamily="34" charset="0"/>
              <a:buChar char="•"/>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愿景：成为最有价值的学习分享和资源整合的平台</a:t>
            </a:r>
          </a:p>
          <a:p>
            <a:pPr marL="1085850" lvl="2" indent="-171450">
              <a:lnSpc>
                <a:spcPts val="1800"/>
              </a:lnSpc>
              <a:spcBef>
                <a:spcPts val="0"/>
              </a:spcBef>
              <a:spcAft>
                <a:spcPts val="0"/>
              </a:spcAft>
              <a:buClr>
                <a:srgbClr val="002060"/>
              </a:buClr>
              <a:buFont typeface="Arial" panose="020B0604020202020204" pitchFamily="34" charset="0"/>
              <a:buChar char="•"/>
              <a:defRPr/>
            </a:pPr>
            <a:r>
              <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rPr>
              <a:t>宗旨：同修共赢和谐快乐</a:t>
            </a:r>
            <a:endPar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a:p>
            <a:pPr marL="285750" lvl="2" indent="-285750">
              <a:lnSpc>
                <a:spcPts val="1800"/>
              </a:lnSpc>
              <a:spcBef>
                <a:spcPts val="600"/>
              </a:spcBef>
              <a:spcAft>
                <a:spcPts val="600"/>
              </a:spcAft>
              <a:buClr>
                <a:srgbClr val="002060"/>
              </a:buClr>
              <a:buFont typeface="Wingdings" panose="05000000000000000000" pitchFamily="2" charset="2"/>
              <a:buChar char="ª"/>
              <a:defRPr/>
            </a:pP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后</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MBA</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成员来自全国各校优秀</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MBA</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和</a:t>
            </a:r>
            <a:r>
              <a:rPr lang="en-US" altLang="zh-CN" sz="1400" dirty="0">
                <a:solidFill>
                  <a:srgbClr val="333333"/>
                </a:solidFill>
                <a:latin typeface="微软雅黑" panose="020B0503020204020204" pitchFamily="34" charset="-122"/>
                <a:ea typeface="微软雅黑" panose="020B0503020204020204" pitchFamily="34" charset="-122"/>
                <a:cs typeface="Arial" pitchFamily="34" charset="0"/>
              </a:rPr>
              <a:t>EMBA</a:t>
            </a:r>
            <a:r>
              <a:rPr lang="zh-CN" altLang="en-US" sz="1400" dirty="0" smtClean="0">
                <a:solidFill>
                  <a:srgbClr val="333333"/>
                </a:solidFill>
                <a:latin typeface="微软雅黑" panose="020B0503020204020204" pitchFamily="34" charset="-122"/>
                <a:ea typeface="微软雅黑" panose="020B0503020204020204" pitchFamily="34" charset="-122"/>
                <a:cs typeface="Arial" pitchFamily="34" charset="0"/>
              </a:rPr>
              <a:t>，永不毕业，</a:t>
            </a:r>
            <a:r>
              <a:rPr lang="zh-CN" altLang="en-US" sz="1400" dirty="0">
                <a:solidFill>
                  <a:srgbClr val="333333"/>
                </a:solidFill>
                <a:latin typeface="微软雅黑" panose="020B0503020204020204" pitchFamily="34" charset="-122"/>
                <a:ea typeface="微软雅黑" panose="020B0503020204020204" pitchFamily="34" charset="-122"/>
                <a:cs typeface="Arial" pitchFamily="34" charset="0"/>
              </a:rPr>
              <a:t>由北大纵横核心合伙人、著名学者、杰出企业家、媒体人、投资人、政府官员联袂教学。</a:t>
            </a:r>
            <a:endParaRPr lang="zh-CN" altLang="zh-CN" sz="1400" dirty="0">
              <a:solidFill>
                <a:srgbClr val="333333"/>
              </a:solidFill>
              <a:latin typeface="微软雅黑" panose="020B0503020204020204" pitchFamily="34" charset="-122"/>
              <a:ea typeface="微软雅黑" panose="020B0503020204020204" pitchFamily="34" charset="-122"/>
              <a:cs typeface="Arial" pitchFamily="34" charset="0"/>
            </a:endParaRPr>
          </a:p>
        </p:txBody>
      </p:sp>
      <p:sp>
        <p:nvSpPr>
          <p:cNvPr id="2" name="TextBox 1"/>
          <p:cNvSpPr txBox="1"/>
          <p:nvPr/>
        </p:nvSpPr>
        <p:spPr>
          <a:xfrm>
            <a:off x="1336966" y="2361729"/>
            <a:ext cx="10006265" cy="381258"/>
          </a:xfrm>
          <a:prstGeom prst="rect">
            <a:avLst/>
          </a:prstGeom>
          <a:noFill/>
        </p:spPr>
        <p:txBody>
          <a:bodyPr wrap="none" rtlCol="0">
            <a:spAutoFit/>
          </a:bodyPr>
          <a:lstStyle/>
          <a:p>
            <a:pPr>
              <a:lnSpc>
                <a:spcPct val="130000"/>
              </a:lnSpc>
              <a:spcBef>
                <a:spcPts val="600"/>
              </a:spcBef>
              <a:spcAft>
                <a:spcPts val="600"/>
              </a:spcAft>
              <a:buClr>
                <a:srgbClr val="002060"/>
              </a:buClr>
            </a:pPr>
            <a:r>
              <a:rPr kumimoji="1" lang="zh-CN" altLang="en-US" sz="1600" b="1" dirty="0">
                <a:latin typeface="微软雅黑" panose="020B0503020204020204" pitchFamily="34" charset="-122"/>
                <a:ea typeface="微软雅黑" panose="020B0503020204020204" pitchFamily="34" charset="-122"/>
                <a:cs typeface="Times New Roman" pitchFamily="18" charset="0"/>
              </a:rPr>
              <a:t>北大纵横后</a:t>
            </a:r>
            <a:r>
              <a:rPr kumimoji="1" lang="en-US" altLang="zh-CN" sz="1600" b="1" dirty="0">
                <a:latin typeface="微软雅黑" panose="020B0503020204020204" pitchFamily="34" charset="-122"/>
                <a:ea typeface="微软雅黑" panose="020B0503020204020204" pitchFamily="34" charset="-122"/>
                <a:cs typeface="Times New Roman" pitchFamily="18" charset="0"/>
              </a:rPr>
              <a:t>MBA——</a:t>
            </a:r>
            <a:r>
              <a:rPr kumimoji="1" lang="zh-CN" altLang="en-US" sz="1600" b="1" dirty="0">
                <a:latin typeface="微软雅黑" panose="020B0503020204020204" pitchFamily="34" charset="-122"/>
                <a:ea typeface="微软雅黑" panose="020B0503020204020204" pitchFamily="34" charset="-122"/>
                <a:cs typeface="Times New Roman" pitchFamily="18" charset="0"/>
              </a:rPr>
              <a:t>开办免费“后</a:t>
            </a:r>
            <a:r>
              <a:rPr kumimoji="1" lang="en-US" altLang="zh-CN" sz="1600" b="1" dirty="0">
                <a:latin typeface="微软雅黑" panose="020B0503020204020204" pitchFamily="34" charset="-122"/>
                <a:ea typeface="微软雅黑" panose="020B0503020204020204" pitchFamily="34" charset="-122"/>
                <a:cs typeface="Times New Roman" pitchFamily="18" charset="0"/>
              </a:rPr>
              <a:t>MBA/EMBA”</a:t>
            </a:r>
            <a:r>
              <a:rPr kumimoji="1" lang="zh-CN" altLang="en-US" sz="1600" b="1" dirty="0">
                <a:latin typeface="微软雅黑" panose="020B0503020204020204" pitchFamily="34" charset="-122"/>
                <a:ea typeface="微软雅黑" panose="020B0503020204020204" pitchFamily="34" charset="-122"/>
                <a:cs typeface="Times New Roman" pitchFamily="18" charset="0"/>
              </a:rPr>
              <a:t>班，助力</a:t>
            </a:r>
            <a:r>
              <a:rPr kumimoji="1" lang="en-US" altLang="zh-CN" sz="1600" b="1" dirty="0">
                <a:latin typeface="微软雅黑" panose="020B0503020204020204" pitchFamily="34" charset="-122"/>
                <a:ea typeface="微软雅黑" panose="020B0503020204020204" pitchFamily="34" charset="-122"/>
                <a:cs typeface="Times New Roman" pitchFamily="18" charset="0"/>
              </a:rPr>
              <a:t>10000</a:t>
            </a:r>
            <a:r>
              <a:rPr kumimoji="1" lang="zh-CN" altLang="en-US" sz="1600" b="1" dirty="0">
                <a:latin typeface="微软雅黑" panose="020B0503020204020204" pitchFamily="34" charset="-122"/>
                <a:ea typeface="微软雅黑" panose="020B0503020204020204" pitchFamily="34" charset="-122"/>
                <a:cs typeface="Times New Roman" pitchFamily="18" charset="0"/>
              </a:rPr>
              <a:t>名来自不同班级的</a:t>
            </a:r>
            <a:r>
              <a:rPr kumimoji="1" lang="en-US" altLang="zh-CN" sz="1600" b="1" dirty="0">
                <a:latin typeface="微软雅黑" panose="020B0503020204020204" pitchFamily="34" charset="-122"/>
                <a:ea typeface="微软雅黑" panose="020B0503020204020204" pitchFamily="34" charset="-122"/>
                <a:cs typeface="Times New Roman" pitchFamily="18" charset="0"/>
              </a:rPr>
              <a:t>MBA/EMBA</a:t>
            </a:r>
            <a:r>
              <a:rPr kumimoji="1" lang="zh-CN" altLang="en-US" sz="1600" b="1" dirty="0">
                <a:latin typeface="微软雅黑" panose="020B0503020204020204" pitchFamily="34" charset="-122"/>
                <a:ea typeface="微软雅黑" panose="020B0503020204020204" pitchFamily="34" charset="-122"/>
                <a:cs typeface="Times New Roman" pitchFamily="18" charset="0"/>
              </a:rPr>
              <a:t>创业创新</a:t>
            </a:r>
          </a:p>
        </p:txBody>
      </p:sp>
    </p:spTree>
    <p:extLst>
      <p:ext uri="{BB962C8B-B14F-4D97-AF65-F5344CB8AC3E}">
        <p14:creationId xmlns:p14="http://schemas.microsoft.com/office/powerpoint/2010/main" val="12509017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899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92" y="1526889"/>
            <a:ext cx="5142010" cy="3497573"/>
          </a:xfrm>
          <a:prstGeom prst="rect">
            <a:avLst/>
          </a:prstGeom>
          <a:ln>
            <a:solidFill>
              <a:srgbClr val="097DB7"/>
            </a:solidFill>
          </a:ln>
        </p:spPr>
      </p:pic>
      <p:sp>
        <p:nvSpPr>
          <p:cNvPr id="103" name="Rectangle 3"/>
          <p:cNvSpPr>
            <a:spLocks noChangeArrowheads="1"/>
          </p:cNvSpPr>
          <p:nvPr/>
        </p:nvSpPr>
        <p:spPr bwMode="auto">
          <a:xfrm>
            <a:off x="6513992" y="4967554"/>
            <a:ext cx="5142010" cy="1122904"/>
          </a:xfrm>
          <a:prstGeom prst="rect">
            <a:avLst/>
          </a:prstGeom>
          <a:solidFill>
            <a:srgbClr val="0070C0"/>
          </a:solidFill>
          <a:ln>
            <a:noFill/>
          </a:ln>
        </p:spPr>
        <p:txBody>
          <a:bodyPr anchor="ctr"/>
          <a:lstStyle/>
          <a:p>
            <a:pPr algn="ctr" eaLnBrk="0" hangingPunct="0">
              <a:spcBef>
                <a:spcPct val="50000"/>
              </a:spcBef>
              <a:buClr>
                <a:schemeClr val="tx1"/>
              </a:buClr>
              <a:buSzPct val="75000"/>
            </a:pPr>
            <a:r>
              <a:rPr lang="zh-CN" altLang="zh-CN" sz="2000" kern="0" dirty="0">
                <a:solidFill>
                  <a:srgbClr val="FFFFFF"/>
                </a:solidFill>
                <a:latin typeface="微软雅黑" panose="020B0503020204020204" pitchFamily="34" charset="-122"/>
                <a:ea typeface="微软雅黑" panose="020B0503020204020204" pitchFamily="34" charset="-122"/>
                <a:cs typeface="+mn-ea"/>
              </a:rPr>
              <a:t>全国统一业务咨询电话</a:t>
            </a:r>
            <a:r>
              <a:rPr lang="en-US" altLang="zh-CN" sz="2000" kern="0" dirty="0">
                <a:solidFill>
                  <a:srgbClr val="FFFFFF"/>
                </a:solidFill>
                <a:latin typeface="微软雅黑" panose="020B0503020204020204" pitchFamily="34" charset="-122"/>
                <a:ea typeface="微软雅黑" panose="020B0503020204020204" pitchFamily="34" charset="-122"/>
                <a:cs typeface="+mn-ea"/>
              </a:rPr>
              <a:t>:400-620-8080</a:t>
            </a:r>
          </a:p>
          <a:p>
            <a:pPr algn="ctr" eaLnBrk="0" hangingPunct="0">
              <a:spcBef>
                <a:spcPct val="50000"/>
              </a:spcBef>
              <a:buClr>
                <a:schemeClr val="tx1"/>
              </a:buClr>
              <a:buSzPct val="75000"/>
            </a:pPr>
            <a:r>
              <a:rPr lang="zh-CN" altLang="en-US" sz="2000" kern="0" dirty="0">
                <a:solidFill>
                  <a:srgbClr val="FFFFFF"/>
                </a:solidFill>
                <a:latin typeface="微软雅黑" panose="020B0503020204020204" pitchFamily="34" charset="-122"/>
                <a:ea typeface="微软雅黑" panose="020B0503020204020204" pitchFamily="34" charset="-122"/>
                <a:cs typeface="+mn-ea"/>
              </a:rPr>
              <a:t>网址：</a:t>
            </a:r>
            <a:r>
              <a:rPr lang="en-US" altLang="zh-CN" sz="2000" kern="0" dirty="0">
                <a:solidFill>
                  <a:srgbClr val="FFFFFF"/>
                </a:solidFill>
                <a:latin typeface="微软雅黑" panose="020B0503020204020204" pitchFamily="34" charset="-122"/>
                <a:ea typeface="微软雅黑" panose="020B0503020204020204" pitchFamily="34" charset="-122"/>
                <a:cs typeface="+mn-ea"/>
              </a:rPr>
              <a:t>www.allpku.com</a:t>
            </a:r>
          </a:p>
        </p:txBody>
      </p:sp>
      <p:sp>
        <p:nvSpPr>
          <p:cNvPr id="2" name="矩形 1"/>
          <p:cNvSpPr/>
          <p:nvPr/>
        </p:nvSpPr>
        <p:spPr>
          <a:xfrm>
            <a:off x="1337633" y="1526889"/>
            <a:ext cx="4807606" cy="3449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
          <p:cNvSpPr txBox="1"/>
          <p:nvPr/>
        </p:nvSpPr>
        <p:spPr>
          <a:xfrm>
            <a:off x="1277787" y="396806"/>
            <a:ext cx="4691691" cy="830997"/>
          </a:xfrm>
          <a:prstGeom prst="rect">
            <a:avLst/>
          </a:prstGeom>
          <a:noFill/>
        </p:spPr>
        <p:txBody>
          <a:bodyPr wrap="square" rtlCol="0">
            <a:spAutoFit/>
          </a:bodyPr>
          <a:lstStyle/>
          <a:p>
            <a:r>
              <a:rPr lang="en-US" altLang="zh-CN" sz="2400" b="1" dirty="0" smtClean="0">
                <a:latin typeface="黑体" panose="02010609060101010101" pitchFamily="49" charset="-122"/>
                <a:ea typeface="黑体" panose="02010609060101010101" pitchFamily="49" charset="-122"/>
              </a:rPr>
              <a:t>20</a:t>
            </a:r>
            <a:r>
              <a:rPr lang="zh-CN" altLang="en-US" sz="2400" b="1" dirty="0">
                <a:latin typeface="黑体" panose="02010609060101010101" pitchFamily="49" charset="-122"/>
                <a:ea typeface="黑体" panose="02010609060101010101" pitchFamily="49" charset="-122"/>
              </a:rPr>
              <a:t>年业务稳健推进</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业务遍布全国</a:t>
            </a:r>
          </a:p>
          <a:p>
            <a:endParaRPr lang="zh-CN" altLang="en-US" sz="2400" b="1" dirty="0">
              <a:latin typeface="黑体" panose="02010609060101010101" pitchFamily="49" charset="-122"/>
              <a:ea typeface="黑体" panose="02010609060101010101" pitchFamily="49" charset="-122"/>
            </a:endParaRPr>
          </a:p>
        </p:txBody>
      </p:sp>
      <p:sp>
        <p:nvSpPr>
          <p:cNvPr id="102" name="Rectangle 3"/>
          <p:cNvSpPr>
            <a:spLocks noChangeArrowheads="1"/>
          </p:cNvSpPr>
          <p:nvPr/>
        </p:nvSpPr>
        <p:spPr bwMode="auto">
          <a:xfrm>
            <a:off x="1337633" y="4975985"/>
            <a:ext cx="4807606" cy="1122904"/>
          </a:xfrm>
          <a:prstGeom prst="rect">
            <a:avLst/>
          </a:prstGeom>
          <a:solidFill>
            <a:srgbClr val="0070C0"/>
          </a:solidFill>
          <a:ln>
            <a:noFill/>
          </a:ln>
        </p:spPr>
        <p:txBody>
          <a:bodyPr anchor="ctr"/>
          <a:lstStyle/>
          <a:p>
            <a:pPr eaLnBrk="0" hangingPunct="0">
              <a:spcBef>
                <a:spcPct val="50000"/>
              </a:spcBef>
              <a:buClr>
                <a:schemeClr val="tx1"/>
              </a:buClr>
              <a:buSzPct val="75000"/>
              <a:buFontTx/>
              <a:buNone/>
            </a:pPr>
            <a:r>
              <a:rPr lang="en-US" altLang="zh-CN" sz="2000" kern="0" dirty="0">
                <a:solidFill>
                  <a:srgbClr val="FFFFFF"/>
                </a:solidFill>
                <a:latin typeface="微软雅黑" panose="020B0503020204020204" pitchFamily="34" charset="-122"/>
                <a:ea typeface="微软雅黑" panose="020B0503020204020204" pitchFamily="34" charset="-122"/>
                <a:cs typeface="+mn-ea"/>
              </a:rPr>
              <a:t>20</a:t>
            </a:r>
            <a:r>
              <a:rPr lang="zh-CN" altLang="en-US" sz="2000" kern="0" dirty="0">
                <a:solidFill>
                  <a:srgbClr val="FFFFFF"/>
                </a:solidFill>
                <a:latin typeface="微软雅黑" panose="020B0503020204020204" pitchFamily="34" charset="-122"/>
                <a:ea typeface="微软雅黑" panose="020B0503020204020204" pitchFamily="34" charset="-122"/>
                <a:cs typeface="+mn-ea"/>
              </a:rPr>
              <a:t>年业务稳健推进，先后在北京、上海、深圳</a:t>
            </a:r>
            <a:r>
              <a:rPr lang="zh-CN" altLang="en-US" sz="2000" kern="0" dirty="0" smtClean="0">
                <a:solidFill>
                  <a:srgbClr val="FFFFFF"/>
                </a:solidFill>
                <a:latin typeface="微软雅黑" panose="020B0503020204020204" pitchFamily="34" charset="-122"/>
                <a:ea typeface="微软雅黑" panose="020B0503020204020204" pitchFamily="34" charset="-122"/>
                <a:cs typeface="+mn-ea"/>
              </a:rPr>
              <a:t>、广州、</a:t>
            </a:r>
            <a:r>
              <a:rPr lang="zh-CN" altLang="en-US" sz="2000" kern="0" dirty="0">
                <a:solidFill>
                  <a:srgbClr val="FFFFFF"/>
                </a:solidFill>
                <a:latin typeface="微软雅黑" panose="020B0503020204020204" pitchFamily="34" charset="-122"/>
                <a:ea typeface="微软雅黑" panose="020B0503020204020204" pitchFamily="34" charset="-122"/>
                <a:cs typeface="+mn-ea"/>
              </a:rPr>
              <a:t>重庆、武汉、南宁等开设近二十个运营中心或办事处，业务遍布全国</a:t>
            </a:r>
            <a:endParaRPr lang="en-US" altLang="zh-CN" sz="2000" kern="0" dirty="0">
              <a:solidFill>
                <a:srgbClr val="FFFFFF"/>
              </a:solidFill>
              <a:latin typeface="微软雅黑" panose="020B0503020204020204" pitchFamily="34" charset="-122"/>
              <a:ea typeface="微软雅黑" panose="020B0503020204020204" pitchFamily="34" charset="-122"/>
              <a:cs typeface="+mn-ea"/>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146" y="1595701"/>
            <a:ext cx="4208972" cy="3311471"/>
          </a:xfrm>
          <a:prstGeom prst="rect">
            <a:avLst/>
          </a:prstGeom>
        </p:spPr>
      </p:pic>
    </p:spTree>
    <p:extLst>
      <p:ext uri="{BB962C8B-B14F-4D97-AF65-F5344CB8AC3E}">
        <p14:creationId xmlns:p14="http://schemas.microsoft.com/office/powerpoint/2010/main" val="578234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7" y="396806"/>
            <a:ext cx="4691691" cy="461665"/>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北大</a:t>
            </a:r>
            <a:r>
              <a:rPr lang="zh-CN" altLang="en-US" sz="2400" b="1" dirty="0">
                <a:latin typeface="黑体" panose="02010609060101010101" pitchFamily="49" charset="-122"/>
                <a:ea typeface="黑体" panose="02010609060101010101" pitchFamily="49" charset="-122"/>
              </a:rPr>
              <a:t>纵横是一个集团性的</a:t>
            </a:r>
            <a:r>
              <a:rPr lang="zh-CN" altLang="en-US" sz="2400" b="1" dirty="0" smtClean="0">
                <a:latin typeface="黑体" panose="02010609060101010101" pitchFamily="49" charset="-122"/>
                <a:ea typeface="黑体" panose="02010609060101010101" pitchFamily="49" charset="-122"/>
              </a:rPr>
              <a:t>企业</a:t>
            </a:r>
            <a:endParaRPr lang="zh-CN" altLang="en-US" sz="2400" b="1" dirty="0">
              <a:latin typeface="黑体" panose="02010609060101010101" pitchFamily="49" charset="-122"/>
              <a:ea typeface="黑体" panose="02010609060101010101" pitchFamily="49" charset="-122"/>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1246188"/>
            <a:ext cx="7383463"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668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277785" y="396806"/>
            <a:ext cx="8884131" cy="830997"/>
          </a:xfrm>
          <a:prstGeom prst="rect">
            <a:avLst/>
          </a:prstGeom>
          <a:noFill/>
        </p:spPr>
        <p:txBody>
          <a:bodyPr wrap="square" rtlCol="0">
            <a:spAutoFit/>
          </a:bodyPr>
          <a:lstStyle/>
          <a:p>
            <a:r>
              <a:rPr lang="zh-CN" altLang="en-US" sz="2400" b="1" dirty="0" smtClean="0">
                <a:latin typeface="黑体" panose="02010609060101010101" pitchFamily="49" charset="-122"/>
                <a:ea typeface="黑体" panose="02010609060101010101" pitchFamily="49" charset="-122"/>
              </a:rPr>
              <a:t>集团业务</a:t>
            </a:r>
            <a:r>
              <a:rPr lang="zh-CN" altLang="en-US" sz="2400" b="1" dirty="0">
                <a:latin typeface="黑体" panose="02010609060101010101" pitchFamily="49" charset="-122"/>
                <a:ea typeface="黑体" panose="02010609060101010101" pitchFamily="49" charset="-122"/>
              </a:rPr>
              <a:t>涉及咨询、商学、资本等领域，初步完成生态化的布局</a:t>
            </a:r>
          </a:p>
          <a:p>
            <a:endParaRPr lang="zh-CN" altLang="en-US" sz="2400" b="1" dirty="0">
              <a:latin typeface="黑体" panose="02010609060101010101" pitchFamily="49" charset="-122"/>
              <a:ea typeface="黑体" panose="02010609060101010101" pitchFamily="49" charset="-122"/>
            </a:endParaRPr>
          </a:p>
        </p:txBody>
      </p:sp>
      <p:grpSp>
        <p:nvGrpSpPr>
          <p:cNvPr id="4" name="组合 3"/>
          <p:cNvGrpSpPr/>
          <p:nvPr/>
        </p:nvGrpSpPr>
        <p:grpSpPr>
          <a:xfrm>
            <a:off x="2687651" y="1724997"/>
            <a:ext cx="6753657" cy="4104303"/>
            <a:chOff x="2687651" y="1724997"/>
            <a:chExt cx="6753657" cy="4104303"/>
          </a:xfrm>
        </p:grpSpPr>
        <p:grpSp>
          <p:nvGrpSpPr>
            <p:cNvPr id="27" name="组合 26"/>
            <p:cNvGrpSpPr/>
            <p:nvPr/>
          </p:nvGrpSpPr>
          <p:grpSpPr>
            <a:xfrm>
              <a:off x="7356005" y="3804130"/>
              <a:ext cx="2085303" cy="2025170"/>
              <a:chOff x="6927343" y="1678968"/>
              <a:chExt cx="1553515" cy="1512168"/>
            </a:xfrm>
            <a:solidFill>
              <a:schemeClr val="accent4">
                <a:lumMod val="75000"/>
              </a:schemeClr>
            </a:solidFill>
          </p:grpSpPr>
          <p:sp>
            <p:nvSpPr>
              <p:cNvPr id="29" name="任意多边形 28"/>
              <p:cNvSpPr/>
              <p:nvPr/>
            </p:nvSpPr>
            <p:spPr>
              <a:xfrm rot="19200000">
                <a:off x="6927343" y="1678968"/>
                <a:ext cx="1523177" cy="1512168"/>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30" name="文本框 15"/>
              <p:cNvSpPr txBox="1"/>
              <p:nvPr/>
            </p:nvSpPr>
            <p:spPr>
              <a:xfrm>
                <a:off x="7337858" y="2234568"/>
                <a:ext cx="1143000" cy="584775"/>
              </a:xfrm>
              <a:prstGeom prst="rect">
                <a:avLst/>
              </a:prstGeom>
              <a:noFill/>
            </p:spPr>
            <p:txBody>
              <a:bodyPr wrap="square" rtlCol="0">
                <a:spAutoFit/>
              </a:bodyPr>
              <a:lstStyle/>
              <a:p>
                <a:r>
                  <a:rPr lang="zh-CN" altLang="en-US" sz="3200" b="1" dirty="0" smtClean="0"/>
                  <a:t>资本</a:t>
                </a:r>
                <a:endParaRPr lang="zh-CN" altLang="en-US" sz="3200" b="1" dirty="0"/>
              </a:p>
            </p:txBody>
          </p:sp>
        </p:grpSp>
        <p:grpSp>
          <p:nvGrpSpPr>
            <p:cNvPr id="31" name="组合 30"/>
            <p:cNvGrpSpPr/>
            <p:nvPr/>
          </p:nvGrpSpPr>
          <p:grpSpPr>
            <a:xfrm>
              <a:off x="4692456" y="2592098"/>
              <a:ext cx="2929576" cy="2946447"/>
              <a:chOff x="5245119" y="2584436"/>
              <a:chExt cx="2199581" cy="2183682"/>
            </a:xfrm>
          </p:grpSpPr>
          <p:sp>
            <p:nvSpPr>
              <p:cNvPr id="32" name="任意多边形 31"/>
              <p:cNvSpPr/>
              <p:nvPr/>
            </p:nvSpPr>
            <p:spPr>
              <a:xfrm rot="19200000">
                <a:off x="5245119" y="2584436"/>
                <a:ext cx="2199581" cy="2183682"/>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solidFill>
                <a:srgbClr val="065D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33" name="文本框 16"/>
              <p:cNvSpPr txBox="1"/>
              <p:nvPr/>
            </p:nvSpPr>
            <p:spPr>
              <a:xfrm>
                <a:off x="5997840" y="3482702"/>
                <a:ext cx="1143000" cy="520278"/>
              </a:xfrm>
              <a:prstGeom prst="rect">
                <a:avLst/>
              </a:prstGeom>
              <a:noFill/>
            </p:spPr>
            <p:txBody>
              <a:bodyPr wrap="square" rtlCol="0">
                <a:spAutoFit/>
              </a:bodyPr>
              <a:lstStyle/>
              <a:p>
                <a:r>
                  <a:rPr lang="zh-CN" altLang="en-US" sz="3200" b="1" dirty="0" smtClean="0"/>
                  <a:t>咨询</a:t>
                </a:r>
                <a:endParaRPr lang="zh-CN" altLang="en-US" sz="3200" b="1" dirty="0"/>
              </a:p>
            </p:txBody>
          </p:sp>
        </p:grpSp>
        <p:grpSp>
          <p:nvGrpSpPr>
            <p:cNvPr id="35" name="组合 34"/>
            <p:cNvGrpSpPr/>
            <p:nvPr/>
          </p:nvGrpSpPr>
          <p:grpSpPr>
            <a:xfrm>
              <a:off x="2687651" y="3588537"/>
              <a:ext cx="2456568" cy="2236484"/>
              <a:chOff x="4052574" y="2019274"/>
              <a:chExt cx="1613915" cy="1512168"/>
            </a:xfrm>
          </p:grpSpPr>
          <p:sp>
            <p:nvSpPr>
              <p:cNvPr id="36" name="任意多边形 35"/>
              <p:cNvSpPr/>
              <p:nvPr/>
            </p:nvSpPr>
            <p:spPr>
              <a:xfrm rot="19200000">
                <a:off x="4052574" y="2019274"/>
                <a:ext cx="1523177" cy="1512168"/>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solidFill>
                <a:srgbClr val="0FA8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38" name="文本框 17"/>
              <p:cNvSpPr txBox="1"/>
              <p:nvPr/>
            </p:nvSpPr>
            <p:spPr>
              <a:xfrm>
                <a:off x="4523489" y="2586391"/>
                <a:ext cx="1143000" cy="494587"/>
              </a:xfrm>
              <a:prstGeom prst="rect">
                <a:avLst/>
              </a:prstGeom>
              <a:noFill/>
            </p:spPr>
            <p:txBody>
              <a:bodyPr wrap="square" rtlCol="0">
                <a:spAutoFit/>
              </a:bodyPr>
              <a:lstStyle/>
              <a:p>
                <a:r>
                  <a:rPr lang="zh-CN" altLang="en-US" sz="3200" b="1" dirty="0" smtClean="0"/>
                  <a:t>商学</a:t>
                </a:r>
                <a:endParaRPr lang="zh-CN" altLang="en-US" sz="3200" b="1" dirty="0"/>
              </a:p>
            </p:txBody>
          </p:sp>
        </p:grpSp>
        <p:sp>
          <p:nvSpPr>
            <p:cNvPr id="13" name="任意多边形 12"/>
            <p:cNvSpPr/>
            <p:nvPr/>
          </p:nvSpPr>
          <p:spPr>
            <a:xfrm>
              <a:off x="4103216" y="1724998"/>
              <a:ext cx="1365089" cy="1380021"/>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r>
                <a:rPr lang="zh-CN" altLang="en-US" sz="3200" b="1" dirty="0" smtClean="0">
                  <a:solidFill>
                    <a:schemeClr val="tx1"/>
                  </a:solidFill>
                </a:rPr>
                <a:t>人才</a:t>
              </a:r>
              <a:endParaRPr lang="zh-CN" altLang="en-US" sz="3200" b="1" dirty="0">
                <a:solidFill>
                  <a:schemeClr val="tx1"/>
                </a:solidFill>
              </a:endParaRPr>
            </a:p>
          </p:txBody>
        </p:sp>
        <p:sp>
          <p:nvSpPr>
            <p:cNvPr id="14" name="任意多边形 13"/>
            <p:cNvSpPr/>
            <p:nvPr/>
          </p:nvSpPr>
          <p:spPr>
            <a:xfrm>
              <a:off x="6861218" y="1724997"/>
              <a:ext cx="1365089" cy="1380021"/>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r>
                <a:rPr lang="zh-CN" altLang="en-US" sz="3200" b="1" dirty="0" smtClean="0">
                  <a:solidFill>
                    <a:schemeClr val="tx1"/>
                  </a:solidFill>
                </a:rPr>
                <a:t>顾问</a:t>
              </a:r>
              <a:endParaRPr lang="zh-CN" altLang="en-US" sz="3200" b="1" dirty="0">
                <a:solidFill>
                  <a:schemeClr val="tx1"/>
                </a:solidFill>
              </a:endParaRPr>
            </a:p>
          </p:txBody>
        </p:sp>
      </p:grpSp>
    </p:spTree>
    <p:extLst>
      <p:ext uri="{BB962C8B-B14F-4D97-AF65-F5344CB8AC3E}">
        <p14:creationId xmlns:p14="http://schemas.microsoft.com/office/powerpoint/2010/main" val="35358654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1"/>
</p:tagLst>
</file>

<file path=ppt/theme/theme1.xml><?xml version="1.0" encoding="utf-8"?>
<a:theme xmlns:a="http://schemas.openxmlformats.org/drawingml/2006/main" name="Office 主题">
  <a:themeElements>
    <a:clrScheme name="自定义 45">
      <a:dk1>
        <a:sysClr val="windowText" lastClr="000000"/>
      </a:dk1>
      <a:lt1>
        <a:sysClr val="window" lastClr="FFFFFF"/>
      </a:lt1>
      <a:dk2>
        <a:srgbClr val="44546A"/>
      </a:dk2>
      <a:lt2>
        <a:srgbClr val="E7E6E6"/>
      </a:lt2>
      <a:accent1>
        <a:srgbClr val="11A9ED"/>
      </a:accent1>
      <a:accent2>
        <a:srgbClr val="00B050"/>
      </a:accent2>
      <a:accent3>
        <a:srgbClr val="002060"/>
      </a:accent3>
      <a:accent4>
        <a:srgbClr val="FFC000"/>
      </a:accent4>
      <a:accent5>
        <a:srgbClr val="4472C4"/>
      </a:accent5>
      <a:accent6>
        <a:srgbClr val="70AD47"/>
      </a:accent6>
      <a:hlink>
        <a:srgbClr val="0563C1"/>
      </a:hlink>
      <a:folHlink>
        <a:srgbClr val="954F72"/>
      </a:folHlink>
    </a:clrScheme>
    <a:fontScheme name="Office 经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a:spPr>
      <a:bodyPr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3861</TotalTime>
  <Words>7716</Words>
  <Application>Microsoft Macintosh PowerPoint</Application>
  <PresentationFormat>宽屏</PresentationFormat>
  <Paragraphs>926</Paragraphs>
  <Slides>68</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68</vt:i4>
      </vt:variant>
    </vt:vector>
  </HeadingPairs>
  <TitlesOfParts>
    <vt:vector size="85" baseType="lpstr">
      <vt:lpstr>Bradley Hand ITC TT-Bold</vt:lpstr>
      <vt:lpstr>Calibri</vt:lpstr>
      <vt:lpstr>Open Sans</vt:lpstr>
      <vt:lpstr>Segoe UI Semibold</vt:lpstr>
      <vt:lpstr>Times New Roman</vt:lpstr>
      <vt:lpstr>Wingdings</vt:lpstr>
      <vt:lpstr>方正兰亭黑_GBK</vt:lpstr>
      <vt:lpstr>黑体</vt:lpstr>
      <vt:lpstr>华文行楷</vt:lpstr>
      <vt:lpstr>华文黑体</vt:lpstr>
      <vt:lpstr>楷体</vt:lpstr>
      <vt:lpstr>楷体_GB2312</vt:lpstr>
      <vt:lpstr>宋体</vt:lpstr>
      <vt:lpstr>微软雅黑</vt:lpstr>
      <vt:lpstr>微软雅黑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Yuhao Li</dc:creator>
  <cp:lastModifiedBy>均 向</cp:lastModifiedBy>
  <cp:revision>539</cp:revision>
  <cp:lastPrinted>2018-08-11T06:36:36Z</cp:lastPrinted>
  <dcterms:created xsi:type="dcterms:W3CDTF">2015-07-31T04:09:26Z</dcterms:created>
  <dcterms:modified xsi:type="dcterms:W3CDTF">2018-08-11T06:39:12Z</dcterms:modified>
</cp:coreProperties>
</file>