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xlsx" ContentType="application/vnd.openxmlformats-officedocument.spreadsheetml.sheet"/>
  <Default Extension="wdp" ContentType="image/vnd.ms-photo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"/>
  </p:notesMasterIdLst>
  <p:sldIdLst>
    <p:sldId id="439" r:id="rId3"/>
    <p:sldId id="335" r:id="rId4"/>
    <p:sldId id="336" r:id="rId6"/>
    <p:sldId id="412" r:id="rId7"/>
    <p:sldId id="329" r:id="rId8"/>
    <p:sldId id="413" r:id="rId9"/>
    <p:sldId id="337" r:id="rId10"/>
    <p:sldId id="331" r:id="rId11"/>
    <p:sldId id="332" r:id="rId12"/>
    <p:sldId id="338" r:id="rId13"/>
    <p:sldId id="449" r:id="rId14"/>
    <p:sldId id="441" r:id="rId15"/>
    <p:sldId id="378" r:id="rId16"/>
    <p:sldId id="334" r:id="rId17"/>
    <p:sldId id="414" r:id="rId18"/>
    <p:sldId id="416" r:id="rId19"/>
    <p:sldId id="418" r:id="rId20"/>
    <p:sldId id="417" r:id="rId21"/>
    <p:sldId id="494" r:id="rId22"/>
    <p:sldId id="436" r:id="rId23"/>
    <p:sldId id="409" r:id="rId24"/>
    <p:sldId id="369" r:id="rId25"/>
    <p:sldId id="370" r:id="rId26"/>
    <p:sldId id="447" r:id="rId27"/>
    <p:sldId id="448" r:id="rId28"/>
    <p:sldId id="444" r:id="rId29"/>
    <p:sldId id="445" r:id="rId30"/>
    <p:sldId id="446" r:id="rId31"/>
    <p:sldId id="442" r:id="rId32"/>
    <p:sldId id="492" r:id="rId33"/>
    <p:sldId id="420" r:id="rId34"/>
    <p:sldId id="360" r:id="rId35"/>
    <p:sldId id="422" r:id="rId36"/>
    <p:sldId id="423" r:id="rId37"/>
    <p:sldId id="426" r:id="rId38"/>
    <p:sldId id="425" r:id="rId39"/>
    <p:sldId id="363" r:id="rId40"/>
    <p:sldId id="364" r:id="rId41"/>
    <p:sldId id="366" r:id="rId42"/>
    <p:sldId id="427" r:id="rId43"/>
    <p:sldId id="367" r:id="rId44"/>
    <p:sldId id="368" r:id="rId45"/>
    <p:sldId id="438" r:id="rId46"/>
    <p:sldId id="443" r:id="rId47"/>
    <p:sldId id="340" r:id="rId48"/>
    <p:sldId id="342" r:id="rId49"/>
    <p:sldId id="451" r:id="rId50"/>
    <p:sldId id="493" r:id="rId51"/>
    <p:sldId id="343" r:id="rId52"/>
    <p:sldId id="344" r:id="rId53"/>
    <p:sldId id="345" r:id="rId54"/>
    <p:sldId id="346" r:id="rId55"/>
    <p:sldId id="347" r:id="rId56"/>
    <p:sldId id="348" r:id="rId57"/>
    <p:sldId id="491" r:id="rId58"/>
    <p:sldId id="350" r:id="rId5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60"/>
    <a:srgbClr val="EEECE1"/>
    <a:srgbClr val="FFFFFF"/>
    <a:srgbClr val="C00000"/>
    <a:srgbClr val="E1B805"/>
    <a:srgbClr val="F26D64"/>
    <a:srgbClr val="5EC6D3"/>
    <a:srgbClr val="9BBB40"/>
    <a:srgbClr val="F8DD4E"/>
    <a:srgbClr val="F8E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7"/>
      </p:cViewPr>
      <p:guideLst>
        <p:guide orient="horz" pos="2416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2" Type="http://schemas.openxmlformats.org/officeDocument/2006/relationships/tableStyles" Target="tableStyles.xml"/><Relationship Id="rId61" Type="http://schemas.openxmlformats.org/officeDocument/2006/relationships/viewProps" Target="viewProps.xml"/><Relationship Id="rId60" Type="http://schemas.openxmlformats.org/officeDocument/2006/relationships/presProps" Target="presProps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5BF20-DF3B-4089-A157-C423B81941B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064C-B1C8-4B8F-82B1-6A8D1A5749D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7710-742C-40D8-8274-244181F055F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71B9-2DDD-4911-A6ED-DFD38D3900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9434-B129-4AF2-AC8D-426B33C9D7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C28A5-CEC3-4051-A8C3-9375E3DE30B4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.xml"/><Relationship Id="rId2" Type="http://schemas.openxmlformats.org/officeDocument/2006/relationships/image" Target="../media/image4.png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.xml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3" Type="http://schemas.openxmlformats.org/officeDocument/2006/relationships/image" Target="../media/image15.emf"/><Relationship Id="rId2" Type="http://schemas.openxmlformats.org/officeDocument/2006/relationships/package" Target="../embeddings/Workbook1.xlsx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Relationship Id="rId3" Type="http://schemas.openxmlformats.org/officeDocument/2006/relationships/image" Target="../media/image15.emf"/><Relationship Id="rId2" Type="http://schemas.openxmlformats.org/officeDocument/2006/relationships/package" Target="../embeddings/Workbook2.xlsx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image" Target="../media/image16.jpe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9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42.xml"/><Relationship Id="rId5" Type="http://schemas.openxmlformats.org/officeDocument/2006/relationships/image" Target="../media/image4.pn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4.xml"/><Relationship Id="rId3" Type="http://schemas.openxmlformats.org/officeDocument/2006/relationships/image" Target="../media/image4.png"/><Relationship Id="rId2" Type="http://schemas.openxmlformats.org/officeDocument/2006/relationships/hyperlink" Target="https://ssp.scnu.edu.cn/" TargetMode="External"/><Relationship Id="rId1" Type="http://schemas.openxmlformats.org/officeDocument/2006/relationships/hyperlink" Target="http://www.ems.com.cn/" TargetMode="Externa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4" Type="http://schemas.openxmlformats.org/officeDocument/2006/relationships/image" Target="../media/image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83" y="1346045"/>
            <a:ext cx="2622992" cy="23096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37" y="1258002"/>
            <a:ext cx="2974047" cy="26187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464" y="1800640"/>
            <a:ext cx="1768592" cy="1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3876730"/>
            <a:ext cx="12192000" cy="2438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760" y="4149000"/>
            <a:ext cx="113760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2020</a:t>
            </a:r>
            <a:r>
              <a:rPr lang="zh-CN" altLang="en-US" sz="4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届毕业研究生档案整理工作</a:t>
            </a:r>
            <a:endParaRPr lang="zh-CN" altLang="en-US" sz="44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4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相关事项</a:t>
            </a:r>
            <a:endParaRPr lang="zh-CN" altLang="en-US" sz="2000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24450" y="5718810"/>
            <a:ext cx="24282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研究生院   </a:t>
            </a:r>
            <a:r>
              <a:rPr lang="en-US" altLang="zh-CN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2020</a:t>
            </a:r>
            <a:r>
              <a:rPr lang="zh-CN" altLang="en-US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altLang="zh-CN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6</a:t>
            </a:r>
            <a:r>
              <a:rPr lang="zh-CN" altLang="en-US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83" y="1346045"/>
            <a:ext cx="2622992" cy="23096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37" y="1258002"/>
            <a:ext cx="2974047" cy="26187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464" y="1800640"/>
            <a:ext cx="1768592" cy="1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848000" y="3876731"/>
            <a:ext cx="8784000" cy="1568270"/>
          </a:xfrm>
          <a:prstGeom prst="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7555" y="4276490"/>
            <a:ext cx="11376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三、档案整理</a:t>
            </a:r>
            <a:endParaRPr lang="zh-CN" altLang="en-US" sz="44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endParaRPr lang="zh-CN" altLang="en-US" sz="2800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39" name="等腰三角形 38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" name="任意多边形 307"/>
          <p:cNvSpPr/>
          <p:nvPr/>
        </p:nvSpPr>
        <p:spPr>
          <a:xfrm rot="1860000">
            <a:off x="9498965" y="2336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直角三角形 48"/>
          <p:cNvSpPr/>
          <p:nvPr/>
        </p:nvSpPr>
        <p:spPr>
          <a:xfrm flipH="1">
            <a:off x="7239000" y="2075815"/>
            <a:ext cx="4953000" cy="4766310"/>
          </a:xfrm>
          <a:prstGeom prst="rtTriangle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1" name="组合 60"/>
          <p:cNvGrpSpPr/>
          <p:nvPr/>
        </p:nvGrpSpPr>
        <p:grpSpPr>
          <a:xfrm>
            <a:off x="1507490" y="2263140"/>
            <a:ext cx="4622165" cy="3421441"/>
            <a:chOff x="11180" y="3030"/>
            <a:chExt cx="7990" cy="5913"/>
          </a:xfrm>
        </p:grpSpPr>
        <p:sp>
          <p:nvSpPr>
            <p:cNvPr id="50" name="Pentagon 4"/>
            <p:cNvSpPr/>
            <p:nvPr/>
          </p:nvSpPr>
          <p:spPr>
            <a:xfrm>
              <a:off x="14307" y="3030"/>
              <a:ext cx="4863" cy="1320"/>
            </a:xfrm>
            <a:prstGeom prst="homePlate">
              <a:avLst/>
            </a:prstGeom>
            <a:solidFill>
              <a:schemeClr val="bg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1" name="TextBox 5"/>
            <p:cNvSpPr txBox="1"/>
            <p:nvPr/>
          </p:nvSpPr>
          <p:spPr>
            <a:xfrm>
              <a:off x="11180" y="3189"/>
              <a:ext cx="2587" cy="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dirty="0">
                  <a:solidFill>
                    <a:schemeClr val="bg1">
                      <a:lumMod val="25000"/>
                      <a:lumOff val="75000"/>
                    </a:schemeClr>
                  </a:solidFill>
                  <a:latin typeface="Raleway" panose="020B0503030101060003" charset="0"/>
                  <a:cs typeface="Raleway" panose="020B0503030101060003" charset="0"/>
                </a:rPr>
                <a:t>（一）</a:t>
              </a:r>
              <a:endParaRPr lang="zh-CN" altLang="en-US" sz="2800" b="1" dirty="0">
                <a:solidFill>
                  <a:schemeClr val="bg1">
                    <a:lumMod val="25000"/>
                    <a:lumOff val="75000"/>
                  </a:schemeClr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2" name="Pentagon 8"/>
            <p:cNvSpPr/>
            <p:nvPr/>
          </p:nvSpPr>
          <p:spPr>
            <a:xfrm>
              <a:off x="14307" y="5326"/>
              <a:ext cx="4863" cy="1320"/>
            </a:xfrm>
            <a:prstGeom prst="homePlate">
              <a:avLst/>
            </a:prstGeom>
            <a:solidFill>
              <a:srgbClr val="0B3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3" name="TextBox 9"/>
            <p:cNvSpPr txBox="1"/>
            <p:nvPr/>
          </p:nvSpPr>
          <p:spPr>
            <a:xfrm>
              <a:off x="11181" y="5485"/>
              <a:ext cx="2539" cy="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dirty="0">
                  <a:solidFill>
                    <a:srgbClr val="0B3459"/>
                  </a:solidFill>
                  <a:latin typeface="Raleway" panose="020B0503030101060003" charset="0"/>
                  <a:cs typeface="Raleway" panose="020B0503030101060003" charset="0"/>
                </a:rPr>
                <a:t>（二）</a:t>
              </a:r>
              <a:endParaRPr lang="zh-CN" altLang="en-US" sz="2800" b="1" dirty="0">
                <a:solidFill>
                  <a:srgbClr val="0B3459"/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4" name="Pentagon 11"/>
            <p:cNvSpPr/>
            <p:nvPr/>
          </p:nvSpPr>
          <p:spPr>
            <a:xfrm>
              <a:off x="14307" y="7623"/>
              <a:ext cx="4863" cy="1320"/>
            </a:xfrm>
            <a:prstGeom prst="homePlate">
              <a:avLst/>
            </a:prstGeom>
            <a:solidFill>
              <a:srgbClr val="107F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5" name="TextBox 12"/>
            <p:cNvSpPr txBox="1"/>
            <p:nvPr/>
          </p:nvSpPr>
          <p:spPr>
            <a:xfrm>
              <a:off x="11997" y="7790"/>
              <a:ext cx="1723" cy="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dirty="0">
                  <a:solidFill>
                    <a:srgbClr val="107FA9"/>
                  </a:solidFill>
                  <a:latin typeface="Raleway" panose="020B0503030101060003" charset="0"/>
                  <a:cs typeface="Raleway" panose="020B0503030101060003" charset="0"/>
                </a:rPr>
                <a:t>（三）</a:t>
              </a:r>
              <a:endParaRPr lang="zh-CN" altLang="en-US" sz="2800" b="1" dirty="0">
                <a:solidFill>
                  <a:srgbClr val="107FA9"/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6" name="TextBox 24"/>
            <p:cNvSpPr txBox="1"/>
            <p:nvPr/>
          </p:nvSpPr>
          <p:spPr>
            <a:xfrm>
              <a:off x="14689" y="3143"/>
              <a:ext cx="3005" cy="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前期准备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Raleway" panose="020B0503030101060003" charset="0"/>
                <a:sym typeface="+mn-ea"/>
              </a:endParaRPr>
            </a:p>
          </p:txBody>
        </p:sp>
        <p:sp>
          <p:nvSpPr>
            <p:cNvPr id="59" name="TextBox 28"/>
            <p:cNvSpPr txBox="1"/>
            <p:nvPr/>
          </p:nvSpPr>
          <p:spPr>
            <a:xfrm>
              <a:off x="14800" y="5515"/>
              <a:ext cx="3005" cy="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2"/>
                  </a:solidFill>
                  <a:latin typeface="Raleway" panose="020B0503030101060003" charset="0"/>
                  <a:cs typeface="Raleway" panose="020B0503030101060003" charset="0"/>
                </a:rPr>
                <a:t>整理环节</a:t>
              </a:r>
              <a:endParaRPr lang="zh-CN" altLang="en-US" sz="2800" b="1" dirty="0">
                <a:solidFill>
                  <a:schemeClr val="bg2"/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60" name="TextBox 31"/>
            <p:cNvSpPr txBox="1"/>
            <p:nvPr/>
          </p:nvSpPr>
          <p:spPr>
            <a:xfrm>
              <a:off x="14800" y="7789"/>
              <a:ext cx="3005" cy="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2"/>
                  </a:solidFill>
                  <a:latin typeface="Raleway" panose="020B0503030101060003" charset="0"/>
                  <a:cs typeface="Raleway" panose="020B0503030101060003" charset="0"/>
                </a:rPr>
                <a:t>注意事项</a:t>
              </a:r>
              <a:endParaRPr lang="zh-CN" altLang="en-US" sz="2800" b="1" dirty="0">
                <a:solidFill>
                  <a:schemeClr val="bg2"/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468745" y="2663190"/>
            <a:ext cx="3581532" cy="438606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lstStyle/>
          <a:p>
            <a:pPr marL="0" indent="0">
              <a:lnSpc>
                <a:spcPct val="150000"/>
              </a:lnSpc>
              <a:buClr>
                <a:srgbClr val="9BBB40"/>
              </a:buClr>
              <a:buFont typeface="Wingdings" panose="05000000000000000000" charset="0"/>
              <a:buNone/>
            </a:pPr>
            <a:r>
              <a:rPr lang="zh-CN" altLang="zh-CN" sz="2000" b="1" dirty="0">
                <a:solidFill>
                  <a:schemeClr val="bg1"/>
                </a:solidFill>
                <a:latin typeface="+mn-ea"/>
                <a:sym typeface="+mn-ea"/>
              </a:rPr>
              <a:t>1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sym typeface="+mn-ea"/>
              </a:rPr>
              <a:t>、准备工作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  <a:p>
            <a:pPr marL="0" indent="0">
              <a:lnSpc>
                <a:spcPct val="150000"/>
              </a:lnSpc>
              <a:buClr>
                <a:srgbClr val="9BBB40"/>
              </a:buClr>
              <a:buFont typeface="Wingdings" panose="05000000000000000000" charset="0"/>
              <a:buNone/>
            </a:pPr>
            <a:r>
              <a:rPr lang="zh-CN" altLang="zh-CN" sz="2000" b="1" dirty="0">
                <a:solidFill>
                  <a:schemeClr val="bg1"/>
                </a:solidFill>
                <a:latin typeface="+mn-ea"/>
                <a:sym typeface="+mn-ea"/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sym typeface="+mn-ea"/>
              </a:rPr>
              <a:t>、准备归档材料</a:t>
            </a:r>
            <a:endParaRPr lang="zh-CN" altLang="en-US" sz="2000" b="1" spc="300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6549574" y="3925749"/>
            <a:ext cx="3581532" cy="438606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lstStyle/>
          <a:p>
            <a:pPr marL="0" indent="0">
              <a:buClr>
                <a:srgbClr val="9BBB40"/>
              </a:buClr>
              <a:buFont typeface="Wingdings" panose="05000000000000000000" charset="0"/>
              <a:buNone/>
            </a:pPr>
            <a:endParaRPr lang="zh-CN" altLang="zh-CN" sz="2000" b="1" dirty="0">
              <a:solidFill>
                <a:schemeClr val="bg1"/>
              </a:solidFill>
              <a:latin typeface="+mn-ea"/>
              <a:sym typeface="+mn-ea"/>
            </a:endParaRPr>
          </a:p>
          <a:p>
            <a:pPr marL="0" indent="0">
              <a:buClr>
                <a:srgbClr val="9BBB40"/>
              </a:buClr>
              <a:buFont typeface="Wingdings" panose="05000000000000000000" charset="0"/>
              <a:buNone/>
            </a:pPr>
            <a:r>
              <a:rPr lang="zh-CN" altLang="zh-CN" sz="2000" b="1" dirty="0">
                <a:solidFill>
                  <a:schemeClr val="bg1"/>
                </a:solidFill>
                <a:latin typeface="+mn-ea"/>
                <a:sym typeface="+mn-ea"/>
              </a:rPr>
              <a:t>1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sym typeface="+mn-ea"/>
              </a:rPr>
              <a:t>、现场整理工作</a:t>
            </a:r>
            <a:endParaRPr lang="zh-CN" altLang="en-US" sz="2000" b="1" dirty="0">
              <a:solidFill>
                <a:schemeClr val="bg1"/>
              </a:solidFill>
              <a:latin typeface="+mn-ea"/>
              <a:sym typeface="+mn-ea"/>
            </a:endParaRPr>
          </a:p>
          <a:p>
            <a:pPr marL="0" indent="0">
              <a:lnSpc>
                <a:spcPct val="150000"/>
              </a:lnSpc>
              <a:buClr>
                <a:srgbClr val="9BBB40"/>
              </a:buClr>
              <a:buFont typeface="Wingdings" panose="05000000000000000000" charset="0"/>
              <a:buNone/>
            </a:pPr>
            <a:r>
              <a:rPr lang="zh-CN" altLang="zh-CN" sz="2000" b="1" dirty="0">
                <a:solidFill>
                  <a:schemeClr val="bg1"/>
                </a:solidFill>
                <a:latin typeface="+mn-ea"/>
                <a:sym typeface="+mn-ea"/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sym typeface="+mn-ea"/>
              </a:rPr>
              <a:t>、后期整理工作</a:t>
            </a:r>
            <a:endParaRPr lang="zh-CN" altLang="en-US" sz="2000" b="1" spc="300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微软雅黑" panose="020B0503020204020204" charset="-122"/>
              <a:cs typeface="+mn-ea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6477635" y="-33020"/>
            <a:ext cx="5367020" cy="6924040"/>
          </a:xfrm>
          <a:custGeom>
            <a:avLst/>
            <a:gdLst>
              <a:gd name="connsiteX0" fmla="*/ 0 w 11284"/>
              <a:gd name="connsiteY0" fmla="*/ 10845 h 10855"/>
              <a:gd name="connsiteX1" fmla="*/ 5221 w 11284"/>
              <a:gd name="connsiteY1" fmla="*/ 0 h 10855"/>
              <a:gd name="connsiteX2" fmla="*/ 11284 w 11284"/>
              <a:gd name="connsiteY2" fmla="*/ 11 h 10855"/>
              <a:gd name="connsiteX3" fmla="*/ 6436 w 11284"/>
              <a:gd name="connsiteY3" fmla="*/ 10855 h 10855"/>
              <a:gd name="connsiteX4" fmla="*/ 0 w 11284"/>
              <a:gd name="connsiteY4" fmla="*/ 10845 h 1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4" h="10855">
                <a:moveTo>
                  <a:pt x="0" y="10845"/>
                </a:moveTo>
                <a:lnTo>
                  <a:pt x="5221" y="0"/>
                </a:lnTo>
                <a:lnTo>
                  <a:pt x="11284" y="11"/>
                </a:lnTo>
                <a:lnTo>
                  <a:pt x="6436" y="10855"/>
                </a:lnTo>
                <a:lnTo>
                  <a:pt x="0" y="10845"/>
                </a:lnTo>
                <a:close/>
              </a:path>
            </a:pathLst>
          </a:cu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153285" y="2686050"/>
            <a:ext cx="2209165" cy="762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图形"/>
          <p:cNvSpPr/>
          <p:nvPr/>
        </p:nvSpPr>
        <p:spPr>
          <a:xfrm>
            <a:off x="1017270" y="2555240"/>
            <a:ext cx="4481195" cy="56007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前 期 准 备</a:t>
            </a:r>
            <a:endParaRPr lang="zh-CN" alt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1" name="矩形 10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</a:t>
              </a:r>
              <a:r>
                <a:rPr lang="en-US" altLang="zh-CN" sz="2800" dirty="0"/>
                <a:t> </a:t>
              </a:r>
              <a:r>
                <a:rPr lang="zh-CN" altLang="en-US" sz="2800" dirty="0"/>
                <a:t>档案整理</a:t>
              </a:r>
              <a:endParaRPr lang="zh-CN" altLang="en-US" sz="28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437120" y="3115310"/>
            <a:ext cx="3048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zh-CN" sz="28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准备归档材料</a:t>
            </a:r>
            <a:endParaRPr lang="zh-CN" altLang="en-US" sz="28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81695" y="2444115"/>
            <a:ext cx="3048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准备工作</a:t>
            </a:r>
            <a:endParaRPr lang="zh-CN" altLang="en-US" sz="28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ferris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9050" y="331837"/>
            <a:ext cx="12172950" cy="720626"/>
            <a:chOff x="0" y="331837"/>
            <a:chExt cx="12172950" cy="720626"/>
          </a:xfrm>
        </p:grpSpPr>
        <p:sp>
          <p:nvSpPr>
            <p:cNvPr id="14" name="矩形 13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807085" y="1052830"/>
            <a:ext cx="10578465" cy="5815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6月28日</a:t>
            </a:r>
            <a:r>
              <a:rPr 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开始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sz="20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各学院领取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整理档案所需物料（具体见下文）</a:t>
            </a:r>
            <a:r>
              <a:rPr lang="en-US" sz="20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回学院填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写，</a:t>
            </a:r>
            <a:r>
              <a:rPr lang="en-US" sz="20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档案整理当天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一并</a:t>
            </a:r>
            <a:r>
              <a:rPr lang="en-US" sz="20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交回管理办盖章</a:t>
            </a:r>
            <a:endParaRPr 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7月1日前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sz="20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各学院提交</a:t>
            </a:r>
            <a:endParaRPr 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1、《2020年毕业研究生档案交寄信息表（附件1）》</a:t>
            </a:r>
            <a:endParaRPr 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2、《2020届（毕业登记表）汇总表》（附件2）</a:t>
            </a:r>
            <a:endParaRPr 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3、《</a:t>
            </a:r>
            <a:r>
              <a:rPr lang="en-US" sz="20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毕业生登记表</a:t>
            </a:r>
            <a:r>
              <a:rPr 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》（每生一式两份，分开整理打包，按汇总表（附件2）顺序对应排列）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详见：整理档案通知公告链接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纸质版材料交至各校区管理办，电子版发至：石牌校区、南海校区：scnuyjsgl@163.com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大学城校区gl0082@163.com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en-US" sz="20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en-US" altLang="en-US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20" name="等腰三角形 19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等腰三角形 118"/>
          <p:cNvSpPr/>
          <p:nvPr/>
        </p:nvSpPr>
        <p:spPr>
          <a:xfrm flipV="1">
            <a:off x="2331085" y="-1905"/>
            <a:ext cx="7666990" cy="4062730"/>
          </a:xfrm>
          <a:prstGeom prst="triangle">
            <a:avLst/>
          </a:prstGeom>
          <a:solidFill>
            <a:schemeClr val="accent1">
              <a:lumMod val="20000"/>
              <a:lumOff val="8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381760" y="2174240"/>
            <a:ext cx="850265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+mj-ea"/>
              <a:buNone/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endParaRPr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核查毕业生原档案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实际保管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情况</a:t>
            </a:r>
            <a:r>
              <a:rPr lang="zh-CN"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（由管理办完成）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None/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907415" y="115062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准备工作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45d476551fd9c23cb727f9425d2d85b"/>
          <p:cNvPicPr>
            <a:picLocks noChangeAspect="1"/>
          </p:cNvPicPr>
          <p:nvPr/>
        </p:nvPicPr>
        <p:blipFill>
          <a:blip r:embed="rId1"/>
          <a:srcRect l="3270" t="1835" b="5918"/>
          <a:stretch>
            <a:fillRect/>
          </a:stretch>
        </p:blipFill>
        <p:spPr>
          <a:xfrm rot="5400000">
            <a:off x="6994525" y="2306320"/>
            <a:ext cx="4456430" cy="31889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51180" y="2122805"/>
            <a:ext cx="4870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）毕业生登记表领取、填报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8030" y="3028315"/>
            <a:ext cx="60521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+mj-ea"/>
              <a:buNone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22-26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领取纸质版毕业生登记表（一式两份）并下发学生填写，暂由学院保存，待整理当天带至现场。一份交由研究生院转至大学城档案馆，一份学院放入学生档案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907415" y="115062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准备工作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25" name="等腰三角形 2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26390" y="2536190"/>
            <a:ext cx="521081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）毕业生登记表领取、填报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7月1日前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各学院提交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电子版，纸质版可整理档案当日带至现场提交给管理办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907415" y="115062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准备工作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655" y="2329815"/>
            <a:ext cx="6687185" cy="21075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-143650" y="904565"/>
            <a:ext cx="835200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+mj-ea"/>
              <a:buNone/>
            </a:pP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（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）填报毕业生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档案交寄信息表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4520" y="2559685"/>
            <a:ext cx="4102735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电子版：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前分校区发送到管理办邮箱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②纸质版：要求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毕业生签名确认并加盖学院公章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学院留底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③此表包括本学院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届所有毕业生的去向信息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8814" y="5525770"/>
            <a:ext cx="1067318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请学院务必提醒学生注意核实档案接收地址，并对自己签名核对过的地址负责。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07415" y="115062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准备工作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6" name="等腰三角形 15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190" y="2517775"/>
            <a:ext cx="7013575" cy="23120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97040" y="1396055"/>
            <a:ext cx="8352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+mj-ea"/>
              <a:buNone/>
            </a:pP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（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档案交寄信息表地址填写注意事项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"/>
          </p:nvPr>
        </p:nvSpPr>
        <p:spPr>
          <a:xfrm>
            <a:off x="1534795" y="2413635"/>
            <a:ext cx="9417685" cy="3644900"/>
          </a:xfrm>
        </p:spPr>
        <p:txBody>
          <a:bodyPr>
            <a:normAutofit fontScale="97500"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 档案交寄地址以就业派遣去向为依据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 档案一般寄到报到证主管单位的档案管理部门（机构），如果报到证有备注单位，看是否要求寄到具体单位，同时要看具体单位是否有人事接收权，若具体单位无人事接收权，档案仍寄到主管单位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43255" lvl="1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协议书及接收函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43255" lvl="1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广东省内、外各地市毕业生档案工作部门的地址可参考相关文档（全国派遣地址）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907415" y="115062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准备工作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23" name="等腰三角形 22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物件 1"/>
          <p:cNvGraphicFramePr>
            <a:graphicFrameLocks noChangeAspect="1"/>
          </p:cNvGraphicFramePr>
          <p:nvPr/>
        </p:nvGraphicFramePr>
        <p:xfrm>
          <a:off x="2928000" y="5491477"/>
          <a:ext cx="1224000" cy="1060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Worksheet" showAsIcon="1" r:id="rId2" imgW="666750" imgH="578485" progId="Excel.Sheet.12">
                  <p:embed/>
                </p:oleObj>
              </mc:Choice>
              <mc:Fallback>
                <p:oleObj name="Worksheet" showAsIcon="1" r:id="rId2" imgW="666750" imgH="578485" progId="Excel.Sheet.12">
                  <p:embed/>
                  <p:pic>
                    <p:nvPicPr>
                      <p:cNvPr id="0" name="图片 102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28000" y="5491477"/>
                        <a:ext cx="1224000" cy="1060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97040" y="1396055"/>
            <a:ext cx="8352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+mj-ea"/>
              <a:buNone/>
            </a:pPr>
            <a:endParaRPr lang="zh-CN" altLang="en-US" sz="2000" b="1" dirty="0">
              <a:solidFill>
                <a:srgbClr val="262626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buFont typeface="+mj-ea"/>
              <a:buNone/>
            </a:pPr>
            <a:r>
              <a:rPr lang="zh-CN" altLang="en-US" sz="2000" b="1" dirty="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       （</a:t>
            </a:r>
            <a:r>
              <a:rPr lang="en-US" altLang="zh-CN" sz="2000" b="1" dirty="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 b="1" dirty="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2000" b="1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档案交寄信息表地址填写注意事项</a:t>
            </a:r>
            <a:endParaRPr lang="zh-CN" altLang="en-US" sz="2000" b="1" dirty="0">
              <a:solidFill>
                <a:srgbClr val="262626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rgbClr val="262626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4294967295"/>
          </p:nvPr>
        </p:nvSpPr>
        <p:spPr>
          <a:xfrm>
            <a:off x="1297305" y="2872740"/>
            <a:ext cx="9417685" cy="1369060"/>
          </a:xfrm>
        </p:spPr>
        <p:txBody>
          <a:bodyPr>
            <a:normAutofit/>
          </a:bodyPr>
          <a:lstStyle/>
          <a:p>
            <a:pPr marL="300355" lvl="1" indent="0">
              <a:lnSpc>
                <a:spcPct val="150000"/>
              </a:lnSpc>
              <a:buNone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③申请暂不派遣的毕业生在申请暂不派遣期间如需寄送档案，应以学院为单位上报档案接收地址，由管理办统一寄送。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3760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3760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262626"/>
                  </a:solidFill>
                  <a:sym typeface="+mn-ea"/>
                </a:rPr>
                <a:t>三、档案整理</a:t>
              </a:r>
              <a:r>
                <a:rPr lang="en-US" altLang="zh-CN" sz="2800" dirty="0">
                  <a:solidFill>
                    <a:srgbClr val="262626"/>
                  </a:solidFill>
                  <a:sym typeface="+mn-ea"/>
                </a:rPr>
                <a:t>——</a:t>
              </a:r>
              <a:r>
                <a:rPr lang="zh-CN" altLang="en-US" sz="2800" dirty="0">
                  <a:solidFill>
                    <a:srgbClr val="262626"/>
                  </a:solidFill>
                  <a:sym typeface="+mn-ea"/>
                </a:rPr>
                <a:t>前期准备</a:t>
              </a:r>
              <a:endParaRPr lang="zh-CN" altLang="en-US" sz="2800" dirty="0">
                <a:solidFill>
                  <a:srgbClr val="262626"/>
                </a:solidFill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3760"/>
                </a:solidFill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907415" y="115062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1.   </a:t>
            </a:r>
            <a:r>
              <a:rPr lang="zh-CN" altLang="en-US" sz="280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准备工作</a:t>
            </a:r>
            <a:endParaRPr lang="zh-CN" altLang="en-US" sz="2800">
              <a:solidFill>
                <a:srgbClr val="262626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23" name="等腰三角形 22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3760"/>
                </a:solidFill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3760"/>
                </a:solidFill>
              </a:endParaRPr>
            </a:p>
          </p:txBody>
        </p:sp>
      </p:grpSp>
      <p:pic>
        <p:nvPicPr>
          <p:cNvPr id="25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物件 21"/>
          <p:cNvGraphicFramePr>
            <a:graphicFrameLocks noChangeAspect="1"/>
          </p:cNvGraphicFramePr>
          <p:nvPr/>
        </p:nvGraphicFramePr>
        <p:xfrm>
          <a:off x="1919288" y="4194174"/>
          <a:ext cx="1464158" cy="1267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Worksheet" showAsIcon="1" r:id="rId2" imgW="666750" imgH="578485" progId="Excel.Sheet.12">
                  <p:embed/>
                </p:oleObj>
              </mc:Choice>
              <mc:Fallback>
                <p:oleObj name="Worksheet" showAsIcon="1" r:id="rId2" imgW="666750" imgH="578485" progId="Excel.Sheet.12">
                  <p:embed/>
                  <p:pic>
                    <p:nvPicPr>
                      <p:cNvPr id="0" name="物件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19288" y="4194174"/>
                        <a:ext cx="1464158" cy="1267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目录</a:t>
              </a:r>
              <a:endParaRPr lang="zh-CN" altLang="en-US" sz="2800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对角圆角矩形 24"/>
          <p:cNvSpPr/>
          <p:nvPr/>
        </p:nvSpPr>
        <p:spPr>
          <a:xfrm>
            <a:off x="2723515" y="1686560"/>
            <a:ext cx="6744335" cy="740410"/>
          </a:xfrm>
          <a:prstGeom prst="round2Diag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615815" y="1765300"/>
            <a:ext cx="2960370" cy="583565"/>
          </a:xfrm>
          <a:prstGeom prst="rect">
            <a:avLst/>
          </a:prstGeom>
          <a:solidFill>
            <a:srgbClr val="00376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C000"/>
                </a:solidFill>
                <a:ea typeface="微软雅黑" panose="020B0503020204020204" charset="-122"/>
              </a:rPr>
              <a:t>一、</a:t>
            </a:r>
            <a:r>
              <a:rPr lang="zh-CN" sz="3200" b="1" dirty="0">
                <a:solidFill>
                  <a:srgbClr val="FFC000"/>
                </a:solidFill>
                <a:ea typeface="微软雅黑" panose="020B0503020204020204" charset="-122"/>
              </a:rPr>
              <a:t>基 本 情 况</a:t>
            </a:r>
            <a:endParaRPr lang="zh-CN" sz="3200" b="1" dirty="0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31" name="对角圆角矩形 30"/>
          <p:cNvSpPr/>
          <p:nvPr/>
        </p:nvSpPr>
        <p:spPr>
          <a:xfrm>
            <a:off x="2723515" y="3590925"/>
            <a:ext cx="6744335" cy="740410"/>
          </a:xfrm>
          <a:prstGeom prst="round2Diag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615815" y="3625850"/>
            <a:ext cx="2960370" cy="583565"/>
          </a:xfrm>
          <a:prstGeom prst="rect">
            <a:avLst/>
          </a:prstGeom>
          <a:solidFill>
            <a:srgbClr val="00376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C000"/>
                </a:solidFill>
                <a:ea typeface="微软雅黑" panose="020B0503020204020204" charset="-122"/>
              </a:rPr>
              <a:t>三、档 案 整 理</a:t>
            </a:r>
            <a:endParaRPr lang="zh-CN" altLang="en-US" sz="3200" b="1" dirty="0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35" name="对角圆角矩形 34"/>
          <p:cNvSpPr/>
          <p:nvPr/>
        </p:nvSpPr>
        <p:spPr>
          <a:xfrm>
            <a:off x="2723515" y="2639060"/>
            <a:ext cx="6744335" cy="740410"/>
          </a:xfrm>
          <a:prstGeom prst="round2Diag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615815" y="2717800"/>
            <a:ext cx="2960370" cy="583565"/>
          </a:xfrm>
          <a:prstGeom prst="rect">
            <a:avLst/>
          </a:prstGeom>
          <a:solidFill>
            <a:srgbClr val="00376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C000"/>
                </a:solidFill>
                <a:ea typeface="微软雅黑" panose="020B0503020204020204" charset="-122"/>
              </a:rPr>
              <a:t>二、总 体 步 骤</a:t>
            </a:r>
            <a:endParaRPr lang="zh-CN" altLang="en-US" sz="3200" b="1" dirty="0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39" name="对角圆角矩形 38"/>
          <p:cNvSpPr/>
          <p:nvPr/>
        </p:nvSpPr>
        <p:spPr>
          <a:xfrm>
            <a:off x="2723515" y="4542790"/>
            <a:ext cx="6744335" cy="740410"/>
          </a:xfrm>
          <a:prstGeom prst="round2Diag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615815" y="4621530"/>
            <a:ext cx="2960370" cy="583565"/>
          </a:xfrm>
          <a:prstGeom prst="rect">
            <a:avLst/>
          </a:prstGeom>
          <a:solidFill>
            <a:srgbClr val="00376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C000"/>
                </a:solidFill>
                <a:ea typeface="微软雅黑" panose="020B0503020204020204" charset="-122"/>
              </a:rPr>
              <a:t>四、档 案 交 寄</a:t>
            </a:r>
            <a:endParaRPr lang="zh-CN" altLang="en-US" sz="3200" b="1" dirty="0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47" name="对角圆角矩形 46"/>
          <p:cNvSpPr/>
          <p:nvPr/>
        </p:nvSpPr>
        <p:spPr>
          <a:xfrm>
            <a:off x="2723515" y="5494655"/>
            <a:ext cx="6744335" cy="740410"/>
          </a:xfrm>
          <a:prstGeom prst="round2Diag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615815" y="5530215"/>
            <a:ext cx="2960370" cy="583565"/>
          </a:xfrm>
          <a:prstGeom prst="rect">
            <a:avLst/>
          </a:prstGeom>
          <a:solidFill>
            <a:srgbClr val="00376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C000"/>
                </a:solidFill>
                <a:ea typeface="微软雅黑" panose="020B0503020204020204" charset="-122"/>
              </a:rPr>
              <a:t>五、档 案 查 询</a:t>
            </a:r>
            <a:endParaRPr lang="zh-CN" altLang="en-US" sz="3200" b="1" dirty="0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9" name="等腰三角形 8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907415" y="115062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准备工作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6975" y="2011680"/>
            <a:ext cx="975550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+mj-ea"/>
              <a:buNone/>
            </a:pPr>
            <a:endParaRPr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200000"/>
              </a:lnSpc>
              <a:buFont typeface="+mj-ea"/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1-5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，管理办收集汇总全校档案交寄表，并打印邮寄详情单，如有接收地址变动（改派、落实就业去向等）请于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前以学院为单位联系管理办修改地址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3" name="等腰三角形 2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48030" y="2198370"/>
            <a:ext cx="10501630" cy="246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+mj-ea"/>
              <a:buNone/>
            </a:pPr>
            <a:endParaRPr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200000"/>
              </a:lnSpc>
              <a:buFont typeface="+mj-ea"/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28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日开始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，各学院可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领取</a:t>
            </a:r>
            <a:r>
              <a:rPr lang="zh-CN"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物资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档案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转递存根、档案袋等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907415" y="115062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准备工作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12"/>
          <p:cNvSpPr txBox="1"/>
          <p:nvPr/>
        </p:nvSpPr>
        <p:spPr>
          <a:xfrm flipH="1">
            <a:off x="1626870" y="2156460"/>
            <a:ext cx="5963285" cy="1069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材料分两类：必要材料和其他材料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4"/>
          <p:cNvSpPr txBox="1"/>
          <p:nvPr/>
        </p:nvSpPr>
        <p:spPr>
          <a:xfrm>
            <a:off x="2424000" y="3832225"/>
            <a:ext cx="842399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原档案材料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（不含定向生）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研究生报名表</a:t>
            </a:r>
            <a:endParaRPr lang="zh-CN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研究生学籍表         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毕业研究生登记表</a:t>
            </a:r>
            <a:endParaRPr lang="zh-CN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学位申请表及学位授予决议书</a:t>
            </a:r>
            <a:endParaRPr lang="zh-CN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内容占位符 12"/>
          <p:cNvSpPr txBox="1"/>
          <p:nvPr/>
        </p:nvSpPr>
        <p:spPr>
          <a:xfrm flipH="1">
            <a:off x="1626870" y="2999740"/>
            <a:ext cx="779208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37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必要材料</a:t>
            </a:r>
            <a:endParaRPr lang="en-US" altLang="zh-CN" sz="2800" b="1" dirty="0">
              <a:solidFill>
                <a:srgbClr val="0037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2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835660" y="1048385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准备归档材料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12"/>
          <p:cNvSpPr txBox="1"/>
          <p:nvPr/>
        </p:nvSpPr>
        <p:spPr>
          <a:xfrm flipH="1">
            <a:off x="1123315" y="2215515"/>
            <a:ext cx="779208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37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其他材料</a:t>
            </a:r>
            <a:endParaRPr lang="en-US" altLang="zh-CN" sz="2800" b="1" dirty="0">
              <a:solidFill>
                <a:srgbClr val="0037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2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4"/>
          <p:cNvSpPr txBox="1"/>
          <p:nvPr/>
        </p:nvSpPr>
        <p:spPr>
          <a:xfrm>
            <a:off x="891555" y="3118665"/>
            <a:ext cx="52120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就业通知书（电子报到证打印版）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党（团）员档案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研究生体检表 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12825" y="122047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准备归档材料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4"/>
          <p:cNvSpPr txBox="1"/>
          <p:nvPr/>
        </p:nvSpPr>
        <p:spPr>
          <a:xfrm>
            <a:off x="6103635" y="3285670"/>
            <a:ext cx="58216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奖惩记录、违纪处罚通知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定向（委培）研究生的毕业证、学位证 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实践报告及考核评价表（专业学位）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ü"/>
            </a:pP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 rot="-1860000" flipH="1">
            <a:off x="-1840230" y="2590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2"/>
          <p:cNvSpPr txBox="1"/>
          <p:nvPr/>
        </p:nvSpPr>
        <p:spPr>
          <a:xfrm>
            <a:off x="891540" y="2007235"/>
            <a:ext cx="590423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50000"/>
              </a:lnSpc>
              <a:buClr>
                <a:srgbClr val="C00000"/>
              </a:buClr>
              <a:buFont typeface="Wingdings" panose="05000000000000000000" charset="0"/>
              <a:buChar char="ü"/>
            </a:pPr>
            <a:r>
              <a:rPr lang="zh-CN" altLang="en-US" sz="4000" b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研究生学习成绩单</a:t>
            </a:r>
            <a:endParaRPr lang="zh-CN" altLang="en-US" sz="4000" b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571500" indent="-571500">
              <a:lnSpc>
                <a:spcPct val="250000"/>
              </a:lnSpc>
              <a:buClr>
                <a:srgbClr val="C00000"/>
              </a:buClr>
              <a:buFont typeface="Wingdings" panose="05000000000000000000" charset="0"/>
              <a:buChar char="ü"/>
            </a:pPr>
            <a:r>
              <a:rPr lang="zh-CN" altLang="en-US" sz="4000" b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学籍表</a:t>
            </a:r>
            <a:endParaRPr lang="zh-CN" altLang="en-US" sz="4000" b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 rot="10800000">
            <a:off x="5702935" y="3517900"/>
            <a:ext cx="2924175" cy="671195"/>
          </a:xfrm>
          <a:custGeom>
            <a:avLst/>
            <a:gdLst>
              <a:gd name="T0" fmla="*/ 756047 w 21600"/>
              <a:gd name="T1" fmla="*/ 0 h 21600"/>
              <a:gd name="T2" fmla="*/ 0 w 21600"/>
              <a:gd name="T3" fmla="*/ 162719 h 21600"/>
              <a:gd name="T4" fmla="*/ 756047 w 21600"/>
              <a:gd name="T5" fmla="*/ 325437 h 21600"/>
              <a:gd name="T6" fmla="*/ 1008062 w 21600"/>
              <a:gd name="T7" fmla="*/ 1627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26000">
                <a:srgbClr val="003F60"/>
              </a:gs>
              <a:gs pos="0">
                <a:srgbClr val="011230"/>
              </a:gs>
              <a:gs pos="79000">
                <a:srgbClr val="176B85"/>
              </a:gs>
            </a:gsLst>
            <a:lin ang="10800000" scaled="1"/>
          </a:gradFill>
          <a:ln w="9525" cmpd="sng">
            <a:noFill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>
              <a:solidFill>
                <a:schemeClr val="bg1"/>
              </a:solidFill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9154795" y="3420745"/>
            <a:ext cx="299402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i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培养办</a:t>
            </a:r>
            <a:endParaRPr lang="zh-CN" altLang="en-US" sz="4400" b="1" i="1" u="sng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4400" b="1" i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12825" y="122047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准备归档材料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" name="任意多边形 307"/>
          <p:cNvSpPr/>
          <p:nvPr/>
        </p:nvSpPr>
        <p:spPr>
          <a:xfrm rot="1860000">
            <a:off x="9498965" y="2336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 rot="-1860000" flipH="1">
            <a:off x="-1840230" y="2590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2"/>
          <p:cNvSpPr txBox="1"/>
          <p:nvPr/>
        </p:nvSpPr>
        <p:spPr>
          <a:xfrm>
            <a:off x="1450975" y="2614295"/>
            <a:ext cx="411162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50000"/>
              </a:lnSpc>
              <a:buClr>
                <a:srgbClr val="C00000"/>
              </a:buClr>
              <a:buFont typeface="Wingdings" panose="05000000000000000000" charset="0"/>
              <a:buChar char="ü"/>
            </a:pPr>
            <a:r>
              <a:rPr lang="zh-CN" altLang="en-US" sz="4400" b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学位申请书</a:t>
            </a:r>
            <a:endParaRPr lang="zh-CN" altLang="en-US" sz="4400" b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 rot="10800000">
            <a:off x="5128895" y="3517900"/>
            <a:ext cx="2924175" cy="671195"/>
          </a:xfrm>
          <a:custGeom>
            <a:avLst/>
            <a:gdLst>
              <a:gd name="T0" fmla="*/ 756047 w 21600"/>
              <a:gd name="T1" fmla="*/ 0 h 21600"/>
              <a:gd name="T2" fmla="*/ 0 w 21600"/>
              <a:gd name="T3" fmla="*/ 162719 h 21600"/>
              <a:gd name="T4" fmla="*/ 756047 w 21600"/>
              <a:gd name="T5" fmla="*/ 325437 h 21600"/>
              <a:gd name="T6" fmla="*/ 1008062 w 21600"/>
              <a:gd name="T7" fmla="*/ 1627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26000">
                <a:srgbClr val="003F60"/>
              </a:gs>
              <a:gs pos="0">
                <a:srgbClr val="011230"/>
              </a:gs>
              <a:gs pos="79000">
                <a:srgbClr val="176B85"/>
              </a:gs>
            </a:gsLst>
            <a:lin ang="10800000" scaled="1"/>
          </a:gradFill>
          <a:ln w="9525" cmpd="sng">
            <a:noFill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>
              <a:solidFill>
                <a:schemeClr val="bg1"/>
              </a:solidFill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8580755" y="3420745"/>
            <a:ext cx="299402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i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学位办</a:t>
            </a:r>
            <a:endParaRPr lang="zh-CN" altLang="en-US" sz="4400" b="1" i="1" u="sng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4400" b="1" i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12825" y="122047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准备归档材料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" name="任意多边形 307"/>
          <p:cNvSpPr/>
          <p:nvPr/>
        </p:nvSpPr>
        <p:spPr>
          <a:xfrm rot="1860000">
            <a:off x="9498965" y="2336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 rot="-1860000" flipH="1">
            <a:off x="-1840230" y="2590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2"/>
          <p:cNvSpPr txBox="1"/>
          <p:nvPr/>
        </p:nvSpPr>
        <p:spPr>
          <a:xfrm>
            <a:off x="1307465" y="2542540"/>
            <a:ext cx="411162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50000"/>
              </a:lnSpc>
              <a:buClr>
                <a:srgbClr val="C00000"/>
              </a:buClr>
              <a:buFont typeface="Wingdings" panose="05000000000000000000" charset="0"/>
              <a:buChar char="ü"/>
            </a:pPr>
            <a:r>
              <a:rPr lang="zh-CN" altLang="en-US" sz="4400" b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毕业生登记表</a:t>
            </a:r>
            <a:endParaRPr lang="zh-CN" altLang="en-US" sz="4400" b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 rot="10800000">
            <a:off x="5559425" y="3517900"/>
            <a:ext cx="2924175" cy="671195"/>
          </a:xfrm>
          <a:custGeom>
            <a:avLst/>
            <a:gdLst>
              <a:gd name="T0" fmla="*/ 756047 w 21600"/>
              <a:gd name="T1" fmla="*/ 0 h 21600"/>
              <a:gd name="T2" fmla="*/ 0 w 21600"/>
              <a:gd name="T3" fmla="*/ 162719 h 21600"/>
              <a:gd name="T4" fmla="*/ 756047 w 21600"/>
              <a:gd name="T5" fmla="*/ 325437 h 21600"/>
              <a:gd name="T6" fmla="*/ 1008062 w 21600"/>
              <a:gd name="T7" fmla="*/ 1627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26000">
                <a:srgbClr val="003F60"/>
              </a:gs>
              <a:gs pos="0">
                <a:srgbClr val="011230"/>
              </a:gs>
              <a:gs pos="79000">
                <a:srgbClr val="176B85"/>
              </a:gs>
            </a:gsLst>
            <a:lin ang="10800000" scaled="1"/>
          </a:gradFill>
          <a:ln w="9525" cmpd="sng">
            <a:noFill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>
              <a:solidFill>
                <a:schemeClr val="bg1"/>
              </a:solidFill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9011285" y="3420745"/>
            <a:ext cx="27254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i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学院</a:t>
            </a:r>
            <a:endParaRPr lang="zh-CN" altLang="en-US" sz="4400" b="1" i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12825" y="122047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准备归档材料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" name="任意多边形 307"/>
          <p:cNvSpPr/>
          <p:nvPr/>
        </p:nvSpPr>
        <p:spPr>
          <a:xfrm rot="1860000">
            <a:off x="9498965" y="2336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 rot="-1860000" flipH="1">
            <a:off x="-1840230" y="2590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2"/>
          <p:cNvSpPr txBox="1"/>
          <p:nvPr/>
        </p:nvSpPr>
        <p:spPr>
          <a:xfrm>
            <a:off x="1092200" y="2614295"/>
            <a:ext cx="411162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50000"/>
              </a:lnSpc>
              <a:buClr>
                <a:srgbClr val="C00000"/>
              </a:buClr>
              <a:buFont typeface="Wingdings" panose="05000000000000000000" charset="0"/>
              <a:buChar char="ü"/>
            </a:pPr>
            <a:r>
              <a:rPr lang="zh-CN" altLang="en-US" sz="4400" b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党员档案</a:t>
            </a:r>
            <a:endParaRPr lang="zh-CN" altLang="en-US" sz="4400" b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 rot="10800000">
            <a:off x="4554855" y="3517900"/>
            <a:ext cx="2924175" cy="671195"/>
          </a:xfrm>
          <a:custGeom>
            <a:avLst/>
            <a:gdLst>
              <a:gd name="T0" fmla="*/ 756047 w 21600"/>
              <a:gd name="T1" fmla="*/ 0 h 21600"/>
              <a:gd name="T2" fmla="*/ 0 w 21600"/>
              <a:gd name="T3" fmla="*/ 162719 h 21600"/>
              <a:gd name="T4" fmla="*/ 756047 w 21600"/>
              <a:gd name="T5" fmla="*/ 325437 h 21600"/>
              <a:gd name="T6" fmla="*/ 1008062 w 21600"/>
              <a:gd name="T7" fmla="*/ 1627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26000">
                <a:srgbClr val="003F60"/>
              </a:gs>
              <a:gs pos="0">
                <a:srgbClr val="011230"/>
              </a:gs>
              <a:gs pos="79000">
                <a:srgbClr val="176B85"/>
              </a:gs>
            </a:gsLst>
            <a:lin ang="10800000" scaled="1"/>
          </a:gradFill>
          <a:ln w="9525" cmpd="sng">
            <a:noFill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>
              <a:solidFill>
                <a:schemeClr val="bg1"/>
              </a:solidFill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7863205" y="3420745"/>
            <a:ext cx="299402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i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党委组织部</a:t>
            </a:r>
            <a:endParaRPr lang="zh-CN" altLang="en-US" sz="4400" b="1" i="1" u="sng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4400" b="1" i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12825" y="122047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准备归档材料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" name="任意多边形 307"/>
          <p:cNvSpPr/>
          <p:nvPr/>
        </p:nvSpPr>
        <p:spPr>
          <a:xfrm rot="1860000">
            <a:off x="9498965" y="2336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 rot="-1860000" flipH="1">
            <a:off x="-1840230" y="2590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2"/>
          <p:cNvSpPr txBox="1"/>
          <p:nvPr/>
        </p:nvSpPr>
        <p:spPr>
          <a:xfrm>
            <a:off x="1379220" y="2614295"/>
            <a:ext cx="411162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50000"/>
              </a:lnSpc>
              <a:buClr>
                <a:srgbClr val="C00000"/>
              </a:buClr>
              <a:buFont typeface="Wingdings" panose="05000000000000000000" charset="0"/>
              <a:buChar char="ü"/>
            </a:pPr>
            <a:r>
              <a:rPr lang="zh-CN" altLang="en-US" sz="4400" b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体检表</a:t>
            </a:r>
            <a:endParaRPr lang="zh-CN" altLang="en-US" sz="4400" b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 rot="10800000">
            <a:off x="4554855" y="3517900"/>
            <a:ext cx="2924175" cy="671195"/>
          </a:xfrm>
          <a:custGeom>
            <a:avLst/>
            <a:gdLst>
              <a:gd name="T0" fmla="*/ 756047 w 21600"/>
              <a:gd name="T1" fmla="*/ 0 h 21600"/>
              <a:gd name="T2" fmla="*/ 0 w 21600"/>
              <a:gd name="T3" fmla="*/ 162719 h 21600"/>
              <a:gd name="T4" fmla="*/ 756047 w 21600"/>
              <a:gd name="T5" fmla="*/ 325437 h 21600"/>
              <a:gd name="T6" fmla="*/ 1008062 w 21600"/>
              <a:gd name="T7" fmla="*/ 1627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26000">
                <a:srgbClr val="003F60"/>
              </a:gs>
              <a:gs pos="0">
                <a:srgbClr val="011230"/>
              </a:gs>
              <a:gs pos="79000">
                <a:srgbClr val="176B85"/>
              </a:gs>
            </a:gsLst>
            <a:lin ang="10800000" scaled="1"/>
          </a:gradFill>
          <a:ln w="9525" cmpd="sng">
            <a:noFill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>
              <a:solidFill>
                <a:schemeClr val="bg1"/>
              </a:solidFill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8293735" y="3420745"/>
            <a:ext cx="299402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i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校医院</a:t>
            </a:r>
            <a:endParaRPr lang="zh-CN" altLang="en-US" sz="4400" b="1" i="1" u="sng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4400" b="1" i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12825" y="122047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准备归档材料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" name="任意多边形 307"/>
          <p:cNvSpPr/>
          <p:nvPr/>
        </p:nvSpPr>
        <p:spPr>
          <a:xfrm rot="1860000">
            <a:off x="9498965" y="2336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6466205" y="-8890"/>
            <a:ext cx="5367020" cy="6924040"/>
          </a:xfrm>
          <a:custGeom>
            <a:avLst/>
            <a:gdLst>
              <a:gd name="connsiteX0" fmla="*/ 0 w 11284"/>
              <a:gd name="connsiteY0" fmla="*/ 10845 h 10855"/>
              <a:gd name="connsiteX1" fmla="*/ 5221 w 11284"/>
              <a:gd name="connsiteY1" fmla="*/ 0 h 10855"/>
              <a:gd name="connsiteX2" fmla="*/ 11284 w 11284"/>
              <a:gd name="connsiteY2" fmla="*/ 11 h 10855"/>
              <a:gd name="connsiteX3" fmla="*/ 6436 w 11284"/>
              <a:gd name="connsiteY3" fmla="*/ 10855 h 10855"/>
              <a:gd name="connsiteX4" fmla="*/ 0 w 11284"/>
              <a:gd name="connsiteY4" fmla="*/ 10845 h 1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4" h="10855">
                <a:moveTo>
                  <a:pt x="0" y="10845"/>
                </a:moveTo>
                <a:lnTo>
                  <a:pt x="5221" y="0"/>
                </a:lnTo>
                <a:lnTo>
                  <a:pt x="11284" y="11"/>
                </a:lnTo>
                <a:lnTo>
                  <a:pt x="6436" y="10855"/>
                </a:lnTo>
                <a:lnTo>
                  <a:pt x="0" y="10845"/>
                </a:lnTo>
                <a:close/>
              </a:path>
            </a:pathLst>
          </a:cu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153285" y="2686050"/>
            <a:ext cx="2209165" cy="762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图形"/>
          <p:cNvSpPr/>
          <p:nvPr/>
        </p:nvSpPr>
        <p:spPr>
          <a:xfrm>
            <a:off x="1017270" y="2555240"/>
            <a:ext cx="4481195" cy="56007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汉仪劲楷简" panose="00020600040101010101" charset="-122"/>
                <a:sym typeface="Arial" panose="020B0604020202020204" pitchFamily="34" charset="0"/>
              </a:rPr>
              <a:t>整 理 环 节</a:t>
            </a:r>
            <a:endParaRPr lang="zh-CN" alt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1" name="矩形 10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</a:t>
              </a:r>
              <a:r>
                <a:rPr lang="en-US" altLang="zh-CN" sz="2800" dirty="0"/>
                <a:t> </a:t>
              </a:r>
              <a:r>
                <a:rPr lang="zh-CN" altLang="en-US" sz="2800" dirty="0"/>
                <a:t>档案整理</a:t>
              </a:r>
              <a:endParaRPr lang="zh-CN" altLang="en-US" sz="28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437120" y="3115310"/>
            <a:ext cx="3048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zh-CN" sz="28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后期整理工作</a:t>
            </a:r>
            <a:endParaRPr lang="zh-CN" altLang="en-US" sz="28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04175" y="2444115"/>
            <a:ext cx="3048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现场整理工作</a:t>
            </a:r>
            <a:endParaRPr lang="zh-CN" altLang="en-US" sz="28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05495" y="1329690"/>
            <a:ext cx="3048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整理工作时间</a:t>
            </a:r>
            <a:endParaRPr lang="zh-CN" altLang="en-US" sz="28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ferris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83" y="1346045"/>
            <a:ext cx="2622992" cy="23096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37" y="1258002"/>
            <a:ext cx="2974047" cy="26187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464" y="1800640"/>
            <a:ext cx="1768592" cy="1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848000" y="3876731"/>
            <a:ext cx="8784000" cy="1568270"/>
          </a:xfrm>
          <a:prstGeom prst="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8190" y="4293000"/>
            <a:ext cx="113760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</a:t>
            </a:r>
            <a:r>
              <a:rPr lang="zh-CN" sz="4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基本情况</a:t>
            </a:r>
            <a:endParaRPr lang="en-US" altLang="zh-CN" sz="44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r"/>
            <a:endParaRPr lang="en-US" altLang="zh-CN" sz="44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80135" y="3117850"/>
            <a:ext cx="109200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3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13-17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以学院为单位进行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2020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届毕业生档案现场整理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52855" y="1851025"/>
            <a:ext cx="424942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整理工作时间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5" name="矩形 4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6" name="等腰三角形 15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9005" y="3115945"/>
            <a:ext cx="1034288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学院提前与研究生院预约整档具体日期，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当天带齐所需归档的材料到研究生院（具体材料见上文）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52855" y="1851025"/>
            <a:ext cx="42494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现场整理工作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步骤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5" name="矩形 4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6" name="等腰三角形 15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24610" y="2940685"/>
            <a:ext cx="994092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从管理办领取并核对清楚毕业生档案数量、领取研究生录取登记表（硕士）、研究生报考登记表（博士），和管理办做好交接登记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内容占位符 1"/>
          <p:cNvSpPr>
            <a:spLocks noGrp="1"/>
          </p:cNvSpPr>
          <p:nvPr/>
        </p:nvSpPr>
        <p:spPr>
          <a:xfrm flipH="1">
            <a:off x="1605280" y="2114550"/>
            <a:ext cx="779208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步骤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b1e2ef2eeb9b54a81d05c2c1d5eb89f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1090" y="1516380"/>
            <a:ext cx="3501390" cy="489458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766445" y="3107055"/>
            <a:ext cx="588581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检查学生档案材料是否齐全，将学生材料入档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千万注意——不要张冠李戴！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783195" y="2003425"/>
            <a:ext cx="3030220" cy="664845"/>
          </a:xfrm>
          <a:prstGeom prst="rect">
            <a:avLst/>
          </a:prstGeom>
          <a:noFill/>
          <a:ln w="44450">
            <a:solidFill>
              <a:srgbClr val="F43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1"/>
          <p:cNvSpPr>
            <a:spLocks noGrp="1"/>
          </p:cNvSpPr>
          <p:nvPr/>
        </p:nvSpPr>
        <p:spPr>
          <a:xfrm flipH="1">
            <a:off x="838200" y="2202180"/>
            <a:ext cx="779208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步骤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b1e2ef2eeb9b54a81d05c2c1d5eb89f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1090" y="1516380"/>
            <a:ext cx="3501390" cy="489458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14350" y="2139950"/>
            <a:ext cx="5885815" cy="4615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填写档案材料目录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（以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2020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版本为准）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对照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入档材料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勾画相应的内容（若无相应内容，在“其它材料”一栏中补充）。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每人一式三份，一份放档案里面，一份贴档案外面，一份交由学院保管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en-US" altLang="zh-CN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96505" y="2868930"/>
            <a:ext cx="3403600" cy="1243965"/>
          </a:xfrm>
          <a:prstGeom prst="rect">
            <a:avLst/>
          </a:prstGeom>
          <a:noFill/>
          <a:ln w="44450">
            <a:solidFill>
              <a:srgbClr val="F43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1"/>
          <p:cNvSpPr>
            <a:spLocks noGrp="1"/>
          </p:cNvSpPr>
          <p:nvPr/>
        </p:nvSpPr>
        <p:spPr>
          <a:xfrm flipH="1">
            <a:off x="591820" y="1239520"/>
            <a:ext cx="779208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步骤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b1e2ef2eeb9b54a81d05c2c1d5eb89f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1090" y="1516380"/>
            <a:ext cx="3501390" cy="489458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—【</a:t>
              </a:r>
              <a:r>
                <a:rPr lang="zh-CN" altLang="en-US" sz="2800" dirty="0"/>
                <a:t>整理环节</a:t>
              </a:r>
              <a:r>
                <a:rPr lang="en-US" altLang="zh-CN" sz="2800" dirty="0"/>
                <a:t>】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51180" y="1911985"/>
            <a:ext cx="588581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除正常就业、回生源地这两类，其他需在备注栏标明类别（见下图）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en-US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95870" y="5323205"/>
            <a:ext cx="3356610" cy="409575"/>
          </a:xfrm>
          <a:prstGeom prst="rect">
            <a:avLst/>
          </a:prstGeom>
          <a:noFill/>
          <a:ln w="44450">
            <a:solidFill>
              <a:srgbClr val="F43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261110" y="4595495"/>
            <a:ext cx="1654175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档案分类整理</a:t>
            </a:r>
            <a:endParaRPr lang="zh-CN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56355" y="3468370"/>
            <a:ext cx="1595120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正常就业</a:t>
            </a:r>
            <a:endParaRPr lang="zh-CN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56990" y="4022090"/>
            <a:ext cx="1595120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回生源地</a:t>
            </a:r>
            <a:endParaRPr lang="zh-CN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856990" y="4596130"/>
            <a:ext cx="1595120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华师读博</a:t>
            </a:r>
            <a:endParaRPr lang="zh-CN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58260" y="5129530"/>
            <a:ext cx="1595120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华师工作</a:t>
            </a:r>
            <a:endParaRPr lang="zh-CN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58895" y="5683250"/>
            <a:ext cx="1595120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、延期</a:t>
            </a:r>
            <a:r>
              <a:rPr lang="zh-CN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</a:t>
            </a:r>
            <a:endParaRPr lang="zh-CN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2" name="直接箭头连接符 21"/>
          <p:cNvCxnSpPr>
            <a:stCxn id="4" idx="3"/>
            <a:endCxn id="13" idx="1"/>
          </p:cNvCxnSpPr>
          <p:nvPr/>
        </p:nvCxnSpPr>
        <p:spPr>
          <a:xfrm>
            <a:off x="2915285" y="4707890"/>
            <a:ext cx="941705" cy="635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连接符 24"/>
          <p:cNvCxnSpPr>
            <a:stCxn id="5" idx="1"/>
            <a:endCxn id="15" idx="1"/>
          </p:cNvCxnSpPr>
          <p:nvPr/>
        </p:nvCxnSpPr>
        <p:spPr>
          <a:xfrm rot="10800000" flipH="1" flipV="1">
            <a:off x="3856355" y="3580765"/>
            <a:ext cx="2540" cy="2214880"/>
          </a:xfrm>
          <a:prstGeom prst="bentConnector3">
            <a:avLst>
              <a:gd name="adj1" fmla="val -25825000"/>
            </a:avLst>
          </a:prstGeom>
          <a:ln w="444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连接符 25"/>
          <p:cNvCxnSpPr>
            <a:stCxn id="7" idx="1"/>
            <a:endCxn id="14" idx="1"/>
          </p:cNvCxnSpPr>
          <p:nvPr/>
        </p:nvCxnSpPr>
        <p:spPr>
          <a:xfrm rot="10800000" flipH="1" flipV="1">
            <a:off x="3856990" y="4134485"/>
            <a:ext cx="1270" cy="1107440"/>
          </a:xfrm>
          <a:prstGeom prst="bentConnector3">
            <a:avLst>
              <a:gd name="adj1" fmla="val -50950000"/>
            </a:avLst>
          </a:prstGeom>
          <a:ln w="444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内容占位符 1"/>
          <p:cNvSpPr>
            <a:spLocks noGrp="1"/>
          </p:cNvSpPr>
          <p:nvPr/>
        </p:nvSpPr>
        <p:spPr>
          <a:xfrm flipH="1">
            <a:off x="838200" y="1202690"/>
            <a:ext cx="779208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步骤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6" name="肘形连接符 5"/>
          <p:cNvCxnSpPr/>
          <p:nvPr/>
        </p:nvCxnSpPr>
        <p:spPr>
          <a:xfrm rot="10800000" flipH="1" flipV="1">
            <a:off x="3853815" y="4134485"/>
            <a:ext cx="2540" cy="2214880"/>
          </a:xfrm>
          <a:prstGeom prst="bentConnector3">
            <a:avLst>
              <a:gd name="adj1" fmla="val -25575000"/>
            </a:avLst>
          </a:prstGeom>
          <a:ln w="444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858895" y="6224905"/>
            <a:ext cx="1595120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、暂不派遣</a:t>
            </a:r>
            <a:endParaRPr lang="zh-CN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b1e2ef2eeb9b54a81d05c2c1d5eb89f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1090" y="1516380"/>
            <a:ext cx="3501390" cy="489458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22935" y="2630805"/>
            <a:ext cx="538289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“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整理人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签名确认后，辅导员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再次检查无误，在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“复核人”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处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签名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en-US" altLang="zh-CN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392795" y="5718810"/>
            <a:ext cx="2559685" cy="554990"/>
          </a:xfrm>
          <a:prstGeom prst="rect">
            <a:avLst/>
          </a:prstGeom>
          <a:noFill/>
          <a:ln w="44450">
            <a:solidFill>
              <a:srgbClr val="F43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1"/>
          <p:cNvSpPr>
            <a:spLocks noGrp="1"/>
          </p:cNvSpPr>
          <p:nvPr/>
        </p:nvSpPr>
        <p:spPr>
          <a:xfrm flipH="1">
            <a:off x="838200" y="1607185"/>
            <a:ext cx="779208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步骤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622935" y="1557655"/>
            <a:ext cx="426148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</a:pP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</a:pPr>
            <a:r>
              <a:rPr sz="28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密封档案袋并盖章</a:t>
            </a:r>
            <a:r>
              <a:rPr lang="en-US" sz="28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sz="2800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全部材料清点装袋完毕，没有缺材料或多出材料再开始密封</a:t>
            </a:r>
            <a:endParaRPr sz="2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 cstate="print">
            <a:lum bright="12000"/>
          </a:blip>
          <a:srcRect b="2004"/>
          <a:stretch>
            <a:fillRect/>
          </a:stretch>
        </p:blipFill>
        <p:spPr bwMode="auto">
          <a:xfrm rot="5340000">
            <a:off x="4413885" y="2384425"/>
            <a:ext cx="4413250" cy="307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 descr="731258828074242833"/>
          <p:cNvPicPr>
            <a:picLocks noChangeAspect="1"/>
          </p:cNvPicPr>
          <p:nvPr/>
        </p:nvPicPr>
        <p:blipFill>
          <a:blip r:embed="rId2">
            <a:lum bright="12000" contrast="-12000"/>
          </a:blip>
          <a:srcRect l="2745" t="1028" r="2745"/>
          <a:stretch>
            <a:fillRect/>
          </a:stretch>
        </p:blipFill>
        <p:spPr>
          <a:xfrm>
            <a:off x="8432800" y="1691005"/>
            <a:ext cx="3155950" cy="44100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907415" y="1395730"/>
            <a:ext cx="622554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sz="28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28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800" b="1" dirty="0" err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endParaRPr lang="zh-CN" altLang="en-US" sz="2800" b="1" dirty="0" err="1"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r>
              <a:rPr lang="zh-CN" altLang="en-US" sz="2800" dirty="0" err="1">
                <a:latin typeface="微软雅黑" panose="020B0503020204020204" charset="-122"/>
                <a:ea typeface="微软雅黑" panose="020B0503020204020204" charset="-122"/>
              </a:rPr>
              <a:t>需要寄出的档案，填写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</a:rPr>
              <a:t>转递存根，</a:t>
            </a:r>
            <a:r>
              <a:rPr lang="zh-CN" sz="2800" dirty="0" err="1">
                <a:latin typeface="微软雅黑" panose="020B0503020204020204" charset="-122"/>
                <a:ea typeface="微软雅黑" panose="020B0503020204020204" charset="-122"/>
              </a:rPr>
              <a:t>盖公章（可提前准备）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sz="28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1218565" y="3100763"/>
            <a:ext cx="52082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红框部分由学院填写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蓝色部分盖研究生院的章</a:t>
            </a:r>
            <a:endParaRPr lang="zh-CN" altLang="zh-CN" sz="24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寄出时，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放入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EMS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袋子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同时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需交回研究生院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rcRect l="1668"/>
          <a:stretch>
            <a:fillRect/>
          </a:stretch>
        </p:blipFill>
        <p:spPr>
          <a:xfrm>
            <a:off x="7415530" y="1722120"/>
            <a:ext cx="3651885" cy="477837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7474585" y="1718945"/>
            <a:ext cx="3449320" cy="350774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>
            <a:off x="7474585" y="3290570"/>
            <a:ext cx="34493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>
            <a:off x="9807575" y="4199890"/>
            <a:ext cx="482600" cy="482600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807575" y="3079750"/>
            <a:ext cx="482600" cy="482600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"/>
          <p:cNvSpPr txBox="1"/>
          <p:nvPr/>
        </p:nvSpPr>
        <p:spPr>
          <a:xfrm>
            <a:off x="6989445" y="2362835"/>
            <a:ext cx="406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TextBox 2"/>
          <p:cNvSpPr txBox="1"/>
          <p:nvPr/>
        </p:nvSpPr>
        <p:spPr>
          <a:xfrm>
            <a:off x="6989445" y="3806190"/>
            <a:ext cx="406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TextBox 2"/>
          <p:cNvSpPr txBox="1"/>
          <p:nvPr/>
        </p:nvSpPr>
        <p:spPr>
          <a:xfrm>
            <a:off x="6989445" y="5502275"/>
            <a:ext cx="406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350645" y="1146810"/>
            <a:ext cx="9841230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</a:pP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2800" dirty="0" err="1">
                <a:latin typeface="微软雅黑" panose="020B0503020204020204" charset="-122"/>
                <a:ea typeface="微软雅黑" panose="020B0503020204020204" charset="-122"/>
              </a:rPr>
              <a:t>分类别打包：正常寄出（正常就业和回生源地）、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留华师读博、华师工作、延期毕业</a:t>
            </a: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、暂不派遣</a:t>
            </a:r>
            <a:endParaRPr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endParaRPr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2800" b="1" dirty="0" err="1">
                <a:latin typeface="微软雅黑" panose="020B0503020204020204" charset="-122"/>
                <a:ea typeface="微软雅黑" panose="020B0503020204020204" charset="-122"/>
              </a:rPr>
              <a:t>按档案编号排序</a:t>
            </a:r>
            <a:r>
              <a:rPr sz="2800" b="1" dirty="0">
                <a:latin typeface="微软雅黑" panose="020B0503020204020204" charset="-122"/>
                <a:ea typeface="微软雅黑" panose="020B0503020204020204" charset="-122"/>
              </a:rPr>
              <a:t>, 10份一捆</a:t>
            </a:r>
            <a:r>
              <a:rPr lang="zh-CN" sz="2800" b="1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用包装绳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捆绑，并按顺序在每捆最上面附表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注明类别、数量、学院、学生姓名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2167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一、</a:t>
              </a:r>
              <a:r>
                <a:rPr lang="zh-CN" sz="2800" dirty="0">
                  <a:sym typeface="+mn-ea"/>
                </a:rPr>
                <a:t>基本情况</a:t>
              </a:r>
              <a:endParaRPr lang="zh-CN" sz="2800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1"/>
          <p:cNvSpPr txBox="1"/>
          <p:nvPr/>
        </p:nvSpPr>
        <p:spPr>
          <a:xfrm>
            <a:off x="1106805" y="2008505"/>
            <a:ext cx="104241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届全校毕业研究生人数约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3436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人，与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年人数约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3110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人相比，同比约上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升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9.5%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8030" y="1266557"/>
            <a:ext cx="102044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2020</a:t>
            </a:r>
            <a:r>
              <a:rPr lang="zh-CN" altLang="en-US" sz="2800" dirty="0">
                <a:sym typeface="+mn-ea"/>
              </a:rPr>
              <a:t>届毕业研究生档案情况介绍（数据截止至</a:t>
            </a:r>
            <a:r>
              <a:rPr lang="en-US" altLang="zh-CN" sz="2800" dirty="0">
                <a:sym typeface="+mn-ea"/>
              </a:rPr>
              <a:t>2020</a:t>
            </a:r>
            <a:r>
              <a:rPr lang="zh-CN" altLang="en-US" sz="2800" dirty="0">
                <a:sym typeface="+mn-ea"/>
              </a:rPr>
              <a:t>年</a:t>
            </a:r>
            <a:r>
              <a:rPr lang="en-US" altLang="zh-CN" sz="2800" dirty="0">
                <a:sym typeface="+mn-ea"/>
              </a:rPr>
              <a:t>6</a:t>
            </a:r>
            <a:r>
              <a:rPr lang="zh-CN" altLang="en-US" sz="2800" dirty="0">
                <a:sym typeface="+mn-ea"/>
              </a:rPr>
              <a:t>月</a:t>
            </a:r>
            <a:r>
              <a:rPr lang="en-US" altLang="zh-CN" sz="2800" dirty="0">
                <a:sym typeface="+mn-ea"/>
              </a:rPr>
              <a:t>1</a:t>
            </a:r>
            <a:r>
              <a:rPr lang="zh-CN" altLang="en-US" sz="2800" dirty="0">
                <a:sym typeface="+mn-ea"/>
              </a:rPr>
              <a:t>日）</a:t>
            </a:r>
            <a:endParaRPr lang="zh-CN" altLang="en-US" sz="2800" dirty="0">
              <a:sym typeface="+mn-ea"/>
            </a:endParaRPr>
          </a:p>
          <a:p>
            <a:endParaRPr lang="zh-CN" altLang="en-US" sz="2800" dirty="0"/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1212215" y="3430905"/>
          <a:ext cx="9740265" cy="253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005"/>
                <a:gridCol w="2941955"/>
                <a:gridCol w="4345305"/>
              </a:tblGrid>
              <a:tr h="9404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校区</a:t>
                      </a:r>
                      <a:endParaRPr lang="zh-CN" altLang="en-US" sz="1800" b="1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毕业研究生总人数</a:t>
                      </a:r>
                      <a:endParaRPr lang="zh-CN" altLang="en-US" sz="1800" b="1" dirty="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规模最大的学院、人数</a:t>
                      </a:r>
                      <a:endParaRPr lang="zh-CN" altLang="en-US" sz="1800" b="1" dirty="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大学城</a:t>
                      </a:r>
                      <a:endParaRPr lang="zh-CN" altLang="en-US" sz="18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约</a:t>
                      </a:r>
                      <a:r>
                        <a:rPr lang="en-US" altLang="zh-CN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1510</a:t>
                      </a: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人</a:t>
                      </a:r>
                      <a:endParaRPr lang="zh-CN" altLang="en-US" sz="18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经济与管理学院约为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189</a:t>
                      </a: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人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  <a:tr h="6584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石牌、南海</a:t>
                      </a:r>
                      <a:endParaRPr lang="zh-CN" altLang="en-US" sz="18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约</a:t>
                      </a:r>
                      <a:r>
                        <a:rPr lang="en-US" altLang="zh-CN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1927</a:t>
                      </a: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人</a:t>
                      </a:r>
                      <a:endParaRPr lang="zh-CN" altLang="en-US" sz="18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心理学院约为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222</a:t>
                      </a: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人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867410" y="1579880"/>
            <a:ext cx="1055497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sz="28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r>
              <a:rPr lang="zh-CN" altLang="en-US" sz="28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800" b="1" dirty="0" err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r>
              <a:rPr lang="zh-CN" altLang="en-US" sz="28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sz="28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在EMS袋放入转递存根并密封，上封条，盖章</a:t>
            </a:r>
            <a:r>
              <a:rPr lang="zh-CN" sz="28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，贴邮寄详情单，    </a:t>
            </a:r>
            <a:r>
              <a:rPr lang="zh-CN" sz="2800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注意对号入座</a:t>
            </a:r>
            <a:r>
              <a:rPr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！</a:t>
            </a:r>
            <a:endParaRPr lang="zh-CN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8236491586290731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635" y="3326765"/>
            <a:ext cx="3826510" cy="1896745"/>
          </a:xfrm>
          <a:prstGeom prst="rect">
            <a:avLst/>
          </a:prstGeom>
        </p:spPr>
      </p:pic>
      <p:pic>
        <p:nvPicPr>
          <p:cNvPr id="4" name="图片 3" descr="1769980136893468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890" y="3326765"/>
            <a:ext cx="1896110" cy="2315210"/>
          </a:xfrm>
          <a:prstGeom prst="rect">
            <a:avLst/>
          </a:prstGeom>
        </p:spPr>
      </p:pic>
      <p:pic>
        <p:nvPicPr>
          <p:cNvPr id="5" name="图片 4" descr="6956757231038486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329940"/>
            <a:ext cx="1913890" cy="2320290"/>
          </a:xfrm>
          <a:prstGeom prst="rect">
            <a:avLst/>
          </a:prstGeom>
        </p:spPr>
      </p:pic>
      <p:pic>
        <p:nvPicPr>
          <p:cNvPr id="2" name="图片 1" descr="3030546378827919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675" y="3326765"/>
            <a:ext cx="1742440" cy="23234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47875" y="5562600"/>
            <a:ext cx="189611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EMS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信封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46395" y="5562600"/>
            <a:ext cx="189611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密封条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44915" y="5562600"/>
            <a:ext cx="189611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贴好后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25" name="等腰三角形 2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711960" y="2396490"/>
            <a:ext cx="8992040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sz="28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11</a:t>
            </a:r>
            <a:r>
              <a:rPr lang="zh-CN" altLang="en-US" sz="28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800" b="1" dirty="0" err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endParaRPr lang="zh-CN" altLang="en-US" sz="2800" b="1" dirty="0" err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endParaRPr lang="zh-CN" altLang="en-US" sz="2800" b="1" dirty="0" err="1"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r>
              <a:rPr sz="2800" b="1" dirty="0" err="1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sz="2800" dirty="0" err="1">
                <a:latin typeface="微软雅黑" panose="020B0503020204020204" charset="-122"/>
                <a:ea typeface="微软雅黑" panose="020B0503020204020204" charset="-122"/>
              </a:rPr>
              <a:t>移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</a:rPr>
              <a:t>交管理办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保证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</a:rPr>
              <a:t>档案份数与交寄信息表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数目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</a:rPr>
              <a:t>一致</a:t>
            </a:r>
            <a:endParaRPr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2337435" y="1875790"/>
            <a:ext cx="737425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</a:pP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</a:pPr>
            <a:r>
              <a:rPr sz="2800" b="1" dirty="0" err="1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</a:rPr>
              <a:t>上交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</a:rPr>
              <a:t>《20</a:t>
            </a:r>
            <a:r>
              <a:rPr lang="en-US" sz="2800" dirty="0">
                <a:latin typeface="微软雅黑" panose="020B0503020204020204" charset="-122"/>
                <a:ea typeface="微软雅黑" panose="020B0503020204020204" charset="-122"/>
              </a:rPr>
              <a:t>20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</a:rPr>
              <a:t>年毕业生档案交寄信息表》学生签名版（加盖院系公章）</a:t>
            </a:r>
            <a:endParaRPr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88030" y="2540000"/>
            <a:ext cx="5618480" cy="33229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管理办再次清点各学院档案份数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分类别整理存放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需要寄出的档案抽取邮寄详情单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与邮局对接汇总邮寄单号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</a:pP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38960" y="1746885"/>
            <a:ext cx="424942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后期整理工作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5" name="矩形 4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6466205" y="-8890"/>
            <a:ext cx="5367020" cy="6924040"/>
          </a:xfrm>
          <a:custGeom>
            <a:avLst/>
            <a:gdLst>
              <a:gd name="connsiteX0" fmla="*/ 0 w 11284"/>
              <a:gd name="connsiteY0" fmla="*/ 10845 h 10855"/>
              <a:gd name="connsiteX1" fmla="*/ 5221 w 11284"/>
              <a:gd name="connsiteY1" fmla="*/ 0 h 10855"/>
              <a:gd name="connsiteX2" fmla="*/ 11284 w 11284"/>
              <a:gd name="connsiteY2" fmla="*/ 11 h 10855"/>
              <a:gd name="connsiteX3" fmla="*/ 6436 w 11284"/>
              <a:gd name="connsiteY3" fmla="*/ 10855 h 10855"/>
              <a:gd name="connsiteX4" fmla="*/ 0 w 11284"/>
              <a:gd name="connsiteY4" fmla="*/ 10845 h 1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4" h="10855">
                <a:moveTo>
                  <a:pt x="0" y="10845"/>
                </a:moveTo>
                <a:lnTo>
                  <a:pt x="5221" y="0"/>
                </a:lnTo>
                <a:lnTo>
                  <a:pt x="11284" y="11"/>
                </a:lnTo>
                <a:lnTo>
                  <a:pt x="6436" y="10855"/>
                </a:lnTo>
                <a:lnTo>
                  <a:pt x="0" y="10845"/>
                </a:lnTo>
                <a:close/>
              </a:path>
            </a:pathLst>
          </a:cu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153285" y="2686050"/>
            <a:ext cx="2209165" cy="762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图形"/>
          <p:cNvSpPr/>
          <p:nvPr/>
        </p:nvSpPr>
        <p:spPr>
          <a:xfrm>
            <a:off x="1017270" y="2555240"/>
            <a:ext cx="4481195" cy="56007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汉仪劲楷简" panose="00020600040101010101" charset="-122"/>
                <a:sym typeface="Arial" panose="020B0604020202020204" pitchFamily="34" charset="0"/>
              </a:rPr>
              <a:t>注意事项</a:t>
            </a:r>
            <a:endParaRPr lang="zh-CN" alt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1" name="矩形 10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</a:t>
              </a:r>
              <a:r>
                <a:rPr lang="en-US" altLang="zh-CN" sz="2800" dirty="0"/>
                <a:t> </a:t>
              </a:r>
              <a:r>
                <a:rPr lang="zh-CN" altLang="en-US" sz="2800" dirty="0"/>
                <a:t>档案整理</a:t>
              </a:r>
              <a:endParaRPr lang="zh-CN" altLang="en-US" sz="28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ferris dir="l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</a:t>
              </a:r>
              <a:r>
                <a:rPr lang="zh-CN" altLang="en-US" sz="2800" dirty="0">
                  <a:sym typeface="+mn-ea"/>
                </a:rPr>
                <a:t>注意事项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16061" y="708148"/>
            <a:ext cx="9360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请学院高度重视，辅导员亲自带队，原则上由党员学生干部参与整理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严格遵守档案保密原则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整理前后档案数目要与档案交寄信息表上的数目一致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强调责任意识，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确保档案材料要“对号入座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，不要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张冠李戴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延期一年以上毕业的同学其档案不整理；冬季毕业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可以先整理</a:t>
            </a: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（暂缺学位申请书）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需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备注清楚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ctr">
              <a:lnSpc>
                <a:spcPct val="150000"/>
              </a:lnSpc>
              <a:buNone/>
            </a:pP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83" y="1346045"/>
            <a:ext cx="2622992" cy="23096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37" y="1258002"/>
            <a:ext cx="2974047" cy="26187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464" y="1800640"/>
            <a:ext cx="1768592" cy="1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848000" y="3876731"/>
            <a:ext cx="8784000" cy="1568270"/>
          </a:xfrm>
          <a:prstGeom prst="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1700" y="4276490"/>
            <a:ext cx="11376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四、档案交寄</a:t>
            </a:r>
            <a:endParaRPr lang="zh-CN" altLang="en-US" sz="44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四、档案交寄</a:t>
              </a:r>
              <a:endParaRPr lang="zh-CN" altLang="en-US" sz="2800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39" name="等腰三角形 38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" name="任意多边形 307"/>
          <p:cNvSpPr/>
          <p:nvPr/>
        </p:nvSpPr>
        <p:spPr>
          <a:xfrm rot="1860000">
            <a:off x="9498965" y="2336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直角三角形 48"/>
          <p:cNvSpPr/>
          <p:nvPr/>
        </p:nvSpPr>
        <p:spPr>
          <a:xfrm flipH="1">
            <a:off x="7239000" y="2075815"/>
            <a:ext cx="4953000" cy="4766310"/>
          </a:xfrm>
          <a:prstGeom prst="rtTriangle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468745" y="2663190"/>
            <a:ext cx="3581532" cy="438606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lstStyle/>
          <a:p>
            <a:pPr marL="0" indent="0">
              <a:lnSpc>
                <a:spcPct val="150000"/>
              </a:lnSpc>
              <a:buClr>
                <a:srgbClr val="9BBB40"/>
              </a:buClr>
              <a:buFont typeface="Wingdings" panose="05000000000000000000" charset="0"/>
              <a:buNone/>
            </a:pPr>
            <a:endParaRPr lang="zh-CN" altLang="en-US" sz="2000" b="1" spc="300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微软雅黑" panose="020B0503020204020204" charset="-122"/>
              <a:cs typeface="+mn-ea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507490" y="1718945"/>
            <a:ext cx="4627880" cy="4539615"/>
            <a:chOff x="2374" y="2707"/>
            <a:chExt cx="7288" cy="7149"/>
          </a:xfrm>
        </p:grpSpPr>
        <p:sp>
          <p:nvSpPr>
            <p:cNvPr id="50" name="Pentagon 4"/>
            <p:cNvSpPr/>
            <p:nvPr/>
          </p:nvSpPr>
          <p:spPr>
            <a:xfrm>
              <a:off x="5223" y="4581"/>
              <a:ext cx="4430" cy="1203"/>
            </a:xfrm>
            <a:prstGeom prst="homePlat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>
                    <a:lumMod val="50000"/>
                    <a:lumOff val="50000"/>
                  </a:schemeClr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1" name="TextBox 5"/>
            <p:cNvSpPr txBox="1"/>
            <p:nvPr/>
          </p:nvSpPr>
          <p:spPr>
            <a:xfrm>
              <a:off x="2374" y="4726"/>
              <a:ext cx="235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Raleway" panose="020B0503030101060003" charset="0"/>
                  <a:cs typeface="Raleway" panose="020B0503030101060003" charset="0"/>
                </a:rPr>
                <a:t>（二）</a:t>
              </a:r>
              <a:endParaRPr lang="zh-CN" altLang="en-US" sz="28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2" name="Pentagon 8"/>
            <p:cNvSpPr/>
            <p:nvPr/>
          </p:nvSpPr>
          <p:spPr>
            <a:xfrm>
              <a:off x="5223" y="6560"/>
              <a:ext cx="4430" cy="1203"/>
            </a:xfrm>
            <a:prstGeom prst="homePlate">
              <a:avLst/>
            </a:prstGeom>
            <a:solidFill>
              <a:srgbClr val="0B3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3" name="TextBox 9"/>
            <p:cNvSpPr txBox="1"/>
            <p:nvPr/>
          </p:nvSpPr>
          <p:spPr>
            <a:xfrm>
              <a:off x="2375" y="6705"/>
              <a:ext cx="231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dirty="0">
                  <a:solidFill>
                    <a:srgbClr val="0B3459"/>
                  </a:solidFill>
                  <a:latin typeface="Raleway" panose="020B0503030101060003" charset="0"/>
                  <a:cs typeface="Raleway" panose="020B0503030101060003" charset="0"/>
                </a:rPr>
                <a:t>（三）</a:t>
              </a:r>
              <a:endParaRPr lang="zh-CN" altLang="en-US" sz="2800" b="1" dirty="0">
                <a:solidFill>
                  <a:srgbClr val="0B3459"/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4" name="Pentagon 11"/>
            <p:cNvSpPr/>
            <p:nvPr/>
          </p:nvSpPr>
          <p:spPr>
            <a:xfrm>
              <a:off x="5223" y="8653"/>
              <a:ext cx="4430" cy="1203"/>
            </a:xfrm>
            <a:prstGeom prst="homePlate">
              <a:avLst/>
            </a:prstGeom>
            <a:solidFill>
              <a:srgbClr val="107F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5" name="TextBox 12"/>
            <p:cNvSpPr txBox="1"/>
            <p:nvPr/>
          </p:nvSpPr>
          <p:spPr>
            <a:xfrm>
              <a:off x="3118" y="8805"/>
              <a:ext cx="157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dirty="0">
                  <a:solidFill>
                    <a:srgbClr val="107FA9"/>
                  </a:solidFill>
                  <a:latin typeface="Raleway" panose="020B0503030101060003" charset="0"/>
                  <a:cs typeface="Raleway" panose="020B0503030101060003" charset="0"/>
                </a:rPr>
                <a:t>（四）</a:t>
              </a:r>
              <a:endParaRPr lang="zh-CN" altLang="en-US" sz="2800" b="1" dirty="0">
                <a:solidFill>
                  <a:srgbClr val="107FA9"/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6" name="TextBox 24"/>
            <p:cNvSpPr txBox="1"/>
            <p:nvPr/>
          </p:nvSpPr>
          <p:spPr>
            <a:xfrm>
              <a:off x="5571" y="4684"/>
              <a:ext cx="2738" cy="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Raleway" panose="020B0503030101060003" charset="0"/>
                  <a:sym typeface="+mn-ea"/>
                </a:rPr>
                <a:t>交寄对象</a:t>
              </a:r>
              <a:endParaRPr lang="zh-CN" altLang="en-US" sz="28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Raleway" panose="020B0503030101060003" charset="0"/>
                <a:sym typeface="+mn-ea"/>
              </a:endParaRPr>
            </a:p>
          </p:txBody>
        </p:sp>
        <p:sp>
          <p:nvSpPr>
            <p:cNvPr id="59" name="TextBox 28"/>
            <p:cNvSpPr txBox="1"/>
            <p:nvPr/>
          </p:nvSpPr>
          <p:spPr>
            <a:xfrm>
              <a:off x="5672" y="6732"/>
              <a:ext cx="273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2"/>
                  </a:solidFill>
                  <a:latin typeface="Raleway" panose="020B0503030101060003" charset="0"/>
                  <a:cs typeface="Raleway" panose="020B0503030101060003" charset="0"/>
                </a:rPr>
                <a:t>交寄方式</a:t>
              </a:r>
              <a:endParaRPr lang="zh-CN" altLang="en-US" sz="2800" b="1" dirty="0">
                <a:solidFill>
                  <a:schemeClr val="bg2"/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60" name="TextBox 31"/>
            <p:cNvSpPr txBox="1"/>
            <p:nvPr/>
          </p:nvSpPr>
          <p:spPr>
            <a:xfrm>
              <a:off x="5543" y="8805"/>
              <a:ext cx="3717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2"/>
                  </a:solidFill>
                  <a:latin typeface="Raleway" panose="020B0503030101060003" charset="0"/>
                  <a:cs typeface="Raleway" panose="020B0503030101060003" charset="0"/>
                </a:rPr>
                <a:t>交寄情况说明</a:t>
              </a:r>
              <a:endParaRPr lang="zh-CN" altLang="en-US" sz="2800" b="1" dirty="0">
                <a:solidFill>
                  <a:schemeClr val="bg2"/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7" name="Pentagon 4"/>
            <p:cNvSpPr/>
            <p:nvPr/>
          </p:nvSpPr>
          <p:spPr>
            <a:xfrm>
              <a:off x="5232" y="2707"/>
              <a:ext cx="4430" cy="1203"/>
            </a:xfrm>
            <a:prstGeom prst="homePlate">
              <a:avLst/>
            </a:prstGeom>
            <a:solidFill>
              <a:schemeClr val="bg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>
                    <a:lumMod val="25000"/>
                    <a:lumOff val="75000"/>
                  </a:schemeClr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2383" y="2852"/>
              <a:ext cx="235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dirty="0">
                  <a:solidFill>
                    <a:schemeClr val="bg1">
                      <a:lumMod val="25000"/>
                      <a:lumOff val="75000"/>
                    </a:schemeClr>
                  </a:solidFill>
                  <a:latin typeface="Raleway" panose="020B0503030101060003" charset="0"/>
                  <a:cs typeface="Raleway" panose="020B0503030101060003" charset="0"/>
                </a:rPr>
                <a:t>（一）</a:t>
              </a:r>
              <a:endParaRPr lang="zh-CN" altLang="en-US" sz="2800" b="1" dirty="0">
                <a:solidFill>
                  <a:schemeClr val="bg1">
                    <a:lumMod val="25000"/>
                    <a:lumOff val="75000"/>
                  </a:schemeClr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9" name="TextBox 24"/>
            <p:cNvSpPr txBox="1"/>
            <p:nvPr/>
          </p:nvSpPr>
          <p:spPr>
            <a:xfrm>
              <a:off x="5580" y="2810"/>
              <a:ext cx="2738" cy="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Raleway" panose="020B0503030101060003" charset="0"/>
                  <a:sym typeface="+mn-ea"/>
                </a:rPr>
                <a:t>交寄时间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Raleway" panose="020B0503030101060003" charset="0"/>
                <a:sym typeface="+mn-ea"/>
              </a:endParaRPr>
            </a:p>
          </p:txBody>
        </p: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四、档案交寄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交寄时间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5975" y="1115695"/>
            <a:ext cx="1006856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7月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份开始，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学院将整理好的档案移交管理办，由管理办统一寄送</a:t>
            </a:r>
            <a:endParaRPr lang="zh-CN" altLang="zh-CN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8月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底，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暑假期间落实了就业去向的“暂不派遣”留校档案，由管理办统一寄送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月开始，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申请“暂不派遣”期间落实就业单位的学生档案，以学院为单位上报管理办派遣单位及地址，由管理办统一寄送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  <a:buNone/>
            </a:pP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四、档案交寄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交寄对象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074035" y="1264285"/>
            <a:ext cx="676846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250000"/>
              </a:lnSpc>
              <a:buNone/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250000"/>
              </a:lnSpc>
              <a:buNone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应届毕业生档案（含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年冬季毕业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250000"/>
              </a:lnSpc>
              <a:buNone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往届毕业生档案（暂留档案）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250000"/>
              </a:lnSpc>
              <a:buNone/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 24"/>
          <p:cNvSpPr/>
          <p:nvPr/>
        </p:nvSpPr>
        <p:spPr>
          <a:xfrm rot="-1860000" flipH="1">
            <a:off x="-1851025" y="2590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0" name="矩形 9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一、</a:t>
              </a:r>
              <a:r>
                <a:rPr lang="zh-CN" sz="2800" dirty="0">
                  <a:sym typeface="+mn-ea"/>
                </a:rPr>
                <a:t>基本情况</a:t>
              </a:r>
              <a:endParaRPr lang="zh-CN" sz="2800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748030" y="1290687"/>
            <a:ext cx="10204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2020</a:t>
            </a:r>
            <a:r>
              <a:rPr lang="zh-CN" altLang="en-US" sz="2800" dirty="0">
                <a:sym typeface="+mn-ea"/>
              </a:rPr>
              <a:t>年广东省毕业生就业政策调整</a:t>
            </a:r>
            <a:endParaRPr lang="en-US" altLang="zh-CN" sz="2800" dirty="0">
              <a:sym typeface="+mn-ea"/>
            </a:endParaRPr>
          </a:p>
        </p:txBody>
      </p:sp>
      <p:pic>
        <p:nvPicPr>
          <p:cNvPr id="16" name="图片 15" descr="fc8c6b8d35bafd666131a57d3e924d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880000">
            <a:off x="9039225" y="5031105"/>
            <a:ext cx="1507490" cy="1957070"/>
          </a:xfrm>
          <a:prstGeom prst="rect">
            <a:avLst/>
          </a:prstGeom>
        </p:spPr>
      </p:pic>
      <p:pic>
        <p:nvPicPr>
          <p:cNvPr id="15" name="图片 14" descr="0a65c00e9d7ce84d93d9802ec3722b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40000">
            <a:off x="8594090" y="4497070"/>
            <a:ext cx="1474470" cy="1929130"/>
          </a:xfrm>
          <a:prstGeom prst="rect">
            <a:avLst/>
          </a:prstGeom>
        </p:spPr>
      </p:pic>
      <p:pic>
        <p:nvPicPr>
          <p:cNvPr id="17" name="图片 16" descr="e52f4f41d2467f2661d01cf0be1cc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390" y="4179570"/>
            <a:ext cx="1490345" cy="1885950"/>
          </a:xfrm>
          <a:prstGeom prst="rect">
            <a:avLst/>
          </a:prstGeom>
        </p:spPr>
      </p:pic>
      <p:pic>
        <p:nvPicPr>
          <p:cNvPr id="18" name="图片 17" descr="49143c0b3dfa0f7f0e10b863da65ae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0000">
            <a:off x="6425565" y="4489450"/>
            <a:ext cx="1500505" cy="19443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68705" y="2056130"/>
            <a:ext cx="1031494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广东省自今年起实行普通高等学校毕业生就业择业期政策</a:t>
            </a:r>
            <a:r>
              <a:rPr lang="zh-CN" altLang="en-US" sz="2000" dirty="0">
                <a:sym typeface="+mn-ea"/>
              </a:rPr>
              <a:t>，同时取消暂缓就业政策</a:t>
            </a:r>
            <a:endParaRPr lang="zh-CN" altLang="en-US" sz="2000" dirty="0">
              <a:sym typeface="+mn-ea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择业期年限：硕士两年，博士五年（从毕业证书落款日期算起）</a:t>
            </a:r>
            <a:endParaRPr lang="zh-CN" altLang="en-US" sz="20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毕业前尚未落实就业去向，按照政策回生源地派遣，档案和党团关系迁回生源地。意味着今年毕业生档案寄递面临增量</a:t>
            </a:r>
            <a:endParaRPr lang="zh-CN" altLang="en-US" sz="2000" dirty="0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52866" y="1472932"/>
            <a:ext cx="9874834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None/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邮政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EMS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特快专递（毕业生档案专用袋）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单位派专人提取（凭单位证明或介绍信、 工作证）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管理办派专员送往（如人事处等）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学生自带（工作单位指定，如学生自己要求，则需告学生相关事项，提交申请书）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四、档案交寄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交寄方式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22935" y="1229043"/>
            <a:ext cx="11012805" cy="3969385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1.ems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交寄：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①已落实单位的学生的档案寄去该单位档案管理部门（以就业方案主管单位为准）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②回生源地的学生的档案寄去其生源地人才服务中心（大部分地区）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③考博学生：考外校凭调档函寄送地址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4" name="矩形 13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四、档案交寄</a:t>
              </a:r>
              <a:r>
                <a:rPr lang="en-US" altLang="zh-CN" sz="2800" dirty="0">
                  <a:sym typeface="+mn-ea"/>
                </a:rPr>
                <a:t>—</a:t>
              </a:r>
              <a:r>
                <a:rPr lang="zh-CN" altLang="en-US" sz="2800" dirty="0">
                  <a:sym typeface="+mn-ea"/>
                </a:rPr>
                <a:t>交寄情况说明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9" name="等腰三角形 18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四、</a:t>
              </a:r>
              <a:r>
                <a:rPr lang="en-US" altLang="zh-CN" sz="2800" dirty="0">
                  <a:sym typeface="+mn-ea"/>
                </a:rPr>
                <a:t> </a:t>
              </a:r>
              <a:r>
                <a:rPr lang="zh-CN" altLang="en-US" sz="2800" dirty="0">
                  <a:sym typeface="+mn-ea"/>
                </a:rPr>
                <a:t>档案交寄</a:t>
              </a:r>
              <a:r>
                <a:rPr lang="en-US" altLang="zh-CN" sz="2800" dirty="0">
                  <a:sym typeface="+mn-ea"/>
                </a:rPr>
                <a:t>——【</a:t>
              </a:r>
              <a:r>
                <a:rPr lang="zh-CN" altLang="en-US" sz="2800" dirty="0">
                  <a:sym typeface="+mn-ea"/>
                </a:rPr>
                <a:t>交寄情况说明</a:t>
              </a:r>
              <a:r>
                <a:rPr lang="en-US" altLang="zh-CN" sz="2800" dirty="0">
                  <a:sym typeface="+mn-ea"/>
                </a:rPr>
                <a:t>】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021080" y="953135"/>
            <a:ext cx="10478135" cy="5262245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留校工作的学生的档案转到华师人事处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考本校博士生，档案继续留研究生院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lvl="1" indent="0" algn="l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暂不派遣的学生档案根据学院具体情况，暂不派遣期间需寄出档案的学生，需以学院为单位上报最新的派遣地址，由管理办统一寄送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1" indent="0" algn="l">
              <a:lnSpc>
                <a:spcPct val="200000"/>
              </a:lnSpc>
              <a:buFont typeface="Wingdings" panose="05000000000000000000" pitchFamily="2" charset="2"/>
              <a:buNone/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83" y="1346045"/>
            <a:ext cx="2622992" cy="23096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37" y="1258002"/>
            <a:ext cx="2974047" cy="26187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464" y="1800640"/>
            <a:ext cx="1768592" cy="1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848000" y="3876731"/>
            <a:ext cx="8784000" cy="1568270"/>
          </a:xfrm>
          <a:prstGeom prst="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1365" y="4275855"/>
            <a:ext cx="11376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五、档案查询</a:t>
            </a:r>
            <a:endParaRPr lang="zh-CN" altLang="en-US" sz="44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五、档案查询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51180" y="414655"/>
            <a:ext cx="10441305" cy="5908040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致电管理办（石牌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85211117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，大学城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39310082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）查询邮编号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登录：</a:t>
            </a:r>
            <a:r>
              <a:rPr lang="en-US" altLang="zh-CN" sz="2800" u="sng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1"/>
              </a:rPr>
              <a:t>www.ems.com.cn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查询接收情况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或：登录我校综合服务平台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"/>
              </a:rPr>
              <a:t>https://ssp.scnu.edu.cn/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250000"/>
              </a:lnSpc>
              <a:buFont typeface="Arial" panose="020B0604020202020204" pitchFamily="34" charset="0"/>
              <a:buNone/>
            </a:pP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查询档案去向（数据导入后可查）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250000"/>
              </a:lnSpc>
              <a:buFont typeface="Arial" panose="020B0604020202020204" pitchFamily="34" charset="0"/>
              <a:buNone/>
            </a:pP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或通过广东大学生就业创业服务平台（待完善）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五、档案查询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/>
        </p:nvSpPr>
        <p:spPr>
          <a:xfrm>
            <a:off x="907415" y="2032000"/>
            <a:ext cx="10805795" cy="3574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注意：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Font typeface="Arial" panose="020B0604020202020204" pitchFamily="34" charset="0"/>
            </a:pP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请提醒毕业生ems单号三个月内有效！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并提醒在毕业离校一个月内与档案接收单位确认档案接收情况！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83" y="1346045"/>
            <a:ext cx="2622992" cy="23096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37" y="1258002"/>
            <a:ext cx="2974047" cy="26187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464" y="1800640"/>
            <a:ext cx="1768592" cy="1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848000" y="3876731"/>
            <a:ext cx="8784000" cy="1568270"/>
          </a:xfrm>
          <a:prstGeom prst="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760" y="4293000"/>
            <a:ext cx="1137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谢 谢 </a:t>
            </a:r>
            <a:r>
              <a:rPr lang="en-US" altLang="zh-CN" sz="4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!</a:t>
            </a:r>
            <a:endParaRPr lang="en-US" altLang="zh-CN" sz="44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一、</a:t>
              </a:r>
              <a:r>
                <a:rPr lang="zh-CN" sz="2800" dirty="0">
                  <a:sym typeface="+mn-ea"/>
                </a:rPr>
                <a:t>基本情况</a:t>
              </a:r>
              <a:endParaRPr lang="zh-CN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48030" y="1266557"/>
            <a:ext cx="102044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ym typeface="+mn-ea"/>
              </a:rPr>
              <a:t>档案整理场地说明</a:t>
            </a:r>
            <a:endParaRPr lang="zh-CN" altLang="en-US" sz="2800" dirty="0">
              <a:sym typeface="+mn-ea"/>
            </a:endParaRPr>
          </a:p>
          <a:p>
            <a:endParaRPr lang="zh-CN" altLang="en-US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1421130" y="2998470"/>
            <a:ext cx="935037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sym typeface="+mn-ea"/>
              </a:rPr>
              <a:t>石牌校区、南海校区</a:t>
            </a:r>
            <a:r>
              <a:rPr lang="zh-CN" altLang="en-US" sz="2000"/>
              <a:t>：石牌校区研究生院</a:t>
            </a:r>
            <a:r>
              <a:rPr lang="en-US" altLang="zh-CN" sz="2000"/>
              <a:t>——</a:t>
            </a:r>
            <a:r>
              <a:rPr lang="zh-CN" altLang="en-US" sz="2000"/>
              <a:t> 具体课室待定</a:t>
            </a:r>
            <a:endParaRPr lang="zh-CN" altLang="en-US" sz="2000"/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大学城校区：行政楼</a:t>
            </a:r>
            <a:r>
              <a:rPr lang="en-US" altLang="zh-CN" sz="2000"/>
              <a:t>A310——</a:t>
            </a:r>
            <a:r>
              <a:rPr lang="zh-CN" altLang="en-US" sz="2000"/>
              <a:t>具体课室待定</a:t>
            </a:r>
            <a:endParaRPr lang="zh-CN" altLang="en-US" sz="2000"/>
          </a:p>
        </p:txBody>
      </p:sp>
      <p:grpSp>
        <p:nvGrpSpPr>
          <p:cNvPr id="15" name="组合 14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6" name="等腰三角形 15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83" y="1346045"/>
            <a:ext cx="2622992" cy="23096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37" y="1258002"/>
            <a:ext cx="2974047" cy="26187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464" y="1800640"/>
            <a:ext cx="1768592" cy="1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848000" y="3876731"/>
            <a:ext cx="8784000" cy="1568270"/>
          </a:xfrm>
          <a:prstGeom prst="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760" y="4293000"/>
            <a:ext cx="11376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二、总体步骤</a:t>
            </a:r>
            <a:endParaRPr lang="zh-CN" altLang="en-US" sz="44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二、总体步骤</a:t>
              </a:r>
              <a:endParaRPr lang="zh-CN" altLang="en-US" sz="2800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" name="图片 29" descr="34818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5825" y="1301115"/>
            <a:ext cx="2447290" cy="2806065"/>
          </a:xfrm>
          <a:prstGeom prst="rect">
            <a:avLst/>
          </a:prstGeom>
        </p:spPr>
      </p:pic>
      <p:pic>
        <p:nvPicPr>
          <p:cNvPr id="31" name="图片 30" descr="45200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730" y="2736215"/>
            <a:ext cx="1568450" cy="156845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953510" y="2661920"/>
            <a:ext cx="824230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8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+</a:t>
            </a:r>
            <a:endParaRPr lang="en-US" altLang="zh-CN" sz="8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353935" y="2661920"/>
            <a:ext cx="824230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8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=</a:t>
            </a:r>
            <a:endParaRPr lang="en-US" altLang="zh-CN" sz="8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5" name="图片 34" descr="3476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845" y="2611755"/>
            <a:ext cx="1635760" cy="1635760"/>
          </a:xfrm>
          <a:prstGeom prst="rect">
            <a:avLst/>
          </a:prstGeom>
        </p:spPr>
      </p:pic>
      <p:sp>
        <p:nvSpPr>
          <p:cNvPr id="36" name="内容占位符 1"/>
          <p:cNvSpPr>
            <a:spLocks noGrp="1"/>
          </p:cNvSpPr>
          <p:nvPr/>
        </p:nvSpPr>
        <p:spPr>
          <a:xfrm flipH="1">
            <a:off x="4852035" y="4304665"/>
            <a:ext cx="2487295" cy="1302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各学院与各部门提供的材料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None/>
            </a:pP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内容占位符 1"/>
          <p:cNvSpPr>
            <a:spLocks noGrp="1"/>
          </p:cNvSpPr>
          <p:nvPr/>
        </p:nvSpPr>
        <p:spPr>
          <a:xfrm flipH="1">
            <a:off x="1250950" y="4304665"/>
            <a:ext cx="2928620" cy="799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None/>
            </a:pPr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管理办存放的材料</a:t>
            </a:r>
            <a:endParaRPr lang="zh-CN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" name="内容占位符 1"/>
          <p:cNvSpPr>
            <a:spLocks noGrp="1"/>
          </p:cNvSpPr>
          <p:nvPr/>
        </p:nvSpPr>
        <p:spPr>
          <a:xfrm flipH="1">
            <a:off x="8378190" y="4304665"/>
            <a:ext cx="2928620" cy="799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None/>
            </a:pPr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毕业生完整的档案</a:t>
            </a:r>
            <a:endParaRPr lang="zh-CN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二、总体步骤</a:t>
              </a:r>
              <a:endParaRPr lang="zh-CN" altLang="en-US" sz="2800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1596390" y="3258820"/>
            <a:ext cx="3041650" cy="617220"/>
          </a:xfrm>
          <a:prstGeom prst="rect">
            <a:avLst/>
          </a:prstGeom>
          <a:ln>
            <a:noFill/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第一步：前期准备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4647565" y="2640965"/>
            <a:ext cx="2896870" cy="617220"/>
          </a:xfrm>
          <a:prstGeom prst="rect">
            <a:avLst/>
          </a:prstGeom>
          <a:solidFill>
            <a:srgbClr val="15AA96"/>
          </a:solidFill>
          <a:ln>
            <a:noFill/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第二步：现场整理工作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7552055" y="2023745"/>
            <a:ext cx="3041650" cy="617220"/>
          </a:xfrm>
          <a:prstGeom prst="rect">
            <a:avLst/>
          </a:prstGeom>
          <a:solidFill>
            <a:srgbClr val="8DB545"/>
          </a:solidFill>
          <a:ln>
            <a:noFill/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2000" b="1" dirty="0">
                <a:solidFill>
                  <a:sysClr val="window" lastClr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第三步：交寄工作</a:t>
            </a:r>
            <a:endParaRPr lang="zh-CN" altLang="en-US" sz="2000" b="1" dirty="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11" name="直角三角形 10"/>
          <p:cNvSpPr/>
          <p:nvPr>
            <p:custDataLst>
              <p:tags r:id="rId4"/>
            </p:custDataLst>
          </p:nvPr>
        </p:nvSpPr>
        <p:spPr>
          <a:xfrm flipV="1">
            <a:off x="7546975" y="2641600"/>
            <a:ext cx="855980" cy="617220"/>
          </a:xfrm>
          <a:prstGeom prst="rtTriangle">
            <a:avLst/>
          </a:prstGeom>
          <a:solidFill>
            <a:srgbClr val="15AA96">
              <a:lumMod val="75000"/>
            </a:srgbClr>
          </a:solidFill>
          <a:ln>
            <a:noFill/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20000"/>
          </a:bodyPr>
          <a:lstStyle/>
          <a:p>
            <a:pPr algn="ctr"/>
            <a:endParaRPr lang="zh-CN" altLang="en-US" sz="1000">
              <a:solidFill>
                <a:sysClr val="window" lastClr="FFFFFF"/>
              </a:solidFill>
            </a:endParaRPr>
          </a:p>
        </p:txBody>
      </p:sp>
      <p:sp>
        <p:nvSpPr>
          <p:cNvPr id="12" name="直角三角形 11"/>
          <p:cNvSpPr/>
          <p:nvPr>
            <p:custDataLst>
              <p:tags r:id="rId5"/>
            </p:custDataLst>
          </p:nvPr>
        </p:nvSpPr>
        <p:spPr>
          <a:xfrm flipV="1">
            <a:off x="4639945" y="3258820"/>
            <a:ext cx="855980" cy="617220"/>
          </a:xfrm>
          <a:prstGeom prst="rtTriangle">
            <a:avLst/>
          </a:prstGeom>
          <a:solidFill>
            <a:srgbClr val="3069B4">
              <a:lumMod val="75000"/>
            </a:srgbClr>
          </a:solidFill>
          <a:ln>
            <a:noFill/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20000"/>
          </a:bodyPr>
          <a:lstStyle/>
          <a:p>
            <a:pPr algn="ctr"/>
            <a:endParaRPr lang="zh-CN" altLang="en-US" sz="1000">
              <a:solidFill>
                <a:sysClr val="window" lastClr="FFFFFF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079625" y="4068445"/>
            <a:ext cx="2037715" cy="130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ym typeface="+mn-ea"/>
              </a:rPr>
              <a:t>准备入档材料</a:t>
            </a:r>
            <a:endParaRPr lang="zh-CN" altLang="en-US" sz="2000" b="1" dirty="0"/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ym typeface="+mn-ea"/>
              </a:rPr>
              <a:t>填写交寄登记表</a:t>
            </a:r>
            <a:endParaRPr lang="zh-CN" altLang="en-US" sz="2000" b="1" dirty="0"/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ym typeface="+mn-ea"/>
              </a:rPr>
              <a:t>确认交寄地址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45405" y="3747135"/>
            <a:ext cx="2242820" cy="17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审核材料是否齐全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l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分类、排序、入档、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密封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858125" y="3258820"/>
            <a:ext cx="29508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分类、排序、档案交寄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SLIDE_MODEL_TYPE" val="numdgm"/>
</p:tagLst>
</file>

<file path=ppt/tags/tag10.xml><?xml version="1.0" encoding="utf-8"?>
<p:tagLst xmlns:p="http://schemas.openxmlformats.org/presentationml/2006/main">
  <p:tag name="KSO_WM_TEMPLATE_CATEGORY" val="diagram"/>
  <p:tag name="KSO_WM_TEMPLATE_INDEX" val="769"/>
  <p:tag name="KSO_WM_TAG_VERSION" val="1.0"/>
  <p:tag name="KSO_WM_BEAUTIFY_FLAG" val="#wm#"/>
  <p:tag name="KSO_WM_UNIT_TYPE" val="m_i"/>
  <p:tag name="KSO_WM_UNIT_INDEX" val="1_4"/>
  <p:tag name="KSO_WM_UNIT_ID" val="diagram769_4*m_i*1_4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1.xml><?xml version="1.0" encoding="utf-8"?>
<p:tagLst xmlns:p="http://schemas.openxmlformats.org/presentationml/2006/main">
  <p:tag name="KSO_WM_TEMPLATE_CATEGORY" val="diagram"/>
  <p:tag name="KSO_WM_TEMPLATE_INDEX" val="769"/>
  <p:tag name="KSO_WM_TAG_VERSION" val="1.0"/>
  <p:tag name="KSO_WM_BEAUTIFY_FLAG" val="#wm#"/>
  <p:tag name="KSO_WM_UNIT_TYPE" val="m_i"/>
  <p:tag name="KSO_WM_UNIT_INDEX" val="1_5"/>
  <p:tag name="KSO_WM_UNIT_ID" val="diagram769_4*m_i*1_5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KSO_WM_SLIDE_MODEL_TYPE" val="numdgm"/>
</p:tagLst>
</file>

<file path=ppt/tags/tag13.xml><?xml version="1.0" encoding="utf-8"?>
<p:tagLst xmlns:p="http://schemas.openxmlformats.org/presentationml/2006/main">
  <p:tag name="KSO_WM_TEMPLATE_CATEGORY" val="diagram"/>
  <p:tag name="KSO_WM_TEMPLATE_INDEX" val="774"/>
  <p:tag name="KSO_WM_TAG_VERSION" val="1.0"/>
  <p:tag name="KSO_WM_UNIT_TYPE" val="l_h_h_a"/>
  <p:tag name="KSO_WM_UNIT_INDEX" val="1_1_1_1"/>
  <p:tag name="KSO_WM_UNIT_ID" val="diagram774_3*l_h_h_a*1_1_1_1"/>
  <p:tag name="KSO_WM_UNIT_LAYERLEVEL" val="1_1_1_1"/>
  <p:tag name="KSO_WM_UNIT_VALUE" val="4"/>
  <p:tag name="KSO_WM_UNIT_HIGHLIGHT" val="0"/>
  <p:tag name="KSO_WM_UNIT_COMPATIBLE" val="0"/>
  <p:tag name="KSO_WM_BEAUTIFY_FLAG" val="#wm#"/>
  <p:tag name="KSO_WM_DIAGRAM_GROUP_CODE" val="l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</p:tagLst>
</file>

<file path=ppt/tags/tag14.xml><?xml version="1.0" encoding="utf-8"?>
<p:tagLst xmlns:p="http://schemas.openxmlformats.org/presentationml/2006/main">
  <p:tag name="KSO_WM_TEMPLATE_CATEGORY" val="diagram"/>
  <p:tag name="KSO_WM_TEMPLATE_INDEX" val="774"/>
  <p:tag name="KSO_WM_TAG_VERSION" val="1.0"/>
  <p:tag name="KSO_WM_UNIT_TYPE" val="l_h_h_a"/>
  <p:tag name="KSO_WM_UNIT_INDEX" val="1_1_1_1"/>
  <p:tag name="KSO_WM_UNIT_ID" val="diagram774_3*l_h_h_a*1_1_1_1"/>
  <p:tag name="KSO_WM_UNIT_LAYERLEVEL" val="1_1_1_1"/>
  <p:tag name="KSO_WM_UNIT_VALUE" val="4"/>
  <p:tag name="KSO_WM_UNIT_HIGHLIGHT" val="0"/>
  <p:tag name="KSO_WM_UNIT_COMPATIBLE" val="0"/>
  <p:tag name="KSO_WM_BEAUTIFY_FLAG" val="#wm#"/>
  <p:tag name="KSO_WM_DIAGRAM_GROUP_CODE" val="l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</p:tagLst>
</file>

<file path=ppt/tags/tag15.xml><?xml version="1.0" encoding="utf-8"?>
<p:tagLst xmlns:p="http://schemas.openxmlformats.org/presentationml/2006/main">
  <p:tag name="KSO_WM_SLIDE_MODEL_TYPE" val="numdgm"/>
</p:tagLst>
</file>

<file path=ppt/tags/tag16.xml><?xml version="1.0" encoding="utf-8"?>
<p:tagLst xmlns:p="http://schemas.openxmlformats.org/presentationml/2006/main">
  <p:tag name="KSO_WM_SLIDE_MODEL_TYPE" val="numdgm"/>
</p:tagLst>
</file>

<file path=ppt/tags/tag17.xml><?xml version="1.0" encoding="utf-8"?>
<p:tagLst xmlns:p="http://schemas.openxmlformats.org/presentationml/2006/main">
  <p:tag name="KSO_WM_SLIDE_MODEL_TYPE" val="numdgm"/>
</p:tagLst>
</file>

<file path=ppt/tags/tag18.xml><?xml version="1.0" encoding="utf-8"?>
<p:tagLst xmlns:p="http://schemas.openxmlformats.org/presentationml/2006/main">
  <p:tag name="KSO_WM_SLIDE_MODEL_TYPE" val="numdgm"/>
</p:tagLst>
</file>

<file path=ppt/tags/tag19.xml><?xml version="1.0" encoding="utf-8"?>
<p:tagLst xmlns:p="http://schemas.openxmlformats.org/presentationml/2006/main">
  <p:tag name="KSO_WM_SLIDE_MODEL_TYPE" val="numdgm"/>
</p:tagLst>
</file>

<file path=ppt/tags/tag2.xml><?xml version="1.0" encoding="utf-8"?>
<p:tagLst xmlns:p="http://schemas.openxmlformats.org/presentationml/2006/main">
  <p:tag name="KSO_WM_UNIT_TABLE_BEAUTIFY" val="{b4937991-240d-421c-9897-59cb4a416c71}"/>
</p:tagLst>
</file>

<file path=ppt/tags/tag20.xml><?xml version="1.0" encoding="utf-8"?>
<p:tagLst xmlns:p="http://schemas.openxmlformats.org/presentationml/2006/main">
  <p:tag name="KSO_WM_SLIDE_MODEL_TYPE" val="numdgm"/>
</p:tagLst>
</file>

<file path=ppt/tags/tag21.xml><?xml version="1.0" encoding="utf-8"?>
<p:tagLst xmlns:p="http://schemas.openxmlformats.org/presentationml/2006/main">
  <p:tag name="KSO_WM_SLIDE_MODEL_TYPE" val="numdgm"/>
</p:tagLst>
</file>

<file path=ppt/tags/tag22.xml><?xml version="1.0" encoding="utf-8"?>
<p:tagLst xmlns:p="http://schemas.openxmlformats.org/presentationml/2006/main">
  <p:tag name="KSO_WM_SLIDE_MODEL_TYPE" val="numdgm"/>
</p:tagLst>
</file>

<file path=ppt/tags/tag23.xml><?xml version="1.0" encoding="utf-8"?>
<p:tagLst xmlns:p="http://schemas.openxmlformats.org/presentationml/2006/main">
  <p:tag name="KSO_WM_SLIDE_MODEL_TYPE" val="numdgm"/>
</p:tagLst>
</file>

<file path=ppt/tags/tag24.xml><?xml version="1.0" encoding="utf-8"?>
<p:tagLst xmlns:p="http://schemas.openxmlformats.org/presentationml/2006/main">
  <p:tag name="KSO_WM_SLIDE_MODEL_TYPE" val="numdgm"/>
</p:tagLst>
</file>

<file path=ppt/tags/tag25.xml><?xml version="1.0" encoding="utf-8"?>
<p:tagLst xmlns:p="http://schemas.openxmlformats.org/presentationml/2006/main">
  <p:tag name="KSO_WM_SLIDE_MODEL_TYPE" val="numdgm"/>
</p:tagLst>
</file>

<file path=ppt/tags/tag26.xml><?xml version="1.0" encoding="utf-8"?>
<p:tagLst xmlns:p="http://schemas.openxmlformats.org/presentationml/2006/main">
  <p:tag name="KSO_WM_SLIDE_MODEL_TYPE" val="numdgm"/>
</p:tagLst>
</file>

<file path=ppt/tags/tag27.xml><?xml version="1.0" encoding="utf-8"?>
<p:tagLst xmlns:p="http://schemas.openxmlformats.org/presentationml/2006/main">
  <p:tag name="KSO_WM_SLIDE_MODEL_TYPE" val="numdgm"/>
</p:tagLst>
</file>

<file path=ppt/tags/tag28.xml><?xml version="1.0" encoding="utf-8"?>
<p:tagLst xmlns:p="http://schemas.openxmlformats.org/presentationml/2006/main">
  <p:tag name="KSO_WM_SLIDE_MODEL_TYPE" val="numdgm"/>
</p:tagLst>
</file>

<file path=ppt/tags/tag29.xml><?xml version="1.0" encoding="utf-8"?>
<p:tagLst xmlns:p="http://schemas.openxmlformats.org/presentationml/2006/main">
  <p:tag name="KSO_WM_SLIDE_MODEL_TYPE" val="numdgm"/>
</p:tagLst>
</file>

<file path=ppt/tags/tag3.xml><?xml version="1.0" encoding="utf-8"?>
<p:tagLst xmlns:p="http://schemas.openxmlformats.org/presentationml/2006/main">
  <p:tag name="KSO_WM_SLIDE_MODEL_TYPE" val="numdgm"/>
</p:tagLst>
</file>

<file path=ppt/tags/tag30.xml><?xml version="1.0" encoding="utf-8"?>
<p:tagLst xmlns:p="http://schemas.openxmlformats.org/presentationml/2006/main">
  <p:tag name="KSO_WM_SLIDE_MODEL_TYPE" val="numdgm"/>
</p:tagLst>
</file>

<file path=ppt/tags/tag31.xml><?xml version="1.0" encoding="utf-8"?>
<p:tagLst xmlns:p="http://schemas.openxmlformats.org/presentationml/2006/main">
  <p:tag name="KSO_WM_SLIDE_MODEL_TYPE" val="numdgm"/>
</p:tagLst>
</file>

<file path=ppt/tags/tag32.xml><?xml version="1.0" encoding="utf-8"?>
<p:tagLst xmlns:p="http://schemas.openxmlformats.org/presentationml/2006/main">
  <p:tag name="KSO_WM_SLIDE_MODEL_TYPE" val="numdgm"/>
</p:tagLst>
</file>

<file path=ppt/tags/tag33.xml><?xml version="1.0" encoding="utf-8"?>
<p:tagLst xmlns:p="http://schemas.openxmlformats.org/presentationml/2006/main">
  <p:tag name="KSO_WM_SLIDE_MODEL_TYPE" val="numdgm"/>
</p:tagLst>
</file>

<file path=ppt/tags/tag34.xml><?xml version="1.0" encoding="utf-8"?>
<p:tagLst xmlns:p="http://schemas.openxmlformats.org/presentationml/2006/main">
  <p:tag name="KSO_WM_SLIDE_MODEL_TYPE" val="numdgm"/>
</p:tagLst>
</file>

<file path=ppt/tags/tag35.xml><?xml version="1.0" encoding="utf-8"?>
<p:tagLst xmlns:p="http://schemas.openxmlformats.org/presentationml/2006/main">
  <p:tag name="KSO_WM_SLIDE_MODEL_TYPE" val="numdgm"/>
</p:tagLst>
</file>

<file path=ppt/tags/tag36.xml><?xml version="1.0" encoding="utf-8"?>
<p:tagLst xmlns:p="http://schemas.openxmlformats.org/presentationml/2006/main">
  <p:tag name="KSO_WM_SLIDE_MODEL_TYPE" val="numdgm"/>
</p:tagLst>
</file>

<file path=ppt/tags/tag37.xml><?xml version="1.0" encoding="utf-8"?>
<p:tagLst xmlns:p="http://schemas.openxmlformats.org/presentationml/2006/main">
  <p:tag name="KSO_WM_SLIDE_MODEL_TYPE" val="numdgm"/>
</p:tagLst>
</file>

<file path=ppt/tags/tag38.xml><?xml version="1.0" encoding="utf-8"?>
<p:tagLst xmlns:p="http://schemas.openxmlformats.org/presentationml/2006/main">
  <p:tag name="KSO_WM_SLIDE_MODEL_TYPE" val="numdgm"/>
</p:tagLst>
</file>

<file path=ppt/tags/tag39.xml><?xml version="1.0" encoding="utf-8"?>
<p:tagLst xmlns:p="http://schemas.openxmlformats.org/presentationml/2006/main">
  <p:tag name="KSO_WM_SLIDE_MODEL_TYPE" val="numdgm"/>
</p:tagLst>
</file>

<file path=ppt/tags/tag4.xml><?xml version="1.0" encoding="utf-8"?>
<p:tagLst xmlns:p="http://schemas.openxmlformats.org/presentationml/2006/main">
  <p:tag name="KSO_WM_SLIDE_MODEL_TYPE" val="numdgm"/>
</p:tagLst>
</file>

<file path=ppt/tags/tag40.xml><?xml version="1.0" encoding="utf-8"?>
<p:tagLst xmlns:p="http://schemas.openxmlformats.org/presentationml/2006/main">
  <p:tag name="KSO_WM_SLIDE_MODEL_TYPE" val="numdgm"/>
</p:tagLst>
</file>

<file path=ppt/tags/tag41.xml><?xml version="1.0" encoding="utf-8"?>
<p:tagLst xmlns:p="http://schemas.openxmlformats.org/presentationml/2006/main">
  <p:tag name="KSO_WM_SLIDE_MODEL_TYPE" val="numdgm"/>
</p:tagLst>
</file>

<file path=ppt/tags/tag42.xml><?xml version="1.0" encoding="utf-8"?>
<p:tagLst xmlns:p="http://schemas.openxmlformats.org/presentationml/2006/main">
  <p:tag name="KSO_WM_SLIDE_MODEL_TYPE" val="numdgm"/>
</p:tagLst>
</file>

<file path=ppt/tags/tag43.xml><?xml version="1.0" encoding="utf-8"?>
<p:tagLst xmlns:p="http://schemas.openxmlformats.org/presentationml/2006/main">
  <p:tag name="KSO_WM_SLIDE_MODEL_TYPE" val="numdgm"/>
</p:tagLst>
</file>

<file path=ppt/tags/tag44.xml><?xml version="1.0" encoding="utf-8"?>
<p:tagLst xmlns:p="http://schemas.openxmlformats.org/presentationml/2006/main">
  <p:tag name="KSO_WM_SLIDE_MODEL_TYPE" val="numdgm"/>
</p:tagLst>
</file>

<file path=ppt/tags/tag45.xml><?xml version="1.0" encoding="utf-8"?>
<p:tagLst xmlns:p="http://schemas.openxmlformats.org/presentationml/2006/main">
  <p:tag name="KSO_WM_SLIDE_MODEL_TYPE" val="numdgm"/>
</p:tagLst>
</file>

<file path=ppt/tags/tag46.xml><?xml version="1.0" encoding="utf-8"?>
<p:tagLst xmlns:p="http://schemas.openxmlformats.org/presentationml/2006/main">
  <p:tag name="KSO_WM_SLIDE_MODEL_TYPE" val="numdgm"/>
</p:tagLst>
</file>

<file path=ppt/tags/tag47.xml><?xml version="1.0" encoding="utf-8"?>
<p:tagLst xmlns:p="http://schemas.openxmlformats.org/presentationml/2006/main">
  <p:tag name="KSO_WM_TEMPLATE_CATEGORY" val="diagram"/>
  <p:tag name="KSO_WM_TEMPLATE_INDEX" val="774"/>
  <p:tag name="KSO_WM_TAG_VERSION" val="1.0"/>
  <p:tag name="KSO_WM_UNIT_TYPE" val="l_h_h_a"/>
  <p:tag name="KSO_WM_UNIT_INDEX" val="1_1_1_1"/>
  <p:tag name="KSO_WM_UNIT_ID" val="diagram774_3*l_h_h_a*1_1_1_1"/>
  <p:tag name="KSO_WM_UNIT_LAYERLEVEL" val="1_1_1_1"/>
  <p:tag name="KSO_WM_UNIT_VALUE" val="4"/>
  <p:tag name="KSO_WM_UNIT_HIGHLIGHT" val="0"/>
  <p:tag name="KSO_WM_UNIT_COMPATIBLE" val="0"/>
  <p:tag name="KSO_WM_BEAUTIFY_FLAG" val="#wm#"/>
  <p:tag name="KSO_WM_DIAGRAM_GROUP_CODE" val="l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</p:tagLst>
</file>

<file path=ppt/tags/tag48.xml><?xml version="1.0" encoding="utf-8"?>
<p:tagLst xmlns:p="http://schemas.openxmlformats.org/presentationml/2006/main">
  <p:tag name="KSO_WM_SLIDE_MODEL_TYPE" val="numdgm"/>
</p:tagLst>
</file>

<file path=ppt/tags/tag49.xml><?xml version="1.0" encoding="utf-8"?>
<p:tagLst xmlns:p="http://schemas.openxmlformats.org/presentationml/2006/main">
  <p:tag name="KSO_WM_SLIDE_MODEL_TYPE" val="timeline"/>
</p:tagLst>
</file>

<file path=ppt/tags/tag5.xml><?xml version="1.0" encoding="utf-8"?>
<p:tagLst xmlns:p="http://schemas.openxmlformats.org/presentationml/2006/main">
  <p:tag name="KSO_WM_SLIDE_MODEL_TYPE" val="numdgm"/>
</p:tagLst>
</file>

<file path=ppt/tags/tag50.xml><?xml version="1.0" encoding="utf-8"?>
<p:tagLst xmlns:p="http://schemas.openxmlformats.org/presentationml/2006/main">
  <p:tag name="KSO_WM_SLIDE_MODEL_TYPE" val="numdgm"/>
</p:tagLst>
</file>

<file path=ppt/tags/tag51.xml><?xml version="1.0" encoding="utf-8"?>
<p:tagLst xmlns:p="http://schemas.openxmlformats.org/presentationml/2006/main">
  <p:tag name="KSO_WM_SLIDE_MODEL_TYPE" val="numdgm"/>
</p:tagLst>
</file>

<file path=ppt/tags/tag52.xml><?xml version="1.0" encoding="utf-8"?>
<p:tagLst xmlns:p="http://schemas.openxmlformats.org/presentationml/2006/main">
  <p:tag name="KSO_WM_SLIDE_MODEL_TYPE" val="numdgm"/>
</p:tagLst>
</file>

<file path=ppt/tags/tag53.xml><?xml version="1.0" encoding="utf-8"?>
<p:tagLst xmlns:p="http://schemas.openxmlformats.org/presentationml/2006/main">
  <p:tag name="KSO_WM_SLIDE_MODEL_TYPE" val="numdgm"/>
</p:tagLst>
</file>

<file path=ppt/tags/tag54.xml><?xml version="1.0" encoding="utf-8"?>
<p:tagLst xmlns:p="http://schemas.openxmlformats.org/presentationml/2006/main">
  <p:tag name="KSO_WM_SLIDE_MODEL_TYPE" val="numdgm"/>
</p:tagLst>
</file>

<file path=ppt/tags/tag55.xml><?xml version="1.0" encoding="utf-8"?>
<p:tagLst xmlns:p="http://schemas.openxmlformats.org/presentationml/2006/main">
  <p:tag name="KSO_WM_SLIDE_MODEL_TYPE" val="numdgm"/>
</p:tagLst>
</file>

<file path=ppt/tags/tag6.xml><?xml version="1.0" encoding="utf-8"?>
<p:tagLst xmlns:p="http://schemas.openxmlformats.org/presentationml/2006/main">
  <p:tag name="KSO_WM_SLIDE_MODEL_TYPE" val="numdgm"/>
</p:tagLst>
</file>

<file path=ppt/tags/tag7.xml><?xml version="1.0" encoding="utf-8"?>
<p:tagLst xmlns:p="http://schemas.openxmlformats.org/presentationml/2006/main">
  <p:tag name="KSO_WM_TEMPLATE_CATEGORY" val="diagram"/>
  <p:tag name="KSO_WM_TEMPLATE_INDEX" val="769"/>
  <p:tag name="KSO_WM_TAG_VERSION" val="1.0"/>
  <p:tag name="KSO_WM_BEAUTIFY_FLAG" val="#wm#"/>
  <p:tag name="KSO_WM_UNIT_TYPE" val="m_h_a"/>
  <p:tag name="KSO_WM_UNIT_INDEX" val="1_1_1"/>
  <p:tag name="KSO_WM_UNIT_ID" val="diagram769_4*m_h_a*1_1_1"/>
  <p:tag name="KSO_WM_UNIT_CLEAR" val="1"/>
  <p:tag name="KSO_WM_UNIT_LAYERLEVEL" val="1_1_1"/>
  <p:tag name="KSO_WM_UNIT_VALUE" val="7"/>
  <p:tag name="KSO_WM_UNIT_HIGHLIGHT" val="0"/>
  <p:tag name="KSO_WM_UNIT_COMPATIBLE" val="0"/>
  <p:tag name="KSO_WM_DIAGRAM_GROUP_CODE" val="m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TEMPLATE_CATEGORY" val="diagram"/>
  <p:tag name="KSO_WM_TEMPLATE_INDEX" val="769"/>
  <p:tag name="KSO_WM_TAG_VERSION" val="1.0"/>
  <p:tag name="KSO_WM_BEAUTIFY_FLAG" val="#wm#"/>
  <p:tag name="KSO_WM_UNIT_TYPE" val="m_h_a"/>
  <p:tag name="KSO_WM_UNIT_INDEX" val="1_2_1"/>
  <p:tag name="KSO_WM_UNIT_ID" val="diagram769_4*m_h_a*1_2_1"/>
  <p:tag name="KSO_WM_UNIT_CLEAR" val="1"/>
  <p:tag name="KSO_WM_UNIT_LAYERLEVEL" val="1_1_1"/>
  <p:tag name="KSO_WM_UNIT_VALUE" val="7"/>
  <p:tag name="KSO_WM_UNIT_HIGHLIGHT" val="0"/>
  <p:tag name="KSO_WM_UNIT_COMPATIBLE" val="0"/>
  <p:tag name="KSO_WM_DIAGRAM_GROUP_CODE" val="m1-1"/>
  <p:tag name="KSO_WM_UNIT_PRESET_TEXT" val="LOREM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TEMPLATE_CATEGORY" val="diagram"/>
  <p:tag name="KSO_WM_TEMPLATE_INDEX" val="769"/>
  <p:tag name="KSO_WM_TAG_VERSION" val="1.0"/>
  <p:tag name="KSO_WM_BEAUTIFY_FLAG" val="#wm#"/>
  <p:tag name="KSO_WM_UNIT_TYPE" val="m_h_a"/>
  <p:tag name="KSO_WM_UNIT_INDEX" val="1_3_1"/>
  <p:tag name="KSO_WM_UNIT_ID" val="diagram769_4*m_h_a*1_3_1"/>
  <p:tag name="KSO_WM_UNIT_CLEAR" val="1"/>
  <p:tag name="KSO_WM_UNIT_LAYERLEVEL" val="1_1_1"/>
  <p:tag name="KSO_WM_UNIT_VALUE" val="7"/>
  <p:tag name="KSO_WM_UNIT_HIGHLIGHT" val="0"/>
  <p:tag name="KSO_WM_UNIT_COMPATIBLE" val="0"/>
  <p:tag name="KSO_WM_DIAGRAM_GROUP_CODE" val="m1-1"/>
  <p:tag name="KSO_WM_UNIT_PRESET_TEXT" val="LOREM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蓝色学术风主题配色">
      <a:dk1>
        <a:srgbClr val="262626"/>
      </a:dk1>
      <a:lt1>
        <a:srgbClr val="003760"/>
      </a:lt1>
      <a:dk2>
        <a:srgbClr val="EEECE1"/>
      </a:dk2>
      <a:lt2>
        <a:srgbClr val="EEECE1"/>
      </a:lt2>
      <a:accent1>
        <a:srgbClr val="003760"/>
      </a:accent1>
      <a:accent2>
        <a:srgbClr val="92CDDC"/>
      </a:accent2>
      <a:accent3>
        <a:srgbClr val="00B0F0"/>
      </a:accent3>
      <a:accent4>
        <a:srgbClr val="6565FF"/>
      </a:accent4>
      <a:accent5>
        <a:srgbClr val="4BACC6"/>
      </a:accent5>
      <a:accent6>
        <a:srgbClr val="002060"/>
      </a:accent6>
      <a:hlink>
        <a:srgbClr val="003760"/>
      </a:hlink>
      <a:folHlink>
        <a:srgbClr val="7F7F7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4062</Words>
  <Application>WPS 演示</Application>
  <PresentationFormat>寬螢幕</PresentationFormat>
  <Paragraphs>511</Paragraphs>
  <Slides>56</Slides>
  <Notes>46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56</vt:i4>
      </vt:variant>
    </vt:vector>
  </HeadingPairs>
  <TitlesOfParts>
    <vt:vector size="70" baseType="lpstr">
      <vt:lpstr>Arial</vt:lpstr>
      <vt:lpstr>宋体</vt:lpstr>
      <vt:lpstr>Wingdings</vt:lpstr>
      <vt:lpstr>微软雅黑</vt:lpstr>
      <vt:lpstr>黑体</vt:lpstr>
      <vt:lpstr>Arial Unicode MS</vt:lpstr>
      <vt:lpstr>Calibri</vt:lpstr>
      <vt:lpstr>Raleway</vt:lpstr>
      <vt:lpstr>Wingdings</vt:lpstr>
      <vt:lpstr>汉仪劲楷简</vt:lpstr>
      <vt:lpstr>Yu Gothic UI</vt:lpstr>
      <vt:lpstr>Office 主题</vt:lpstr>
      <vt:lpstr>Excel.Sheet.12</vt:lpstr>
      <vt:lpstr>Excel.Sheet.12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演示文稿01</dc:title>
  <dc:creator>Administrator</dc:creator>
  <cp:lastModifiedBy>dell</cp:lastModifiedBy>
  <cp:revision>265</cp:revision>
  <dcterms:created xsi:type="dcterms:W3CDTF">2017-02-11T06:33:00Z</dcterms:created>
  <dcterms:modified xsi:type="dcterms:W3CDTF">2020-06-26T13:10:57Z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  <property fmtid="{D5CDD505-2E9C-101B-9397-08002B2CF9AE}" pid="3" name="KSORubyTemplateID">
    <vt:lpwstr>8</vt:lpwstr>
  </property>
</Properties>
</file>