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5" r:id="rId7"/>
    <p:sldId id="266" r:id="rId8"/>
    <p:sldId id="267"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07841" y="1440273"/>
            <a:ext cx="11602085" cy="2387600"/>
          </a:xfrm>
        </p:spPr>
        <p:txBody>
          <a:bodyPr/>
          <a:lstStyle/>
          <a:p>
            <a:r>
              <a:rPr lang="zh-CN" altLang="en-US" sz="5400" b="1" dirty="0">
                <a:latin typeface="黑体" panose="02010609060101010101" charset="-122"/>
                <a:ea typeface="黑体" panose="02010609060101010101" charset="-122"/>
              </a:rPr>
              <a:t>关于</a:t>
            </a:r>
            <a:r>
              <a:rPr lang="zh-CN" altLang="en-US" sz="5400" b="1" dirty="0" smtClean="0">
                <a:latin typeface="黑体" panose="02010609060101010101" charset="-122"/>
                <a:ea typeface="黑体" panose="02010609060101010101" charset="-122"/>
              </a:rPr>
              <a:t>填写学生</a:t>
            </a:r>
            <a:r>
              <a:rPr lang="zh-CN" altLang="en-US" sz="5400" b="1" dirty="0">
                <a:latin typeface="黑体" panose="02010609060101010101" charset="-122"/>
                <a:ea typeface="黑体" panose="02010609060101010101" charset="-122"/>
              </a:rPr>
              <a:t>心理状态问卷</a:t>
            </a:r>
            <a:br>
              <a:rPr lang="zh-CN" altLang="en-US" sz="5400" b="1" dirty="0">
                <a:latin typeface="黑体" panose="02010609060101010101" charset="-122"/>
                <a:ea typeface="黑体" panose="02010609060101010101" charset="-122"/>
              </a:rPr>
            </a:br>
            <a:r>
              <a:rPr lang="zh-CN" altLang="en-US" sz="5400" b="1" dirty="0">
                <a:latin typeface="黑体" panose="02010609060101010101" charset="-122"/>
                <a:ea typeface="黑体" panose="02010609060101010101" charset="-122"/>
              </a:rPr>
              <a:t>的</a:t>
            </a:r>
            <a:r>
              <a:rPr lang="zh-CN" altLang="en-US" sz="5400" b="1" dirty="0" smtClean="0">
                <a:latin typeface="黑体" panose="02010609060101010101" charset="-122"/>
                <a:ea typeface="黑体" panose="02010609060101010101" charset="-122"/>
              </a:rPr>
              <a:t>操作</a:t>
            </a:r>
            <a:r>
              <a:rPr lang="zh-CN" altLang="en-US" sz="5400" b="1" dirty="0">
                <a:latin typeface="黑体" panose="02010609060101010101" charset="-122"/>
                <a:ea typeface="黑体" panose="02010609060101010101" charset="-122"/>
              </a:rPr>
              <a:t>指引</a:t>
            </a:r>
          </a:p>
        </p:txBody>
      </p:sp>
      <p:pic>
        <p:nvPicPr>
          <p:cNvPr id="3" name="Picture 2"/>
          <p:cNvPicPr>
            <a:picLocks noChangeAspect="1"/>
          </p:cNvPicPr>
          <p:nvPr/>
        </p:nvPicPr>
        <p:blipFill>
          <a:blip r:embed="rId2"/>
          <a:stretch>
            <a:fillRect/>
          </a:stretch>
        </p:blipFill>
        <p:spPr>
          <a:xfrm>
            <a:off x="413385" y="260350"/>
            <a:ext cx="2648585" cy="71501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7320" y="327171"/>
            <a:ext cx="11856720" cy="6969614"/>
          </a:xfrm>
        </p:spPr>
        <p:txBody>
          <a:bodyPr>
            <a:noAutofit/>
          </a:bodyPr>
          <a:lstStyle/>
          <a:p>
            <a:pPr marL="0" indent="0" fontAlgn="auto">
              <a:lnSpc>
                <a:spcPct val="200000"/>
              </a:lnSpc>
              <a:buNone/>
            </a:pPr>
            <a:endParaRPr lang="en-US" altLang="zh-CN" sz="1200" dirty="0" smtClean="0">
              <a:latin typeface="黑体" panose="02010609060101010101" charset="-122"/>
              <a:ea typeface="黑体" panose="02010609060101010101" charset="-122"/>
            </a:endParaRPr>
          </a:p>
          <a:p>
            <a:pPr marL="0" indent="0" fontAlgn="auto">
              <a:lnSpc>
                <a:spcPct val="200000"/>
              </a:lnSpc>
              <a:buNone/>
            </a:pPr>
            <a:endParaRPr lang="en-US" altLang="zh-CN" sz="1800" dirty="0" smtClean="0">
              <a:latin typeface="黑体" panose="02010609060101010101" charset="-122"/>
              <a:ea typeface="黑体" panose="02010609060101010101" charset="-122"/>
            </a:endParaRPr>
          </a:p>
          <a:p>
            <a:pPr marL="0" indent="0" fontAlgn="auto">
              <a:lnSpc>
                <a:spcPct val="200000"/>
              </a:lnSpc>
              <a:buNone/>
            </a:pPr>
            <a:r>
              <a:rPr lang="zh-CN" altLang="en-US" sz="1800" dirty="0" smtClean="0">
                <a:latin typeface="黑体" panose="02010609060101010101" charset="-122"/>
                <a:ea typeface="黑体" panose="02010609060101010101" charset="-122"/>
              </a:rPr>
              <a:t>各位同学：</a:t>
            </a:r>
            <a:endParaRPr lang="zh-CN" altLang="en-US" sz="1800" dirty="0">
              <a:latin typeface="黑体" panose="02010609060101010101" charset="-122"/>
              <a:ea typeface="黑体" panose="02010609060101010101" charset="-122"/>
            </a:endParaRPr>
          </a:p>
          <a:p>
            <a:r>
              <a:rPr lang="en-US" altLang="zh-CN" sz="1600" dirty="0" smtClean="0"/>
              <a:t>         </a:t>
            </a:r>
            <a:r>
              <a:rPr lang="zh-CN" altLang="zh-CN" sz="1600" dirty="0" smtClean="0"/>
              <a:t>为</a:t>
            </a:r>
            <a:r>
              <a:rPr lang="zh-CN" altLang="zh-CN" sz="1600" dirty="0"/>
              <a:t>贯彻落实广东省教育厅关于做好复学后学生心理状况普查的工作要求，最大限度降低疫情及其衍生问题对学生心理健康的影响，我校将面向</a:t>
            </a:r>
            <a:r>
              <a:rPr lang="en-US" altLang="zh-CN" sz="1600" dirty="0"/>
              <a:t>2017-2019</a:t>
            </a:r>
            <a:r>
              <a:rPr lang="zh-CN" altLang="zh-CN" sz="1600" dirty="0"/>
              <a:t>级全体在校学生开展心理健康普查</a:t>
            </a:r>
            <a:r>
              <a:rPr lang="zh-CN" altLang="zh-CN" sz="1600" dirty="0" smtClean="0"/>
              <a:t>，请</a:t>
            </a:r>
            <a:r>
              <a:rPr lang="zh-CN" altLang="zh-CN" sz="1600" dirty="0"/>
              <a:t>各位同学积极配合。现将有关事项通知如下：</a:t>
            </a:r>
          </a:p>
          <a:p>
            <a:pPr lvl="0"/>
            <a:r>
              <a:rPr lang="zh-CN" altLang="zh-CN" sz="1600" dirty="0"/>
              <a:t>对象：</a:t>
            </a:r>
            <a:r>
              <a:rPr lang="en-US" altLang="zh-CN" sz="1600" dirty="0"/>
              <a:t>2017-2019</a:t>
            </a:r>
            <a:r>
              <a:rPr lang="zh-CN" altLang="zh-CN" sz="1600" dirty="0"/>
              <a:t>级全体在校本科生及研究生（含毕业班正在实习的学生）</a:t>
            </a:r>
            <a:r>
              <a:rPr lang="zh-CN" altLang="zh-CN" sz="1600" dirty="0" smtClean="0"/>
              <a:t>。</a:t>
            </a:r>
            <a:endParaRPr lang="zh-CN" altLang="zh-CN" sz="1600" dirty="0"/>
          </a:p>
          <a:p>
            <a:pPr lvl="0"/>
            <a:r>
              <a:rPr lang="zh-CN" altLang="zh-CN" sz="1600" dirty="0"/>
              <a:t>时间：</a:t>
            </a:r>
            <a:r>
              <a:rPr lang="en-US" altLang="zh-CN" sz="1600" dirty="0"/>
              <a:t>2020</a:t>
            </a:r>
            <a:r>
              <a:rPr lang="zh-CN" altLang="zh-CN" sz="1600" dirty="0"/>
              <a:t>年</a:t>
            </a:r>
            <a:r>
              <a:rPr lang="en-US" altLang="zh-CN" sz="1600" dirty="0"/>
              <a:t>11</a:t>
            </a:r>
            <a:r>
              <a:rPr lang="zh-CN" altLang="zh-CN" sz="1600" dirty="0"/>
              <a:t>月</a:t>
            </a:r>
            <a:r>
              <a:rPr lang="en-US" altLang="zh-CN" sz="1600" dirty="0"/>
              <a:t>18</a:t>
            </a:r>
            <a:r>
              <a:rPr lang="zh-CN" altLang="zh-CN" sz="1600" dirty="0"/>
              <a:t>日</a:t>
            </a:r>
            <a:r>
              <a:rPr lang="en-US" altLang="zh-CN" sz="1600" dirty="0"/>
              <a:t>24</a:t>
            </a:r>
            <a:r>
              <a:rPr lang="zh-CN" altLang="zh-CN" sz="1600" dirty="0"/>
              <a:t>：</a:t>
            </a:r>
            <a:r>
              <a:rPr lang="en-US" altLang="zh-CN" sz="1600" dirty="0"/>
              <a:t>00</a:t>
            </a:r>
            <a:r>
              <a:rPr lang="zh-CN" altLang="zh-CN" sz="1600" dirty="0"/>
              <a:t>前完成</a:t>
            </a:r>
          </a:p>
          <a:p>
            <a:pPr lvl="0"/>
            <a:r>
              <a:rPr lang="zh-CN" altLang="zh-CN" sz="1600" dirty="0"/>
              <a:t>方式</a:t>
            </a:r>
            <a:r>
              <a:rPr lang="zh-CN" altLang="zh-CN" sz="1600" dirty="0" smtClean="0"/>
              <a:t>：</a:t>
            </a:r>
            <a:endParaRPr lang="zh-CN" altLang="zh-CN" sz="1600" dirty="0"/>
          </a:p>
          <a:p>
            <a:pPr lvl="0"/>
            <a:r>
              <a:rPr lang="en-US" altLang="zh-CN" sz="1600" dirty="0" smtClean="0"/>
              <a:t>          </a:t>
            </a:r>
            <a:r>
              <a:rPr lang="zh-CN" altLang="zh-CN" sz="1600" dirty="0" smtClean="0"/>
              <a:t>通过</a:t>
            </a:r>
            <a:r>
              <a:rPr lang="zh-CN" altLang="zh-CN" sz="1600" dirty="0"/>
              <a:t>手机微信端登陆服务号“</a:t>
            </a:r>
            <a:r>
              <a:rPr lang="en-US" altLang="zh-CN" sz="1600" b="1" dirty="0"/>
              <a:t>F(X)</a:t>
            </a:r>
            <a:r>
              <a:rPr lang="zh-CN" altLang="zh-CN" sz="1600" b="1" dirty="0"/>
              <a:t>学生服务平台</a:t>
            </a:r>
            <a:r>
              <a:rPr lang="zh-CN" altLang="zh-CN" sz="1600" dirty="0"/>
              <a:t>”；</a:t>
            </a:r>
          </a:p>
          <a:p>
            <a:pPr lvl="0"/>
            <a:r>
              <a:rPr lang="en-US" altLang="zh-CN" sz="1600" dirty="0" smtClean="0"/>
              <a:t>           </a:t>
            </a:r>
            <a:r>
              <a:rPr lang="zh-CN" altLang="zh-CN" sz="1600" dirty="0" smtClean="0"/>
              <a:t>点击</a:t>
            </a:r>
            <a:r>
              <a:rPr lang="zh-CN" altLang="zh-CN" sz="1600" dirty="0"/>
              <a:t>菜单栏“</a:t>
            </a:r>
            <a:r>
              <a:rPr lang="en-US" altLang="zh-CN" sz="1600" b="1" dirty="0" err="1"/>
              <a:t>Fx</a:t>
            </a:r>
            <a:r>
              <a:rPr lang="zh-CN" altLang="zh-CN" sz="1600" b="1" dirty="0"/>
              <a:t>移动端</a:t>
            </a:r>
            <a:r>
              <a:rPr lang="en-US" altLang="zh-CN" sz="1600" b="1" dirty="0"/>
              <a:t>—</a:t>
            </a:r>
            <a:r>
              <a:rPr lang="zh-CN" altLang="zh-CN" sz="1600" b="1" dirty="0"/>
              <a:t>推荐功能</a:t>
            </a:r>
            <a:r>
              <a:rPr lang="en-US" altLang="zh-CN" sz="1600" b="1" dirty="0"/>
              <a:t>—</a:t>
            </a:r>
            <a:r>
              <a:rPr lang="zh-CN" altLang="zh-CN" sz="1600" b="1" dirty="0"/>
              <a:t>心理评估</a:t>
            </a:r>
            <a:r>
              <a:rPr lang="zh-CN" altLang="zh-CN" sz="1600" dirty="0"/>
              <a:t>”根据页面提示完成心理测试；</a:t>
            </a:r>
          </a:p>
          <a:p>
            <a:pPr lvl="0"/>
            <a:r>
              <a:rPr lang="en-US" altLang="zh-CN" sz="1600" dirty="0" smtClean="0"/>
              <a:t>            </a:t>
            </a:r>
            <a:r>
              <a:rPr lang="zh-CN" altLang="zh-CN" sz="1600" dirty="0" smtClean="0"/>
              <a:t>完成</a:t>
            </a:r>
            <a:r>
              <a:rPr lang="zh-CN" altLang="zh-CN" sz="1600" dirty="0"/>
              <a:t>测试后可查看“</a:t>
            </a:r>
            <a:r>
              <a:rPr lang="zh-CN" altLang="zh-CN" sz="1600" b="1" dirty="0"/>
              <a:t>个人评估报告</a:t>
            </a:r>
            <a:r>
              <a:rPr lang="zh-CN" altLang="zh-CN" sz="1600" dirty="0"/>
              <a:t>”，如需专业解读或心理帮助可直接致电心理咨询研究中心：</a:t>
            </a:r>
          </a:p>
          <a:p>
            <a:pPr algn="just"/>
            <a:r>
              <a:rPr lang="en-US" altLang="zh-CN" sz="1600" dirty="0" smtClean="0"/>
              <a:t>                                       </a:t>
            </a:r>
            <a:r>
              <a:rPr lang="zh-CN" altLang="zh-CN" sz="1600" dirty="0" smtClean="0"/>
              <a:t>石</a:t>
            </a:r>
            <a:r>
              <a:rPr lang="zh-CN" altLang="zh-CN" sz="1600" dirty="0"/>
              <a:t>牌校区：</a:t>
            </a:r>
            <a:r>
              <a:rPr lang="en-US" altLang="zh-CN" sz="1600" dirty="0"/>
              <a:t>020-85213819/85216115</a:t>
            </a:r>
            <a:r>
              <a:rPr lang="zh-CN" altLang="zh-CN" sz="1600" dirty="0"/>
              <a:t>；</a:t>
            </a:r>
          </a:p>
          <a:p>
            <a:pPr algn="just"/>
            <a:r>
              <a:rPr lang="en-US" altLang="zh-CN" sz="1600" dirty="0" smtClean="0"/>
              <a:t>                                       </a:t>
            </a:r>
            <a:r>
              <a:rPr lang="zh-CN" altLang="zh-CN" sz="1600" dirty="0" smtClean="0"/>
              <a:t>大学城</a:t>
            </a:r>
            <a:r>
              <a:rPr lang="zh-CN" altLang="zh-CN" sz="1600" dirty="0"/>
              <a:t>校区：</a:t>
            </a:r>
            <a:r>
              <a:rPr lang="en-US" altLang="zh-CN" sz="1600" dirty="0"/>
              <a:t>020-39310202/39310303;</a:t>
            </a:r>
            <a:endParaRPr lang="zh-CN" altLang="zh-CN" sz="1600" dirty="0"/>
          </a:p>
          <a:p>
            <a:pPr algn="just"/>
            <a:r>
              <a:rPr lang="en-US" altLang="zh-CN" sz="1600" dirty="0" smtClean="0"/>
              <a:t>                                        </a:t>
            </a:r>
            <a:r>
              <a:rPr lang="zh-CN" altLang="zh-CN" sz="1600" dirty="0" smtClean="0"/>
              <a:t>南海</a:t>
            </a:r>
            <a:r>
              <a:rPr lang="zh-CN" altLang="zh-CN" sz="1600" dirty="0"/>
              <a:t>校区：</a:t>
            </a:r>
            <a:r>
              <a:rPr lang="en-US" altLang="zh-CN" sz="1600" dirty="0"/>
              <a:t>0757-86697169</a:t>
            </a:r>
            <a:r>
              <a:rPr lang="zh-CN" altLang="zh-CN" sz="1600" dirty="0"/>
              <a:t>。</a:t>
            </a:r>
          </a:p>
          <a:p>
            <a:pPr algn="r"/>
            <a:r>
              <a:rPr lang="en-US" altLang="zh-CN" sz="1600" dirty="0"/>
              <a:t> </a:t>
            </a:r>
            <a:r>
              <a:rPr lang="zh-CN" altLang="zh-CN" sz="1600" dirty="0"/>
              <a:t>学生工作部（处）</a:t>
            </a:r>
          </a:p>
          <a:p>
            <a:pPr algn="r"/>
            <a:r>
              <a:rPr lang="zh-CN" altLang="zh-CN" sz="1600" dirty="0"/>
              <a:t>研究生工作部</a:t>
            </a:r>
          </a:p>
          <a:p>
            <a:pPr algn="r"/>
            <a:r>
              <a:rPr lang="en-US" altLang="zh-CN" sz="1600" dirty="0"/>
              <a:t>2020</a:t>
            </a:r>
            <a:r>
              <a:rPr lang="zh-CN" altLang="zh-CN" sz="1600" dirty="0"/>
              <a:t>年</a:t>
            </a:r>
            <a:r>
              <a:rPr lang="en-US" altLang="zh-CN" sz="1600" dirty="0"/>
              <a:t>11</a:t>
            </a:r>
            <a:r>
              <a:rPr lang="zh-CN" altLang="zh-CN" sz="1600" dirty="0"/>
              <a:t>月</a:t>
            </a:r>
            <a:r>
              <a:rPr lang="en-US" altLang="zh-CN" sz="1600" dirty="0"/>
              <a:t>5</a:t>
            </a:r>
            <a:r>
              <a:rPr lang="zh-CN" altLang="zh-CN" sz="1600" dirty="0"/>
              <a:t>日</a:t>
            </a:r>
            <a:endParaRPr lang="zh-CN" altLang="en-US" sz="1200" dirty="0">
              <a:latin typeface="黑体" panose="02010609060101010101" charset="-122"/>
              <a:ea typeface="黑体" panose="02010609060101010101" charset="-122"/>
            </a:endParaRPr>
          </a:p>
        </p:txBody>
      </p:sp>
      <p:pic>
        <p:nvPicPr>
          <p:cNvPr id="4" name="Picture 2"/>
          <p:cNvPicPr>
            <a:picLocks noChangeAspect="1"/>
          </p:cNvPicPr>
          <p:nvPr/>
        </p:nvPicPr>
        <p:blipFill>
          <a:blip r:embed="rId2"/>
          <a:stretch>
            <a:fillRect/>
          </a:stretch>
        </p:blipFill>
        <p:spPr>
          <a:xfrm>
            <a:off x="413385" y="260350"/>
            <a:ext cx="2648585" cy="71501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175" y="275590"/>
            <a:ext cx="10515600" cy="6149975"/>
          </a:xfrm>
        </p:spPr>
        <p:txBody>
          <a:bodyPr/>
          <a:lstStyle/>
          <a:p>
            <a:pPr marL="0" indent="0">
              <a:buNone/>
            </a:pPr>
            <a:r>
              <a:rPr lang="zh-CN" altLang="en-US">
                <a:latin typeface="黑体" panose="02010609060101010101" charset="-122"/>
                <a:ea typeface="黑体" panose="02010609060101010101" charset="-122"/>
              </a:rPr>
              <a:t>手机端测评：</a:t>
            </a:r>
          </a:p>
          <a:p>
            <a:pPr marL="0" indent="0">
              <a:buNone/>
            </a:pPr>
            <a:r>
              <a:rPr lang="zh-CN" altLang="en-US">
                <a:latin typeface="黑体" panose="02010609060101010101" charset="-122"/>
                <a:ea typeface="黑体" panose="02010609060101010101" charset="-122"/>
              </a:rPr>
              <a:t>一、打开微信，关注公众号</a:t>
            </a:r>
            <a:r>
              <a:rPr lang="en-US" altLang="zh-CN">
                <a:latin typeface="黑体" panose="02010609060101010101" charset="-122"/>
                <a:ea typeface="黑体" panose="02010609060101010101" charset="-122"/>
              </a:rPr>
              <a:t>“Fx</a:t>
            </a:r>
            <a:r>
              <a:rPr lang="zh-CN" altLang="en-US">
                <a:latin typeface="黑体" panose="02010609060101010101" charset="-122"/>
                <a:ea typeface="黑体" panose="02010609060101010101" charset="-122"/>
              </a:rPr>
              <a:t>学生服务平台</a:t>
            </a:r>
            <a:r>
              <a:rPr lang="en-US" altLang="zh-CN">
                <a:latin typeface="黑体" panose="02010609060101010101" charset="-122"/>
                <a:ea typeface="黑体" panose="02010609060101010101" charset="-122"/>
              </a:rPr>
              <a:t>”</a:t>
            </a:r>
            <a:r>
              <a:rPr lang="zh-CN" altLang="en-US">
                <a:latin typeface="黑体" panose="02010609060101010101" charset="-122"/>
                <a:ea typeface="黑体" panose="02010609060101010101" charset="-122"/>
              </a:rPr>
              <a:t>，关注成功后点击进入公众号</a:t>
            </a:r>
          </a:p>
          <a:p>
            <a:pPr marL="0" indent="0">
              <a:buNone/>
            </a:pPr>
            <a:endParaRPr lang="en-US" altLang="zh-CN">
              <a:latin typeface="黑体" panose="02010609060101010101" charset="-122"/>
              <a:ea typeface="黑体" panose="02010609060101010101" charset="-122"/>
            </a:endParaRPr>
          </a:p>
        </p:txBody>
      </p:sp>
      <p:pic>
        <p:nvPicPr>
          <p:cNvPr id="4" name="图片 3"/>
          <p:cNvPicPr>
            <a:picLocks noChangeAspect="1"/>
          </p:cNvPicPr>
          <p:nvPr/>
        </p:nvPicPr>
        <p:blipFill>
          <a:blip r:embed="rId2"/>
          <a:stretch>
            <a:fillRect/>
          </a:stretch>
        </p:blipFill>
        <p:spPr>
          <a:xfrm>
            <a:off x="856615" y="2347595"/>
            <a:ext cx="4900295" cy="3419475"/>
          </a:xfrm>
          <a:prstGeom prst="rect">
            <a:avLst/>
          </a:prstGeom>
        </p:spPr>
      </p:pic>
      <p:pic>
        <p:nvPicPr>
          <p:cNvPr id="5" name="图片 4"/>
          <p:cNvPicPr>
            <a:picLocks noChangeAspect="1"/>
          </p:cNvPicPr>
          <p:nvPr/>
        </p:nvPicPr>
        <p:blipFill>
          <a:blip r:embed="rId3"/>
          <a:stretch>
            <a:fillRect/>
          </a:stretch>
        </p:blipFill>
        <p:spPr>
          <a:xfrm>
            <a:off x="6610985" y="2305685"/>
            <a:ext cx="4715510" cy="3502660"/>
          </a:xfrm>
          <a:prstGeom prst="rect">
            <a:avLst/>
          </a:prstGeom>
        </p:spPr>
      </p:pic>
      <p:sp>
        <p:nvSpPr>
          <p:cNvPr id="6" name="矩形 5"/>
          <p:cNvSpPr/>
          <p:nvPr/>
        </p:nvSpPr>
        <p:spPr>
          <a:xfrm>
            <a:off x="7583170" y="4231005"/>
            <a:ext cx="1162050" cy="442595"/>
          </a:xfrm>
          <a:prstGeom prst="rect">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7" name="直接箭头连接符 6"/>
          <p:cNvCxnSpPr/>
          <p:nvPr/>
        </p:nvCxnSpPr>
        <p:spPr>
          <a:xfrm flipH="1">
            <a:off x="3486785" y="1131570"/>
            <a:ext cx="13970" cy="1619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265" y="220345"/>
            <a:ext cx="10515600" cy="1334135"/>
          </a:xfrm>
        </p:spPr>
        <p:txBody>
          <a:bodyPr>
            <a:normAutofit/>
          </a:bodyPr>
          <a:lstStyle/>
          <a:p>
            <a:pPr marL="0" indent="0">
              <a:buNone/>
            </a:pPr>
            <a:r>
              <a:rPr lang="zh-CN" altLang="en-US">
                <a:latin typeface="黑体" panose="02010609060101010101" charset="-122"/>
                <a:ea typeface="黑体" panose="02010609060101010101" charset="-122"/>
              </a:rPr>
              <a:t>二、进入公众号后（页面如左）请点击最下面一栏的</a:t>
            </a:r>
            <a:r>
              <a:rPr lang="en-US" altLang="zh-CN">
                <a:solidFill>
                  <a:srgbClr val="FF0000"/>
                </a:solidFill>
                <a:latin typeface="黑体" panose="02010609060101010101" charset="-122"/>
                <a:ea typeface="黑体" panose="02010609060101010101" charset="-122"/>
              </a:rPr>
              <a:t>“Fx</a:t>
            </a:r>
            <a:r>
              <a:rPr lang="zh-CN" altLang="en-US">
                <a:solidFill>
                  <a:srgbClr val="FF0000"/>
                </a:solidFill>
                <a:latin typeface="黑体" panose="02010609060101010101" charset="-122"/>
                <a:ea typeface="黑体" panose="02010609060101010101" charset="-122"/>
              </a:rPr>
              <a:t>移动端</a:t>
            </a:r>
            <a:r>
              <a:rPr lang="en-US" altLang="zh-CN">
                <a:solidFill>
                  <a:srgbClr val="FF0000"/>
                </a:solidFill>
                <a:latin typeface="黑体" panose="02010609060101010101" charset="-122"/>
                <a:ea typeface="黑体" panose="02010609060101010101" charset="-122"/>
              </a:rPr>
              <a:t>”</a:t>
            </a:r>
          </a:p>
          <a:p>
            <a:pPr marL="0" indent="0">
              <a:buNone/>
            </a:pPr>
            <a:r>
              <a:rPr lang="en-US" altLang="zh-CN">
                <a:latin typeface="黑体" panose="02010609060101010101" charset="-122"/>
                <a:ea typeface="黑体" panose="02010609060101010101" charset="-122"/>
              </a:rPr>
              <a:t>    </a:t>
            </a:r>
            <a:r>
              <a:rPr lang="zh-CN" altLang="en-US">
                <a:latin typeface="黑体" panose="02010609060101010101" charset="-122"/>
                <a:ea typeface="黑体" panose="02010609060101010101" charset="-122"/>
              </a:rPr>
              <a:t>点击</a:t>
            </a:r>
            <a:r>
              <a:rPr lang="en-US" altLang="zh-CN">
                <a:latin typeface="黑体" panose="02010609060101010101" charset="-122"/>
                <a:ea typeface="黑体" panose="02010609060101010101" charset="-122"/>
                <a:sym typeface="+mn-ea"/>
              </a:rPr>
              <a:t>“Fx</a:t>
            </a:r>
            <a:r>
              <a:rPr lang="zh-CN" altLang="en-US">
                <a:latin typeface="黑体" panose="02010609060101010101" charset="-122"/>
                <a:ea typeface="黑体" panose="02010609060101010101" charset="-122"/>
                <a:sym typeface="+mn-ea"/>
              </a:rPr>
              <a:t>移动端</a:t>
            </a:r>
            <a:r>
              <a:rPr lang="en-US" altLang="zh-CN">
                <a:latin typeface="黑体" panose="02010609060101010101" charset="-122"/>
                <a:ea typeface="黑体" panose="02010609060101010101" charset="-122"/>
                <a:sym typeface="+mn-ea"/>
              </a:rPr>
              <a:t>”</a:t>
            </a:r>
            <a:r>
              <a:rPr lang="zh-CN" altLang="en-US">
                <a:latin typeface="黑体" panose="02010609060101010101" charset="-122"/>
                <a:ea typeface="黑体" panose="02010609060101010101" charset="-122"/>
              </a:rPr>
              <a:t>进入后（页面如右）</a:t>
            </a:r>
          </a:p>
        </p:txBody>
      </p:sp>
      <p:pic>
        <p:nvPicPr>
          <p:cNvPr id="4" name="图片 3"/>
          <p:cNvPicPr>
            <a:picLocks noChangeAspect="1"/>
          </p:cNvPicPr>
          <p:nvPr/>
        </p:nvPicPr>
        <p:blipFill>
          <a:blip r:embed="rId2"/>
          <a:stretch>
            <a:fillRect/>
          </a:stretch>
        </p:blipFill>
        <p:spPr>
          <a:xfrm>
            <a:off x="1202690" y="1333500"/>
            <a:ext cx="2679065" cy="5353050"/>
          </a:xfrm>
          <a:prstGeom prst="rect">
            <a:avLst/>
          </a:prstGeom>
        </p:spPr>
      </p:pic>
      <p:sp>
        <p:nvSpPr>
          <p:cNvPr id="5" name="矩形 4"/>
          <p:cNvSpPr/>
          <p:nvPr/>
        </p:nvSpPr>
        <p:spPr>
          <a:xfrm>
            <a:off x="1604645" y="6334760"/>
            <a:ext cx="608965" cy="2628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a:off x="4868545" y="1333500"/>
            <a:ext cx="2671445" cy="5353685"/>
          </a:xfrm>
          <a:prstGeom prst="rect">
            <a:avLst/>
          </a:prstGeom>
        </p:spPr>
      </p:pic>
      <p:sp>
        <p:nvSpPr>
          <p:cNvPr id="7" name="文本框 6"/>
          <p:cNvSpPr txBox="1"/>
          <p:nvPr/>
        </p:nvSpPr>
        <p:spPr>
          <a:xfrm>
            <a:off x="8150860" y="1096010"/>
            <a:ext cx="4152265" cy="914400"/>
          </a:xfrm>
          <a:prstGeom prst="rect">
            <a:avLst/>
          </a:prstGeom>
          <a:noFill/>
        </p:spPr>
        <p:txBody>
          <a:bodyPr wrap="square" rtlCol="0">
            <a:spAutoFit/>
          </a:bodyPr>
          <a:lstStyle/>
          <a:p>
            <a:r>
              <a:rPr lang="zh-CN" altLang="en-US">
                <a:solidFill>
                  <a:srgbClr val="FF0000"/>
                </a:solidFill>
              </a:rPr>
              <a:t>注意：</a:t>
            </a:r>
            <a:r>
              <a:rPr lang="zh-CN" altLang="en-US"/>
              <a:t>若未登陆账号的同学请点击右图右上方登陆，选择</a:t>
            </a:r>
            <a:r>
              <a:rPr lang="en-US" altLang="zh-CN">
                <a:solidFill>
                  <a:srgbClr val="FF0000"/>
                </a:solidFill>
              </a:rPr>
              <a:t>“</a:t>
            </a:r>
            <a:r>
              <a:rPr lang="zh-CN" altLang="en-US">
                <a:solidFill>
                  <a:srgbClr val="FF0000"/>
                </a:solidFill>
              </a:rPr>
              <a:t>统一身份认证登陆</a:t>
            </a:r>
            <a:r>
              <a:rPr lang="en-US" altLang="zh-CN">
                <a:solidFill>
                  <a:srgbClr val="FF0000"/>
                </a:solidFill>
              </a:rPr>
              <a:t>”</a:t>
            </a:r>
            <a:r>
              <a:rPr lang="zh-CN" altLang="en-US"/>
              <a:t>账号为您的学号与密码</a:t>
            </a:r>
          </a:p>
        </p:txBody>
      </p:sp>
      <p:sp>
        <p:nvSpPr>
          <p:cNvPr id="8" name="矩形 7"/>
          <p:cNvSpPr/>
          <p:nvPr/>
        </p:nvSpPr>
        <p:spPr>
          <a:xfrm>
            <a:off x="6463665" y="1554480"/>
            <a:ext cx="1190625" cy="4559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86575" y="1698625"/>
            <a:ext cx="345440" cy="97155"/>
          </a:xfrm>
          <a:prstGeom prst="rect">
            <a:avLst/>
          </a:prstGeom>
          <a:solidFill>
            <a:srgbClr val="269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stretch>
            <a:fillRect/>
          </a:stretch>
        </p:blipFill>
        <p:spPr>
          <a:xfrm>
            <a:off x="8515350" y="2144395"/>
            <a:ext cx="3242310" cy="4542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9915" y="386715"/>
            <a:ext cx="10515600" cy="4351338"/>
          </a:xfrm>
        </p:spPr>
        <p:txBody>
          <a:bodyPr/>
          <a:lstStyle/>
          <a:p>
            <a:pPr marL="0" indent="0">
              <a:buNone/>
            </a:pPr>
            <a:r>
              <a:rPr lang="zh-CN" altLang="en-US" dirty="0">
                <a:latin typeface="黑体" panose="02010609060101010101" charset="-122"/>
                <a:ea typeface="黑体" panose="02010609060101010101" charset="-122"/>
              </a:rPr>
              <a:t>三、点击</a:t>
            </a:r>
            <a:r>
              <a:rPr lang="en-US" altLang="zh-CN" dirty="0" smtClean="0">
                <a:latin typeface="黑体" panose="02010609060101010101" charset="-122"/>
                <a:ea typeface="黑体" panose="02010609060101010101" charset="-122"/>
              </a:rPr>
              <a:t>“</a:t>
            </a:r>
            <a:r>
              <a:rPr lang="zh-CN" altLang="en-US" dirty="0" smtClean="0">
                <a:latin typeface="黑体" panose="02010609060101010101" charset="-122"/>
                <a:ea typeface="黑体" panose="02010609060101010101" charset="-122"/>
              </a:rPr>
              <a:t>心理评估</a:t>
            </a:r>
            <a:r>
              <a:rPr lang="en-US" altLang="zh-CN" dirty="0" smtClean="0">
                <a:latin typeface="黑体" panose="02010609060101010101" charset="-122"/>
                <a:ea typeface="黑体" panose="02010609060101010101" charset="-122"/>
              </a:rPr>
              <a:t>”</a:t>
            </a:r>
            <a:endParaRPr lang="zh-CN" altLang="en-US" dirty="0">
              <a:latin typeface="黑体" panose="02010609060101010101" charset="-122"/>
              <a:ea typeface="黑体" panose="02010609060101010101" charset="-122"/>
            </a:endParaRPr>
          </a:p>
        </p:txBody>
      </p:sp>
      <p:pic>
        <p:nvPicPr>
          <p:cNvPr id="4" name="图片 3"/>
          <p:cNvPicPr>
            <a:picLocks noChangeAspect="1"/>
          </p:cNvPicPr>
          <p:nvPr/>
        </p:nvPicPr>
        <p:blipFill>
          <a:blip r:embed="rId2"/>
          <a:stretch>
            <a:fillRect/>
          </a:stretch>
        </p:blipFill>
        <p:spPr>
          <a:xfrm>
            <a:off x="3008071" y="1206267"/>
            <a:ext cx="2671445" cy="5353685"/>
          </a:xfrm>
          <a:prstGeom prst="rect">
            <a:avLst/>
          </a:prstGeom>
        </p:spPr>
      </p:pic>
      <p:sp>
        <p:nvSpPr>
          <p:cNvPr id="9" name="矩形 8"/>
          <p:cNvSpPr/>
          <p:nvPr/>
        </p:nvSpPr>
        <p:spPr>
          <a:xfrm>
            <a:off x="5253990" y="1532890"/>
            <a:ext cx="345440" cy="97155"/>
          </a:xfrm>
          <a:prstGeom prst="rect">
            <a:avLst/>
          </a:prstGeom>
          <a:solidFill>
            <a:srgbClr val="269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89906" y="3385820"/>
            <a:ext cx="689610" cy="70485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3351402" y="897622"/>
            <a:ext cx="1902588" cy="25963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9915" y="386715"/>
            <a:ext cx="11066780" cy="4351655"/>
          </a:xfrm>
        </p:spPr>
        <p:txBody>
          <a:bodyPr/>
          <a:lstStyle/>
          <a:p>
            <a:pPr marL="0" indent="0">
              <a:buNone/>
            </a:pPr>
            <a:r>
              <a:rPr lang="zh-CN" altLang="en-US">
                <a:latin typeface="黑体" panose="02010609060101010101" charset="-122"/>
                <a:ea typeface="黑体" panose="02010609060101010101" charset="-122"/>
              </a:rPr>
              <a:t>四、进入</a:t>
            </a:r>
            <a:r>
              <a:rPr lang="en-US" altLang="zh-CN">
                <a:latin typeface="黑体" panose="02010609060101010101" charset="-122"/>
                <a:ea typeface="黑体" panose="02010609060101010101" charset="-122"/>
              </a:rPr>
              <a:t>“</a:t>
            </a:r>
            <a:r>
              <a:rPr lang="en-US" altLang="zh-CN">
                <a:solidFill>
                  <a:srgbClr val="FF0000"/>
                </a:solidFill>
                <a:latin typeface="黑体" panose="02010609060101010101" charset="-122"/>
                <a:ea typeface="黑体" panose="02010609060101010101" charset="-122"/>
              </a:rPr>
              <a:t>“</a:t>
            </a:r>
            <a:r>
              <a:rPr lang="zh-CN" altLang="en-US">
                <a:solidFill>
                  <a:srgbClr val="FF0000"/>
                </a:solidFill>
                <a:latin typeface="黑体" panose="02010609060101010101" charset="-122"/>
                <a:ea typeface="黑体" panose="02010609060101010101" charset="-122"/>
              </a:rPr>
              <a:t>心理评估</a:t>
            </a:r>
            <a:r>
              <a:rPr lang="en-US" altLang="zh-CN">
                <a:solidFill>
                  <a:srgbClr val="FF0000"/>
                </a:solidFill>
                <a:latin typeface="黑体" panose="02010609060101010101" charset="-122"/>
                <a:ea typeface="黑体" panose="02010609060101010101" charset="-122"/>
              </a:rPr>
              <a:t>”</a:t>
            </a:r>
            <a:r>
              <a:rPr lang="zh-CN" altLang="en-US">
                <a:solidFill>
                  <a:srgbClr val="FF0000"/>
                </a:solidFill>
                <a:latin typeface="黑体" panose="02010609060101010101" charset="-122"/>
                <a:ea typeface="黑体" panose="02010609060101010101" charset="-122"/>
              </a:rPr>
              <a:t>后</a:t>
            </a:r>
            <a:r>
              <a:rPr lang="en-US" altLang="zh-CN">
                <a:latin typeface="黑体" panose="02010609060101010101" charset="-122"/>
                <a:ea typeface="黑体" panose="02010609060101010101" charset="-122"/>
              </a:rPr>
              <a:t>,</a:t>
            </a:r>
            <a:r>
              <a:rPr lang="zh-CN" altLang="en-US">
                <a:latin typeface="黑体" panose="02010609060101010101" charset="-122"/>
                <a:ea typeface="黑体" panose="02010609060101010101" charset="-122"/>
              </a:rPr>
              <a:t>再点击</a:t>
            </a:r>
            <a:r>
              <a:rPr lang="en-US" altLang="zh-CN">
                <a:solidFill>
                  <a:srgbClr val="FF0000"/>
                </a:solidFill>
                <a:latin typeface="黑体" panose="02010609060101010101" charset="-122"/>
                <a:ea typeface="黑体" panose="02010609060101010101" charset="-122"/>
              </a:rPr>
              <a:t>““</a:t>
            </a:r>
            <a:r>
              <a:rPr lang="zh-CN" altLang="en-US">
                <a:solidFill>
                  <a:srgbClr val="FF0000"/>
                </a:solidFill>
                <a:latin typeface="黑体" panose="02010609060101010101" charset="-122"/>
                <a:ea typeface="黑体" panose="02010609060101010101" charset="-122"/>
              </a:rPr>
              <a:t>疫情期间学生心理状态问卷</a:t>
            </a:r>
            <a:r>
              <a:rPr lang="en-US" altLang="zh-CN">
                <a:solidFill>
                  <a:srgbClr val="FF0000"/>
                </a:solidFill>
                <a:latin typeface="黑体" panose="02010609060101010101" charset="-122"/>
                <a:ea typeface="黑体" panose="02010609060101010101" charset="-122"/>
              </a:rPr>
              <a:t>”</a:t>
            </a:r>
            <a:r>
              <a:rPr lang="zh-CN" altLang="en-US">
                <a:latin typeface="黑体" panose="02010609060101010101" charset="-122"/>
                <a:ea typeface="黑体" panose="02010609060101010101" charset="-122"/>
                <a:sym typeface="+mn-ea"/>
              </a:rPr>
              <a:t>（</a:t>
            </a:r>
            <a:r>
              <a:rPr lang="zh-CN">
                <a:latin typeface="黑体" panose="02010609060101010101" charset="-122"/>
                <a:ea typeface="黑体" panose="02010609060101010101" charset="-122"/>
                <a:sym typeface="+mn-ea"/>
              </a:rPr>
              <a:t>页面如下</a:t>
            </a:r>
            <a:r>
              <a:rPr lang="zh-CN" altLang="en-US">
                <a:latin typeface="黑体" panose="02010609060101010101" charset="-122"/>
                <a:ea typeface="黑体" panose="02010609060101010101" charset="-122"/>
                <a:sym typeface="+mn-ea"/>
              </a:rPr>
              <a:t>）</a:t>
            </a:r>
            <a:endParaRPr lang="en-US" altLang="zh-CN">
              <a:latin typeface="黑体" panose="02010609060101010101" charset="-122"/>
              <a:ea typeface="黑体" panose="02010609060101010101" charset="-122"/>
            </a:endParaRPr>
          </a:p>
          <a:p>
            <a:pPr marL="0" indent="0">
              <a:buNone/>
            </a:pPr>
            <a:endParaRPr lang="zh-CN" altLang="en-US">
              <a:latin typeface="黑体" panose="02010609060101010101" charset="-122"/>
              <a:ea typeface="黑体" panose="02010609060101010101" charset="-122"/>
            </a:endParaRPr>
          </a:p>
        </p:txBody>
      </p:sp>
      <p:pic>
        <p:nvPicPr>
          <p:cNvPr id="10" name="图片 9"/>
          <p:cNvPicPr>
            <a:picLocks noChangeAspect="1"/>
          </p:cNvPicPr>
          <p:nvPr/>
        </p:nvPicPr>
        <p:blipFill>
          <a:blip r:embed="rId2"/>
          <a:stretch>
            <a:fillRect/>
          </a:stretch>
        </p:blipFill>
        <p:spPr>
          <a:xfrm>
            <a:off x="2865120" y="1169035"/>
            <a:ext cx="7037705" cy="4991100"/>
          </a:xfrm>
          <a:prstGeom prst="rect">
            <a:avLst/>
          </a:prstGeom>
        </p:spPr>
      </p:pic>
      <p:sp>
        <p:nvSpPr>
          <p:cNvPr id="13" name="矩形 12"/>
          <p:cNvSpPr/>
          <p:nvPr/>
        </p:nvSpPr>
        <p:spPr>
          <a:xfrm>
            <a:off x="3473450" y="3152140"/>
            <a:ext cx="3431540" cy="7099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0920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355" y="241935"/>
            <a:ext cx="10515600" cy="4351338"/>
          </a:xfrm>
        </p:spPr>
        <p:txBody>
          <a:bodyPr/>
          <a:lstStyle/>
          <a:p>
            <a:pPr marL="0" indent="0">
              <a:buNone/>
            </a:pPr>
            <a:r>
              <a:rPr lang="zh-CN" altLang="en-US">
                <a:latin typeface="黑体" panose="02010609060101010101" charset="-122"/>
                <a:ea typeface="黑体" panose="02010609060101010101" charset="-122"/>
              </a:rPr>
              <a:t>五、进行测试</a:t>
            </a:r>
          </a:p>
        </p:txBody>
      </p:sp>
      <p:pic>
        <p:nvPicPr>
          <p:cNvPr id="4" name="图片 3"/>
          <p:cNvPicPr>
            <a:picLocks noChangeAspect="1"/>
          </p:cNvPicPr>
          <p:nvPr/>
        </p:nvPicPr>
        <p:blipFill>
          <a:blip r:embed="rId2"/>
          <a:stretch>
            <a:fillRect/>
          </a:stretch>
        </p:blipFill>
        <p:spPr>
          <a:xfrm>
            <a:off x="455930" y="875030"/>
            <a:ext cx="4681220" cy="5494020"/>
          </a:xfrm>
          <a:prstGeom prst="rect">
            <a:avLst/>
          </a:prstGeom>
        </p:spPr>
      </p:pic>
      <p:sp>
        <p:nvSpPr>
          <p:cNvPr id="11" name="矩形 10"/>
          <p:cNvSpPr/>
          <p:nvPr/>
        </p:nvSpPr>
        <p:spPr>
          <a:xfrm>
            <a:off x="1212215" y="5483225"/>
            <a:ext cx="3253105" cy="6788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 name="文本框 4"/>
          <p:cNvSpPr txBox="1"/>
          <p:nvPr/>
        </p:nvSpPr>
        <p:spPr>
          <a:xfrm>
            <a:off x="5520055" y="1289685"/>
            <a:ext cx="6857365" cy="118872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a:latin typeface="黑体" panose="02010609060101010101" charset="-122"/>
                <a:ea typeface="黑体" panose="02010609060101010101" charset="-122"/>
                <a:sym typeface="+mn-ea"/>
              </a:rPr>
              <a:t>本次测试大约会持续</a:t>
            </a:r>
            <a:r>
              <a:rPr lang="en-US" altLang="zh-CN" sz="2400">
                <a:latin typeface="黑体" panose="02010609060101010101" charset="-122"/>
                <a:ea typeface="黑体" panose="02010609060101010101" charset="-122"/>
                <a:sym typeface="+mn-ea"/>
              </a:rPr>
              <a:t>6—10</a:t>
            </a:r>
            <a:r>
              <a:rPr lang="zh-CN" altLang="en-US" sz="2400">
                <a:latin typeface="黑体" panose="02010609060101010101" charset="-122"/>
                <a:ea typeface="黑体" panose="02010609060101010101" charset="-122"/>
                <a:sym typeface="+mn-ea"/>
              </a:rPr>
              <a:t>分钟，请同学们根据真实情况答题。</a:t>
            </a:r>
          </a:p>
          <a:p>
            <a:pPr marL="285750" indent="-285750">
              <a:buFont typeface="Arial" panose="020B0604020202020204" pitchFamily="34" charset="0"/>
              <a:buChar char="•"/>
            </a:pPr>
            <a:r>
              <a:rPr lang="zh-CN" altLang="en-US" sz="2400">
                <a:latin typeface="黑体" panose="02010609060101010101" charset="-122"/>
                <a:ea typeface="黑体" panose="02010609060101010101" charset="-122"/>
              </a:rPr>
              <a:t>填写完毕后请点击</a:t>
            </a:r>
            <a:r>
              <a:rPr lang="en-US" altLang="zh-CN" sz="2400">
                <a:solidFill>
                  <a:srgbClr val="FF0000"/>
                </a:solidFill>
                <a:latin typeface="黑体" panose="02010609060101010101" charset="-122"/>
                <a:ea typeface="黑体" panose="02010609060101010101" charset="-122"/>
              </a:rPr>
              <a:t>“</a:t>
            </a:r>
            <a:r>
              <a:rPr lang="zh-CN" altLang="en-US" sz="2400">
                <a:solidFill>
                  <a:srgbClr val="FF0000"/>
                </a:solidFill>
                <a:latin typeface="黑体" panose="02010609060101010101" charset="-122"/>
                <a:ea typeface="黑体" panose="02010609060101010101" charset="-122"/>
              </a:rPr>
              <a:t>确认提交</a:t>
            </a:r>
            <a:r>
              <a:rPr lang="en-US" altLang="zh-CN" sz="2400">
                <a:solidFill>
                  <a:srgbClr val="FF0000"/>
                </a:solidFill>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并点击</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确定</a:t>
            </a:r>
            <a:r>
              <a:rPr lang="en-US" altLang="zh-CN" sz="2400">
                <a:latin typeface="黑体" panose="02010609060101010101" charset="-122"/>
                <a:ea typeface="黑体" panose="02010609060101010101" charset="-122"/>
              </a:rPr>
              <a:t>”</a:t>
            </a:r>
          </a:p>
        </p:txBody>
      </p:sp>
      <p:pic>
        <p:nvPicPr>
          <p:cNvPr id="6" name="图片 5"/>
          <p:cNvPicPr>
            <a:picLocks noChangeAspect="1"/>
          </p:cNvPicPr>
          <p:nvPr/>
        </p:nvPicPr>
        <p:blipFill>
          <a:blip r:embed="rId3"/>
          <a:stretch>
            <a:fillRect/>
          </a:stretch>
        </p:blipFill>
        <p:spPr>
          <a:xfrm>
            <a:off x="6918960" y="2478405"/>
            <a:ext cx="2880360" cy="4298950"/>
          </a:xfrm>
          <a:prstGeom prst="rect">
            <a:avLst/>
          </a:prstGeom>
        </p:spPr>
      </p:pic>
      <p:sp>
        <p:nvSpPr>
          <p:cNvPr id="7" name="矩形 6"/>
          <p:cNvSpPr/>
          <p:nvPr/>
        </p:nvSpPr>
        <p:spPr>
          <a:xfrm>
            <a:off x="8447405" y="6161405"/>
            <a:ext cx="1257935" cy="46736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矩形 7"/>
          <p:cNvSpPr/>
          <p:nvPr/>
        </p:nvSpPr>
        <p:spPr>
          <a:xfrm>
            <a:off x="8319770" y="5143500"/>
            <a:ext cx="1257935" cy="46736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Tree>
    <p:extLst>
      <p:ext uri="{BB962C8B-B14F-4D97-AF65-F5344CB8AC3E}">
        <p14:creationId xmlns:p14="http://schemas.microsoft.com/office/powerpoint/2010/main" val="358605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505" y="439420"/>
            <a:ext cx="10515600" cy="702310"/>
          </a:xfrm>
        </p:spPr>
        <p:txBody>
          <a:bodyPr/>
          <a:lstStyle/>
          <a:p>
            <a:pPr marL="0" indent="0">
              <a:buNone/>
            </a:pPr>
            <a:r>
              <a:rPr lang="zh-CN" altLang="en-US">
                <a:latin typeface="黑体" panose="02010609060101010101" charset="-122"/>
                <a:ea typeface="黑体" panose="02010609060101010101" charset="-122"/>
              </a:rPr>
              <a:t>六、查看测评报告</a:t>
            </a:r>
          </a:p>
        </p:txBody>
      </p:sp>
      <p:sp>
        <p:nvSpPr>
          <p:cNvPr id="6" name="文本框 5"/>
          <p:cNvSpPr txBox="1"/>
          <p:nvPr/>
        </p:nvSpPr>
        <p:spPr>
          <a:xfrm>
            <a:off x="668655" y="1248410"/>
            <a:ext cx="11499215" cy="822960"/>
          </a:xfrm>
          <a:prstGeom prst="rect">
            <a:avLst/>
          </a:prstGeom>
          <a:noFill/>
        </p:spPr>
        <p:txBody>
          <a:bodyPr wrap="square" rtlCol="0">
            <a:spAutoFit/>
          </a:bodyPr>
          <a:lstStyle/>
          <a:p>
            <a:r>
              <a:rPr lang="zh-CN" altLang="en-US" sz="2400">
                <a:latin typeface="黑体" panose="02010609060101010101" charset="-122"/>
                <a:ea typeface="黑体" panose="02010609060101010101" charset="-122"/>
              </a:rPr>
              <a:t>完成测试后，</a:t>
            </a:r>
            <a:r>
              <a:rPr lang="zh-CN" altLang="en-US" sz="2400">
                <a:latin typeface="黑体" panose="02010609060101010101" charset="-122"/>
                <a:ea typeface="黑体" panose="02010609060101010101" charset="-122"/>
                <a:sym typeface="+mn-ea"/>
              </a:rPr>
              <a:t>点击</a:t>
            </a:r>
            <a:r>
              <a:rPr lang="en-US" altLang="zh-CN"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疫情期间学生心理状态问卷</a:t>
            </a:r>
            <a:r>
              <a:rPr lang="en-US" altLang="zh-CN"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，即可查看关于本次的测评报告</a:t>
            </a:r>
            <a:endParaRPr lang="zh-CN" altLang="en-US" sz="2400">
              <a:latin typeface="黑体" panose="02010609060101010101" charset="-122"/>
              <a:ea typeface="黑体" panose="02010609060101010101" charset="-122"/>
            </a:endParaRPr>
          </a:p>
          <a:p>
            <a:endParaRPr lang="zh-CN" altLang="en-US" sz="2400">
              <a:latin typeface="黑体" panose="02010609060101010101" charset="-122"/>
              <a:ea typeface="黑体" panose="02010609060101010101" charset="-122"/>
            </a:endParaRPr>
          </a:p>
        </p:txBody>
      </p:sp>
      <p:pic>
        <p:nvPicPr>
          <p:cNvPr id="8" name="图片 7"/>
          <p:cNvPicPr>
            <a:picLocks noChangeAspect="1"/>
          </p:cNvPicPr>
          <p:nvPr/>
        </p:nvPicPr>
        <p:blipFill>
          <a:blip r:embed="rId2"/>
          <a:stretch>
            <a:fillRect/>
          </a:stretch>
        </p:blipFill>
        <p:spPr>
          <a:xfrm>
            <a:off x="2296795" y="1913890"/>
            <a:ext cx="6637655" cy="3824605"/>
          </a:xfrm>
          <a:prstGeom prst="rect">
            <a:avLst/>
          </a:prstGeom>
        </p:spPr>
      </p:pic>
      <p:sp>
        <p:nvSpPr>
          <p:cNvPr id="10" name="矩形 9"/>
          <p:cNvSpPr/>
          <p:nvPr/>
        </p:nvSpPr>
        <p:spPr>
          <a:xfrm>
            <a:off x="2857500" y="3882390"/>
            <a:ext cx="3506470" cy="107696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Tree>
    <p:extLst>
      <p:ext uri="{BB962C8B-B14F-4D97-AF65-F5344CB8AC3E}">
        <p14:creationId xmlns:p14="http://schemas.microsoft.com/office/powerpoint/2010/main" val="292352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charset="-122"/>
                <a:ea typeface="黑体" panose="02010609060101010101" charset="-122"/>
              </a:rPr>
              <a:t>感谢您参与本</a:t>
            </a:r>
            <a:r>
              <a:rPr lang="zh-CN" altLang="en-US" dirty="0" smtClean="0">
                <a:latin typeface="黑体" panose="02010609060101010101" charset="-122"/>
                <a:ea typeface="黑体" panose="02010609060101010101" charset="-122"/>
              </a:rPr>
              <a:t>次心理评估！</a:t>
            </a:r>
            <a:endParaRPr lang="zh-CN" altLang="en-US" dirty="0">
              <a:latin typeface="黑体" panose="02010609060101010101" charset="-122"/>
              <a:ea typeface="黑体" panose="02010609060101010101" charset="-122"/>
            </a:endParaRPr>
          </a:p>
        </p:txBody>
      </p:sp>
      <p:sp>
        <p:nvSpPr>
          <p:cNvPr id="3" name="内容占位符 2"/>
          <p:cNvSpPr>
            <a:spLocks noGrp="1"/>
          </p:cNvSpPr>
          <p:nvPr>
            <p:ph idx="1"/>
          </p:nvPr>
        </p:nvSpPr>
        <p:spPr/>
        <p:txBody>
          <a:bodyPr/>
          <a:lstStyle/>
          <a:p>
            <a:pPr marL="457200" indent="-457200"/>
            <a:r>
              <a:rPr lang="zh-CN" altLang="en-US" sz="2400" dirty="0" smtClean="0">
                <a:latin typeface="黑体" panose="02010609060101010101" charset="-122"/>
                <a:ea typeface="黑体" panose="02010609060101010101" charset="-122"/>
              </a:rPr>
              <a:t>若</a:t>
            </a:r>
            <a:r>
              <a:rPr lang="zh-CN" altLang="en-US" sz="2400" dirty="0">
                <a:latin typeface="黑体" panose="02010609060101010101" charset="-122"/>
                <a:ea typeface="黑体" panose="02010609060101010101" charset="-122"/>
              </a:rPr>
              <a:t>您对你的测评报告存在疑问或是想寻求帮助，您可以拨打心理咨询中心的电话预约咨询。</a:t>
            </a:r>
          </a:p>
          <a:p>
            <a:pPr marL="457200" indent="-457200"/>
            <a:r>
              <a:rPr lang="zh-CN" altLang="en-US" sz="2400" dirty="0">
                <a:latin typeface="黑体" panose="02010609060101010101" charset="-122"/>
                <a:ea typeface="黑体" panose="02010609060101010101" charset="-122"/>
              </a:rPr>
              <a:t>心理咨询研究中心电话：</a:t>
            </a:r>
          </a:p>
          <a:p>
            <a:pPr marL="0" indent="0">
              <a:buNone/>
            </a:pPr>
            <a:r>
              <a:rPr lang="zh-CN" altLang="en-US" sz="2400" dirty="0">
                <a:latin typeface="黑体" panose="02010609060101010101" charset="-122"/>
                <a:ea typeface="黑体" panose="02010609060101010101" charset="-122"/>
              </a:rPr>
              <a:t>       石牌校区：</a:t>
            </a:r>
            <a:r>
              <a:rPr lang="en-US" altLang="zh-CN" sz="2400" dirty="0">
                <a:latin typeface="黑体" panose="02010609060101010101" charset="-122"/>
                <a:ea typeface="黑体" panose="02010609060101010101" charset="-122"/>
              </a:rPr>
              <a:t>85216115</a:t>
            </a:r>
            <a:r>
              <a:rPr lang="zh-CN" altLang="en-US" sz="2400" dirty="0">
                <a:latin typeface="黑体" panose="02010609060101010101" charset="-122"/>
                <a:ea typeface="黑体" panose="02010609060101010101" charset="-122"/>
              </a:rPr>
              <a:t>、</a:t>
            </a:r>
            <a:r>
              <a:rPr lang="en-US" altLang="zh-CN" sz="2400" dirty="0">
                <a:latin typeface="黑体" panose="02010609060101010101" charset="-122"/>
                <a:ea typeface="黑体" panose="02010609060101010101" charset="-122"/>
              </a:rPr>
              <a:t>85213819</a:t>
            </a:r>
          </a:p>
          <a:p>
            <a:pPr marL="0" indent="0">
              <a:buNone/>
            </a:pPr>
            <a:r>
              <a:rPr lang="en-US" altLang="zh-CN" sz="24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大学城校区：</a:t>
            </a:r>
            <a:r>
              <a:rPr lang="en-US" altLang="zh-CN" sz="2400" dirty="0">
                <a:latin typeface="黑体" panose="02010609060101010101" charset="-122"/>
                <a:ea typeface="黑体" panose="02010609060101010101" charset="-122"/>
              </a:rPr>
              <a:t>39310202</a:t>
            </a:r>
            <a:r>
              <a:rPr lang="zh-CN" altLang="en-US" sz="2400" dirty="0">
                <a:latin typeface="黑体" panose="02010609060101010101" charset="-122"/>
                <a:ea typeface="黑体" panose="02010609060101010101" charset="-122"/>
              </a:rPr>
              <a:t>、</a:t>
            </a:r>
            <a:r>
              <a:rPr lang="en-US" altLang="zh-CN" sz="2400" dirty="0">
                <a:latin typeface="黑体" panose="02010609060101010101" charset="-122"/>
                <a:ea typeface="黑体" panose="02010609060101010101" charset="-122"/>
              </a:rPr>
              <a:t>39310303</a:t>
            </a:r>
          </a:p>
          <a:p>
            <a:pPr marL="0" indent="0">
              <a:buNone/>
            </a:pPr>
            <a:r>
              <a:rPr lang="en-US" altLang="zh-CN" sz="24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南海校区：</a:t>
            </a:r>
            <a:r>
              <a:rPr lang="en-US" altLang="zh-CN" sz="2400" dirty="0">
                <a:latin typeface="黑体" panose="02010609060101010101" charset="-122"/>
                <a:ea typeface="黑体" panose="02010609060101010101" charset="-122"/>
              </a:rPr>
              <a:t>86687169</a:t>
            </a:r>
          </a:p>
          <a:p>
            <a:pPr marL="0" indent="0">
              <a:buNone/>
            </a:pPr>
            <a:endParaRPr lang="en-US" altLang="zh-CN" sz="2400" dirty="0">
              <a:latin typeface="黑体" panose="02010609060101010101" charset="-122"/>
              <a:ea typeface="黑体" panose="02010609060101010101"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444</Words>
  <Application>Microsoft Office PowerPoint</Application>
  <PresentationFormat>宽屏</PresentationFormat>
  <Paragraphs>35</Paragraphs>
  <Slides>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黑体</vt:lpstr>
      <vt:lpstr>宋体</vt:lpstr>
      <vt:lpstr>Arial</vt:lpstr>
      <vt:lpstr>Calibri</vt:lpstr>
      <vt:lpstr>Calibri Light</vt:lpstr>
      <vt:lpstr>Office 主题</vt:lpstr>
      <vt:lpstr>关于填写学生心理状态问卷 的操作指引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感谢您参与本次心理评估！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关于填写学生心理状态问卷 的操作指引</dc:title>
  <dc:creator/>
  <cp:lastModifiedBy>Ben</cp:lastModifiedBy>
  <cp:revision>9</cp:revision>
  <dcterms:created xsi:type="dcterms:W3CDTF">2015-05-05T08:02:00Z</dcterms:created>
  <dcterms:modified xsi:type="dcterms:W3CDTF">2020-11-05T07:20:45Z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