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sldIdLst>
    <p:sldId id="439" r:id="rId3"/>
    <p:sldId id="335" r:id="rId4"/>
    <p:sldId id="337" r:id="rId6"/>
    <p:sldId id="331" r:id="rId7"/>
    <p:sldId id="332" r:id="rId8"/>
    <p:sldId id="338" r:id="rId9"/>
    <p:sldId id="449" r:id="rId10"/>
    <p:sldId id="441" r:id="rId11"/>
    <p:sldId id="378" r:id="rId12"/>
    <p:sldId id="334" r:id="rId13"/>
    <p:sldId id="414" r:id="rId14"/>
    <p:sldId id="416" r:id="rId15"/>
    <p:sldId id="418" r:id="rId16"/>
    <p:sldId id="417" r:id="rId17"/>
    <p:sldId id="369" r:id="rId18"/>
    <p:sldId id="370" r:id="rId19"/>
    <p:sldId id="442" r:id="rId20"/>
    <p:sldId id="492" r:id="rId21"/>
    <p:sldId id="420" r:id="rId22"/>
    <p:sldId id="360" r:id="rId23"/>
    <p:sldId id="422" r:id="rId24"/>
    <p:sldId id="423" r:id="rId25"/>
    <p:sldId id="426" r:id="rId26"/>
    <p:sldId id="425" r:id="rId27"/>
    <p:sldId id="363" r:id="rId28"/>
    <p:sldId id="364" r:id="rId29"/>
    <p:sldId id="427" r:id="rId30"/>
    <p:sldId id="367" r:id="rId31"/>
    <p:sldId id="368" r:id="rId32"/>
    <p:sldId id="438" r:id="rId33"/>
    <p:sldId id="443" r:id="rId34"/>
    <p:sldId id="340" r:id="rId35"/>
    <p:sldId id="347" r:id="rId36"/>
    <p:sldId id="348" r:id="rId37"/>
    <p:sldId id="350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  <a:srgbClr val="EEECE1"/>
    <a:srgbClr val="FFFFFF"/>
    <a:srgbClr val="C00000"/>
    <a:srgbClr val="E1B805"/>
    <a:srgbClr val="F26D64"/>
    <a:srgbClr val="5EC6D3"/>
    <a:srgbClr val="9BBB40"/>
    <a:srgbClr val="F8DD4E"/>
    <a:srgbClr val="F8E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422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5BF20-DF3B-4089-A157-C423B81941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064C-B1C8-4B8F-82B1-6A8D1A5749D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710-742C-40D8-8274-244181F055F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71B9-2DDD-4911-A6ED-DFD38D3900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9434-B129-4AF2-AC8D-426B33C9D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28A5-CEC3-4051-A8C3-9375E3DE30B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9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3876730"/>
            <a:ext cx="12192000" cy="2438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60" y="4149000"/>
            <a:ext cx="113760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年冬季毕业研究生档案整理工作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相关事项</a:t>
            </a:r>
            <a:endParaRPr lang="zh-CN" altLang="en-US" sz="2000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7458" y="5718810"/>
            <a:ext cx="25622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研究生院   </a:t>
            </a:r>
            <a:r>
              <a:rPr lang="en-US" altLang="zh-CN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等腰三角形 118"/>
          <p:cNvSpPr/>
          <p:nvPr/>
        </p:nvSpPr>
        <p:spPr>
          <a:xfrm flipV="1">
            <a:off x="2331085" y="-1905"/>
            <a:ext cx="7666990" cy="4062730"/>
          </a:xfrm>
          <a:prstGeom prst="triangle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81760" y="2174240"/>
            <a:ext cx="85026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核查毕业生原档案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实际保管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（由管理办完成）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45d476551fd9c23cb727f9425d2d85b"/>
          <p:cNvPicPr>
            <a:picLocks noChangeAspect="1"/>
          </p:cNvPicPr>
          <p:nvPr/>
        </p:nvPicPr>
        <p:blipFill>
          <a:blip r:embed="rId1"/>
          <a:srcRect l="3270" t="1835" b="5918"/>
          <a:stretch>
            <a:fillRect/>
          </a:stretch>
        </p:blipFill>
        <p:spPr>
          <a:xfrm rot="5400000">
            <a:off x="6994525" y="2306320"/>
            <a:ext cx="4456430" cy="31889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1180" y="2122805"/>
            <a:ext cx="487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）毕业生登记表领取、填报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030" y="3028315"/>
            <a:ext cx="6052185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领取纸质版毕业生登记表（一式两份）并下发学生填写，暂由学院保存，待整理当天带至现场。一份交由研究生院转至大学城档案馆，一份学院放入学生档案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5" name="等腰三角形 2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6390" y="2536190"/>
            <a:ext cx="52108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）毕业生登记表领取、填报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12月31日前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各学院提交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电子版，纸质版可整理档案当日带至现场提交给管理办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7655" y="2502309"/>
            <a:ext cx="6687185" cy="176257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-143650" y="904565"/>
            <a:ext cx="83520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（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）填报毕业生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档案交寄信息表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520" y="2559685"/>
            <a:ext cx="410273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电子版：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前发送到管理办邮箱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②纸质版：要求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毕业生签名确认并加盖学院公章，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后交至各校区管理办。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③此表包括本学院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年冬季所有毕业生的去向信息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814" y="5812790"/>
            <a:ext cx="1067318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请学院务必提醒学生注意核实档案接收地址，并对自己签名核对过的地址负责。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6" name="等腰三角形 15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190" y="2531555"/>
            <a:ext cx="7013575" cy="2284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97040" y="1396055"/>
            <a:ext cx="8352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（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档案交寄信息表地址填写注意事项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1534795" y="2413635"/>
            <a:ext cx="9417685" cy="36449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档案交寄地址以就业派遣去向为依据。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档案一般寄到报到证主管单位的档案管理部门（机构），如果报到证有备注单位，看是否要求寄到具体单位，同时要看具体单位是否有人事接收权，若具体单位无人事接收权，档案仍寄到主管单位。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indent="0" algn="l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③申请暂不派遣的毕业生在申请暂不派遣期间如需寄送档案，应以学院为单位上报档案接收地址，由管理办统一寄送。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0355"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3" name="等腰三角形 22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 txBox="1"/>
          <p:nvPr/>
        </p:nvSpPr>
        <p:spPr>
          <a:xfrm flipH="1">
            <a:off x="1626870" y="2156460"/>
            <a:ext cx="5963285" cy="106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材料分两类：必要材料和其他材料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2424000" y="3832225"/>
            <a:ext cx="842399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原档案材料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（不含定向生）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研究生报名表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研究生学籍表        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毕业研究生登记表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学位申请表及学位授予决议书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研究生中英文成绩单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内容占位符 12"/>
          <p:cNvSpPr txBox="1"/>
          <p:nvPr/>
        </p:nvSpPr>
        <p:spPr>
          <a:xfrm flipH="1">
            <a:off x="1626870" y="299974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必要材料</a:t>
            </a:r>
            <a:endParaRPr lang="en-US" altLang="zh-CN" sz="2800" b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35660" y="1048385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准备归档材料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 txBox="1"/>
          <p:nvPr/>
        </p:nvSpPr>
        <p:spPr>
          <a:xfrm flipH="1">
            <a:off x="1123315" y="2215515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其他材料</a:t>
            </a:r>
            <a:endParaRPr lang="en-US" altLang="zh-CN" sz="2800" b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891555" y="3118665"/>
            <a:ext cx="5262979" cy="1689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就业通知书（电子报到证打印版）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党（团）员档案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12825" y="122047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准备归档材料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4"/>
          <p:cNvSpPr txBox="1"/>
          <p:nvPr/>
        </p:nvSpPr>
        <p:spPr>
          <a:xfrm>
            <a:off x="6103635" y="3285670"/>
            <a:ext cx="58216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奖惩记录、违纪处罚通知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定向（委培）研究生的毕业证、学位证 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实践报告及考核评价表（专业学位）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66205" y="-8890"/>
            <a:ext cx="5367020" cy="6924040"/>
          </a:xfrm>
          <a:custGeom>
            <a:avLst/>
            <a:gdLst>
              <a:gd name="connsiteX0" fmla="*/ 0 w 11284"/>
              <a:gd name="connsiteY0" fmla="*/ 10845 h 10855"/>
              <a:gd name="connsiteX1" fmla="*/ 5221 w 11284"/>
              <a:gd name="connsiteY1" fmla="*/ 0 h 10855"/>
              <a:gd name="connsiteX2" fmla="*/ 11284 w 11284"/>
              <a:gd name="connsiteY2" fmla="*/ 11 h 10855"/>
              <a:gd name="connsiteX3" fmla="*/ 6436 w 11284"/>
              <a:gd name="connsiteY3" fmla="*/ 10855 h 10855"/>
              <a:gd name="connsiteX4" fmla="*/ 0 w 11284"/>
              <a:gd name="connsiteY4" fmla="*/ 10845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4" h="10855">
                <a:moveTo>
                  <a:pt x="0" y="10845"/>
                </a:moveTo>
                <a:lnTo>
                  <a:pt x="5221" y="0"/>
                </a:lnTo>
                <a:lnTo>
                  <a:pt x="11284" y="11"/>
                </a:lnTo>
                <a:lnTo>
                  <a:pt x="6436" y="10855"/>
                </a:lnTo>
                <a:lnTo>
                  <a:pt x="0" y="10845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53285" y="2686050"/>
            <a:ext cx="2209165" cy="76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图形"/>
          <p:cNvSpPr/>
          <p:nvPr/>
        </p:nvSpPr>
        <p:spPr>
          <a:xfrm>
            <a:off x="1017270" y="2555240"/>
            <a:ext cx="4481195" cy="5600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汉仪劲楷简" panose="00020600040101010101" charset="-122"/>
                <a:sym typeface="Arial" panose="020B0604020202020204" pitchFamily="34" charset="0"/>
              </a:rPr>
              <a:t>整 理 环 节</a:t>
            </a:r>
            <a:endParaRPr lang="zh-CN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劲楷简" panose="0002060004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1" name="矩形 10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437120" y="3115310"/>
            <a:ext cx="3048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后期整理工作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04175" y="2444115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现场整理工作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5495" y="1329690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整理工作时间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0135" y="3117850"/>
            <a:ext cx="1092009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4-7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以学院为单位进行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年冬季毕业生档案现场整理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2855" y="185102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整理工作时间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5" name="矩形 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二、档案整理</a:t>
              </a:r>
              <a:r>
                <a:rPr lang="en-US" altLang="zh-CN" sz="2800" dirty="0"/>
                <a:t>—</a:t>
              </a:r>
              <a:r>
                <a:rPr lang="zh-CN" altLang="en-US" sz="2800" dirty="0"/>
                <a:t>整理环节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6" name="等腰三角形 15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9005" y="3115945"/>
            <a:ext cx="103428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学院提前与研究生院预约整档具体日期，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当天带齐所需归档的材料到研究生院（具体材料见上文）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2855" y="1851025"/>
            <a:ext cx="42494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现场整理工作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5" name="矩形 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6" name="等腰三角形 15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目录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对角圆角矩形 30"/>
          <p:cNvSpPr/>
          <p:nvPr/>
        </p:nvSpPr>
        <p:spPr>
          <a:xfrm>
            <a:off x="2723515" y="3303905"/>
            <a:ext cx="6744335" cy="740410"/>
          </a:xfrm>
          <a:prstGeom prst="round2Diag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15815" y="3338830"/>
            <a:ext cx="2960370" cy="583565"/>
          </a:xfrm>
          <a:prstGeom prst="rect">
            <a:avLst/>
          </a:prstGeom>
          <a:solidFill>
            <a:srgbClr val="00376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a typeface="微软雅黑" panose="020B0503020204020204" charset="-122"/>
              </a:rPr>
              <a:t>二、档 案 整 理</a:t>
            </a:r>
            <a:endParaRPr lang="zh-CN" altLang="en-US" sz="3200" b="1" dirty="0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35" name="对角圆角矩形 34"/>
          <p:cNvSpPr/>
          <p:nvPr/>
        </p:nvSpPr>
        <p:spPr>
          <a:xfrm>
            <a:off x="2723515" y="1849755"/>
            <a:ext cx="6744335" cy="740410"/>
          </a:xfrm>
          <a:prstGeom prst="round2Diag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15815" y="1928495"/>
            <a:ext cx="2960370" cy="583565"/>
          </a:xfrm>
          <a:prstGeom prst="rect">
            <a:avLst/>
          </a:prstGeom>
          <a:solidFill>
            <a:srgbClr val="00376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a typeface="微软雅黑" panose="020B0503020204020204" charset="-122"/>
              </a:rPr>
              <a:t>一、总 体 步 骤</a:t>
            </a:r>
            <a:endParaRPr lang="zh-CN" altLang="en-US" sz="3200" b="1" dirty="0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47" name="对角圆角矩形 46"/>
          <p:cNvSpPr/>
          <p:nvPr/>
        </p:nvSpPr>
        <p:spPr>
          <a:xfrm>
            <a:off x="2723515" y="4705350"/>
            <a:ext cx="6744335" cy="740410"/>
          </a:xfrm>
          <a:prstGeom prst="round2Diag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15815" y="4740910"/>
            <a:ext cx="2960370" cy="583565"/>
          </a:xfrm>
          <a:prstGeom prst="rect">
            <a:avLst/>
          </a:prstGeom>
          <a:solidFill>
            <a:srgbClr val="00376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a typeface="微软雅黑" panose="020B0503020204020204" charset="-122"/>
              </a:rPr>
              <a:t>三、档 案 查 询</a:t>
            </a:r>
            <a:endParaRPr lang="zh-CN" altLang="en-US" sz="3200" b="1" dirty="0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9" name="等腰三角形 8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24610" y="2940685"/>
            <a:ext cx="99409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从管理办领取并核对清楚毕业生档案数量、领取研究生录取登记表（硕士）、研究生报考登记表（博士），和管理办做好交接登记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 flipH="1">
            <a:off x="1605280" y="211455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3170" y="1629000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66445" y="3107055"/>
            <a:ext cx="58858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检查学生档案材料是否齐全，将学生材料入档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千万注意——不要张冠李戴！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3195" y="2003425"/>
            <a:ext cx="3030220" cy="664845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 flipH="1">
            <a:off x="838200" y="220218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090" y="1629000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4350" y="2139950"/>
            <a:ext cx="588581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填写档案材料目录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（以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版本为准）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入档材料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勾画相应的内容（若无相应内容，在“其它材料”一栏中补充）。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每人一式三份，一份放档案里面，一份贴档案外面，一份交由学院保管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96505" y="2868930"/>
            <a:ext cx="3403600" cy="1243965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 flipH="1">
            <a:off x="591820" y="123952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090" y="1700178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1052195"/>
            <a:chOff x="0" y="331837"/>
            <a:chExt cx="12172950" cy="1052195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  <a:p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1180" y="1911985"/>
            <a:ext cx="58858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除正常就业、回生源地这两类，其他需在备注栏标明类别（见下图）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95870" y="5323205"/>
            <a:ext cx="3356610" cy="409575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1110" y="4595495"/>
            <a:ext cx="1654175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档案分类整理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6355" y="3602990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正常就业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242435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回生源地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6355" y="4805680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华师工作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2" name="直接箭头连接符 21"/>
          <p:cNvCxnSpPr>
            <a:stCxn id="4" idx="3"/>
            <a:endCxn id="13" idx="1"/>
          </p:cNvCxnSpPr>
          <p:nvPr/>
        </p:nvCxnSpPr>
        <p:spPr>
          <a:xfrm>
            <a:off x="2915285" y="4707890"/>
            <a:ext cx="941705" cy="63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1"/>
          <p:cNvSpPr>
            <a:spLocks noGrp="1"/>
          </p:cNvSpPr>
          <p:nvPr/>
        </p:nvSpPr>
        <p:spPr>
          <a:xfrm flipH="1">
            <a:off x="838200" y="120269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56990" y="5445125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、暂不派遣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090" y="1700178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22935" y="2630805"/>
            <a:ext cx="53828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“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签名确认后，辅导员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再次检查无误，在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“复核人”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签名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2795" y="5718810"/>
            <a:ext cx="2559685" cy="554990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 flipH="1">
            <a:off x="838200" y="1607185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22935" y="1557655"/>
            <a:ext cx="42614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密封档案袋并盖章</a:t>
            </a:r>
            <a:r>
              <a:rPr lang="en-US"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全部材料清点装袋完毕，没有缺材料或多出材料再开始密封</a:t>
            </a:r>
            <a:endParaRPr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 cstate="print">
            <a:lum bright="12000"/>
          </a:blip>
          <a:srcRect b="2004"/>
          <a:stretch>
            <a:fillRect/>
          </a:stretch>
        </p:blipFill>
        <p:spPr bwMode="auto">
          <a:xfrm rot="5340000">
            <a:off x="4413885" y="2384425"/>
            <a:ext cx="4413250" cy="307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731258828074242833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rcRect l="2745" t="1028" r="2745"/>
          <a:stretch>
            <a:fillRect/>
          </a:stretch>
        </p:blipFill>
        <p:spPr>
          <a:xfrm>
            <a:off x="8432800" y="1691005"/>
            <a:ext cx="3155950" cy="4410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07415" y="1395730"/>
            <a:ext cx="62255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800" b="1" dirty="0" err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2800" dirty="0" err="1">
                <a:latin typeface="微软雅黑" panose="020B0503020204020204" charset="-122"/>
                <a:ea typeface="微软雅黑" panose="020B0503020204020204" charset="-122"/>
              </a:rPr>
              <a:t>需要寄出的档案，填写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转递存根，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</a:rPr>
              <a:t>盖公章（可提前准备）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218565" y="3100763"/>
            <a:ext cx="5208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红框部分由学院填写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蓝色部分盖研究生院的章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寄出时，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放入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EMS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袋子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需交回研究生院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1668"/>
          <a:stretch>
            <a:fillRect/>
          </a:stretch>
        </p:blipFill>
        <p:spPr>
          <a:xfrm>
            <a:off x="7415530" y="1722120"/>
            <a:ext cx="3651885" cy="47783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474585" y="1718945"/>
            <a:ext cx="3449320" cy="35077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474585" y="3290570"/>
            <a:ext cx="3449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9807575" y="4199890"/>
            <a:ext cx="482600" cy="48260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807575" y="3079750"/>
            <a:ext cx="482600" cy="48260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"/>
          <p:cNvSpPr txBox="1"/>
          <p:nvPr/>
        </p:nvSpPr>
        <p:spPr>
          <a:xfrm>
            <a:off x="6989445" y="2362835"/>
            <a:ext cx="40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6989445" y="3806190"/>
            <a:ext cx="40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6989445" y="5502275"/>
            <a:ext cx="40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67410" y="1579880"/>
            <a:ext cx="105549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在EMS袋放入转递存根并密封，上封条，盖章</a:t>
            </a:r>
            <a:r>
              <a:rPr lang="zh-CN"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，贴邮寄详情单，    </a:t>
            </a:r>
            <a:r>
              <a:rPr lang="zh-CN"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注意对号入座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823649158629073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635" y="3326765"/>
            <a:ext cx="3826510" cy="1896745"/>
          </a:xfrm>
          <a:prstGeom prst="rect">
            <a:avLst/>
          </a:prstGeom>
        </p:spPr>
      </p:pic>
      <p:pic>
        <p:nvPicPr>
          <p:cNvPr id="4" name="图片 3" descr="1769980136893468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90" y="3326765"/>
            <a:ext cx="1896110" cy="2315210"/>
          </a:xfrm>
          <a:prstGeom prst="rect">
            <a:avLst/>
          </a:prstGeom>
        </p:spPr>
      </p:pic>
      <p:pic>
        <p:nvPicPr>
          <p:cNvPr id="5" name="图片 4" descr="6956757231038486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29940"/>
            <a:ext cx="1913890" cy="2320290"/>
          </a:xfrm>
          <a:prstGeom prst="rect">
            <a:avLst/>
          </a:prstGeom>
        </p:spPr>
      </p:pic>
      <p:pic>
        <p:nvPicPr>
          <p:cNvPr id="2" name="图片 1" descr="3030546378827919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675" y="3326765"/>
            <a:ext cx="1742440" cy="2323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7875" y="5562600"/>
            <a:ext cx="1896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EMS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6395" y="5562600"/>
            <a:ext cx="1896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密封条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44915" y="5562600"/>
            <a:ext cx="1896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贴好后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5" name="等腰三角形 2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1960" y="2396490"/>
            <a:ext cx="89920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800" b="1" dirty="0" err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sz="2800" b="1" dirty="0" err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</a:rPr>
              <a:t>移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交管理办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保证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档案份数与交寄信息表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数目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一致</a:t>
            </a:r>
            <a:endParaRPr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337435" y="1875790"/>
            <a:ext cx="73742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上交《20</a:t>
            </a:r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</a:rPr>
              <a:t>冬季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毕业生档案交寄信息表》学生签名版（加盖院系公章）</a:t>
            </a:r>
            <a:endParaRPr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60" y="4293000"/>
            <a:ext cx="1137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一、总体步骤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88030" y="2540000"/>
            <a:ext cx="5618480" cy="3322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管理办再次清点各学院档案份数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分类别整理存放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需要寄出的档案抽取邮寄详情单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与邮局对接汇总邮寄单号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38960" y="174688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后期整理工作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5" name="矩形 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66205" y="-8890"/>
            <a:ext cx="5367020" cy="6924040"/>
          </a:xfrm>
          <a:custGeom>
            <a:avLst/>
            <a:gdLst>
              <a:gd name="connsiteX0" fmla="*/ 0 w 11284"/>
              <a:gd name="connsiteY0" fmla="*/ 10845 h 10855"/>
              <a:gd name="connsiteX1" fmla="*/ 5221 w 11284"/>
              <a:gd name="connsiteY1" fmla="*/ 0 h 10855"/>
              <a:gd name="connsiteX2" fmla="*/ 11284 w 11284"/>
              <a:gd name="connsiteY2" fmla="*/ 11 h 10855"/>
              <a:gd name="connsiteX3" fmla="*/ 6436 w 11284"/>
              <a:gd name="connsiteY3" fmla="*/ 10855 h 10855"/>
              <a:gd name="connsiteX4" fmla="*/ 0 w 11284"/>
              <a:gd name="connsiteY4" fmla="*/ 10845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4" h="10855">
                <a:moveTo>
                  <a:pt x="0" y="10845"/>
                </a:moveTo>
                <a:lnTo>
                  <a:pt x="5221" y="0"/>
                </a:lnTo>
                <a:lnTo>
                  <a:pt x="11284" y="11"/>
                </a:lnTo>
                <a:lnTo>
                  <a:pt x="6436" y="10855"/>
                </a:lnTo>
                <a:lnTo>
                  <a:pt x="0" y="10845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53285" y="2686050"/>
            <a:ext cx="2209165" cy="76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图形"/>
          <p:cNvSpPr/>
          <p:nvPr/>
        </p:nvSpPr>
        <p:spPr>
          <a:xfrm>
            <a:off x="1017270" y="2555240"/>
            <a:ext cx="4481195" cy="5600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汉仪劲楷简" panose="00020600040101010101" charset="-122"/>
                <a:sym typeface="Arial" panose="020B0604020202020204" pitchFamily="34" charset="0"/>
              </a:rPr>
              <a:t>注意事项</a:t>
            </a:r>
            <a:endParaRPr lang="zh-CN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劲楷简" panose="0002060004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1" name="矩形 10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二、</a:t>
              </a:r>
              <a:r>
                <a:rPr lang="en-US" altLang="zh-CN" sz="2800" dirty="0"/>
                <a:t> </a:t>
              </a:r>
              <a:r>
                <a:rPr lang="zh-CN" altLang="en-US" sz="2800" dirty="0"/>
                <a:t>档案整理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注意事项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16061" y="1497453"/>
            <a:ext cx="9360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请学院高度重视，辅导员亲自带队，原则上由党员学生干部参与整理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严格遵守档案保密原则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整理前后档案数目要与档案交寄信息表上的数目一致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强调责任意识，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确保档案材料要“对号入座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张冠李戴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365" y="4275855"/>
            <a:ext cx="1137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三、档案查询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三、档案查询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75665" y="1631950"/>
            <a:ext cx="10441305" cy="353822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通过广东大学生就业创业小程序查询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各学院辅导员，提醒毕业生离校一个月内与档案接收单位确认档案接收情况！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60" y="4293000"/>
            <a:ext cx="1137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 谢 </a:t>
            </a:r>
            <a:r>
              <a:rPr lang="en-US" altLang="zh-CN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!</a:t>
            </a:r>
            <a:endParaRPr lang="en-US" altLang="zh-CN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一、总体步骤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 descr="3481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5825" y="1301115"/>
            <a:ext cx="2447290" cy="2806065"/>
          </a:xfrm>
          <a:prstGeom prst="rect">
            <a:avLst/>
          </a:prstGeom>
        </p:spPr>
      </p:pic>
      <p:pic>
        <p:nvPicPr>
          <p:cNvPr id="31" name="图片 30" descr="4520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730" y="2736215"/>
            <a:ext cx="1568450" cy="15684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953510" y="2661920"/>
            <a:ext cx="82423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53935" y="2661920"/>
            <a:ext cx="82423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" name="图片 34" descr="34765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5" y="2611755"/>
            <a:ext cx="1635760" cy="1635760"/>
          </a:xfrm>
          <a:prstGeom prst="rect">
            <a:avLst/>
          </a:prstGeom>
        </p:spPr>
      </p:pic>
      <p:sp>
        <p:nvSpPr>
          <p:cNvPr id="36" name="内容占位符 1"/>
          <p:cNvSpPr>
            <a:spLocks noGrp="1"/>
          </p:cNvSpPr>
          <p:nvPr/>
        </p:nvSpPr>
        <p:spPr>
          <a:xfrm flipH="1">
            <a:off x="4852035" y="4304665"/>
            <a:ext cx="2487295" cy="130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各学院与各部门提供的材料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None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内容占位符 1"/>
          <p:cNvSpPr>
            <a:spLocks noGrp="1"/>
          </p:cNvSpPr>
          <p:nvPr/>
        </p:nvSpPr>
        <p:spPr>
          <a:xfrm flipH="1">
            <a:off x="1250950" y="4304665"/>
            <a:ext cx="2928620" cy="79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管理办存放的材料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内容占位符 1"/>
          <p:cNvSpPr>
            <a:spLocks noGrp="1"/>
          </p:cNvSpPr>
          <p:nvPr/>
        </p:nvSpPr>
        <p:spPr>
          <a:xfrm flipH="1">
            <a:off x="8378190" y="4304665"/>
            <a:ext cx="2928620" cy="79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毕业生完整的档案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一、总体步骤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1596390" y="3258820"/>
            <a:ext cx="3041650" cy="617220"/>
          </a:xfrm>
          <a:prstGeom prst="rect">
            <a:avLst/>
          </a:prstGeom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第一步：前期准备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647565" y="2640965"/>
            <a:ext cx="2896870" cy="617220"/>
          </a:xfrm>
          <a:prstGeom prst="rect">
            <a:avLst/>
          </a:prstGeom>
          <a:solidFill>
            <a:srgbClr val="15AA96"/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第二步：现场整理工作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552055" y="2023745"/>
            <a:ext cx="3041650" cy="617220"/>
          </a:xfrm>
          <a:prstGeom prst="rect">
            <a:avLst/>
          </a:prstGeom>
          <a:solidFill>
            <a:srgbClr val="8DB545"/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第三步：交寄工作</a:t>
            </a:r>
            <a:endParaRPr lang="zh-CN" alt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11" name="直角三角形 10"/>
          <p:cNvSpPr/>
          <p:nvPr>
            <p:custDataLst>
              <p:tags r:id="rId4"/>
            </p:custDataLst>
          </p:nvPr>
        </p:nvSpPr>
        <p:spPr>
          <a:xfrm flipV="1">
            <a:off x="7546975" y="2641600"/>
            <a:ext cx="855980" cy="617220"/>
          </a:xfrm>
          <a:prstGeom prst="rtTriangle">
            <a:avLst/>
          </a:prstGeom>
          <a:solidFill>
            <a:srgbClr val="15AA96">
              <a:lumMod val="75000"/>
            </a:srgbClr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/>
            <a:endParaRPr lang="zh-CN" altLang="en-US" sz="1000">
              <a:solidFill>
                <a:sysClr val="window" lastClr="FFFFFF"/>
              </a:solidFill>
            </a:endParaRPr>
          </a:p>
        </p:txBody>
      </p:sp>
      <p:sp>
        <p:nvSpPr>
          <p:cNvPr id="12" name="直角三角形 11"/>
          <p:cNvSpPr/>
          <p:nvPr>
            <p:custDataLst>
              <p:tags r:id="rId5"/>
            </p:custDataLst>
          </p:nvPr>
        </p:nvSpPr>
        <p:spPr>
          <a:xfrm flipV="1">
            <a:off x="4639945" y="3258820"/>
            <a:ext cx="855980" cy="617220"/>
          </a:xfrm>
          <a:prstGeom prst="rtTriangle">
            <a:avLst/>
          </a:prstGeom>
          <a:solidFill>
            <a:srgbClr val="3069B4">
              <a:lumMod val="75000"/>
            </a:srgbClr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/>
            <a:endParaRPr lang="zh-CN" altLang="en-US" sz="1000">
              <a:solidFill>
                <a:sysClr val="window" lastClr="FFFF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79625" y="4068445"/>
            <a:ext cx="2037715" cy="130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准备入档材料</a:t>
            </a:r>
            <a:endParaRPr lang="zh-CN" altLang="en-US" sz="2000" b="1" dirty="0"/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填写交寄登记表</a:t>
            </a:r>
            <a:endParaRPr lang="zh-CN" altLang="en-US" sz="2000" b="1" dirty="0"/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确认交寄地址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5405" y="3747135"/>
            <a:ext cx="2242820" cy="17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审核材料是否齐全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分类、排序、入档、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密封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58125" y="3258820"/>
            <a:ext cx="295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分类、排序、档案交寄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555" y="4276490"/>
            <a:ext cx="1137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二、档案整理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二、档案整理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39" name="等腰三角形 38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任意多边形 307"/>
          <p:cNvSpPr/>
          <p:nvPr/>
        </p:nvSpPr>
        <p:spPr>
          <a:xfrm rot="1860000">
            <a:off x="9498965" y="233680"/>
            <a:ext cx="4512310" cy="5857875"/>
          </a:xfrm>
          <a:custGeom>
            <a:avLst/>
            <a:gdLst>
              <a:gd name="connsiteX0" fmla="*/ 0 w 7106"/>
              <a:gd name="connsiteY0" fmla="*/ 6635 h 9225"/>
              <a:gd name="connsiteX1" fmla="*/ 1570 w 7106"/>
              <a:gd name="connsiteY1" fmla="*/ 0 h 9225"/>
              <a:gd name="connsiteX2" fmla="*/ 7106 w 7106"/>
              <a:gd name="connsiteY2" fmla="*/ 9225 h 9225"/>
              <a:gd name="connsiteX3" fmla="*/ 0 w 7106"/>
              <a:gd name="connsiteY3" fmla="*/ 6635 h 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" h="9225">
                <a:moveTo>
                  <a:pt x="0" y="6635"/>
                </a:moveTo>
                <a:lnTo>
                  <a:pt x="1570" y="0"/>
                </a:lnTo>
                <a:lnTo>
                  <a:pt x="7106" y="9225"/>
                </a:lnTo>
                <a:lnTo>
                  <a:pt x="0" y="66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7239000" y="2075815"/>
            <a:ext cx="4953000" cy="4766310"/>
          </a:xfrm>
          <a:prstGeom prst="rtTriangl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507490" y="2263140"/>
            <a:ext cx="4622165" cy="3421441"/>
            <a:chOff x="11180" y="3030"/>
            <a:chExt cx="7990" cy="5913"/>
          </a:xfrm>
        </p:grpSpPr>
        <p:sp>
          <p:nvSpPr>
            <p:cNvPr id="50" name="Pentagon 4"/>
            <p:cNvSpPr/>
            <p:nvPr/>
          </p:nvSpPr>
          <p:spPr>
            <a:xfrm>
              <a:off x="14307" y="3030"/>
              <a:ext cx="4863" cy="1320"/>
            </a:xfrm>
            <a:prstGeom prst="homePlate">
              <a:avLst/>
            </a:pr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1" name="TextBox 5"/>
            <p:cNvSpPr txBox="1"/>
            <p:nvPr/>
          </p:nvSpPr>
          <p:spPr>
            <a:xfrm>
              <a:off x="11180" y="3189"/>
              <a:ext cx="2587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>
                      <a:lumMod val="25000"/>
                      <a:lumOff val="75000"/>
                    </a:schemeClr>
                  </a:solidFill>
                  <a:latin typeface="Raleway" panose="020B0003030101060003" charset="0"/>
                  <a:cs typeface="Raleway" panose="020B0003030101060003" charset="0"/>
                </a:rPr>
                <a:t>（一）</a:t>
              </a:r>
              <a:endParaRPr lang="zh-CN" altLang="en-US" sz="28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2" name="Pentagon 8"/>
            <p:cNvSpPr/>
            <p:nvPr/>
          </p:nvSpPr>
          <p:spPr>
            <a:xfrm>
              <a:off x="14307" y="5326"/>
              <a:ext cx="4863" cy="1320"/>
            </a:xfrm>
            <a:prstGeom prst="homePlate">
              <a:avLst/>
            </a:prstGeom>
            <a:solidFill>
              <a:srgbClr val="0B3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3" name="TextBox 9"/>
            <p:cNvSpPr txBox="1"/>
            <p:nvPr/>
          </p:nvSpPr>
          <p:spPr>
            <a:xfrm>
              <a:off x="11181" y="5485"/>
              <a:ext cx="2539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rgbClr val="0B3459"/>
                  </a:solidFill>
                  <a:latin typeface="Raleway" panose="020B0003030101060003" charset="0"/>
                  <a:cs typeface="Raleway" panose="020B0003030101060003" charset="0"/>
                </a:rPr>
                <a:t>（二）</a:t>
              </a:r>
              <a:endParaRPr lang="zh-CN" altLang="en-US" sz="2800" b="1" dirty="0">
                <a:solidFill>
                  <a:srgbClr val="0B3459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4" name="Pentagon 11"/>
            <p:cNvSpPr/>
            <p:nvPr/>
          </p:nvSpPr>
          <p:spPr>
            <a:xfrm>
              <a:off x="14307" y="7623"/>
              <a:ext cx="4863" cy="1320"/>
            </a:xfrm>
            <a:prstGeom prst="homePlate">
              <a:avLst/>
            </a:prstGeom>
            <a:solidFill>
              <a:srgbClr val="107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5" name="TextBox 12"/>
            <p:cNvSpPr txBox="1"/>
            <p:nvPr/>
          </p:nvSpPr>
          <p:spPr>
            <a:xfrm>
              <a:off x="11997" y="7790"/>
              <a:ext cx="1723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rgbClr val="107FA9"/>
                  </a:solidFill>
                  <a:latin typeface="Raleway" panose="020B0003030101060003" charset="0"/>
                  <a:cs typeface="Raleway" panose="020B0003030101060003" charset="0"/>
                </a:rPr>
                <a:t>（三）</a:t>
              </a:r>
              <a:endParaRPr lang="zh-CN" altLang="en-US" sz="2800" b="1" dirty="0">
                <a:solidFill>
                  <a:srgbClr val="107FA9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6" name="TextBox 24"/>
            <p:cNvSpPr txBox="1"/>
            <p:nvPr/>
          </p:nvSpPr>
          <p:spPr>
            <a:xfrm>
              <a:off x="14689" y="3143"/>
              <a:ext cx="3005" cy="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前期准备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aleway" panose="020B0003030101060003" charset="0"/>
                <a:sym typeface="+mn-ea"/>
              </a:endParaRPr>
            </a:p>
          </p:txBody>
        </p:sp>
        <p:sp>
          <p:nvSpPr>
            <p:cNvPr id="59" name="TextBox 28"/>
            <p:cNvSpPr txBox="1"/>
            <p:nvPr/>
          </p:nvSpPr>
          <p:spPr>
            <a:xfrm>
              <a:off x="14800" y="5515"/>
              <a:ext cx="3005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2"/>
                  </a:solidFill>
                  <a:latin typeface="Raleway" panose="020B0003030101060003" charset="0"/>
                  <a:cs typeface="Raleway" panose="020B0003030101060003" charset="0"/>
                </a:rPr>
                <a:t>整理环节</a:t>
              </a:r>
              <a:endParaRPr lang="zh-CN" altLang="en-US" sz="2800" b="1" dirty="0">
                <a:solidFill>
                  <a:schemeClr val="bg2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60" name="TextBox 31"/>
            <p:cNvSpPr txBox="1"/>
            <p:nvPr/>
          </p:nvSpPr>
          <p:spPr>
            <a:xfrm>
              <a:off x="14800" y="7789"/>
              <a:ext cx="3005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2"/>
                  </a:solidFill>
                  <a:latin typeface="Raleway" panose="020B0003030101060003" charset="0"/>
                  <a:cs typeface="Raleway" panose="020B0003030101060003" charset="0"/>
                </a:rPr>
                <a:t>注意事项</a:t>
              </a:r>
              <a:endParaRPr lang="zh-CN" altLang="en-US" sz="2800" b="1" dirty="0">
                <a:solidFill>
                  <a:schemeClr val="bg2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468745" y="2663190"/>
            <a:ext cx="3581532" cy="438606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、准备工作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、准备归档材料</a:t>
            </a:r>
            <a:endParaRPr lang="zh-CN" altLang="en-US" sz="2000" b="1" spc="3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549574" y="3925749"/>
            <a:ext cx="3581532" cy="438606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indent="0">
              <a:buClr>
                <a:srgbClr val="9BBB40"/>
              </a:buClr>
              <a:buFont typeface="Wingdings" panose="05000000000000000000" charset="0"/>
              <a:buNone/>
            </a:pPr>
            <a:endParaRPr lang="zh-CN" altLang="zh-CN" sz="2000" b="1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indent="0"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、现场整理工作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indent="0">
              <a:lnSpc>
                <a:spcPct val="150000"/>
              </a:lnSpc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、后期整理工作</a:t>
            </a:r>
            <a:endParaRPr lang="zh-CN" altLang="en-US" sz="2000" b="1" spc="3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77635" y="-33020"/>
            <a:ext cx="5367020" cy="6924040"/>
          </a:xfrm>
          <a:custGeom>
            <a:avLst/>
            <a:gdLst>
              <a:gd name="connsiteX0" fmla="*/ 0 w 11284"/>
              <a:gd name="connsiteY0" fmla="*/ 10845 h 10855"/>
              <a:gd name="connsiteX1" fmla="*/ 5221 w 11284"/>
              <a:gd name="connsiteY1" fmla="*/ 0 h 10855"/>
              <a:gd name="connsiteX2" fmla="*/ 11284 w 11284"/>
              <a:gd name="connsiteY2" fmla="*/ 11 h 10855"/>
              <a:gd name="connsiteX3" fmla="*/ 6436 w 11284"/>
              <a:gd name="connsiteY3" fmla="*/ 10855 h 10855"/>
              <a:gd name="connsiteX4" fmla="*/ 0 w 11284"/>
              <a:gd name="connsiteY4" fmla="*/ 10845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4" h="10855">
                <a:moveTo>
                  <a:pt x="0" y="10845"/>
                </a:moveTo>
                <a:lnTo>
                  <a:pt x="5221" y="0"/>
                </a:lnTo>
                <a:lnTo>
                  <a:pt x="11284" y="11"/>
                </a:lnTo>
                <a:lnTo>
                  <a:pt x="6436" y="10855"/>
                </a:lnTo>
                <a:lnTo>
                  <a:pt x="0" y="10845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53285" y="2686050"/>
            <a:ext cx="2209165" cy="76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图形"/>
          <p:cNvSpPr/>
          <p:nvPr/>
        </p:nvSpPr>
        <p:spPr>
          <a:xfrm>
            <a:off x="1017270" y="2555240"/>
            <a:ext cx="4481195" cy="5600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 期 准 备</a:t>
            </a:r>
            <a:endParaRPr lang="zh-CN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劲楷简" panose="0002060004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1" name="矩形 10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437120" y="3115310"/>
            <a:ext cx="3048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准备归档材料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81695" y="2444115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准备工作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050" y="331837"/>
            <a:ext cx="12172950" cy="720626"/>
            <a:chOff x="0" y="331837"/>
            <a:chExt cx="12172950" cy="720626"/>
          </a:xfrm>
        </p:grpSpPr>
        <p:sp>
          <p:nvSpPr>
            <p:cNvPr id="14" name="矩形 13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7085" y="1052830"/>
            <a:ext cx="10578465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12月31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日前，</a:t>
            </a:r>
            <a:r>
              <a:rPr lang="en-US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</a:t>
            </a:r>
            <a:r>
              <a:rPr lang="zh-CN" altLang="en-US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领取</a:t>
            </a:r>
            <a:endParaRPr lang="zh-CN" altLang="en-US" sz="2000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档案邮寄单、档案转递存根、《毕业生研究生登记表》（每生一式两份）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12月31日前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各学院提交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、《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学院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年冬季毕业生档案交寄信息表》（附件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2、《2021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年冬季毕业生〈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毕业登记表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〉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汇总表》（附件2）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纸质版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en-US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毕业生登记表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》（每生一式两份，分开整理打包，按汇总表（附件2）顺序对应排列）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详见：整理档案通知公告链接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纸质版材料交至各校区管理办，电子版发至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邮箱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：scnuyjsgl@163.com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1月4日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至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2000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各学院预约档案整理具体时间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0" name="等腰三角形 19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MODEL_TYPE" val="numdgm"/>
</p:tagLst>
</file>

<file path=ppt/tags/tag10.xml><?xml version="1.0" encoding="utf-8"?>
<p:tagLst xmlns:p="http://schemas.openxmlformats.org/presentationml/2006/main">
  <p:tag name="KSO_WM_TEMPLATE_CATEGORY" val="diagram"/>
  <p:tag name="KSO_WM_TEMPLATE_INDEX" val="774"/>
  <p:tag name="KSO_WM_TAG_VERSION" val="1.0"/>
  <p:tag name="KSO_WM_UNIT_TYPE" val="l_h_h_a"/>
  <p:tag name="KSO_WM_UNIT_INDEX" val="1_1_1_1"/>
  <p:tag name="KSO_WM_UNIT_ID" val="diagram774_3*l_h_h_a*1_1_1_1"/>
  <p:tag name="KSO_WM_UNIT_LAYERLEVEL" val="1_1_1_1"/>
  <p:tag name="KSO_WM_UNIT_VALUE" val="4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11.xml><?xml version="1.0" encoding="utf-8"?>
<p:tagLst xmlns:p="http://schemas.openxmlformats.org/presentationml/2006/main">
  <p:tag name="KSO_WM_SLIDE_MODEL_TYPE" val="numdgm"/>
</p:tagLst>
</file>

<file path=ppt/tags/tag12.xml><?xml version="1.0" encoding="utf-8"?>
<p:tagLst xmlns:p="http://schemas.openxmlformats.org/presentationml/2006/main">
  <p:tag name="KSO_WM_SLIDE_MODEL_TYPE" val="numdgm"/>
</p:tagLst>
</file>

<file path=ppt/tags/tag13.xml><?xml version="1.0" encoding="utf-8"?>
<p:tagLst xmlns:p="http://schemas.openxmlformats.org/presentationml/2006/main">
  <p:tag name="KSO_WM_SLIDE_MODEL_TYPE" val="numdgm"/>
</p:tagLst>
</file>

<file path=ppt/tags/tag14.xml><?xml version="1.0" encoding="utf-8"?>
<p:tagLst xmlns:p="http://schemas.openxmlformats.org/presentationml/2006/main">
  <p:tag name="KSO_WM_SLIDE_MODEL_TYPE" val="numdgm"/>
</p:tagLst>
</file>

<file path=ppt/tags/tag15.xml><?xml version="1.0" encoding="utf-8"?>
<p:tagLst xmlns:p="http://schemas.openxmlformats.org/presentationml/2006/main">
  <p:tag name="KSO_WM_SLIDE_MODEL_TYPE" val="numdgm"/>
</p:tagLst>
</file>

<file path=ppt/tags/tag16.xml><?xml version="1.0" encoding="utf-8"?>
<p:tagLst xmlns:p="http://schemas.openxmlformats.org/presentationml/2006/main">
  <p:tag name="KSO_WM_SLIDE_MODEL_TYPE" val="numdgm"/>
</p:tagLst>
</file>

<file path=ppt/tags/tag17.xml><?xml version="1.0" encoding="utf-8"?>
<p:tagLst xmlns:p="http://schemas.openxmlformats.org/presentationml/2006/main">
  <p:tag name="KSO_WM_SLIDE_MODEL_TYPE" val="numdgm"/>
</p:tagLst>
</file>

<file path=ppt/tags/tag18.xml><?xml version="1.0" encoding="utf-8"?>
<p:tagLst xmlns:p="http://schemas.openxmlformats.org/presentationml/2006/main">
  <p:tag name="KSO_WM_SLIDE_MODEL_TYPE" val="numdgm"/>
</p:tagLst>
</file>

<file path=ppt/tags/tag19.xml><?xml version="1.0" encoding="utf-8"?>
<p:tagLst xmlns:p="http://schemas.openxmlformats.org/presentationml/2006/main">
  <p:tag name="KSO_WM_SLIDE_MODEL_TYPE" val="numdgm"/>
</p:tagLst>
</file>

<file path=ppt/tags/tag2.xml><?xml version="1.0" encoding="utf-8"?>
<p:tagLst xmlns:p="http://schemas.openxmlformats.org/presentationml/2006/main">
  <p:tag name="KSO_WM_SLIDE_MODEL_TYPE" val="numdgm"/>
</p:tagLst>
</file>

<file path=ppt/tags/tag20.xml><?xml version="1.0" encoding="utf-8"?>
<p:tagLst xmlns:p="http://schemas.openxmlformats.org/presentationml/2006/main">
  <p:tag name="KSO_WM_SLIDE_MODEL_TYPE" val="numdgm"/>
</p:tagLst>
</file>

<file path=ppt/tags/tag21.xml><?xml version="1.0" encoding="utf-8"?>
<p:tagLst xmlns:p="http://schemas.openxmlformats.org/presentationml/2006/main">
  <p:tag name="KSO_WM_SLIDE_MODEL_TYPE" val="numdgm"/>
</p:tagLst>
</file>

<file path=ppt/tags/tag22.xml><?xml version="1.0" encoding="utf-8"?>
<p:tagLst xmlns:p="http://schemas.openxmlformats.org/presentationml/2006/main">
  <p:tag name="KSO_WM_SLIDE_MODEL_TYPE" val="numdgm"/>
</p:tagLst>
</file>

<file path=ppt/tags/tag23.xml><?xml version="1.0" encoding="utf-8"?>
<p:tagLst xmlns:p="http://schemas.openxmlformats.org/presentationml/2006/main">
  <p:tag name="KSO_WM_SLIDE_MODEL_TYPE" val="numdgm"/>
</p:tagLst>
</file>

<file path=ppt/tags/tag24.xml><?xml version="1.0" encoding="utf-8"?>
<p:tagLst xmlns:p="http://schemas.openxmlformats.org/presentationml/2006/main">
  <p:tag name="KSO_WM_SLIDE_MODEL_TYPE" val="numdgm"/>
</p:tagLst>
</file>

<file path=ppt/tags/tag25.xml><?xml version="1.0" encoding="utf-8"?>
<p:tagLst xmlns:p="http://schemas.openxmlformats.org/presentationml/2006/main">
  <p:tag name="KSO_WM_SLIDE_MODEL_TYPE" val="numdgm"/>
</p:tagLst>
</file>

<file path=ppt/tags/tag26.xml><?xml version="1.0" encoding="utf-8"?>
<p:tagLst xmlns:p="http://schemas.openxmlformats.org/presentationml/2006/main">
  <p:tag name="KSO_WM_SLIDE_MODEL_TYPE" val="numdgm"/>
</p:tagLst>
</file>

<file path=ppt/tags/tag27.xml><?xml version="1.0" encoding="utf-8"?>
<p:tagLst xmlns:p="http://schemas.openxmlformats.org/presentationml/2006/main">
  <p:tag name="KSO_WM_SLIDE_MODEL_TYPE" val="numdgm"/>
</p:tagLst>
</file>

<file path=ppt/tags/tag28.xml><?xml version="1.0" encoding="utf-8"?>
<p:tagLst xmlns:p="http://schemas.openxmlformats.org/presentationml/2006/main">
  <p:tag name="KSO_WM_SLIDE_MODEL_TYPE" val="numdgm"/>
</p:tagLst>
</file>

<file path=ppt/tags/tag29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h_a"/>
  <p:tag name="KSO_WM_UNIT_INDEX" val="1_1_1"/>
  <p:tag name="KSO_WM_UNIT_ID" val="diagram769_4*m_h_a*1_1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SLIDE_MODEL_TYPE" val="numdgm"/>
</p:tagLst>
</file>

<file path=ppt/tags/tag31.xml><?xml version="1.0" encoding="utf-8"?>
<p:tagLst xmlns:p="http://schemas.openxmlformats.org/presentationml/2006/main">
  <p:tag name="KSO_WM_SLIDE_MODEL_TYPE" val="numdgm"/>
</p:tagLst>
</file>

<file path=ppt/tags/tag32.xml><?xml version="1.0" encoding="utf-8"?>
<p:tagLst xmlns:p="http://schemas.openxmlformats.org/presentationml/2006/main">
  <p:tag name="KSO_WM_SLIDE_MODEL_TYPE" val="numdgm"/>
</p:tagLst>
</file>

<file path=ppt/tags/tag33.xml><?xml version="1.0" encoding="utf-8"?>
<p:tagLst xmlns:p="http://schemas.openxmlformats.org/presentationml/2006/main">
  <p:tag name="KSO_WM_SLIDE_MODEL_TYPE" val="numdgm"/>
</p:tagLst>
</file>

<file path=ppt/tags/tag34.xml><?xml version="1.0" encoding="utf-8"?>
<p:tagLst xmlns:p="http://schemas.openxmlformats.org/presentationml/2006/main">
  <p:tag name="KSO_WM_SLIDE_MODEL_TYPE" val="numdgm"/>
</p:tagLst>
</file>

<file path=ppt/tags/tag4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h_a"/>
  <p:tag name="KSO_WM_UNIT_INDEX" val="1_2_1"/>
  <p:tag name="KSO_WM_UNIT_ID" val="diagram769_4*m_h_a*1_2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h_a"/>
  <p:tag name="KSO_WM_UNIT_INDEX" val="1_3_1"/>
  <p:tag name="KSO_WM_UNIT_ID" val="diagram769_4*m_h_a*1_3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PRESET_TEXT" val="LOREM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i"/>
  <p:tag name="KSO_WM_UNIT_INDEX" val="1_4"/>
  <p:tag name="KSO_WM_UNIT_ID" val="diagram769_4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i"/>
  <p:tag name="KSO_WM_UNIT_INDEX" val="1_5"/>
  <p:tag name="KSO_WM_UNIT_ID" val="diagram769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SLIDE_MODEL_TYPE" val="numdgm"/>
</p:tagLst>
</file>

<file path=ppt/tags/tag9.xml><?xml version="1.0" encoding="utf-8"?>
<p:tagLst xmlns:p="http://schemas.openxmlformats.org/presentationml/2006/main">
  <p:tag name="KSO_WM_TEMPLATE_CATEGORY" val="diagram"/>
  <p:tag name="KSO_WM_TEMPLATE_INDEX" val="774"/>
  <p:tag name="KSO_WM_TAG_VERSION" val="1.0"/>
  <p:tag name="KSO_WM_UNIT_TYPE" val="l_h_h_a"/>
  <p:tag name="KSO_WM_UNIT_INDEX" val="1_1_1_1"/>
  <p:tag name="KSO_WM_UNIT_ID" val="diagram774_3*l_h_h_a*1_1_1_1"/>
  <p:tag name="KSO_WM_UNIT_LAYERLEVEL" val="1_1_1_1"/>
  <p:tag name="KSO_WM_UNIT_VALUE" val="4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蓝色学术风主题配色">
      <a:dk1>
        <a:srgbClr val="262626"/>
      </a:dk1>
      <a:lt1>
        <a:srgbClr val="003760"/>
      </a:lt1>
      <a:dk2>
        <a:srgbClr val="EEECE1"/>
      </a:dk2>
      <a:lt2>
        <a:srgbClr val="EEECE1"/>
      </a:lt2>
      <a:accent1>
        <a:srgbClr val="003760"/>
      </a:accent1>
      <a:accent2>
        <a:srgbClr val="92CDDC"/>
      </a:accent2>
      <a:accent3>
        <a:srgbClr val="00B0F0"/>
      </a:accent3>
      <a:accent4>
        <a:srgbClr val="6565FF"/>
      </a:accent4>
      <a:accent5>
        <a:srgbClr val="4BACC6"/>
      </a:accent5>
      <a:accent6>
        <a:srgbClr val="002060"/>
      </a:accent6>
      <a:hlink>
        <a:srgbClr val="003760"/>
      </a:hlink>
      <a:folHlink>
        <a:srgbClr val="7F7F7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WPS 演示</Application>
  <PresentationFormat>宽屏</PresentationFormat>
  <Paragraphs>324</Paragraphs>
  <Slides>35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黑体</vt:lpstr>
      <vt:lpstr>Raleway</vt:lpstr>
      <vt:lpstr>Segoe Print</vt:lpstr>
      <vt:lpstr>Wingdings</vt:lpstr>
      <vt:lpstr>汉仪劲楷简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演示文稿01</dc:title>
  <dc:creator>Administrator</dc:creator>
  <cp:lastModifiedBy>易</cp:lastModifiedBy>
  <cp:revision>279</cp:revision>
  <dcterms:created xsi:type="dcterms:W3CDTF">2017-02-11T06:33:00Z</dcterms:created>
  <dcterms:modified xsi:type="dcterms:W3CDTF">2021-12-22T09:02:12Z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KSORubyTemplateID">
    <vt:lpwstr>8</vt:lpwstr>
  </property>
  <property fmtid="{D5CDD505-2E9C-101B-9397-08002B2CF9AE}" pid="4" name="ICV">
    <vt:lpwstr>F2FBF2D5B855403AA3D7F34AEF2861BB</vt:lpwstr>
  </property>
</Properties>
</file>