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sldIdLst>
    <p:sldId id="439" r:id="rId3"/>
    <p:sldId id="335" r:id="rId4"/>
    <p:sldId id="336" r:id="rId6"/>
    <p:sldId id="412" r:id="rId7"/>
    <p:sldId id="329" r:id="rId8"/>
    <p:sldId id="532" r:id="rId9"/>
    <p:sldId id="413" r:id="rId10"/>
    <p:sldId id="337" r:id="rId11"/>
    <p:sldId id="331" r:id="rId12"/>
    <p:sldId id="332" r:id="rId13"/>
    <p:sldId id="338" r:id="rId14"/>
    <p:sldId id="449" r:id="rId15"/>
    <p:sldId id="441" r:id="rId16"/>
    <p:sldId id="378" r:id="rId17"/>
    <p:sldId id="334" r:id="rId18"/>
    <p:sldId id="414" r:id="rId19"/>
    <p:sldId id="416" r:id="rId20"/>
    <p:sldId id="418" r:id="rId21"/>
    <p:sldId id="417" r:id="rId22"/>
    <p:sldId id="436" r:id="rId23"/>
    <p:sldId id="409" r:id="rId24"/>
    <p:sldId id="369" r:id="rId25"/>
    <p:sldId id="370" r:id="rId26"/>
    <p:sldId id="447" r:id="rId27"/>
    <p:sldId id="448" r:id="rId28"/>
    <p:sldId id="444" r:id="rId29"/>
    <p:sldId id="445" r:id="rId30"/>
    <p:sldId id="442" r:id="rId31"/>
    <p:sldId id="492" r:id="rId32"/>
    <p:sldId id="420" r:id="rId33"/>
    <p:sldId id="360" r:id="rId34"/>
    <p:sldId id="422" r:id="rId35"/>
    <p:sldId id="423" r:id="rId36"/>
    <p:sldId id="426" r:id="rId37"/>
    <p:sldId id="425" r:id="rId38"/>
    <p:sldId id="363" r:id="rId39"/>
    <p:sldId id="364" r:id="rId40"/>
    <p:sldId id="366" r:id="rId41"/>
    <p:sldId id="427" r:id="rId42"/>
    <p:sldId id="367" r:id="rId43"/>
    <p:sldId id="368" r:id="rId44"/>
    <p:sldId id="438" r:id="rId45"/>
    <p:sldId id="443" r:id="rId46"/>
    <p:sldId id="340" r:id="rId47"/>
    <p:sldId id="342" r:id="rId48"/>
    <p:sldId id="451" r:id="rId49"/>
    <p:sldId id="493" r:id="rId50"/>
    <p:sldId id="343" r:id="rId51"/>
    <p:sldId id="344" r:id="rId52"/>
    <p:sldId id="345" r:id="rId53"/>
    <p:sldId id="346" r:id="rId54"/>
    <p:sldId id="347" r:id="rId55"/>
    <p:sldId id="348" r:id="rId56"/>
    <p:sldId id="491" r:id="rId57"/>
    <p:sldId id="350" r:id="rId58"/>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0"/>
    <a:srgbClr val="EEECE1"/>
    <a:srgbClr val="FFFFFF"/>
    <a:srgbClr val="C00000"/>
    <a:srgbClr val="E1B805"/>
    <a:srgbClr val="F26D64"/>
    <a:srgbClr val="5EC6D3"/>
    <a:srgbClr val="9BBB40"/>
    <a:srgbClr val="F8DD4E"/>
    <a:srgbClr val="F8E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80" y="48"/>
      </p:cViewPr>
      <p:guideLst>
        <p:guide orient="horz" pos="2416"/>
        <p:guide pos="3831"/>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gs" Target="tags/tag56.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5BF20-DF3B-4089-A157-C423B81941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E15EC-5485-46CA-B1CB-CC3AF0B8A19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E15EC-5485-46CA-B1CB-CC3AF0B8A19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AA4064C-B1C8-4B8F-82B1-6A8D1A5749D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057710-742C-40D8-8274-244181F055F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B5F71B9-2DDD-4911-A6ED-DFD38D3900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3A9434-B129-4AF2-AC8D-426B33C9D7E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C28A5-CEC3-4051-A8C3-9375E3DE30B4}" type="datetime1">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image" Target="../media/image5.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5.png"/><Relationship Id="rId1" Type="http://schemas.openxmlformats.org/officeDocument/2006/relationships/hyperlink" Target="mailto:&#22823;&#23398;&#22478;&#26657;&#21306;gl0082@163.com" TargetMode="Externa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5.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12.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39.xml"/><Relationship Id="rId2" Type="http://schemas.openxmlformats.org/officeDocument/2006/relationships/image" Target="../media/image15.jpeg"/><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2.xml"/><Relationship Id="rId6" Type="http://schemas.openxmlformats.org/officeDocument/2006/relationships/tags" Target="../tags/tag42.xml"/><Relationship Id="rId5" Type="http://schemas.openxmlformats.org/officeDocument/2006/relationships/image" Target="../media/image5.pn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3876730"/>
            <a:ext cx="12192000" cy="243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650760" y="4149000"/>
            <a:ext cx="11376000" cy="1445260"/>
          </a:xfrm>
          <a:prstGeom prst="rect">
            <a:avLst/>
          </a:prstGeom>
          <a:noFill/>
        </p:spPr>
        <p:txBody>
          <a:bodyPr wrap="square" rtlCol="0">
            <a:spAutoFit/>
          </a:bodyPr>
          <a:lstStyle/>
          <a:p>
            <a:pPr algn="ctr"/>
            <a:r>
              <a:rPr lang="en-US" altLang="zh-CN"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2022</a:t>
            </a: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年毕业研究生档案整理工作</a:t>
            </a:r>
            <a:endPar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相关事项</a:t>
            </a:r>
            <a:endParaRPr lang="zh-CN" altLang="en-US" sz="2000"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7" name="文本框 6"/>
          <p:cNvSpPr txBox="1"/>
          <p:nvPr/>
        </p:nvSpPr>
        <p:spPr>
          <a:xfrm>
            <a:off x="5124450" y="5718810"/>
            <a:ext cx="2428240" cy="368300"/>
          </a:xfrm>
          <a:prstGeom prst="rect">
            <a:avLst/>
          </a:prstGeom>
          <a:noFill/>
        </p:spPr>
        <p:txBody>
          <a:bodyPr wrap="none" rtlCol="0" anchor="t">
            <a:spAutoFit/>
          </a:bodyPr>
          <a:lstStyle/>
          <a:p>
            <a:pPr algn="ctr"/>
            <a:r>
              <a:rPr lang="zh-CN" altLang="en-US"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研究生院   </a:t>
            </a:r>
            <a:r>
              <a:rPr lang="en-US" altLang="zh-CN"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2022</a:t>
            </a:r>
            <a:r>
              <a:rPr lang="zh-CN" altLang="en-US"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年</a:t>
            </a:r>
            <a:r>
              <a:rPr lang="en-US" altLang="zh-CN"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a:t>
            </a:r>
            <a:r>
              <a:rPr lang="zh-CN" altLang="en-US"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t>二、总体步骤</a:t>
              </a:r>
              <a:endParaRPr lang="zh-CN" altLang="en-US" sz="2800" dirty="0"/>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custDataLst>
              <p:tags r:id="rId1"/>
            </p:custDataLst>
          </p:nvPr>
        </p:nvSpPr>
        <p:spPr>
          <a:xfrm>
            <a:off x="1596390" y="3258820"/>
            <a:ext cx="3041650" cy="617220"/>
          </a:xfrm>
          <a:prstGeom prst="rect">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000" b="1" dirty="0">
                <a:solidFill>
                  <a:srgbClr val="FFFFFF"/>
                </a:solidFill>
                <a:latin typeface="微软雅黑" panose="020B0503020204020204" charset="-122"/>
                <a:ea typeface="微软雅黑" panose="020B0503020204020204" charset="-122"/>
                <a:cs typeface="微软雅黑" panose="020B0503020204020204" charset="-122"/>
                <a:sym typeface="+mn-ea"/>
              </a:rPr>
              <a:t>第一步：前期准备</a:t>
            </a:r>
            <a:endParaRPr lang="zh-CN" altLang="en-US" sz="2000"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custDataLst>
              <p:tags r:id="rId2"/>
            </p:custDataLst>
          </p:nvPr>
        </p:nvSpPr>
        <p:spPr>
          <a:xfrm>
            <a:off x="4647565" y="2640965"/>
            <a:ext cx="2896870" cy="617220"/>
          </a:xfrm>
          <a:prstGeom prst="rect">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000" b="1" dirty="0">
                <a:solidFill>
                  <a:srgbClr val="FFFFFF"/>
                </a:solidFill>
                <a:latin typeface="微软雅黑" panose="020B0503020204020204" charset="-122"/>
                <a:ea typeface="微软雅黑" panose="020B0503020204020204" charset="-122"/>
                <a:cs typeface="微软雅黑" panose="020B0503020204020204" charset="-122"/>
                <a:sym typeface="+mn-ea"/>
              </a:rPr>
              <a:t>第二步：现场整理工作</a:t>
            </a:r>
            <a:endParaRPr lang="zh-CN" altLang="en-US" sz="2000"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custDataLst>
              <p:tags r:id="rId3"/>
            </p:custDataLst>
          </p:nvPr>
        </p:nvSpPr>
        <p:spPr>
          <a:xfrm>
            <a:off x="7552055" y="2023745"/>
            <a:ext cx="3041650" cy="617220"/>
          </a:xfrm>
          <a:prstGeom prst="rect">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000" b="1" dirty="0">
                <a:solidFill>
                  <a:sysClr val="window" lastClr="FFFFFF"/>
                </a:solidFill>
                <a:latin typeface="Arial" panose="020B0604020202020204" pitchFamily="34" charset="0"/>
                <a:ea typeface="黑体" panose="02010609060101010101" pitchFamily="49" charset="-122"/>
                <a:cs typeface="+mn-ea"/>
              </a:rPr>
              <a:t>第三步：交寄工作</a:t>
            </a:r>
            <a:endParaRPr lang="zh-CN" altLang="en-US" sz="2000" b="1" dirty="0">
              <a:solidFill>
                <a:sysClr val="window" lastClr="FFFFFF"/>
              </a:solidFill>
              <a:latin typeface="Arial" panose="020B0604020202020204" pitchFamily="34" charset="0"/>
              <a:ea typeface="黑体" panose="02010609060101010101" pitchFamily="49" charset="-122"/>
              <a:cs typeface="+mn-ea"/>
            </a:endParaRPr>
          </a:p>
        </p:txBody>
      </p:sp>
      <p:sp>
        <p:nvSpPr>
          <p:cNvPr id="11" name="直角三角形 10"/>
          <p:cNvSpPr/>
          <p:nvPr>
            <p:custDataLst>
              <p:tags r:id="rId4"/>
            </p:custDataLst>
          </p:nvPr>
        </p:nvSpPr>
        <p:spPr>
          <a:xfrm flipV="1">
            <a:off x="7546975" y="2641600"/>
            <a:ext cx="855980" cy="617220"/>
          </a:xfrm>
          <a:prstGeom prst="rtTriangle">
            <a:avLst/>
          </a:prstGeom>
          <a:solidFill>
            <a:srgbClr val="15AA9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90000" lnSpcReduction="20000"/>
          </a:bodyPr>
          <a:lstStyle/>
          <a:p>
            <a:pPr algn="ctr"/>
            <a:endParaRPr lang="zh-CN" altLang="en-US" sz="1000">
              <a:solidFill>
                <a:sysClr val="window" lastClr="FFFFFF"/>
              </a:solidFill>
            </a:endParaRPr>
          </a:p>
        </p:txBody>
      </p:sp>
      <p:sp>
        <p:nvSpPr>
          <p:cNvPr id="12" name="直角三角形 11"/>
          <p:cNvSpPr/>
          <p:nvPr>
            <p:custDataLst>
              <p:tags r:id="rId5"/>
            </p:custDataLst>
          </p:nvPr>
        </p:nvSpPr>
        <p:spPr>
          <a:xfrm flipV="1">
            <a:off x="4639945" y="3258820"/>
            <a:ext cx="855980" cy="617220"/>
          </a:xfrm>
          <a:prstGeom prst="rtTriangle">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90000" lnSpcReduction="20000"/>
          </a:bodyPr>
          <a:lstStyle/>
          <a:p>
            <a:pPr algn="ctr"/>
            <a:endParaRPr lang="zh-CN" altLang="en-US" sz="1000">
              <a:solidFill>
                <a:sysClr val="window" lastClr="FFFFFF"/>
              </a:solidFill>
            </a:endParaRPr>
          </a:p>
        </p:txBody>
      </p:sp>
      <p:sp>
        <p:nvSpPr>
          <p:cNvPr id="28" name="文本框 27"/>
          <p:cNvSpPr txBox="1"/>
          <p:nvPr/>
        </p:nvSpPr>
        <p:spPr>
          <a:xfrm>
            <a:off x="2079625" y="4068445"/>
            <a:ext cx="2037715" cy="1308100"/>
          </a:xfrm>
          <a:prstGeom prst="rect">
            <a:avLst/>
          </a:prstGeom>
          <a:noFill/>
        </p:spPr>
        <p:txBody>
          <a:bodyPr wrap="square" rtlCol="0">
            <a:spAutoFit/>
          </a:bodyPr>
          <a:lstStyle/>
          <a:p>
            <a:pPr lvl="0" algn="ctr">
              <a:lnSpc>
                <a:spcPct val="100000"/>
              </a:lnSpc>
              <a:spcBef>
                <a:spcPct val="0"/>
              </a:spcBef>
              <a:spcAft>
                <a:spcPct val="35000"/>
              </a:spcAft>
            </a:pPr>
            <a:r>
              <a:rPr lang="zh-CN" altLang="en-US" sz="2000" b="1" dirty="0">
                <a:sym typeface="+mn-ea"/>
              </a:rPr>
              <a:t>准备入档材料</a:t>
            </a:r>
            <a:endParaRPr lang="zh-CN" altLang="en-US" sz="2000" b="1" dirty="0"/>
          </a:p>
          <a:p>
            <a:pPr lvl="0" algn="ctr">
              <a:lnSpc>
                <a:spcPct val="100000"/>
              </a:lnSpc>
              <a:spcBef>
                <a:spcPct val="0"/>
              </a:spcBef>
              <a:spcAft>
                <a:spcPct val="35000"/>
              </a:spcAft>
            </a:pPr>
            <a:r>
              <a:rPr lang="zh-CN" altLang="en-US" sz="2000" b="1" dirty="0">
                <a:sym typeface="+mn-ea"/>
              </a:rPr>
              <a:t>填写交寄登记表</a:t>
            </a:r>
            <a:endParaRPr lang="zh-CN" altLang="en-US" sz="2000" b="1" dirty="0"/>
          </a:p>
          <a:p>
            <a:pPr lvl="0" algn="ctr">
              <a:lnSpc>
                <a:spcPct val="100000"/>
              </a:lnSpc>
              <a:spcBef>
                <a:spcPct val="0"/>
              </a:spcBef>
              <a:spcAft>
                <a:spcPct val="35000"/>
              </a:spcAft>
            </a:pPr>
            <a:r>
              <a:rPr lang="zh-CN" altLang="en-US" sz="2000" b="1" dirty="0">
                <a:sym typeface="+mn-ea"/>
              </a:rPr>
              <a:t>确认交寄地址</a:t>
            </a:r>
            <a:endParaRPr lang="zh-CN" altLang="en-US" sz="2000">
              <a:latin typeface="微软雅黑" panose="020B0503020204020204" charset="-122"/>
              <a:ea typeface="微软雅黑" panose="020B0503020204020204" charset="-122"/>
            </a:endParaRPr>
          </a:p>
        </p:txBody>
      </p:sp>
      <p:sp>
        <p:nvSpPr>
          <p:cNvPr id="14" name="文本框 13"/>
          <p:cNvSpPr txBox="1"/>
          <p:nvPr/>
        </p:nvSpPr>
        <p:spPr>
          <a:xfrm>
            <a:off x="5145405" y="3747135"/>
            <a:ext cx="2242820" cy="1762760"/>
          </a:xfrm>
          <a:prstGeom prst="rect">
            <a:avLst/>
          </a:prstGeom>
          <a:noFill/>
        </p:spPr>
        <p:txBody>
          <a:bodyPr wrap="square" rtlCol="0">
            <a:spAutoFit/>
          </a:bodyPr>
          <a:lstStyle/>
          <a:p>
            <a:pPr lvl="0" algn="l">
              <a:lnSpc>
                <a:spcPct val="100000"/>
              </a:lnSpc>
              <a:spcBef>
                <a:spcPct val="0"/>
              </a:spcBef>
              <a:spcAft>
                <a:spcPct val="35000"/>
              </a:spcAft>
            </a:pPr>
            <a:r>
              <a:rPr lang="zh-CN" altLang="en-US" sz="2000" b="1" dirty="0">
                <a:latin typeface="微软雅黑" panose="020B0503020204020204" charset="-122"/>
                <a:ea typeface="微软雅黑" panose="020B0503020204020204" charset="-122"/>
                <a:sym typeface="+mn-ea"/>
              </a:rPr>
              <a:t>审核材料是否齐全</a:t>
            </a:r>
            <a:endParaRPr lang="zh-CN" altLang="en-US" sz="2000" b="1" dirty="0">
              <a:latin typeface="微软雅黑" panose="020B0503020204020204" charset="-122"/>
              <a:ea typeface="微软雅黑" panose="020B0503020204020204" charset="-122"/>
            </a:endParaRPr>
          </a:p>
          <a:p>
            <a:pPr lvl="0" algn="l">
              <a:lnSpc>
                <a:spcPct val="100000"/>
              </a:lnSpc>
              <a:spcBef>
                <a:spcPct val="0"/>
              </a:spcBef>
              <a:spcAft>
                <a:spcPct val="35000"/>
              </a:spcAft>
            </a:pPr>
            <a:r>
              <a:rPr lang="zh-CN" altLang="en-US" sz="2000" b="1" dirty="0">
                <a:latin typeface="微软雅黑" panose="020B0503020204020204" charset="-122"/>
                <a:ea typeface="微软雅黑" panose="020B0503020204020204" charset="-122"/>
                <a:sym typeface="+mn-ea"/>
              </a:rPr>
              <a:t>分类、排序、入档、</a:t>
            </a:r>
            <a:endParaRPr lang="zh-CN" altLang="en-US" sz="2000" b="1" dirty="0">
              <a:latin typeface="微软雅黑" panose="020B0503020204020204" charset="-122"/>
              <a:ea typeface="微软雅黑" panose="020B0503020204020204" charset="-122"/>
              <a:sym typeface="+mn-ea"/>
            </a:endParaRPr>
          </a:p>
          <a:p>
            <a:pPr lvl="0" algn="l">
              <a:lnSpc>
                <a:spcPct val="100000"/>
              </a:lnSpc>
              <a:spcBef>
                <a:spcPct val="0"/>
              </a:spcBef>
              <a:spcAft>
                <a:spcPct val="35000"/>
              </a:spcAft>
            </a:pPr>
            <a:r>
              <a:rPr lang="zh-CN" altLang="en-US" sz="2000" b="1" dirty="0">
                <a:latin typeface="微软雅黑" panose="020B0503020204020204" charset="-122"/>
                <a:ea typeface="微软雅黑" panose="020B0503020204020204" charset="-122"/>
                <a:sym typeface="+mn-ea"/>
              </a:rPr>
              <a:t>密封</a:t>
            </a:r>
            <a:endParaRPr lang="zh-CN" altLang="en-US" sz="2000" b="1" dirty="0">
              <a:latin typeface="微软雅黑" panose="020B0503020204020204" charset="-122"/>
              <a:ea typeface="微软雅黑" panose="020B0503020204020204" charset="-122"/>
            </a:endParaRPr>
          </a:p>
          <a:p>
            <a:endParaRPr lang="zh-CN" altLang="en-US" sz="2000">
              <a:latin typeface="微软雅黑" panose="020B0503020204020204" charset="-122"/>
              <a:ea typeface="微软雅黑" panose="020B0503020204020204" charset="-122"/>
            </a:endParaRPr>
          </a:p>
        </p:txBody>
      </p:sp>
      <p:sp>
        <p:nvSpPr>
          <p:cNvPr id="33" name="文本框 32"/>
          <p:cNvSpPr txBox="1"/>
          <p:nvPr/>
        </p:nvSpPr>
        <p:spPr>
          <a:xfrm>
            <a:off x="7858125" y="3258820"/>
            <a:ext cx="2950845" cy="398780"/>
          </a:xfrm>
          <a:prstGeom prst="rect">
            <a:avLst/>
          </a:prstGeom>
          <a:noFill/>
        </p:spPr>
        <p:txBody>
          <a:bodyPr wrap="square" rtlCol="0">
            <a:spAutoFit/>
          </a:bodyPr>
          <a:lstStyle/>
          <a:p>
            <a:pPr lvl="0" algn="l">
              <a:lnSpc>
                <a:spcPct val="100000"/>
              </a:lnSpc>
              <a:spcBef>
                <a:spcPct val="0"/>
              </a:spcBef>
              <a:spcAft>
                <a:spcPct val="35000"/>
              </a:spcAft>
            </a:pPr>
            <a:r>
              <a:rPr lang="zh-CN" altLang="en-US" sz="2000" b="1" dirty="0">
                <a:latin typeface="微软雅黑" panose="020B0503020204020204" charset="-122"/>
                <a:ea typeface="微软雅黑" panose="020B0503020204020204" charset="-122"/>
                <a:sym typeface="+mn-ea"/>
              </a:rPr>
              <a:t>分类、排序、档案交寄</a:t>
            </a:r>
            <a:endParaRPr lang="zh-CN" altLang="en-US" sz="2000" b="1" dirty="0">
              <a:latin typeface="微软雅黑" panose="020B0503020204020204" charset="-122"/>
              <a:ea typeface="微软雅黑" panose="020B0503020204020204" charset="-122"/>
              <a:sym typeface="+mn-ea"/>
            </a:endParaRPr>
          </a:p>
        </p:txBody>
      </p:sp>
      <p:grpSp>
        <p:nvGrpSpPr>
          <p:cNvPr id="8" name="组合 7"/>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2" descr="C:\Users\HP\Desktop\校徽＋校名png\校徽＋校名 白边.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48000" y="3876731"/>
            <a:ext cx="8784000" cy="156827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407555" y="4276490"/>
            <a:ext cx="11376000" cy="768350"/>
          </a:xfrm>
          <a:prstGeom prst="rect">
            <a:avLst/>
          </a:prstGeom>
          <a:noFill/>
        </p:spPr>
        <p:txBody>
          <a:bodyPr wrap="square" rtlCol="0">
            <a:spAutoFit/>
          </a:bodyPr>
          <a:lstStyle/>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三、档案整理</a:t>
            </a:r>
            <a:endPar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t>三、档案整理</a:t>
              </a:r>
              <a:endParaRPr lang="zh-CN" altLang="en-US" sz="2800" dirty="0"/>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867775" y="6299200"/>
            <a:ext cx="1949450" cy="561340"/>
            <a:chOff x="15012" y="9920"/>
            <a:chExt cx="3070" cy="884"/>
          </a:xfrm>
        </p:grpSpPr>
        <p:sp>
          <p:nvSpPr>
            <p:cNvPr id="39" name="等腰三角形 38"/>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
        <p:nvSpPr>
          <p:cNvPr id="308" name="任意多边形 307"/>
          <p:cNvSpPr/>
          <p:nvPr/>
        </p:nvSpPr>
        <p:spPr>
          <a:xfrm rot="1860000">
            <a:off x="9498965" y="2336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直角三角形 48"/>
          <p:cNvSpPr/>
          <p:nvPr/>
        </p:nvSpPr>
        <p:spPr>
          <a:xfrm flipH="1">
            <a:off x="7239000" y="2075815"/>
            <a:ext cx="4953000" cy="4766310"/>
          </a:xfrm>
          <a:prstGeom prst="rtTriangle">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1507490" y="2263140"/>
            <a:ext cx="4622165" cy="3421441"/>
            <a:chOff x="11180" y="3030"/>
            <a:chExt cx="7990" cy="5913"/>
          </a:xfrm>
        </p:grpSpPr>
        <p:sp>
          <p:nvSpPr>
            <p:cNvPr id="50" name="Pentagon 4"/>
            <p:cNvSpPr/>
            <p:nvPr/>
          </p:nvSpPr>
          <p:spPr>
            <a:xfrm>
              <a:off x="14307" y="3030"/>
              <a:ext cx="4863" cy="1320"/>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Raleway" panose="020B0503030101060003" charset="0"/>
                <a:cs typeface="Raleway" panose="020B0503030101060003" charset="0"/>
              </a:endParaRPr>
            </a:p>
          </p:txBody>
        </p:sp>
        <p:sp>
          <p:nvSpPr>
            <p:cNvPr id="51" name="TextBox 5"/>
            <p:cNvSpPr txBox="1"/>
            <p:nvPr/>
          </p:nvSpPr>
          <p:spPr>
            <a:xfrm>
              <a:off x="11180" y="3189"/>
              <a:ext cx="2587" cy="902"/>
            </a:xfrm>
            <a:prstGeom prst="rect">
              <a:avLst/>
            </a:prstGeom>
            <a:noFill/>
          </p:spPr>
          <p:txBody>
            <a:bodyPr wrap="square" rtlCol="0">
              <a:spAutoFit/>
            </a:bodyPr>
            <a:lstStyle/>
            <a:p>
              <a:pPr algn="r"/>
              <a:r>
                <a:rPr lang="zh-CN" altLang="en-US" sz="2800" b="1" dirty="0">
                  <a:solidFill>
                    <a:schemeClr val="bg1">
                      <a:lumMod val="25000"/>
                      <a:lumOff val="75000"/>
                    </a:schemeClr>
                  </a:solidFill>
                  <a:latin typeface="Raleway" panose="020B0503030101060003" charset="0"/>
                  <a:cs typeface="Raleway" panose="020B0503030101060003" charset="0"/>
                </a:rPr>
                <a:t>（一）</a:t>
              </a:r>
              <a:endParaRPr lang="zh-CN" altLang="en-US" sz="2800" b="1" dirty="0">
                <a:solidFill>
                  <a:schemeClr val="bg1">
                    <a:lumMod val="25000"/>
                    <a:lumOff val="75000"/>
                  </a:schemeClr>
                </a:solidFill>
                <a:latin typeface="Raleway" panose="020B0503030101060003" charset="0"/>
                <a:cs typeface="Raleway" panose="020B0503030101060003" charset="0"/>
              </a:endParaRPr>
            </a:p>
          </p:txBody>
        </p:sp>
        <p:sp>
          <p:nvSpPr>
            <p:cNvPr id="52" name="Pentagon 8"/>
            <p:cNvSpPr/>
            <p:nvPr/>
          </p:nvSpPr>
          <p:spPr>
            <a:xfrm>
              <a:off x="14307" y="5326"/>
              <a:ext cx="4863" cy="1320"/>
            </a:xfrm>
            <a:prstGeom prst="homePlate">
              <a:avLst/>
            </a:prstGeom>
            <a:solidFill>
              <a:srgbClr val="0B3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Raleway" panose="020B0503030101060003" charset="0"/>
                <a:cs typeface="Raleway" panose="020B0503030101060003" charset="0"/>
              </a:endParaRPr>
            </a:p>
          </p:txBody>
        </p:sp>
        <p:sp>
          <p:nvSpPr>
            <p:cNvPr id="53" name="TextBox 9"/>
            <p:cNvSpPr txBox="1"/>
            <p:nvPr/>
          </p:nvSpPr>
          <p:spPr>
            <a:xfrm>
              <a:off x="11181" y="5485"/>
              <a:ext cx="2539" cy="902"/>
            </a:xfrm>
            <a:prstGeom prst="rect">
              <a:avLst/>
            </a:prstGeom>
            <a:noFill/>
          </p:spPr>
          <p:txBody>
            <a:bodyPr wrap="square" rtlCol="0">
              <a:spAutoFit/>
            </a:bodyPr>
            <a:lstStyle/>
            <a:p>
              <a:pPr algn="r"/>
              <a:r>
                <a:rPr lang="zh-CN" altLang="en-US" sz="2800" b="1" dirty="0">
                  <a:solidFill>
                    <a:srgbClr val="0B3459"/>
                  </a:solidFill>
                  <a:latin typeface="Raleway" panose="020B0503030101060003" charset="0"/>
                  <a:cs typeface="Raleway" panose="020B0503030101060003" charset="0"/>
                </a:rPr>
                <a:t>（二）</a:t>
              </a:r>
              <a:endParaRPr lang="zh-CN" altLang="en-US" sz="2800" b="1" dirty="0">
                <a:solidFill>
                  <a:srgbClr val="0B3459"/>
                </a:solidFill>
                <a:latin typeface="Raleway" panose="020B0503030101060003" charset="0"/>
                <a:cs typeface="Raleway" panose="020B0503030101060003" charset="0"/>
              </a:endParaRPr>
            </a:p>
          </p:txBody>
        </p:sp>
        <p:sp>
          <p:nvSpPr>
            <p:cNvPr id="54" name="Pentagon 11"/>
            <p:cNvSpPr/>
            <p:nvPr/>
          </p:nvSpPr>
          <p:spPr>
            <a:xfrm>
              <a:off x="14307" y="7623"/>
              <a:ext cx="4863" cy="1320"/>
            </a:xfrm>
            <a:prstGeom prst="homePlate">
              <a:avLst/>
            </a:prstGeom>
            <a:solidFill>
              <a:srgbClr val="107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Raleway" panose="020B0503030101060003" charset="0"/>
                <a:cs typeface="Raleway" panose="020B0503030101060003" charset="0"/>
              </a:endParaRPr>
            </a:p>
          </p:txBody>
        </p:sp>
        <p:sp>
          <p:nvSpPr>
            <p:cNvPr id="55" name="TextBox 12"/>
            <p:cNvSpPr txBox="1"/>
            <p:nvPr/>
          </p:nvSpPr>
          <p:spPr>
            <a:xfrm>
              <a:off x="11997" y="7790"/>
              <a:ext cx="1723" cy="902"/>
            </a:xfrm>
            <a:prstGeom prst="rect">
              <a:avLst/>
            </a:prstGeom>
            <a:noFill/>
          </p:spPr>
          <p:txBody>
            <a:bodyPr wrap="square" rtlCol="0">
              <a:spAutoFit/>
            </a:bodyPr>
            <a:lstStyle/>
            <a:p>
              <a:pPr algn="r"/>
              <a:r>
                <a:rPr lang="zh-CN" altLang="en-US" sz="2800" b="1" dirty="0">
                  <a:solidFill>
                    <a:srgbClr val="107FA9"/>
                  </a:solidFill>
                  <a:latin typeface="Raleway" panose="020B0503030101060003" charset="0"/>
                  <a:cs typeface="Raleway" panose="020B0503030101060003" charset="0"/>
                </a:rPr>
                <a:t>（三）</a:t>
              </a:r>
              <a:endParaRPr lang="zh-CN" altLang="en-US" sz="2800" b="1" dirty="0">
                <a:solidFill>
                  <a:srgbClr val="107FA9"/>
                </a:solidFill>
                <a:latin typeface="Raleway" panose="020B0503030101060003" charset="0"/>
                <a:cs typeface="Raleway" panose="020B0503030101060003" charset="0"/>
              </a:endParaRPr>
            </a:p>
          </p:txBody>
        </p:sp>
        <p:sp>
          <p:nvSpPr>
            <p:cNvPr id="56" name="TextBox 24"/>
            <p:cNvSpPr txBox="1"/>
            <p:nvPr/>
          </p:nvSpPr>
          <p:spPr>
            <a:xfrm>
              <a:off x="14689" y="3143"/>
              <a:ext cx="3005" cy="1050"/>
            </a:xfrm>
            <a:prstGeom prst="rect">
              <a:avLst/>
            </a:prstGeom>
            <a:noFill/>
          </p:spPr>
          <p:txBody>
            <a:bodyPr wrap="square" rtlCol="0">
              <a:spAutoFit/>
            </a:bodyPr>
            <a:lstStyle/>
            <a:p>
              <a:pPr algn="ctr">
                <a:lnSpc>
                  <a:spcPct val="120000"/>
                </a:lnSpc>
              </a:pPr>
              <a:r>
                <a:rPr lang="zh-CN" altLang="en-US" sz="2800" b="1" dirty="0">
                  <a:solidFill>
                    <a:schemeClr val="bg1"/>
                  </a:solidFill>
                  <a:latin typeface="微软雅黑" panose="020B0503020204020204" charset="-122"/>
                  <a:ea typeface="微软雅黑" panose="020B0503020204020204" charset="-122"/>
                  <a:sym typeface="+mn-ea"/>
                </a:rPr>
                <a:t>前期准备</a:t>
              </a:r>
              <a:endParaRPr lang="zh-CN" altLang="en-US" sz="2800" b="1" dirty="0">
                <a:solidFill>
                  <a:schemeClr val="bg1"/>
                </a:solidFill>
                <a:latin typeface="微软雅黑" panose="020B0503020204020204" charset="-122"/>
                <a:ea typeface="微软雅黑" panose="020B0503020204020204" charset="-122"/>
                <a:cs typeface="Raleway" panose="020B0503030101060003" charset="0"/>
                <a:sym typeface="+mn-ea"/>
              </a:endParaRPr>
            </a:p>
          </p:txBody>
        </p:sp>
        <p:sp>
          <p:nvSpPr>
            <p:cNvPr id="59" name="TextBox 28"/>
            <p:cNvSpPr txBox="1"/>
            <p:nvPr/>
          </p:nvSpPr>
          <p:spPr>
            <a:xfrm>
              <a:off x="14800" y="5515"/>
              <a:ext cx="3005" cy="902"/>
            </a:xfrm>
            <a:prstGeom prst="rect">
              <a:avLst/>
            </a:prstGeom>
            <a:noFill/>
          </p:spPr>
          <p:txBody>
            <a:bodyPr wrap="square" rtlCol="0">
              <a:spAutoFit/>
            </a:bodyPr>
            <a:lstStyle/>
            <a:p>
              <a:r>
                <a:rPr lang="zh-CN" altLang="en-US" sz="2800" b="1" dirty="0">
                  <a:solidFill>
                    <a:schemeClr val="bg2"/>
                  </a:solidFill>
                  <a:latin typeface="Raleway" panose="020B0503030101060003" charset="0"/>
                  <a:cs typeface="Raleway" panose="020B0503030101060003" charset="0"/>
                </a:rPr>
                <a:t>整理环节</a:t>
              </a:r>
              <a:endParaRPr lang="zh-CN" altLang="en-US" sz="2800" b="1" dirty="0">
                <a:solidFill>
                  <a:schemeClr val="bg2"/>
                </a:solidFill>
                <a:latin typeface="Raleway" panose="020B0503030101060003" charset="0"/>
                <a:cs typeface="Raleway" panose="020B0503030101060003" charset="0"/>
              </a:endParaRPr>
            </a:p>
          </p:txBody>
        </p:sp>
        <p:sp>
          <p:nvSpPr>
            <p:cNvPr id="60" name="TextBox 31"/>
            <p:cNvSpPr txBox="1"/>
            <p:nvPr/>
          </p:nvSpPr>
          <p:spPr>
            <a:xfrm>
              <a:off x="14800" y="7789"/>
              <a:ext cx="3005" cy="902"/>
            </a:xfrm>
            <a:prstGeom prst="rect">
              <a:avLst/>
            </a:prstGeom>
            <a:noFill/>
          </p:spPr>
          <p:txBody>
            <a:bodyPr wrap="square" rtlCol="0">
              <a:spAutoFit/>
            </a:bodyPr>
            <a:lstStyle/>
            <a:p>
              <a:r>
                <a:rPr lang="zh-CN" altLang="en-US" sz="2800" b="1" dirty="0">
                  <a:solidFill>
                    <a:schemeClr val="bg2"/>
                  </a:solidFill>
                  <a:latin typeface="Raleway" panose="020B0503030101060003" charset="0"/>
                  <a:cs typeface="Raleway" panose="020B0503030101060003" charset="0"/>
                </a:rPr>
                <a:t>注意事项</a:t>
              </a:r>
              <a:endParaRPr lang="zh-CN" altLang="en-US" sz="2800" b="1" dirty="0">
                <a:solidFill>
                  <a:schemeClr val="bg2"/>
                </a:solidFill>
                <a:latin typeface="Raleway" panose="020B0503030101060003" charset="0"/>
                <a:cs typeface="Raleway" panose="020B0503030101060003" charset="0"/>
              </a:endParaRPr>
            </a:p>
          </p:txBody>
        </p:sp>
      </p:grpSp>
      <p:sp>
        <p:nvSpPr>
          <p:cNvPr id="10" name="文本框 9"/>
          <p:cNvSpPr txBox="1"/>
          <p:nvPr>
            <p:custDataLst>
              <p:tags r:id="rId2"/>
            </p:custDataLst>
          </p:nvPr>
        </p:nvSpPr>
        <p:spPr>
          <a:xfrm>
            <a:off x="6468745" y="2663190"/>
            <a:ext cx="3581532" cy="438606"/>
          </a:xfrm>
          <a:prstGeom prst="rect">
            <a:avLst/>
          </a:prstGeom>
          <a:noFill/>
        </p:spPr>
        <p:txBody>
          <a:bodyPr wrap="square" bIns="0" rtlCol="0" anchor="b" anchorCtr="0">
            <a:noAutofit/>
          </a:bodyPr>
          <a:lstStyle/>
          <a:p>
            <a:pPr marL="0" indent="0">
              <a:lnSpc>
                <a:spcPct val="150000"/>
              </a:lnSpc>
              <a:buClr>
                <a:srgbClr val="9BBB40"/>
              </a:buClr>
              <a:buFont typeface="Wingdings" panose="05000000000000000000" charset="0"/>
              <a:buNone/>
            </a:pPr>
            <a:r>
              <a:rPr lang="zh-CN" altLang="zh-CN" sz="2000" b="1" dirty="0">
                <a:solidFill>
                  <a:schemeClr val="bg1"/>
                </a:solidFill>
                <a:latin typeface="+mn-ea"/>
                <a:sym typeface="+mn-ea"/>
              </a:rPr>
              <a:t>1</a:t>
            </a:r>
            <a:r>
              <a:rPr lang="zh-CN" altLang="en-US" sz="2000" b="1" dirty="0">
                <a:solidFill>
                  <a:schemeClr val="bg1"/>
                </a:solidFill>
                <a:latin typeface="+mn-ea"/>
                <a:sym typeface="+mn-ea"/>
              </a:rPr>
              <a:t>、准备工作</a:t>
            </a:r>
            <a:endParaRPr lang="zh-CN" altLang="en-US" sz="2000" b="1" dirty="0">
              <a:solidFill>
                <a:schemeClr val="bg1"/>
              </a:solidFill>
              <a:latin typeface="+mn-ea"/>
            </a:endParaRPr>
          </a:p>
          <a:p>
            <a:pPr marL="0" indent="0">
              <a:lnSpc>
                <a:spcPct val="150000"/>
              </a:lnSpc>
              <a:buClr>
                <a:srgbClr val="9BBB40"/>
              </a:buClr>
              <a:buFont typeface="Wingdings" panose="05000000000000000000" charset="0"/>
              <a:buNone/>
            </a:pPr>
            <a:r>
              <a:rPr lang="zh-CN" altLang="zh-CN" sz="2000" b="1" dirty="0">
                <a:solidFill>
                  <a:schemeClr val="bg1"/>
                </a:solidFill>
                <a:latin typeface="+mn-ea"/>
                <a:sym typeface="+mn-ea"/>
              </a:rPr>
              <a:t>2</a:t>
            </a:r>
            <a:r>
              <a:rPr lang="zh-CN" altLang="en-US" sz="2000" b="1" dirty="0">
                <a:solidFill>
                  <a:schemeClr val="bg1"/>
                </a:solidFill>
                <a:latin typeface="+mn-ea"/>
                <a:sym typeface="+mn-ea"/>
              </a:rPr>
              <a:t>、准备归档材料</a:t>
            </a:r>
            <a:endParaRPr lang="zh-CN" altLang="en-US" sz="2000" b="1" spc="300" dirty="0">
              <a:solidFill>
                <a:schemeClr val="bg1"/>
              </a:solidFill>
              <a:effectLst>
                <a:outerShdw blurRad="38100" dist="25400" dir="5400000" algn="ctr" rotWithShape="0">
                  <a:srgbClr val="6E747A">
                    <a:alpha val="43000"/>
                  </a:srgbClr>
                </a:outerShdw>
              </a:effectLst>
              <a:latin typeface="+mn-ea"/>
              <a:ea typeface="微软雅黑" panose="020B0503020204020204" charset="-122"/>
              <a:cs typeface="+mn-ea"/>
              <a:sym typeface="+mn-ea"/>
            </a:endParaRPr>
          </a:p>
        </p:txBody>
      </p:sp>
      <p:sp>
        <p:nvSpPr>
          <p:cNvPr id="11" name="文本框 10"/>
          <p:cNvSpPr txBox="1"/>
          <p:nvPr>
            <p:custDataLst>
              <p:tags r:id="rId3"/>
            </p:custDataLst>
          </p:nvPr>
        </p:nvSpPr>
        <p:spPr>
          <a:xfrm>
            <a:off x="6549574" y="3925749"/>
            <a:ext cx="3581532" cy="438606"/>
          </a:xfrm>
          <a:prstGeom prst="rect">
            <a:avLst/>
          </a:prstGeom>
          <a:noFill/>
        </p:spPr>
        <p:txBody>
          <a:bodyPr wrap="square" bIns="0" rtlCol="0" anchor="b" anchorCtr="0">
            <a:noAutofit/>
          </a:bodyPr>
          <a:lstStyle/>
          <a:p>
            <a:pPr marL="0" indent="0">
              <a:buClr>
                <a:srgbClr val="9BBB40"/>
              </a:buClr>
              <a:buFont typeface="Wingdings" panose="05000000000000000000" charset="0"/>
              <a:buNone/>
            </a:pPr>
            <a:endParaRPr lang="zh-CN" altLang="zh-CN" sz="2000" b="1" dirty="0">
              <a:solidFill>
                <a:schemeClr val="bg1"/>
              </a:solidFill>
              <a:latin typeface="+mn-ea"/>
              <a:sym typeface="+mn-ea"/>
            </a:endParaRPr>
          </a:p>
          <a:p>
            <a:pPr marL="0" indent="0">
              <a:buClr>
                <a:srgbClr val="9BBB40"/>
              </a:buClr>
              <a:buFont typeface="Wingdings" panose="05000000000000000000" charset="0"/>
              <a:buNone/>
            </a:pPr>
            <a:r>
              <a:rPr lang="zh-CN" altLang="zh-CN" sz="2000" b="1" dirty="0">
                <a:solidFill>
                  <a:schemeClr val="bg1"/>
                </a:solidFill>
                <a:latin typeface="+mn-ea"/>
                <a:sym typeface="+mn-ea"/>
              </a:rPr>
              <a:t>1</a:t>
            </a:r>
            <a:r>
              <a:rPr lang="zh-CN" altLang="en-US" sz="2000" b="1" dirty="0">
                <a:solidFill>
                  <a:schemeClr val="bg1"/>
                </a:solidFill>
                <a:latin typeface="+mn-ea"/>
                <a:sym typeface="+mn-ea"/>
              </a:rPr>
              <a:t>、现场整理工作</a:t>
            </a:r>
            <a:endParaRPr lang="zh-CN" altLang="en-US" sz="2000" b="1" dirty="0">
              <a:solidFill>
                <a:schemeClr val="bg1"/>
              </a:solidFill>
              <a:latin typeface="+mn-ea"/>
              <a:sym typeface="+mn-ea"/>
            </a:endParaRPr>
          </a:p>
          <a:p>
            <a:pPr marL="0" indent="0">
              <a:lnSpc>
                <a:spcPct val="150000"/>
              </a:lnSpc>
              <a:buClr>
                <a:srgbClr val="9BBB40"/>
              </a:buClr>
              <a:buFont typeface="Wingdings" panose="05000000000000000000" charset="0"/>
              <a:buNone/>
            </a:pPr>
            <a:r>
              <a:rPr lang="zh-CN" altLang="zh-CN" sz="2000" b="1" dirty="0">
                <a:solidFill>
                  <a:schemeClr val="bg1"/>
                </a:solidFill>
                <a:latin typeface="+mn-ea"/>
                <a:sym typeface="+mn-ea"/>
              </a:rPr>
              <a:t>2</a:t>
            </a:r>
            <a:r>
              <a:rPr lang="zh-CN" altLang="en-US" sz="2000" b="1" dirty="0">
                <a:solidFill>
                  <a:schemeClr val="bg1"/>
                </a:solidFill>
                <a:latin typeface="+mn-ea"/>
                <a:sym typeface="+mn-ea"/>
              </a:rPr>
              <a:t>、后期整理工作</a:t>
            </a:r>
            <a:endParaRPr lang="zh-CN" altLang="en-US" sz="2000" b="1" spc="300" dirty="0">
              <a:solidFill>
                <a:schemeClr val="bg1"/>
              </a:solidFill>
              <a:effectLst>
                <a:outerShdw blurRad="38100" dist="25400" dir="5400000" algn="ctr" rotWithShape="0">
                  <a:srgbClr val="6E747A">
                    <a:alpha val="43000"/>
                  </a:srgbClr>
                </a:outerShdw>
              </a:effectLst>
              <a:latin typeface="+mn-ea"/>
              <a:ea typeface="微软雅黑" panose="020B0503020204020204" charset="-122"/>
              <a:cs typeface="+mn-ea"/>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477635" y="-33020"/>
            <a:ext cx="5367020" cy="6924040"/>
          </a:xfrm>
          <a:custGeom>
            <a:avLst/>
            <a:gdLst>
              <a:gd name="connsiteX0" fmla="*/ 0 w 11284"/>
              <a:gd name="connsiteY0" fmla="*/ 10845 h 10855"/>
              <a:gd name="connsiteX1" fmla="*/ 5221 w 11284"/>
              <a:gd name="connsiteY1" fmla="*/ 0 h 10855"/>
              <a:gd name="connsiteX2" fmla="*/ 11284 w 11284"/>
              <a:gd name="connsiteY2" fmla="*/ 11 h 10855"/>
              <a:gd name="connsiteX3" fmla="*/ 6436 w 11284"/>
              <a:gd name="connsiteY3" fmla="*/ 10855 h 10855"/>
              <a:gd name="connsiteX4" fmla="*/ 0 w 11284"/>
              <a:gd name="connsiteY4" fmla="*/ 10845 h 1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4" h="10855">
                <a:moveTo>
                  <a:pt x="0" y="10845"/>
                </a:moveTo>
                <a:lnTo>
                  <a:pt x="5221" y="0"/>
                </a:lnTo>
                <a:lnTo>
                  <a:pt x="11284" y="11"/>
                </a:lnTo>
                <a:lnTo>
                  <a:pt x="6436" y="10855"/>
                </a:lnTo>
                <a:lnTo>
                  <a:pt x="0" y="10845"/>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53285" y="2686050"/>
            <a:ext cx="2209165" cy="762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图形"/>
          <p:cNvSpPr/>
          <p:nvPr/>
        </p:nvSpPr>
        <p:spPr>
          <a:xfrm>
            <a:off x="1017270" y="2555240"/>
            <a:ext cx="4481195" cy="560070"/>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4000" b="1" u="sng"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Arial" panose="020B0604020202020204" pitchFamily="34" charset="0"/>
              </a:rPr>
              <a:t>前 期 准 备</a:t>
            </a:r>
            <a:endParaRPr lang="zh-CN" altLang="en-US" sz="4000" b="1" u="sng"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汉仪劲楷简" panose="00020600040101010101" charset="-122"/>
              <a:sym typeface="Arial" panose="020B0604020202020204" pitchFamily="34" charset="0"/>
            </a:endParaRPr>
          </a:p>
        </p:txBody>
      </p:sp>
      <p:grpSp>
        <p:nvGrpSpPr>
          <p:cNvPr id="10" name="组合 9"/>
          <p:cNvGrpSpPr/>
          <p:nvPr/>
        </p:nvGrpSpPr>
        <p:grpSpPr>
          <a:xfrm>
            <a:off x="0" y="331837"/>
            <a:ext cx="12172950" cy="720626"/>
            <a:chOff x="0" y="331837"/>
            <a:chExt cx="12172950" cy="720626"/>
          </a:xfrm>
        </p:grpSpPr>
        <p:sp>
          <p:nvSpPr>
            <p:cNvPr id="11" name="矩形 10"/>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8030" y="430897"/>
              <a:ext cx="10204450" cy="521970"/>
            </a:xfrm>
            <a:prstGeom prst="rect">
              <a:avLst/>
            </a:prstGeom>
            <a:noFill/>
          </p:spPr>
          <p:txBody>
            <a:bodyPr wrap="square" rtlCol="0">
              <a:spAutoFit/>
            </a:bodyPr>
            <a:lstStyle/>
            <a:p>
              <a:r>
                <a:rPr lang="zh-CN" altLang="en-US" sz="2800" dirty="0"/>
                <a:t>三、</a:t>
              </a:r>
              <a:r>
                <a:rPr lang="en-US" altLang="zh-CN" sz="2800" dirty="0"/>
                <a:t> </a:t>
              </a:r>
              <a:r>
                <a:rPr lang="zh-CN" altLang="en-US" sz="2800" dirty="0"/>
                <a:t>档案整理</a:t>
              </a:r>
              <a:endParaRPr lang="zh-CN" altLang="en-US" sz="2800" dirty="0"/>
            </a:p>
          </p:txBody>
        </p:sp>
        <p:sp>
          <p:nvSpPr>
            <p:cNvPr id="14" name="矩形 13"/>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7437120" y="3115310"/>
            <a:ext cx="3048000" cy="1383665"/>
          </a:xfrm>
          <a:prstGeom prst="rect">
            <a:avLst/>
          </a:prstGeom>
          <a:noFill/>
        </p:spPr>
        <p:txBody>
          <a:bodyPr wrap="square" rtlCol="0">
            <a:spAutoFit/>
          </a:bodyPr>
          <a:lstStyle/>
          <a:p>
            <a:pPr indent="0" algn="l">
              <a:lnSpc>
                <a:spcPct val="150000"/>
              </a:lnSpc>
              <a:buFont typeface="Wingdings" panose="05000000000000000000" pitchFamily="2" charset="2"/>
              <a:buNone/>
            </a:pPr>
            <a:endParaRPr lang="en-US" altLang="zh-CN" sz="2800" b="1" dirty="0">
              <a:solidFill>
                <a:srgbClr val="FFC000"/>
              </a:solidFill>
              <a:latin typeface="微软雅黑" panose="020B0503020204020204" charset="-122"/>
              <a:ea typeface="微软雅黑" panose="020B0503020204020204" charset="-122"/>
              <a:cs typeface="微软雅黑" panose="020B0503020204020204" charset="-122"/>
            </a:endParaRPr>
          </a:p>
          <a:p>
            <a:pPr marL="457200" indent="-457200" algn="l">
              <a:lnSpc>
                <a:spcPct val="150000"/>
              </a:lnSpc>
              <a:buFont typeface="Wingdings" panose="05000000000000000000" pitchFamily="2" charset="2"/>
              <a:buChar char="l"/>
            </a:pPr>
            <a:r>
              <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rPr>
              <a:t>准备归档材料</a:t>
            </a:r>
            <a:endPar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8481695" y="2444115"/>
            <a:ext cx="3048000" cy="737235"/>
          </a:xfrm>
          <a:prstGeom prst="rect">
            <a:avLst/>
          </a:prstGeom>
          <a:noFill/>
        </p:spPr>
        <p:txBody>
          <a:bodyPr wrap="square" rtlCol="0">
            <a:spAutoFit/>
          </a:bodyPr>
          <a:lstStyle/>
          <a:p>
            <a:pPr marL="457200" indent="-457200" algn="l">
              <a:lnSpc>
                <a:spcPct val="150000"/>
              </a:lnSpc>
              <a:buFont typeface="Wingdings" panose="05000000000000000000" pitchFamily="2" charset="2"/>
              <a:buChar char="l"/>
            </a:pPr>
            <a:r>
              <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rPr>
              <a:t>准备工作</a:t>
            </a:r>
            <a:endPar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p14:ferris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050" y="331837"/>
            <a:ext cx="12172950" cy="720626"/>
            <a:chOff x="0" y="331837"/>
            <a:chExt cx="12172950" cy="720626"/>
          </a:xfrm>
        </p:grpSpPr>
        <p:sp>
          <p:nvSpPr>
            <p:cNvPr id="14" name="矩形 13"/>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17" name="矩形 16"/>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807085" y="1052830"/>
            <a:ext cx="10578465" cy="6785610"/>
          </a:xfrm>
          <a:prstGeom prst="rect">
            <a:avLst/>
          </a:prstGeom>
          <a:noFill/>
        </p:spPr>
        <p:txBody>
          <a:bodyPr wrap="square" rtlCol="0">
            <a:spAutoFit/>
          </a:bodyPr>
          <a:lstStyle/>
          <a:p>
            <a:pPr algn="l">
              <a:lnSpc>
                <a:spcPct val="150000"/>
              </a:lnSpc>
            </a:pPr>
            <a:endParaRPr lang="en-US" sz="2000" dirty="0">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150000"/>
              </a:lnSpc>
              <a:buFont typeface="Wingdings" panose="05000000000000000000" charset="0"/>
              <a:buChar char="l"/>
            </a:pPr>
            <a:r>
              <a:rPr 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6月16日前</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2000" dirty="0" err="1">
                <a:latin typeface="微软雅黑" panose="020B0503020204020204" charset="-122"/>
                <a:ea typeface="微软雅黑" panose="020B0503020204020204" charset="-122"/>
                <a:cs typeface="微软雅黑" panose="020B0503020204020204" charset="-122"/>
                <a:sym typeface="+mn-ea"/>
              </a:rPr>
              <a:t>各学院提交</a:t>
            </a:r>
            <a:endParaRPr lang="en-US" sz="2000" dirty="0" err="1">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150000"/>
              </a:lnSpc>
              <a:buFont typeface="Wingdings" panose="05000000000000000000" charset="0"/>
              <a:buChar char="l"/>
            </a:pPr>
            <a:r>
              <a:rPr lang="en-US" sz="2000" dirty="0">
                <a:latin typeface="微软雅黑" panose="020B0503020204020204" charset="-122"/>
                <a:ea typeface="微软雅黑" panose="020B0503020204020204" charset="-122"/>
                <a:cs typeface="微软雅黑" panose="020B0503020204020204" charset="-122"/>
                <a:sym typeface="+mn-ea"/>
              </a:rPr>
              <a:t>《毕业生登记表》（每生一式两份，每份分开整理打包，按此前上交的毕业生名单顺序对应排列，一份交给管理办，一份整理当天放入学生档案）</a:t>
            </a:r>
            <a:endParaRPr lang="en-US" sz="20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6月20日—6</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月</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23</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2000" dirty="0" err="1">
                <a:latin typeface="微软雅黑" panose="020B0503020204020204" charset="-122"/>
                <a:ea typeface="微软雅黑" panose="020B0503020204020204" charset="-122"/>
                <a:cs typeface="微软雅黑" panose="020B0503020204020204" charset="-122"/>
                <a:sym typeface="+mn-ea"/>
              </a:rPr>
              <a:t>各学院领取</a:t>
            </a:r>
            <a:r>
              <a:rPr lang="zh-CN" altLang="en-US" sz="2000" dirty="0">
                <a:latin typeface="微软雅黑" panose="020B0503020204020204" charset="-122"/>
                <a:ea typeface="微软雅黑" panose="020B0503020204020204" charset="-122"/>
                <a:cs typeface="微软雅黑" panose="020B0503020204020204" charset="-122"/>
                <a:sym typeface="+mn-ea"/>
              </a:rPr>
              <a:t>整理档案所需物料（具体见下文）</a:t>
            </a:r>
            <a:r>
              <a:rPr lang="en-US" altLang="zh-CN" sz="2000" dirty="0" err="1">
                <a:latin typeface="微软雅黑" panose="020B0503020204020204" charset="-122"/>
                <a:ea typeface="微软雅黑" panose="020B0503020204020204" charset="-122"/>
                <a:cs typeface="微软雅黑" panose="020B0503020204020204" charset="-122"/>
                <a:sym typeface="+mn-ea"/>
              </a:rPr>
              <a:t>回学院填</a:t>
            </a:r>
            <a:r>
              <a:rPr lang="zh-CN" altLang="en-US" sz="2000" dirty="0">
                <a:latin typeface="微软雅黑" panose="020B0503020204020204" charset="-122"/>
                <a:ea typeface="微软雅黑" panose="020B0503020204020204" charset="-122"/>
                <a:cs typeface="微软雅黑" panose="020B0503020204020204" charset="-122"/>
                <a:sym typeface="+mn-ea"/>
              </a:rPr>
              <a:t>写，</a:t>
            </a:r>
            <a:r>
              <a:rPr lang="en-US" altLang="zh-CN" sz="2000" dirty="0" err="1">
                <a:latin typeface="微软雅黑" panose="020B0503020204020204" charset="-122"/>
                <a:ea typeface="微软雅黑" panose="020B0503020204020204" charset="-122"/>
                <a:cs typeface="微软雅黑" panose="020B0503020204020204" charset="-122"/>
                <a:sym typeface="+mn-ea"/>
              </a:rPr>
              <a:t>档案整理当天</a:t>
            </a:r>
            <a:r>
              <a:rPr lang="zh-CN" altLang="en-US" sz="2000" dirty="0">
                <a:latin typeface="微软雅黑" panose="020B0503020204020204" charset="-122"/>
                <a:ea typeface="微软雅黑" panose="020B0503020204020204" charset="-122"/>
                <a:cs typeface="微软雅黑" panose="020B0503020204020204" charset="-122"/>
                <a:sym typeface="+mn-ea"/>
              </a:rPr>
              <a:t>一并</a:t>
            </a:r>
            <a:r>
              <a:rPr lang="en-US" altLang="zh-CN" sz="2000" dirty="0" err="1">
                <a:latin typeface="微软雅黑" panose="020B0503020204020204" charset="-122"/>
                <a:ea typeface="微软雅黑" panose="020B0503020204020204" charset="-122"/>
                <a:cs typeface="微软雅黑" panose="020B0503020204020204" charset="-122"/>
                <a:sym typeface="+mn-ea"/>
              </a:rPr>
              <a:t>盖章</a:t>
            </a:r>
            <a:endParaRPr lang="en-US" altLang="zh-CN" sz="2000" dirty="0">
              <a:latin typeface="微软雅黑" panose="020B0503020204020204" charset="-122"/>
              <a:ea typeface="微软雅黑" panose="020B0503020204020204" charset="-122"/>
              <a:cs typeface="微软雅黑" panose="020B0503020204020204" charset="-122"/>
              <a:sym typeface="+mn-ea"/>
            </a:endParaRPr>
          </a:p>
          <a:p>
            <a:pPr algn="l">
              <a:lnSpc>
                <a:spcPct val="150000"/>
              </a:lnSpc>
            </a:pPr>
            <a:endParaRPr lang="zh-CN" altLang="en-US" sz="2000" b="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6月24</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日前，</a:t>
            </a:r>
            <a:r>
              <a:rPr lang="en-US" altLang="zh-CN" sz="2000" dirty="0" err="1">
                <a:latin typeface="微软雅黑" panose="020B0503020204020204" charset="-122"/>
                <a:ea typeface="微软雅黑" panose="020B0503020204020204" charset="-122"/>
                <a:cs typeface="微软雅黑" panose="020B0503020204020204" charset="-122"/>
                <a:sym typeface="+mn-ea"/>
              </a:rPr>
              <a:t>各学院</a:t>
            </a:r>
            <a:r>
              <a:rPr lang="zh-CN" altLang="en-US" sz="2000" dirty="0" err="1">
                <a:latin typeface="微软雅黑" panose="020B0503020204020204" charset="-122"/>
                <a:ea typeface="微软雅黑" panose="020B0503020204020204" charset="-122"/>
                <a:cs typeface="微软雅黑" panose="020B0503020204020204" charset="-122"/>
                <a:sym typeface="+mn-ea"/>
              </a:rPr>
              <a:t>提交《XX学院2022年研究生档案交寄信息表》</a:t>
            </a:r>
            <a:endParaRPr lang="zh-CN" altLang="en-US" sz="2000" dirty="0" err="1">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7月4</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日到</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8</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整理档案当天提交《XX学院2022年归档材料明细》</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150000"/>
              </a:lnSpc>
              <a:buFont typeface="Wingdings" panose="05000000000000000000" charset="0"/>
              <a:buChar char="l"/>
            </a:pPr>
            <a:endParaRPr lang="en-US" sz="2000" dirty="0">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纸质版材料交至各校区管理办，电子版发至：石牌校区、南海校区：scnuyjsgl@163.com</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000" dirty="0">
                <a:solidFill>
                  <a:schemeClr val="tx1"/>
                </a:solidFill>
                <a:latin typeface="微软雅黑" panose="020B0503020204020204" charset="-122"/>
                <a:ea typeface="微软雅黑" panose="020B0503020204020204" charset="-122"/>
                <a:cs typeface="微软雅黑" panose="020B0503020204020204" charset="-122"/>
                <a:sym typeface="+mn-ea"/>
                <a:hlinkClick r:id="rId1"/>
              </a:rPr>
              <a:t>大学城校区gl0082@163.com</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endParaRPr lang="en-US" altLang="en-US" sz="2000" b="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en-US" altLang="en-US" b="0" dirty="0">
              <a:solidFill>
                <a:srgbClr val="FF0000"/>
              </a:solidFill>
              <a:latin typeface="微软雅黑" panose="020B0503020204020204" charset="-122"/>
              <a:ea typeface="微软雅黑" panose="020B0503020204020204" charset="-122"/>
              <a:cs typeface="微软雅黑" panose="020B0503020204020204" charset="-122"/>
            </a:endParaRPr>
          </a:p>
          <a:p>
            <a:pPr algn="l"/>
            <a:endParaRPr lang="en-US" altLang="zh-CN" dirty="0">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8867775" y="6299200"/>
            <a:ext cx="1949450" cy="561340"/>
            <a:chOff x="15012" y="9920"/>
            <a:chExt cx="3070" cy="884"/>
          </a:xfrm>
        </p:grpSpPr>
        <p:sp>
          <p:nvSpPr>
            <p:cNvPr id="20" name="等腰三角形 19"/>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Picture 2" descr="C:\Users\HP\Desktop\校徽＋校名png\校徽＋校名 白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等腰三角形 118"/>
          <p:cNvSpPr/>
          <p:nvPr/>
        </p:nvSpPr>
        <p:spPr>
          <a:xfrm flipV="1">
            <a:off x="2331085" y="-1905"/>
            <a:ext cx="7666990" cy="4062730"/>
          </a:xfrm>
          <a:prstGeom prst="triangle">
            <a:avLst/>
          </a:prstGeom>
          <a:solidFill>
            <a:schemeClr val="accent1">
              <a:lumMod val="20000"/>
              <a:lumOff val="8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81760" y="2174240"/>
            <a:ext cx="8502650" cy="3969385"/>
          </a:xfrm>
          <a:prstGeom prst="rect">
            <a:avLst/>
          </a:prstGeom>
          <a:noFill/>
        </p:spPr>
        <p:txBody>
          <a:bodyPr wrap="square" rtlCol="0">
            <a:spAutoFit/>
          </a:bodyPr>
          <a:lstStyle/>
          <a:p>
            <a:pPr indent="0" algn="l">
              <a:lnSpc>
                <a:spcPct val="150000"/>
              </a:lnSpc>
              <a:buFont typeface="+mj-ea"/>
              <a:buNone/>
            </a:pP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endParaRPr sz="2800"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r>
              <a:rPr sz="2800" dirty="0">
                <a:latin typeface="微软雅黑" panose="020B0503020204020204" charset="-122"/>
                <a:ea typeface="微软雅黑" panose="020B0503020204020204" charset="-122"/>
                <a:cs typeface="微软雅黑" panose="020B0503020204020204" charset="-122"/>
              </a:rPr>
              <a:t>       </a:t>
            </a:r>
            <a:r>
              <a:rPr sz="2800" dirty="0" err="1">
                <a:latin typeface="微软雅黑" panose="020B0503020204020204" charset="-122"/>
                <a:ea typeface="微软雅黑" panose="020B0503020204020204" charset="-122"/>
                <a:cs typeface="微软雅黑" panose="020B0503020204020204" charset="-122"/>
              </a:rPr>
              <a:t>核查毕业生原档案</a:t>
            </a:r>
            <a:r>
              <a:rPr lang="zh-CN" altLang="en-US" sz="2800" dirty="0">
                <a:latin typeface="微软雅黑" panose="020B0503020204020204" charset="-122"/>
                <a:ea typeface="微软雅黑" panose="020B0503020204020204" charset="-122"/>
                <a:cs typeface="微软雅黑" panose="020B0503020204020204" charset="-122"/>
              </a:rPr>
              <a:t>实际保管</a:t>
            </a:r>
            <a:r>
              <a:rPr sz="2800" dirty="0" err="1">
                <a:latin typeface="微软雅黑" panose="020B0503020204020204" charset="-122"/>
                <a:ea typeface="微软雅黑" panose="020B0503020204020204" charset="-122"/>
                <a:cs typeface="微软雅黑" panose="020B0503020204020204" charset="-122"/>
              </a:rPr>
              <a:t>情况</a:t>
            </a:r>
            <a:r>
              <a:rPr lang="zh-CN" sz="2800" dirty="0" err="1">
                <a:latin typeface="微软雅黑" panose="020B0503020204020204" charset="-122"/>
                <a:ea typeface="微软雅黑" panose="020B0503020204020204" charset="-122"/>
                <a:cs typeface="微软雅黑" panose="020B0503020204020204" charset="-122"/>
              </a:rPr>
              <a:t>（由管理办完成）</a:t>
            </a: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None/>
            </a:pPr>
            <a:endParaRPr lang="zh-CN" altLang="en-US" sz="2800" dirty="0">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Font typeface="+mj-lt"/>
              <a:buAutoNum type="arabicPeriod"/>
            </a:pPr>
            <a:endParaRPr lang="zh-CN" altLang="en-US" sz="28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8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5d476551fd9c23cb727f9425d2d85b"/>
          <p:cNvPicPr>
            <a:picLocks noChangeAspect="1"/>
          </p:cNvPicPr>
          <p:nvPr/>
        </p:nvPicPr>
        <p:blipFill>
          <a:blip r:embed="rId1"/>
          <a:srcRect l="3270" t="1835" b="5918"/>
          <a:stretch>
            <a:fillRect/>
          </a:stretch>
        </p:blipFill>
        <p:spPr>
          <a:xfrm rot="5400000">
            <a:off x="6994525" y="2306320"/>
            <a:ext cx="4456430" cy="3188970"/>
          </a:xfrm>
          <a:prstGeom prst="rect">
            <a:avLst/>
          </a:prstGeom>
        </p:spPr>
      </p:pic>
      <p:sp>
        <p:nvSpPr>
          <p:cNvPr id="11" name="文本框 10"/>
          <p:cNvSpPr txBox="1"/>
          <p:nvPr/>
        </p:nvSpPr>
        <p:spPr>
          <a:xfrm>
            <a:off x="551180" y="2122805"/>
            <a:ext cx="4870450" cy="645160"/>
          </a:xfrm>
          <a:prstGeom prst="rect">
            <a:avLst/>
          </a:prstGeom>
          <a:noFill/>
        </p:spPr>
        <p:txBody>
          <a:bodyPr wrap="square" rtlCol="0">
            <a:spAutoFit/>
          </a:bodyPr>
          <a:lstStyle/>
          <a:p>
            <a:pPr indent="0" algn="l">
              <a:lnSpc>
                <a:spcPct val="150000"/>
              </a:lnSpc>
              <a:buFont typeface="+mj-ea"/>
              <a:buNone/>
            </a:pPr>
            <a:r>
              <a:rPr lang="zh-CN" altLang="en-US"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1</a:t>
            </a:r>
            <a:r>
              <a:rPr lang="zh-CN" altLang="en-US" sz="2400" b="1" dirty="0">
                <a:latin typeface="微软雅黑" panose="020B0503020204020204" charset="-122"/>
                <a:ea typeface="微软雅黑" panose="020B0503020204020204" charset="-122"/>
                <a:cs typeface="微软雅黑" panose="020B0503020204020204" charset="-122"/>
              </a:rPr>
              <a:t>）毕业生登记表领取、填报</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748030" y="3028315"/>
            <a:ext cx="6052185" cy="2243050"/>
          </a:xfrm>
          <a:prstGeom prst="rect">
            <a:avLst/>
          </a:prstGeom>
          <a:noFill/>
        </p:spPr>
        <p:txBody>
          <a:bodyPr wrap="square" rtlCol="0">
            <a:spAutoFit/>
          </a:bodyPr>
          <a:lstStyle/>
          <a:p>
            <a:pPr indent="0">
              <a:lnSpc>
                <a:spcPct val="150000"/>
              </a:lnSpc>
              <a:buFont typeface="+mj-ea"/>
              <a:buNone/>
            </a:pPr>
            <a:r>
              <a:rPr lang="zh-CN" altLang="en-US" sz="2400" dirty="0">
                <a:latin typeface="微软雅黑" panose="020B0503020204020204" charset="-122"/>
                <a:ea typeface="微软雅黑" panose="020B0503020204020204" charset="-122"/>
                <a:sym typeface="+mn-ea"/>
              </a:rPr>
              <a:t>领取纸质版毕业生登记表（一式两份）并下发学生填写，暂由学院保存，待整理当天带至现场。一份交由研究生院转至大学城档案馆，一份学院放入学生档案</a:t>
            </a:r>
            <a:endParaRPr lang="zh-CN" altLang="en-US" sz="2400" dirty="0">
              <a:latin typeface="微软雅黑" panose="020B0503020204020204" charset="-122"/>
              <a:ea typeface="微软雅黑" panose="020B0503020204020204" charset="-122"/>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24" name="组合 23"/>
          <p:cNvGrpSpPr/>
          <p:nvPr/>
        </p:nvGrpSpPr>
        <p:grpSpPr>
          <a:xfrm>
            <a:off x="8867775" y="6299200"/>
            <a:ext cx="1949450" cy="561340"/>
            <a:chOff x="15012" y="9920"/>
            <a:chExt cx="3070" cy="884"/>
          </a:xfrm>
        </p:grpSpPr>
        <p:sp>
          <p:nvSpPr>
            <p:cNvPr id="25" name="等腰三角形 2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Picture 2" descr="C:\Users\HP\Desktop\校徽＋校名png\校徽＋校名 白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26390" y="2536190"/>
            <a:ext cx="5210810" cy="2306955"/>
          </a:xfrm>
          <a:prstGeom prst="rect">
            <a:avLst/>
          </a:prstGeom>
          <a:noFill/>
        </p:spPr>
        <p:txBody>
          <a:bodyPr wrap="square" rtlCol="0">
            <a:spAutoFit/>
          </a:bodyPr>
          <a:lstStyle/>
          <a:p>
            <a:pPr indent="0" algn="l">
              <a:lnSpc>
                <a:spcPct val="150000"/>
              </a:lnSpc>
              <a:buFont typeface="+mj-ea"/>
              <a:buNone/>
            </a:pPr>
            <a:r>
              <a:rPr lang="zh-CN" altLang="en-US"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1</a:t>
            </a:r>
            <a:r>
              <a:rPr lang="zh-CN" altLang="en-US" sz="2400" b="1" dirty="0">
                <a:latin typeface="微软雅黑" panose="020B0503020204020204" charset="-122"/>
                <a:ea typeface="微软雅黑" panose="020B0503020204020204" charset="-122"/>
                <a:cs typeface="微软雅黑" panose="020B0503020204020204" charset="-122"/>
              </a:rPr>
              <a:t>）毕业生登记表领取、填报</a:t>
            </a:r>
            <a:endParaRPr lang="zh-CN" altLang="en-US" sz="2400" b="1"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endParaRPr lang="zh-CN" altLang="en-US" sz="2400" b="1"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r>
              <a:rPr 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        6月16日前</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2400" dirty="0" err="1">
                <a:latin typeface="微软雅黑" panose="020B0503020204020204" charset="-122"/>
                <a:ea typeface="微软雅黑" panose="020B0503020204020204" charset="-122"/>
                <a:cs typeface="微软雅黑" panose="020B0503020204020204" charset="-122"/>
                <a:sym typeface="+mn-ea"/>
              </a:rPr>
              <a:t>各学院提交</a:t>
            </a:r>
            <a:r>
              <a:rPr lang="zh-CN" altLang="en-US" sz="2400" dirty="0">
                <a:latin typeface="微软雅黑" panose="020B0503020204020204" charset="-122"/>
                <a:ea typeface="微软雅黑" panose="020B0503020204020204" charset="-122"/>
                <a:cs typeface="微软雅黑" panose="020B0503020204020204" charset="-122"/>
                <a:sym typeface="+mn-ea"/>
              </a:rPr>
              <a:t>纸质版</a:t>
            </a:r>
            <a:r>
              <a:rPr lang="zh-CN" altLang="en-US" sz="2400" dirty="0">
                <a:latin typeface="微软雅黑" panose="020B0503020204020204" charset="-122"/>
                <a:ea typeface="微软雅黑" panose="020B0503020204020204" charset="-122"/>
                <a:cs typeface="微软雅黑" panose="020B0503020204020204" charset="-122"/>
                <a:sym typeface="+mn-ea"/>
              </a:rPr>
              <a:t>毕业生登记表</a:t>
            </a:r>
            <a:endParaRPr lang="zh-CN" altLang="en-US" sz="2400" dirty="0">
              <a:latin typeface="微软雅黑" panose="020B0503020204020204" charset="-122"/>
              <a:ea typeface="微软雅黑" panose="020B0503020204020204" charset="-122"/>
              <a:cs typeface="微软雅黑" panose="020B0503020204020204" charset="-122"/>
              <a:sym typeface="+mn-ea"/>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12" name="组合 11"/>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43650" y="904565"/>
            <a:ext cx="8352000" cy="2399665"/>
          </a:xfrm>
          <a:prstGeom prst="rect">
            <a:avLst/>
          </a:prstGeom>
          <a:noFill/>
        </p:spPr>
        <p:txBody>
          <a:bodyPr wrap="square" rtlCol="0">
            <a:spAutoFit/>
          </a:bodyPr>
          <a:lstStyle/>
          <a:p>
            <a:pPr indent="0" algn="l">
              <a:lnSpc>
                <a:spcPct val="150000"/>
              </a:lnSpc>
              <a:buFont typeface="+mj-ea"/>
              <a:buNone/>
            </a:pPr>
            <a:endParaRPr lang="zh-CN" altLang="en-US" sz="2000" b="1"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endParaRPr lang="en-US" altLang="zh-CN" sz="2000" b="1"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r>
              <a:rPr lang="zh-CN" altLang="en-US" sz="2000" b="1" dirty="0">
                <a:latin typeface="微软雅黑" panose="020B0503020204020204" charset="-122"/>
                <a:ea typeface="微软雅黑" panose="020B0503020204020204" charset="-122"/>
                <a:cs typeface="微软雅黑" panose="020B0503020204020204" charset="-122"/>
              </a:rPr>
              <a:t>       （</a:t>
            </a:r>
            <a:r>
              <a:rPr lang="en-US" altLang="zh-CN" sz="2000" b="1" dirty="0">
                <a:latin typeface="微软雅黑" panose="020B0503020204020204" charset="-122"/>
                <a:ea typeface="微软雅黑" panose="020B0503020204020204" charset="-122"/>
                <a:cs typeface="微软雅黑" panose="020B0503020204020204" charset="-122"/>
              </a:rPr>
              <a:t>2</a:t>
            </a:r>
            <a:r>
              <a:rPr lang="zh-CN" altLang="en-US" sz="2000" b="1" dirty="0">
                <a:latin typeface="微软雅黑" panose="020B0503020204020204" charset="-122"/>
                <a:ea typeface="微软雅黑" panose="020B0503020204020204" charset="-122"/>
                <a:cs typeface="微软雅黑" panose="020B0503020204020204" charset="-122"/>
              </a:rPr>
              <a:t>）填报毕业生</a:t>
            </a:r>
            <a:r>
              <a:rPr lang="zh-CN" altLang="en-US" sz="2000" b="1" dirty="0">
                <a:latin typeface="微软雅黑" panose="020B0503020204020204" charset="-122"/>
                <a:ea typeface="微软雅黑" panose="020B0503020204020204" charset="-122"/>
                <a:cs typeface="微软雅黑" panose="020B0503020204020204" charset="-122"/>
                <a:sym typeface="+mn-ea"/>
              </a:rPr>
              <a:t>档案交寄信息表</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buFont typeface="+mj-ea"/>
              <a:buNone/>
            </a:pPr>
            <a:r>
              <a:rPr lang="zh-CN" altLang="en-US" sz="2000" b="1" dirty="0">
                <a:latin typeface="微软雅黑" panose="020B0503020204020204" charset="-122"/>
                <a:ea typeface="微软雅黑" panose="020B0503020204020204" charset="-122"/>
                <a:cs typeface="微软雅黑" panose="020B0503020204020204" charset="-122"/>
                <a:sym typeface="+mn-ea"/>
              </a:rPr>
              <a:t>     </a:t>
            </a:r>
            <a:endParaRPr lang="zh-CN" altLang="en-US" sz="2000" b="1"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04520" y="2559685"/>
            <a:ext cx="4102735" cy="3169285"/>
          </a:xfrm>
          <a:prstGeom prst="rect">
            <a:avLst/>
          </a:prstGeom>
          <a:noFill/>
        </p:spPr>
        <p:txBody>
          <a:bodyPr wrap="square" rtlCol="0" anchor="t">
            <a:spAutoFit/>
          </a:bodyPr>
          <a:lstStyle/>
          <a:p>
            <a:pPr indent="0">
              <a:lnSpc>
                <a:spcPct val="150000"/>
              </a:lnSpc>
              <a:buFont typeface="Arial" panose="020B0604020202020204" pitchFamily="34" charset="0"/>
              <a:buNone/>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①</a:t>
            </a:r>
            <a:r>
              <a:rPr lang="zh-CN" altLang="en-US" sz="2000" dirty="0">
                <a:latin typeface="微软雅黑" panose="020B0503020204020204" charset="-122"/>
                <a:ea typeface="微软雅黑" panose="020B0503020204020204" charset="-122"/>
                <a:cs typeface="微软雅黑" panose="020B0503020204020204" charset="-122"/>
                <a:sym typeface="+mn-ea"/>
              </a:rPr>
              <a:t>电子版：</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6</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月</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24</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前分校区发送到管理办邮箱</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Arial" panose="020B0604020202020204" pitchFamily="34" charset="0"/>
              <a:buNone/>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②纸质版：要求</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毕业生签名确认并加盖学院公章</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学院留底</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Arial" panose="020B0604020202020204" pitchFamily="34" charset="0"/>
              <a:buNone/>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③此表包括本学院</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2020</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届、</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2021</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届、</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2022</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届所有毕业生的去向信息</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78814" y="5525770"/>
            <a:ext cx="10673185" cy="953135"/>
          </a:xfrm>
          <a:prstGeom prst="rect">
            <a:avLst/>
          </a:prstGeom>
          <a:noFill/>
        </p:spPr>
        <p:txBody>
          <a:bodyPr wrap="square" rtlCol="0" anchor="t">
            <a:spAutoFit/>
          </a:bodyPr>
          <a:lstStyle/>
          <a:p>
            <a:pPr marL="0" indent="0">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请学院务必提醒学生注意核实档案接收地址，并对自己签名核对过的地址负责。</a:t>
            </a:r>
            <a:endPar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15" name="组合 14"/>
          <p:cNvGrpSpPr/>
          <p:nvPr/>
        </p:nvGrpSpPr>
        <p:grpSpPr>
          <a:xfrm>
            <a:off x="8867775" y="6299200"/>
            <a:ext cx="1949450" cy="561340"/>
            <a:chOff x="15012" y="9920"/>
            <a:chExt cx="3070" cy="884"/>
          </a:xfrm>
        </p:grpSpPr>
        <p:sp>
          <p:nvSpPr>
            <p:cNvPr id="16" name="等腰三角形 15"/>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2"/>
          <a:stretch>
            <a:fillRect/>
          </a:stretch>
        </p:blipFill>
        <p:spPr>
          <a:xfrm>
            <a:off x="5015865" y="2650490"/>
            <a:ext cx="6997065" cy="117792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97040" y="1396055"/>
            <a:ext cx="8352000" cy="1476375"/>
          </a:xfrm>
          <a:prstGeom prst="rect">
            <a:avLst/>
          </a:prstGeom>
          <a:noFill/>
        </p:spPr>
        <p:txBody>
          <a:bodyPr wrap="square" rtlCol="0">
            <a:spAutoFit/>
          </a:bodyPr>
          <a:lstStyle/>
          <a:p>
            <a:pPr indent="0" algn="l">
              <a:lnSpc>
                <a:spcPct val="150000"/>
              </a:lnSpc>
              <a:buFont typeface="+mj-ea"/>
              <a:buNone/>
            </a:pPr>
            <a:endParaRPr lang="zh-CN" altLang="en-US" sz="2000" b="1"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mj-ea"/>
              <a:buNone/>
            </a:pPr>
            <a:r>
              <a:rPr lang="zh-CN" altLang="en-US" sz="2000" b="1" dirty="0">
                <a:latin typeface="微软雅黑" panose="020B0503020204020204" charset="-122"/>
                <a:ea typeface="微软雅黑" panose="020B0503020204020204" charset="-122"/>
                <a:cs typeface="微软雅黑" panose="020B0503020204020204" charset="-122"/>
              </a:rPr>
              <a:t>       （</a:t>
            </a:r>
            <a:r>
              <a:rPr lang="en-US" altLang="zh-CN" sz="2000" b="1" dirty="0">
                <a:latin typeface="微软雅黑" panose="020B0503020204020204" charset="-122"/>
                <a:ea typeface="微软雅黑" panose="020B0503020204020204" charset="-122"/>
                <a:cs typeface="微软雅黑" panose="020B0503020204020204" charset="-122"/>
              </a:rPr>
              <a:t>2</a:t>
            </a:r>
            <a:r>
              <a:rPr lang="zh-CN" altLang="en-US" sz="2000" b="1" dirty="0">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sym typeface="+mn-ea"/>
              </a:rPr>
              <a:t>档案交寄信息表地址填写注意事项</a:t>
            </a:r>
            <a:endParaRPr lang="zh-CN" altLang="en-US" sz="2000" b="1"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12" name="内容占位符 11"/>
          <p:cNvSpPr>
            <a:spLocks noGrp="1"/>
          </p:cNvSpPr>
          <p:nvPr>
            <p:ph idx="1"/>
          </p:nvPr>
        </p:nvSpPr>
        <p:spPr>
          <a:xfrm>
            <a:off x="1534795" y="2413635"/>
            <a:ext cx="9417685" cy="3644900"/>
          </a:xfrm>
        </p:spPr>
        <p:txBody>
          <a:bodyPr>
            <a:normAutofit fontScale="97500"/>
          </a:bodyPr>
          <a:lstStyle/>
          <a:p>
            <a:pPr marL="0" indent="0" algn="l">
              <a:lnSpc>
                <a:spcPct val="150000"/>
              </a:lnSpc>
              <a:buNone/>
            </a:pPr>
            <a:r>
              <a:rPr lang="zh-CN" altLang="en-US" sz="2000" dirty="0">
                <a:latin typeface="微软雅黑" panose="020B0503020204020204" charset="-122"/>
                <a:ea typeface="微软雅黑" panose="020B0503020204020204" charset="-122"/>
                <a:cs typeface="微软雅黑" panose="020B0503020204020204" charset="-122"/>
              </a:rPr>
              <a:t>① 档案交寄地址以就业派遣去向为依据</a:t>
            </a:r>
            <a:endParaRPr lang="zh-CN" altLang="en-US" sz="2000" dirty="0">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r>
              <a:rPr lang="zh-CN" altLang="en-US" sz="2000" dirty="0">
                <a:latin typeface="微软雅黑" panose="020B0503020204020204" charset="-122"/>
                <a:ea typeface="微软雅黑" panose="020B0503020204020204" charset="-122"/>
                <a:cs typeface="微软雅黑" panose="020B0503020204020204" charset="-122"/>
              </a:rPr>
              <a:t>② 档案一般寄到报到证主管单位的档案管理部门（机构），如果报到证有备注单位，看是否要求寄到具体单位，同时要看具体单位是否有人事接收权，若具体单位无人事接收权，档案仍寄到主管单位</a:t>
            </a:r>
            <a:endParaRPr lang="en-US" altLang="zh-CN" sz="2000" dirty="0">
              <a:latin typeface="微软雅黑" panose="020B0503020204020204" charset="-122"/>
              <a:ea typeface="微软雅黑" panose="020B0503020204020204" charset="-122"/>
              <a:cs typeface="微软雅黑" panose="020B0503020204020204" charset="-122"/>
            </a:endParaRPr>
          </a:p>
          <a:p>
            <a:pPr marL="643255" lvl="1" indent="-342900" algn="l">
              <a:lnSpc>
                <a:spcPct val="150000"/>
              </a:lnSpc>
              <a:buFont typeface="Wingdings" panose="05000000000000000000" pitchFamily="2" charset="2"/>
              <a:buChar char="l"/>
            </a:pPr>
            <a:r>
              <a:rPr lang="zh-CN" altLang="en-US" sz="2000" dirty="0">
                <a:latin typeface="微软雅黑" panose="020B0503020204020204" charset="-122"/>
                <a:ea typeface="微软雅黑" panose="020B0503020204020204" charset="-122"/>
                <a:cs typeface="微软雅黑" panose="020B0503020204020204" charset="-122"/>
              </a:rPr>
              <a:t>协议书及接收函</a:t>
            </a:r>
            <a:endParaRPr lang="en-US" altLang="zh-CN" sz="2000" dirty="0">
              <a:latin typeface="微软雅黑" panose="020B0503020204020204" charset="-122"/>
              <a:ea typeface="微软雅黑" panose="020B0503020204020204" charset="-122"/>
              <a:cs typeface="微软雅黑" panose="020B0503020204020204" charset="-122"/>
            </a:endParaRPr>
          </a:p>
          <a:p>
            <a:pPr marL="643255" lvl="1" indent="-342900" algn="l">
              <a:lnSpc>
                <a:spcPct val="150000"/>
              </a:lnSpc>
              <a:buFont typeface="Wingdings" panose="05000000000000000000" pitchFamily="2" charset="2"/>
              <a:buChar char="l"/>
            </a:pPr>
            <a:r>
              <a:rPr lang="zh-CN" altLang="en-US" sz="2000" dirty="0">
                <a:latin typeface="微软雅黑" panose="020B0503020204020204" charset="-122"/>
                <a:ea typeface="微软雅黑" panose="020B0503020204020204" charset="-122"/>
                <a:cs typeface="微软雅黑" panose="020B0503020204020204" charset="-122"/>
              </a:rPr>
              <a:t>广东省内、外各地市毕业生档案工作部门的地址可参考相关文档（全国派遣地址）</a:t>
            </a:r>
            <a:endParaRPr lang="zh-CN" altLang="en-US" sz="2000" dirty="0">
              <a:latin typeface="微软雅黑" panose="020B0503020204020204" charset="-122"/>
              <a:ea typeface="微软雅黑" panose="020B0503020204020204" charset="-122"/>
              <a:cs typeface="微软雅黑" panose="020B0503020204020204" charset="-122"/>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16" name="组合 15"/>
          <p:cNvGrpSpPr/>
          <p:nvPr/>
        </p:nvGrpSpPr>
        <p:grpSpPr>
          <a:xfrm>
            <a:off x="8867775" y="6299200"/>
            <a:ext cx="1949450" cy="561340"/>
            <a:chOff x="15012" y="9920"/>
            <a:chExt cx="3070" cy="884"/>
          </a:xfrm>
        </p:grpSpPr>
        <p:sp>
          <p:nvSpPr>
            <p:cNvPr id="23" name="等腰三角形 22"/>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3220"/>
            </a:xfrm>
            <a:prstGeom prst="rect">
              <a:avLst/>
            </a:prstGeom>
            <a:noFill/>
          </p:spPr>
          <p:txBody>
            <a:bodyPr wrap="square" rtlCol="0">
              <a:spAutoFit/>
            </a:bodyPr>
            <a:lstStyle/>
            <a:p>
              <a:r>
                <a:rPr lang="zh-CN" altLang="en-US" sz="2800" dirty="0">
                  <a:solidFill>
                    <a:schemeClr val="bg1"/>
                  </a:solidFill>
                  <a:latin typeface="微软雅黑" panose="020B0503020204020204" charset="-122"/>
                  <a:ea typeface="微软雅黑" panose="020B0503020204020204" charset="-122"/>
                  <a:sym typeface="+mn-ea"/>
                </a:rPr>
                <a:t>目录</a:t>
              </a:r>
              <a:endParaRPr lang="zh-CN" altLang="en-US" sz="2800" dirty="0"/>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对角圆角矩形 24"/>
          <p:cNvSpPr/>
          <p:nvPr/>
        </p:nvSpPr>
        <p:spPr>
          <a:xfrm>
            <a:off x="2723515" y="1686560"/>
            <a:ext cx="6744335" cy="740410"/>
          </a:xfrm>
          <a:prstGeom prst="round2Diag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a typeface="微软雅黑" panose="020B0503020204020204" charset="-122"/>
            </a:endParaRPr>
          </a:p>
        </p:txBody>
      </p:sp>
      <p:sp>
        <p:nvSpPr>
          <p:cNvPr id="26" name="矩形 25"/>
          <p:cNvSpPr/>
          <p:nvPr/>
        </p:nvSpPr>
        <p:spPr>
          <a:xfrm>
            <a:off x="4615815" y="1765300"/>
            <a:ext cx="2960370" cy="583565"/>
          </a:xfrm>
          <a:prstGeom prst="rect">
            <a:avLst/>
          </a:prstGeom>
          <a:solidFill>
            <a:srgbClr val="003760"/>
          </a:solidFill>
        </p:spPr>
        <p:txBody>
          <a:bodyPr wrap="none">
            <a:spAutoFit/>
          </a:bodyPr>
          <a:lstStyle/>
          <a:p>
            <a:pPr algn="ctr"/>
            <a:r>
              <a:rPr lang="zh-CN" altLang="en-US" sz="3200" b="1" dirty="0">
                <a:solidFill>
                  <a:srgbClr val="FFC000"/>
                </a:solidFill>
                <a:ea typeface="微软雅黑" panose="020B0503020204020204" charset="-122"/>
              </a:rPr>
              <a:t>一、</a:t>
            </a:r>
            <a:r>
              <a:rPr lang="zh-CN" sz="3200" b="1" dirty="0">
                <a:solidFill>
                  <a:srgbClr val="FFC000"/>
                </a:solidFill>
                <a:ea typeface="微软雅黑" panose="020B0503020204020204" charset="-122"/>
              </a:rPr>
              <a:t>基 本 情 况</a:t>
            </a:r>
            <a:endParaRPr lang="zh-CN" sz="3200" b="1" dirty="0">
              <a:solidFill>
                <a:srgbClr val="FFC000"/>
              </a:solidFill>
              <a:ea typeface="微软雅黑" panose="020B0503020204020204" charset="-122"/>
            </a:endParaRPr>
          </a:p>
        </p:txBody>
      </p:sp>
      <p:sp>
        <p:nvSpPr>
          <p:cNvPr id="31" name="对角圆角矩形 30"/>
          <p:cNvSpPr/>
          <p:nvPr/>
        </p:nvSpPr>
        <p:spPr>
          <a:xfrm>
            <a:off x="2723515" y="3590925"/>
            <a:ext cx="6744335" cy="740410"/>
          </a:xfrm>
          <a:prstGeom prst="round2Diag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a typeface="微软雅黑" panose="020B0503020204020204" charset="-122"/>
            </a:endParaRPr>
          </a:p>
        </p:txBody>
      </p:sp>
      <p:sp>
        <p:nvSpPr>
          <p:cNvPr id="32" name="矩形 31"/>
          <p:cNvSpPr/>
          <p:nvPr/>
        </p:nvSpPr>
        <p:spPr>
          <a:xfrm>
            <a:off x="4615815" y="3625850"/>
            <a:ext cx="2960370" cy="583565"/>
          </a:xfrm>
          <a:prstGeom prst="rect">
            <a:avLst/>
          </a:prstGeom>
          <a:solidFill>
            <a:srgbClr val="003760"/>
          </a:solidFill>
        </p:spPr>
        <p:txBody>
          <a:bodyPr wrap="none">
            <a:spAutoFit/>
          </a:bodyPr>
          <a:lstStyle/>
          <a:p>
            <a:pPr algn="ctr"/>
            <a:r>
              <a:rPr lang="zh-CN" altLang="en-US" sz="3200" b="1" dirty="0">
                <a:solidFill>
                  <a:srgbClr val="FFC000"/>
                </a:solidFill>
                <a:ea typeface="微软雅黑" panose="020B0503020204020204" charset="-122"/>
              </a:rPr>
              <a:t>三、档 案 整 理</a:t>
            </a:r>
            <a:endParaRPr lang="zh-CN" altLang="en-US" sz="3200" b="1" dirty="0">
              <a:solidFill>
                <a:srgbClr val="FFC000"/>
              </a:solidFill>
              <a:ea typeface="微软雅黑" panose="020B0503020204020204" charset="-122"/>
            </a:endParaRPr>
          </a:p>
        </p:txBody>
      </p:sp>
      <p:sp>
        <p:nvSpPr>
          <p:cNvPr id="35" name="对角圆角矩形 34"/>
          <p:cNvSpPr/>
          <p:nvPr/>
        </p:nvSpPr>
        <p:spPr>
          <a:xfrm>
            <a:off x="2723515" y="2639060"/>
            <a:ext cx="6744335" cy="740410"/>
          </a:xfrm>
          <a:prstGeom prst="round2Diag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a typeface="微软雅黑" panose="020B0503020204020204" charset="-122"/>
            </a:endParaRPr>
          </a:p>
        </p:txBody>
      </p:sp>
      <p:sp>
        <p:nvSpPr>
          <p:cNvPr id="36" name="矩形 35"/>
          <p:cNvSpPr/>
          <p:nvPr/>
        </p:nvSpPr>
        <p:spPr>
          <a:xfrm>
            <a:off x="4615815" y="2717800"/>
            <a:ext cx="2960370" cy="583565"/>
          </a:xfrm>
          <a:prstGeom prst="rect">
            <a:avLst/>
          </a:prstGeom>
          <a:solidFill>
            <a:srgbClr val="003760"/>
          </a:solidFill>
        </p:spPr>
        <p:txBody>
          <a:bodyPr wrap="none">
            <a:spAutoFit/>
          </a:bodyPr>
          <a:lstStyle/>
          <a:p>
            <a:pPr algn="ctr"/>
            <a:r>
              <a:rPr lang="zh-CN" altLang="en-US" sz="3200" b="1" dirty="0">
                <a:solidFill>
                  <a:srgbClr val="FFC000"/>
                </a:solidFill>
                <a:ea typeface="微软雅黑" panose="020B0503020204020204" charset="-122"/>
              </a:rPr>
              <a:t>二、总 体 步 骤</a:t>
            </a:r>
            <a:endParaRPr lang="zh-CN" altLang="en-US" sz="3200" b="1" dirty="0">
              <a:solidFill>
                <a:srgbClr val="FFC000"/>
              </a:solidFill>
              <a:ea typeface="微软雅黑" panose="020B0503020204020204" charset="-122"/>
            </a:endParaRPr>
          </a:p>
        </p:txBody>
      </p:sp>
      <p:sp>
        <p:nvSpPr>
          <p:cNvPr id="39" name="对角圆角矩形 38"/>
          <p:cNvSpPr/>
          <p:nvPr/>
        </p:nvSpPr>
        <p:spPr>
          <a:xfrm>
            <a:off x="2723515" y="4542790"/>
            <a:ext cx="6744335" cy="740410"/>
          </a:xfrm>
          <a:prstGeom prst="round2Diag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a typeface="微软雅黑" panose="020B0503020204020204" charset="-122"/>
            </a:endParaRPr>
          </a:p>
        </p:txBody>
      </p:sp>
      <p:sp>
        <p:nvSpPr>
          <p:cNvPr id="40" name="矩形 39"/>
          <p:cNvSpPr/>
          <p:nvPr/>
        </p:nvSpPr>
        <p:spPr>
          <a:xfrm>
            <a:off x="4615815" y="4621530"/>
            <a:ext cx="2960370" cy="583565"/>
          </a:xfrm>
          <a:prstGeom prst="rect">
            <a:avLst/>
          </a:prstGeom>
          <a:solidFill>
            <a:srgbClr val="003760"/>
          </a:solidFill>
        </p:spPr>
        <p:txBody>
          <a:bodyPr wrap="none">
            <a:spAutoFit/>
          </a:bodyPr>
          <a:lstStyle/>
          <a:p>
            <a:pPr algn="ctr"/>
            <a:r>
              <a:rPr lang="zh-CN" altLang="en-US" sz="3200" b="1" dirty="0">
                <a:solidFill>
                  <a:srgbClr val="FFC000"/>
                </a:solidFill>
                <a:ea typeface="微软雅黑" panose="020B0503020204020204" charset="-122"/>
              </a:rPr>
              <a:t>四、档 案 交 寄</a:t>
            </a:r>
            <a:endParaRPr lang="zh-CN" altLang="en-US" sz="3200" b="1" dirty="0">
              <a:solidFill>
                <a:srgbClr val="FFC000"/>
              </a:solidFill>
              <a:ea typeface="微软雅黑" panose="020B0503020204020204" charset="-122"/>
            </a:endParaRPr>
          </a:p>
        </p:txBody>
      </p:sp>
      <p:sp>
        <p:nvSpPr>
          <p:cNvPr id="47" name="对角圆角矩形 46"/>
          <p:cNvSpPr/>
          <p:nvPr/>
        </p:nvSpPr>
        <p:spPr>
          <a:xfrm>
            <a:off x="2723515" y="5494655"/>
            <a:ext cx="6744335" cy="740410"/>
          </a:xfrm>
          <a:prstGeom prst="round2Diag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a typeface="微软雅黑" panose="020B0503020204020204" charset="-122"/>
            </a:endParaRPr>
          </a:p>
        </p:txBody>
      </p:sp>
      <p:sp>
        <p:nvSpPr>
          <p:cNvPr id="48" name="矩形 47"/>
          <p:cNvSpPr/>
          <p:nvPr/>
        </p:nvSpPr>
        <p:spPr>
          <a:xfrm>
            <a:off x="4615815" y="5530215"/>
            <a:ext cx="2960370" cy="583565"/>
          </a:xfrm>
          <a:prstGeom prst="rect">
            <a:avLst/>
          </a:prstGeom>
          <a:solidFill>
            <a:srgbClr val="003760"/>
          </a:solidFill>
        </p:spPr>
        <p:txBody>
          <a:bodyPr wrap="none">
            <a:spAutoFit/>
          </a:bodyPr>
          <a:lstStyle/>
          <a:p>
            <a:pPr algn="ctr"/>
            <a:r>
              <a:rPr lang="zh-CN" altLang="en-US" sz="3200" b="1" dirty="0">
                <a:solidFill>
                  <a:srgbClr val="FFC000"/>
                </a:solidFill>
                <a:ea typeface="微软雅黑" panose="020B0503020204020204" charset="-122"/>
              </a:rPr>
              <a:t>五、档 案 查 询</a:t>
            </a:r>
            <a:endParaRPr lang="zh-CN" altLang="en-US" sz="3200" b="1" dirty="0">
              <a:solidFill>
                <a:srgbClr val="FFC000"/>
              </a:solidFill>
              <a:ea typeface="微软雅黑" panose="020B0503020204020204" charset="-122"/>
            </a:endParaRPr>
          </a:p>
        </p:txBody>
      </p:sp>
      <p:grpSp>
        <p:nvGrpSpPr>
          <p:cNvPr id="8" name="组合 7"/>
          <p:cNvGrpSpPr/>
          <p:nvPr/>
        </p:nvGrpSpPr>
        <p:grpSpPr>
          <a:xfrm>
            <a:off x="8867775" y="6299200"/>
            <a:ext cx="1949450" cy="561340"/>
            <a:chOff x="15012" y="9920"/>
            <a:chExt cx="3070" cy="884"/>
          </a:xfrm>
        </p:grpSpPr>
        <p:sp>
          <p:nvSpPr>
            <p:cNvPr id="9" name="等腰三角形 8"/>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196975" y="2011680"/>
            <a:ext cx="9755505" cy="3322955"/>
          </a:xfrm>
          <a:prstGeom prst="rect">
            <a:avLst/>
          </a:prstGeom>
          <a:noFill/>
        </p:spPr>
        <p:txBody>
          <a:bodyPr wrap="square" rtlCol="0">
            <a:spAutoFit/>
          </a:bodyPr>
          <a:lstStyle/>
          <a:p>
            <a:pPr indent="0" algn="l">
              <a:lnSpc>
                <a:spcPct val="150000"/>
              </a:lnSpc>
              <a:buFont typeface="+mj-ea"/>
              <a:buNone/>
            </a:pPr>
            <a:endParaRPr sz="2800" dirty="0">
              <a:latin typeface="微软雅黑" panose="020B0503020204020204" charset="-122"/>
              <a:ea typeface="微软雅黑" panose="020B0503020204020204" charset="-122"/>
              <a:cs typeface="微软雅黑" panose="020B0503020204020204" charset="-122"/>
            </a:endParaRPr>
          </a:p>
          <a:p>
            <a:pPr indent="0" algn="l">
              <a:lnSpc>
                <a:spcPct val="200000"/>
              </a:lnSpc>
              <a:buFont typeface="+mj-ea"/>
              <a:buNone/>
            </a:pPr>
            <a:r>
              <a:rPr lang="zh-CN" altLang="en-US" sz="2800" dirty="0">
                <a:latin typeface="微软雅黑" panose="020B0503020204020204" charset="-122"/>
                <a:ea typeface="微软雅黑" panose="020B0503020204020204" charset="-122"/>
                <a:cs typeface="微软雅黑" panose="020B0503020204020204" charset="-122"/>
              </a:rPr>
              <a:t>（</a:t>
            </a:r>
            <a:r>
              <a:rPr lang="en-US" sz="2800" dirty="0">
                <a:latin typeface="微软雅黑" panose="020B0503020204020204" charset="-122"/>
                <a:ea typeface="微软雅黑" panose="020B0503020204020204" charset="-122"/>
                <a:cs typeface="微软雅黑" panose="020B0503020204020204" charset="-122"/>
              </a:rPr>
              <a:t>3</a:t>
            </a:r>
            <a:r>
              <a:rPr lang="zh-CN" altLang="en-US" sz="2800" dirty="0">
                <a:latin typeface="微软雅黑" panose="020B0503020204020204" charset="-122"/>
                <a:ea typeface="微软雅黑" panose="020B0503020204020204" charset="-122"/>
                <a:cs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月</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27—30</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日</a:t>
            </a:r>
            <a:r>
              <a:rPr lang="zh-CN" altLang="en-US" sz="2800" dirty="0">
                <a:latin typeface="微软雅黑" panose="020B0503020204020204" charset="-122"/>
                <a:ea typeface="微软雅黑" panose="020B0503020204020204" charset="-122"/>
                <a:cs typeface="微软雅黑" panose="020B0503020204020204" charset="-122"/>
              </a:rPr>
              <a:t>，管理办收集汇总全校档案交寄表，并打印邮寄详情单，如有接收地址变动（改派、落实就业去向等）请于</a:t>
            </a:r>
            <a:r>
              <a:rPr lang="zh-CN" altLang="en-US" sz="2800" dirty="0">
                <a:latin typeface="微软雅黑" panose="020B0503020204020204" charset="-122"/>
                <a:ea typeface="微软雅黑" panose="020B0503020204020204" charset="-122"/>
                <a:cs typeface="微软雅黑" panose="020B0503020204020204" charset="-122"/>
              </a:rPr>
              <a:t>整理档案前以学院为单位联系管理办修改地址</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8867775" y="6299200"/>
            <a:ext cx="1949450" cy="561340"/>
            <a:chOff x="15012" y="9920"/>
            <a:chExt cx="3070" cy="884"/>
          </a:xfrm>
        </p:grpSpPr>
        <p:sp>
          <p:nvSpPr>
            <p:cNvPr id="3" name="等腰三角形 2"/>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8030" y="2198370"/>
            <a:ext cx="10501630" cy="2461260"/>
          </a:xfrm>
          <a:prstGeom prst="rect">
            <a:avLst/>
          </a:prstGeom>
          <a:noFill/>
        </p:spPr>
        <p:txBody>
          <a:bodyPr wrap="square" rtlCol="0">
            <a:spAutoFit/>
          </a:bodyPr>
          <a:lstStyle/>
          <a:p>
            <a:pPr indent="0" algn="l">
              <a:lnSpc>
                <a:spcPct val="150000"/>
              </a:lnSpc>
              <a:buFont typeface="+mj-ea"/>
              <a:buNone/>
            </a:pPr>
            <a:endParaRPr sz="2800" dirty="0">
              <a:latin typeface="微软雅黑" panose="020B0503020204020204" charset="-122"/>
              <a:ea typeface="微软雅黑" panose="020B0503020204020204" charset="-122"/>
              <a:cs typeface="微软雅黑" panose="020B0503020204020204" charset="-122"/>
            </a:endParaRPr>
          </a:p>
          <a:p>
            <a:pPr indent="0" algn="l">
              <a:lnSpc>
                <a:spcPct val="200000"/>
              </a:lnSpc>
              <a:buFont typeface="+mj-ea"/>
              <a:buNone/>
            </a:pPr>
            <a:r>
              <a:rPr lang="zh-CN" altLang="en-US" sz="2800" dirty="0">
                <a:latin typeface="微软雅黑" panose="020B0503020204020204" charset="-122"/>
                <a:ea typeface="微软雅黑" panose="020B0503020204020204" charset="-122"/>
                <a:cs typeface="微软雅黑" panose="020B0503020204020204" charset="-122"/>
              </a:rPr>
              <a:t>（</a:t>
            </a:r>
            <a:r>
              <a:rPr lang="en-US" sz="2800" dirty="0">
                <a:latin typeface="微软雅黑" panose="020B0503020204020204" charset="-122"/>
                <a:ea typeface="微软雅黑" panose="020B0503020204020204" charset="-122"/>
                <a:cs typeface="微软雅黑" panose="020B0503020204020204" charset="-122"/>
              </a:rPr>
              <a:t>4</a:t>
            </a:r>
            <a:r>
              <a:rPr lang="zh-CN" altLang="en-US" sz="2800" dirty="0">
                <a:latin typeface="微软雅黑" panose="020B0503020204020204" charset="-122"/>
                <a:ea typeface="微软雅黑" panose="020B0503020204020204" charset="-122"/>
                <a:cs typeface="微软雅黑" panose="020B0503020204020204" charset="-122"/>
              </a:rPr>
              <a:t>）</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月</a:t>
            </a:r>
            <a:r>
              <a:rPr lang="en-US" altLang="zh-CN" sz="2800" dirty="0">
                <a:solidFill>
                  <a:srgbClr val="FF0000"/>
                </a:solidFill>
                <a:latin typeface="微软雅黑" panose="020B0503020204020204" charset="-122"/>
                <a:ea typeface="微软雅黑" panose="020B0503020204020204" charset="-122"/>
                <a:cs typeface="微软雅黑" panose="020B0503020204020204" charset="-122"/>
              </a:rPr>
              <a:t>20</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日开始</a:t>
            </a:r>
            <a:r>
              <a:rPr lang="zh-CN" altLang="en-US" sz="2800" dirty="0">
                <a:latin typeface="微软雅黑" panose="020B0503020204020204" charset="-122"/>
                <a:ea typeface="微软雅黑" panose="020B0503020204020204" charset="-122"/>
                <a:cs typeface="微软雅黑" panose="020B0503020204020204" charset="-122"/>
              </a:rPr>
              <a:t>，各学院可</a:t>
            </a:r>
            <a:r>
              <a:rPr sz="2800" dirty="0" err="1">
                <a:latin typeface="微软雅黑" panose="020B0503020204020204" charset="-122"/>
                <a:ea typeface="微软雅黑" panose="020B0503020204020204" charset="-122"/>
                <a:cs typeface="微软雅黑" panose="020B0503020204020204" charset="-122"/>
              </a:rPr>
              <a:t>领取</a:t>
            </a:r>
            <a:r>
              <a:rPr lang="zh-CN" sz="2800" dirty="0" err="1">
                <a:latin typeface="微软雅黑" panose="020B0503020204020204" charset="-122"/>
                <a:ea typeface="微软雅黑" panose="020B0503020204020204" charset="-122"/>
                <a:cs typeface="微软雅黑" panose="020B0503020204020204" charset="-122"/>
              </a:rPr>
              <a:t>物资</a:t>
            </a:r>
            <a:r>
              <a:rPr sz="2800" dirty="0" err="1">
                <a:latin typeface="微软雅黑" panose="020B0503020204020204" charset="-122"/>
                <a:ea typeface="微软雅黑" panose="020B0503020204020204" charset="-122"/>
                <a:cs typeface="微软雅黑" panose="020B0503020204020204" charset="-122"/>
              </a:rPr>
              <a:t>：</a:t>
            </a:r>
            <a:r>
              <a:rPr lang="zh-CN" sz="2800" dirty="0" err="1">
                <a:latin typeface="微软雅黑" panose="020B0503020204020204" charset="-122"/>
                <a:ea typeface="微软雅黑" panose="020B0503020204020204" charset="-122"/>
                <a:cs typeface="微软雅黑" panose="020B0503020204020204" charset="-122"/>
              </a:rPr>
              <a:t>档案</a:t>
            </a:r>
            <a:r>
              <a:rPr sz="2800" dirty="0" err="1">
                <a:latin typeface="微软雅黑" panose="020B0503020204020204" charset="-122"/>
                <a:ea typeface="微软雅黑" panose="020B0503020204020204" charset="-122"/>
                <a:cs typeface="微软雅黑" panose="020B0503020204020204" charset="-122"/>
              </a:rPr>
              <a:t>转递存根、档案袋等</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907415" y="115062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1.   </a:t>
            </a:r>
            <a:r>
              <a:rPr lang="zh-CN" altLang="en-US" sz="2800">
                <a:latin typeface="微软雅黑" panose="020B0503020204020204" charset="-122"/>
                <a:ea typeface="微软雅黑" panose="020B0503020204020204" charset="-122"/>
                <a:cs typeface="微软雅黑" panose="020B0503020204020204" charset="-122"/>
              </a:rPr>
              <a:t>准备工作</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12"/>
          <p:cNvSpPr txBox="1"/>
          <p:nvPr/>
        </p:nvSpPr>
        <p:spPr>
          <a:xfrm flipH="1">
            <a:off x="1626870" y="2156460"/>
            <a:ext cx="5963285" cy="10699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Arial" panose="020B0604020202020204" pitchFamily="34" charset="0"/>
              <a:buChar char="•"/>
            </a:pP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材料分两类：必要材料和其他材料</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buFont typeface="Arial" panose="020B0604020202020204" pitchFamily="34" charset="0"/>
              <a:buNone/>
            </a:pPr>
            <a:endParaRPr lang="en-US" altLang="zh-CN"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4" name="文本框 14"/>
          <p:cNvSpPr txBox="1"/>
          <p:nvPr/>
        </p:nvSpPr>
        <p:spPr>
          <a:xfrm>
            <a:off x="2424000" y="3832225"/>
            <a:ext cx="8423999" cy="1753235"/>
          </a:xfrm>
          <a:prstGeom prst="rect">
            <a:avLst/>
          </a:prstGeom>
          <a:noFill/>
        </p:spPr>
        <p:txBody>
          <a:bodyPr wrap="square" rtlCol="0">
            <a:spAutoFit/>
          </a:bodyPr>
          <a:lstStyle/>
          <a:p>
            <a:pPr algn="l">
              <a:lnSpc>
                <a:spcPct val="150000"/>
              </a:lnSpc>
            </a:pPr>
            <a:r>
              <a:rPr lang="en-US" sz="2400" b="1" dirty="0">
                <a:latin typeface="微软雅黑" panose="020B0503020204020204" charset="-122"/>
                <a:ea typeface="微软雅黑" panose="020B0503020204020204" charset="-122"/>
                <a:cs typeface="微软雅黑" panose="020B0503020204020204" charset="-122"/>
                <a:sym typeface="+mn-ea"/>
              </a:rPr>
              <a:t>√</a:t>
            </a:r>
            <a:r>
              <a:rPr lang="zh-CN" altLang="zh-CN" sz="2400" b="1" dirty="0">
                <a:latin typeface="微软雅黑" panose="020B0503020204020204" charset="-122"/>
                <a:ea typeface="微软雅黑" panose="020B0503020204020204" charset="-122"/>
                <a:cs typeface="微软雅黑" panose="020B0503020204020204" charset="-122"/>
                <a:sym typeface="+mn-ea"/>
              </a:rPr>
              <a:t>原档案材料 </a:t>
            </a:r>
            <a:r>
              <a:rPr lang="zh-CN" altLang="en-US" sz="2400" b="1" dirty="0">
                <a:latin typeface="微软雅黑" panose="020B0503020204020204" charset="-122"/>
                <a:ea typeface="微软雅黑" panose="020B0503020204020204" charset="-122"/>
                <a:cs typeface="微软雅黑" panose="020B0503020204020204" charset="-122"/>
                <a:sym typeface="+mn-ea"/>
              </a:rPr>
              <a:t>（不含定向生）</a:t>
            </a:r>
            <a:r>
              <a:rPr lang="zh-CN" altLang="zh-CN" sz="2400" b="1" dirty="0">
                <a:latin typeface="微软雅黑" panose="020B0503020204020204" charset="-122"/>
                <a:ea typeface="微软雅黑" panose="020B0503020204020204" charset="-122"/>
                <a:cs typeface="微软雅黑" panose="020B0503020204020204" charset="-122"/>
                <a:sym typeface="+mn-ea"/>
              </a:rPr>
              <a:t>    </a:t>
            </a:r>
            <a:r>
              <a:rPr lang="en-US" sz="2400" b="1" dirty="0">
                <a:latin typeface="微软雅黑" panose="020B0503020204020204" charset="-122"/>
                <a:ea typeface="微软雅黑" panose="020B0503020204020204" charset="-122"/>
                <a:cs typeface="微软雅黑" panose="020B0503020204020204" charset="-122"/>
                <a:sym typeface="+mn-ea"/>
              </a:rPr>
              <a:t>√</a:t>
            </a:r>
            <a:r>
              <a:rPr lang="zh-CN" altLang="zh-CN" sz="2400" b="1" dirty="0">
                <a:latin typeface="微软雅黑" panose="020B0503020204020204" charset="-122"/>
                <a:ea typeface="微软雅黑" panose="020B0503020204020204" charset="-122"/>
                <a:cs typeface="微软雅黑" panose="020B0503020204020204" charset="-122"/>
                <a:sym typeface="+mn-ea"/>
              </a:rPr>
              <a:t>研究生报名表</a:t>
            </a:r>
            <a:endParaRPr lang="zh-CN" altLang="zh-CN" sz="2400" b="1" dirty="0">
              <a:latin typeface="微软雅黑" panose="020B0503020204020204" charset="-122"/>
              <a:ea typeface="微软雅黑" panose="020B0503020204020204" charset="-122"/>
              <a:cs typeface="微软雅黑" panose="020B0503020204020204" charset="-122"/>
            </a:endParaRPr>
          </a:p>
          <a:p>
            <a:pPr algn="l">
              <a:lnSpc>
                <a:spcPct val="150000"/>
              </a:lnSpc>
            </a:pPr>
            <a:r>
              <a:rPr lang="en-US" sz="2400" b="1" dirty="0">
                <a:latin typeface="微软雅黑" panose="020B0503020204020204" charset="-122"/>
                <a:ea typeface="微软雅黑" panose="020B0503020204020204" charset="-122"/>
                <a:cs typeface="微软雅黑" panose="020B0503020204020204" charset="-122"/>
                <a:sym typeface="+mn-ea"/>
              </a:rPr>
              <a:t>√</a:t>
            </a:r>
            <a:r>
              <a:rPr lang="zh-CN" altLang="zh-CN" sz="2400" b="1" dirty="0">
                <a:latin typeface="微软雅黑" panose="020B0503020204020204" charset="-122"/>
                <a:ea typeface="微软雅黑" panose="020B0503020204020204" charset="-122"/>
                <a:cs typeface="微软雅黑" panose="020B0503020204020204" charset="-122"/>
                <a:sym typeface="+mn-ea"/>
              </a:rPr>
              <a:t>研究生学籍表         </a:t>
            </a:r>
            <a:r>
              <a:rPr lang="en-US" altLang="zh-CN" sz="2400" b="1" dirty="0">
                <a:latin typeface="微软雅黑" panose="020B0503020204020204" charset="-122"/>
                <a:ea typeface="微软雅黑" panose="020B0503020204020204" charset="-122"/>
                <a:cs typeface="微软雅黑" panose="020B0503020204020204" charset="-122"/>
                <a:sym typeface="+mn-ea"/>
              </a:rPr>
              <a:t>              </a:t>
            </a:r>
            <a:r>
              <a:rPr lang="zh-CN" altLang="zh-CN" sz="2400" b="1" dirty="0">
                <a:latin typeface="微软雅黑" panose="020B0503020204020204" charset="-122"/>
                <a:ea typeface="微软雅黑" panose="020B0503020204020204" charset="-122"/>
                <a:cs typeface="微软雅黑" panose="020B0503020204020204" charset="-122"/>
                <a:sym typeface="+mn-ea"/>
              </a:rPr>
              <a:t>  </a:t>
            </a:r>
            <a:r>
              <a:rPr lang="en-US" sz="2400" b="1" dirty="0">
                <a:latin typeface="微软雅黑" panose="020B0503020204020204" charset="-122"/>
                <a:ea typeface="微软雅黑" panose="020B0503020204020204" charset="-122"/>
                <a:cs typeface="微软雅黑" panose="020B0503020204020204" charset="-122"/>
                <a:sym typeface="+mn-ea"/>
              </a:rPr>
              <a:t>√</a:t>
            </a:r>
            <a:r>
              <a:rPr lang="zh-CN" altLang="zh-CN" sz="2400" b="1" dirty="0">
                <a:latin typeface="微软雅黑" panose="020B0503020204020204" charset="-122"/>
                <a:ea typeface="微软雅黑" panose="020B0503020204020204" charset="-122"/>
                <a:cs typeface="微软雅黑" panose="020B0503020204020204" charset="-122"/>
                <a:sym typeface="+mn-ea"/>
              </a:rPr>
              <a:t>毕业研究生登记表</a:t>
            </a:r>
            <a:endParaRPr lang="zh-CN" altLang="zh-CN" sz="2400" b="1" dirty="0">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sz="2400" b="1" dirty="0">
                <a:latin typeface="微软雅黑" panose="020B0503020204020204" charset="-122"/>
                <a:ea typeface="微软雅黑" panose="020B0503020204020204" charset="-122"/>
                <a:cs typeface="微软雅黑" panose="020B0503020204020204" charset="-122"/>
                <a:sym typeface="+mn-ea"/>
              </a:rPr>
              <a:t>√</a:t>
            </a:r>
            <a:r>
              <a:rPr lang="zh-CN" altLang="zh-CN" sz="2400" b="1" dirty="0">
                <a:latin typeface="微软雅黑" panose="020B0503020204020204" charset="-122"/>
                <a:ea typeface="微软雅黑" panose="020B0503020204020204" charset="-122"/>
                <a:cs typeface="微软雅黑" panose="020B0503020204020204" charset="-122"/>
                <a:sym typeface="+mn-ea"/>
              </a:rPr>
              <a:t>学位申请表及学位授予决议书</a:t>
            </a:r>
            <a:endParaRPr lang="zh-CN" altLang="zh-CN" sz="2400" b="1" dirty="0">
              <a:latin typeface="微软雅黑" panose="020B0503020204020204" charset="-122"/>
              <a:ea typeface="微软雅黑" panose="020B0503020204020204" charset="-122"/>
              <a:cs typeface="微软雅黑" panose="020B0503020204020204" charset="-122"/>
              <a:sym typeface="+mn-ea"/>
            </a:endParaRPr>
          </a:p>
        </p:txBody>
      </p:sp>
      <p:sp>
        <p:nvSpPr>
          <p:cNvPr id="2" name="内容占位符 12"/>
          <p:cNvSpPr txBox="1"/>
          <p:nvPr/>
        </p:nvSpPr>
        <p:spPr>
          <a:xfrm flipH="1">
            <a:off x="1626870" y="2999740"/>
            <a:ext cx="7792085" cy="1069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2800" b="1" dirty="0">
                <a:solidFill>
                  <a:srgbClr val="0037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必要材料</a:t>
            </a:r>
            <a:endParaRPr lang="en-US" altLang="zh-CN" sz="2800" b="1" dirty="0">
              <a:solidFill>
                <a:srgbClr val="0037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buFont typeface="Arial" panose="020B0604020202020204" pitchFamily="34" charset="0"/>
              <a:buNone/>
            </a:pPr>
            <a:endParaRPr lang="en-US" altLang="zh-CN" sz="2800" dirty="0">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35660" y="1048385"/>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2.   </a:t>
            </a:r>
            <a:r>
              <a:rPr lang="zh-CN" altLang="en-US" sz="2800">
                <a:latin typeface="微软雅黑" panose="020B0503020204020204" charset="-122"/>
                <a:ea typeface="微软雅黑" panose="020B0503020204020204" charset="-122"/>
                <a:cs typeface="微软雅黑" panose="020B0503020204020204" charset="-122"/>
              </a:rPr>
              <a:t>准备归档材料</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12"/>
          <p:cNvSpPr txBox="1"/>
          <p:nvPr/>
        </p:nvSpPr>
        <p:spPr>
          <a:xfrm flipH="1">
            <a:off x="1123315" y="2215515"/>
            <a:ext cx="7792085" cy="1069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2800" b="1" dirty="0">
                <a:solidFill>
                  <a:srgbClr val="0037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其他材料</a:t>
            </a:r>
            <a:endParaRPr lang="en-US" altLang="zh-CN" sz="2800" b="1" dirty="0">
              <a:solidFill>
                <a:srgbClr val="0037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buFont typeface="Arial" panose="020B0604020202020204" pitchFamily="34" charset="0"/>
              <a:buNone/>
            </a:pPr>
            <a:endParaRPr lang="en-US" altLang="zh-CN" sz="28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4" name="文本框 14"/>
          <p:cNvSpPr txBox="1"/>
          <p:nvPr/>
        </p:nvSpPr>
        <p:spPr>
          <a:xfrm>
            <a:off x="891555" y="3118665"/>
            <a:ext cx="3078480" cy="1753235"/>
          </a:xfrm>
          <a:prstGeom prst="rect">
            <a:avLst/>
          </a:prstGeom>
          <a:noFill/>
        </p:spPr>
        <p:txBody>
          <a:bodyPr wrap="none" rtlCol="0">
            <a:spAutoFit/>
          </a:bodyPr>
          <a:lstStyle/>
          <a:p>
            <a:pPr marL="457200" indent="-457200">
              <a:lnSpc>
                <a:spcPct val="150000"/>
              </a:lnSpc>
              <a:buFont typeface="Wingdings" panose="05000000000000000000" charset="0"/>
              <a:buChar char="ü"/>
            </a:pPr>
            <a:r>
              <a:rPr lang="zh-CN" altLang="en-US" sz="2400" b="1" dirty="0">
                <a:latin typeface="微软雅黑" panose="020B0503020204020204" charset="-122"/>
                <a:ea typeface="微软雅黑" panose="020B0503020204020204" charset="-122"/>
                <a:cs typeface="微软雅黑" panose="020B0503020204020204" charset="-122"/>
                <a:sym typeface="+mn-ea"/>
              </a:rPr>
              <a:t>电子报到证打印版</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a:p>
            <a:pPr marL="457200" indent="-457200">
              <a:lnSpc>
                <a:spcPct val="150000"/>
              </a:lnSpc>
              <a:buFont typeface="Wingdings" panose="05000000000000000000" charset="0"/>
              <a:buChar char="ü"/>
            </a:pPr>
            <a:r>
              <a:rPr lang="zh-CN" altLang="en-US" sz="2400" b="1" dirty="0">
                <a:latin typeface="微软雅黑" panose="020B0503020204020204" charset="-122"/>
                <a:ea typeface="微软雅黑" panose="020B0503020204020204" charset="-122"/>
                <a:cs typeface="微软雅黑" panose="020B0503020204020204" charset="-122"/>
                <a:sym typeface="+mn-ea"/>
              </a:rPr>
              <a:t>党（团）员档案</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Wingdings" panose="05000000000000000000" charset="0"/>
              <a:buNone/>
            </a:pPr>
            <a:endParaRPr lang="en-US" altLang="zh-CN" sz="2400" b="1" dirty="0">
              <a:latin typeface="微软雅黑" panose="020B0503020204020204" charset="-122"/>
              <a:ea typeface="微软雅黑" panose="020B0503020204020204" charset="-122"/>
              <a:cs typeface="微软雅黑" panose="020B0503020204020204" charset="-122"/>
              <a:sym typeface="+mn-ea"/>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12825" y="122047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准备归档材料</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 name="文本框 14"/>
          <p:cNvSpPr txBox="1"/>
          <p:nvPr/>
        </p:nvSpPr>
        <p:spPr>
          <a:xfrm>
            <a:off x="6103635" y="3285670"/>
            <a:ext cx="5821680" cy="2306955"/>
          </a:xfrm>
          <a:prstGeom prst="rect">
            <a:avLst/>
          </a:prstGeom>
          <a:noFill/>
        </p:spPr>
        <p:txBody>
          <a:bodyPr wrap="none" rtlCol="0">
            <a:spAutoFit/>
          </a:bodyPr>
          <a:lstStyle/>
          <a:p>
            <a:pPr marL="457200" indent="-457200" algn="l">
              <a:lnSpc>
                <a:spcPct val="150000"/>
              </a:lnSpc>
              <a:buFont typeface="Wingdings" panose="05000000000000000000" charset="0"/>
              <a:buChar char="ü"/>
            </a:pPr>
            <a:r>
              <a:rPr lang="zh-CN" altLang="en-US" sz="2400" b="1" dirty="0">
                <a:latin typeface="微软雅黑" panose="020B0503020204020204" charset="-122"/>
                <a:ea typeface="微软雅黑" panose="020B0503020204020204" charset="-122"/>
                <a:cs typeface="微软雅黑" panose="020B0503020204020204" charset="-122"/>
                <a:sym typeface="+mn-ea"/>
              </a:rPr>
              <a:t>奖惩记录、违纪处罚通知</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a:p>
            <a:pPr marL="457200" indent="-457200" algn="l">
              <a:lnSpc>
                <a:spcPct val="150000"/>
              </a:lnSpc>
              <a:buFont typeface="Wingdings" panose="05000000000000000000" charset="0"/>
              <a:buChar char="ü"/>
            </a:pPr>
            <a:r>
              <a:rPr lang="zh-CN" altLang="en-US" sz="2400" b="1" dirty="0">
                <a:latin typeface="微软雅黑" panose="020B0503020204020204" charset="-122"/>
                <a:ea typeface="微软雅黑" panose="020B0503020204020204" charset="-122"/>
                <a:cs typeface="微软雅黑" panose="020B0503020204020204" charset="-122"/>
                <a:sym typeface="+mn-ea"/>
              </a:rPr>
              <a:t>定向（委培）研究生的毕业证、学位证 </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a:p>
            <a:pPr marL="457200" indent="-457200" algn="l">
              <a:lnSpc>
                <a:spcPct val="150000"/>
              </a:lnSpc>
              <a:buFont typeface="Wingdings" panose="05000000000000000000" charset="0"/>
              <a:buChar char="ü"/>
            </a:pPr>
            <a:r>
              <a:rPr lang="en-US" altLang="zh-CN" sz="2400" b="1" dirty="0">
                <a:latin typeface="微软雅黑" panose="020B0503020204020204" charset="-122"/>
                <a:ea typeface="微软雅黑" panose="020B0503020204020204" charset="-122"/>
                <a:cs typeface="微软雅黑" panose="020B0503020204020204" charset="-122"/>
                <a:sym typeface="+mn-ea"/>
              </a:rPr>
              <a:t> </a:t>
            </a:r>
            <a:r>
              <a:rPr lang="zh-CN" altLang="en-US" sz="2400" b="1" dirty="0">
                <a:latin typeface="微软雅黑" panose="020B0503020204020204" charset="-122"/>
                <a:ea typeface="微软雅黑" panose="020B0503020204020204" charset="-122"/>
                <a:cs typeface="微软雅黑" panose="020B0503020204020204" charset="-122"/>
                <a:sym typeface="+mn-ea"/>
              </a:rPr>
              <a:t>实践报告及考核评价表（专业学位）</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a:p>
            <a:pPr marL="457200" indent="-457200">
              <a:lnSpc>
                <a:spcPct val="150000"/>
              </a:lnSpc>
              <a:buFont typeface="Wingdings" panose="05000000000000000000" charset="0"/>
              <a:buChar char="ü"/>
            </a:pP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1860000" flipH="1">
            <a:off x="-1840230" y="2590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
          <p:cNvSpPr txBox="1"/>
          <p:nvPr/>
        </p:nvSpPr>
        <p:spPr>
          <a:xfrm>
            <a:off x="891540" y="2007235"/>
            <a:ext cx="5904230" cy="2907463"/>
          </a:xfrm>
          <a:prstGeom prst="rect">
            <a:avLst/>
          </a:prstGeom>
          <a:noFill/>
        </p:spPr>
        <p:txBody>
          <a:bodyPr wrap="square" rtlCol="0">
            <a:spAutoFit/>
          </a:bodyPr>
          <a:lstStyle/>
          <a:p>
            <a:pPr marL="571500" indent="-571500">
              <a:lnSpc>
                <a:spcPct val="250000"/>
              </a:lnSpc>
              <a:buClr>
                <a:srgbClr val="C00000"/>
              </a:buClr>
              <a:buFont typeface="Wingdings" panose="05000000000000000000" charset="0"/>
              <a:buChar char="ü"/>
            </a:pPr>
            <a:r>
              <a:rPr lang="zh-CN" altLang="en-US" sz="4000" b="1" u="sng" dirty="0">
                <a:solidFill>
                  <a:schemeClr val="bg1"/>
                </a:solidFill>
                <a:latin typeface="微软雅黑" panose="020B0503020204020204" charset="-122"/>
                <a:ea typeface="微软雅黑" panose="020B0503020204020204" charset="-122"/>
                <a:sym typeface="+mn-ea"/>
              </a:rPr>
              <a:t>研究生中英文成绩单</a:t>
            </a:r>
            <a:endParaRPr lang="zh-CN" altLang="en-US" sz="4000" b="1" u="sng" dirty="0">
              <a:solidFill>
                <a:schemeClr val="bg1"/>
              </a:solidFill>
              <a:latin typeface="微软雅黑" panose="020B0503020204020204" charset="-122"/>
              <a:ea typeface="微软雅黑" panose="020B0503020204020204" charset="-122"/>
              <a:sym typeface="+mn-ea"/>
            </a:endParaRPr>
          </a:p>
          <a:p>
            <a:pPr marL="571500" indent="-571500">
              <a:lnSpc>
                <a:spcPct val="250000"/>
              </a:lnSpc>
              <a:buClr>
                <a:srgbClr val="C00000"/>
              </a:buClr>
              <a:buFont typeface="Wingdings" panose="05000000000000000000" charset="0"/>
              <a:buChar char="ü"/>
            </a:pPr>
            <a:r>
              <a:rPr lang="zh-CN" altLang="en-US" sz="4000" b="1" u="sng" dirty="0">
                <a:solidFill>
                  <a:schemeClr val="bg1"/>
                </a:solidFill>
                <a:latin typeface="微软雅黑" panose="020B0503020204020204" charset="-122"/>
                <a:ea typeface="微软雅黑" panose="020B0503020204020204" charset="-122"/>
                <a:sym typeface="+mn-ea"/>
              </a:rPr>
              <a:t>学籍表</a:t>
            </a:r>
            <a:endParaRPr lang="zh-CN" altLang="en-US" sz="4000" b="1" u="sng" dirty="0">
              <a:solidFill>
                <a:schemeClr val="bg1"/>
              </a:solidFill>
              <a:latin typeface="微软雅黑" panose="020B0503020204020204" charset="-122"/>
              <a:ea typeface="微软雅黑" panose="020B0503020204020204" charset="-122"/>
              <a:sym typeface="+mn-ea"/>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12825" y="122047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准备归档材料</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1860000" flipH="1">
            <a:off x="-1840230" y="2590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
          <p:cNvSpPr txBox="1"/>
          <p:nvPr/>
        </p:nvSpPr>
        <p:spPr>
          <a:xfrm>
            <a:off x="840001" y="2614295"/>
            <a:ext cx="4722600" cy="2625912"/>
          </a:xfrm>
          <a:prstGeom prst="rect">
            <a:avLst/>
          </a:prstGeom>
          <a:noFill/>
        </p:spPr>
        <p:txBody>
          <a:bodyPr wrap="square" rtlCol="0">
            <a:spAutoFit/>
          </a:bodyPr>
          <a:lstStyle/>
          <a:p>
            <a:pPr marL="571500" indent="-571500">
              <a:lnSpc>
                <a:spcPct val="250000"/>
              </a:lnSpc>
              <a:buClr>
                <a:srgbClr val="C00000"/>
              </a:buClr>
              <a:buFont typeface="Wingdings" panose="05000000000000000000" charset="0"/>
              <a:buChar char="ü"/>
            </a:pPr>
            <a:r>
              <a:rPr lang="zh-CN" altLang="en-US" sz="3600" b="1" u="sng" dirty="0">
                <a:solidFill>
                  <a:schemeClr val="bg1"/>
                </a:solidFill>
                <a:latin typeface="微软雅黑" panose="020B0503020204020204" charset="-122"/>
                <a:ea typeface="微软雅黑" panose="020B0503020204020204" charset="-122"/>
                <a:sym typeface="+mn-ea"/>
              </a:rPr>
              <a:t>学位授予决议书、学位申请书</a:t>
            </a:r>
            <a:endParaRPr lang="zh-CN" altLang="en-US" sz="3600" b="1" u="sng" dirty="0">
              <a:solidFill>
                <a:schemeClr val="bg1"/>
              </a:solidFill>
              <a:latin typeface="微软雅黑" panose="020B0503020204020204" charset="-122"/>
              <a:ea typeface="微软雅黑" panose="020B0503020204020204" charset="-122"/>
              <a:sym typeface="+mn-ea"/>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12825" y="122047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准备归档材料</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
        <p:nvSpPr>
          <p:cNvPr id="308" name="任意多边形 307"/>
          <p:cNvSpPr/>
          <p:nvPr/>
        </p:nvSpPr>
        <p:spPr>
          <a:xfrm rot="1860000">
            <a:off x="9498965" y="2336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1860000" flipH="1">
            <a:off x="-1840230" y="2590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
          <p:cNvSpPr txBox="1"/>
          <p:nvPr/>
        </p:nvSpPr>
        <p:spPr>
          <a:xfrm>
            <a:off x="1307465" y="2542540"/>
            <a:ext cx="4111625" cy="1783715"/>
          </a:xfrm>
          <a:prstGeom prst="rect">
            <a:avLst/>
          </a:prstGeom>
          <a:noFill/>
        </p:spPr>
        <p:txBody>
          <a:bodyPr wrap="square" rtlCol="0">
            <a:spAutoFit/>
          </a:bodyPr>
          <a:lstStyle/>
          <a:p>
            <a:pPr marL="571500" indent="-571500">
              <a:lnSpc>
                <a:spcPct val="250000"/>
              </a:lnSpc>
              <a:buClr>
                <a:srgbClr val="C00000"/>
              </a:buClr>
              <a:buFont typeface="Wingdings" panose="05000000000000000000" charset="0"/>
              <a:buChar char="ü"/>
            </a:pPr>
            <a:r>
              <a:rPr lang="zh-CN" altLang="en-US" sz="4400" b="1" u="sng" dirty="0">
                <a:solidFill>
                  <a:schemeClr val="bg1"/>
                </a:solidFill>
                <a:latin typeface="微软雅黑" panose="020B0503020204020204" charset="-122"/>
                <a:ea typeface="微软雅黑" panose="020B0503020204020204" charset="-122"/>
              </a:rPr>
              <a:t>毕业生登记表</a:t>
            </a:r>
            <a:endParaRPr lang="zh-CN" altLang="en-US" sz="4400" b="1" u="sng"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12825" y="122047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准备归档材料</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
        <p:nvSpPr>
          <p:cNvPr id="308" name="任意多边形 307"/>
          <p:cNvSpPr/>
          <p:nvPr/>
        </p:nvSpPr>
        <p:spPr>
          <a:xfrm rot="1860000">
            <a:off x="9498965" y="2336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1860000" flipH="1">
            <a:off x="-1840230" y="2590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
          <p:cNvSpPr txBox="1"/>
          <p:nvPr/>
        </p:nvSpPr>
        <p:spPr>
          <a:xfrm>
            <a:off x="1092200" y="2614295"/>
            <a:ext cx="4111625" cy="1783715"/>
          </a:xfrm>
          <a:prstGeom prst="rect">
            <a:avLst/>
          </a:prstGeom>
          <a:noFill/>
        </p:spPr>
        <p:txBody>
          <a:bodyPr wrap="square" rtlCol="0">
            <a:spAutoFit/>
          </a:bodyPr>
          <a:lstStyle/>
          <a:p>
            <a:pPr marL="571500" indent="-571500">
              <a:lnSpc>
                <a:spcPct val="250000"/>
              </a:lnSpc>
              <a:buClr>
                <a:srgbClr val="C00000"/>
              </a:buClr>
              <a:buFont typeface="Wingdings" panose="05000000000000000000" charset="0"/>
              <a:buChar char="ü"/>
            </a:pPr>
            <a:r>
              <a:rPr lang="zh-CN" altLang="en-US" sz="4400" b="1" u="sng" dirty="0">
                <a:solidFill>
                  <a:schemeClr val="bg1"/>
                </a:solidFill>
                <a:latin typeface="微软雅黑" panose="020B0503020204020204" charset="-122"/>
                <a:ea typeface="微软雅黑" panose="020B0503020204020204" charset="-122"/>
                <a:sym typeface="+mn-ea"/>
              </a:rPr>
              <a:t>党员档案</a:t>
            </a:r>
            <a:endParaRPr lang="zh-CN" altLang="en-US" sz="4400" b="1" u="sng" dirty="0">
              <a:solidFill>
                <a:schemeClr val="bg1"/>
              </a:solidFill>
              <a:latin typeface="微软雅黑" panose="020B0503020204020204" charset="-122"/>
              <a:ea typeface="微软雅黑" panose="020B0503020204020204" charset="-122"/>
              <a:sym typeface="+mn-ea"/>
            </a:endParaRPr>
          </a:p>
        </p:txBody>
      </p:sp>
      <p:grpSp>
        <p:nvGrpSpPr>
          <p:cNvPr id="17" name="组合 16"/>
          <p:cNvGrpSpPr/>
          <p:nvPr/>
        </p:nvGrpSpPr>
        <p:grpSpPr>
          <a:xfrm>
            <a:off x="0" y="331837"/>
            <a:ext cx="12172950" cy="720626"/>
            <a:chOff x="0" y="331837"/>
            <a:chExt cx="12172950" cy="720626"/>
          </a:xfrm>
        </p:grpSpPr>
        <p:sp>
          <p:nvSpPr>
            <p:cNvPr id="18" name="矩形 17"/>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前期准备</a:t>
              </a:r>
              <a:endParaRPr lang="zh-CN" altLang="en-US" sz="2800" dirty="0">
                <a:sym typeface="+mn-ea"/>
              </a:endParaRPr>
            </a:p>
          </p:txBody>
        </p:sp>
        <p:sp>
          <p:nvSpPr>
            <p:cNvPr id="21" name="矩形 20"/>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12825" y="1220470"/>
            <a:ext cx="3827780"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准备归档材料</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
        <p:nvSpPr>
          <p:cNvPr id="308" name="任意多边形 307"/>
          <p:cNvSpPr/>
          <p:nvPr/>
        </p:nvSpPr>
        <p:spPr>
          <a:xfrm rot="1860000">
            <a:off x="9498965" y="2336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466205" y="-8890"/>
            <a:ext cx="5367020" cy="6924040"/>
          </a:xfrm>
          <a:custGeom>
            <a:avLst/>
            <a:gdLst>
              <a:gd name="connsiteX0" fmla="*/ 0 w 11284"/>
              <a:gd name="connsiteY0" fmla="*/ 10845 h 10855"/>
              <a:gd name="connsiteX1" fmla="*/ 5221 w 11284"/>
              <a:gd name="connsiteY1" fmla="*/ 0 h 10855"/>
              <a:gd name="connsiteX2" fmla="*/ 11284 w 11284"/>
              <a:gd name="connsiteY2" fmla="*/ 11 h 10855"/>
              <a:gd name="connsiteX3" fmla="*/ 6436 w 11284"/>
              <a:gd name="connsiteY3" fmla="*/ 10855 h 10855"/>
              <a:gd name="connsiteX4" fmla="*/ 0 w 11284"/>
              <a:gd name="connsiteY4" fmla="*/ 10845 h 1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4" h="10855">
                <a:moveTo>
                  <a:pt x="0" y="10845"/>
                </a:moveTo>
                <a:lnTo>
                  <a:pt x="5221" y="0"/>
                </a:lnTo>
                <a:lnTo>
                  <a:pt x="11284" y="11"/>
                </a:lnTo>
                <a:lnTo>
                  <a:pt x="6436" y="10855"/>
                </a:lnTo>
                <a:lnTo>
                  <a:pt x="0" y="10845"/>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53285" y="2686050"/>
            <a:ext cx="2209165" cy="762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图形"/>
          <p:cNvSpPr/>
          <p:nvPr/>
        </p:nvSpPr>
        <p:spPr>
          <a:xfrm>
            <a:off x="1017270" y="2555240"/>
            <a:ext cx="4481195" cy="560070"/>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4000" b="1" u="sng"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汉仪劲楷简" panose="00020600040101010101" charset="-122"/>
                <a:sym typeface="Arial" panose="020B0604020202020204" pitchFamily="34" charset="0"/>
              </a:rPr>
              <a:t>整 理 环 节</a:t>
            </a:r>
            <a:endParaRPr lang="zh-CN" altLang="en-US" sz="4000" b="1" u="sng"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汉仪劲楷简" panose="00020600040101010101" charset="-122"/>
              <a:sym typeface="Arial" panose="020B0604020202020204" pitchFamily="34" charset="0"/>
            </a:endParaRPr>
          </a:p>
        </p:txBody>
      </p:sp>
      <p:grpSp>
        <p:nvGrpSpPr>
          <p:cNvPr id="10" name="组合 9"/>
          <p:cNvGrpSpPr/>
          <p:nvPr/>
        </p:nvGrpSpPr>
        <p:grpSpPr>
          <a:xfrm>
            <a:off x="0" y="331837"/>
            <a:ext cx="12172950" cy="720626"/>
            <a:chOff x="0" y="331837"/>
            <a:chExt cx="12172950" cy="720626"/>
          </a:xfrm>
        </p:grpSpPr>
        <p:sp>
          <p:nvSpPr>
            <p:cNvPr id="11" name="矩形 10"/>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8030" y="430897"/>
              <a:ext cx="10204450" cy="521970"/>
            </a:xfrm>
            <a:prstGeom prst="rect">
              <a:avLst/>
            </a:prstGeom>
            <a:noFill/>
          </p:spPr>
          <p:txBody>
            <a:bodyPr wrap="square" rtlCol="0">
              <a:spAutoFit/>
            </a:bodyPr>
            <a:lstStyle/>
            <a:p>
              <a:r>
                <a:rPr lang="zh-CN" altLang="en-US" sz="2800" dirty="0"/>
                <a:t>三、</a:t>
              </a:r>
              <a:r>
                <a:rPr lang="en-US" altLang="zh-CN" sz="2800" dirty="0"/>
                <a:t> </a:t>
              </a:r>
              <a:r>
                <a:rPr lang="zh-CN" altLang="en-US" sz="2800" dirty="0"/>
                <a:t>档案整理</a:t>
              </a:r>
              <a:endParaRPr lang="zh-CN" altLang="en-US" sz="2800" dirty="0"/>
            </a:p>
          </p:txBody>
        </p:sp>
        <p:sp>
          <p:nvSpPr>
            <p:cNvPr id="14" name="矩形 13"/>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7437120" y="3115310"/>
            <a:ext cx="3048000" cy="1383665"/>
          </a:xfrm>
          <a:prstGeom prst="rect">
            <a:avLst/>
          </a:prstGeom>
          <a:noFill/>
        </p:spPr>
        <p:txBody>
          <a:bodyPr wrap="square" rtlCol="0">
            <a:spAutoFit/>
          </a:bodyPr>
          <a:lstStyle/>
          <a:p>
            <a:pPr indent="0" algn="l">
              <a:lnSpc>
                <a:spcPct val="150000"/>
              </a:lnSpc>
              <a:buFont typeface="Wingdings" panose="05000000000000000000" pitchFamily="2" charset="2"/>
              <a:buNone/>
            </a:pPr>
            <a:endParaRPr lang="en-US" altLang="zh-CN" sz="2800" b="1" dirty="0">
              <a:solidFill>
                <a:srgbClr val="FFC000"/>
              </a:solidFill>
              <a:latin typeface="微软雅黑" panose="020B0503020204020204" charset="-122"/>
              <a:ea typeface="微软雅黑" panose="020B0503020204020204" charset="-122"/>
              <a:cs typeface="微软雅黑" panose="020B0503020204020204" charset="-122"/>
            </a:endParaRPr>
          </a:p>
          <a:p>
            <a:pPr marL="457200" indent="-457200" algn="l">
              <a:lnSpc>
                <a:spcPct val="150000"/>
              </a:lnSpc>
              <a:buFont typeface="Wingdings" panose="05000000000000000000" pitchFamily="2" charset="2"/>
              <a:buChar char="l"/>
            </a:pPr>
            <a:r>
              <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rPr>
              <a:t>后期整理工作</a:t>
            </a:r>
            <a:endPar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8004175" y="2444115"/>
            <a:ext cx="3048000" cy="737235"/>
          </a:xfrm>
          <a:prstGeom prst="rect">
            <a:avLst/>
          </a:prstGeom>
          <a:noFill/>
        </p:spPr>
        <p:txBody>
          <a:bodyPr wrap="square" rtlCol="0">
            <a:spAutoFit/>
          </a:bodyPr>
          <a:lstStyle/>
          <a:p>
            <a:pPr marL="457200" indent="-457200" algn="l">
              <a:lnSpc>
                <a:spcPct val="150000"/>
              </a:lnSpc>
              <a:buFont typeface="Wingdings" panose="05000000000000000000" pitchFamily="2" charset="2"/>
              <a:buChar char="l"/>
            </a:pPr>
            <a:r>
              <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rPr>
              <a:t>现场整理工作</a:t>
            </a:r>
            <a:endPar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8405495" y="1329690"/>
            <a:ext cx="3048000" cy="737235"/>
          </a:xfrm>
          <a:prstGeom prst="rect">
            <a:avLst/>
          </a:prstGeom>
          <a:noFill/>
        </p:spPr>
        <p:txBody>
          <a:bodyPr wrap="square" rtlCol="0">
            <a:spAutoFit/>
          </a:bodyPr>
          <a:lstStyle/>
          <a:p>
            <a:pPr marL="457200" indent="-457200" algn="l">
              <a:lnSpc>
                <a:spcPct val="150000"/>
              </a:lnSpc>
              <a:buFont typeface="Wingdings" panose="05000000000000000000" pitchFamily="2" charset="2"/>
              <a:buChar char="l"/>
            </a:pPr>
            <a:r>
              <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rPr>
              <a:t>整理工作时间</a:t>
            </a:r>
            <a:endParaRPr lang="zh-CN" altLang="en-US" sz="2800" b="1" dirty="0">
              <a:solidFill>
                <a:srgbClr val="FFC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p14:ferris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80135" y="3117850"/>
            <a:ext cx="10920095" cy="829945"/>
          </a:xfrm>
          <a:prstGeom prst="rect">
            <a:avLst/>
          </a:prstGeom>
          <a:noFill/>
        </p:spPr>
        <p:txBody>
          <a:bodyPr wrap="square" rtlCol="0" anchor="t">
            <a:spAutoFit/>
          </a:bodyPr>
          <a:lstStyle/>
          <a:p>
            <a:pPr algn="ctr">
              <a:lnSpc>
                <a:spcPct val="150000"/>
              </a:lnSpc>
            </a:pPr>
            <a:r>
              <a:rPr lang="en-US" altLang="zh-CN" sz="3200" dirty="0">
                <a:solidFill>
                  <a:srgbClr val="FF0000"/>
                </a:solidFill>
                <a:latin typeface="微软雅黑" panose="020B0503020204020204" charset="-122"/>
                <a:ea typeface="微软雅黑" panose="020B0503020204020204" charset="-122"/>
                <a:sym typeface="+mn-ea"/>
              </a:rPr>
              <a:t>7</a:t>
            </a:r>
            <a:r>
              <a:rPr lang="zh-CN" altLang="en-US" sz="3200" dirty="0">
                <a:solidFill>
                  <a:srgbClr val="FF0000"/>
                </a:solidFill>
                <a:latin typeface="微软雅黑" panose="020B0503020204020204" charset="-122"/>
                <a:ea typeface="微软雅黑" panose="020B0503020204020204" charset="-122"/>
                <a:sym typeface="+mn-ea"/>
              </a:rPr>
              <a:t>月</a:t>
            </a:r>
            <a:r>
              <a:rPr lang="en-US" altLang="zh-CN" sz="3200" dirty="0">
                <a:solidFill>
                  <a:srgbClr val="FF0000"/>
                </a:solidFill>
                <a:latin typeface="微软雅黑" panose="020B0503020204020204" charset="-122"/>
                <a:ea typeface="微软雅黑" panose="020B0503020204020204" charset="-122"/>
                <a:sym typeface="+mn-ea"/>
              </a:rPr>
              <a:t>4-8</a:t>
            </a:r>
            <a:r>
              <a:rPr lang="zh-CN" altLang="en-US" sz="3200" dirty="0">
                <a:solidFill>
                  <a:srgbClr val="FF0000"/>
                </a:solidFill>
                <a:latin typeface="微软雅黑" panose="020B0503020204020204" charset="-122"/>
                <a:ea typeface="微软雅黑" panose="020B0503020204020204" charset="-122"/>
                <a:sym typeface="+mn-ea"/>
              </a:rPr>
              <a:t>日</a:t>
            </a:r>
            <a:r>
              <a:rPr lang="zh-CN" altLang="en-US" sz="3200" dirty="0">
                <a:solidFill>
                  <a:schemeClr val="bg1"/>
                </a:solidFill>
                <a:latin typeface="微软雅黑" panose="020B0503020204020204" charset="-122"/>
                <a:ea typeface="微软雅黑" panose="020B0503020204020204" charset="-122"/>
                <a:sym typeface="+mn-ea"/>
              </a:rPr>
              <a:t>以学院为单位进行</a:t>
            </a:r>
            <a:r>
              <a:rPr lang="en-US" altLang="zh-CN" sz="3200" dirty="0">
                <a:latin typeface="微软雅黑" panose="020B0503020204020204" charset="-122"/>
                <a:ea typeface="微软雅黑" panose="020B0503020204020204" charset="-122"/>
                <a:sym typeface="+mn-ea"/>
              </a:rPr>
              <a:t>2022</a:t>
            </a:r>
            <a:r>
              <a:rPr lang="zh-CN" altLang="en-US" sz="3200" dirty="0">
                <a:latin typeface="微软雅黑" panose="020B0503020204020204" charset="-122"/>
                <a:ea typeface="微软雅黑" panose="020B0503020204020204" charset="-122"/>
                <a:sym typeface="+mn-ea"/>
              </a:rPr>
              <a:t>年毕业生档案现场整理</a:t>
            </a:r>
            <a:endParaRPr lang="zh-CN" altLang="en-US" sz="3200" dirty="0">
              <a:latin typeface="微软雅黑" panose="020B0503020204020204" charset="-122"/>
              <a:ea typeface="微软雅黑" panose="020B0503020204020204" charset="-122"/>
              <a:sym typeface="+mn-ea"/>
            </a:endParaRPr>
          </a:p>
        </p:txBody>
      </p:sp>
      <p:sp>
        <p:nvSpPr>
          <p:cNvPr id="22" name="文本框 21"/>
          <p:cNvSpPr txBox="1"/>
          <p:nvPr/>
        </p:nvSpPr>
        <p:spPr>
          <a:xfrm>
            <a:off x="1252855" y="1851025"/>
            <a:ext cx="4249420" cy="737235"/>
          </a:xfrm>
          <a:prstGeom prst="rect">
            <a:avLst/>
          </a:prstGeom>
          <a:noFill/>
        </p:spPr>
        <p:txBody>
          <a:bodyPr wrap="square" rtlCol="0">
            <a:spAutoFit/>
          </a:bodyPr>
          <a:lstStyle/>
          <a:p>
            <a:pPr>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整理工作时间</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a:off x="0" y="331837"/>
            <a:ext cx="12172950" cy="720626"/>
            <a:chOff x="0" y="331837"/>
            <a:chExt cx="12172950" cy="720626"/>
          </a:xfrm>
        </p:grpSpPr>
        <p:sp>
          <p:nvSpPr>
            <p:cNvPr id="5" name="矩形 4"/>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4" name="矩形 13"/>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867775" y="6299200"/>
            <a:ext cx="1949450" cy="561340"/>
            <a:chOff x="15012" y="9920"/>
            <a:chExt cx="3070" cy="884"/>
          </a:xfrm>
        </p:grpSpPr>
        <p:sp>
          <p:nvSpPr>
            <p:cNvPr id="16" name="等腰三角形 15"/>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48000" y="3876731"/>
            <a:ext cx="8784000" cy="156827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408190" y="4293000"/>
            <a:ext cx="11376000" cy="1445260"/>
          </a:xfrm>
          <a:prstGeom prst="rect">
            <a:avLst/>
          </a:prstGeom>
          <a:noFill/>
        </p:spPr>
        <p:txBody>
          <a:bodyPr wrap="square" rtlCol="0">
            <a:spAutoFit/>
          </a:bodyPr>
          <a:lstStyle/>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一、</a:t>
            </a:r>
            <a:r>
              <a:rPr lang="zh-CN"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基本情况</a:t>
            </a:r>
            <a:endParaRPr lang="en-US" altLang="zh-CN"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r"/>
            <a:endParaRPr lang="en-US" altLang="zh-CN"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9005" y="3115945"/>
            <a:ext cx="10342880" cy="1568450"/>
          </a:xfrm>
          <a:prstGeom prst="rect">
            <a:avLst/>
          </a:prstGeom>
          <a:noFill/>
        </p:spPr>
        <p:txBody>
          <a:bodyPr wrap="none" rtlCol="0" anchor="t">
            <a:spAutoFit/>
          </a:bodyPr>
          <a:lstStyle/>
          <a:p>
            <a:pPr algn="ctr">
              <a:lnSpc>
                <a:spcPct val="150000"/>
              </a:lnSpc>
            </a:pPr>
            <a:r>
              <a:rPr lang="zh-CN" altLang="en-US" sz="3200" dirty="0">
                <a:latin typeface="微软雅黑" panose="020B0503020204020204" charset="-122"/>
                <a:ea typeface="微软雅黑" panose="020B0503020204020204" charset="-122"/>
                <a:sym typeface="+mn-ea"/>
              </a:rPr>
              <a:t>学院提前与研究生院预约整档具体日期，</a:t>
            </a:r>
            <a:endParaRPr lang="zh-CN" altLang="en-US" sz="3200" dirty="0">
              <a:latin typeface="微软雅黑" panose="020B0503020204020204" charset="-122"/>
              <a:ea typeface="微软雅黑" panose="020B0503020204020204" charset="-122"/>
              <a:sym typeface="+mn-ea"/>
            </a:endParaRPr>
          </a:p>
          <a:p>
            <a:pPr algn="ctr">
              <a:lnSpc>
                <a:spcPct val="150000"/>
              </a:lnSpc>
            </a:pPr>
            <a:r>
              <a:rPr lang="zh-CN" altLang="en-US" sz="3200" dirty="0">
                <a:latin typeface="微软雅黑" panose="020B0503020204020204" charset="-122"/>
                <a:ea typeface="微软雅黑" panose="020B0503020204020204" charset="-122"/>
                <a:sym typeface="+mn-ea"/>
              </a:rPr>
              <a:t>当天带齐所需归档的材料到研究生院（具体材料见上文）</a:t>
            </a:r>
            <a:endParaRPr lang="zh-CN" altLang="en-US" sz="3200" dirty="0">
              <a:latin typeface="微软雅黑" panose="020B0503020204020204" charset="-122"/>
              <a:ea typeface="微软雅黑" panose="020B0503020204020204" charset="-122"/>
              <a:sym typeface="+mn-ea"/>
            </a:endParaRPr>
          </a:p>
        </p:txBody>
      </p:sp>
      <p:sp>
        <p:nvSpPr>
          <p:cNvPr id="22" name="文本框 21"/>
          <p:cNvSpPr txBox="1"/>
          <p:nvPr/>
        </p:nvSpPr>
        <p:spPr>
          <a:xfrm>
            <a:off x="1252855" y="1851025"/>
            <a:ext cx="4249420" cy="1383665"/>
          </a:xfrm>
          <a:prstGeom prst="rect">
            <a:avLst/>
          </a:prstGeom>
          <a:noFill/>
        </p:spPr>
        <p:txBody>
          <a:bodyPr wrap="square" rtlCol="0">
            <a:spAutoFit/>
          </a:bodyPr>
          <a:lstStyle/>
          <a:p>
            <a:pPr>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现场整理工作</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步骤</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a:off x="0" y="331837"/>
            <a:ext cx="12172950" cy="720626"/>
            <a:chOff x="0" y="331837"/>
            <a:chExt cx="12172950" cy="720626"/>
          </a:xfrm>
        </p:grpSpPr>
        <p:sp>
          <p:nvSpPr>
            <p:cNvPr id="5" name="矩形 4"/>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4" name="矩形 13"/>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867775" y="6299200"/>
            <a:ext cx="1949450" cy="561340"/>
            <a:chOff x="15012" y="9920"/>
            <a:chExt cx="3070" cy="884"/>
          </a:xfrm>
        </p:grpSpPr>
        <p:sp>
          <p:nvSpPr>
            <p:cNvPr id="16" name="等腰三角形 15"/>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324610" y="2940685"/>
            <a:ext cx="9940925" cy="2306955"/>
          </a:xfrm>
          <a:prstGeom prst="rect">
            <a:avLst/>
          </a:prstGeom>
          <a:noFill/>
        </p:spPr>
        <p:txBody>
          <a:bodyPr wrap="square" rtlCol="0" anchor="t">
            <a:spAutoFit/>
          </a:bodyPr>
          <a:lstStyle/>
          <a:p>
            <a:pPr algn="l">
              <a:lnSpc>
                <a:spcPct val="150000"/>
              </a:lnSpc>
            </a:pPr>
            <a:r>
              <a:rPr lang="en-US" altLang="zh-CN" sz="3200" dirty="0">
                <a:latin typeface="微软雅黑" panose="020B0503020204020204" charset="-122"/>
                <a:ea typeface="微软雅黑" panose="020B0503020204020204" charset="-122"/>
                <a:cs typeface="微软雅黑" panose="020B0503020204020204" charset="-122"/>
                <a:sym typeface="+mn-ea"/>
              </a:rPr>
              <a:t>        </a:t>
            </a:r>
            <a:r>
              <a:rPr lang="zh-CN" altLang="en-US" sz="3200" dirty="0">
                <a:latin typeface="微软雅黑" panose="020B0503020204020204" charset="-122"/>
                <a:ea typeface="微软雅黑" panose="020B0503020204020204" charset="-122"/>
                <a:cs typeface="微软雅黑" panose="020B0503020204020204" charset="-122"/>
                <a:sym typeface="+mn-ea"/>
              </a:rPr>
              <a:t>从管理办领取并核对清楚毕业生档案数量、领取研究生录取登记表（硕士）、研究生报考登记表（博士），和管理办做好交接登记</a:t>
            </a:r>
            <a:endParaRPr lang="zh-CN" altLang="en-US" sz="3200" dirty="0">
              <a:latin typeface="微软雅黑" panose="020B0503020204020204" charset="-122"/>
              <a:ea typeface="微软雅黑" panose="020B0503020204020204" charset="-122"/>
              <a:cs typeface="微软雅黑" panose="020B0503020204020204" charset="-122"/>
              <a:sym typeface="+mn-ea"/>
            </a:endParaRPr>
          </a:p>
        </p:txBody>
      </p:sp>
      <p:sp>
        <p:nvSpPr>
          <p:cNvPr id="2" name="内容占位符 1"/>
          <p:cNvSpPr>
            <a:spLocks noGrp="1"/>
          </p:cNvSpPr>
          <p:nvPr/>
        </p:nvSpPr>
        <p:spPr>
          <a:xfrm flipH="1">
            <a:off x="1605280" y="2114550"/>
            <a:ext cx="7792085" cy="1069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453170" y="1629000"/>
            <a:ext cx="3501390" cy="4526983"/>
          </a:xfrm>
          <a:prstGeom prst="rect">
            <a:avLst/>
          </a:prstGeom>
        </p:spPr>
      </p:pic>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766445" y="3107055"/>
            <a:ext cx="5885815" cy="2030095"/>
          </a:xfrm>
          <a:prstGeom prst="rect">
            <a:avLst/>
          </a:prstGeom>
          <a:noFill/>
        </p:spPr>
        <p:txBody>
          <a:bodyPr wrap="square" rtlCol="0" anchor="t">
            <a:spAutoFit/>
          </a:bodyPr>
          <a:lstStyle/>
          <a:p>
            <a:pPr algn="l">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       </a:t>
            </a:r>
            <a:r>
              <a:rPr lang="zh-CN" altLang="en-US" sz="2800" dirty="0">
                <a:latin typeface="微软雅黑" panose="020B0503020204020204" charset="-122"/>
                <a:ea typeface="微软雅黑" panose="020B0503020204020204" charset="-122"/>
                <a:cs typeface="微软雅黑" panose="020B0503020204020204" charset="-122"/>
                <a:sym typeface="+mn-ea"/>
              </a:rPr>
              <a:t>检查学生档案材料是否齐全，将学生材料入档</a:t>
            </a:r>
            <a:r>
              <a:rPr lang="zh-CN" altLang="en-US" sz="2800">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千万注意——不要张冠李戴！</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7783195" y="2003425"/>
            <a:ext cx="3030220" cy="664845"/>
          </a:xfrm>
          <a:prstGeom prst="rect">
            <a:avLst/>
          </a:prstGeom>
          <a:noFill/>
          <a:ln w="44450">
            <a:solidFill>
              <a:srgbClr val="F43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1"/>
          <p:cNvSpPr>
            <a:spLocks noGrp="1"/>
          </p:cNvSpPr>
          <p:nvPr/>
        </p:nvSpPr>
        <p:spPr>
          <a:xfrm flipH="1">
            <a:off x="838200" y="2202180"/>
            <a:ext cx="7792085" cy="1069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451090" y="1629000"/>
            <a:ext cx="3501390" cy="4526983"/>
          </a:xfrm>
          <a:prstGeom prst="rect">
            <a:avLst/>
          </a:prstGeom>
        </p:spPr>
      </p:pic>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514350" y="2139950"/>
            <a:ext cx="5885815" cy="4615815"/>
          </a:xfrm>
          <a:prstGeom prst="rect">
            <a:avLst/>
          </a:prstGeom>
          <a:noFill/>
        </p:spPr>
        <p:txBody>
          <a:bodyPr wrap="square" rtlCol="0" anchor="t">
            <a:spAutoFit/>
          </a:bodyPr>
          <a:lstStyle/>
          <a:p>
            <a:pPr algn="l">
              <a:lnSpc>
                <a:spcPct val="150000"/>
              </a:lnSpc>
            </a:pPr>
            <a:r>
              <a:rPr lang="en-US" altLang="zh-CN" sz="2800" dirty="0">
                <a:latin typeface="微软雅黑" panose="020B0503020204020204" charset="-122"/>
                <a:ea typeface="微软雅黑" panose="020B0503020204020204" charset="-122"/>
                <a:cs typeface="微软雅黑" panose="020B0503020204020204" charset="-122"/>
                <a:sym typeface="+mn-ea"/>
              </a:rPr>
              <a:t>        </a:t>
            </a:r>
            <a:r>
              <a:rPr lang="zh-CN" altLang="zh-CN" sz="2800" dirty="0">
                <a:latin typeface="微软雅黑" panose="020B0503020204020204" charset="-122"/>
                <a:ea typeface="微软雅黑" panose="020B0503020204020204" charset="-122"/>
                <a:cs typeface="微软雅黑" panose="020B0503020204020204" charset="-122"/>
                <a:sym typeface="+mn-ea"/>
              </a:rPr>
              <a:t>填写档案材料目录</a:t>
            </a:r>
            <a:r>
              <a:rPr lang="zh-CN"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（以</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2022</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版本为准）</a:t>
            </a:r>
            <a:r>
              <a:rPr lang="zh-CN" altLang="zh-CN" sz="2800" dirty="0">
                <a:latin typeface="微软雅黑" panose="020B0503020204020204" charset="-122"/>
                <a:ea typeface="微软雅黑" panose="020B0503020204020204" charset="-122"/>
                <a:cs typeface="微软雅黑" panose="020B0503020204020204" charset="-122"/>
                <a:sym typeface="+mn-ea"/>
              </a:rPr>
              <a:t>，</a:t>
            </a:r>
            <a:r>
              <a:rPr lang="zh-CN" altLang="en-US" sz="2800" dirty="0">
                <a:latin typeface="微软雅黑" panose="020B0503020204020204" charset="-122"/>
                <a:ea typeface="微软雅黑" panose="020B0503020204020204" charset="-122"/>
                <a:cs typeface="微软雅黑" panose="020B0503020204020204" charset="-122"/>
                <a:sym typeface="+mn-ea"/>
              </a:rPr>
              <a:t>对照</a:t>
            </a:r>
            <a:r>
              <a:rPr lang="zh-CN" altLang="zh-CN" sz="2800" dirty="0">
                <a:latin typeface="微软雅黑" panose="020B0503020204020204" charset="-122"/>
                <a:ea typeface="微软雅黑" panose="020B0503020204020204" charset="-122"/>
                <a:cs typeface="微软雅黑" panose="020B0503020204020204" charset="-122"/>
                <a:sym typeface="+mn-ea"/>
              </a:rPr>
              <a:t>入档材料</a:t>
            </a:r>
            <a:r>
              <a:rPr lang="zh-CN" altLang="en-US" sz="2800" dirty="0">
                <a:latin typeface="微软雅黑" panose="020B0503020204020204" charset="-122"/>
                <a:ea typeface="微软雅黑" panose="020B0503020204020204" charset="-122"/>
                <a:cs typeface="微软雅黑" panose="020B0503020204020204" charset="-122"/>
                <a:sym typeface="+mn-ea"/>
              </a:rPr>
              <a:t>勾画相应的内容（若无相应内容，在“其它材料”一栏中补充）。</a:t>
            </a:r>
            <a:r>
              <a:rPr lang="zh-CN" altLang="zh-CN" sz="2800" dirty="0">
                <a:latin typeface="微软雅黑" panose="020B0503020204020204" charset="-122"/>
                <a:ea typeface="微软雅黑" panose="020B0503020204020204" charset="-122"/>
                <a:cs typeface="微软雅黑" panose="020B0503020204020204" charset="-122"/>
                <a:sym typeface="+mn-ea"/>
              </a:rPr>
              <a:t>每人一式三份，一份放档案里面，一份贴档案外面，一份交由学院保管</a:t>
            </a:r>
            <a:endParaRPr lang="zh-CN" altLang="zh-CN" sz="28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en-US" altLang="zh-CN" sz="2800" dirty="0">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7596505" y="2868930"/>
            <a:ext cx="3403600" cy="1243965"/>
          </a:xfrm>
          <a:prstGeom prst="rect">
            <a:avLst/>
          </a:prstGeom>
          <a:noFill/>
          <a:ln w="44450">
            <a:solidFill>
              <a:srgbClr val="F43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1"/>
          <p:cNvSpPr>
            <a:spLocks noGrp="1"/>
          </p:cNvSpPr>
          <p:nvPr/>
        </p:nvSpPr>
        <p:spPr>
          <a:xfrm flipH="1">
            <a:off x="591820" y="1239520"/>
            <a:ext cx="7792085" cy="1069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4</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451090" y="1700178"/>
            <a:ext cx="3501390" cy="4526983"/>
          </a:xfrm>
          <a:prstGeom prst="rect">
            <a:avLst/>
          </a:prstGeom>
        </p:spPr>
      </p:pic>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r>
                <a:rPr lang="en-US" altLang="zh-CN" sz="2800" dirty="0"/>
                <a:t>】</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551180" y="1911985"/>
            <a:ext cx="5885815" cy="2030095"/>
          </a:xfrm>
          <a:prstGeom prst="rect">
            <a:avLst/>
          </a:prstGeom>
          <a:noFill/>
        </p:spPr>
        <p:txBody>
          <a:bodyPr wrap="square" rtlCol="0" anchor="t">
            <a:spAutoFit/>
          </a:bodyPr>
          <a:lstStyle/>
          <a:p>
            <a:pPr algn="l">
              <a:lnSpc>
                <a:spcPct val="150000"/>
              </a:lnSpc>
            </a:pPr>
            <a:r>
              <a:rPr lang="en-US" altLang="zh-CN" sz="2800" dirty="0">
                <a:latin typeface="微软雅黑" panose="020B0503020204020204" charset="-122"/>
                <a:ea typeface="微软雅黑" panose="020B0503020204020204" charset="-122"/>
                <a:cs typeface="微软雅黑" panose="020B0503020204020204" charset="-122"/>
                <a:sym typeface="+mn-ea"/>
              </a:rPr>
              <a:t>       </a:t>
            </a:r>
            <a:r>
              <a:rPr lang="zh-CN" altLang="en-US" sz="2800" dirty="0">
                <a:latin typeface="微软雅黑" panose="020B0503020204020204" charset="-122"/>
                <a:ea typeface="微软雅黑" panose="020B0503020204020204" charset="-122"/>
                <a:cs typeface="微软雅黑" panose="020B0503020204020204" charset="-122"/>
                <a:sym typeface="+mn-ea"/>
              </a:rPr>
              <a:t>除正常就业、回生源地这两类，其他需在备注栏标明类别（见下图）</a:t>
            </a:r>
            <a:endParaRPr lang="zh-CN" altLang="zh-CN" sz="28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en-US" altLang="zh-CN" sz="2800" dirty="0">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7595870" y="5323205"/>
            <a:ext cx="3356610" cy="409575"/>
          </a:xfrm>
          <a:prstGeom prst="rect">
            <a:avLst/>
          </a:prstGeom>
          <a:noFill/>
          <a:ln w="44450">
            <a:solidFill>
              <a:srgbClr val="F43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61110" y="4595495"/>
            <a:ext cx="1654175" cy="368300"/>
          </a:xfrm>
          <a:prstGeom prst="rect">
            <a:avLst/>
          </a:prstGeom>
          <a:solidFill>
            <a:schemeClr val="bg1"/>
          </a:solidFill>
          <a:ln w="19050">
            <a:solidFill>
              <a:schemeClr val="accent1"/>
            </a:solidFill>
          </a:ln>
        </p:spPr>
        <p:txBody>
          <a:bodyPr wrap="square" rtlCol="0">
            <a:spAutoFit/>
          </a:bodyPr>
          <a:lstStyle/>
          <a:p>
            <a:r>
              <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档案分类整理</a:t>
            </a:r>
            <a:endPar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3856355" y="3468370"/>
            <a:ext cx="1595120" cy="368300"/>
          </a:xfrm>
          <a:prstGeom prst="rect">
            <a:avLst/>
          </a:prstGeom>
          <a:solidFill>
            <a:schemeClr val="bg1"/>
          </a:solidFill>
          <a:ln w="19050">
            <a:solidFill>
              <a:schemeClr val="accent1"/>
            </a:solidFill>
          </a:ln>
        </p:spPr>
        <p:txBody>
          <a:bodyPr wrap="square" rtlCol="0">
            <a:spAutoFit/>
          </a:bodyPr>
          <a:lstStyle/>
          <a:p>
            <a:r>
              <a:rPr lang="en-US"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b="1" dirty="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正常就业</a:t>
            </a:r>
            <a:endPar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3856990" y="4022090"/>
            <a:ext cx="1595120" cy="368300"/>
          </a:xfrm>
          <a:prstGeom prst="rect">
            <a:avLst/>
          </a:prstGeom>
          <a:solidFill>
            <a:schemeClr val="bg1"/>
          </a:solidFill>
          <a:ln w="19050">
            <a:solidFill>
              <a:schemeClr val="accent1"/>
            </a:solidFill>
          </a:ln>
        </p:spPr>
        <p:txBody>
          <a:bodyPr wrap="square" rtlCol="0">
            <a:spAutoFit/>
          </a:bodyPr>
          <a:lstStyle/>
          <a:p>
            <a:r>
              <a:rPr lang="en-US"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2</a:t>
            </a:r>
            <a:r>
              <a:rPr lang="zh-CN" altLang="en-US" b="1" dirty="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回生源地</a:t>
            </a:r>
            <a:endPar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3856990" y="4596130"/>
            <a:ext cx="1595120" cy="368300"/>
          </a:xfrm>
          <a:prstGeom prst="rect">
            <a:avLst/>
          </a:prstGeom>
          <a:solidFill>
            <a:schemeClr val="bg1"/>
          </a:solidFill>
          <a:ln w="19050">
            <a:solidFill>
              <a:schemeClr val="accent1"/>
            </a:solidFill>
          </a:ln>
        </p:spPr>
        <p:txBody>
          <a:bodyPr wrap="square" rtlCol="0">
            <a:spAutoFit/>
          </a:bodyPr>
          <a:lstStyle/>
          <a:p>
            <a:r>
              <a:rPr lang="en-US"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3</a:t>
            </a:r>
            <a:r>
              <a:rPr lang="zh-CN" altLang="en-US" b="1" dirty="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华师读博</a:t>
            </a:r>
            <a:endPar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3858260" y="5129530"/>
            <a:ext cx="1595120" cy="368300"/>
          </a:xfrm>
          <a:prstGeom prst="rect">
            <a:avLst/>
          </a:prstGeom>
          <a:solidFill>
            <a:schemeClr val="bg1"/>
          </a:solidFill>
          <a:ln w="19050">
            <a:solidFill>
              <a:schemeClr val="accent1"/>
            </a:solidFill>
          </a:ln>
        </p:spPr>
        <p:txBody>
          <a:bodyPr wrap="square" rtlCol="0">
            <a:spAutoFit/>
          </a:bodyPr>
          <a:lstStyle/>
          <a:p>
            <a:r>
              <a:rPr lang="en-US"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4</a:t>
            </a:r>
            <a:r>
              <a:rPr lang="zh-CN" altLang="en-US" b="1" dirty="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华师工作</a:t>
            </a:r>
            <a:endPar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3858895" y="5683250"/>
            <a:ext cx="1595120" cy="368300"/>
          </a:xfrm>
          <a:prstGeom prst="rect">
            <a:avLst/>
          </a:prstGeom>
          <a:solidFill>
            <a:schemeClr val="bg1"/>
          </a:solidFill>
          <a:ln w="19050">
            <a:solidFill>
              <a:schemeClr val="accent1"/>
            </a:solidFill>
          </a:ln>
        </p:spPr>
        <p:txBody>
          <a:bodyPr wrap="square" rtlCol="0">
            <a:spAutoFit/>
          </a:bodyPr>
          <a:lstStyle/>
          <a:p>
            <a:r>
              <a:rPr lang="en-US"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5</a:t>
            </a:r>
            <a:r>
              <a:rPr lang="zh-CN" altLang="en-US" b="1" dirty="0">
                <a:solidFill>
                  <a:srgbClr val="FFFFFF"/>
                </a:solidFill>
                <a:latin typeface="微软雅黑" panose="020B0503020204020204" charset="-122"/>
                <a:ea typeface="微软雅黑" panose="020B0503020204020204" charset="-122"/>
                <a:cs typeface="微软雅黑" panose="020B0503020204020204" charset="-122"/>
                <a:sym typeface="+mn-ea"/>
              </a:rPr>
              <a:t>、延期</a:t>
            </a:r>
            <a:r>
              <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rPr>
              <a:t>毕业</a:t>
            </a:r>
            <a:endParaRPr lang="zh-CN" altLang="zh-CN"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cxnSp>
        <p:nvCxnSpPr>
          <p:cNvPr id="22" name="直接箭头连接符 21"/>
          <p:cNvCxnSpPr>
            <a:stCxn id="4" idx="3"/>
            <a:endCxn id="13" idx="1"/>
          </p:cNvCxnSpPr>
          <p:nvPr/>
        </p:nvCxnSpPr>
        <p:spPr>
          <a:xfrm>
            <a:off x="2915285" y="4707890"/>
            <a:ext cx="941705" cy="63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5" idx="1"/>
            <a:endCxn id="15" idx="1"/>
          </p:cNvCxnSpPr>
          <p:nvPr/>
        </p:nvCxnSpPr>
        <p:spPr>
          <a:xfrm rot="10800000" flipH="1" flipV="1">
            <a:off x="3856355" y="3580765"/>
            <a:ext cx="2540" cy="2214880"/>
          </a:xfrm>
          <a:prstGeom prst="bentConnector3">
            <a:avLst>
              <a:gd name="adj1" fmla="val -25825000"/>
            </a:avLst>
          </a:prstGeom>
          <a:ln w="444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7" idx="1"/>
            <a:endCxn id="14" idx="1"/>
          </p:cNvCxnSpPr>
          <p:nvPr/>
        </p:nvCxnSpPr>
        <p:spPr>
          <a:xfrm rot="10800000" flipH="1" flipV="1">
            <a:off x="3856990" y="4134485"/>
            <a:ext cx="1270" cy="1107440"/>
          </a:xfrm>
          <a:prstGeom prst="bentConnector3">
            <a:avLst>
              <a:gd name="adj1" fmla="val -50950000"/>
            </a:avLst>
          </a:prstGeom>
          <a:ln w="44450">
            <a:headEnd type="arrow"/>
            <a:tailEnd type="arrow"/>
          </a:ln>
        </p:spPr>
        <p:style>
          <a:lnRef idx="1">
            <a:schemeClr val="accent1"/>
          </a:lnRef>
          <a:fillRef idx="0">
            <a:schemeClr val="accent1"/>
          </a:fillRef>
          <a:effectRef idx="0">
            <a:schemeClr val="accent1"/>
          </a:effectRef>
          <a:fontRef idx="minor">
            <a:schemeClr val="tx1"/>
          </a:fontRef>
        </p:style>
      </p:cxnSp>
      <p:sp>
        <p:nvSpPr>
          <p:cNvPr id="16" name="内容占位符 1"/>
          <p:cNvSpPr>
            <a:spLocks noGrp="1"/>
          </p:cNvSpPr>
          <p:nvPr/>
        </p:nvSpPr>
        <p:spPr>
          <a:xfrm flipH="1">
            <a:off x="838200" y="1202690"/>
            <a:ext cx="7792085" cy="1069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5</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451090" y="1700178"/>
            <a:ext cx="3501390" cy="4526983"/>
          </a:xfrm>
          <a:prstGeom prst="rect">
            <a:avLst/>
          </a:prstGeom>
        </p:spPr>
      </p:pic>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622935" y="2630805"/>
            <a:ext cx="5382895" cy="2676525"/>
          </a:xfrm>
          <a:prstGeom prst="rect">
            <a:avLst/>
          </a:prstGeom>
          <a:noFill/>
        </p:spPr>
        <p:txBody>
          <a:bodyPr wrap="square" rtlCol="0" anchor="t">
            <a:spAutoFit/>
          </a:bodyPr>
          <a:lstStyle/>
          <a:p>
            <a:pPr algn="l">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       “ </a:t>
            </a:r>
            <a:r>
              <a:rPr lang="zh-CN" altLang="en-US" sz="2800">
                <a:latin typeface="微软雅黑" panose="020B0503020204020204" charset="-122"/>
                <a:ea typeface="微软雅黑" panose="020B0503020204020204" charset="-122"/>
                <a:cs typeface="微软雅黑" panose="020B0503020204020204" charset="-122"/>
                <a:sym typeface="+mn-ea"/>
              </a:rPr>
              <a:t>整理人</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签名确认后，辅导员</a:t>
            </a:r>
            <a:r>
              <a:rPr lang="zh-CN" altLang="en-US" sz="2800" dirty="0">
                <a:latin typeface="微软雅黑" panose="020B0503020204020204" charset="-122"/>
                <a:ea typeface="微软雅黑" panose="020B0503020204020204" charset="-122"/>
                <a:cs typeface="微软雅黑" panose="020B0503020204020204" charset="-122"/>
                <a:sym typeface="+mn-ea"/>
              </a:rPr>
              <a:t>再次检查无误，在</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“复核人”</a:t>
            </a:r>
            <a:r>
              <a:rPr lang="zh-CN" altLang="en-US" sz="2800" dirty="0">
                <a:latin typeface="微软雅黑" panose="020B0503020204020204" charset="-122"/>
                <a:ea typeface="微软雅黑" panose="020B0503020204020204" charset="-122"/>
                <a:cs typeface="微软雅黑" panose="020B0503020204020204" charset="-122"/>
                <a:sym typeface="+mn-ea"/>
              </a:rPr>
              <a:t>处</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sym typeface="+mn-ea"/>
              </a:rPr>
              <a:t>签名</a:t>
            </a:r>
            <a:r>
              <a:rPr lang="zh-CN" altLang="zh-CN" sz="2800" dirty="0">
                <a:latin typeface="微软雅黑" panose="020B0503020204020204" charset="-122"/>
                <a:ea typeface="微软雅黑" panose="020B0503020204020204" charset="-122"/>
                <a:cs typeface="微软雅黑" panose="020B0503020204020204" charset="-122"/>
                <a:sym typeface="+mn-ea"/>
              </a:rPr>
              <a:t>。</a:t>
            </a:r>
            <a:endParaRPr lang="zh-CN" altLang="zh-CN" sz="28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en-US" altLang="zh-CN" sz="2800">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8392795" y="5718810"/>
            <a:ext cx="2559685" cy="554990"/>
          </a:xfrm>
          <a:prstGeom prst="rect">
            <a:avLst/>
          </a:prstGeom>
          <a:noFill/>
          <a:ln w="44450">
            <a:solidFill>
              <a:srgbClr val="F43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1"/>
          <p:cNvSpPr>
            <a:spLocks noGrp="1"/>
          </p:cNvSpPr>
          <p:nvPr/>
        </p:nvSpPr>
        <p:spPr>
          <a:xfrm flipH="1">
            <a:off x="838200" y="1607185"/>
            <a:ext cx="7792085" cy="1069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6</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622935" y="1557655"/>
            <a:ext cx="4261485" cy="3969385"/>
          </a:xfrm>
          <a:prstGeom prst="rect">
            <a:avLst/>
          </a:prstGeom>
          <a:noFill/>
          <a:ln w="9525">
            <a:noFill/>
          </a:ln>
        </p:spPr>
        <p:txBody>
          <a:bodyPr wrap="square">
            <a:spAutoFit/>
          </a:bodyPr>
          <a:lstStyle/>
          <a:p>
            <a:pPr indent="0">
              <a:lnSpc>
                <a:spcPct val="150000"/>
              </a:lnSpc>
            </a:pPr>
            <a:r>
              <a:rPr lang="zh-CN" altLang="en-US" sz="2800" b="1" dirty="0">
                <a:solidFill>
                  <a:schemeClr val="bg1"/>
                </a:solidFill>
                <a:latin typeface="微软雅黑" panose="020B0503020204020204" charset="-122"/>
                <a:ea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rPr>
              <a:t>7</a:t>
            </a:r>
            <a:r>
              <a:rPr lang="zh-CN" altLang="en-US" sz="2800" b="1" dirty="0">
                <a:solidFill>
                  <a:schemeClr val="bg1"/>
                </a:solidFill>
                <a:latin typeface="微软雅黑" panose="020B0503020204020204" charset="-122"/>
                <a:ea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endParaRPr>
          </a:p>
          <a:p>
            <a:pPr indent="0">
              <a:lnSpc>
                <a:spcPct val="150000"/>
              </a:lnSpc>
            </a:pPr>
            <a:endParaRPr lang="zh-CN" altLang="en-US" sz="2800" b="1" dirty="0">
              <a:solidFill>
                <a:schemeClr val="bg1"/>
              </a:solidFill>
              <a:latin typeface="微软雅黑" panose="020B0503020204020204" charset="-122"/>
              <a:ea typeface="微软雅黑" panose="020B0503020204020204" charset="-122"/>
            </a:endParaRPr>
          </a:p>
          <a:p>
            <a:pPr indent="0">
              <a:lnSpc>
                <a:spcPct val="150000"/>
              </a:lnSpc>
            </a:pPr>
            <a:r>
              <a:rPr sz="2800" dirty="0" err="1">
                <a:solidFill>
                  <a:schemeClr val="tx1"/>
                </a:solidFill>
                <a:latin typeface="微软雅黑" panose="020B0503020204020204" charset="-122"/>
                <a:ea typeface="微软雅黑" panose="020B0503020204020204" charset="-122"/>
              </a:rPr>
              <a:t>      密封档案袋并盖章</a:t>
            </a:r>
            <a:r>
              <a:rPr lang="en-US" sz="2800" dirty="0" err="1">
                <a:solidFill>
                  <a:schemeClr val="tx1"/>
                </a:solidFill>
                <a:latin typeface="微软雅黑" panose="020B0503020204020204" charset="-122"/>
                <a:ea typeface="微软雅黑" panose="020B0503020204020204" charset="-122"/>
              </a:rPr>
              <a:t>,</a:t>
            </a:r>
            <a:r>
              <a:rPr sz="2800" dirty="0" err="1">
                <a:solidFill>
                  <a:srgbClr val="FF0000"/>
                </a:solidFill>
                <a:latin typeface="微软雅黑" panose="020B0503020204020204" charset="-122"/>
                <a:ea typeface="微软雅黑" panose="020B0503020204020204" charset="-122"/>
              </a:rPr>
              <a:t>全部材料清点装袋完毕，没有缺材料或多出材料再开始密封</a:t>
            </a:r>
            <a:endParaRPr sz="2800" dirty="0">
              <a:solidFill>
                <a:srgbClr val="FF0000"/>
              </a:solidFill>
              <a:latin typeface="微软雅黑" panose="020B0503020204020204" charset="-122"/>
              <a:ea typeface="微软雅黑" panose="020B0503020204020204" charset="-122"/>
            </a:endParaRPr>
          </a:p>
        </p:txBody>
      </p:sp>
      <p:pic>
        <p:nvPicPr>
          <p:cNvPr id="2" name="Picture 3"/>
          <p:cNvPicPr>
            <a:picLocks noChangeAspect="1" noChangeArrowheads="1"/>
          </p:cNvPicPr>
          <p:nvPr/>
        </p:nvPicPr>
        <p:blipFill>
          <a:blip r:embed="rId1" cstate="print">
            <a:lum bright="12000"/>
          </a:blip>
          <a:srcRect b="2004"/>
          <a:stretch>
            <a:fillRect/>
          </a:stretch>
        </p:blipFill>
        <p:spPr bwMode="auto">
          <a:xfrm rot="5340000">
            <a:off x="4413885" y="2384425"/>
            <a:ext cx="4413250" cy="3077845"/>
          </a:xfrm>
          <a:prstGeom prst="rect">
            <a:avLst/>
          </a:prstGeom>
          <a:noFill/>
          <a:ln w="9525">
            <a:noFill/>
            <a:miter lim="800000"/>
            <a:headEnd/>
            <a:tailEnd/>
          </a:ln>
        </p:spPr>
      </p:pic>
      <p:pic>
        <p:nvPicPr>
          <p:cNvPr id="3" name="图片 2" descr="731258828074242833"/>
          <p:cNvPicPr>
            <a:picLocks noChangeAspect="1"/>
          </p:cNvPicPr>
          <p:nvPr/>
        </p:nvPicPr>
        <p:blipFill>
          <a:blip r:embed="rId2">
            <a:lum bright="12000" contrast="-12000"/>
          </a:blip>
          <a:srcRect l="2745" t="1028" r="2745"/>
          <a:stretch>
            <a:fillRect/>
          </a:stretch>
        </p:blipFill>
        <p:spPr>
          <a:xfrm>
            <a:off x="8432800" y="1691005"/>
            <a:ext cx="3155950" cy="44100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907415" y="1395730"/>
            <a:ext cx="6225540" cy="1814830"/>
          </a:xfrm>
          <a:prstGeom prst="rect">
            <a:avLst/>
          </a:prstGeom>
          <a:noFill/>
          <a:ln w="9525">
            <a:noFill/>
          </a:ln>
        </p:spPr>
        <p:txBody>
          <a:bodyPr wrap="square">
            <a:spAutoFit/>
          </a:bodyPr>
          <a:lstStyle/>
          <a:p>
            <a:pPr indent="0"/>
            <a:r>
              <a:rPr lang="zh-CN" sz="2800" b="1" dirty="0" err="1">
                <a:solidFill>
                  <a:schemeClr val="bg1"/>
                </a:solidFill>
                <a:latin typeface="微软雅黑" panose="020B0503020204020204" charset="-122"/>
                <a:ea typeface="微软雅黑" panose="020B0503020204020204" charset="-122"/>
              </a:rPr>
              <a:t>步骤</a:t>
            </a:r>
            <a:r>
              <a:rPr lang="en-US" altLang="zh-CN" sz="2800" b="1" dirty="0" err="1">
                <a:solidFill>
                  <a:schemeClr val="bg1"/>
                </a:solidFill>
                <a:latin typeface="微软雅黑" panose="020B0503020204020204" charset="-122"/>
                <a:ea typeface="微软雅黑" panose="020B0503020204020204" charset="-122"/>
              </a:rPr>
              <a:t>8</a:t>
            </a:r>
            <a:r>
              <a:rPr lang="zh-CN" altLang="en-US" sz="2800" b="1" dirty="0" err="1">
                <a:solidFill>
                  <a:schemeClr val="bg1"/>
                </a:solidFill>
                <a:latin typeface="微软雅黑" panose="020B0503020204020204" charset="-122"/>
                <a:ea typeface="微软雅黑" panose="020B0503020204020204" charset="-122"/>
              </a:rPr>
              <a:t>：</a:t>
            </a:r>
            <a:endParaRPr lang="zh-CN" altLang="en-US" sz="2800" b="1" dirty="0" err="1">
              <a:solidFill>
                <a:schemeClr val="bg1"/>
              </a:solidFill>
              <a:latin typeface="微软雅黑" panose="020B0503020204020204" charset="-122"/>
              <a:ea typeface="微软雅黑" panose="020B0503020204020204" charset="-122"/>
            </a:endParaRPr>
          </a:p>
          <a:p>
            <a:pPr indent="0"/>
            <a:endParaRPr lang="zh-CN" altLang="en-US" sz="2800" b="1" dirty="0" err="1">
              <a:latin typeface="微软雅黑" panose="020B0503020204020204" charset="-122"/>
              <a:ea typeface="微软雅黑" panose="020B0503020204020204" charset="-122"/>
            </a:endParaRPr>
          </a:p>
          <a:p>
            <a:pPr indent="0"/>
            <a:r>
              <a:rPr lang="zh-CN" altLang="en-US" sz="2800" dirty="0" err="1">
                <a:latin typeface="微软雅黑" panose="020B0503020204020204" charset="-122"/>
                <a:ea typeface="微软雅黑" panose="020B0503020204020204" charset="-122"/>
              </a:rPr>
              <a:t>需要寄出的档案，填写</a:t>
            </a:r>
            <a:r>
              <a:rPr sz="2800" dirty="0" err="1">
                <a:latin typeface="微软雅黑" panose="020B0503020204020204" charset="-122"/>
                <a:ea typeface="微软雅黑" panose="020B0503020204020204" charset="-122"/>
              </a:rPr>
              <a:t>转递存根</a:t>
            </a:r>
            <a:r>
              <a:rPr lang="zh-CN" sz="2800" dirty="0" err="1">
                <a:latin typeface="微软雅黑" panose="020B0503020204020204" charset="-122"/>
                <a:ea typeface="微软雅黑" panose="020B0503020204020204" charset="-122"/>
              </a:rPr>
              <a:t>（可提前准备），整理档案当天再盖章</a:t>
            </a:r>
            <a:r>
              <a:rPr sz="2800" dirty="0">
                <a:latin typeface="微软雅黑" panose="020B0503020204020204" charset="-122"/>
                <a:ea typeface="微软雅黑" panose="020B0503020204020204" charset="-122"/>
              </a:rPr>
              <a:t>：</a:t>
            </a:r>
            <a:r>
              <a:rPr sz="2800" b="1" dirty="0">
                <a:latin typeface="微软雅黑" panose="020B0503020204020204" charset="-122"/>
                <a:ea typeface="微软雅黑" panose="020B0503020204020204" charset="-122"/>
              </a:rPr>
              <a:t> </a:t>
            </a:r>
            <a:endParaRPr sz="2800" b="1" dirty="0">
              <a:latin typeface="微软雅黑" panose="020B0503020204020204" charset="-122"/>
              <a:ea typeface="微软雅黑" panose="020B0503020204020204" charset="-122"/>
            </a:endParaRPr>
          </a:p>
        </p:txBody>
      </p:sp>
      <p:sp>
        <p:nvSpPr>
          <p:cNvPr id="7" name="TextBox 2"/>
          <p:cNvSpPr txBox="1"/>
          <p:nvPr/>
        </p:nvSpPr>
        <p:spPr>
          <a:xfrm>
            <a:off x="1218565" y="3100763"/>
            <a:ext cx="5208270" cy="3046988"/>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红框部分由学院填写</a:t>
            </a:r>
            <a:endPar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endParaRPr>
          </a:p>
          <a:p>
            <a:pPr marL="342900" indent="-342900">
              <a:lnSpc>
                <a:spcPct val="200000"/>
              </a:lnSpc>
              <a:buFont typeface="Arial" panose="020B0604020202020204" pitchFamily="34" charset="0"/>
              <a:buChar char="•"/>
            </a:pPr>
            <a:r>
              <a:rPr lang="zh-CN" altLang="zh-CN" sz="2400" b="1" dirty="0">
                <a:solidFill>
                  <a:schemeClr val="accent1"/>
                </a:solidFill>
                <a:latin typeface="微软雅黑" panose="020B0503020204020204" charset="-122"/>
                <a:ea typeface="微软雅黑" panose="020B0503020204020204" charset="-122"/>
                <a:cs typeface="微软雅黑" panose="020B0503020204020204" charset="-122"/>
              </a:rPr>
              <a:t>蓝色部分盖研究生院的章</a:t>
            </a:r>
            <a:endParaRPr lang="zh-CN" altLang="zh-CN" sz="2400" b="1" dirty="0">
              <a:solidFill>
                <a:schemeClr val="accent1"/>
              </a:solidFill>
              <a:latin typeface="微软雅黑" panose="020B0503020204020204" charset="-122"/>
              <a:ea typeface="微软雅黑" panose="020B0503020204020204" charset="-122"/>
              <a:cs typeface="微软雅黑" panose="020B0503020204020204" charset="-122"/>
            </a:endParaRPr>
          </a:p>
          <a:p>
            <a:pPr marL="342900" indent="-342900">
              <a:lnSpc>
                <a:spcPct val="200000"/>
              </a:lnSpc>
              <a:buFont typeface="Arial" panose="020B0604020202020204" pitchFamily="34" charset="0"/>
              <a:buChar char="•"/>
            </a:pP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寄出时，</a:t>
            </a:r>
            <a:r>
              <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rPr>
              <a:t>2</a:t>
            </a: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和</a:t>
            </a:r>
            <a:r>
              <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rPr>
              <a:t>3</a:t>
            </a: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放入</a:t>
            </a:r>
            <a:r>
              <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rPr>
              <a:t>EMS</a:t>
            </a: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袋子</a:t>
            </a:r>
            <a:endPar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endParaRPr>
          </a:p>
          <a:p>
            <a:pPr marL="342900" indent="-342900">
              <a:lnSpc>
                <a:spcPct val="200000"/>
              </a:lnSpc>
              <a:buFont typeface="Arial" panose="020B0604020202020204" pitchFamily="34" charset="0"/>
              <a:buChar char="•"/>
            </a:pP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同时</a:t>
            </a:r>
            <a:r>
              <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rPr>
              <a:t>1</a:t>
            </a: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rPr>
              <a:t>需交回研究生院</a:t>
            </a:r>
            <a:endPar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endParaRPr>
          </a:p>
        </p:txBody>
      </p:sp>
      <p:pic>
        <p:nvPicPr>
          <p:cNvPr id="17" name="图片 16"/>
          <p:cNvPicPr>
            <a:picLocks noChangeAspect="1"/>
          </p:cNvPicPr>
          <p:nvPr/>
        </p:nvPicPr>
        <p:blipFill>
          <a:blip r:embed="rId1"/>
          <a:srcRect l="1668"/>
          <a:stretch>
            <a:fillRect/>
          </a:stretch>
        </p:blipFill>
        <p:spPr>
          <a:xfrm>
            <a:off x="7415530" y="1722120"/>
            <a:ext cx="3651885" cy="4778375"/>
          </a:xfrm>
          <a:prstGeom prst="rect">
            <a:avLst/>
          </a:prstGeom>
        </p:spPr>
      </p:pic>
      <p:sp>
        <p:nvSpPr>
          <p:cNvPr id="18" name="矩形 17"/>
          <p:cNvSpPr/>
          <p:nvPr/>
        </p:nvSpPr>
        <p:spPr>
          <a:xfrm>
            <a:off x="7474585" y="1718945"/>
            <a:ext cx="3449320" cy="350774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7474585" y="3290570"/>
            <a:ext cx="34493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9807575" y="4199890"/>
            <a:ext cx="482600" cy="4826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807575" y="3079750"/>
            <a:ext cx="482600" cy="4826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6989445" y="2362835"/>
            <a:ext cx="406400" cy="645160"/>
          </a:xfrm>
          <a:prstGeom prst="rect">
            <a:avLst/>
          </a:prstGeom>
          <a:noFill/>
        </p:spPr>
        <p:txBody>
          <a:bodyPr wrap="square" rtlCol="0">
            <a:spAutoFit/>
          </a:bodyPr>
          <a:lstStyle/>
          <a:p>
            <a:pPr indent="0">
              <a:lnSpc>
                <a:spcPct val="150000"/>
              </a:lnSpc>
              <a:buFont typeface="Arial" panose="020B0604020202020204" pitchFamily="34" charset="0"/>
              <a:buNone/>
            </a:pP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①</a:t>
            </a:r>
            <a:endParaRPr lang="zh-CN" altLang="en-US" sz="24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3" name="TextBox 2"/>
          <p:cNvSpPr txBox="1"/>
          <p:nvPr/>
        </p:nvSpPr>
        <p:spPr>
          <a:xfrm>
            <a:off x="6989445" y="3806190"/>
            <a:ext cx="406400" cy="645160"/>
          </a:xfrm>
          <a:prstGeom prst="rect">
            <a:avLst/>
          </a:prstGeom>
          <a:noFill/>
        </p:spPr>
        <p:txBody>
          <a:bodyPr wrap="square" rtlCol="0">
            <a:spAutoFit/>
          </a:bodyPr>
          <a:lstStyle/>
          <a:p>
            <a:pPr indent="0">
              <a:lnSpc>
                <a:spcPct val="150000"/>
              </a:lnSpc>
              <a:buFont typeface="Arial" panose="020B0604020202020204" pitchFamily="34" charset="0"/>
              <a:buNone/>
            </a:pP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②</a:t>
            </a:r>
            <a:endParaRPr lang="zh-CN" altLang="en-US" sz="24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4" name="TextBox 2"/>
          <p:cNvSpPr txBox="1"/>
          <p:nvPr/>
        </p:nvSpPr>
        <p:spPr>
          <a:xfrm>
            <a:off x="6989445" y="5502275"/>
            <a:ext cx="406400" cy="645160"/>
          </a:xfrm>
          <a:prstGeom prst="rect">
            <a:avLst/>
          </a:prstGeom>
          <a:noFill/>
        </p:spPr>
        <p:txBody>
          <a:bodyPr wrap="square" rtlCol="0">
            <a:spAutoFit/>
          </a:bodyPr>
          <a:lstStyle/>
          <a:p>
            <a:pPr indent="0">
              <a:lnSpc>
                <a:spcPct val="150000"/>
              </a:lnSpc>
              <a:buFont typeface="Arial" panose="020B0604020202020204" pitchFamily="34" charset="0"/>
              <a:buNone/>
            </a:pP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③</a:t>
            </a:r>
            <a:endParaRPr lang="zh-CN" altLang="en-US" sz="24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1350645" y="1146810"/>
            <a:ext cx="9841230" cy="5262245"/>
          </a:xfrm>
          <a:prstGeom prst="rect">
            <a:avLst/>
          </a:prstGeom>
          <a:noFill/>
          <a:ln w="9525">
            <a:noFill/>
          </a:ln>
        </p:spPr>
        <p:txBody>
          <a:bodyPr wrap="square">
            <a:spAutoFit/>
          </a:bodyPr>
          <a:lstStyle/>
          <a:p>
            <a:pPr indent="0">
              <a:lnSpc>
                <a:spcPct val="150000"/>
              </a:lnSpc>
            </a:pPr>
            <a:r>
              <a:rPr lang="zh-CN" sz="2800" b="1" dirty="0">
                <a:solidFill>
                  <a:schemeClr val="bg1"/>
                </a:solidFill>
                <a:latin typeface="微软雅黑" panose="020B0503020204020204" charset="-122"/>
                <a:ea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rPr>
              <a:t>9</a:t>
            </a:r>
            <a:r>
              <a:rPr lang="zh-CN" altLang="en-US" sz="2800" b="1" dirty="0">
                <a:solidFill>
                  <a:schemeClr val="bg1"/>
                </a:solidFill>
                <a:latin typeface="微软雅黑" panose="020B0503020204020204" charset="-122"/>
                <a:ea typeface="微软雅黑" panose="020B0503020204020204" charset="-122"/>
              </a:rPr>
              <a:t>：</a:t>
            </a:r>
            <a:endParaRPr lang="zh-CN" altLang="en-US" sz="2800" b="1" dirty="0">
              <a:solidFill>
                <a:schemeClr val="bg1"/>
              </a:solidFill>
              <a:latin typeface="微软雅黑" panose="020B0503020204020204" charset="-122"/>
              <a:ea typeface="微软雅黑" panose="020B0503020204020204" charset="-122"/>
            </a:endParaRPr>
          </a:p>
          <a:p>
            <a:pPr indent="0">
              <a:lnSpc>
                <a:spcPct val="150000"/>
              </a:lnSpc>
            </a:pPr>
            <a:endParaRPr lang="zh-CN" altLang="en-US" sz="2800" dirty="0">
              <a:solidFill>
                <a:schemeClr val="bg1"/>
              </a:solidFill>
              <a:latin typeface="微软雅黑" panose="020B0503020204020204" charset="-122"/>
              <a:ea typeface="微软雅黑" panose="020B0503020204020204" charset="-122"/>
            </a:endParaRPr>
          </a:p>
          <a:p>
            <a:pPr marL="457200" indent="-457200">
              <a:lnSpc>
                <a:spcPct val="150000"/>
              </a:lnSpc>
              <a:buFont typeface="Arial" panose="020B0604020202020204" pitchFamily="34" charset="0"/>
              <a:buChar char="•"/>
            </a:pPr>
            <a:r>
              <a:rPr lang="zh-CN" sz="2800" dirty="0" err="1">
                <a:latin typeface="微软雅黑" panose="020B0503020204020204" charset="-122"/>
                <a:ea typeface="微软雅黑" panose="020B0503020204020204" charset="-122"/>
              </a:rPr>
              <a:t>分类别打包：正常寄出（正常就业和回生源地）、</a:t>
            </a:r>
            <a:r>
              <a:rPr sz="2800" dirty="0">
                <a:latin typeface="微软雅黑" panose="020B0503020204020204" charset="-122"/>
                <a:ea typeface="微软雅黑" panose="020B0503020204020204" charset="-122"/>
                <a:sym typeface="+mn-ea"/>
              </a:rPr>
              <a:t>留华师读博、华师工作、延期毕业</a:t>
            </a:r>
            <a:endParaRPr sz="2800" b="1" dirty="0">
              <a:latin typeface="微软雅黑" panose="020B0503020204020204" charset="-122"/>
              <a:ea typeface="微软雅黑" panose="020B0503020204020204" charset="-122"/>
              <a:sym typeface="+mn-ea"/>
            </a:endParaRPr>
          </a:p>
          <a:p>
            <a:pPr indent="0">
              <a:lnSpc>
                <a:spcPct val="150000"/>
              </a:lnSpc>
              <a:buFont typeface="Arial" panose="020B0604020202020204" pitchFamily="34" charset="0"/>
              <a:buNone/>
            </a:pPr>
            <a:endParaRPr sz="2800" b="1" dirty="0">
              <a:latin typeface="微软雅黑" panose="020B0503020204020204" charset="-122"/>
              <a:ea typeface="微软雅黑" panose="020B0503020204020204" charset="-122"/>
              <a:sym typeface="+mn-ea"/>
            </a:endParaRPr>
          </a:p>
          <a:p>
            <a:pPr marL="457200" indent="-457200">
              <a:lnSpc>
                <a:spcPct val="150000"/>
              </a:lnSpc>
              <a:buFont typeface="Arial" panose="020B0604020202020204" pitchFamily="34" charset="0"/>
              <a:buChar char="•"/>
            </a:pPr>
            <a:r>
              <a:rPr sz="2800" b="1" dirty="0" err="1">
                <a:latin typeface="微软雅黑" panose="020B0503020204020204" charset="-122"/>
                <a:ea typeface="微软雅黑" panose="020B0503020204020204" charset="-122"/>
              </a:rPr>
              <a:t>按档案编号排序</a:t>
            </a:r>
            <a:r>
              <a:rPr sz="2800" b="1" dirty="0">
                <a:latin typeface="微软雅黑" panose="020B0503020204020204" charset="-122"/>
                <a:ea typeface="微软雅黑" panose="020B0503020204020204" charset="-122"/>
              </a:rPr>
              <a:t>, 10份一捆</a:t>
            </a:r>
            <a:r>
              <a:rPr lang="zh-CN" sz="2800" b="1" dirty="0">
                <a:latin typeface="微软雅黑" panose="020B0503020204020204" charset="-122"/>
                <a:ea typeface="微软雅黑" panose="020B0503020204020204" charset="-122"/>
              </a:rPr>
              <a:t>。</a:t>
            </a:r>
            <a:r>
              <a:rPr lang="zh-CN" altLang="zh-CN" sz="2800" dirty="0">
                <a:latin typeface="微软雅黑" panose="020B0503020204020204" charset="-122"/>
                <a:ea typeface="微软雅黑" panose="020B0503020204020204" charset="-122"/>
                <a:cs typeface="微软雅黑" panose="020B0503020204020204" charset="-122"/>
                <a:sym typeface="+mn-ea"/>
              </a:rPr>
              <a:t>用包装绳</a:t>
            </a:r>
            <a:r>
              <a:rPr lang="zh-CN" altLang="en-US" sz="2800" dirty="0">
                <a:latin typeface="微软雅黑" panose="020B0503020204020204" charset="-122"/>
                <a:ea typeface="微软雅黑" panose="020B0503020204020204" charset="-122"/>
                <a:cs typeface="微软雅黑" panose="020B0503020204020204" charset="-122"/>
                <a:sym typeface="+mn-ea"/>
              </a:rPr>
              <a:t>捆绑，并按顺序在每捆最上面附表</a:t>
            </a:r>
            <a:r>
              <a:rPr lang="zh-CN" altLang="zh-CN" sz="2800" dirty="0">
                <a:latin typeface="微软雅黑" panose="020B0503020204020204" charset="-122"/>
                <a:ea typeface="微软雅黑" panose="020B0503020204020204" charset="-122"/>
                <a:cs typeface="微软雅黑" panose="020B0503020204020204" charset="-122"/>
                <a:sym typeface="+mn-ea"/>
              </a:rPr>
              <a:t>注明类别、数量、学院、学生姓名</a:t>
            </a:r>
            <a:endParaRPr lang="zh-CN" altLang="zh-CN" sz="2800" dirty="0">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Arial" panose="020B0604020202020204" pitchFamily="34" charset="0"/>
              <a:buNone/>
            </a:pPr>
            <a:endParaRPr lang="zh-CN" sz="2800" b="1" dirty="0">
              <a:latin typeface="微软雅黑" panose="020B0503020204020204" charset="-122"/>
              <a:ea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867410" y="1579880"/>
            <a:ext cx="10554970" cy="1383665"/>
          </a:xfrm>
          <a:prstGeom prst="rect">
            <a:avLst/>
          </a:prstGeom>
          <a:noFill/>
          <a:ln w="9525">
            <a:noFill/>
          </a:ln>
        </p:spPr>
        <p:txBody>
          <a:bodyPr wrap="square">
            <a:spAutoFit/>
          </a:bodyPr>
          <a:lstStyle/>
          <a:p>
            <a:pPr indent="0"/>
            <a:r>
              <a:rPr lang="zh-CN" sz="2800" b="1" dirty="0" err="1">
                <a:solidFill>
                  <a:schemeClr val="bg1"/>
                </a:solidFill>
                <a:latin typeface="微软雅黑" panose="020B0503020204020204" charset="-122"/>
                <a:ea typeface="微软雅黑" panose="020B0503020204020204" charset="-122"/>
              </a:rPr>
              <a:t>步骤</a:t>
            </a:r>
            <a:r>
              <a:rPr lang="en-US" altLang="zh-CN" sz="2800" b="1" dirty="0" err="1">
                <a:solidFill>
                  <a:schemeClr val="bg1"/>
                </a:solidFill>
                <a:latin typeface="微软雅黑" panose="020B0503020204020204" charset="-122"/>
                <a:ea typeface="微软雅黑" panose="020B0503020204020204" charset="-122"/>
              </a:rPr>
              <a:t>10</a:t>
            </a:r>
            <a:r>
              <a:rPr lang="zh-CN" altLang="en-US" sz="2800" b="1" dirty="0" err="1">
                <a:solidFill>
                  <a:schemeClr val="bg1"/>
                </a:solidFill>
                <a:latin typeface="微软雅黑" panose="020B0503020204020204" charset="-122"/>
                <a:ea typeface="微软雅黑" panose="020B0503020204020204" charset="-122"/>
              </a:rPr>
              <a:t>：</a:t>
            </a:r>
            <a:endParaRPr lang="zh-CN" altLang="en-US" sz="2800" b="1" dirty="0" err="1">
              <a:solidFill>
                <a:schemeClr val="bg1"/>
              </a:solidFill>
              <a:latin typeface="微软雅黑" panose="020B0503020204020204" charset="-122"/>
              <a:ea typeface="微软雅黑" panose="020B0503020204020204" charset="-122"/>
            </a:endParaRPr>
          </a:p>
          <a:p>
            <a:pPr indent="0"/>
            <a:r>
              <a:rPr lang="zh-CN" altLang="en-US" sz="2800" b="1" dirty="0" err="1">
                <a:solidFill>
                  <a:schemeClr val="bg1"/>
                </a:solidFill>
                <a:latin typeface="微软雅黑" panose="020B0503020204020204" charset="-122"/>
                <a:ea typeface="微软雅黑" panose="020B0503020204020204" charset="-122"/>
              </a:rPr>
              <a:t>      </a:t>
            </a:r>
            <a:r>
              <a:rPr sz="2800" dirty="0" err="1">
                <a:solidFill>
                  <a:schemeClr val="tx1"/>
                </a:solidFill>
                <a:latin typeface="微软雅黑" panose="020B0503020204020204" charset="-122"/>
                <a:ea typeface="微软雅黑" panose="020B0503020204020204" charset="-122"/>
              </a:rPr>
              <a:t>在EMS袋放入转递存根并密封，上封条，盖章</a:t>
            </a:r>
            <a:r>
              <a:rPr lang="zh-CN" sz="2800" dirty="0" err="1">
                <a:solidFill>
                  <a:schemeClr val="tx1"/>
                </a:solidFill>
                <a:latin typeface="微软雅黑" panose="020B0503020204020204" charset="-122"/>
                <a:ea typeface="微软雅黑" panose="020B0503020204020204" charset="-122"/>
              </a:rPr>
              <a:t>，贴邮寄详情单，    </a:t>
            </a:r>
            <a:r>
              <a:rPr lang="zh-CN" sz="2800" dirty="0" err="1">
                <a:solidFill>
                  <a:srgbClr val="FF0000"/>
                </a:solidFill>
                <a:latin typeface="微软雅黑" panose="020B0503020204020204" charset="-122"/>
                <a:ea typeface="微软雅黑" panose="020B0503020204020204" charset="-122"/>
              </a:rPr>
              <a:t>注意对号入座</a:t>
            </a:r>
            <a:r>
              <a:rPr sz="2800" b="1" dirty="0">
                <a:solidFill>
                  <a:srgbClr val="FF0000"/>
                </a:solidFill>
                <a:latin typeface="微软雅黑" panose="020B0503020204020204" charset="-122"/>
                <a:ea typeface="微软雅黑" panose="020B0503020204020204" charset="-122"/>
              </a:rPr>
              <a:t> </a:t>
            </a:r>
            <a:r>
              <a:rPr lang="zh-CN" sz="2800" b="1" dirty="0">
                <a:solidFill>
                  <a:srgbClr val="FF0000"/>
                </a:solidFill>
                <a:latin typeface="微软雅黑" panose="020B0503020204020204" charset="-122"/>
                <a:ea typeface="微软雅黑" panose="020B0503020204020204" charset="-122"/>
              </a:rPr>
              <a:t>！</a:t>
            </a:r>
            <a:endParaRPr lang="zh-CN" sz="2800" b="1" dirty="0">
              <a:solidFill>
                <a:srgbClr val="FF0000"/>
              </a:solidFill>
              <a:latin typeface="微软雅黑" panose="020B0503020204020204" charset="-122"/>
              <a:ea typeface="微软雅黑" panose="020B0503020204020204" charset="-122"/>
            </a:endParaRPr>
          </a:p>
        </p:txBody>
      </p:sp>
      <p:pic>
        <p:nvPicPr>
          <p:cNvPr id="3" name="图片 2" descr="823649158629073138"/>
          <p:cNvPicPr>
            <a:picLocks noChangeAspect="1"/>
          </p:cNvPicPr>
          <p:nvPr/>
        </p:nvPicPr>
        <p:blipFill>
          <a:blip r:embed="rId1"/>
          <a:stretch>
            <a:fillRect/>
          </a:stretch>
        </p:blipFill>
        <p:spPr>
          <a:xfrm>
            <a:off x="7620635" y="3326765"/>
            <a:ext cx="3826510" cy="1896745"/>
          </a:xfrm>
          <a:prstGeom prst="rect">
            <a:avLst/>
          </a:prstGeom>
        </p:spPr>
      </p:pic>
      <p:pic>
        <p:nvPicPr>
          <p:cNvPr id="4" name="图片 3" descr="176998013689346835"/>
          <p:cNvPicPr>
            <a:picLocks noChangeAspect="1"/>
          </p:cNvPicPr>
          <p:nvPr/>
        </p:nvPicPr>
        <p:blipFill>
          <a:blip r:embed="rId2"/>
          <a:stretch>
            <a:fillRect/>
          </a:stretch>
        </p:blipFill>
        <p:spPr>
          <a:xfrm>
            <a:off x="2675890" y="3326765"/>
            <a:ext cx="1896110" cy="2315210"/>
          </a:xfrm>
          <a:prstGeom prst="rect">
            <a:avLst/>
          </a:prstGeom>
        </p:spPr>
      </p:pic>
      <p:pic>
        <p:nvPicPr>
          <p:cNvPr id="5" name="图片 4" descr="695675723103848678"/>
          <p:cNvPicPr>
            <a:picLocks noChangeAspect="1"/>
          </p:cNvPicPr>
          <p:nvPr/>
        </p:nvPicPr>
        <p:blipFill>
          <a:blip r:embed="rId3"/>
          <a:stretch>
            <a:fillRect/>
          </a:stretch>
        </p:blipFill>
        <p:spPr>
          <a:xfrm>
            <a:off x="762000" y="3329940"/>
            <a:ext cx="1913890" cy="2320290"/>
          </a:xfrm>
          <a:prstGeom prst="rect">
            <a:avLst/>
          </a:prstGeom>
        </p:spPr>
      </p:pic>
      <p:pic>
        <p:nvPicPr>
          <p:cNvPr id="2" name="图片 1" descr="303054637882791945"/>
          <p:cNvPicPr>
            <a:picLocks noChangeAspect="1"/>
          </p:cNvPicPr>
          <p:nvPr/>
        </p:nvPicPr>
        <p:blipFill>
          <a:blip r:embed="rId4"/>
          <a:stretch>
            <a:fillRect/>
          </a:stretch>
        </p:blipFill>
        <p:spPr>
          <a:xfrm>
            <a:off x="5273675" y="3326765"/>
            <a:ext cx="1742440" cy="2323465"/>
          </a:xfrm>
          <a:prstGeom prst="rect">
            <a:avLst/>
          </a:prstGeom>
        </p:spPr>
      </p:pic>
      <p:sp>
        <p:nvSpPr>
          <p:cNvPr id="6" name="文本框 5"/>
          <p:cNvSpPr txBox="1"/>
          <p:nvPr/>
        </p:nvSpPr>
        <p:spPr>
          <a:xfrm>
            <a:off x="2047875" y="5562600"/>
            <a:ext cx="1896110" cy="553085"/>
          </a:xfrm>
          <a:prstGeom prst="rect">
            <a:avLst/>
          </a:prstGeom>
          <a:noFill/>
        </p:spPr>
        <p:txBody>
          <a:bodyPr wrap="square" rtlCol="0" anchor="t">
            <a:spAutoFit/>
          </a:bodyPr>
          <a:lstStyle/>
          <a:p>
            <a:pPr marL="285750" indent="-285750" algn="l">
              <a:lnSpc>
                <a:spcPct val="150000"/>
              </a:lnSpc>
              <a:buFont typeface="Arial" panose="020B0604020202020204" pitchFamily="34" charset="0"/>
              <a:buChar char="•"/>
            </a:pPr>
            <a:r>
              <a:rPr lang="en-US" altLang="zh-CN" sz="2000" b="1">
                <a:latin typeface="微软雅黑" panose="020B0503020204020204" charset="-122"/>
                <a:ea typeface="微软雅黑" panose="020B0503020204020204" charset="-122"/>
                <a:cs typeface="微软雅黑" panose="020B0503020204020204" charset="-122"/>
              </a:rPr>
              <a:t>EMS</a:t>
            </a:r>
            <a:r>
              <a:rPr lang="zh-CN" altLang="en-US" sz="2000" b="1">
                <a:latin typeface="微软雅黑" panose="020B0503020204020204" charset="-122"/>
                <a:ea typeface="微软雅黑" panose="020B0503020204020204" charset="-122"/>
                <a:cs typeface="微软雅黑" panose="020B0503020204020204" charset="-122"/>
              </a:rPr>
              <a:t>信封</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446395" y="5562600"/>
            <a:ext cx="1896110" cy="553085"/>
          </a:xfrm>
          <a:prstGeom prst="rect">
            <a:avLst/>
          </a:prstGeom>
          <a:noFill/>
        </p:spPr>
        <p:txBody>
          <a:bodyPr wrap="square" rtlCol="0" anchor="t">
            <a:spAutoFit/>
          </a:bodyPr>
          <a:lstStyle/>
          <a:p>
            <a:pPr marL="285750" indent="-285750" algn="l">
              <a:lnSpc>
                <a:spcPct val="15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密封条</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8844915" y="5562600"/>
            <a:ext cx="1896110" cy="553085"/>
          </a:xfrm>
          <a:prstGeom prst="rect">
            <a:avLst/>
          </a:prstGeom>
          <a:noFill/>
        </p:spPr>
        <p:txBody>
          <a:bodyPr wrap="square" rtlCol="0" anchor="t">
            <a:spAutoFit/>
          </a:bodyPr>
          <a:lstStyle/>
          <a:p>
            <a:pPr marL="285750" indent="-285750" algn="l">
              <a:lnSpc>
                <a:spcPct val="15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贴好后</a:t>
            </a:r>
            <a:endParaRPr lang="zh-CN" altLang="en-US" sz="2000" b="1">
              <a:latin typeface="微软雅黑" panose="020B0503020204020204" charset="-122"/>
              <a:ea typeface="微软雅黑" panose="020B0503020204020204" charset="-122"/>
              <a:cs typeface="微软雅黑" panose="020B0503020204020204" charset="-122"/>
            </a:endParaRPr>
          </a:p>
        </p:txBody>
      </p:sp>
      <p:grpSp>
        <p:nvGrpSpPr>
          <p:cNvPr id="15" name="组合 14"/>
          <p:cNvGrpSpPr/>
          <p:nvPr/>
        </p:nvGrpSpPr>
        <p:grpSpPr>
          <a:xfrm>
            <a:off x="8867775" y="6299200"/>
            <a:ext cx="1949450" cy="561340"/>
            <a:chOff x="15012" y="9920"/>
            <a:chExt cx="3070" cy="884"/>
          </a:xfrm>
        </p:grpSpPr>
        <p:sp>
          <p:nvSpPr>
            <p:cNvPr id="25" name="等腰三角形 2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Picture 2" descr="C:\Users\HP\Desktop\校徽＋校名png\校徽＋校名 白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2167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一、</a:t>
              </a:r>
              <a:r>
                <a:rPr lang="zh-CN" sz="2800" dirty="0">
                  <a:sym typeface="+mn-ea"/>
                </a:rPr>
                <a:t>基本情况</a:t>
              </a:r>
              <a:endParaRPr lang="zh-CN" sz="2800" dirty="0"/>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1"/>
          <p:cNvSpPr txBox="1"/>
          <p:nvPr/>
        </p:nvSpPr>
        <p:spPr>
          <a:xfrm>
            <a:off x="1106805" y="2008505"/>
            <a:ext cx="10424160" cy="70675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latin typeface="微软雅黑" panose="020B0503020204020204" charset="-122"/>
                <a:ea typeface="微软雅黑" panose="020B0503020204020204" charset="-122"/>
                <a:cs typeface="微软雅黑" panose="020B0503020204020204" charset="-122"/>
              </a:rPr>
              <a:t>2022</a:t>
            </a:r>
            <a:r>
              <a:rPr lang="zh-CN" altLang="en-US" sz="2000" dirty="0">
                <a:latin typeface="微软雅黑" panose="020B0503020204020204" charset="-122"/>
                <a:ea typeface="微软雅黑" panose="020B0503020204020204" charset="-122"/>
                <a:cs typeface="微软雅黑" panose="020B0503020204020204" charset="-122"/>
              </a:rPr>
              <a:t>年全校毕业研究生人数约</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3789</a:t>
            </a:r>
            <a:r>
              <a:rPr lang="zh-CN" altLang="en-US" sz="2000" dirty="0">
                <a:latin typeface="微软雅黑" panose="020B0503020204020204" charset="-122"/>
                <a:ea typeface="微软雅黑" panose="020B0503020204020204" charset="-122"/>
                <a:cs typeface="微软雅黑" panose="020B0503020204020204" charset="-122"/>
              </a:rPr>
              <a:t>人，与</a:t>
            </a:r>
            <a:r>
              <a:rPr lang="en-US" altLang="zh-CN" sz="2000" dirty="0">
                <a:latin typeface="微软雅黑" panose="020B0503020204020204" charset="-122"/>
                <a:ea typeface="微软雅黑" panose="020B0503020204020204" charset="-122"/>
                <a:cs typeface="微软雅黑" panose="020B0503020204020204" charset="-122"/>
              </a:rPr>
              <a:t>2021</a:t>
            </a:r>
            <a:r>
              <a:rPr lang="zh-CN" altLang="en-US" sz="2000" dirty="0">
                <a:latin typeface="微软雅黑" panose="020B0503020204020204" charset="-122"/>
                <a:ea typeface="微软雅黑" panose="020B0503020204020204" charset="-122"/>
                <a:cs typeface="微软雅黑" panose="020B0503020204020204" charset="-122"/>
              </a:rPr>
              <a:t>年人数约</a:t>
            </a:r>
            <a:r>
              <a:rPr lang="en-US" altLang="zh-CN" sz="2000" dirty="0">
                <a:latin typeface="微软雅黑" panose="020B0503020204020204" charset="-122"/>
                <a:ea typeface="微软雅黑" panose="020B0503020204020204" charset="-122"/>
                <a:cs typeface="微软雅黑" panose="020B0503020204020204" charset="-122"/>
              </a:rPr>
              <a:t>3241</a:t>
            </a:r>
            <a:r>
              <a:rPr lang="zh-CN" altLang="en-US" sz="2000" dirty="0">
                <a:latin typeface="微软雅黑" panose="020B0503020204020204" charset="-122"/>
                <a:ea typeface="微软雅黑" panose="020B0503020204020204" charset="-122"/>
                <a:cs typeface="微软雅黑" panose="020B0503020204020204" charset="-122"/>
              </a:rPr>
              <a:t>人相比，同比上涨</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16.9%</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48030" y="1266557"/>
            <a:ext cx="10204450" cy="953135"/>
          </a:xfrm>
          <a:prstGeom prst="rect">
            <a:avLst/>
          </a:prstGeom>
          <a:noFill/>
        </p:spPr>
        <p:txBody>
          <a:bodyPr wrap="square" rtlCol="0">
            <a:spAutoFit/>
          </a:bodyPr>
          <a:lstStyle/>
          <a:p>
            <a:r>
              <a:rPr lang="en-US" sz="2800" dirty="0">
                <a:latin typeface="微软雅黑" panose="020B0503020204020204" charset="-122"/>
                <a:ea typeface="微软雅黑" panose="020B0503020204020204" charset="-122"/>
                <a:sym typeface="+mn-ea"/>
              </a:rPr>
              <a:t>2022</a:t>
            </a:r>
            <a:r>
              <a:rPr lang="zh-CN" altLang="en-US" sz="2800" dirty="0">
                <a:latin typeface="微软雅黑" panose="020B0503020204020204" charset="-122"/>
                <a:ea typeface="微软雅黑" panose="020B0503020204020204" charset="-122"/>
                <a:sym typeface="+mn-ea"/>
              </a:rPr>
              <a:t>年</a:t>
            </a:r>
            <a:r>
              <a:rPr lang="zh-CN" altLang="en-US" sz="2800" dirty="0">
                <a:sym typeface="+mn-ea"/>
              </a:rPr>
              <a:t>毕业研究生档案情况介绍（数据截止至</a:t>
            </a:r>
            <a:r>
              <a:rPr lang="en-US" altLang="zh-CN" sz="2800" dirty="0">
                <a:sym typeface="+mn-ea"/>
              </a:rPr>
              <a:t>2022</a:t>
            </a:r>
            <a:r>
              <a:rPr lang="zh-CN" altLang="en-US" sz="2800" dirty="0">
                <a:sym typeface="+mn-ea"/>
              </a:rPr>
              <a:t>年</a:t>
            </a:r>
            <a:r>
              <a:rPr lang="en-US" altLang="zh-CN" sz="2800" dirty="0">
                <a:sym typeface="+mn-ea"/>
              </a:rPr>
              <a:t>5</a:t>
            </a:r>
            <a:r>
              <a:rPr lang="zh-CN" altLang="en-US" sz="2800" dirty="0">
                <a:sym typeface="+mn-ea"/>
              </a:rPr>
              <a:t>月</a:t>
            </a:r>
            <a:r>
              <a:rPr lang="en-US" altLang="zh-CN" sz="2800" dirty="0">
                <a:sym typeface="+mn-ea"/>
              </a:rPr>
              <a:t>31</a:t>
            </a:r>
            <a:r>
              <a:rPr lang="zh-CN" altLang="en-US" sz="2800" dirty="0">
                <a:sym typeface="+mn-ea"/>
              </a:rPr>
              <a:t>日）</a:t>
            </a:r>
            <a:endParaRPr lang="zh-CN" altLang="en-US" sz="2800" dirty="0">
              <a:sym typeface="+mn-ea"/>
            </a:endParaRPr>
          </a:p>
          <a:p>
            <a:endParaRPr lang="zh-CN" altLang="en-US" sz="2800" dirty="0"/>
          </a:p>
        </p:txBody>
      </p:sp>
      <p:graphicFrame>
        <p:nvGraphicFramePr>
          <p:cNvPr id="12" name="表格 11"/>
          <p:cNvGraphicFramePr/>
          <p:nvPr>
            <p:custDataLst>
              <p:tags r:id="rId1"/>
            </p:custDataLst>
          </p:nvPr>
        </p:nvGraphicFramePr>
        <p:xfrm>
          <a:off x="1237615" y="3213100"/>
          <a:ext cx="9714865" cy="2538730"/>
        </p:xfrm>
        <a:graphic>
          <a:graphicData uri="http://schemas.openxmlformats.org/drawingml/2006/table">
            <a:tbl>
              <a:tblPr firstRow="1" bandRow="1">
                <a:tableStyleId>{5C22544A-7EE6-4342-B048-85BDC9FD1C3A}</a:tableStyleId>
              </a:tblPr>
              <a:tblGrid>
                <a:gridCol w="2427605"/>
                <a:gridCol w="2941955"/>
                <a:gridCol w="4345305"/>
              </a:tblGrid>
              <a:tr h="940435">
                <a:tc>
                  <a:txBody>
                    <a:bodyPr/>
                    <a:lstStyle/>
                    <a:p>
                      <a:pPr algn="ctr">
                        <a:buNone/>
                      </a:pPr>
                      <a:r>
                        <a:rPr lang="zh-CN" altLang="en-US" sz="1800" b="1">
                          <a:solidFill>
                            <a:srgbClr val="FFFFFF"/>
                          </a:solidFill>
                          <a:latin typeface="微软雅黑" panose="020B0503020204020204" charset="-122"/>
                          <a:ea typeface="微软雅黑" panose="020B0503020204020204" charset="-122"/>
                        </a:rPr>
                        <a:t>校区</a:t>
                      </a:r>
                      <a:endParaRPr lang="zh-CN" altLang="en-US" sz="1800" b="1">
                        <a:solidFill>
                          <a:srgbClr val="FFFFFF"/>
                        </a:solidFill>
                        <a:latin typeface="微软雅黑" panose="020B0503020204020204" charset="-122"/>
                        <a:ea typeface="微软雅黑" panose="020B0503020204020204" charset="-122"/>
                      </a:endParaRPr>
                    </a:p>
                  </a:txBody>
                  <a:tcPr anchor="ctr">
                    <a:solidFill>
                      <a:schemeClr val="accent2">
                        <a:lumMod val="50000"/>
                      </a:schemeClr>
                    </a:solidFill>
                  </a:tcPr>
                </a:tc>
                <a:tc>
                  <a:txBody>
                    <a:bodyPr/>
                    <a:lstStyle/>
                    <a:p>
                      <a:pPr algn="ctr">
                        <a:buNone/>
                      </a:pPr>
                      <a:r>
                        <a:rPr lang="zh-CN" altLang="en-US" sz="1800" b="1" dirty="0">
                          <a:solidFill>
                            <a:srgbClr val="FFFFFF"/>
                          </a:solidFill>
                          <a:latin typeface="微软雅黑" panose="020B0503020204020204" charset="-122"/>
                          <a:ea typeface="微软雅黑" panose="020B0503020204020204" charset="-122"/>
                          <a:cs typeface="微软雅黑" panose="020B0503020204020204" charset="-122"/>
                          <a:sym typeface="+mn-ea"/>
                        </a:rPr>
                        <a:t>毕业研究生总人数</a:t>
                      </a:r>
                      <a:endParaRPr lang="zh-CN" altLang="en-US" sz="1800" b="1" dirty="0">
                        <a:solidFill>
                          <a:srgbClr val="FFFFFF"/>
                        </a:solidFill>
                        <a:latin typeface="微软雅黑" panose="020B0503020204020204" charset="-122"/>
                        <a:ea typeface="微软雅黑" panose="020B0503020204020204" charset="-122"/>
                        <a:cs typeface="微软雅黑" panose="020B0503020204020204" charset="-122"/>
                        <a:sym typeface="+mn-ea"/>
                      </a:endParaRPr>
                    </a:p>
                  </a:txBody>
                  <a:tcPr anchor="ctr">
                    <a:solidFill>
                      <a:schemeClr val="accent2">
                        <a:lumMod val="50000"/>
                      </a:schemeClr>
                    </a:solidFill>
                  </a:tcPr>
                </a:tc>
                <a:tc>
                  <a:txBody>
                    <a:bodyPr/>
                    <a:lstStyle/>
                    <a:p>
                      <a:pPr algn="ctr">
                        <a:buNone/>
                      </a:pPr>
                      <a:r>
                        <a:rPr lang="zh-CN" altLang="en-US" sz="1800" b="1" dirty="0">
                          <a:solidFill>
                            <a:srgbClr val="FFFFFF"/>
                          </a:solidFill>
                          <a:latin typeface="微软雅黑" panose="020B0503020204020204" charset="-122"/>
                          <a:ea typeface="微软雅黑" panose="020B0503020204020204" charset="-122"/>
                          <a:cs typeface="微软雅黑" panose="020B0503020204020204" charset="-122"/>
                          <a:sym typeface="+mn-ea"/>
                        </a:rPr>
                        <a:t>规模最大的学院、人数</a:t>
                      </a:r>
                      <a:endParaRPr lang="zh-CN" altLang="en-US" sz="1800" b="1" dirty="0">
                        <a:solidFill>
                          <a:srgbClr val="FFFFFF"/>
                        </a:solidFill>
                        <a:latin typeface="微软雅黑" panose="020B0503020204020204" charset="-122"/>
                        <a:ea typeface="微软雅黑" panose="020B0503020204020204" charset="-122"/>
                        <a:cs typeface="微软雅黑" panose="020B0503020204020204" charset="-122"/>
                        <a:sym typeface="+mn-ea"/>
                      </a:endParaRPr>
                    </a:p>
                  </a:txBody>
                  <a:tcPr anchor="ctr">
                    <a:solidFill>
                      <a:schemeClr val="accent2">
                        <a:lumMod val="50000"/>
                      </a:schemeClr>
                    </a:solidFill>
                  </a:tcPr>
                </a:tc>
              </a:tr>
              <a:tr h="939800">
                <a:tc>
                  <a:txBody>
                    <a:bodyPr/>
                    <a:lstStyle/>
                    <a:p>
                      <a:pPr algn="ctr">
                        <a:buNone/>
                      </a:pPr>
                      <a:r>
                        <a:rPr lang="zh-CN" altLang="en-US" sz="1800" b="1">
                          <a:solidFill>
                            <a:schemeClr val="bg1"/>
                          </a:solidFill>
                          <a:latin typeface="微软雅黑" panose="020B0503020204020204" charset="-122"/>
                          <a:ea typeface="微软雅黑" panose="020B0503020204020204" charset="-122"/>
                        </a:rPr>
                        <a:t>石牌、南海</a:t>
                      </a:r>
                      <a:endParaRPr lang="zh-CN" altLang="en-US" sz="1800" b="1">
                        <a:solidFill>
                          <a:schemeClr val="bg1"/>
                        </a:solidFill>
                        <a:latin typeface="微软雅黑" panose="020B0503020204020204" charset="-122"/>
                        <a:ea typeface="微软雅黑" panose="020B0503020204020204" charset="-122"/>
                      </a:endParaRPr>
                    </a:p>
                  </a:txBody>
                  <a:tcPr anchor="ctr"/>
                </a:tc>
                <a:tc>
                  <a:txBody>
                    <a:bodyPr/>
                    <a:lstStyle/>
                    <a:p>
                      <a:pPr algn="ctr">
                        <a:buNone/>
                      </a:pPr>
                      <a:r>
                        <a:rPr lang="zh-CN" altLang="en-US" sz="1800" b="1" dirty="0">
                          <a:solidFill>
                            <a:schemeClr val="bg1"/>
                          </a:solidFill>
                          <a:latin typeface="微软雅黑" panose="020B0503020204020204" charset="-122"/>
                          <a:ea typeface="微软雅黑" panose="020B0503020204020204" charset="-122"/>
                        </a:rPr>
                        <a:t>约</a:t>
                      </a:r>
                      <a:r>
                        <a:rPr lang="en-US" altLang="zh-CN" sz="1800" b="1" dirty="0">
                          <a:solidFill>
                            <a:schemeClr val="bg1"/>
                          </a:solidFill>
                          <a:latin typeface="微软雅黑" panose="020B0503020204020204" charset="-122"/>
                          <a:ea typeface="微软雅黑" panose="020B0503020204020204" charset="-122"/>
                        </a:rPr>
                        <a:t>2135</a:t>
                      </a:r>
                      <a:r>
                        <a:rPr lang="zh-CN" altLang="en-US" sz="1800" b="1" dirty="0">
                          <a:solidFill>
                            <a:schemeClr val="bg1"/>
                          </a:solidFill>
                          <a:latin typeface="微软雅黑" panose="020B0503020204020204" charset="-122"/>
                          <a:ea typeface="微软雅黑" panose="020B0503020204020204" charset="-122"/>
                        </a:rPr>
                        <a:t>人</a:t>
                      </a:r>
                      <a:endParaRPr lang="zh-CN" altLang="en-US" sz="1800" b="1" dirty="0">
                        <a:solidFill>
                          <a:schemeClr val="bg1"/>
                        </a:solidFill>
                        <a:latin typeface="微软雅黑" panose="020B0503020204020204" charset="-122"/>
                        <a:ea typeface="微软雅黑" panose="020B0503020204020204" charset="-122"/>
                      </a:endParaRPr>
                    </a:p>
                  </a:txBody>
                  <a:tcPr anchor="ctr"/>
                </a:tc>
                <a:tc>
                  <a:txBody>
                    <a:bodyPr/>
                    <a:lstStyle/>
                    <a:p>
                      <a:pPr algn="ctr">
                        <a:buNone/>
                      </a:pP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心理学院</a:t>
                      </a: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mn-ea"/>
                        </a:rPr>
                        <a:t>245</a:t>
                      </a: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人</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anchor="ctr"/>
                </a:tc>
              </a:tr>
              <a:tr h="658495">
                <a:tc>
                  <a:txBody>
                    <a:bodyPr/>
                    <a:lstStyle/>
                    <a:p>
                      <a:pPr algn="ctr">
                        <a:buNone/>
                      </a:pPr>
                      <a:r>
                        <a:rPr lang="zh-CN" altLang="en-US" sz="1800" b="1">
                          <a:solidFill>
                            <a:schemeClr val="bg1"/>
                          </a:solidFill>
                          <a:latin typeface="微软雅黑" panose="020B0503020204020204" charset="-122"/>
                          <a:ea typeface="微软雅黑" panose="020B0503020204020204" charset="-122"/>
                        </a:rPr>
                        <a:t>大学城</a:t>
                      </a:r>
                      <a:endParaRPr lang="zh-CN" altLang="en-US" sz="1800" b="1">
                        <a:solidFill>
                          <a:schemeClr val="bg1"/>
                        </a:solidFill>
                        <a:latin typeface="微软雅黑" panose="020B0503020204020204" charset="-122"/>
                        <a:ea typeface="微软雅黑" panose="020B0503020204020204" charset="-122"/>
                      </a:endParaRPr>
                    </a:p>
                  </a:txBody>
                  <a:tcPr anchor="ctr"/>
                </a:tc>
                <a:tc>
                  <a:txBody>
                    <a:bodyPr/>
                    <a:lstStyle/>
                    <a:p>
                      <a:pPr algn="ctr">
                        <a:buNone/>
                      </a:pPr>
                      <a:r>
                        <a:rPr lang="zh-CN" altLang="en-US" sz="1800" b="1" dirty="0">
                          <a:solidFill>
                            <a:schemeClr val="bg1"/>
                          </a:solidFill>
                          <a:latin typeface="微软雅黑" panose="020B0503020204020204" charset="-122"/>
                          <a:ea typeface="微软雅黑" panose="020B0503020204020204" charset="-122"/>
                        </a:rPr>
                        <a:t>约</a:t>
                      </a:r>
                      <a:r>
                        <a:rPr lang="en-US" altLang="zh-CN" sz="1800" b="1" dirty="0">
                          <a:solidFill>
                            <a:schemeClr val="bg1"/>
                          </a:solidFill>
                          <a:latin typeface="微软雅黑" panose="020B0503020204020204" charset="-122"/>
                          <a:ea typeface="微软雅黑" panose="020B0503020204020204" charset="-122"/>
                        </a:rPr>
                        <a:t>1654</a:t>
                      </a:r>
                      <a:r>
                        <a:rPr lang="zh-CN" altLang="en-US" sz="1800" b="1" dirty="0">
                          <a:solidFill>
                            <a:schemeClr val="bg1"/>
                          </a:solidFill>
                          <a:latin typeface="微软雅黑" panose="020B0503020204020204" charset="-122"/>
                          <a:ea typeface="微软雅黑" panose="020B0503020204020204" charset="-122"/>
                        </a:rPr>
                        <a:t>人</a:t>
                      </a:r>
                      <a:endParaRPr lang="zh-CN" altLang="en-US" sz="1800" b="1" dirty="0">
                        <a:solidFill>
                          <a:schemeClr val="bg1"/>
                        </a:solidFill>
                        <a:latin typeface="微软雅黑" panose="020B0503020204020204" charset="-122"/>
                        <a:ea typeface="微软雅黑" panose="020B0503020204020204" charset="-122"/>
                      </a:endParaRPr>
                    </a:p>
                  </a:txBody>
                  <a:tcPr anchor="ctr"/>
                </a:tc>
                <a:tc>
                  <a:txBody>
                    <a:bodyPr/>
                    <a:lstStyle/>
                    <a:p>
                      <a:pPr algn="ctr">
                        <a:buNone/>
                      </a:pP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经济管理学院约为</a:t>
                      </a: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mn-ea"/>
                        </a:rPr>
                        <a:t>262</a:t>
                      </a: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人</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anchor="ctr"/>
                </a:tc>
              </a:tr>
            </a:tbl>
          </a:graphicData>
        </a:graphic>
      </p:graphicFrame>
      <p:grpSp>
        <p:nvGrpSpPr>
          <p:cNvPr id="14" name="组合 1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2" descr="C:\Users\HP\Desktop\校徽＋校名png\校徽＋校名 白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1711960" y="2396490"/>
            <a:ext cx="8992040" cy="1814830"/>
          </a:xfrm>
          <a:prstGeom prst="rect">
            <a:avLst/>
          </a:prstGeom>
          <a:noFill/>
          <a:ln w="9525">
            <a:noFill/>
          </a:ln>
        </p:spPr>
        <p:txBody>
          <a:bodyPr wrap="square">
            <a:spAutoFit/>
          </a:bodyPr>
          <a:lstStyle/>
          <a:p>
            <a:pPr indent="0"/>
            <a:r>
              <a:rPr lang="zh-CN" sz="2800" b="1" dirty="0" err="1">
                <a:solidFill>
                  <a:schemeClr val="bg1"/>
                </a:solidFill>
                <a:latin typeface="微软雅黑" panose="020B0503020204020204" charset="-122"/>
                <a:ea typeface="微软雅黑" panose="020B0503020204020204" charset="-122"/>
              </a:rPr>
              <a:t>步骤</a:t>
            </a:r>
            <a:r>
              <a:rPr lang="en-US" altLang="zh-CN" sz="2800" b="1" dirty="0" err="1">
                <a:solidFill>
                  <a:schemeClr val="bg1"/>
                </a:solidFill>
                <a:latin typeface="微软雅黑" panose="020B0503020204020204" charset="-122"/>
                <a:ea typeface="微软雅黑" panose="020B0503020204020204" charset="-122"/>
              </a:rPr>
              <a:t>11</a:t>
            </a:r>
            <a:r>
              <a:rPr lang="zh-CN" altLang="en-US" sz="2800" b="1" dirty="0" err="1">
                <a:solidFill>
                  <a:schemeClr val="bg1"/>
                </a:solidFill>
                <a:latin typeface="微软雅黑" panose="020B0503020204020204" charset="-122"/>
                <a:ea typeface="微软雅黑" panose="020B0503020204020204" charset="-122"/>
              </a:rPr>
              <a:t>：</a:t>
            </a:r>
            <a:endParaRPr lang="zh-CN" altLang="en-US" sz="2800" b="1" dirty="0" err="1">
              <a:solidFill>
                <a:schemeClr val="bg1"/>
              </a:solidFill>
              <a:latin typeface="微软雅黑" panose="020B0503020204020204" charset="-122"/>
              <a:ea typeface="微软雅黑" panose="020B0503020204020204" charset="-122"/>
            </a:endParaRPr>
          </a:p>
          <a:p>
            <a:pPr indent="0"/>
            <a:endParaRPr lang="zh-CN" altLang="en-US" sz="2800" b="1" dirty="0" err="1">
              <a:solidFill>
                <a:schemeClr val="bg1"/>
              </a:solidFill>
              <a:latin typeface="微软雅黑" panose="020B0503020204020204" charset="-122"/>
              <a:ea typeface="微软雅黑" panose="020B0503020204020204" charset="-122"/>
            </a:endParaRPr>
          </a:p>
          <a:p>
            <a:pPr indent="0"/>
            <a:endParaRPr lang="zh-CN" altLang="en-US" sz="2800" b="1" dirty="0" err="1">
              <a:latin typeface="微软雅黑" panose="020B0503020204020204" charset="-122"/>
              <a:ea typeface="微软雅黑" panose="020B0503020204020204" charset="-122"/>
            </a:endParaRPr>
          </a:p>
          <a:p>
            <a:pPr indent="0"/>
            <a:r>
              <a:rPr sz="2800" b="1" dirty="0" err="1">
                <a:latin typeface="微软雅黑" panose="020B0503020204020204" charset="-122"/>
                <a:ea typeface="微软雅黑" panose="020B0503020204020204" charset="-122"/>
              </a:rPr>
              <a:t>       </a:t>
            </a:r>
            <a:r>
              <a:rPr lang="zh-CN" sz="2800" dirty="0" err="1">
                <a:latin typeface="微软雅黑" panose="020B0503020204020204" charset="-122"/>
                <a:ea typeface="微软雅黑" panose="020B0503020204020204" charset="-122"/>
              </a:rPr>
              <a:t>移</a:t>
            </a:r>
            <a:r>
              <a:rPr sz="2800" dirty="0" err="1">
                <a:latin typeface="微软雅黑" panose="020B0503020204020204" charset="-122"/>
                <a:ea typeface="微软雅黑" panose="020B0503020204020204" charset="-122"/>
              </a:rPr>
              <a:t>交管理办</a:t>
            </a:r>
            <a:r>
              <a:rPr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保证</a:t>
            </a:r>
            <a:r>
              <a:rPr sz="2800" dirty="0" err="1">
                <a:latin typeface="微软雅黑" panose="020B0503020204020204" charset="-122"/>
                <a:ea typeface="微软雅黑" panose="020B0503020204020204" charset="-122"/>
              </a:rPr>
              <a:t>档案份数与交寄信息表</a:t>
            </a:r>
            <a:r>
              <a:rPr lang="zh-CN" altLang="en-US" sz="2800" dirty="0">
                <a:latin typeface="微软雅黑" panose="020B0503020204020204" charset="-122"/>
                <a:ea typeface="微软雅黑" panose="020B0503020204020204" charset="-122"/>
              </a:rPr>
              <a:t>数目</a:t>
            </a:r>
            <a:r>
              <a:rPr sz="2800" dirty="0" err="1">
                <a:latin typeface="微软雅黑" panose="020B0503020204020204" charset="-122"/>
                <a:ea typeface="微软雅黑" panose="020B0503020204020204" charset="-122"/>
              </a:rPr>
              <a:t>一致</a:t>
            </a:r>
            <a:endParaRPr sz="2800" dirty="0">
              <a:latin typeface="微软雅黑" panose="020B0503020204020204" charset="-122"/>
              <a:ea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2337435" y="1875790"/>
            <a:ext cx="7374255" cy="2676525"/>
          </a:xfrm>
          <a:prstGeom prst="rect">
            <a:avLst/>
          </a:prstGeom>
          <a:noFill/>
          <a:ln w="9525">
            <a:noFill/>
          </a:ln>
        </p:spPr>
        <p:txBody>
          <a:bodyPr wrap="square">
            <a:spAutoFit/>
          </a:bodyPr>
          <a:lstStyle/>
          <a:p>
            <a:pPr indent="0">
              <a:lnSpc>
                <a:spcPct val="150000"/>
              </a:lnSpc>
            </a:pPr>
            <a:r>
              <a:rPr lang="zh-CN" sz="2800" b="1" dirty="0">
                <a:solidFill>
                  <a:schemeClr val="bg1"/>
                </a:solidFill>
                <a:latin typeface="微软雅黑" panose="020B0503020204020204" charset="-122"/>
                <a:ea typeface="微软雅黑" panose="020B0503020204020204" charset="-122"/>
              </a:rPr>
              <a:t>步骤</a:t>
            </a:r>
            <a:r>
              <a:rPr lang="en-US" altLang="zh-CN" sz="2800" b="1" dirty="0">
                <a:solidFill>
                  <a:schemeClr val="bg1"/>
                </a:solidFill>
                <a:latin typeface="微软雅黑" panose="020B0503020204020204" charset="-122"/>
                <a:ea typeface="微软雅黑" panose="020B0503020204020204" charset="-122"/>
              </a:rPr>
              <a:t>12</a:t>
            </a:r>
            <a:r>
              <a:rPr lang="zh-CN" altLang="en-US" sz="2800" b="1" dirty="0">
                <a:solidFill>
                  <a:schemeClr val="bg1"/>
                </a:solidFill>
                <a:latin typeface="微软雅黑" panose="020B0503020204020204" charset="-122"/>
                <a:ea typeface="微软雅黑" panose="020B0503020204020204" charset="-122"/>
              </a:rPr>
              <a:t>：</a:t>
            </a:r>
            <a:endParaRPr lang="zh-CN" altLang="en-US" sz="2800" b="1" dirty="0">
              <a:latin typeface="微软雅黑" panose="020B0503020204020204" charset="-122"/>
              <a:ea typeface="微软雅黑" panose="020B0503020204020204" charset="-122"/>
            </a:endParaRPr>
          </a:p>
          <a:p>
            <a:pPr indent="0">
              <a:lnSpc>
                <a:spcPct val="150000"/>
              </a:lnSpc>
            </a:pPr>
            <a:endParaRPr lang="zh-CN" altLang="en-US" sz="2800" b="1" dirty="0">
              <a:latin typeface="微软雅黑" panose="020B0503020204020204" charset="-122"/>
              <a:ea typeface="微软雅黑" panose="020B0503020204020204" charset="-122"/>
            </a:endParaRPr>
          </a:p>
          <a:p>
            <a:pPr indent="0">
              <a:lnSpc>
                <a:spcPct val="150000"/>
              </a:lnSpc>
            </a:pPr>
            <a:r>
              <a:rPr sz="2800" b="1" dirty="0">
                <a:latin typeface="微软雅黑" panose="020B0503020204020204" charset="-122"/>
                <a:ea typeface="微软雅黑" panose="020B0503020204020204" charset="-122"/>
              </a:rPr>
              <a:t>       </a:t>
            </a:r>
            <a:r>
              <a:rPr sz="2800" dirty="0">
                <a:latin typeface="微软雅黑" panose="020B0503020204020204" charset="-122"/>
                <a:ea typeface="微软雅黑" panose="020B0503020204020204" charset="-122"/>
              </a:rPr>
              <a:t>上交《20</a:t>
            </a:r>
            <a:r>
              <a:rPr lang="en-US" sz="2800" dirty="0">
                <a:latin typeface="微软雅黑" panose="020B0503020204020204" charset="-122"/>
                <a:ea typeface="微软雅黑" panose="020B0503020204020204" charset="-122"/>
              </a:rPr>
              <a:t>22</a:t>
            </a:r>
            <a:r>
              <a:rPr sz="2800" dirty="0">
                <a:latin typeface="微软雅黑" panose="020B0503020204020204" charset="-122"/>
                <a:ea typeface="微软雅黑" panose="020B0503020204020204" charset="-122"/>
              </a:rPr>
              <a:t>年毕业生档案交寄信息表》学生签名版（加盖院系公章）</a:t>
            </a:r>
            <a:endParaRPr sz="2800" dirty="0">
              <a:latin typeface="微软雅黑" panose="020B0503020204020204" charset="-122"/>
              <a:ea typeface="微软雅黑" panose="020B0503020204020204" charset="-122"/>
            </a:endParaRPr>
          </a:p>
        </p:txBody>
      </p:sp>
      <p:grpSp>
        <p:nvGrpSpPr>
          <p:cNvPr id="4" name="组合 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88030" y="2540000"/>
            <a:ext cx="5618480" cy="3322955"/>
          </a:xfrm>
          <a:prstGeom prst="rect">
            <a:avLst/>
          </a:prstGeom>
          <a:noFill/>
        </p:spPr>
        <p:txBody>
          <a:bodyPr wrap="none" rtlCol="0" anchor="t">
            <a:spAutoFit/>
          </a:bodyPr>
          <a:lstStyle/>
          <a:p>
            <a:pPr marL="457200" indent="-457200" algn="l">
              <a:lnSpc>
                <a:spcPct val="150000"/>
              </a:lnSpc>
              <a:buFont typeface="Arial" panose="020B0604020202020204" pitchFamily="34" charset="0"/>
              <a:buChar char="•"/>
            </a:pPr>
            <a:r>
              <a:rPr lang="zh-CN" altLang="en-US" sz="2800">
                <a:latin typeface="微软雅黑" panose="020B0503020204020204" charset="-122"/>
                <a:ea typeface="微软雅黑" panose="020B0503020204020204" charset="-122"/>
                <a:sym typeface="+mn-ea"/>
              </a:rPr>
              <a:t>管理办再次清点各学院档案份数</a:t>
            </a:r>
            <a:endParaRPr lang="zh-CN" altLang="en-US" sz="2800">
              <a:latin typeface="微软雅黑" panose="020B0503020204020204" charset="-122"/>
              <a:ea typeface="微软雅黑" panose="020B0503020204020204" charset="-122"/>
              <a:sym typeface="+mn-ea"/>
            </a:endParaRPr>
          </a:p>
          <a:p>
            <a:pPr marL="457200" indent="-457200" algn="l">
              <a:lnSpc>
                <a:spcPct val="150000"/>
              </a:lnSpc>
              <a:buFont typeface="Arial" panose="020B0604020202020204" pitchFamily="34" charset="0"/>
              <a:buChar char="•"/>
            </a:pPr>
            <a:r>
              <a:rPr lang="zh-CN" altLang="en-US" sz="2800">
                <a:latin typeface="微软雅黑" panose="020B0503020204020204" charset="-122"/>
                <a:ea typeface="微软雅黑" panose="020B0503020204020204" charset="-122"/>
                <a:sym typeface="+mn-ea"/>
              </a:rPr>
              <a:t>分类别整理存放</a:t>
            </a:r>
            <a:endParaRPr lang="zh-CN" altLang="en-US" sz="2800">
              <a:latin typeface="微软雅黑" panose="020B0503020204020204" charset="-122"/>
              <a:ea typeface="微软雅黑" panose="020B0503020204020204" charset="-122"/>
              <a:sym typeface="+mn-ea"/>
            </a:endParaRPr>
          </a:p>
          <a:p>
            <a:pPr marL="457200" indent="-457200" algn="l">
              <a:lnSpc>
                <a:spcPct val="150000"/>
              </a:lnSpc>
              <a:buFont typeface="Arial" panose="020B0604020202020204" pitchFamily="34" charset="0"/>
              <a:buChar char="•"/>
            </a:pPr>
            <a:r>
              <a:rPr lang="zh-CN" altLang="en-US" sz="2800">
                <a:latin typeface="微软雅黑" panose="020B0503020204020204" charset="-122"/>
                <a:ea typeface="微软雅黑" panose="020B0503020204020204" charset="-122"/>
                <a:sym typeface="+mn-ea"/>
              </a:rPr>
              <a:t>需要寄出的档案抽取邮寄详情单</a:t>
            </a:r>
            <a:endParaRPr lang="zh-CN" altLang="en-US" sz="2800">
              <a:latin typeface="微软雅黑" panose="020B0503020204020204" charset="-122"/>
              <a:ea typeface="微软雅黑" panose="020B0503020204020204" charset="-122"/>
              <a:sym typeface="+mn-ea"/>
            </a:endParaRPr>
          </a:p>
          <a:p>
            <a:pPr marL="457200" indent="-457200" algn="l">
              <a:lnSpc>
                <a:spcPct val="150000"/>
              </a:lnSpc>
              <a:buFont typeface="Arial" panose="020B0604020202020204" pitchFamily="34" charset="0"/>
              <a:buChar char="•"/>
            </a:pPr>
            <a:r>
              <a:rPr lang="zh-CN" altLang="en-US" sz="2800">
                <a:latin typeface="微软雅黑" panose="020B0503020204020204" charset="-122"/>
                <a:ea typeface="微软雅黑" panose="020B0503020204020204" charset="-122"/>
                <a:sym typeface="+mn-ea"/>
              </a:rPr>
              <a:t>与邮局对接汇总邮寄单号</a:t>
            </a:r>
            <a:endParaRPr lang="zh-CN" altLang="en-US" sz="2800">
              <a:latin typeface="微软雅黑" panose="020B0503020204020204" charset="-122"/>
              <a:ea typeface="微软雅黑" panose="020B0503020204020204" charset="-122"/>
              <a:sym typeface="+mn-ea"/>
            </a:endParaRPr>
          </a:p>
          <a:p>
            <a:pPr marL="457200" indent="-457200" algn="l">
              <a:lnSpc>
                <a:spcPct val="150000"/>
              </a:lnSpc>
            </a:pPr>
            <a:endParaRPr lang="zh-CN" altLang="en-US" sz="2800">
              <a:latin typeface="微软雅黑" panose="020B0503020204020204" charset="-122"/>
              <a:ea typeface="微软雅黑" panose="020B0503020204020204" charset="-122"/>
              <a:sym typeface="+mn-ea"/>
            </a:endParaRPr>
          </a:p>
        </p:txBody>
      </p:sp>
      <p:sp>
        <p:nvSpPr>
          <p:cNvPr id="22" name="文本框 21"/>
          <p:cNvSpPr txBox="1"/>
          <p:nvPr/>
        </p:nvSpPr>
        <p:spPr>
          <a:xfrm>
            <a:off x="1838960" y="1746885"/>
            <a:ext cx="4249420" cy="737235"/>
          </a:xfrm>
          <a:prstGeom prst="rect">
            <a:avLst/>
          </a:prstGeom>
          <a:noFill/>
        </p:spPr>
        <p:txBody>
          <a:bodyPr wrap="square" rtlCol="0">
            <a:spAutoFit/>
          </a:bodyPr>
          <a:lstStyle/>
          <a:p>
            <a:pPr>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后期整理工作</a:t>
            </a:r>
            <a:endParaRPr lang="en-US" altLang="zh-CN"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a:off x="0" y="331837"/>
            <a:ext cx="12172950" cy="720626"/>
            <a:chOff x="0" y="331837"/>
            <a:chExt cx="12172950" cy="720626"/>
          </a:xfrm>
        </p:grpSpPr>
        <p:sp>
          <p:nvSpPr>
            <p:cNvPr id="5" name="矩形 4"/>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8030" y="430897"/>
              <a:ext cx="10204450" cy="521970"/>
            </a:xfrm>
            <a:prstGeom prst="rect">
              <a:avLst/>
            </a:prstGeom>
            <a:noFill/>
          </p:spPr>
          <p:txBody>
            <a:bodyPr wrap="square" rtlCol="0">
              <a:spAutoFit/>
            </a:bodyPr>
            <a:lstStyle/>
            <a:p>
              <a:r>
                <a:rPr lang="zh-CN" altLang="en-US" sz="2800" dirty="0"/>
                <a:t>三、档案整理</a:t>
              </a:r>
              <a:r>
                <a:rPr lang="en-US" altLang="zh-CN" sz="2800" dirty="0"/>
                <a:t>—</a:t>
              </a:r>
              <a:r>
                <a:rPr lang="zh-CN" altLang="en-US" sz="2800" dirty="0"/>
                <a:t>整理环节</a:t>
              </a:r>
              <a:endParaRPr lang="zh-CN" altLang="en-US" sz="2800" dirty="0"/>
            </a:p>
          </p:txBody>
        </p:sp>
        <p:sp>
          <p:nvSpPr>
            <p:cNvPr id="14" name="矩形 13"/>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466205" y="-8890"/>
            <a:ext cx="5367020" cy="6924040"/>
          </a:xfrm>
          <a:custGeom>
            <a:avLst/>
            <a:gdLst>
              <a:gd name="connsiteX0" fmla="*/ 0 w 11284"/>
              <a:gd name="connsiteY0" fmla="*/ 10845 h 10855"/>
              <a:gd name="connsiteX1" fmla="*/ 5221 w 11284"/>
              <a:gd name="connsiteY1" fmla="*/ 0 h 10855"/>
              <a:gd name="connsiteX2" fmla="*/ 11284 w 11284"/>
              <a:gd name="connsiteY2" fmla="*/ 11 h 10855"/>
              <a:gd name="connsiteX3" fmla="*/ 6436 w 11284"/>
              <a:gd name="connsiteY3" fmla="*/ 10855 h 10855"/>
              <a:gd name="connsiteX4" fmla="*/ 0 w 11284"/>
              <a:gd name="connsiteY4" fmla="*/ 10845 h 1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4" h="10855">
                <a:moveTo>
                  <a:pt x="0" y="10845"/>
                </a:moveTo>
                <a:lnTo>
                  <a:pt x="5221" y="0"/>
                </a:lnTo>
                <a:lnTo>
                  <a:pt x="11284" y="11"/>
                </a:lnTo>
                <a:lnTo>
                  <a:pt x="6436" y="10855"/>
                </a:lnTo>
                <a:lnTo>
                  <a:pt x="0" y="10845"/>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53285" y="2686050"/>
            <a:ext cx="2209165" cy="762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图形"/>
          <p:cNvSpPr/>
          <p:nvPr/>
        </p:nvSpPr>
        <p:spPr>
          <a:xfrm>
            <a:off x="1017270" y="2555240"/>
            <a:ext cx="4481195" cy="560070"/>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4000" b="1" u="sng"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汉仪劲楷简" panose="00020600040101010101" charset="-122"/>
                <a:sym typeface="Arial" panose="020B0604020202020204" pitchFamily="34" charset="0"/>
              </a:rPr>
              <a:t>注意事项</a:t>
            </a:r>
            <a:endParaRPr lang="zh-CN" altLang="en-US" sz="4000" b="1" u="sng"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汉仪劲楷简" panose="00020600040101010101" charset="-122"/>
              <a:sym typeface="Arial" panose="020B0604020202020204" pitchFamily="34" charset="0"/>
            </a:endParaRPr>
          </a:p>
        </p:txBody>
      </p:sp>
      <p:grpSp>
        <p:nvGrpSpPr>
          <p:cNvPr id="10" name="组合 9"/>
          <p:cNvGrpSpPr/>
          <p:nvPr/>
        </p:nvGrpSpPr>
        <p:grpSpPr>
          <a:xfrm>
            <a:off x="0" y="331837"/>
            <a:ext cx="12172950" cy="720626"/>
            <a:chOff x="0" y="331837"/>
            <a:chExt cx="12172950" cy="720626"/>
          </a:xfrm>
        </p:grpSpPr>
        <p:sp>
          <p:nvSpPr>
            <p:cNvPr id="11" name="矩形 10"/>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8030" y="430897"/>
              <a:ext cx="10204450" cy="521970"/>
            </a:xfrm>
            <a:prstGeom prst="rect">
              <a:avLst/>
            </a:prstGeom>
            <a:noFill/>
          </p:spPr>
          <p:txBody>
            <a:bodyPr wrap="square" rtlCol="0">
              <a:spAutoFit/>
            </a:bodyPr>
            <a:lstStyle/>
            <a:p>
              <a:r>
                <a:rPr lang="zh-CN" altLang="en-US" sz="2800" dirty="0"/>
                <a:t>三、</a:t>
              </a:r>
              <a:r>
                <a:rPr lang="en-US" altLang="zh-CN" sz="2800" dirty="0"/>
                <a:t> </a:t>
              </a:r>
              <a:r>
                <a:rPr lang="zh-CN" altLang="en-US" sz="2800" dirty="0"/>
                <a:t>档案整理</a:t>
              </a:r>
              <a:endParaRPr lang="zh-CN" altLang="en-US" sz="2800" dirty="0"/>
            </a:p>
          </p:txBody>
        </p:sp>
        <p:sp>
          <p:nvSpPr>
            <p:cNvPr id="14" name="矩形 13"/>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00">
        <p14:ferris dir="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三、档案整理</a:t>
              </a:r>
              <a:r>
                <a:rPr lang="en-US" altLang="zh-CN" sz="2800" dirty="0">
                  <a:sym typeface="+mn-ea"/>
                </a:rPr>
                <a:t>—</a:t>
              </a:r>
              <a:r>
                <a:rPr lang="zh-CN" altLang="en-US" sz="2800" dirty="0">
                  <a:sym typeface="+mn-ea"/>
                </a:rPr>
                <a:t>注意事项</a:t>
              </a:r>
              <a:endParaRPr lang="zh-CN" altLang="en-US" sz="2800" dirty="0">
                <a:sym typeface="+mn-ea"/>
              </a:endParaRPr>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416061" y="708148"/>
            <a:ext cx="9360000" cy="6463308"/>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zh-CN" altLang="en-US" sz="2400" b="1" dirty="0">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Arial" panose="020B0604020202020204" pitchFamily="34" charset="0"/>
              <a:buChar char="•"/>
            </a:pPr>
            <a:r>
              <a:rPr lang="zh-CN" altLang="zh-CN" sz="2800" dirty="0">
                <a:latin typeface="微软雅黑" panose="020B0503020204020204" charset="-122"/>
                <a:ea typeface="微软雅黑" panose="020B0503020204020204" charset="-122"/>
                <a:cs typeface="微软雅黑" panose="020B0503020204020204" charset="-122"/>
              </a:rPr>
              <a:t>请学院高度重视，辅导员亲自带队，原则上由党员学生干部参与整理</a:t>
            </a:r>
            <a:endParaRPr lang="zh-CN" altLang="zh-CN" sz="2800" dirty="0">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Arial" panose="020B0604020202020204" pitchFamily="34" charset="0"/>
              <a:buChar char="•"/>
            </a:pPr>
            <a:r>
              <a:rPr lang="zh-CN" altLang="zh-CN" sz="2800" dirty="0">
                <a:latin typeface="微软雅黑" panose="020B0503020204020204" charset="-122"/>
                <a:ea typeface="微软雅黑" panose="020B0503020204020204" charset="-122"/>
                <a:cs typeface="微软雅黑" panose="020B0503020204020204" charset="-122"/>
              </a:rPr>
              <a:t>严格遵守档案保密原则</a:t>
            </a:r>
            <a:endParaRPr lang="zh-CN" altLang="zh-CN" sz="2800" dirty="0">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Arial" panose="020B0604020202020204" pitchFamily="34" charset="0"/>
              <a:buChar char="•"/>
            </a:pPr>
            <a:r>
              <a:rPr lang="zh-CN" altLang="zh-CN" sz="2800" dirty="0">
                <a:latin typeface="微软雅黑" panose="020B0503020204020204" charset="-122"/>
                <a:ea typeface="微软雅黑" panose="020B0503020204020204" charset="-122"/>
                <a:cs typeface="微软雅黑" panose="020B0503020204020204" charset="-122"/>
              </a:rPr>
              <a:t>整理前后档案数目要与档案交寄信息表上的数目一致</a:t>
            </a:r>
            <a:endParaRPr lang="zh-CN" altLang="zh-CN" sz="2800" dirty="0">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Arial" panose="020B0604020202020204" pitchFamily="34" charset="0"/>
              <a:buChar char="•"/>
            </a:pPr>
            <a:r>
              <a:rPr lang="zh-CN" altLang="en-US" sz="2800" dirty="0">
                <a:latin typeface="微软雅黑" panose="020B0503020204020204" charset="-122"/>
                <a:ea typeface="微软雅黑" panose="020B0503020204020204" charset="-122"/>
                <a:cs typeface="微软雅黑" panose="020B0503020204020204" charset="-122"/>
              </a:rPr>
              <a:t>强调责任意识，</a:t>
            </a:r>
            <a:r>
              <a:rPr lang="zh-CN" altLang="zh-CN" sz="2800" dirty="0">
                <a:latin typeface="微软雅黑" panose="020B0503020204020204" charset="-122"/>
                <a:ea typeface="微软雅黑" panose="020B0503020204020204" charset="-122"/>
                <a:cs typeface="微软雅黑" panose="020B0503020204020204" charset="-122"/>
              </a:rPr>
              <a:t>确保档案材料要“对号入座</a:t>
            </a:r>
            <a:r>
              <a:rPr lang="en-US" altLang="zh-CN" sz="2800" dirty="0">
                <a:latin typeface="微软雅黑" panose="020B0503020204020204" charset="-122"/>
                <a:ea typeface="微软雅黑" panose="020B0503020204020204" charset="-122"/>
                <a:cs typeface="微软雅黑" panose="020B0503020204020204" charset="-122"/>
              </a:rPr>
              <a:t>”</a:t>
            </a:r>
            <a:r>
              <a:rPr lang="zh-CN" altLang="zh-CN" sz="2800" dirty="0">
                <a:latin typeface="微软雅黑" panose="020B0503020204020204" charset="-122"/>
                <a:ea typeface="微软雅黑" panose="020B0503020204020204" charset="-122"/>
                <a:cs typeface="微软雅黑" panose="020B0503020204020204" charset="-122"/>
              </a:rPr>
              <a:t>，不要</a:t>
            </a:r>
            <a:r>
              <a:rPr lang="en-US" altLang="zh-CN" sz="2800" dirty="0">
                <a:latin typeface="微软雅黑" panose="020B0503020204020204" charset="-122"/>
                <a:ea typeface="微软雅黑" panose="020B0503020204020204" charset="-122"/>
                <a:cs typeface="微软雅黑" panose="020B0503020204020204" charset="-122"/>
              </a:rPr>
              <a:t>“</a:t>
            </a:r>
            <a:r>
              <a:rPr lang="zh-CN" altLang="zh-CN" sz="2800" dirty="0">
                <a:latin typeface="微软雅黑" panose="020B0503020204020204" charset="-122"/>
                <a:ea typeface="微软雅黑" panose="020B0503020204020204" charset="-122"/>
                <a:cs typeface="微软雅黑" panose="020B0503020204020204" charset="-122"/>
              </a:rPr>
              <a:t>张冠李戴</a:t>
            </a:r>
            <a:r>
              <a:rPr lang="en-US" altLang="zh-CN" sz="2800" dirty="0">
                <a:latin typeface="微软雅黑" panose="020B0503020204020204" charset="-122"/>
                <a:ea typeface="微软雅黑" panose="020B0503020204020204" charset="-122"/>
                <a:cs typeface="微软雅黑" panose="020B0503020204020204" charset="-122"/>
              </a:rPr>
              <a:t>”</a:t>
            </a:r>
            <a:endParaRPr lang="en-US" altLang="zh-CN" sz="2800" dirty="0">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Arial" panose="020B0604020202020204" pitchFamily="34" charset="0"/>
              <a:buChar char="•"/>
            </a:pPr>
            <a:r>
              <a:rPr lang="zh-CN" altLang="zh-CN" sz="2800" dirty="0">
                <a:latin typeface="微软雅黑" panose="020B0503020204020204" charset="-122"/>
                <a:ea typeface="微软雅黑" panose="020B0503020204020204" charset="-122"/>
                <a:cs typeface="微软雅黑" panose="020B0503020204020204" charset="-122"/>
                <a:sym typeface="+mn-ea"/>
              </a:rPr>
              <a:t>延期一年以上毕业的同学其档案不整理；冬季毕业</a:t>
            </a:r>
            <a:r>
              <a:rPr sz="2800" dirty="0">
                <a:latin typeface="微软雅黑" panose="020B0503020204020204" charset="-122"/>
                <a:ea typeface="微软雅黑" panose="020B0503020204020204" charset="-122"/>
                <a:cs typeface="微软雅黑" panose="020B0503020204020204" charset="-122"/>
                <a:sym typeface="+mn-ea"/>
              </a:rPr>
              <a:t>可以先整理</a:t>
            </a:r>
            <a:r>
              <a:rPr lang="zh-CN" sz="2800" dirty="0">
                <a:latin typeface="微软雅黑" panose="020B0503020204020204" charset="-122"/>
                <a:ea typeface="微软雅黑" panose="020B0503020204020204" charset="-122"/>
                <a:cs typeface="微软雅黑" panose="020B0503020204020204" charset="-122"/>
                <a:sym typeface="+mn-ea"/>
              </a:rPr>
              <a:t>（暂缺学位申请书）</a:t>
            </a:r>
            <a:r>
              <a:rPr sz="2800" dirty="0">
                <a:latin typeface="微软雅黑" panose="020B0503020204020204" charset="-122"/>
                <a:ea typeface="微软雅黑" panose="020B0503020204020204" charset="-122"/>
                <a:cs typeface="微软雅黑" panose="020B0503020204020204" charset="-122"/>
                <a:sym typeface="+mn-ea"/>
              </a:rPr>
              <a:t>，</a:t>
            </a:r>
            <a:r>
              <a:rPr lang="zh-CN" sz="2800" dirty="0">
                <a:latin typeface="微软雅黑" panose="020B0503020204020204" charset="-122"/>
                <a:ea typeface="微软雅黑" panose="020B0503020204020204" charset="-122"/>
                <a:cs typeface="微软雅黑" panose="020B0503020204020204" charset="-122"/>
                <a:sym typeface="+mn-ea"/>
              </a:rPr>
              <a:t>需</a:t>
            </a:r>
            <a:r>
              <a:rPr sz="2800" dirty="0">
                <a:latin typeface="微软雅黑" panose="020B0503020204020204" charset="-122"/>
                <a:ea typeface="微软雅黑" panose="020B0503020204020204" charset="-122"/>
                <a:cs typeface="微软雅黑" panose="020B0503020204020204" charset="-122"/>
                <a:sym typeface="+mn-ea"/>
              </a:rPr>
              <a:t>备注清楚</a:t>
            </a:r>
            <a:endParaRPr lang="zh-CN" altLang="en-US" sz="2800" b="1" dirty="0">
              <a:latin typeface="微软雅黑" panose="020B0503020204020204" charset="-122"/>
              <a:ea typeface="微软雅黑" panose="020B0503020204020204" charset="-122"/>
              <a:cs typeface="微软雅黑" panose="020B0503020204020204" charset="-122"/>
            </a:endParaRPr>
          </a:p>
          <a:p>
            <a:pPr marL="457200" indent="-457200" algn="ctr">
              <a:lnSpc>
                <a:spcPct val="150000"/>
              </a:lnSpc>
              <a:buNone/>
            </a:pPr>
            <a:endParaRPr lang="zh-CN" altLang="en-US" sz="2800" b="1"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48000" y="3876731"/>
            <a:ext cx="8784000" cy="156827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551700" y="4276490"/>
            <a:ext cx="11376000" cy="768350"/>
          </a:xfrm>
          <a:prstGeom prst="rect">
            <a:avLst/>
          </a:prstGeom>
          <a:noFill/>
        </p:spPr>
        <p:txBody>
          <a:bodyPr wrap="square" rtlCol="0">
            <a:spAutoFit/>
          </a:bodyPr>
          <a:lstStyle/>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四、档案交寄</a:t>
            </a:r>
            <a:endPar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t>四、档案交寄</a:t>
              </a:r>
              <a:endParaRPr lang="zh-CN" altLang="en-US" sz="2800" dirty="0"/>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867775" y="6299200"/>
            <a:ext cx="1949450" cy="561340"/>
            <a:chOff x="15012" y="9920"/>
            <a:chExt cx="3070" cy="884"/>
          </a:xfrm>
        </p:grpSpPr>
        <p:sp>
          <p:nvSpPr>
            <p:cNvPr id="39" name="等腰三角形 38"/>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
        <p:nvSpPr>
          <p:cNvPr id="308" name="任意多边形 307"/>
          <p:cNvSpPr/>
          <p:nvPr/>
        </p:nvSpPr>
        <p:spPr>
          <a:xfrm rot="1860000">
            <a:off x="9498965" y="2336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直角三角形 48"/>
          <p:cNvSpPr/>
          <p:nvPr/>
        </p:nvSpPr>
        <p:spPr>
          <a:xfrm flipH="1">
            <a:off x="7239000" y="2075815"/>
            <a:ext cx="4953000" cy="4766310"/>
          </a:xfrm>
          <a:prstGeom prst="rtTriangle">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2"/>
            </p:custDataLst>
          </p:nvPr>
        </p:nvSpPr>
        <p:spPr>
          <a:xfrm>
            <a:off x="6468745" y="2663190"/>
            <a:ext cx="3581532" cy="438606"/>
          </a:xfrm>
          <a:prstGeom prst="rect">
            <a:avLst/>
          </a:prstGeom>
          <a:noFill/>
        </p:spPr>
        <p:txBody>
          <a:bodyPr wrap="square" bIns="0" rtlCol="0" anchor="b" anchorCtr="0">
            <a:noAutofit/>
          </a:bodyPr>
          <a:lstStyle/>
          <a:p>
            <a:pPr marL="0" indent="0">
              <a:lnSpc>
                <a:spcPct val="150000"/>
              </a:lnSpc>
              <a:buClr>
                <a:srgbClr val="9BBB40"/>
              </a:buClr>
              <a:buFont typeface="Wingdings" panose="05000000000000000000" charset="0"/>
              <a:buNone/>
            </a:pPr>
            <a:endParaRPr lang="zh-CN" altLang="en-US" sz="2000" b="1" spc="300" dirty="0">
              <a:solidFill>
                <a:schemeClr val="bg1"/>
              </a:solidFill>
              <a:effectLst>
                <a:outerShdw blurRad="38100" dist="25400" dir="5400000" algn="ctr" rotWithShape="0">
                  <a:srgbClr val="6E747A">
                    <a:alpha val="43000"/>
                  </a:srgbClr>
                </a:outerShdw>
              </a:effectLst>
              <a:latin typeface="+mn-ea"/>
              <a:ea typeface="微软雅黑" panose="020B0503020204020204" charset="-122"/>
              <a:cs typeface="+mn-ea"/>
              <a:sym typeface="+mn-ea"/>
            </a:endParaRPr>
          </a:p>
        </p:txBody>
      </p:sp>
      <p:grpSp>
        <p:nvGrpSpPr>
          <p:cNvPr id="11" name="组合 10"/>
          <p:cNvGrpSpPr/>
          <p:nvPr/>
        </p:nvGrpSpPr>
        <p:grpSpPr>
          <a:xfrm>
            <a:off x="1507490" y="1718945"/>
            <a:ext cx="4627880" cy="4539615"/>
            <a:chOff x="2374" y="2707"/>
            <a:chExt cx="7288" cy="7149"/>
          </a:xfrm>
        </p:grpSpPr>
        <p:sp>
          <p:nvSpPr>
            <p:cNvPr id="50" name="Pentagon 4"/>
            <p:cNvSpPr/>
            <p:nvPr/>
          </p:nvSpPr>
          <p:spPr>
            <a:xfrm>
              <a:off x="5223" y="4581"/>
              <a:ext cx="4430" cy="1203"/>
            </a:xfrm>
            <a:prstGeom prst="homePlat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50000"/>
                    <a:lumOff val="50000"/>
                  </a:schemeClr>
                </a:solidFill>
                <a:latin typeface="Raleway" panose="020B0503030101060003" charset="0"/>
                <a:cs typeface="Raleway" panose="020B0503030101060003" charset="0"/>
              </a:endParaRPr>
            </a:p>
          </p:txBody>
        </p:sp>
        <p:sp>
          <p:nvSpPr>
            <p:cNvPr id="51" name="TextBox 5"/>
            <p:cNvSpPr txBox="1"/>
            <p:nvPr/>
          </p:nvSpPr>
          <p:spPr>
            <a:xfrm>
              <a:off x="2374" y="4726"/>
              <a:ext cx="2357" cy="822"/>
            </a:xfrm>
            <a:prstGeom prst="rect">
              <a:avLst/>
            </a:prstGeom>
            <a:noFill/>
          </p:spPr>
          <p:txBody>
            <a:bodyPr wrap="square" rtlCol="0">
              <a:spAutoFit/>
            </a:bodyPr>
            <a:lstStyle/>
            <a:p>
              <a:pPr algn="r"/>
              <a:r>
                <a:rPr lang="zh-CN" altLang="en-US" sz="2800" b="1" dirty="0">
                  <a:solidFill>
                    <a:schemeClr val="bg1">
                      <a:lumMod val="50000"/>
                      <a:lumOff val="50000"/>
                    </a:schemeClr>
                  </a:solidFill>
                  <a:latin typeface="Raleway" panose="020B0503030101060003" charset="0"/>
                  <a:cs typeface="Raleway" panose="020B0503030101060003" charset="0"/>
                </a:rPr>
                <a:t>（二）</a:t>
              </a:r>
              <a:endParaRPr lang="zh-CN" altLang="en-US" sz="2800" b="1" dirty="0">
                <a:solidFill>
                  <a:schemeClr val="bg1">
                    <a:lumMod val="50000"/>
                    <a:lumOff val="50000"/>
                  </a:schemeClr>
                </a:solidFill>
                <a:latin typeface="Raleway" panose="020B0503030101060003" charset="0"/>
                <a:cs typeface="Raleway" panose="020B0503030101060003" charset="0"/>
              </a:endParaRPr>
            </a:p>
          </p:txBody>
        </p:sp>
        <p:sp>
          <p:nvSpPr>
            <p:cNvPr id="52" name="Pentagon 8"/>
            <p:cNvSpPr/>
            <p:nvPr/>
          </p:nvSpPr>
          <p:spPr>
            <a:xfrm>
              <a:off x="5223" y="6560"/>
              <a:ext cx="4430" cy="1203"/>
            </a:xfrm>
            <a:prstGeom prst="homePlate">
              <a:avLst/>
            </a:prstGeom>
            <a:solidFill>
              <a:srgbClr val="0B3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Raleway" panose="020B0503030101060003" charset="0"/>
                <a:cs typeface="Raleway" panose="020B0503030101060003" charset="0"/>
              </a:endParaRPr>
            </a:p>
          </p:txBody>
        </p:sp>
        <p:sp>
          <p:nvSpPr>
            <p:cNvPr id="53" name="TextBox 9"/>
            <p:cNvSpPr txBox="1"/>
            <p:nvPr/>
          </p:nvSpPr>
          <p:spPr>
            <a:xfrm>
              <a:off x="2375" y="6705"/>
              <a:ext cx="2313" cy="822"/>
            </a:xfrm>
            <a:prstGeom prst="rect">
              <a:avLst/>
            </a:prstGeom>
            <a:noFill/>
          </p:spPr>
          <p:txBody>
            <a:bodyPr wrap="square" rtlCol="0">
              <a:spAutoFit/>
            </a:bodyPr>
            <a:lstStyle/>
            <a:p>
              <a:pPr algn="r"/>
              <a:r>
                <a:rPr lang="zh-CN" altLang="en-US" sz="2800" b="1" dirty="0">
                  <a:solidFill>
                    <a:srgbClr val="0B3459"/>
                  </a:solidFill>
                  <a:latin typeface="Raleway" panose="020B0503030101060003" charset="0"/>
                  <a:cs typeface="Raleway" panose="020B0503030101060003" charset="0"/>
                </a:rPr>
                <a:t>（三）</a:t>
              </a:r>
              <a:endParaRPr lang="zh-CN" altLang="en-US" sz="2800" b="1" dirty="0">
                <a:solidFill>
                  <a:srgbClr val="0B3459"/>
                </a:solidFill>
                <a:latin typeface="Raleway" panose="020B0503030101060003" charset="0"/>
                <a:cs typeface="Raleway" panose="020B0503030101060003" charset="0"/>
              </a:endParaRPr>
            </a:p>
          </p:txBody>
        </p:sp>
        <p:sp>
          <p:nvSpPr>
            <p:cNvPr id="54" name="Pentagon 11"/>
            <p:cNvSpPr/>
            <p:nvPr/>
          </p:nvSpPr>
          <p:spPr>
            <a:xfrm>
              <a:off x="5223" y="8653"/>
              <a:ext cx="4430" cy="1203"/>
            </a:xfrm>
            <a:prstGeom prst="homePlate">
              <a:avLst/>
            </a:prstGeom>
            <a:solidFill>
              <a:srgbClr val="107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Raleway" panose="020B0503030101060003" charset="0"/>
                <a:cs typeface="Raleway" panose="020B0503030101060003" charset="0"/>
              </a:endParaRPr>
            </a:p>
          </p:txBody>
        </p:sp>
        <p:sp>
          <p:nvSpPr>
            <p:cNvPr id="55" name="TextBox 12"/>
            <p:cNvSpPr txBox="1"/>
            <p:nvPr/>
          </p:nvSpPr>
          <p:spPr>
            <a:xfrm>
              <a:off x="3118" y="8805"/>
              <a:ext cx="1570" cy="822"/>
            </a:xfrm>
            <a:prstGeom prst="rect">
              <a:avLst/>
            </a:prstGeom>
            <a:noFill/>
          </p:spPr>
          <p:txBody>
            <a:bodyPr wrap="square" rtlCol="0">
              <a:spAutoFit/>
            </a:bodyPr>
            <a:lstStyle/>
            <a:p>
              <a:pPr algn="r"/>
              <a:r>
                <a:rPr lang="zh-CN" altLang="en-US" sz="2800" b="1" dirty="0">
                  <a:solidFill>
                    <a:srgbClr val="107FA9"/>
                  </a:solidFill>
                  <a:latin typeface="Raleway" panose="020B0503030101060003" charset="0"/>
                  <a:cs typeface="Raleway" panose="020B0503030101060003" charset="0"/>
                </a:rPr>
                <a:t>（四）</a:t>
              </a:r>
              <a:endParaRPr lang="zh-CN" altLang="en-US" sz="2800" b="1" dirty="0">
                <a:solidFill>
                  <a:srgbClr val="107FA9"/>
                </a:solidFill>
                <a:latin typeface="Raleway" panose="020B0503030101060003" charset="0"/>
                <a:cs typeface="Raleway" panose="020B0503030101060003" charset="0"/>
              </a:endParaRPr>
            </a:p>
          </p:txBody>
        </p:sp>
        <p:sp>
          <p:nvSpPr>
            <p:cNvPr id="56" name="TextBox 24"/>
            <p:cNvSpPr txBox="1"/>
            <p:nvPr/>
          </p:nvSpPr>
          <p:spPr>
            <a:xfrm>
              <a:off x="5571" y="4684"/>
              <a:ext cx="2738" cy="890"/>
            </a:xfrm>
            <a:prstGeom prst="rect">
              <a:avLst/>
            </a:prstGeom>
            <a:noFill/>
          </p:spPr>
          <p:txBody>
            <a:bodyPr wrap="square" rtlCol="0">
              <a:spAutoFit/>
            </a:bodyPr>
            <a:lstStyle/>
            <a:p>
              <a:pPr algn="ctr">
                <a:lnSpc>
                  <a:spcPct val="120000"/>
                </a:lnSpc>
              </a:pPr>
              <a:r>
                <a:rPr lang="zh-CN" altLang="en-US" sz="2800" b="1" dirty="0">
                  <a:solidFill>
                    <a:schemeClr val="bg2"/>
                  </a:solidFill>
                  <a:latin typeface="微软雅黑" panose="020B0503020204020204" charset="-122"/>
                  <a:ea typeface="微软雅黑" panose="020B0503020204020204" charset="-122"/>
                  <a:cs typeface="Raleway" panose="020B0503030101060003" charset="0"/>
                  <a:sym typeface="+mn-ea"/>
                </a:rPr>
                <a:t>交寄对象</a:t>
              </a:r>
              <a:endParaRPr lang="zh-CN" altLang="en-US" sz="2800" b="1" dirty="0">
                <a:solidFill>
                  <a:schemeClr val="bg2"/>
                </a:solidFill>
                <a:latin typeface="微软雅黑" panose="020B0503020204020204" charset="-122"/>
                <a:ea typeface="微软雅黑" panose="020B0503020204020204" charset="-122"/>
                <a:cs typeface="Raleway" panose="020B0503030101060003" charset="0"/>
                <a:sym typeface="+mn-ea"/>
              </a:endParaRPr>
            </a:p>
          </p:txBody>
        </p:sp>
        <p:sp>
          <p:nvSpPr>
            <p:cNvPr id="59" name="TextBox 28"/>
            <p:cNvSpPr txBox="1"/>
            <p:nvPr/>
          </p:nvSpPr>
          <p:spPr>
            <a:xfrm>
              <a:off x="5672" y="6732"/>
              <a:ext cx="2738" cy="822"/>
            </a:xfrm>
            <a:prstGeom prst="rect">
              <a:avLst/>
            </a:prstGeom>
            <a:noFill/>
          </p:spPr>
          <p:txBody>
            <a:bodyPr wrap="square" rtlCol="0">
              <a:spAutoFit/>
            </a:bodyPr>
            <a:lstStyle/>
            <a:p>
              <a:r>
                <a:rPr lang="zh-CN" altLang="en-US" sz="2800" b="1" dirty="0">
                  <a:solidFill>
                    <a:schemeClr val="bg2"/>
                  </a:solidFill>
                  <a:latin typeface="Raleway" panose="020B0503030101060003" charset="0"/>
                  <a:cs typeface="Raleway" panose="020B0503030101060003" charset="0"/>
                </a:rPr>
                <a:t>交寄方式</a:t>
              </a:r>
              <a:endParaRPr lang="zh-CN" altLang="en-US" sz="2800" b="1" dirty="0">
                <a:solidFill>
                  <a:schemeClr val="bg2"/>
                </a:solidFill>
                <a:latin typeface="Raleway" panose="020B0503030101060003" charset="0"/>
                <a:cs typeface="Raleway" panose="020B0503030101060003" charset="0"/>
              </a:endParaRPr>
            </a:p>
          </p:txBody>
        </p:sp>
        <p:sp>
          <p:nvSpPr>
            <p:cNvPr id="60" name="TextBox 31"/>
            <p:cNvSpPr txBox="1"/>
            <p:nvPr/>
          </p:nvSpPr>
          <p:spPr>
            <a:xfrm>
              <a:off x="5543" y="8805"/>
              <a:ext cx="3717" cy="824"/>
            </a:xfrm>
            <a:prstGeom prst="rect">
              <a:avLst/>
            </a:prstGeom>
            <a:noFill/>
          </p:spPr>
          <p:txBody>
            <a:bodyPr wrap="square" rtlCol="0">
              <a:spAutoFit/>
            </a:bodyPr>
            <a:lstStyle/>
            <a:p>
              <a:r>
                <a:rPr lang="zh-CN" altLang="en-US" sz="2800" b="1" dirty="0">
                  <a:solidFill>
                    <a:schemeClr val="bg2"/>
                  </a:solidFill>
                  <a:latin typeface="Raleway" panose="020B0503030101060003" charset="0"/>
                  <a:cs typeface="Raleway" panose="020B0503030101060003" charset="0"/>
                </a:rPr>
                <a:t>交寄情况说明</a:t>
              </a:r>
              <a:endParaRPr lang="zh-CN" altLang="en-US" sz="2800" b="1" dirty="0">
                <a:solidFill>
                  <a:schemeClr val="bg2"/>
                </a:solidFill>
                <a:latin typeface="Raleway" panose="020B0503030101060003" charset="0"/>
                <a:cs typeface="Raleway" panose="020B0503030101060003" charset="0"/>
              </a:endParaRPr>
            </a:p>
          </p:txBody>
        </p:sp>
        <p:sp>
          <p:nvSpPr>
            <p:cNvPr id="7" name="Pentagon 4"/>
            <p:cNvSpPr/>
            <p:nvPr/>
          </p:nvSpPr>
          <p:spPr>
            <a:xfrm>
              <a:off x="5232" y="2707"/>
              <a:ext cx="4430" cy="1203"/>
            </a:xfrm>
            <a:prstGeom prst="homePlate">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25000"/>
                    <a:lumOff val="75000"/>
                  </a:schemeClr>
                </a:solidFill>
                <a:latin typeface="Raleway" panose="020B0503030101060003" charset="0"/>
                <a:cs typeface="Raleway" panose="020B0503030101060003" charset="0"/>
              </a:endParaRPr>
            </a:p>
          </p:txBody>
        </p:sp>
        <p:sp>
          <p:nvSpPr>
            <p:cNvPr id="8" name="TextBox 5"/>
            <p:cNvSpPr txBox="1"/>
            <p:nvPr/>
          </p:nvSpPr>
          <p:spPr>
            <a:xfrm>
              <a:off x="2383" y="2852"/>
              <a:ext cx="2357" cy="822"/>
            </a:xfrm>
            <a:prstGeom prst="rect">
              <a:avLst/>
            </a:prstGeom>
            <a:noFill/>
          </p:spPr>
          <p:txBody>
            <a:bodyPr wrap="square" rtlCol="0">
              <a:spAutoFit/>
            </a:bodyPr>
            <a:lstStyle/>
            <a:p>
              <a:pPr algn="r"/>
              <a:r>
                <a:rPr lang="zh-CN" altLang="en-US" sz="2800" b="1" dirty="0">
                  <a:solidFill>
                    <a:schemeClr val="bg1">
                      <a:lumMod val="25000"/>
                      <a:lumOff val="75000"/>
                    </a:schemeClr>
                  </a:solidFill>
                  <a:latin typeface="Raleway" panose="020B0503030101060003" charset="0"/>
                  <a:cs typeface="Raleway" panose="020B0503030101060003" charset="0"/>
                </a:rPr>
                <a:t>（一）</a:t>
              </a:r>
              <a:endParaRPr lang="zh-CN" altLang="en-US" sz="2800" b="1" dirty="0">
                <a:solidFill>
                  <a:schemeClr val="bg1">
                    <a:lumMod val="25000"/>
                    <a:lumOff val="75000"/>
                  </a:schemeClr>
                </a:solidFill>
                <a:latin typeface="Raleway" panose="020B0503030101060003" charset="0"/>
                <a:cs typeface="Raleway" panose="020B0503030101060003" charset="0"/>
              </a:endParaRPr>
            </a:p>
          </p:txBody>
        </p:sp>
        <p:sp>
          <p:nvSpPr>
            <p:cNvPr id="9" name="TextBox 24"/>
            <p:cNvSpPr txBox="1"/>
            <p:nvPr/>
          </p:nvSpPr>
          <p:spPr>
            <a:xfrm>
              <a:off x="5580" y="2810"/>
              <a:ext cx="2738" cy="957"/>
            </a:xfrm>
            <a:prstGeom prst="rect">
              <a:avLst/>
            </a:prstGeom>
            <a:noFill/>
          </p:spPr>
          <p:txBody>
            <a:bodyPr wrap="square" rtlCol="0">
              <a:spAutoFit/>
            </a:bodyPr>
            <a:lstStyle/>
            <a:p>
              <a:pPr algn="ctr">
                <a:lnSpc>
                  <a:spcPct val="120000"/>
                </a:lnSpc>
              </a:pPr>
              <a:r>
                <a:rPr lang="zh-CN" altLang="en-US" sz="2800" b="1" dirty="0">
                  <a:solidFill>
                    <a:schemeClr val="bg1"/>
                  </a:solidFill>
                  <a:latin typeface="微软雅黑" panose="020B0503020204020204" charset="-122"/>
                  <a:ea typeface="微软雅黑" panose="020B0503020204020204" charset="-122"/>
                  <a:cs typeface="Raleway" panose="020B0503030101060003" charset="0"/>
                  <a:sym typeface="+mn-ea"/>
                </a:rPr>
                <a:t>交寄时间</a:t>
              </a:r>
              <a:endParaRPr lang="zh-CN" altLang="en-US" sz="2800" b="1" dirty="0">
                <a:solidFill>
                  <a:schemeClr val="bg1"/>
                </a:solidFill>
                <a:latin typeface="微软雅黑" panose="020B0503020204020204" charset="-122"/>
                <a:ea typeface="微软雅黑" panose="020B0503020204020204" charset="-122"/>
                <a:cs typeface="Raleway" panose="020B0503030101060003" charset="0"/>
                <a:sym typeface="+mn-ea"/>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四、档案交寄</a:t>
              </a:r>
              <a:r>
                <a:rPr lang="en-US" altLang="zh-CN" sz="2800" dirty="0">
                  <a:sym typeface="+mn-ea"/>
                </a:rPr>
                <a:t>——</a:t>
              </a:r>
              <a:r>
                <a:rPr lang="zh-CN" altLang="en-US" sz="2800" dirty="0">
                  <a:sym typeface="+mn-ea"/>
                </a:rPr>
                <a:t>交寄时间</a:t>
              </a:r>
              <a:endParaRPr lang="zh-CN" altLang="en-US" sz="2800" dirty="0">
                <a:sym typeface="+mn-ea"/>
              </a:endParaRPr>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815975" y="1115695"/>
            <a:ext cx="10068560" cy="2491740"/>
          </a:xfrm>
          <a:prstGeom prst="rect">
            <a:avLst/>
          </a:prstGeom>
          <a:noFill/>
        </p:spPr>
        <p:txBody>
          <a:bodyPr wrap="square" rtlCol="0">
            <a:spAutoFit/>
          </a:bodyPr>
          <a:lstStyle/>
          <a:p>
            <a:pPr marL="457200" indent="-457200" algn="l">
              <a:lnSpc>
                <a:spcPct val="250000"/>
              </a:lnSpc>
              <a:buFont typeface="Arial" panose="020B0604020202020204" pitchFamily="34" charset="0"/>
              <a:buChar char="•"/>
            </a:pPr>
            <a:r>
              <a:rPr 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7月</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份开始，</a:t>
            </a:r>
            <a:r>
              <a:rPr lang="zh-CN" altLang="en-US" sz="2400" dirty="0">
                <a:latin typeface="微软雅黑" panose="020B0503020204020204" charset="-122"/>
                <a:ea typeface="微软雅黑" panose="020B0503020204020204" charset="-122"/>
                <a:cs typeface="微软雅黑" panose="020B0503020204020204" charset="-122"/>
                <a:sym typeface="+mn-ea"/>
              </a:rPr>
              <a:t>学院将整理好的档案移交管理办，由管理办统一寄送</a:t>
            </a:r>
            <a:endParaRPr lang="zh-CN" altLang="zh-CN" sz="2400" dirty="0">
              <a:latin typeface="微软雅黑" panose="020B0503020204020204" charset="-122"/>
              <a:ea typeface="微软雅黑" panose="020B0503020204020204" charset="-122"/>
              <a:cs typeface="微软雅黑" panose="020B0503020204020204" charset="-122"/>
            </a:endParaRPr>
          </a:p>
          <a:p>
            <a:pPr marL="457200" indent="-457200" algn="l">
              <a:lnSpc>
                <a:spcPct val="250000"/>
              </a:lnSpc>
              <a:buFont typeface="Arial" panose="020B0604020202020204" pitchFamily="34" charset="0"/>
              <a:buChar char="•"/>
            </a:pPr>
            <a:r>
              <a:rPr lang="en-US" altLang="zh-CN" sz="2400" dirty="0">
                <a:solidFill>
                  <a:srgbClr val="FF0000"/>
                </a:solidFill>
                <a:latin typeface="微软雅黑" panose="020B0503020204020204" charset="-122"/>
                <a:ea typeface="微软雅黑" panose="020B0503020204020204" charset="-122"/>
                <a:cs typeface="微软雅黑" panose="020B0503020204020204" charset="-122"/>
                <a:sym typeface="+mn-ea"/>
              </a:rPr>
              <a:t>9</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月开始，毕业生可以在广东大学生就业创业小程序查询档案去向</a:t>
            </a:r>
            <a:endParaRPr lang="zh-CN" altLang="en-US" sz="2400" dirty="0">
              <a:latin typeface="微软雅黑" panose="020B0503020204020204" charset="-122"/>
              <a:ea typeface="微软雅黑" panose="020B0503020204020204" charset="-122"/>
              <a:cs typeface="微软雅黑" panose="020B0503020204020204" charset="-122"/>
              <a:sym typeface="+mn-ea"/>
            </a:endParaRPr>
          </a:p>
          <a:p>
            <a:pPr marL="457200" indent="-457200" algn="l">
              <a:lnSpc>
                <a:spcPct val="150000"/>
              </a:lnSpc>
              <a:buNone/>
            </a:pPr>
            <a:endParaRPr lang="zh-CN" altLang="en-US" sz="24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四、档案交寄</a:t>
              </a:r>
              <a:r>
                <a:rPr lang="en-US" altLang="zh-CN" sz="2800" dirty="0">
                  <a:sym typeface="+mn-ea"/>
                </a:rPr>
                <a:t>——</a:t>
              </a:r>
              <a:r>
                <a:rPr lang="zh-CN" altLang="en-US" sz="2800" dirty="0">
                  <a:sym typeface="+mn-ea"/>
                </a:rPr>
                <a:t>交寄对象</a:t>
              </a:r>
              <a:endParaRPr lang="zh-CN" altLang="en-US" sz="2800" dirty="0">
                <a:sym typeface="+mn-ea"/>
              </a:endParaRPr>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074035" y="1264285"/>
            <a:ext cx="6768465" cy="4399915"/>
          </a:xfrm>
          <a:prstGeom prst="rect">
            <a:avLst/>
          </a:prstGeom>
          <a:noFill/>
        </p:spPr>
        <p:txBody>
          <a:bodyPr wrap="square" rtlCol="0">
            <a:spAutoFit/>
          </a:bodyPr>
          <a:lstStyle/>
          <a:p>
            <a:pPr indent="0" algn="l">
              <a:lnSpc>
                <a:spcPct val="250000"/>
              </a:lnSpc>
              <a:buNone/>
            </a:pP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250000"/>
              </a:lnSpc>
              <a:buNone/>
            </a:pPr>
            <a:r>
              <a:rPr lang="en-US" altLang="zh-CN" sz="2800" dirty="0">
                <a:latin typeface="微软雅黑" panose="020B0503020204020204" charset="-122"/>
                <a:ea typeface="微软雅黑" panose="020B0503020204020204" charset="-122"/>
                <a:cs typeface="微软雅黑" panose="020B0503020204020204" charset="-122"/>
              </a:rPr>
              <a:t>1.</a:t>
            </a:r>
            <a:r>
              <a:rPr lang="zh-CN" altLang="zh-CN" sz="2800" dirty="0">
                <a:latin typeface="微软雅黑" panose="020B0503020204020204" charset="-122"/>
                <a:ea typeface="微软雅黑" panose="020B0503020204020204" charset="-122"/>
                <a:cs typeface="微软雅黑" panose="020B0503020204020204" charset="-122"/>
              </a:rPr>
              <a:t>应届毕业生档案</a:t>
            </a:r>
            <a:endParaRPr lang="zh-CN" altLang="zh-CN" sz="2800" dirty="0">
              <a:latin typeface="微软雅黑" panose="020B0503020204020204" charset="-122"/>
              <a:ea typeface="微软雅黑" panose="020B0503020204020204" charset="-122"/>
              <a:cs typeface="微软雅黑" panose="020B0503020204020204" charset="-122"/>
            </a:endParaRPr>
          </a:p>
          <a:p>
            <a:pPr indent="0" algn="l">
              <a:lnSpc>
                <a:spcPct val="250000"/>
              </a:lnSpc>
              <a:buNone/>
            </a:pPr>
            <a:r>
              <a:rPr lang="en-US" altLang="zh-CN" sz="2800" dirty="0">
                <a:latin typeface="微软雅黑" panose="020B0503020204020204" charset="-122"/>
                <a:ea typeface="微软雅黑" panose="020B0503020204020204" charset="-122"/>
                <a:cs typeface="微软雅黑" panose="020B0503020204020204" charset="-122"/>
              </a:rPr>
              <a:t>2.20</a:t>
            </a:r>
            <a:r>
              <a:rPr lang="zh-CN" altLang="en-US" sz="2800" dirty="0">
                <a:latin typeface="微软雅黑" panose="020B0503020204020204" charset="-122"/>
                <a:ea typeface="微软雅黑" panose="020B0503020204020204" charset="-122"/>
                <a:cs typeface="微软雅黑" panose="020B0503020204020204" charset="-122"/>
              </a:rPr>
              <a:t>届、</a:t>
            </a:r>
            <a:r>
              <a:rPr lang="en-US" altLang="zh-CN" sz="2800" dirty="0">
                <a:latin typeface="微软雅黑" panose="020B0503020204020204" charset="-122"/>
                <a:ea typeface="微软雅黑" panose="020B0503020204020204" charset="-122"/>
                <a:cs typeface="微软雅黑" panose="020B0503020204020204" charset="-122"/>
              </a:rPr>
              <a:t>21</a:t>
            </a:r>
            <a:r>
              <a:rPr lang="zh-CN" altLang="en-US" sz="2800" dirty="0">
                <a:latin typeface="微软雅黑" panose="020B0503020204020204" charset="-122"/>
                <a:ea typeface="微软雅黑" panose="020B0503020204020204" charset="-122"/>
                <a:cs typeface="微软雅黑" panose="020B0503020204020204" charset="-122"/>
              </a:rPr>
              <a:t>届</a:t>
            </a:r>
            <a:r>
              <a:rPr lang="zh-CN" altLang="zh-CN" sz="2800" dirty="0">
                <a:latin typeface="微软雅黑" panose="020B0503020204020204" charset="-122"/>
                <a:ea typeface="微软雅黑" panose="020B0503020204020204" charset="-122"/>
                <a:cs typeface="微软雅黑" panose="020B0503020204020204" charset="-122"/>
              </a:rPr>
              <a:t>毕业生档案（暂不派遣）</a:t>
            </a:r>
            <a:endParaRPr lang="zh-CN" altLang="zh-CN" sz="2800" dirty="0">
              <a:latin typeface="微软雅黑" panose="020B0503020204020204" charset="-122"/>
              <a:ea typeface="微软雅黑" panose="020B0503020204020204" charset="-122"/>
              <a:cs typeface="微软雅黑" panose="020B0503020204020204" charset="-122"/>
            </a:endParaRPr>
          </a:p>
          <a:p>
            <a:pPr indent="0" algn="l">
              <a:lnSpc>
                <a:spcPct val="250000"/>
              </a:lnSpc>
              <a:buNone/>
            </a:pPr>
            <a:endParaRPr lang="zh-CN" altLang="en-US" sz="28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52866" y="1472932"/>
            <a:ext cx="9874834" cy="3322955"/>
          </a:xfrm>
          <a:prstGeom prst="rect">
            <a:avLst/>
          </a:prstGeom>
          <a:noFill/>
        </p:spPr>
        <p:txBody>
          <a:bodyPr wrap="square" rtlCol="0">
            <a:spAutoFit/>
          </a:bodyPr>
          <a:lstStyle/>
          <a:p>
            <a:pPr indent="0" algn="l">
              <a:lnSpc>
                <a:spcPct val="150000"/>
              </a:lnSpc>
              <a:buNone/>
            </a:pP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None/>
            </a:pPr>
            <a:r>
              <a:rPr lang="en-US" altLang="zh-CN" sz="2800" dirty="0">
                <a:latin typeface="微软雅黑" panose="020B0503020204020204" charset="-122"/>
                <a:ea typeface="微软雅黑" panose="020B0503020204020204" charset="-122"/>
                <a:cs typeface="微软雅黑" panose="020B0503020204020204" charset="-122"/>
              </a:rPr>
              <a:t>1.</a:t>
            </a:r>
            <a:r>
              <a:rPr lang="zh-CN" altLang="zh-CN" sz="2800" dirty="0">
                <a:latin typeface="微软雅黑" panose="020B0503020204020204" charset="-122"/>
                <a:ea typeface="微软雅黑" panose="020B0503020204020204" charset="-122"/>
                <a:cs typeface="微软雅黑" panose="020B0503020204020204" charset="-122"/>
              </a:rPr>
              <a:t>邮政</a:t>
            </a:r>
            <a:r>
              <a:rPr lang="en-US" altLang="zh-CN" sz="2800" dirty="0">
                <a:latin typeface="微软雅黑" panose="020B0503020204020204" charset="-122"/>
                <a:ea typeface="微软雅黑" panose="020B0503020204020204" charset="-122"/>
                <a:cs typeface="微软雅黑" panose="020B0503020204020204" charset="-122"/>
              </a:rPr>
              <a:t>EMS</a:t>
            </a:r>
            <a:r>
              <a:rPr lang="zh-CN" altLang="zh-CN" sz="2800" dirty="0">
                <a:latin typeface="微软雅黑" panose="020B0503020204020204" charset="-122"/>
                <a:ea typeface="微软雅黑" panose="020B0503020204020204" charset="-122"/>
                <a:cs typeface="微软雅黑" panose="020B0503020204020204" charset="-122"/>
              </a:rPr>
              <a:t>特快专递（毕业生档案专用袋）</a:t>
            </a:r>
            <a:endParaRPr lang="zh-CN" altLang="zh-CN" sz="2800" dirty="0">
              <a:latin typeface="微软雅黑" panose="020B0503020204020204" charset="-122"/>
              <a:ea typeface="微软雅黑" panose="020B0503020204020204" charset="-122"/>
              <a:cs typeface="微软雅黑" panose="020B0503020204020204" charset="-122"/>
            </a:endParaRPr>
          </a:p>
          <a:p>
            <a:pPr indent="0" algn="l">
              <a:lnSpc>
                <a:spcPct val="150000"/>
              </a:lnSpc>
              <a:buNone/>
            </a:pPr>
            <a:r>
              <a:rPr lang="en-US" altLang="zh-CN" sz="2800" dirty="0">
                <a:latin typeface="微软雅黑" panose="020B0503020204020204" charset="-122"/>
                <a:ea typeface="微软雅黑" panose="020B0503020204020204" charset="-122"/>
                <a:cs typeface="微软雅黑" panose="020B0503020204020204" charset="-122"/>
              </a:rPr>
              <a:t>2.</a:t>
            </a:r>
            <a:r>
              <a:rPr lang="zh-CN" altLang="zh-CN" sz="2800" dirty="0">
                <a:latin typeface="微软雅黑" panose="020B0503020204020204" charset="-122"/>
                <a:ea typeface="微软雅黑" panose="020B0503020204020204" charset="-122"/>
                <a:cs typeface="微软雅黑" panose="020B0503020204020204" charset="-122"/>
              </a:rPr>
              <a:t>单位派专人提取（凭单位证明或介绍信、 工作证）</a:t>
            </a:r>
            <a:endParaRPr lang="zh-CN" altLang="zh-CN" sz="2800" dirty="0">
              <a:latin typeface="微软雅黑" panose="020B0503020204020204" charset="-122"/>
              <a:ea typeface="微软雅黑" panose="020B0503020204020204" charset="-122"/>
              <a:cs typeface="微软雅黑" panose="020B0503020204020204" charset="-122"/>
            </a:endParaRPr>
          </a:p>
          <a:p>
            <a:pPr indent="0" algn="l">
              <a:lnSpc>
                <a:spcPct val="150000"/>
              </a:lnSpc>
              <a:buNone/>
            </a:pPr>
            <a:r>
              <a:rPr lang="en-US" altLang="zh-CN" sz="2800" dirty="0">
                <a:latin typeface="微软雅黑" panose="020B0503020204020204" charset="-122"/>
                <a:ea typeface="微软雅黑" panose="020B0503020204020204" charset="-122"/>
                <a:cs typeface="微软雅黑" panose="020B0503020204020204" charset="-122"/>
              </a:rPr>
              <a:t>3.</a:t>
            </a:r>
            <a:r>
              <a:rPr lang="zh-CN" altLang="zh-CN" sz="2800" dirty="0">
                <a:latin typeface="微软雅黑" panose="020B0503020204020204" charset="-122"/>
                <a:ea typeface="微软雅黑" panose="020B0503020204020204" charset="-122"/>
                <a:cs typeface="微软雅黑" panose="020B0503020204020204" charset="-122"/>
              </a:rPr>
              <a:t>管理办派专员送往（如人事处等）</a:t>
            </a:r>
            <a:endParaRPr lang="zh-CN" altLang="zh-CN" sz="2800" dirty="0">
              <a:latin typeface="微软雅黑" panose="020B0503020204020204" charset="-122"/>
              <a:ea typeface="微软雅黑" panose="020B0503020204020204" charset="-122"/>
              <a:cs typeface="微软雅黑" panose="020B0503020204020204" charset="-122"/>
            </a:endParaRPr>
          </a:p>
          <a:p>
            <a:pPr indent="0" algn="l">
              <a:lnSpc>
                <a:spcPct val="150000"/>
              </a:lnSpc>
              <a:buNone/>
            </a:pPr>
            <a:endParaRPr lang="zh-CN" altLang="zh-CN" sz="28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四、档案交寄</a:t>
              </a:r>
              <a:r>
                <a:rPr lang="en-US" altLang="zh-CN" sz="2800" dirty="0">
                  <a:sym typeface="+mn-ea"/>
                </a:rPr>
                <a:t>——</a:t>
              </a:r>
              <a:r>
                <a:rPr lang="zh-CN" altLang="en-US" sz="2800" dirty="0">
                  <a:sym typeface="+mn-ea"/>
                </a:rPr>
                <a:t>交寄方式</a:t>
              </a:r>
              <a:endParaRPr lang="zh-CN" altLang="en-US" sz="2800" dirty="0">
                <a:sym typeface="+mn-ea"/>
              </a:endParaRPr>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a:xfrm rot="-1860000" flipH="1">
            <a:off x="-1851025" y="2590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31837"/>
            <a:ext cx="12172950" cy="720626"/>
            <a:chOff x="0" y="331837"/>
            <a:chExt cx="12172950" cy="720626"/>
          </a:xfrm>
        </p:grpSpPr>
        <p:sp>
          <p:nvSpPr>
            <p:cNvPr id="10" name="矩形 9"/>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一、</a:t>
              </a:r>
              <a:r>
                <a:rPr lang="zh-CN" sz="2800" dirty="0">
                  <a:sym typeface="+mn-ea"/>
                </a:rPr>
                <a:t>基本情况</a:t>
              </a:r>
              <a:endParaRPr lang="zh-CN" sz="2800" dirty="0"/>
            </a:p>
          </p:txBody>
        </p:sp>
        <p:sp>
          <p:nvSpPr>
            <p:cNvPr id="13" name="矩形 12"/>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custDataLst>
              <p:tags r:id="rId1"/>
            </p:custDataLst>
          </p:nvPr>
        </p:nvPicPr>
        <p:blipFill>
          <a:blip r:embed="rId2"/>
          <a:stretch>
            <a:fillRect/>
          </a:stretch>
        </p:blipFill>
        <p:spPr>
          <a:xfrm>
            <a:off x="720725" y="2214245"/>
            <a:ext cx="5414645" cy="4312285"/>
          </a:xfrm>
          <a:prstGeom prst="rect">
            <a:avLst/>
          </a:prstGeom>
        </p:spPr>
      </p:pic>
      <p:sp>
        <p:nvSpPr>
          <p:cNvPr id="8" name="文本框 7"/>
          <p:cNvSpPr txBox="1"/>
          <p:nvPr/>
        </p:nvSpPr>
        <p:spPr>
          <a:xfrm>
            <a:off x="6710680" y="2887345"/>
            <a:ext cx="5205730" cy="2630170"/>
          </a:xfrm>
          <a:prstGeom prst="rect">
            <a:avLst/>
          </a:prstGeom>
          <a:noFill/>
        </p:spPr>
        <p:txBody>
          <a:bodyPr wrap="square" rtlCol="0">
            <a:spAutoFit/>
          </a:bodyPr>
          <a:p>
            <a:pPr indent="457200" fontAlgn="auto">
              <a:lnSpc>
                <a:spcPct val="150000"/>
              </a:lnSpc>
            </a:pPr>
            <a:r>
              <a:rPr lang="zh-CN" altLang="en-US">
                <a:latin typeface="微软雅黑" panose="020B0503020204020204" charset="-122"/>
                <a:ea typeface="微软雅黑" panose="020B0503020204020204" charset="-122"/>
                <a:cs typeface="微软雅黑" panose="020B0503020204020204" charset="-122"/>
              </a:rPr>
              <a:t>从</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2023</a:t>
            </a:r>
            <a:r>
              <a:rPr lang="zh-CN" altLang="en-US">
                <a:latin typeface="微软雅黑" panose="020B0503020204020204" charset="-122"/>
                <a:ea typeface="微软雅黑" panose="020B0503020204020204" charset="-122"/>
                <a:cs typeface="微软雅黑" panose="020B0503020204020204" charset="-122"/>
              </a:rPr>
              <a:t>年起，不再发放《全国普通高等学校本专科毕业生就业报到证》和《全国毕业研究生就业报到证》（以下统称就业报到证），取消就业报到证补办、改派手续，不再将就业报到证作为办理高校毕业生招聘录用、落户、档案接收转递等手续的必需材料。</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04" name="文本框 103"/>
          <p:cNvSpPr txBox="1"/>
          <p:nvPr/>
        </p:nvSpPr>
        <p:spPr>
          <a:xfrm>
            <a:off x="951043" y="1093136"/>
            <a:ext cx="9490710" cy="829945"/>
          </a:xfrm>
          <a:prstGeom prst="rect">
            <a:avLst/>
          </a:prstGeom>
          <a:noFill/>
          <a:ln w="9525">
            <a:noFill/>
          </a:ln>
        </p:spPr>
        <p:txBody>
          <a:bodyPr wrap="square">
            <a:spAutoFit/>
          </a:bodyPr>
          <a:p>
            <a:pPr indent="381000" fontAlgn="auto" latinLnBrk="1"/>
            <a:r>
              <a:rPr lang="zh-CN" altLang="en-US" sz="2400" b="1" dirty="0">
                <a:solidFill>
                  <a:srgbClr val="B4171E"/>
                </a:solidFill>
                <a:latin typeface="微软雅黑" panose="020B0503020204020204" charset="-122"/>
                <a:ea typeface="微软雅黑" panose="020B0503020204020204" charset="-122"/>
                <a:cs typeface="微软雅黑" panose="020B0503020204020204" charset="-122"/>
              </a:rPr>
              <a:t>《国务院办公厅关于进一步做好高校毕业生等青年就业创业工作的通知》（国办发〔2022〕13号）</a:t>
            </a:r>
            <a:endParaRPr lang="zh-CN" altLang="en-US" b="1" dirty="0">
              <a:solidFill>
                <a:srgbClr val="B4171E"/>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22935" y="1229043"/>
            <a:ext cx="11012805" cy="3969385"/>
          </a:xfrm>
          <a:prstGeom prst="rect">
            <a:avLst/>
          </a:prstGeom>
          <a:noFill/>
        </p:spPr>
        <p:txBody>
          <a:bodyPr wrap="square" numCol="1" rtlCol="0" anchor="ctr">
            <a:spAutoFit/>
          </a:bodyPr>
          <a:lstStyle/>
          <a:p>
            <a:pPr algn="l">
              <a:lnSpc>
                <a:spcPct val="150000"/>
              </a:lnSpc>
            </a:pP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Wingdings" panose="05000000000000000000" pitchFamily="2" charset="2"/>
              <a:buNone/>
            </a:pPr>
            <a:r>
              <a:rPr lang="en-US" altLang="zh-CN" sz="2800" dirty="0">
                <a:latin typeface="微软雅黑" panose="020B0503020204020204" charset="-122"/>
                <a:ea typeface="微软雅黑" panose="020B0503020204020204" charset="-122"/>
                <a:cs typeface="微软雅黑" panose="020B0503020204020204" charset="-122"/>
              </a:rPr>
              <a:t>1.ems</a:t>
            </a:r>
            <a:r>
              <a:rPr lang="zh-CN" altLang="en-US" sz="2800" dirty="0">
                <a:latin typeface="微软雅黑" panose="020B0503020204020204" charset="-122"/>
                <a:ea typeface="微软雅黑" panose="020B0503020204020204" charset="-122"/>
                <a:cs typeface="微软雅黑" panose="020B0503020204020204" charset="-122"/>
              </a:rPr>
              <a:t>交寄：</a:t>
            </a: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Wingdings" panose="05000000000000000000" pitchFamily="2" charset="2"/>
              <a:buNone/>
            </a:pPr>
            <a:r>
              <a:rPr lang="zh-CN" altLang="en-US" sz="2800" dirty="0">
                <a:latin typeface="微软雅黑" panose="020B0503020204020204" charset="-122"/>
                <a:ea typeface="微软雅黑" panose="020B0503020204020204" charset="-122"/>
                <a:cs typeface="微软雅黑" panose="020B0503020204020204" charset="-122"/>
              </a:rPr>
              <a:t>①已落实单位的学生的档案寄去该单位档案管理部门（以就业方案主管单位为准）</a:t>
            </a: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Wingdings" panose="05000000000000000000" pitchFamily="2" charset="2"/>
              <a:buNone/>
            </a:pPr>
            <a:r>
              <a:rPr lang="zh-CN" altLang="en-US" sz="2800" dirty="0">
                <a:latin typeface="微软雅黑" panose="020B0503020204020204" charset="-122"/>
                <a:ea typeface="微软雅黑" panose="020B0503020204020204" charset="-122"/>
                <a:cs typeface="微软雅黑" panose="020B0503020204020204" charset="-122"/>
              </a:rPr>
              <a:t>②回生源地的学生的档案寄去其生源地人才服务中心（大部分地区）</a:t>
            </a: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150000"/>
              </a:lnSpc>
              <a:buFont typeface="Wingdings" panose="05000000000000000000" pitchFamily="2" charset="2"/>
              <a:buNone/>
            </a:pPr>
            <a:r>
              <a:rPr lang="zh-CN" altLang="en-US" sz="2800" dirty="0">
                <a:latin typeface="微软雅黑" panose="020B0503020204020204" charset="-122"/>
                <a:ea typeface="微软雅黑" panose="020B0503020204020204" charset="-122"/>
                <a:cs typeface="微软雅黑" panose="020B0503020204020204" charset="-122"/>
              </a:rPr>
              <a:t>③考博学生：考外校凭调档函寄送地址</a:t>
            </a:r>
            <a:endParaRPr lang="zh-CN" altLang="en-US" sz="2800" dirty="0">
              <a:latin typeface="微软雅黑" panose="020B0503020204020204" charset="-122"/>
              <a:ea typeface="微软雅黑" panose="020B0503020204020204" charset="-122"/>
              <a:cs typeface="微软雅黑" panose="020B0503020204020204" charset="-122"/>
            </a:endParaRPr>
          </a:p>
        </p:txBody>
      </p:sp>
      <p:grpSp>
        <p:nvGrpSpPr>
          <p:cNvPr id="13" name="组合 12"/>
          <p:cNvGrpSpPr/>
          <p:nvPr/>
        </p:nvGrpSpPr>
        <p:grpSpPr>
          <a:xfrm>
            <a:off x="0" y="331837"/>
            <a:ext cx="12172950" cy="720626"/>
            <a:chOff x="0" y="331837"/>
            <a:chExt cx="12172950" cy="720626"/>
          </a:xfrm>
        </p:grpSpPr>
        <p:sp>
          <p:nvSpPr>
            <p:cNvPr id="14" name="矩形 13"/>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四、档案交寄</a:t>
              </a:r>
              <a:r>
                <a:rPr lang="en-US" altLang="zh-CN" sz="2800" dirty="0">
                  <a:sym typeface="+mn-ea"/>
                </a:rPr>
                <a:t>—</a:t>
              </a:r>
              <a:r>
                <a:rPr lang="zh-CN" altLang="en-US" sz="2800" dirty="0">
                  <a:sym typeface="+mn-ea"/>
                </a:rPr>
                <a:t>交寄情况说明</a:t>
              </a:r>
              <a:endParaRPr lang="zh-CN" altLang="en-US" sz="2800" dirty="0">
                <a:sym typeface="+mn-ea"/>
              </a:endParaRPr>
            </a:p>
          </p:txBody>
        </p:sp>
        <p:sp>
          <p:nvSpPr>
            <p:cNvPr id="17" name="矩形 16"/>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8867775" y="6299200"/>
            <a:ext cx="1949450" cy="561340"/>
            <a:chOff x="15012" y="9920"/>
            <a:chExt cx="3070" cy="884"/>
          </a:xfrm>
        </p:grpSpPr>
        <p:sp>
          <p:nvSpPr>
            <p:cNvPr id="19" name="等腰三角形 18"/>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四、</a:t>
              </a:r>
              <a:r>
                <a:rPr lang="en-US" altLang="zh-CN" sz="2800" dirty="0">
                  <a:sym typeface="+mn-ea"/>
                </a:rPr>
                <a:t> </a:t>
              </a:r>
              <a:r>
                <a:rPr lang="zh-CN" altLang="en-US" sz="2800" dirty="0">
                  <a:sym typeface="+mn-ea"/>
                </a:rPr>
                <a:t>档案交寄</a:t>
              </a:r>
              <a:r>
                <a:rPr lang="en-US" altLang="zh-CN" sz="2800" dirty="0">
                  <a:sym typeface="+mn-ea"/>
                </a:rPr>
                <a:t>——【</a:t>
              </a:r>
              <a:r>
                <a:rPr lang="zh-CN" altLang="en-US" sz="2800" dirty="0">
                  <a:sym typeface="+mn-ea"/>
                </a:rPr>
                <a:t>交寄情况说明</a:t>
              </a:r>
              <a:r>
                <a:rPr lang="en-US" altLang="zh-CN" sz="2800" dirty="0">
                  <a:sym typeface="+mn-ea"/>
                </a:rPr>
                <a:t>】</a:t>
              </a:r>
              <a:endParaRPr lang="zh-CN" altLang="en-US" sz="2800" dirty="0">
                <a:sym typeface="+mn-ea"/>
              </a:endParaRPr>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021080" y="2245995"/>
            <a:ext cx="10478135" cy="2676525"/>
          </a:xfrm>
          <a:prstGeom prst="rect">
            <a:avLst/>
          </a:prstGeom>
          <a:noFill/>
        </p:spPr>
        <p:txBody>
          <a:bodyPr wrap="square" numCol="1" rtlCol="0" anchor="ctr">
            <a:spAutoFit/>
          </a:bodyPr>
          <a:lstStyle/>
          <a:p>
            <a:pPr algn="l">
              <a:lnSpc>
                <a:spcPct val="200000"/>
              </a:lnSpc>
            </a:pPr>
            <a:r>
              <a:rPr lang="en-US" altLang="zh-CN" sz="2800" dirty="0">
                <a:latin typeface="微软雅黑" panose="020B0503020204020204" charset="-122"/>
                <a:ea typeface="微软雅黑" panose="020B0503020204020204" charset="-122"/>
                <a:cs typeface="微软雅黑" panose="020B0503020204020204" charset="-122"/>
                <a:sym typeface="+mn-ea"/>
              </a:rPr>
              <a:t>2.</a:t>
            </a:r>
            <a:r>
              <a:rPr lang="zh-CN" altLang="en-US" sz="2800" dirty="0">
                <a:latin typeface="微软雅黑" panose="020B0503020204020204" charset="-122"/>
                <a:ea typeface="微软雅黑" panose="020B0503020204020204" charset="-122"/>
                <a:cs typeface="微软雅黑" panose="020B0503020204020204" charset="-122"/>
              </a:rPr>
              <a:t>留校工作的学生的档案转到华师人事处</a:t>
            </a:r>
            <a:endParaRPr lang="zh-CN" altLang="en-US" sz="2800" dirty="0">
              <a:latin typeface="微软雅黑" panose="020B0503020204020204" charset="-122"/>
              <a:ea typeface="微软雅黑" panose="020B0503020204020204" charset="-122"/>
              <a:cs typeface="微软雅黑" panose="020B0503020204020204" charset="-122"/>
            </a:endParaRPr>
          </a:p>
          <a:p>
            <a:pPr indent="0" algn="l">
              <a:lnSpc>
                <a:spcPct val="200000"/>
              </a:lnSpc>
              <a:buFont typeface="Wingdings" panose="05000000000000000000" pitchFamily="2" charset="2"/>
              <a:buNone/>
            </a:pPr>
            <a:r>
              <a:rPr lang="en-US" altLang="zh-CN" sz="2800" dirty="0">
                <a:latin typeface="微软雅黑" panose="020B0503020204020204" charset="-122"/>
                <a:ea typeface="微软雅黑" panose="020B0503020204020204" charset="-122"/>
                <a:cs typeface="微软雅黑" panose="020B0503020204020204" charset="-122"/>
              </a:rPr>
              <a:t>3.</a:t>
            </a:r>
            <a:r>
              <a:rPr lang="zh-CN" altLang="en-US" sz="2800" dirty="0">
                <a:latin typeface="微软雅黑" panose="020B0503020204020204" charset="-122"/>
                <a:ea typeface="微软雅黑" panose="020B0503020204020204" charset="-122"/>
                <a:cs typeface="微软雅黑" panose="020B0503020204020204" charset="-122"/>
                <a:sym typeface="+mn-ea"/>
              </a:rPr>
              <a:t>考本校博士生，档案继续留研究生院</a:t>
            </a:r>
            <a:endParaRPr lang="zh-CN" altLang="en-US" sz="2800" dirty="0">
              <a:latin typeface="微软雅黑" panose="020B0503020204020204" charset="-122"/>
              <a:ea typeface="微软雅黑" panose="020B0503020204020204" charset="-122"/>
              <a:cs typeface="微软雅黑" panose="020B0503020204020204" charset="-122"/>
              <a:sym typeface="+mn-ea"/>
            </a:endParaRPr>
          </a:p>
          <a:p>
            <a:pPr marL="0" lvl="1" indent="0" algn="l">
              <a:lnSpc>
                <a:spcPct val="200000"/>
              </a:lnSpc>
              <a:buFont typeface="Wingdings" panose="05000000000000000000" pitchFamily="2" charset="2"/>
              <a:buNone/>
            </a:pPr>
            <a:endParaRPr lang="zh-CN" altLang="en-US" sz="2800" dirty="0">
              <a:latin typeface="微软雅黑" panose="020B0503020204020204" charset="-122"/>
              <a:ea typeface="微软雅黑" panose="020B0503020204020204" charset="-122"/>
              <a:cs typeface="微软雅黑" panose="020B0503020204020204" charset="-122"/>
            </a:endParaRPr>
          </a:p>
        </p:txBody>
      </p:sp>
      <p:grpSp>
        <p:nvGrpSpPr>
          <p:cNvPr id="13" name="组合 12"/>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48000" y="3876731"/>
            <a:ext cx="8784000" cy="156827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411365" y="4275855"/>
            <a:ext cx="11376000" cy="768350"/>
          </a:xfrm>
          <a:prstGeom prst="rect">
            <a:avLst/>
          </a:prstGeom>
          <a:noFill/>
        </p:spPr>
        <p:txBody>
          <a:bodyPr wrap="square" rtlCol="0">
            <a:spAutoFit/>
          </a:bodyPr>
          <a:lstStyle/>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五、档案查询</a:t>
            </a:r>
            <a:endPar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五、档案查询</a:t>
              </a:r>
              <a:endParaRPr lang="zh-CN" altLang="en-US" sz="2800" dirty="0">
                <a:sym typeface="+mn-ea"/>
              </a:endParaRPr>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51180" y="2461260"/>
            <a:ext cx="10441305" cy="1814830"/>
          </a:xfrm>
          <a:prstGeom prst="rect">
            <a:avLst/>
          </a:prstGeom>
          <a:noFill/>
        </p:spPr>
        <p:txBody>
          <a:bodyPr wrap="square" numCol="1" rtlCol="0" anchor="ctr">
            <a:spAutoFit/>
          </a:bodyPr>
          <a:lstStyle/>
          <a:p>
            <a:pPr marL="342900" indent="-342900" algn="l">
              <a:lnSpc>
                <a:spcPct val="200000"/>
              </a:lnSpc>
              <a:buFont typeface="Arial" panose="020B0604020202020204" pitchFamily="34" charset="0"/>
              <a:buChar char="•"/>
            </a:pPr>
            <a:endParaRPr lang="zh-CN" altLang="en-US" sz="2800" dirty="0">
              <a:latin typeface="微软雅黑" panose="020B0503020204020204" charset="-122"/>
              <a:ea typeface="微软雅黑" panose="020B0503020204020204" charset="-122"/>
              <a:cs typeface="微软雅黑" panose="020B0503020204020204" charset="-122"/>
            </a:endParaRPr>
          </a:p>
          <a:p>
            <a:pPr marL="457200" indent="-457200" algn="l">
              <a:lnSpc>
                <a:spcPct val="200000"/>
              </a:lnSpc>
              <a:buFont typeface="Arial" panose="020B0604020202020204" pitchFamily="34" charset="0"/>
              <a:buChar char="•"/>
            </a:pPr>
            <a:r>
              <a:rPr lang="en-US" altLang="zh-CN" sz="2800" dirty="0">
                <a:latin typeface="微软雅黑" panose="020B0503020204020204" charset="-122"/>
                <a:ea typeface="微软雅黑" panose="020B0503020204020204" charset="-122"/>
                <a:cs typeface="微软雅黑" panose="020B0503020204020204" charset="-122"/>
              </a:rPr>
              <a:t>9</a:t>
            </a:r>
            <a:r>
              <a:rPr lang="zh-CN" altLang="en-US" sz="2800" dirty="0">
                <a:latin typeface="微软雅黑" panose="020B0503020204020204" charset="-122"/>
                <a:ea typeface="微软雅黑" panose="020B0503020204020204" charset="-122"/>
                <a:cs typeface="微软雅黑" panose="020B0503020204020204" charset="-122"/>
              </a:rPr>
              <a:t>月</a:t>
            </a:r>
            <a:r>
              <a:rPr lang="en-US" altLang="zh-CN" sz="2800" dirty="0">
                <a:latin typeface="微软雅黑" panose="020B0503020204020204" charset="-122"/>
                <a:ea typeface="微软雅黑" panose="020B0503020204020204" charset="-122"/>
                <a:cs typeface="微软雅黑" panose="020B0503020204020204" charset="-122"/>
              </a:rPr>
              <a:t>1</a:t>
            </a:r>
            <a:r>
              <a:rPr lang="zh-CN" altLang="en-US" sz="2800" dirty="0">
                <a:latin typeface="微软雅黑" panose="020B0503020204020204" charset="-122"/>
                <a:ea typeface="微软雅黑" panose="020B0503020204020204" charset="-122"/>
                <a:cs typeface="微软雅黑" panose="020B0503020204020204" charset="-122"/>
              </a:rPr>
              <a:t>日以后</a:t>
            </a:r>
            <a:r>
              <a:rPr lang="zh-CN" altLang="zh-CN" sz="2800" dirty="0">
                <a:latin typeface="微软雅黑" panose="020B0503020204020204" charset="-122"/>
                <a:ea typeface="微软雅黑" panose="020B0503020204020204" charset="-122"/>
                <a:cs typeface="微软雅黑" panose="020B0503020204020204" charset="-122"/>
              </a:rPr>
              <a:t>通过广东大学生就业创业服务平台</a:t>
            </a:r>
            <a:endParaRPr lang="zh-CN" altLang="zh-CN" sz="2800" dirty="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五、档案查询</a:t>
              </a:r>
              <a:endParaRPr lang="zh-CN" altLang="en-US" sz="2800" dirty="0">
                <a:sym typeface="+mn-ea"/>
              </a:endParaRPr>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Grp="1" noChangeArrowheads="1"/>
          </p:cNvSpPr>
          <p:nvPr/>
        </p:nvSpPr>
        <p:spPr>
          <a:xfrm>
            <a:off x="907415" y="2032000"/>
            <a:ext cx="10805795" cy="3574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注意：</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a:p>
            <a:pPr algn="l">
              <a:buFont typeface="Arial" panose="020B0604020202020204" pitchFamily="34" charset="0"/>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lgn="l">
              <a:buFont typeface="Arial" panose="020B0604020202020204" pitchFamily="34" charset="0"/>
              <a:buChar char="•"/>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提醒毕业生ems单号三个月内有效！</a:t>
            </a:r>
            <a:endParaRPr lang="zh-CN" altLang="en-US" sz="2800" dirty="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gn="l">
              <a:lnSpc>
                <a:spcPct val="150000"/>
              </a:lnSpc>
              <a:buFont typeface="Arial" panose="020B0604020202020204" pitchFamily="34" charset="0"/>
              <a:buChar char="•"/>
            </a:pP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提醒在毕业离校一个月内与档案接收单位确认档案接收情况！</a:t>
            </a:r>
            <a:endParaRPr lang="zh-CN" altLang="en-US" sz="2800" dirty="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48000" y="3876731"/>
            <a:ext cx="8784000" cy="156827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650760" y="4293000"/>
            <a:ext cx="11376000" cy="769441"/>
          </a:xfrm>
          <a:prstGeom prst="rect">
            <a:avLst/>
          </a:prstGeom>
          <a:noFill/>
        </p:spPr>
        <p:txBody>
          <a:bodyPr wrap="square" rtlCol="0">
            <a:spAutoFit/>
          </a:bodyPr>
          <a:lstStyle/>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谢 谢 </a:t>
            </a:r>
            <a:r>
              <a:rPr lang="en-US" altLang="zh-CN"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endParaRPr lang="en-US" altLang="zh-CN"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a:xfrm rot="-1860000" flipH="1">
            <a:off x="-1851025" y="259080"/>
            <a:ext cx="4512310" cy="5857875"/>
          </a:xfrm>
          <a:custGeom>
            <a:avLst/>
            <a:gdLst>
              <a:gd name="connsiteX0" fmla="*/ 0 w 7106"/>
              <a:gd name="connsiteY0" fmla="*/ 6635 h 9225"/>
              <a:gd name="connsiteX1" fmla="*/ 1570 w 7106"/>
              <a:gd name="connsiteY1" fmla="*/ 0 h 9225"/>
              <a:gd name="connsiteX2" fmla="*/ 7106 w 7106"/>
              <a:gd name="connsiteY2" fmla="*/ 9225 h 9225"/>
              <a:gd name="connsiteX3" fmla="*/ 0 w 7106"/>
              <a:gd name="connsiteY3" fmla="*/ 6635 h 9225"/>
            </a:gdLst>
            <a:ahLst/>
            <a:cxnLst>
              <a:cxn ang="0">
                <a:pos x="connsiteX0" y="connsiteY0"/>
              </a:cxn>
              <a:cxn ang="0">
                <a:pos x="connsiteX1" y="connsiteY1"/>
              </a:cxn>
              <a:cxn ang="0">
                <a:pos x="connsiteX2" y="connsiteY2"/>
              </a:cxn>
              <a:cxn ang="0">
                <a:pos x="connsiteX3" y="connsiteY3"/>
              </a:cxn>
            </a:cxnLst>
            <a:rect l="l" t="t" r="r" b="b"/>
            <a:pathLst>
              <a:path w="7106" h="9225">
                <a:moveTo>
                  <a:pt x="0" y="6635"/>
                </a:moveTo>
                <a:lnTo>
                  <a:pt x="1570" y="0"/>
                </a:lnTo>
                <a:lnTo>
                  <a:pt x="7106" y="9225"/>
                </a:lnTo>
                <a:lnTo>
                  <a:pt x="0" y="6635"/>
                </a:lnTo>
                <a:close/>
              </a:path>
            </a:pathLst>
          </a:custGeom>
          <a:solidFill>
            <a:schemeClr val="accent1">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31837"/>
            <a:ext cx="12172950" cy="720626"/>
            <a:chOff x="0" y="331837"/>
            <a:chExt cx="12172950" cy="720626"/>
          </a:xfrm>
        </p:grpSpPr>
        <p:sp>
          <p:nvSpPr>
            <p:cNvPr id="10" name="矩形 9"/>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一、</a:t>
              </a:r>
              <a:r>
                <a:rPr lang="zh-CN" sz="2800" dirty="0">
                  <a:sym typeface="+mn-ea"/>
                </a:rPr>
                <a:t>基本情况</a:t>
              </a:r>
              <a:endParaRPr lang="zh-CN" sz="2800" dirty="0"/>
            </a:p>
          </p:txBody>
        </p:sp>
        <p:sp>
          <p:nvSpPr>
            <p:cNvPr id="13" name="矩形 12"/>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
          <a:stretch>
            <a:fillRect/>
          </a:stretch>
        </p:blipFill>
        <p:spPr>
          <a:xfrm>
            <a:off x="1453515" y="2305050"/>
            <a:ext cx="3639185" cy="4135755"/>
          </a:xfrm>
          <a:prstGeom prst="rect">
            <a:avLst/>
          </a:prstGeom>
        </p:spPr>
      </p:pic>
      <p:sp>
        <p:nvSpPr>
          <p:cNvPr id="2" name="文本框 1"/>
          <p:cNvSpPr txBox="1"/>
          <p:nvPr/>
        </p:nvSpPr>
        <p:spPr>
          <a:xfrm>
            <a:off x="5664200" y="2305050"/>
            <a:ext cx="5205730" cy="2214880"/>
          </a:xfrm>
          <a:prstGeom prst="rect">
            <a:avLst/>
          </a:prstGeom>
          <a:noFill/>
        </p:spPr>
        <p:txBody>
          <a:bodyPr wrap="square" rtlCol="0">
            <a:spAutoFit/>
          </a:bodyPr>
          <a:p>
            <a:pPr indent="457200" fontAlgn="auto">
              <a:lnSpc>
                <a:spcPct val="150000"/>
              </a:lnSpc>
            </a:pPr>
            <a:r>
              <a:rPr lang="zh-CN" altLang="en-US">
                <a:latin typeface="微软雅黑" panose="020B0503020204020204" charset="-122"/>
                <a:ea typeface="微软雅黑" panose="020B0503020204020204" charset="-122"/>
                <a:cs typeface="微软雅黑" panose="020B0503020204020204" charset="-122"/>
              </a:rPr>
              <a:t>根据通知，毕业生离校前暂未就业的，按照政策派遣回生源地公共就业人才服务机构，档案、党(团)组织关系随迁，不再办理</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“暂不派遣”</a:t>
            </a:r>
            <a:r>
              <a:rPr lang="zh-CN" altLang="en-US">
                <a:latin typeface="微软雅黑" panose="020B0503020204020204" charset="-122"/>
                <a:ea typeface="微软雅黑" panose="020B0503020204020204" charset="-122"/>
                <a:cs typeface="微软雅黑" panose="020B0503020204020204" charset="-122"/>
              </a:rPr>
              <a:t>手续。各高校要在</a:t>
            </a:r>
            <a:r>
              <a:rPr lang="en-US" altLang="zh-CN">
                <a:latin typeface="微软雅黑" panose="020B0503020204020204" charset="-122"/>
                <a:ea typeface="微软雅黑" panose="020B0503020204020204" charset="-122"/>
                <a:cs typeface="微软雅黑" panose="020B0503020204020204" charset="-122"/>
              </a:rPr>
              <a:t>2022</a:t>
            </a:r>
            <a:r>
              <a:rPr lang="zh-CN" altLang="en-US">
                <a:latin typeface="微软雅黑" panose="020B0503020204020204" charset="-122"/>
                <a:ea typeface="微软雅黑" panose="020B0503020204020204" charset="-122"/>
                <a:cs typeface="微软雅黑" panose="020B0503020204020204" charset="-122"/>
              </a:rPr>
              <a:t>年9月1日前将往届办理了“暂不派遣”的毕业生派遣回生源地。</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78348" y="1159504"/>
            <a:ext cx="9490710" cy="829945"/>
          </a:xfrm>
          <a:prstGeom prst="rect">
            <a:avLst/>
          </a:prstGeom>
          <a:noFill/>
          <a:ln w="9525">
            <a:noFill/>
          </a:ln>
        </p:spPr>
        <p:txBody>
          <a:bodyPr wrap="square">
            <a:spAutoFit/>
          </a:bodyPr>
          <a:p>
            <a:pPr indent="381000"/>
            <a:r>
              <a:rPr lang="zh-CN" altLang="en-US" sz="2400" b="1" dirty="0">
                <a:solidFill>
                  <a:srgbClr val="B4171E"/>
                </a:solidFill>
                <a:latin typeface="微软雅黑" panose="020B0503020204020204" charset="-122"/>
                <a:ea typeface="微软雅黑" panose="020B0503020204020204" charset="-122"/>
                <a:cs typeface="微软雅黑" panose="020B0503020204020204" charset="-122"/>
              </a:rPr>
              <a:t>《广东省教育厅关于做好2022年广东省高校毕业生报到证签发和就业信息报送工作的通知》</a:t>
            </a:r>
            <a:endParaRPr lang="zh-CN" altLang="en-US" sz="2400" b="1" dirty="0">
              <a:solidFill>
                <a:srgbClr val="B4171E"/>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331837"/>
            <a:ext cx="12172950" cy="720626"/>
            <a:chOff x="0" y="331837"/>
            <a:chExt cx="12172950" cy="720626"/>
          </a:xfrm>
        </p:grpSpPr>
        <p:sp>
          <p:nvSpPr>
            <p:cNvPr id="9" name="矩形 8"/>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8030" y="430897"/>
              <a:ext cx="10204450" cy="521970"/>
            </a:xfrm>
            <a:prstGeom prst="rect">
              <a:avLst/>
            </a:prstGeom>
            <a:noFill/>
          </p:spPr>
          <p:txBody>
            <a:bodyPr wrap="square" rtlCol="0">
              <a:spAutoFit/>
            </a:bodyPr>
            <a:lstStyle/>
            <a:p>
              <a:r>
                <a:rPr lang="zh-CN" altLang="en-US" sz="2800" dirty="0">
                  <a:sym typeface="+mn-ea"/>
                </a:rPr>
                <a:t>一、</a:t>
              </a:r>
              <a:r>
                <a:rPr lang="zh-CN" sz="2800" dirty="0">
                  <a:sym typeface="+mn-ea"/>
                </a:rPr>
                <a:t>基本情况</a:t>
              </a:r>
              <a:endParaRPr lang="zh-CN" sz="2800" dirty="0"/>
            </a:p>
          </p:txBody>
        </p:sp>
        <p:sp>
          <p:nvSpPr>
            <p:cNvPr id="12" name="矩形 11"/>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748030" y="1266557"/>
            <a:ext cx="10204450" cy="953135"/>
          </a:xfrm>
          <a:prstGeom prst="rect">
            <a:avLst/>
          </a:prstGeom>
          <a:noFill/>
        </p:spPr>
        <p:txBody>
          <a:bodyPr wrap="square" rtlCol="0">
            <a:spAutoFit/>
          </a:bodyPr>
          <a:lstStyle/>
          <a:p>
            <a:r>
              <a:rPr lang="zh-CN" altLang="en-US" sz="2800" dirty="0">
                <a:sym typeface="+mn-ea"/>
              </a:rPr>
              <a:t>档案整理场地说明</a:t>
            </a:r>
            <a:endParaRPr lang="zh-CN" altLang="en-US" sz="2800" dirty="0">
              <a:sym typeface="+mn-ea"/>
            </a:endParaRPr>
          </a:p>
          <a:p>
            <a:endParaRPr lang="zh-CN" altLang="en-US" sz="2800" dirty="0"/>
          </a:p>
        </p:txBody>
      </p:sp>
      <p:sp>
        <p:nvSpPr>
          <p:cNvPr id="14" name="文本框 13"/>
          <p:cNvSpPr txBox="1"/>
          <p:nvPr/>
        </p:nvSpPr>
        <p:spPr>
          <a:xfrm>
            <a:off x="1421130" y="2998470"/>
            <a:ext cx="9350375" cy="1630045"/>
          </a:xfrm>
          <a:prstGeom prst="rect">
            <a:avLst/>
          </a:prstGeom>
          <a:noFill/>
        </p:spPr>
        <p:txBody>
          <a:bodyPr wrap="square" rtlCol="0" anchor="t">
            <a:spAutoFit/>
          </a:bodyPr>
          <a:lstStyle/>
          <a:p>
            <a:pPr marL="342900" indent="-342900">
              <a:lnSpc>
                <a:spcPct val="250000"/>
              </a:lnSpc>
              <a:buFont typeface="Arial" panose="020B0604020202020204" pitchFamily="34" charset="0"/>
              <a:buChar char="•"/>
            </a:pPr>
            <a:r>
              <a:rPr lang="zh-CN" altLang="en-US" sz="2000">
                <a:sym typeface="+mn-ea"/>
              </a:rPr>
              <a:t>石牌校区、南海校区</a:t>
            </a:r>
            <a:r>
              <a:rPr lang="zh-CN" altLang="en-US" sz="2000"/>
              <a:t>：石牌校区研究生院</a:t>
            </a:r>
            <a:r>
              <a:rPr lang="en-US" altLang="zh-CN" sz="2000"/>
              <a:t>——</a:t>
            </a:r>
            <a:r>
              <a:rPr lang="zh-CN" altLang="en-US" sz="2000"/>
              <a:t> 具体课室待定</a:t>
            </a:r>
            <a:endParaRPr lang="zh-CN" altLang="en-US" sz="2000"/>
          </a:p>
          <a:p>
            <a:pPr marL="342900" indent="-342900">
              <a:lnSpc>
                <a:spcPct val="250000"/>
              </a:lnSpc>
              <a:buFont typeface="Arial" panose="020B0604020202020204" pitchFamily="34" charset="0"/>
              <a:buChar char="•"/>
            </a:pPr>
            <a:r>
              <a:rPr lang="zh-CN" altLang="en-US" sz="2000"/>
              <a:t>大学城校区：行政楼</a:t>
            </a:r>
            <a:r>
              <a:rPr lang="en-US" altLang="zh-CN" sz="2000"/>
              <a:t>A310——</a:t>
            </a:r>
            <a:r>
              <a:rPr lang="zh-CN" altLang="en-US" sz="2000"/>
              <a:t>具体课室待定</a:t>
            </a:r>
            <a:endParaRPr lang="zh-CN" altLang="en-US" sz="2000"/>
          </a:p>
        </p:txBody>
      </p:sp>
      <p:grpSp>
        <p:nvGrpSpPr>
          <p:cNvPr id="15" name="组合 14"/>
          <p:cNvGrpSpPr/>
          <p:nvPr/>
        </p:nvGrpSpPr>
        <p:grpSpPr>
          <a:xfrm>
            <a:off x="8867775" y="6299200"/>
            <a:ext cx="1949450" cy="561340"/>
            <a:chOff x="15012" y="9920"/>
            <a:chExt cx="3070" cy="884"/>
          </a:xfrm>
        </p:grpSpPr>
        <p:sp>
          <p:nvSpPr>
            <p:cNvPr id="16" name="等腰三角形 15"/>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Picture 2" descr="C:\Users\HP\Desktop\校徽＋校名png\校徽＋校名 白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70683" y="1346045"/>
            <a:ext cx="2622992" cy="23096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737" y="1258002"/>
            <a:ext cx="2974047" cy="26187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4464" y="1800640"/>
            <a:ext cx="1768592" cy="156165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48000" y="3876731"/>
            <a:ext cx="8784000" cy="156827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6" name="TextBox 5"/>
          <p:cNvSpPr txBox="1"/>
          <p:nvPr/>
        </p:nvSpPr>
        <p:spPr>
          <a:xfrm>
            <a:off x="650760" y="4293000"/>
            <a:ext cx="11376000" cy="768350"/>
          </a:xfrm>
          <a:prstGeom prst="rect">
            <a:avLst/>
          </a:prstGeom>
          <a:noFill/>
        </p:spPr>
        <p:txBody>
          <a:bodyPr wrap="square" rtlCol="0">
            <a:spAutoFit/>
          </a:bodyPr>
          <a:lstStyle/>
          <a:p>
            <a:pPr algn="ctr"/>
            <a:r>
              <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二、总体步骤</a:t>
            </a:r>
            <a:endParaRPr lang="zh-CN" altLang="en-US" sz="4400" b="1" dirty="0">
              <a:solidFill>
                <a:srgbClr val="FFC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31837"/>
            <a:ext cx="12172950" cy="720626"/>
            <a:chOff x="0" y="331837"/>
            <a:chExt cx="12172950" cy="720626"/>
          </a:xfrm>
        </p:grpSpPr>
        <p:sp>
          <p:nvSpPr>
            <p:cNvPr id="3" name="矩形 2"/>
            <p:cNvSpPr/>
            <p:nvPr/>
          </p:nvSpPr>
          <p:spPr>
            <a:xfrm>
              <a:off x="0" y="331837"/>
              <a:ext cx="479376"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1384" y="331837"/>
              <a:ext cx="72008" cy="72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8030" y="430897"/>
              <a:ext cx="10204450" cy="521970"/>
            </a:xfrm>
            <a:prstGeom prst="rect">
              <a:avLst/>
            </a:prstGeom>
            <a:noFill/>
          </p:spPr>
          <p:txBody>
            <a:bodyPr wrap="square" rtlCol="0">
              <a:spAutoFit/>
            </a:bodyPr>
            <a:lstStyle/>
            <a:p>
              <a:r>
                <a:rPr lang="zh-CN" altLang="en-US" sz="2800" dirty="0"/>
                <a:t>二、总体步骤</a:t>
              </a:r>
              <a:endParaRPr lang="zh-CN" altLang="en-US" sz="2800" dirty="0"/>
            </a:p>
          </p:txBody>
        </p:sp>
        <p:sp>
          <p:nvSpPr>
            <p:cNvPr id="6" name="矩形 5"/>
            <p:cNvSpPr/>
            <p:nvPr/>
          </p:nvSpPr>
          <p:spPr>
            <a:xfrm>
              <a:off x="907415" y="971917"/>
              <a:ext cx="112655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片 29" descr="3481816"/>
          <p:cNvPicPr>
            <a:picLocks noChangeAspect="1"/>
          </p:cNvPicPr>
          <p:nvPr/>
        </p:nvPicPr>
        <p:blipFill>
          <a:blip r:embed="rId1"/>
          <a:stretch>
            <a:fillRect/>
          </a:stretch>
        </p:blipFill>
        <p:spPr>
          <a:xfrm>
            <a:off x="4695825" y="1301115"/>
            <a:ext cx="2447290" cy="2806065"/>
          </a:xfrm>
          <a:prstGeom prst="rect">
            <a:avLst/>
          </a:prstGeom>
        </p:spPr>
      </p:pic>
      <p:pic>
        <p:nvPicPr>
          <p:cNvPr id="31" name="图片 30" descr="4520020"/>
          <p:cNvPicPr>
            <a:picLocks noChangeAspect="1"/>
          </p:cNvPicPr>
          <p:nvPr/>
        </p:nvPicPr>
        <p:blipFill>
          <a:blip r:embed="rId2"/>
          <a:stretch>
            <a:fillRect/>
          </a:stretch>
        </p:blipFill>
        <p:spPr>
          <a:xfrm>
            <a:off x="8761730" y="2736215"/>
            <a:ext cx="1568450" cy="1568450"/>
          </a:xfrm>
          <a:prstGeom prst="rect">
            <a:avLst/>
          </a:prstGeom>
        </p:spPr>
      </p:pic>
      <p:sp>
        <p:nvSpPr>
          <p:cNvPr id="32" name="文本框 31"/>
          <p:cNvSpPr txBox="1"/>
          <p:nvPr/>
        </p:nvSpPr>
        <p:spPr>
          <a:xfrm>
            <a:off x="3953510" y="2661920"/>
            <a:ext cx="824230" cy="1322070"/>
          </a:xfrm>
          <a:prstGeom prst="rect">
            <a:avLst/>
          </a:prstGeom>
          <a:noFill/>
        </p:spPr>
        <p:txBody>
          <a:bodyPr wrap="square" rtlCol="0">
            <a:spAutoFit/>
            <a:scene3d>
              <a:camera prst="orthographicFront"/>
              <a:lightRig rig="threePt" dir="t"/>
            </a:scene3d>
          </a:bodyPr>
          <a:lstStyle/>
          <a:p>
            <a:r>
              <a:rPr lang="en-US" altLang="zh-CN" sz="8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8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4" name="文本框 33"/>
          <p:cNvSpPr txBox="1"/>
          <p:nvPr/>
        </p:nvSpPr>
        <p:spPr>
          <a:xfrm>
            <a:off x="7353935" y="2661920"/>
            <a:ext cx="824230" cy="1322070"/>
          </a:xfrm>
          <a:prstGeom prst="rect">
            <a:avLst/>
          </a:prstGeom>
          <a:noFill/>
        </p:spPr>
        <p:txBody>
          <a:bodyPr wrap="square" rtlCol="0">
            <a:spAutoFit/>
            <a:scene3d>
              <a:camera prst="orthographicFront"/>
              <a:lightRig rig="threePt" dir="t"/>
            </a:scene3d>
          </a:bodyPr>
          <a:lstStyle/>
          <a:p>
            <a:r>
              <a:rPr lang="en-US" altLang="zh-CN" sz="8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8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35" name="图片 34" descr="3476599"/>
          <p:cNvPicPr>
            <a:picLocks noChangeAspect="1"/>
          </p:cNvPicPr>
          <p:nvPr/>
        </p:nvPicPr>
        <p:blipFill>
          <a:blip r:embed="rId3"/>
          <a:stretch>
            <a:fillRect/>
          </a:stretch>
        </p:blipFill>
        <p:spPr>
          <a:xfrm>
            <a:off x="1807845" y="2611755"/>
            <a:ext cx="1635760" cy="1635760"/>
          </a:xfrm>
          <a:prstGeom prst="rect">
            <a:avLst/>
          </a:prstGeom>
        </p:spPr>
      </p:pic>
      <p:sp>
        <p:nvSpPr>
          <p:cNvPr id="36" name="内容占位符 1"/>
          <p:cNvSpPr>
            <a:spLocks noGrp="1"/>
          </p:cNvSpPr>
          <p:nvPr/>
        </p:nvSpPr>
        <p:spPr>
          <a:xfrm flipH="1">
            <a:off x="4852035" y="4304665"/>
            <a:ext cx="2487295" cy="13023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b="1" dirty="0">
                <a:latin typeface="微软雅黑" panose="020B0503020204020204" charset="-122"/>
                <a:ea typeface="微软雅黑" panose="020B0503020204020204" charset="-122"/>
                <a:cs typeface="微软雅黑" panose="020B0503020204020204" charset="-122"/>
              </a:rPr>
              <a:t>各学院与各部门提供的材料</a:t>
            </a:r>
            <a:endParaRPr lang="en-US" altLang="zh-CN" b="1" dirty="0">
              <a:latin typeface="微软雅黑" panose="020B0503020204020204" charset="-122"/>
              <a:ea typeface="微软雅黑" panose="020B0503020204020204" charset="-122"/>
              <a:cs typeface="微软雅黑" panose="020B0503020204020204" charset="-122"/>
            </a:endParaRPr>
          </a:p>
          <a:p>
            <a:pPr algn="l">
              <a:lnSpc>
                <a:spcPct val="150000"/>
              </a:lnSpc>
              <a:buNone/>
            </a:pP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37" name="内容占位符 1"/>
          <p:cNvSpPr>
            <a:spLocks noGrp="1"/>
          </p:cNvSpPr>
          <p:nvPr/>
        </p:nvSpPr>
        <p:spPr>
          <a:xfrm flipH="1">
            <a:off x="1250950" y="4304665"/>
            <a:ext cx="2928620" cy="7994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None/>
            </a:pPr>
            <a:r>
              <a:rPr lang="zh-CN" b="1" dirty="0">
                <a:latin typeface="微软雅黑" panose="020B0503020204020204" charset="-122"/>
                <a:ea typeface="微软雅黑" panose="020B0503020204020204" charset="-122"/>
                <a:cs typeface="微软雅黑" panose="020B0503020204020204" charset="-122"/>
              </a:rPr>
              <a:t>管理办存放的材料</a:t>
            </a:r>
            <a:endParaRPr lang="zh-CN" b="1" dirty="0">
              <a:latin typeface="微软雅黑" panose="020B0503020204020204" charset="-122"/>
              <a:ea typeface="微软雅黑" panose="020B0503020204020204" charset="-122"/>
              <a:cs typeface="微软雅黑" panose="020B0503020204020204" charset="-122"/>
            </a:endParaRPr>
          </a:p>
        </p:txBody>
      </p:sp>
      <p:sp>
        <p:nvSpPr>
          <p:cNvPr id="38" name="内容占位符 1"/>
          <p:cNvSpPr>
            <a:spLocks noGrp="1"/>
          </p:cNvSpPr>
          <p:nvPr/>
        </p:nvSpPr>
        <p:spPr>
          <a:xfrm flipH="1">
            <a:off x="8378190" y="4304665"/>
            <a:ext cx="2928620" cy="7994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None/>
            </a:pPr>
            <a:r>
              <a:rPr lang="zh-CN" b="1" dirty="0">
                <a:latin typeface="微软雅黑" panose="020B0503020204020204" charset="-122"/>
                <a:ea typeface="微软雅黑" panose="020B0503020204020204" charset="-122"/>
                <a:cs typeface="微软雅黑" panose="020B0503020204020204" charset="-122"/>
              </a:rPr>
              <a:t>毕业生完整的档案</a:t>
            </a:r>
            <a:endParaRPr lang="zh-CN" b="1" dirty="0">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8867775" y="6299200"/>
            <a:ext cx="1949450" cy="561340"/>
            <a:chOff x="15012" y="9920"/>
            <a:chExt cx="3070" cy="884"/>
          </a:xfrm>
        </p:grpSpPr>
        <p:sp>
          <p:nvSpPr>
            <p:cNvPr id="15" name="等腰三角形 14"/>
            <p:cNvSpPr/>
            <p:nvPr/>
          </p:nvSpPr>
          <p:spPr>
            <a:xfrm rot="10800000" flipV="1">
              <a:off x="15012" y="9920"/>
              <a:ext cx="2507" cy="8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V="1">
              <a:off x="15926" y="10044"/>
              <a:ext cx="2156" cy="760"/>
            </a:xfrm>
            <a:prstGeom prst="triangl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2" descr="C:\Users\HP\Desktop\校徽＋校名png\校徽＋校名 白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4999" y="6017260"/>
            <a:ext cx="1947666" cy="6452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ags/tag1.xml><?xml version="1.0" encoding="utf-8"?>
<p:tagLst xmlns:p="http://schemas.openxmlformats.org/presentationml/2006/main">
  <p:tag name="KSO_WM_SLIDE_MODEL_TYPE" val="numdgm"/>
</p:tagLst>
</file>

<file path=ppt/tags/tag10.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2_1"/>
  <p:tag name="KSO_WM_UNIT_ID" val="diagram769_4*m_h_a*1_2_1"/>
  <p:tag name="KSO_WM_UNIT_CLEAR" val="1"/>
  <p:tag name="KSO_WM_UNIT_LAYERLEVEL" val="1_1_1"/>
  <p:tag name="KSO_WM_UNIT_VALUE" val="7"/>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3_1"/>
  <p:tag name="KSO_WM_UNIT_ID" val="diagram769_4*m_h_a*1_3_1"/>
  <p:tag name="KSO_WM_UNIT_CLEAR" val="1"/>
  <p:tag name="KSO_WM_UNIT_LAYERLEVEL" val="1_1_1"/>
  <p:tag name="KSO_WM_UNIT_VALUE" val="7"/>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4"/>
  <p:tag name="KSO_WM_UNIT_ID" val="diagram769_4*m_i*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5"/>
  <p:tag name="KSO_WM_UNIT_ID" val="diagram769_4*m_i*1_5"/>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SLIDE_MODEL_TYPE" val="numdgm"/>
</p:tagLst>
</file>

<file path=ppt/tags/tag15.xml><?xml version="1.0" encoding="utf-8"?>
<p:tagLst xmlns:p="http://schemas.openxmlformats.org/presentationml/2006/main">
  <p:tag name="KSO_WM_TEMPLATE_CATEGORY" val="diagram"/>
  <p:tag name="KSO_WM_TEMPLATE_INDEX" val="774"/>
  <p:tag name="KSO_WM_TAG_VERSION" val="1.0"/>
  <p:tag name="KSO_WM_UNIT_TYPE" val="l_h_h_a"/>
  <p:tag name="KSO_WM_UNIT_INDEX" val="1_1_1_1"/>
  <p:tag name="KSO_WM_UNIT_ID" val="diagram774_3*l_h_h_a*1_1_1_1"/>
  <p:tag name="KSO_WM_UNIT_LAYERLEVEL" val="1_1_1_1"/>
  <p:tag name="KSO_WM_UNIT_VALUE" val="4"/>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5"/>
  <p:tag name="KSO_WM_UNIT_TEXT_FILL_TYPE" val="1"/>
</p:tagLst>
</file>

<file path=ppt/tags/tag16.xml><?xml version="1.0" encoding="utf-8"?>
<p:tagLst xmlns:p="http://schemas.openxmlformats.org/presentationml/2006/main">
  <p:tag name="KSO_WM_TEMPLATE_CATEGORY" val="diagram"/>
  <p:tag name="KSO_WM_TEMPLATE_INDEX" val="774"/>
  <p:tag name="KSO_WM_TAG_VERSION" val="1.0"/>
  <p:tag name="KSO_WM_UNIT_TYPE" val="l_h_h_a"/>
  <p:tag name="KSO_WM_UNIT_INDEX" val="1_1_1_1"/>
  <p:tag name="KSO_WM_UNIT_ID" val="diagram774_3*l_h_h_a*1_1_1_1"/>
  <p:tag name="KSO_WM_UNIT_LAYERLEVEL" val="1_1_1_1"/>
  <p:tag name="KSO_WM_UNIT_VALUE" val="4"/>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5"/>
  <p:tag name="KSO_WM_UNIT_TEXT_FILL_TYPE" val="1"/>
</p:tagLst>
</file>

<file path=ppt/tags/tag17.xml><?xml version="1.0" encoding="utf-8"?>
<p:tagLst xmlns:p="http://schemas.openxmlformats.org/presentationml/2006/main">
  <p:tag name="KSO_WM_SLIDE_MODEL_TYPE" val="numdgm"/>
</p:tagLst>
</file>

<file path=ppt/tags/tag18.xml><?xml version="1.0" encoding="utf-8"?>
<p:tagLst xmlns:p="http://schemas.openxmlformats.org/presentationml/2006/main">
  <p:tag name="KSO_WM_SLIDE_MODEL_TYPE" val="numdgm"/>
</p:tagLst>
</file>

<file path=ppt/tags/tag19.xml><?xml version="1.0" encoding="utf-8"?>
<p:tagLst xmlns:p="http://schemas.openxmlformats.org/presentationml/2006/main">
  <p:tag name="KSO_WM_SLIDE_MODEL_TYPE" val="numdgm"/>
</p:tagLst>
</file>

<file path=ppt/tags/tag2.xml><?xml version="1.0" encoding="utf-8"?>
<p:tagLst xmlns:p="http://schemas.openxmlformats.org/presentationml/2006/main">
  <p:tag name="KSO_WM_UNIT_TABLE_BEAUTIFY" val="{b4937991-240d-421c-9897-59cb4a416c71}"/>
</p:tagLst>
</file>

<file path=ppt/tags/tag20.xml><?xml version="1.0" encoding="utf-8"?>
<p:tagLst xmlns:p="http://schemas.openxmlformats.org/presentationml/2006/main">
  <p:tag name="KSO_WM_SLIDE_MODEL_TYPE" val="numdgm"/>
</p:tagLst>
</file>

<file path=ppt/tags/tag21.xml><?xml version="1.0" encoding="utf-8"?>
<p:tagLst xmlns:p="http://schemas.openxmlformats.org/presentationml/2006/main">
  <p:tag name="KSO_WM_SLIDE_MODEL_TYPE" val="numdgm"/>
</p:tagLst>
</file>

<file path=ppt/tags/tag22.xml><?xml version="1.0" encoding="utf-8"?>
<p:tagLst xmlns:p="http://schemas.openxmlformats.org/presentationml/2006/main">
  <p:tag name="KSO_WM_SLIDE_MODEL_TYPE" val="numdgm"/>
</p:tagLst>
</file>

<file path=ppt/tags/tag23.xml><?xml version="1.0" encoding="utf-8"?>
<p:tagLst xmlns:p="http://schemas.openxmlformats.org/presentationml/2006/main">
  <p:tag name="KSO_WM_SLIDE_MODEL_TYPE" val="numdgm"/>
</p:tagLst>
</file>

<file path=ppt/tags/tag24.xml><?xml version="1.0" encoding="utf-8"?>
<p:tagLst xmlns:p="http://schemas.openxmlformats.org/presentationml/2006/main">
  <p:tag name="KSO_WM_SLIDE_MODEL_TYPE" val="numdgm"/>
</p:tagLst>
</file>

<file path=ppt/tags/tag25.xml><?xml version="1.0" encoding="utf-8"?>
<p:tagLst xmlns:p="http://schemas.openxmlformats.org/presentationml/2006/main">
  <p:tag name="KSO_WM_SLIDE_MODEL_TYPE" val="numdgm"/>
</p:tagLst>
</file>

<file path=ppt/tags/tag26.xml><?xml version="1.0" encoding="utf-8"?>
<p:tagLst xmlns:p="http://schemas.openxmlformats.org/presentationml/2006/main">
  <p:tag name="KSO_WM_SLIDE_MODEL_TYPE" val="numdgm"/>
</p:tagLst>
</file>

<file path=ppt/tags/tag27.xml><?xml version="1.0" encoding="utf-8"?>
<p:tagLst xmlns:p="http://schemas.openxmlformats.org/presentationml/2006/main">
  <p:tag name="KSO_WM_SLIDE_MODEL_TYPE" val="numdgm"/>
</p:tagLst>
</file>

<file path=ppt/tags/tag28.xml><?xml version="1.0" encoding="utf-8"?>
<p:tagLst xmlns:p="http://schemas.openxmlformats.org/presentationml/2006/main">
  <p:tag name="KSO_WM_SLIDE_MODEL_TYPE" val="numdgm"/>
</p:tagLst>
</file>

<file path=ppt/tags/tag29.xml><?xml version="1.0" encoding="utf-8"?>
<p:tagLst xmlns:p="http://schemas.openxmlformats.org/presentationml/2006/main">
  <p:tag name="KSO_WM_SLIDE_MODEL_TYPE" val="numdgm"/>
</p:tagLst>
</file>

<file path=ppt/tags/tag3.xml><?xml version="1.0" encoding="utf-8"?>
<p:tagLst xmlns:p="http://schemas.openxmlformats.org/presentationml/2006/main">
  <p:tag name="KSO_WM_SLIDE_MODEL_TYPE" val="numdgm"/>
</p:tagLst>
</file>

<file path=ppt/tags/tag30.xml><?xml version="1.0" encoding="utf-8"?>
<p:tagLst xmlns:p="http://schemas.openxmlformats.org/presentationml/2006/main">
  <p:tag name="KSO_WM_SLIDE_MODEL_TYPE" val="numdgm"/>
</p:tagLst>
</file>

<file path=ppt/tags/tag31.xml><?xml version="1.0" encoding="utf-8"?>
<p:tagLst xmlns:p="http://schemas.openxmlformats.org/presentationml/2006/main">
  <p:tag name="KSO_WM_SLIDE_MODEL_TYPE" val="numdgm"/>
</p:tagLst>
</file>

<file path=ppt/tags/tag32.xml><?xml version="1.0" encoding="utf-8"?>
<p:tagLst xmlns:p="http://schemas.openxmlformats.org/presentationml/2006/main">
  <p:tag name="KSO_WM_SLIDE_MODEL_TYPE" val="numdgm"/>
</p:tagLst>
</file>

<file path=ppt/tags/tag33.xml><?xml version="1.0" encoding="utf-8"?>
<p:tagLst xmlns:p="http://schemas.openxmlformats.org/presentationml/2006/main">
  <p:tag name="KSO_WM_SLIDE_MODEL_TYPE" val="numdgm"/>
</p:tagLst>
</file>

<file path=ppt/tags/tag34.xml><?xml version="1.0" encoding="utf-8"?>
<p:tagLst xmlns:p="http://schemas.openxmlformats.org/presentationml/2006/main">
  <p:tag name="KSO_WM_SLIDE_MODEL_TYPE" val="numdgm"/>
</p:tagLst>
</file>

<file path=ppt/tags/tag35.xml><?xml version="1.0" encoding="utf-8"?>
<p:tagLst xmlns:p="http://schemas.openxmlformats.org/presentationml/2006/main">
  <p:tag name="KSO_WM_SLIDE_MODEL_TYPE" val="numdgm"/>
</p:tagLst>
</file>

<file path=ppt/tags/tag36.xml><?xml version="1.0" encoding="utf-8"?>
<p:tagLst xmlns:p="http://schemas.openxmlformats.org/presentationml/2006/main">
  <p:tag name="KSO_WM_SLIDE_MODEL_TYPE" val="numdgm"/>
</p:tagLst>
</file>

<file path=ppt/tags/tag37.xml><?xml version="1.0" encoding="utf-8"?>
<p:tagLst xmlns:p="http://schemas.openxmlformats.org/presentationml/2006/main">
  <p:tag name="KSO_WM_SLIDE_MODEL_TYPE" val="numdgm"/>
</p:tagLst>
</file>

<file path=ppt/tags/tag38.xml><?xml version="1.0" encoding="utf-8"?>
<p:tagLst xmlns:p="http://schemas.openxmlformats.org/presentationml/2006/main">
  <p:tag name="KSO_WM_SLIDE_MODEL_TYPE" val="numdgm"/>
</p:tagLst>
</file>

<file path=ppt/tags/tag39.xml><?xml version="1.0" encoding="utf-8"?>
<p:tagLst xmlns:p="http://schemas.openxmlformats.org/presentationml/2006/main">
  <p:tag name="KSO_WM_SLIDE_MODEL_TYPE" val="numdgm"/>
</p:tagLst>
</file>

<file path=ppt/tags/tag4.xml><?xml version="1.0" encoding="utf-8"?>
<p:tagLst xmlns:p="http://schemas.openxmlformats.org/presentationml/2006/main">
  <p:tag name="KSO_WM_UNIT_PLACING_PICTURE_USER_VIEWPORT" val="{&quot;height&quot;:6791,&quot;width&quot;:8527}"/>
</p:tagLst>
</file>

<file path=ppt/tags/tag40.xml><?xml version="1.0" encoding="utf-8"?>
<p:tagLst xmlns:p="http://schemas.openxmlformats.org/presentationml/2006/main">
  <p:tag name="KSO_WM_SLIDE_MODEL_TYPE" val="numdgm"/>
</p:tagLst>
</file>

<file path=ppt/tags/tag41.xml><?xml version="1.0" encoding="utf-8"?>
<p:tagLst xmlns:p="http://schemas.openxmlformats.org/presentationml/2006/main">
  <p:tag name="KSO_WM_SLIDE_MODEL_TYPE" val="numdgm"/>
</p:tagLst>
</file>

<file path=ppt/tags/tag42.xml><?xml version="1.0" encoding="utf-8"?>
<p:tagLst xmlns:p="http://schemas.openxmlformats.org/presentationml/2006/main">
  <p:tag name="KSO_WM_SLIDE_MODEL_TYPE" val="numdgm"/>
</p:tagLst>
</file>

<file path=ppt/tags/tag43.xml><?xml version="1.0" encoding="utf-8"?>
<p:tagLst xmlns:p="http://schemas.openxmlformats.org/presentationml/2006/main">
  <p:tag name="KSO_WM_SLIDE_MODEL_TYPE" val="numdgm"/>
</p:tagLst>
</file>

<file path=ppt/tags/tag44.xml><?xml version="1.0" encoding="utf-8"?>
<p:tagLst xmlns:p="http://schemas.openxmlformats.org/presentationml/2006/main">
  <p:tag name="KSO_WM_SLIDE_MODEL_TYPE" val="numdgm"/>
</p:tagLst>
</file>

<file path=ppt/tags/tag45.xml><?xml version="1.0" encoding="utf-8"?>
<p:tagLst xmlns:p="http://schemas.openxmlformats.org/presentationml/2006/main">
  <p:tag name="KSO_WM_SLIDE_MODEL_TYPE" val="numdgm"/>
</p:tagLst>
</file>

<file path=ppt/tags/tag46.xml><?xml version="1.0" encoding="utf-8"?>
<p:tagLst xmlns:p="http://schemas.openxmlformats.org/presentationml/2006/main">
  <p:tag name="KSO_WM_SLIDE_MODEL_TYPE" val="numdgm"/>
</p:tagLst>
</file>

<file path=ppt/tags/tag47.xml><?xml version="1.0" encoding="utf-8"?>
<p:tagLst xmlns:p="http://schemas.openxmlformats.org/presentationml/2006/main">
  <p:tag name="KSO_WM_TEMPLATE_CATEGORY" val="diagram"/>
  <p:tag name="KSO_WM_TEMPLATE_INDEX" val="774"/>
  <p:tag name="KSO_WM_TAG_VERSION" val="1.0"/>
  <p:tag name="KSO_WM_UNIT_TYPE" val="l_h_h_a"/>
  <p:tag name="KSO_WM_UNIT_INDEX" val="1_1_1_1"/>
  <p:tag name="KSO_WM_UNIT_ID" val="diagram774_3*l_h_h_a*1_1_1_1"/>
  <p:tag name="KSO_WM_UNIT_LAYERLEVEL" val="1_1_1_1"/>
  <p:tag name="KSO_WM_UNIT_VALUE" val="4"/>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5"/>
  <p:tag name="KSO_WM_UNIT_TEXT_FILL_TYPE" val="1"/>
</p:tagLst>
</file>

<file path=ppt/tags/tag48.xml><?xml version="1.0" encoding="utf-8"?>
<p:tagLst xmlns:p="http://schemas.openxmlformats.org/presentationml/2006/main">
  <p:tag name="KSO_WM_SLIDE_MODEL_TYPE" val="numdgm"/>
</p:tagLst>
</file>

<file path=ppt/tags/tag49.xml><?xml version="1.0" encoding="utf-8"?>
<p:tagLst xmlns:p="http://schemas.openxmlformats.org/presentationml/2006/main">
  <p:tag name="KSO_WM_SLIDE_MODEL_TYPE" val="timeline"/>
</p:tagLst>
</file>

<file path=ppt/tags/tag5.xml><?xml version="1.0" encoding="utf-8"?>
<p:tagLst xmlns:p="http://schemas.openxmlformats.org/presentationml/2006/main">
  <p:tag name="KSO_WM_SLIDE_MODEL_TYPE" val="numdgm"/>
</p:tagLst>
</file>

<file path=ppt/tags/tag50.xml><?xml version="1.0" encoding="utf-8"?>
<p:tagLst xmlns:p="http://schemas.openxmlformats.org/presentationml/2006/main">
  <p:tag name="KSO_WM_SLIDE_MODEL_TYPE" val="numdgm"/>
</p:tagLst>
</file>

<file path=ppt/tags/tag51.xml><?xml version="1.0" encoding="utf-8"?>
<p:tagLst xmlns:p="http://schemas.openxmlformats.org/presentationml/2006/main">
  <p:tag name="KSO_WM_SLIDE_MODEL_TYPE" val="numdgm"/>
</p:tagLst>
</file>

<file path=ppt/tags/tag52.xml><?xml version="1.0" encoding="utf-8"?>
<p:tagLst xmlns:p="http://schemas.openxmlformats.org/presentationml/2006/main">
  <p:tag name="KSO_WM_SLIDE_MODEL_TYPE" val="numdgm"/>
</p:tagLst>
</file>

<file path=ppt/tags/tag53.xml><?xml version="1.0" encoding="utf-8"?>
<p:tagLst xmlns:p="http://schemas.openxmlformats.org/presentationml/2006/main">
  <p:tag name="KSO_WM_SLIDE_MODEL_TYPE" val="numdgm"/>
</p:tagLst>
</file>

<file path=ppt/tags/tag54.xml><?xml version="1.0" encoding="utf-8"?>
<p:tagLst xmlns:p="http://schemas.openxmlformats.org/presentationml/2006/main">
  <p:tag name="KSO_WM_SLIDE_MODEL_TYPE" val="numdgm"/>
</p:tagLst>
</file>

<file path=ppt/tags/tag55.xml><?xml version="1.0" encoding="utf-8"?>
<p:tagLst xmlns:p="http://schemas.openxmlformats.org/presentationml/2006/main">
  <p:tag name="KSO_WM_SLIDE_MODEL_TYPE" val="numdgm"/>
</p:tagLst>
</file>

<file path=ppt/tags/tag56.xml><?xml version="1.0" encoding="utf-8"?>
<p:tagLst xmlns:p="http://schemas.openxmlformats.org/presentationml/2006/main">
  <p:tag name="COMMONDATA" val="eyJoZGlkIjoiNWU5ODkxYzIzNTEzN2Y4Mjg5MTY2ODgxNGEwNjIwMzAifQ=="/>
</p:tagLst>
</file>

<file path=ppt/tags/tag6.xml><?xml version="1.0" encoding="utf-8"?>
<p:tagLst xmlns:p="http://schemas.openxmlformats.org/presentationml/2006/main">
  <p:tag name="KSO_WM_SLIDE_MODEL_TYPE" val="numdgm"/>
</p:tagLst>
</file>

<file path=ppt/tags/tag7.xml><?xml version="1.0" encoding="utf-8"?>
<p:tagLst xmlns:p="http://schemas.openxmlformats.org/presentationml/2006/main">
  <p:tag name="KSO_WM_SLIDE_MODEL_TYPE" val="numdgm"/>
</p:tagLst>
</file>

<file path=ppt/tags/tag8.xml><?xml version="1.0" encoding="utf-8"?>
<p:tagLst xmlns:p="http://schemas.openxmlformats.org/presentationml/2006/main">
  <p:tag name="KSO_WM_SLIDE_MODEL_TYPE" val="numdgm"/>
</p:tagLst>
</file>

<file path=ppt/tags/tag9.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1_1"/>
  <p:tag name="KSO_WM_UNIT_ID" val="diagram769_4*m_h_a*1_1_1"/>
  <p:tag name="KSO_WM_UNIT_CLEAR" val="1"/>
  <p:tag name="KSO_WM_UNIT_LAYERLEVEL" val="1_1_1"/>
  <p:tag name="KSO_WM_UNIT_VALUE" val="7"/>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蓝色学术风主题配色">
      <a:dk1>
        <a:srgbClr val="262626"/>
      </a:dk1>
      <a:lt1>
        <a:srgbClr val="003760"/>
      </a:lt1>
      <a:dk2>
        <a:srgbClr val="EEECE1"/>
      </a:dk2>
      <a:lt2>
        <a:srgbClr val="EEECE1"/>
      </a:lt2>
      <a:accent1>
        <a:srgbClr val="003760"/>
      </a:accent1>
      <a:accent2>
        <a:srgbClr val="92CDDC"/>
      </a:accent2>
      <a:accent3>
        <a:srgbClr val="00B0F0"/>
      </a:accent3>
      <a:accent4>
        <a:srgbClr val="6565FF"/>
      </a:accent4>
      <a:accent5>
        <a:srgbClr val="4BACC6"/>
      </a:accent5>
      <a:accent6>
        <a:srgbClr val="002060"/>
      </a:accent6>
      <a:hlink>
        <a:srgbClr val="003760"/>
      </a:hlink>
      <a:folHlink>
        <a:srgbClr val="7F7F7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3819</Words>
  <Application>WPS 演示</Application>
  <PresentationFormat>宽屏</PresentationFormat>
  <Paragraphs>479</Paragraphs>
  <Slides>55</Slides>
  <Notes>45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55</vt:i4>
      </vt:variant>
    </vt:vector>
  </HeadingPairs>
  <TitlesOfParts>
    <vt:vector size="67" baseType="lpstr">
      <vt:lpstr>Arial</vt:lpstr>
      <vt:lpstr>宋体</vt:lpstr>
      <vt:lpstr>Wingdings</vt:lpstr>
      <vt:lpstr>微软雅黑</vt:lpstr>
      <vt:lpstr>黑体</vt:lpstr>
      <vt:lpstr>Arial Unicode MS</vt:lpstr>
      <vt:lpstr>Calibri</vt:lpstr>
      <vt:lpstr>Raleway</vt:lpstr>
      <vt:lpstr>Yu Gothic UI</vt:lpstr>
      <vt:lpstr>Wingdings</vt:lpstr>
      <vt:lpstr>汉仪劲楷简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演示文稿01</dc:title>
  <dc:creator>Administrator</dc:creator>
  <cp:lastModifiedBy>天地一俗人</cp:lastModifiedBy>
  <cp:revision>279</cp:revision>
  <dcterms:created xsi:type="dcterms:W3CDTF">2017-02-11T06:33:00Z</dcterms:created>
  <dcterms:modified xsi:type="dcterms:W3CDTF">2022-06-01T04:19:26Z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KSORubyTemplateID">
    <vt:lpwstr>8</vt:lpwstr>
  </property>
  <property fmtid="{D5CDD505-2E9C-101B-9397-08002B2CF9AE}" pid="4" name="ICV">
    <vt:lpwstr>F419E358C63649BE9EA2DF9652A01FE4</vt:lpwstr>
  </property>
</Properties>
</file>