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A"/>
    <a:srgbClr val="0065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22"/>
    <p:restoredTop sz="70174" autoAdjust="0"/>
  </p:normalViewPr>
  <p:slideViewPr>
    <p:cSldViewPr snapToGrid="0" snapToObjects="1">
      <p:cViewPr varScale="1">
        <p:scale>
          <a:sx n="51" d="100"/>
          <a:sy n="51" d="100"/>
        </p:scale>
        <p:origin x="2070" y="66"/>
      </p:cViewPr>
      <p:guideLst/>
    </p:cSldViewPr>
  </p:slideViewPr>
  <p:notesTextViewPr>
    <p:cViewPr>
      <p:scale>
        <a:sx n="1" d="1"/>
        <a:sy n="1" d="1"/>
      </p:scale>
      <p:origin x="0" y="0"/>
    </p:cViewPr>
  </p:notesText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DEC74-69E8-D241-8E7A-C3FF54028260}" type="datetimeFigureOut">
              <a:rPr lang="en-US" smtClean="0"/>
              <a:t>3/12/2019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D4AD28-CBE5-5D4A-9F2B-22D2B7546CEA}" type="slidenum">
              <a:rPr lang="en-US" smtClean="0"/>
              <a:t>‹#›</a:t>
            </a:fld>
            <a:endParaRPr lang="en-US"/>
          </a:p>
        </p:txBody>
      </p:sp>
    </p:spTree>
    <p:extLst>
      <p:ext uri="{BB962C8B-B14F-4D97-AF65-F5344CB8AC3E}">
        <p14:creationId xmlns:p14="http://schemas.microsoft.com/office/powerpoint/2010/main" val="101376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2A83E-222E-1341-822A-1DB8451B51CB}" type="datetimeFigureOut">
              <a:rPr lang="en-US" smtClean="0"/>
              <a:t>3/12/2019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28305-CB30-0945-B9A2-EE3E4213A3E4}" type="slidenum">
              <a:rPr lang="en-US" smtClean="0"/>
              <a:t>‹#›</a:t>
            </a:fld>
            <a:endParaRPr lang="en-US"/>
          </a:p>
        </p:txBody>
      </p:sp>
    </p:spTree>
    <p:extLst>
      <p:ext uri="{BB962C8B-B14F-4D97-AF65-F5344CB8AC3E}">
        <p14:creationId xmlns:p14="http://schemas.microsoft.com/office/powerpoint/2010/main" val="177201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AIP Publishing’s corporate site provides librarians and researchers a starting point for obtaining information on the AIP Publishing portfolio, how to publish, librarian information, information about our publishing partners, and much more!</a:t>
            </a:r>
          </a:p>
        </p:txBody>
      </p:sp>
      <p:sp>
        <p:nvSpPr>
          <p:cNvPr id="4" name="Slide Number Placeholder 3"/>
          <p:cNvSpPr>
            <a:spLocks noGrp="1"/>
          </p:cNvSpPr>
          <p:nvPr>
            <p:ph type="sldNum" sz="quarter" idx="10"/>
          </p:nvPr>
        </p:nvSpPr>
        <p:spPr/>
        <p:txBody>
          <a:bodyPr/>
          <a:lstStyle/>
          <a:p>
            <a:fld id="{A0428305-CB30-0945-B9A2-EE3E4213A3E4}" type="slidenum">
              <a:rPr lang="en-US" smtClean="0"/>
              <a:t>4</a:t>
            </a:fld>
            <a:endParaRPr lang="en-US"/>
          </a:p>
        </p:txBody>
      </p:sp>
    </p:spTree>
    <p:extLst>
      <p:ext uri="{BB962C8B-B14F-4D97-AF65-F5344CB8AC3E}">
        <p14:creationId xmlns:p14="http://schemas.microsoft.com/office/powerpoint/2010/main" val="219998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Users accessing articles through their institution (IP authenticated) have the ability to do so without creating a profile. However to benefit from all tools available we encourage users to create a profile. From an article, users can: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Save searches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 up for RSS feeds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Download an article as a PDF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Sign up for journal alerts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View author affiliations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View and download article citations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Add to your “favorites”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“Share” the article with peers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View article metrics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Access related articles </a:t>
            </a:r>
          </a:p>
          <a:p>
            <a:r>
              <a:rPr lang="en-US" sz="1200" b="0" i="0" u="none" strike="noStrike" kern="1200" baseline="0" dirty="0">
                <a:solidFill>
                  <a:schemeClr val="tx1"/>
                </a:solidFill>
                <a:latin typeface="+mn-lt"/>
                <a:ea typeface="+mn-ea"/>
                <a:cs typeface="+mn-cs"/>
              </a:rPr>
              <a:t>Most articles are accessible as HTML or PDF. If only one format is available, the navigation bar will be updated to reflect the version offered. If available, supplemental information will be noted in the navigation bar in line with “cited by”. </a:t>
            </a:r>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21</a:t>
            </a:fld>
            <a:endParaRPr lang="en-US"/>
          </a:p>
        </p:txBody>
      </p:sp>
    </p:spTree>
    <p:extLst>
      <p:ext uri="{BB962C8B-B14F-4D97-AF65-F5344CB8AC3E}">
        <p14:creationId xmlns:p14="http://schemas.microsoft.com/office/powerpoint/2010/main" val="372082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5</a:t>
            </a:fld>
            <a:endParaRPr lang="en-US"/>
          </a:p>
        </p:txBody>
      </p:sp>
    </p:spTree>
    <p:extLst>
      <p:ext uri="{BB962C8B-B14F-4D97-AF65-F5344CB8AC3E}">
        <p14:creationId xmlns:p14="http://schemas.microsoft.com/office/powerpoint/2010/main" val="157856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AIP Publishing’s Library Resource Center is the administrative hub for your AIP Publishing account. </a:t>
            </a:r>
          </a:p>
          <a:p>
            <a:r>
              <a:rPr lang="en-US" sz="1200" kern="1200" dirty="0">
                <a:solidFill>
                  <a:schemeClr val="tx1"/>
                </a:solidFill>
                <a:effectLst/>
                <a:latin typeface="+mn-lt"/>
                <a:ea typeface="+mn-ea"/>
                <a:cs typeface="+mn-cs"/>
              </a:rPr>
              <a:t>From publishing.aip.org/librarians, Administrators can: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View current pricing and licensing policies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Download promotional, user awareness material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Access usage reports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View the latest Library Matters newsletter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Link to AIP Publishing’s KBART file and list of AIP Conference Proceedings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Learn about new products and offers</a:t>
            </a:r>
          </a:p>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7</a:t>
            </a:fld>
            <a:endParaRPr lang="en-US"/>
          </a:p>
        </p:txBody>
      </p:sp>
    </p:spTree>
    <p:extLst>
      <p:ext uri="{BB962C8B-B14F-4D97-AF65-F5344CB8AC3E}">
        <p14:creationId xmlns:p14="http://schemas.microsoft.com/office/powerpoint/2010/main" val="49393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9</a:t>
            </a:fld>
            <a:endParaRPr lang="en-US"/>
          </a:p>
        </p:txBody>
      </p:sp>
    </p:spTree>
    <p:extLst>
      <p:ext uri="{BB962C8B-B14F-4D97-AF65-F5344CB8AC3E}">
        <p14:creationId xmlns:p14="http://schemas.microsoft.com/office/powerpoint/2010/main" val="115205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b="1" dirty="0"/>
              <a:t>Redesigned page layout </a:t>
            </a:r>
            <a:r>
              <a:rPr lang="en-US" dirty="0"/>
              <a:t>- for better article readability</a:t>
            </a:r>
          </a:p>
          <a:p>
            <a:pPr marL="342900" indent="-342900">
              <a:buFont typeface="Arial" panose="020B0604020202020204" pitchFamily="34" charset="0"/>
              <a:buChar char="•"/>
            </a:pPr>
            <a:r>
              <a:rPr lang="en-US" b="1" dirty="0"/>
              <a:t>Optimized display </a:t>
            </a:r>
            <a:r>
              <a:rPr lang="en-US" dirty="0"/>
              <a:t>– across mobile devices and browsers</a:t>
            </a:r>
          </a:p>
          <a:p>
            <a:pPr marL="342900" indent="-342900">
              <a:buFont typeface="Arial" panose="020B0604020202020204" pitchFamily="34" charset="0"/>
              <a:buChar char="•"/>
            </a:pPr>
            <a:r>
              <a:rPr lang="en-US" b="1" dirty="0"/>
              <a:t>Improved speed </a:t>
            </a:r>
            <a:r>
              <a:rPr lang="en-US" dirty="0"/>
              <a:t>– faster navigation and search functionality</a:t>
            </a:r>
          </a:p>
          <a:p>
            <a:pPr marL="342900" indent="-342900">
              <a:buFont typeface="Arial" panose="020B0604020202020204" pitchFamily="34" charset="0"/>
              <a:buChar char="•"/>
            </a:pPr>
            <a:r>
              <a:rPr lang="en-US" b="1" dirty="0"/>
              <a:t>New figure viewer </a:t>
            </a:r>
            <a:r>
              <a:rPr lang="en-US" dirty="0"/>
              <a:t>- to explore visual content</a:t>
            </a:r>
          </a:p>
          <a:p>
            <a:pPr marL="342900" indent="-342900">
              <a:buFont typeface="Arial" panose="020B0604020202020204" pitchFamily="34" charset="0"/>
              <a:buChar char="•"/>
            </a:pPr>
            <a:r>
              <a:rPr lang="en-US" b="1" dirty="0"/>
              <a:t>Improved linking </a:t>
            </a:r>
            <a:r>
              <a:rPr lang="en-US" dirty="0"/>
              <a:t>- including free access to all supplementary material</a:t>
            </a:r>
          </a:p>
          <a:p>
            <a:pPr marL="342900" indent="-342900">
              <a:buFont typeface="Arial" panose="020B0604020202020204" pitchFamily="34" charset="0"/>
              <a:buChar char="•"/>
            </a:pPr>
            <a:r>
              <a:rPr lang="en-US" b="1" dirty="0"/>
              <a:t>More collaboration tools </a:t>
            </a:r>
            <a:r>
              <a:rPr lang="en-US" dirty="0"/>
              <a:t>- simplifying sharing with colleagues and across social networks</a:t>
            </a:r>
          </a:p>
          <a:p>
            <a:pPr marL="342900" indent="-342900">
              <a:buFont typeface="Arial" panose="020B0604020202020204" pitchFamily="34" charset="0"/>
              <a:buChar char="•"/>
            </a:pPr>
            <a:r>
              <a:rPr lang="en-US" b="1" dirty="0"/>
              <a:t>Rebuilt library admin access site </a:t>
            </a:r>
            <a:r>
              <a:rPr lang="en-US" dirty="0"/>
              <a:t>- for more efficient account management</a:t>
            </a:r>
          </a:p>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13</a:t>
            </a:fld>
            <a:endParaRPr lang="en-US"/>
          </a:p>
        </p:txBody>
      </p:sp>
    </p:spTree>
    <p:extLst>
      <p:ext uri="{BB962C8B-B14F-4D97-AF65-F5344CB8AC3E}">
        <p14:creationId xmlns:p14="http://schemas.microsoft.com/office/powerpoint/2010/main" val="94297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14</a:t>
            </a:fld>
            <a:endParaRPr lang="en-US"/>
          </a:p>
        </p:txBody>
      </p:sp>
    </p:spTree>
    <p:extLst>
      <p:ext uri="{BB962C8B-B14F-4D97-AF65-F5344CB8AC3E}">
        <p14:creationId xmlns:p14="http://schemas.microsoft.com/office/powerpoint/2010/main" val="4108914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15</a:t>
            </a:fld>
            <a:endParaRPr lang="en-US"/>
          </a:p>
        </p:txBody>
      </p:sp>
    </p:spTree>
    <p:extLst>
      <p:ext uri="{BB962C8B-B14F-4D97-AF65-F5344CB8AC3E}">
        <p14:creationId xmlns:p14="http://schemas.microsoft.com/office/powerpoint/2010/main" val="146411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16</a:t>
            </a:fld>
            <a:endParaRPr lang="en-US"/>
          </a:p>
        </p:txBody>
      </p:sp>
    </p:spTree>
    <p:extLst>
      <p:ext uri="{BB962C8B-B14F-4D97-AF65-F5344CB8AC3E}">
        <p14:creationId xmlns:p14="http://schemas.microsoft.com/office/powerpoint/2010/main" val="27355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428305-CB30-0945-B9A2-EE3E4213A3E4}" type="slidenum">
              <a:rPr lang="en-US" smtClean="0"/>
              <a:t>17</a:t>
            </a:fld>
            <a:endParaRPr lang="en-US"/>
          </a:p>
        </p:txBody>
      </p:sp>
    </p:spTree>
    <p:extLst>
      <p:ext uri="{BB962C8B-B14F-4D97-AF65-F5344CB8AC3E}">
        <p14:creationId xmlns:p14="http://schemas.microsoft.com/office/powerpoint/2010/main" val="2781680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4497"/>
            <a:ext cx="9144000" cy="4643718"/>
          </a:xfrm>
          <a:prstGeom prst="rect">
            <a:avLst/>
          </a:prstGeom>
        </p:spPr>
      </p:pic>
      <p:sp>
        <p:nvSpPr>
          <p:cNvPr id="2" name="Title 1"/>
          <p:cNvSpPr>
            <a:spLocks noGrp="1"/>
          </p:cNvSpPr>
          <p:nvPr>
            <p:ph type="ctrTitle" hasCustomPrompt="1"/>
          </p:nvPr>
        </p:nvSpPr>
        <p:spPr>
          <a:xfrm>
            <a:off x="703645" y="1566042"/>
            <a:ext cx="7709338" cy="1386873"/>
          </a:xfrm>
        </p:spPr>
        <p:txBody>
          <a:bodyPr anchor="b"/>
          <a:lstStyle>
            <a:lvl1pPr algn="r">
              <a:defRPr sz="4500">
                <a:solidFill>
                  <a:schemeClr val="bg1"/>
                </a:solidFill>
              </a:defRPr>
            </a:lvl1pPr>
          </a:lstStyle>
          <a:p>
            <a:r>
              <a:rPr lang="en-US" dirty="0"/>
              <a:t>Click to edit Presentation Title</a:t>
            </a:r>
          </a:p>
        </p:txBody>
      </p:sp>
      <p:sp>
        <p:nvSpPr>
          <p:cNvPr id="3" name="Subtitle 2"/>
          <p:cNvSpPr>
            <a:spLocks noGrp="1"/>
          </p:cNvSpPr>
          <p:nvPr>
            <p:ph type="subTitle" idx="1" hasCustomPrompt="1"/>
          </p:nvPr>
        </p:nvSpPr>
        <p:spPr>
          <a:xfrm>
            <a:off x="703645" y="3044990"/>
            <a:ext cx="7709338" cy="674128"/>
          </a:xfrm>
        </p:spPr>
        <p:txBody>
          <a:bodyPr/>
          <a:lstStyle>
            <a:lvl1pPr marL="0" indent="0" algn="r">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Name, title and date</a:t>
            </a:r>
          </a:p>
        </p:txBody>
      </p:sp>
      <p:sp>
        <p:nvSpPr>
          <p:cNvPr id="4" name="TextBox 3"/>
          <p:cNvSpPr txBox="1"/>
          <p:nvPr userDrawn="1"/>
        </p:nvSpPr>
        <p:spPr>
          <a:xfrm>
            <a:off x="0" y="0"/>
            <a:ext cx="9144000" cy="1014884"/>
          </a:xfrm>
          <a:prstGeom prst="rect">
            <a:avLst/>
          </a:prstGeom>
          <a:solidFill>
            <a:srgbClr val="00669A"/>
          </a:solidFill>
        </p:spPr>
        <p:txBody>
          <a:bodyPr wrap="square" rtlCol="0">
            <a:spAutoFit/>
          </a:bodyPr>
          <a:lstStyle/>
          <a:p>
            <a:endParaRPr lang="en-US" dirty="0"/>
          </a:p>
        </p:txBody>
      </p:sp>
    </p:spTree>
    <p:extLst>
      <p:ext uri="{BB962C8B-B14F-4D97-AF65-F5344CB8AC3E}">
        <p14:creationId xmlns:p14="http://schemas.microsoft.com/office/powerpoint/2010/main" val="3651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87108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8624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1" y="365126"/>
            <a:ext cx="7358903" cy="670299"/>
          </a:xfrm>
        </p:spPr>
        <p:txBody>
          <a:bodyPr>
            <a:normAutofit/>
          </a:bodyPr>
          <a:lstStyle>
            <a:lvl1pPr>
              <a:defRPr sz="2700" b="1">
                <a:solidFill>
                  <a:schemeClr val="bg1"/>
                </a:solidFill>
              </a:defRPr>
            </a:lvl1pPr>
          </a:lstStyle>
          <a:p>
            <a:r>
              <a:rPr lang="en-US" dirty="0"/>
              <a:t>Click to edit title</a:t>
            </a:r>
          </a:p>
        </p:txBody>
      </p:sp>
      <p:sp>
        <p:nvSpPr>
          <p:cNvPr id="3" name="Content Placeholder 2"/>
          <p:cNvSpPr>
            <a:spLocks noGrp="1"/>
          </p:cNvSpPr>
          <p:nvPr>
            <p:ph idx="1" hasCustomPrompt="1"/>
          </p:nvPr>
        </p:nvSpPr>
        <p:spPr>
          <a:xfrm>
            <a:off x="628651" y="1185705"/>
            <a:ext cx="7358903" cy="4784789"/>
          </a:xfrm>
        </p:spPr>
        <p:txBody>
          <a:bodyPr/>
          <a:lstStyle>
            <a:lvl1pPr marL="0" indent="0">
              <a:buNone/>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26973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3478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5493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4179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164223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1542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92151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89BD4F0-24DC-3843-845A-2FA1243C0D60}" type="datetimeFigureOut">
              <a:rPr lang="en-US" smtClean="0"/>
              <a:t>3/12/2019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5A3877B-393D-7E44-90D0-9894BC578327}" type="slidenum">
              <a:rPr lang="en-US" smtClean="0"/>
              <a:t>‹#›</a:t>
            </a:fld>
            <a:endParaRPr lang="en-US"/>
          </a:p>
        </p:txBody>
      </p:sp>
    </p:spTree>
    <p:extLst>
      <p:ext uri="{BB962C8B-B14F-4D97-AF65-F5344CB8AC3E}">
        <p14:creationId xmlns:p14="http://schemas.microsoft.com/office/powerpoint/2010/main" val="32076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63109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93"/>
            <a:ext cx="9144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85357"/>
            <a:ext cx="800100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1"/>
          <p:cNvSpPr txBox="1">
            <a:spLocks noChangeArrowheads="1"/>
          </p:cNvSpPr>
          <p:nvPr userDrawn="1"/>
        </p:nvSpPr>
        <p:spPr bwMode="auto">
          <a:xfrm>
            <a:off x="252413" y="6453619"/>
            <a:ext cx="11596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x-none" sz="750" dirty="0" err="1">
                <a:solidFill>
                  <a:srgbClr val="006699"/>
                </a:solidFill>
                <a:latin typeface="Montserrat" charset="0"/>
                <a:ea typeface="Montserrat" charset="0"/>
                <a:cs typeface="Montserrat" charset="0"/>
              </a:rPr>
              <a:t>scitation.org</a:t>
            </a:r>
            <a:endParaRPr lang="en-US" altLang="x-none" sz="750" dirty="0">
              <a:latin typeface="Montserrat" charset="0"/>
              <a:ea typeface="Montserrat" charset="0"/>
              <a:cs typeface="Montserrat" charset="0"/>
            </a:endParaRPr>
          </a:p>
          <a:p>
            <a:pPr eaLnBrk="1" hangingPunct="1"/>
            <a:endParaRPr lang="en-US" altLang="x-none" sz="750" dirty="0">
              <a:latin typeface="Montserrat" charset="0"/>
              <a:ea typeface="Montserrat" charset="0"/>
              <a:cs typeface="Montserrat" charset="0"/>
            </a:endParaRPr>
          </a:p>
        </p:txBody>
      </p:sp>
      <p:sp>
        <p:nvSpPr>
          <p:cNvPr id="12" name="Rectangle 13"/>
          <p:cNvSpPr>
            <a:spLocks noChangeArrowheads="1"/>
          </p:cNvSpPr>
          <p:nvPr userDrawn="1"/>
        </p:nvSpPr>
        <p:spPr bwMode="auto">
          <a:xfrm>
            <a:off x="3369469" y="6453619"/>
            <a:ext cx="222689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x-none" sz="750" dirty="0">
                <a:latin typeface="Montserrat" charset="0"/>
                <a:ea typeface="Montserrat" charset="0"/>
                <a:cs typeface="Montserrat" charset="0"/>
              </a:rPr>
              <a:t>Proprietary &amp; Confidential (AIP Publishing)</a:t>
            </a:r>
            <a:endParaRPr lang="en-US" altLang="x-none" sz="750" dirty="0"/>
          </a:p>
        </p:txBody>
      </p:sp>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26605" y="6174305"/>
            <a:ext cx="468139" cy="468139"/>
          </a:xfrm>
          <a:prstGeom prst="rect">
            <a:avLst/>
          </a:prstGeom>
        </p:spPr>
      </p:pic>
    </p:spTree>
    <p:extLst>
      <p:ext uri="{BB962C8B-B14F-4D97-AF65-F5344CB8AC3E}">
        <p14:creationId xmlns:p14="http://schemas.microsoft.com/office/powerpoint/2010/main" val="179497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shing.aip.org/librarians/userguides" TargetMode="External"/><Relationship Id="rId2" Type="http://schemas.openxmlformats.org/officeDocument/2006/relationships/hyperlink" Target="https://www.scitation.org/hel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AIP Publishing Portfolio &amp; Navigating Scitation.org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0192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49C4-05B4-4FD4-BED0-E4A7292494D5}"/>
              </a:ext>
            </a:extLst>
          </p:cNvPr>
          <p:cNvSpPr>
            <a:spLocks noGrp="1"/>
          </p:cNvSpPr>
          <p:nvPr>
            <p:ph type="title"/>
          </p:nvPr>
        </p:nvSpPr>
        <p:spPr/>
        <p:txBody>
          <a:bodyPr/>
          <a:lstStyle/>
          <a:p>
            <a:r>
              <a:rPr lang="en-US" dirty="0"/>
              <a:t>Publishing Partners</a:t>
            </a:r>
          </a:p>
        </p:txBody>
      </p:sp>
      <p:sp>
        <p:nvSpPr>
          <p:cNvPr id="3" name="Content Placeholder 2">
            <a:extLst>
              <a:ext uri="{FF2B5EF4-FFF2-40B4-BE49-F238E27FC236}">
                <a16:creationId xmlns:a16="http://schemas.microsoft.com/office/drawing/2014/main" id="{8474BF13-0900-4154-A4BD-6A04E5409F98}"/>
              </a:ext>
            </a:extLst>
          </p:cNvPr>
          <p:cNvSpPr>
            <a:spLocks noGrp="1"/>
          </p:cNvSpPr>
          <p:nvPr>
            <p:ph idx="1"/>
          </p:nvPr>
        </p:nvSpPr>
        <p:spPr>
          <a:xfrm>
            <a:off x="628651" y="1455525"/>
            <a:ext cx="2861309" cy="4784789"/>
          </a:xfrm>
        </p:spPr>
        <p:txBody>
          <a:bodyPr>
            <a:normAutofit/>
          </a:bodyPr>
          <a:lstStyle/>
          <a:p>
            <a:r>
              <a:rPr lang="en-US" sz="1400" b="1" dirty="0">
                <a:solidFill>
                  <a:schemeClr val="accent1">
                    <a:lumMod val="75000"/>
                  </a:schemeClr>
                </a:solidFill>
              </a:rPr>
              <a:t>Highlighting the AIP Publishing’s publishing partnership seven organizations, including:</a:t>
            </a:r>
          </a:p>
          <a:p>
            <a:endParaRPr lang="en-US" sz="1400" dirty="0">
              <a:solidFill>
                <a:schemeClr val="accent1">
                  <a:lumMod val="75000"/>
                </a:schemeClr>
              </a:solidFill>
            </a:endParaRPr>
          </a:p>
          <a:p>
            <a:pPr marL="342900" indent="-342900">
              <a:buFont typeface="Arial" panose="020B0604020202020204" pitchFamily="34" charset="0"/>
              <a:buChar char="•"/>
            </a:pPr>
            <a:r>
              <a:rPr lang="en-US" sz="1400" dirty="0">
                <a:solidFill>
                  <a:schemeClr val="accent1">
                    <a:lumMod val="75000"/>
                  </a:schemeClr>
                </a:solidFill>
              </a:rPr>
              <a:t>Acoustical Society of America</a:t>
            </a:r>
          </a:p>
          <a:p>
            <a:pPr marL="342900" indent="-342900">
              <a:buFont typeface="Arial" panose="020B0604020202020204" pitchFamily="34" charset="0"/>
              <a:buChar char="•"/>
            </a:pPr>
            <a:r>
              <a:rPr lang="en-US" sz="1400" dirty="0">
                <a:solidFill>
                  <a:schemeClr val="accent1">
                    <a:lumMod val="75000"/>
                  </a:schemeClr>
                </a:solidFill>
              </a:rPr>
              <a:t>American Association of Physics Teachers</a:t>
            </a:r>
          </a:p>
          <a:p>
            <a:pPr marL="342900" indent="-342900">
              <a:buFont typeface="Arial" panose="020B0604020202020204" pitchFamily="34" charset="0"/>
              <a:buChar char="•"/>
            </a:pPr>
            <a:r>
              <a:rPr lang="en-US" sz="1400" dirty="0">
                <a:solidFill>
                  <a:schemeClr val="accent1">
                    <a:lumMod val="75000"/>
                  </a:schemeClr>
                </a:solidFill>
              </a:rPr>
              <a:t>AVS: Science &amp; Technology of Materials, Interfaces, and Processing</a:t>
            </a:r>
          </a:p>
          <a:p>
            <a:pPr marL="342900" indent="-342900">
              <a:buFont typeface="Arial" panose="020B0604020202020204" pitchFamily="34" charset="0"/>
              <a:buChar char="•"/>
            </a:pPr>
            <a:r>
              <a:rPr lang="en-US" sz="1400" dirty="0">
                <a:solidFill>
                  <a:schemeClr val="accent1">
                    <a:lumMod val="75000"/>
                  </a:schemeClr>
                </a:solidFill>
              </a:rPr>
              <a:t>The Society of Rheology</a:t>
            </a:r>
          </a:p>
          <a:p>
            <a:pPr marL="342900" indent="-342900">
              <a:buFont typeface="Arial" panose="020B0604020202020204" pitchFamily="34" charset="0"/>
              <a:buChar char="•"/>
            </a:pPr>
            <a:r>
              <a:rPr lang="en-US" sz="1400" dirty="0">
                <a:solidFill>
                  <a:schemeClr val="accent1">
                    <a:lumMod val="75000"/>
                  </a:schemeClr>
                </a:solidFill>
              </a:rPr>
              <a:t>Laser Institute of America</a:t>
            </a:r>
          </a:p>
          <a:p>
            <a:pPr marL="342900" indent="-342900">
              <a:buFont typeface="Arial" panose="020B0604020202020204" pitchFamily="34" charset="0"/>
              <a:buChar char="•"/>
            </a:pPr>
            <a:r>
              <a:rPr lang="en-US" sz="1400" dirty="0">
                <a:solidFill>
                  <a:schemeClr val="accent1">
                    <a:lumMod val="75000"/>
                  </a:schemeClr>
                </a:solidFill>
              </a:rPr>
              <a:t>Chinese Physical Society</a:t>
            </a:r>
          </a:p>
          <a:p>
            <a:pPr marL="342900" indent="-342900">
              <a:buFont typeface="Arial" panose="020B0604020202020204" pitchFamily="34" charset="0"/>
              <a:buChar char="•"/>
            </a:pPr>
            <a:r>
              <a:rPr lang="en-US" sz="1400" dirty="0">
                <a:solidFill>
                  <a:schemeClr val="accent1">
                    <a:lumMod val="75000"/>
                  </a:schemeClr>
                </a:solidFill>
              </a:rPr>
              <a:t>American Crystallographic Association, Inc.</a:t>
            </a:r>
          </a:p>
        </p:txBody>
      </p:sp>
      <p:pic>
        <p:nvPicPr>
          <p:cNvPr id="4" name="Picture 3">
            <a:extLst>
              <a:ext uri="{FF2B5EF4-FFF2-40B4-BE49-F238E27FC236}">
                <a16:creationId xmlns:a16="http://schemas.microsoft.com/office/drawing/2014/main" id="{B1DBC19C-F49D-4C83-A5A1-D7D9D7C820FE}"/>
              </a:ext>
            </a:extLst>
          </p:cNvPr>
          <p:cNvPicPr>
            <a:picLocks noChangeAspect="1"/>
          </p:cNvPicPr>
          <p:nvPr/>
        </p:nvPicPr>
        <p:blipFill>
          <a:blip r:embed="rId2"/>
          <a:stretch>
            <a:fillRect/>
          </a:stretch>
        </p:blipFill>
        <p:spPr>
          <a:xfrm>
            <a:off x="3655776" y="1378113"/>
            <a:ext cx="4893864" cy="4201852"/>
          </a:xfrm>
          <a:prstGeom prst="rect">
            <a:avLst/>
          </a:prstGeom>
          <a:ln>
            <a:solidFill>
              <a:schemeClr val="accent1"/>
            </a:solidFill>
          </a:ln>
        </p:spPr>
      </p:pic>
    </p:spTree>
    <p:extLst>
      <p:ext uri="{BB962C8B-B14F-4D97-AF65-F5344CB8AC3E}">
        <p14:creationId xmlns:p14="http://schemas.microsoft.com/office/powerpoint/2010/main" val="1326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1882-7AD0-45DE-85E3-90BA02FD4C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3C39E2-3220-4E42-8625-78CDA9D8C3D8}"/>
              </a:ext>
            </a:extLst>
          </p:cNvPr>
          <p:cNvSpPr>
            <a:spLocks noGrp="1"/>
          </p:cNvSpPr>
          <p:nvPr>
            <p:ph idx="1"/>
          </p:nvPr>
        </p:nvSpPr>
        <p:spPr/>
        <p:txBody>
          <a:bodyPr>
            <a:normAutofit/>
          </a:bodyPr>
          <a:lstStyle/>
          <a:p>
            <a:pPr algn="ctr"/>
            <a:endParaRPr lang="en-US" sz="4000" dirty="0">
              <a:solidFill>
                <a:schemeClr val="accent1">
                  <a:lumMod val="75000"/>
                </a:schemeClr>
              </a:solidFill>
            </a:endParaRPr>
          </a:p>
          <a:p>
            <a:pPr algn="ctr"/>
            <a:endParaRPr lang="en-US" sz="4000" dirty="0">
              <a:solidFill>
                <a:schemeClr val="accent1">
                  <a:lumMod val="75000"/>
                </a:schemeClr>
              </a:solidFill>
            </a:endParaRPr>
          </a:p>
          <a:p>
            <a:pPr algn="ctr"/>
            <a:r>
              <a:rPr lang="en-US" sz="5000" dirty="0">
                <a:solidFill>
                  <a:schemeClr val="accent1">
                    <a:lumMod val="75000"/>
                  </a:schemeClr>
                </a:solidFill>
              </a:rPr>
              <a:t>Navigating Scitation.org</a:t>
            </a:r>
          </a:p>
        </p:txBody>
      </p:sp>
    </p:spTree>
    <p:extLst>
      <p:ext uri="{BB962C8B-B14F-4D97-AF65-F5344CB8AC3E}">
        <p14:creationId xmlns:p14="http://schemas.microsoft.com/office/powerpoint/2010/main" val="398561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AIP Publishing Portfolio</a:t>
            </a:r>
          </a:p>
        </p:txBody>
      </p:sp>
      <p:sp>
        <p:nvSpPr>
          <p:cNvPr id="3" name="Content Placeholder 2"/>
          <p:cNvSpPr>
            <a:spLocks noGrp="1"/>
          </p:cNvSpPr>
          <p:nvPr>
            <p:ph idx="1"/>
          </p:nvPr>
        </p:nvSpPr>
        <p:spPr>
          <a:xfrm>
            <a:off x="742951" y="1421606"/>
            <a:ext cx="6643687" cy="2035969"/>
          </a:xfrm>
        </p:spPr>
        <p:txBody>
          <a:bodyPr>
            <a:normAutofit fontScale="62500" lnSpcReduction="20000"/>
          </a:bodyPr>
          <a:lstStyle/>
          <a:p>
            <a:r>
              <a:rPr lang="en-US" sz="2900" b="1" dirty="0">
                <a:solidFill>
                  <a:schemeClr val="accent1">
                    <a:lumMod val="75000"/>
                  </a:schemeClr>
                </a:solidFill>
              </a:rPr>
              <a:t>Online access available to…</a:t>
            </a:r>
          </a:p>
          <a:p>
            <a:pPr marL="285750" indent="-285750">
              <a:buFont typeface="Arial" panose="020B0604020202020204" pitchFamily="34" charset="0"/>
              <a:buChar char="•"/>
            </a:pPr>
            <a:r>
              <a:rPr lang="en-US" sz="1800" b="1" dirty="0">
                <a:solidFill>
                  <a:schemeClr val="accent1">
                    <a:lumMod val="75000"/>
                  </a:schemeClr>
                </a:solidFill>
              </a:rPr>
              <a:t>24 journals </a:t>
            </a:r>
            <a:r>
              <a:rPr lang="en-US" sz="1800" dirty="0">
                <a:solidFill>
                  <a:schemeClr val="accent1">
                    <a:lumMod val="75000"/>
                  </a:schemeClr>
                </a:solidFill>
              </a:rPr>
              <a:t>in the physical sciences</a:t>
            </a:r>
          </a:p>
          <a:p>
            <a:pPr marL="800100" lvl="1" indent="-285750">
              <a:buFont typeface="Arial" panose="020B0604020202020204" pitchFamily="34" charset="0"/>
              <a:buChar char="•"/>
            </a:pPr>
            <a:r>
              <a:rPr lang="en-US" dirty="0">
                <a:solidFill>
                  <a:schemeClr val="accent1">
                    <a:lumMod val="75000"/>
                  </a:schemeClr>
                </a:solidFill>
              </a:rPr>
              <a:t>8 published on behalf of/ in conjunction with Publishing Partners</a:t>
            </a:r>
          </a:p>
          <a:p>
            <a:pPr marL="800100" lvl="1" indent="-285750">
              <a:buFont typeface="Arial" panose="020B0604020202020204" pitchFamily="34" charset="0"/>
              <a:buChar char="•"/>
            </a:pPr>
            <a:r>
              <a:rPr lang="en-US" dirty="0">
                <a:solidFill>
                  <a:schemeClr val="accent1">
                    <a:lumMod val="75000"/>
                  </a:schemeClr>
                </a:solidFill>
              </a:rPr>
              <a:t>5 Open Access journals</a:t>
            </a:r>
          </a:p>
          <a:p>
            <a:pPr marL="285750" indent="-285750">
              <a:buFont typeface="Arial" panose="020B0604020202020204" pitchFamily="34" charset="0"/>
              <a:buChar char="•"/>
            </a:pPr>
            <a:r>
              <a:rPr lang="en-US" sz="1800" b="1" dirty="0">
                <a:solidFill>
                  <a:schemeClr val="accent1">
                    <a:lumMod val="75000"/>
                  </a:schemeClr>
                </a:solidFill>
              </a:rPr>
              <a:t>2 magazines </a:t>
            </a:r>
            <a:r>
              <a:rPr lang="en-US" sz="1800" dirty="0">
                <a:solidFill>
                  <a:schemeClr val="accent1">
                    <a:lumMod val="75000"/>
                  </a:schemeClr>
                </a:solidFill>
              </a:rPr>
              <a:t>(</a:t>
            </a:r>
            <a:r>
              <a:rPr lang="en-US" sz="1800" i="1" dirty="0">
                <a:solidFill>
                  <a:schemeClr val="accent1">
                    <a:lumMod val="75000"/>
                  </a:schemeClr>
                </a:solidFill>
              </a:rPr>
              <a:t>Physics Today </a:t>
            </a:r>
            <a:r>
              <a:rPr lang="en-US" sz="1800" dirty="0">
                <a:solidFill>
                  <a:schemeClr val="accent1">
                    <a:lumMod val="75000"/>
                  </a:schemeClr>
                </a:solidFill>
              </a:rPr>
              <a:t>and</a:t>
            </a:r>
            <a:r>
              <a:rPr lang="en-US" sz="1800" i="1" dirty="0">
                <a:solidFill>
                  <a:schemeClr val="accent1">
                    <a:lumMod val="75000"/>
                  </a:schemeClr>
                </a:solidFill>
              </a:rPr>
              <a:t> Computing in Science &amp; Engineering</a:t>
            </a:r>
            <a:r>
              <a:rPr lang="en-US" sz="1800" dirty="0">
                <a:solidFill>
                  <a:schemeClr val="accent1">
                    <a:lumMod val="75000"/>
                  </a:schemeClr>
                </a:solidFill>
              </a:rPr>
              <a:t>)</a:t>
            </a:r>
          </a:p>
          <a:p>
            <a:pPr marL="285750" indent="-285750">
              <a:buFont typeface="Arial" panose="020B0604020202020204" pitchFamily="34" charset="0"/>
              <a:buChar char="•"/>
            </a:pPr>
            <a:r>
              <a:rPr lang="en-US" sz="1800" b="1" i="1" dirty="0">
                <a:solidFill>
                  <a:schemeClr val="accent1">
                    <a:lumMod val="75000"/>
                  </a:schemeClr>
                </a:solidFill>
              </a:rPr>
              <a:t>AIP Conference Proceedings </a:t>
            </a:r>
            <a:r>
              <a:rPr lang="en-US" sz="1800" dirty="0">
                <a:solidFill>
                  <a:schemeClr val="accent1">
                    <a:lumMod val="75000"/>
                  </a:schemeClr>
                </a:solidFill>
              </a:rPr>
              <a:t>– back to 1970 including 160+</a:t>
            </a:r>
          </a:p>
          <a:p>
            <a:pPr marL="285750" indent="-285750">
              <a:buFont typeface="Arial" panose="020B0604020202020204" pitchFamily="34" charset="0"/>
              <a:buChar char="•"/>
            </a:pPr>
            <a:r>
              <a:rPr lang="en-US" sz="1800" b="1" dirty="0">
                <a:solidFill>
                  <a:schemeClr val="accent1">
                    <a:lumMod val="75000"/>
                  </a:schemeClr>
                </a:solidFill>
              </a:rPr>
              <a:t>Digital Archives </a:t>
            </a:r>
            <a:r>
              <a:rPr lang="en-US" sz="1800" dirty="0">
                <a:solidFill>
                  <a:schemeClr val="accent1">
                    <a:lumMod val="75000"/>
                  </a:schemeClr>
                </a:solidFill>
              </a:rPr>
              <a:t>– dates back to 1930 and includes 280K</a:t>
            </a:r>
            <a:r>
              <a:rPr lang="en-US" sz="1800" baseline="30000" dirty="0">
                <a:solidFill>
                  <a:schemeClr val="accent1">
                    <a:lumMod val="75000"/>
                  </a:schemeClr>
                </a:solidFill>
              </a:rPr>
              <a:t>+</a:t>
            </a:r>
            <a:r>
              <a:rPr lang="en-US" sz="1800" dirty="0">
                <a:solidFill>
                  <a:schemeClr val="accent1">
                    <a:lumMod val="75000"/>
                  </a:schemeClr>
                </a:solidFill>
              </a:rPr>
              <a:t> articles</a:t>
            </a:r>
          </a:p>
          <a:p>
            <a:pPr algn="ctr"/>
            <a:endParaRPr lang="en-US" sz="1400" b="1" i="1" dirty="0">
              <a:solidFill>
                <a:schemeClr val="accent1">
                  <a:lumMod val="75000"/>
                </a:schemeClr>
              </a:solidFill>
            </a:endParaRPr>
          </a:p>
          <a:p>
            <a:pPr algn="ctr"/>
            <a:r>
              <a:rPr lang="en-US" sz="2900" b="1" i="1" dirty="0">
                <a:solidFill>
                  <a:schemeClr val="accent1">
                    <a:lumMod val="75000"/>
                  </a:schemeClr>
                </a:solidFill>
              </a:rPr>
              <a:t>All on one platform – scitation.org</a:t>
            </a:r>
          </a:p>
          <a:p>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532EE49-DA28-4180-885A-FDEFD615B11A}"/>
              </a:ext>
            </a:extLst>
          </p:cNvPr>
          <p:cNvPicPr>
            <a:picLocks noChangeAspect="1"/>
          </p:cNvPicPr>
          <p:nvPr/>
        </p:nvPicPr>
        <p:blipFill>
          <a:blip r:embed="rId2"/>
          <a:stretch>
            <a:fillRect/>
          </a:stretch>
        </p:blipFill>
        <p:spPr>
          <a:xfrm>
            <a:off x="1950664" y="3457575"/>
            <a:ext cx="4614862" cy="2723322"/>
          </a:xfrm>
          <a:prstGeom prst="rect">
            <a:avLst/>
          </a:prstGeom>
          <a:ln>
            <a:solidFill>
              <a:schemeClr val="accent1"/>
            </a:solidFill>
          </a:ln>
        </p:spPr>
      </p:pic>
    </p:spTree>
    <p:extLst>
      <p:ext uri="{BB962C8B-B14F-4D97-AF65-F5344CB8AC3E}">
        <p14:creationId xmlns:p14="http://schemas.microsoft.com/office/powerpoint/2010/main" val="9126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A4AA-6CCC-48FF-ACBA-5C184EAF5177}"/>
              </a:ext>
            </a:extLst>
          </p:cNvPr>
          <p:cNvSpPr>
            <a:spLocks noGrp="1"/>
          </p:cNvSpPr>
          <p:nvPr>
            <p:ph type="title"/>
          </p:nvPr>
        </p:nvSpPr>
        <p:spPr/>
        <p:txBody>
          <a:bodyPr/>
          <a:lstStyle/>
          <a:p>
            <a:r>
              <a:rPr lang="en-US" dirty="0"/>
              <a:t>Platform Improvements since Dec 2016</a:t>
            </a:r>
          </a:p>
        </p:txBody>
      </p:sp>
      <p:sp>
        <p:nvSpPr>
          <p:cNvPr id="3" name="Content Placeholder 2">
            <a:extLst>
              <a:ext uri="{FF2B5EF4-FFF2-40B4-BE49-F238E27FC236}">
                <a16:creationId xmlns:a16="http://schemas.microsoft.com/office/drawing/2014/main" id="{517D5755-2733-477E-BE56-AFAD96013BFF}"/>
              </a:ext>
            </a:extLst>
          </p:cNvPr>
          <p:cNvSpPr>
            <a:spLocks noGrp="1"/>
          </p:cNvSpPr>
          <p:nvPr>
            <p:ph idx="1"/>
          </p:nvPr>
        </p:nvSpPr>
        <p:spPr>
          <a:xfrm>
            <a:off x="578643" y="1402368"/>
            <a:ext cx="4641539" cy="4784789"/>
          </a:xfrm>
        </p:spPr>
        <p:txBody>
          <a:bodyPr>
            <a:normAutofit/>
          </a:bodyPr>
          <a:lstStyle/>
          <a:p>
            <a:pPr marL="342900" indent="-342900">
              <a:buFont typeface="Arial" panose="020B0604020202020204" pitchFamily="34" charset="0"/>
              <a:buChar char="•"/>
            </a:pPr>
            <a:r>
              <a:rPr lang="en-US" sz="1600" dirty="0">
                <a:solidFill>
                  <a:schemeClr val="accent1">
                    <a:lumMod val="75000"/>
                  </a:schemeClr>
                </a:solidFill>
              </a:rPr>
              <a:t>Redesigned page layout</a:t>
            </a:r>
          </a:p>
          <a:p>
            <a:pPr marL="342900" indent="-342900">
              <a:buFont typeface="Arial" panose="020B0604020202020204" pitchFamily="34" charset="0"/>
              <a:buChar char="•"/>
            </a:pPr>
            <a:r>
              <a:rPr lang="en-US" sz="1600" dirty="0">
                <a:solidFill>
                  <a:schemeClr val="accent1">
                    <a:lumMod val="75000"/>
                  </a:schemeClr>
                </a:solidFill>
              </a:rPr>
              <a:t>Optimized display</a:t>
            </a:r>
          </a:p>
          <a:p>
            <a:pPr marL="342900" indent="-342900">
              <a:buFont typeface="Arial" panose="020B0604020202020204" pitchFamily="34" charset="0"/>
              <a:buChar char="•"/>
            </a:pPr>
            <a:r>
              <a:rPr lang="en-US" sz="1600" dirty="0">
                <a:solidFill>
                  <a:schemeClr val="accent1">
                    <a:lumMod val="75000"/>
                  </a:schemeClr>
                </a:solidFill>
              </a:rPr>
              <a:t>Improved speed </a:t>
            </a:r>
          </a:p>
          <a:p>
            <a:pPr marL="342900" indent="-342900">
              <a:buFont typeface="Arial" panose="020B0604020202020204" pitchFamily="34" charset="0"/>
              <a:buChar char="•"/>
            </a:pPr>
            <a:r>
              <a:rPr lang="en-US" sz="1600" dirty="0">
                <a:solidFill>
                  <a:schemeClr val="accent1">
                    <a:lumMod val="75000"/>
                  </a:schemeClr>
                </a:solidFill>
              </a:rPr>
              <a:t>New figure viewer</a:t>
            </a:r>
          </a:p>
          <a:p>
            <a:pPr marL="342900" indent="-342900">
              <a:buFont typeface="Arial" panose="020B0604020202020204" pitchFamily="34" charset="0"/>
              <a:buChar char="•"/>
            </a:pPr>
            <a:r>
              <a:rPr lang="en-US" sz="1600" dirty="0">
                <a:solidFill>
                  <a:schemeClr val="accent1">
                    <a:lumMod val="75000"/>
                  </a:schemeClr>
                </a:solidFill>
              </a:rPr>
              <a:t>Improved linking</a:t>
            </a:r>
          </a:p>
          <a:p>
            <a:pPr marL="342900" indent="-342900">
              <a:buFont typeface="Arial" panose="020B0604020202020204" pitchFamily="34" charset="0"/>
              <a:buChar char="•"/>
            </a:pPr>
            <a:r>
              <a:rPr lang="en-US" sz="1600" dirty="0">
                <a:solidFill>
                  <a:schemeClr val="accent1">
                    <a:lumMod val="75000"/>
                  </a:schemeClr>
                </a:solidFill>
              </a:rPr>
              <a:t>More collaboration tools </a:t>
            </a:r>
          </a:p>
          <a:p>
            <a:pPr marL="342900" indent="-342900">
              <a:buFont typeface="Arial" panose="020B0604020202020204" pitchFamily="34" charset="0"/>
              <a:buChar char="•"/>
            </a:pPr>
            <a:r>
              <a:rPr lang="en-US" sz="1600" dirty="0">
                <a:solidFill>
                  <a:schemeClr val="accent1">
                    <a:lumMod val="75000"/>
                  </a:schemeClr>
                </a:solidFill>
              </a:rPr>
              <a:t>Rebuilt library admin access site</a:t>
            </a:r>
          </a:p>
          <a:p>
            <a:pPr marL="342900" indent="-342900">
              <a:buFont typeface="Arial" panose="020B0604020202020204" pitchFamily="34" charset="0"/>
              <a:buChar char="•"/>
            </a:pPr>
            <a:endParaRPr lang="en-US" sz="1600" dirty="0">
              <a:solidFill>
                <a:schemeClr val="accent1">
                  <a:lumMod val="75000"/>
                </a:schemeClr>
              </a:solidFill>
            </a:endParaRPr>
          </a:p>
          <a:p>
            <a:endParaRPr lang="en-US" sz="1600" dirty="0">
              <a:solidFill>
                <a:schemeClr val="accent1">
                  <a:lumMod val="75000"/>
                </a:schemeClr>
              </a:solidFill>
            </a:endParaRPr>
          </a:p>
          <a:p>
            <a:endParaRPr lang="en-US" sz="1600" dirty="0">
              <a:solidFill>
                <a:schemeClr val="accent1">
                  <a:lumMod val="75000"/>
                </a:schemeClr>
              </a:solidFill>
            </a:endParaRPr>
          </a:p>
          <a:p>
            <a:r>
              <a:rPr lang="en-US" sz="1600" dirty="0">
                <a:solidFill>
                  <a:schemeClr val="accent1">
                    <a:lumMod val="75000"/>
                  </a:schemeClr>
                </a:solidFill>
              </a:rPr>
              <a:t>To ensure a personalized experience on Scitation.org, take a moment to create a profile by visiting:</a:t>
            </a:r>
          </a:p>
          <a:p>
            <a:r>
              <a:rPr lang="en-US" sz="1600" dirty="0">
                <a:solidFill>
                  <a:schemeClr val="accent1">
                    <a:lumMod val="75000"/>
                  </a:schemeClr>
                </a:solidFill>
              </a:rPr>
              <a:t>https://www.scitation.org/action/registration</a:t>
            </a:r>
          </a:p>
        </p:txBody>
      </p:sp>
      <p:pic>
        <p:nvPicPr>
          <p:cNvPr id="4" name="Picture 3">
            <a:extLst>
              <a:ext uri="{FF2B5EF4-FFF2-40B4-BE49-F238E27FC236}">
                <a16:creationId xmlns:a16="http://schemas.microsoft.com/office/drawing/2014/main" id="{7D5C8516-6A69-4F79-84D6-C50C278289B6}"/>
              </a:ext>
            </a:extLst>
          </p:cNvPr>
          <p:cNvPicPr>
            <a:picLocks noChangeAspect="1"/>
          </p:cNvPicPr>
          <p:nvPr/>
        </p:nvPicPr>
        <p:blipFill>
          <a:blip r:embed="rId3"/>
          <a:stretch>
            <a:fillRect/>
          </a:stretch>
        </p:blipFill>
        <p:spPr>
          <a:xfrm>
            <a:off x="4021775" y="1379946"/>
            <a:ext cx="4092078" cy="2414816"/>
          </a:xfrm>
          <a:prstGeom prst="rect">
            <a:avLst/>
          </a:prstGeom>
          <a:ln>
            <a:solidFill>
              <a:schemeClr val="accent1"/>
            </a:solidFill>
          </a:ln>
        </p:spPr>
      </p:pic>
      <p:pic>
        <p:nvPicPr>
          <p:cNvPr id="6" name="Picture 5">
            <a:extLst>
              <a:ext uri="{FF2B5EF4-FFF2-40B4-BE49-F238E27FC236}">
                <a16:creationId xmlns:a16="http://schemas.microsoft.com/office/drawing/2014/main" id="{3ED8C9A0-3570-43AD-8676-15FC81EB4FC4}"/>
              </a:ext>
            </a:extLst>
          </p:cNvPr>
          <p:cNvPicPr>
            <a:picLocks noChangeAspect="1"/>
          </p:cNvPicPr>
          <p:nvPr/>
        </p:nvPicPr>
        <p:blipFill>
          <a:blip r:embed="rId4"/>
          <a:stretch>
            <a:fillRect/>
          </a:stretch>
        </p:blipFill>
        <p:spPr>
          <a:xfrm>
            <a:off x="5456254" y="4161705"/>
            <a:ext cx="2481292" cy="1812926"/>
          </a:xfrm>
          <a:prstGeom prst="rect">
            <a:avLst/>
          </a:prstGeom>
          <a:ln>
            <a:solidFill>
              <a:schemeClr val="accent1"/>
            </a:solidFill>
          </a:ln>
        </p:spPr>
      </p:pic>
    </p:spTree>
    <p:extLst>
      <p:ext uri="{BB962C8B-B14F-4D97-AF65-F5344CB8AC3E}">
        <p14:creationId xmlns:p14="http://schemas.microsoft.com/office/powerpoint/2010/main" val="216605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DAFF-5F42-4D7F-BF1B-93A87EFA8734}"/>
              </a:ext>
            </a:extLst>
          </p:cNvPr>
          <p:cNvSpPr>
            <a:spLocks noGrp="1"/>
          </p:cNvSpPr>
          <p:nvPr>
            <p:ph type="title"/>
          </p:nvPr>
        </p:nvSpPr>
        <p:spPr/>
        <p:txBody>
          <a:bodyPr/>
          <a:lstStyle/>
          <a:p>
            <a:r>
              <a:rPr lang="en-US" dirty="0"/>
              <a:t>Navigating the Homepage</a:t>
            </a:r>
          </a:p>
        </p:txBody>
      </p:sp>
      <p:pic>
        <p:nvPicPr>
          <p:cNvPr id="6" name="Picture 5">
            <a:extLst>
              <a:ext uri="{FF2B5EF4-FFF2-40B4-BE49-F238E27FC236}">
                <a16:creationId xmlns:a16="http://schemas.microsoft.com/office/drawing/2014/main" id="{1210E859-B7B2-4E9E-859D-E70BE84DC12C}"/>
              </a:ext>
            </a:extLst>
          </p:cNvPr>
          <p:cNvPicPr>
            <a:picLocks noChangeAspect="1"/>
          </p:cNvPicPr>
          <p:nvPr/>
        </p:nvPicPr>
        <p:blipFill>
          <a:blip r:embed="rId3"/>
          <a:stretch>
            <a:fillRect/>
          </a:stretch>
        </p:blipFill>
        <p:spPr>
          <a:xfrm>
            <a:off x="737091" y="1399993"/>
            <a:ext cx="7070222" cy="4857286"/>
          </a:xfrm>
          <a:prstGeom prst="rect">
            <a:avLst/>
          </a:prstGeom>
        </p:spPr>
      </p:pic>
      <p:sp>
        <p:nvSpPr>
          <p:cNvPr id="3" name="TextBox 2">
            <a:extLst>
              <a:ext uri="{FF2B5EF4-FFF2-40B4-BE49-F238E27FC236}">
                <a16:creationId xmlns:a16="http://schemas.microsoft.com/office/drawing/2014/main" id="{E0E14355-A0C6-4193-8713-6E33C6EC157D}"/>
              </a:ext>
            </a:extLst>
          </p:cNvPr>
          <p:cNvSpPr txBox="1"/>
          <p:nvPr/>
        </p:nvSpPr>
        <p:spPr>
          <a:xfrm>
            <a:off x="628651" y="1157983"/>
            <a:ext cx="7178662" cy="369332"/>
          </a:xfrm>
          <a:prstGeom prst="rect">
            <a:avLst/>
          </a:prstGeom>
          <a:noFill/>
        </p:spPr>
        <p:txBody>
          <a:bodyPr wrap="square" rtlCol="0">
            <a:spAutoFit/>
          </a:bodyPr>
          <a:lstStyle/>
          <a:p>
            <a:r>
              <a:rPr lang="en-US" b="1" dirty="0">
                <a:solidFill>
                  <a:schemeClr val="accent1">
                    <a:lumMod val="75000"/>
                  </a:schemeClr>
                </a:solidFill>
              </a:rPr>
              <a:t>From the homepage, users are able to:</a:t>
            </a:r>
            <a:endParaRPr lang="en-US" dirty="0">
              <a:solidFill>
                <a:schemeClr val="accent1">
                  <a:lumMod val="75000"/>
                </a:schemeClr>
              </a:solidFill>
            </a:endParaRPr>
          </a:p>
        </p:txBody>
      </p:sp>
    </p:spTree>
    <p:extLst>
      <p:ext uri="{BB962C8B-B14F-4D97-AF65-F5344CB8AC3E}">
        <p14:creationId xmlns:p14="http://schemas.microsoft.com/office/powerpoint/2010/main" val="246315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E776-DCCE-4502-9D4F-C79C4FFF44CB}"/>
              </a:ext>
            </a:extLst>
          </p:cNvPr>
          <p:cNvSpPr>
            <a:spLocks noGrp="1"/>
          </p:cNvSpPr>
          <p:nvPr>
            <p:ph type="title"/>
          </p:nvPr>
        </p:nvSpPr>
        <p:spPr/>
        <p:txBody>
          <a:bodyPr/>
          <a:lstStyle/>
          <a:p>
            <a:r>
              <a:rPr lang="en-US" dirty="0"/>
              <a:t>Advanced Search</a:t>
            </a:r>
          </a:p>
        </p:txBody>
      </p:sp>
      <p:pic>
        <p:nvPicPr>
          <p:cNvPr id="5" name="Picture 4">
            <a:extLst>
              <a:ext uri="{FF2B5EF4-FFF2-40B4-BE49-F238E27FC236}">
                <a16:creationId xmlns:a16="http://schemas.microsoft.com/office/drawing/2014/main" id="{F7374F25-3CE0-4001-8FDD-76B138DD56F2}"/>
              </a:ext>
            </a:extLst>
          </p:cNvPr>
          <p:cNvPicPr>
            <a:picLocks noChangeAspect="1"/>
          </p:cNvPicPr>
          <p:nvPr/>
        </p:nvPicPr>
        <p:blipFill>
          <a:blip r:embed="rId3"/>
          <a:stretch>
            <a:fillRect/>
          </a:stretch>
        </p:blipFill>
        <p:spPr>
          <a:xfrm>
            <a:off x="520861" y="1265297"/>
            <a:ext cx="8218026" cy="3748672"/>
          </a:xfrm>
          <a:prstGeom prst="rect">
            <a:avLst/>
          </a:prstGeom>
        </p:spPr>
      </p:pic>
      <p:sp>
        <p:nvSpPr>
          <p:cNvPr id="3" name="TextBox 2">
            <a:extLst>
              <a:ext uri="{FF2B5EF4-FFF2-40B4-BE49-F238E27FC236}">
                <a16:creationId xmlns:a16="http://schemas.microsoft.com/office/drawing/2014/main" id="{1F7DD8D1-A308-4723-9BAE-5E8BBEAD0D83}"/>
              </a:ext>
            </a:extLst>
          </p:cNvPr>
          <p:cNvSpPr txBox="1"/>
          <p:nvPr/>
        </p:nvSpPr>
        <p:spPr>
          <a:xfrm>
            <a:off x="1122744" y="5127585"/>
            <a:ext cx="6099859"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1">
                    <a:lumMod val="75000"/>
                  </a:schemeClr>
                </a:solidFill>
              </a:rPr>
              <a:t>Allows you to search the Scitation Platform in one-go</a:t>
            </a:r>
          </a:p>
          <a:p>
            <a:pPr marL="285750" indent="-285750">
              <a:buFont typeface="Arial" panose="020B0604020202020204" pitchFamily="34" charset="0"/>
              <a:buChar char="•"/>
            </a:pPr>
            <a:r>
              <a:rPr lang="en-US" sz="1400" dirty="0">
                <a:solidFill>
                  <a:schemeClr val="accent1">
                    <a:lumMod val="75000"/>
                  </a:schemeClr>
                </a:solidFill>
              </a:rPr>
              <a:t>Search by keyword and phrase, DOI and ISBN #, author, topic, publication and publication date</a:t>
            </a:r>
          </a:p>
          <a:p>
            <a:pPr marL="285750" indent="-285750">
              <a:buFont typeface="Arial" panose="020B0604020202020204" pitchFamily="34" charset="0"/>
              <a:buChar char="•"/>
            </a:pPr>
            <a:r>
              <a:rPr lang="en-US" sz="1400" dirty="0">
                <a:solidFill>
                  <a:schemeClr val="accent1">
                    <a:lumMod val="75000"/>
                  </a:schemeClr>
                </a:solidFill>
              </a:rPr>
              <a:t>“Search tips” – offer the best way to get what you want out of your search</a:t>
            </a:r>
          </a:p>
          <a:p>
            <a:endParaRPr lang="en-US" sz="1400" dirty="0">
              <a:solidFill>
                <a:schemeClr val="accent1">
                  <a:lumMod val="75000"/>
                </a:schemeClr>
              </a:solidFill>
            </a:endParaRPr>
          </a:p>
        </p:txBody>
      </p:sp>
    </p:spTree>
    <p:extLst>
      <p:ext uri="{BB962C8B-B14F-4D97-AF65-F5344CB8AC3E}">
        <p14:creationId xmlns:p14="http://schemas.microsoft.com/office/powerpoint/2010/main" val="298185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E815-BB6A-4D00-89DB-BDB787F6078B}"/>
              </a:ext>
            </a:extLst>
          </p:cNvPr>
          <p:cNvSpPr>
            <a:spLocks noGrp="1"/>
          </p:cNvSpPr>
          <p:nvPr>
            <p:ph type="title"/>
          </p:nvPr>
        </p:nvSpPr>
        <p:spPr/>
        <p:txBody>
          <a:bodyPr/>
          <a:lstStyle/>
          <a:p>
            <a:r>
              <a:rPr lang="en-US" dirty="0"/>
              <a:t>Search Results</a:t>
            </a:r>
          </a:p>
        </p:txBody>
      </p:sp>
      <p:sp>
        <p:nvSpPr>
          <p:cNvPr id="6" name="Content Placeholder 5">
            <a:extLst>
              <a:ext uri="{FF2B5EF4-FFF2-40B4-BE49-F238E27FC236}">
                <a16:creationId xmlns:a16="http://schemas.microsoft.com/office/drawing/2014/main" id="{1DCFEE32-6B9D-4AC3-8FA6-BD53C75BE7CD}"/>
              </a:ext>
            </a:extLst>
          </p:cNvPr>
          <p:cNvSpPr>
            <a:spLocks noGrp="1"/>
          </p:cNvSpPr>
          <p:nvPr>
            <p:ph idx="1"/>
          </p:nvPr>
        </p:nvSpPr>
        <p:spPr>
          <a:xfrm>
            <a:off x="628651" y="1185705"/>
            <a:ext cx="2791043" cy="4784789"/>
          </a:xfrm>
        </p:spPr>
        <p:txBody>
          <a:bodyPr>
            <a:normAutofit/>
          </a:bodyPr>
          <a:lstStyle/>
          <a:p>
            <a:endParaRPr lang="en-US" sz="1400" dirty="0">
              <a:solidFill>
                <a:schemeClr val="accent1">
                  <a:lumMod val="75000"/>
                </a:schemeClr>
              </a:solidFill>
            </a:endParaRPr>
          </a:p>
          <a:p>
            <a:r>
              <a:rPr lang="en-US" sz="1400" dirty="0">
                <a:solidFill>
                  <a:schemeClr val="accent1">
                    <a:lumMod val="75000"/>
                  </a:schemeClr>
                </a:solidFill>
              </a:rPr>
              <a:t>When search results appear, you are able to: </a:t>
            </a:r>
          </a:p>
          <a:p>
            <a:pPr marL="171450" indent="-171450">
              <a:buFontTx/>
              <a:buChar char="-"/>
            </a:pPr>
            <a:r>
              <a:rPr lang="en-US" sz="1400" dirty="0">
                <a:solidFill>
                  <a:schemeClr val="accent1">
                    <a:lumMod val="75000"/>
                  </a:schemeClr>
                </a:solidFill>
              </a:rPr>
              <a:t>Filter by article type, publication date, topic, author name, or publication </a:t>
            </a:r>
          </a:p>
          <a:p>
            <a:pPr marL="171450" indent="-171450">
              <a:buFontTx/>
              <a:buChar char="-"/>
            </a:pPr>
            <a:r>
              <a:rPr lang="en-US" sz="1400" dirty="0">
                <a:solidFill>
                  <a:schemeClr val="accent1">
                    <a:lumMod val="75000"/>
                  </a:schemeClr>
                </a:solidFill>
              </a:rPr>
              <a:t>Sort by relevance or publication date </a:t>
            </a:r>
          </a:p>
        </p:txBody>
      </p:sp>
      <p:pic>
        <p:nvPicPr>
          <p:cNvPr id="7" name="Picture 6">
            <a:extLst>
              <a:ext uri="{FF2B5EF4-FFF2-40B4-BE49-F238E27FC236}">
                <a16:creationId xmlns:a16="http://schemas.microsoft.com/office/drawing/2014/main" id="{50F24152-020F-4D98-AEA3-14B5BAC706B9}"/>
              </a:ext>
            </a:extLst>
          </p:cNvPr>
          <p:cNvPicPr>
            <a:picLocks noChangeAspect="1"/>
          </p:cNvPicPr>
          <p:nvPr/>
        </p:nvPicPr>
        <p:blipFill>
          <a:blip r:embed="rId3"/>
          <a:stretch>
            <a:fillRect/>
          </a:stretch>
        </p:blipFill>
        <p:spPr>
          <a:xfrm>
            <a:off x="3419694" y="1063308"/>
            <a:ext cx="5164002" cy="5029582"/>
          </a:xfrm>
          <a:prstGeom prst="rect">
            <a:avLst/>
          </a:prstGeom>
        </p:spPr>
      </p:pic>
    </p:spTree>
    <p:extLst>
      <p:ext uri="{BB962C8B-B14F-4D97-AF65-F5344CB8AC3E}">
        <p14:creationId xmlns:p14="http://schemas.microsoft.com/office/powerpoint/2010/main" val="38693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C5E07-682A-4A8E-B3FB-61872C3F9605}"/>
              </a:ext>
            </a:extLst>
          </p:cNvPr>
          <p:cNvSpPr>
            <a:spLocks noGrp="1"/>
          </p:cNvSpPr>
          <p:nvPr>
            <p:ph type="title"/>
          </p:nvPr>
        </p:nvSpPr>
        <p:spPr/>
        <p:txBody>
          <a:bodyPr>
            <a:normAutofit/>
          </a:bodyPr>
          <a:lstStyle/>
          <a:p>
            <a:r>
              <a:rPr lang="en-US" dirty="0"/>
              <a:t>Article Search by Citation from Journal Homepage</a:t>
            </a:r>
          </a:p>
        </p:txBody>
      </p:sp>
      <p:pic>
        <p:nvPicPr>
          <p:cNvPr id="4" name="Picture 3">
            <a:extLst>
              <a:ext uri="{FF2B5EF4-FFF2-40B4-BE49-F238E27FC236}">
                <a16:creationId xmlns:a16="http://schemas.microsoft.com/office/drawing/2014/main" id="{A5AE2454-3864-432B-9DF9-D8E66A7B87BD}"/>
              </a:ext>
            </a:extLst>
          </p:cNvPr>
          <p:cNvPicPr>
            <a:picLocks noChangeAspect="1"/>
          </p:cNvPicPr>
          <p:nvPr/>
        </p:nvPicPr>
        <p:blipFill>
          <a:blip r:embed="rId3"/>
          <a:stretch>
            <a:fillRect/>
          </a:stretch>
        </p:blipFill>
        <p:spPr>
          <a:xfrm>
            <a:off x="304800" y="1043891"/>
            <a:ext cx="6350000" cy="1481840"/>
          </a:xfrm>
          <a:prstGeom prst="rect">
            <a:avLst/>
          </a:prstGeom>
        </p:spPr>
      </p:pic>
      <p:pic>
        <p:nvPicPr>
          <p:cNvPr id="5" name="Picture 4">
            <a:extLst>
              <a:ext uri="{FF2B5EF4-FFF2-40B4-BE49-F238E27FC236}">
                <a16:creationId xmlns:a16="http://schemas.microsoft.com/office/drawing/2014/main" id="{FCBF026C-04E1-4265-82E5-ED7C0B1D75FD}"/>
              </a:ext>
            </a:extLst>
          </p:cNvPr>
          <p:cNvPicPr>
            <a:picLocks noChangeAspect="1"/>
          </p:cNvPicPr>
          <p:nvPr/>
        </p:nvPicPr>
        <p:blipFill>
          <a:blip r:embed="rId4"/>
          <a:stretch>
            <a:fillRect/>
          </a:stretch>
        </p:blipFill>
        <p:spPr>
          <a:xfrm>
            <a:off x="3993002" y="2429933"/>
            <a:ext cx="3836968" cy="3894666"/>
          </a:xfrm>
          <a:prstGeom prst="rect">
            <a:avLst/>
          </a:prstGeom>
        </p:spPr>
      </p:pic>
      <p:sp>
        <p:nvSpPr>
          <p:cNvPr id="6" name="TextBox 5">
            <a:extLst>
              <a:ext uri="{FF2B5EF4-FFF2-40B4-BE49-F238E27FC236}">
                <a16:creationId xmlns:a16="http://schemas.microsoft.com/office/drawing/2014/main" id="{2A915A76-8466-4F8B-8C19-6FCDDFDF6F0D}"/>
              </a:ext>
            </a:extLst>
          </p:cNvPr>
          <p:cNvSpPr txBox="1"/>
          <p:nvPr/>
        </p:nvSpPr>
        <p:spPr>
          <a:xfrm>
            <a:off x="628652" y="3098800"/>
            <a:ext cx="3364350"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1">
                    <a:lumMod val="75000"/>
                  </a:schemeClr>
                </a:solidFill>
              </a:rPr>
              <a:t>For the most accurate results, fill in the journal name, year of publication, volume and page number</a:t>
            </a:r>
          </a:p>
        </p:txBody>
      </p:sp>
    </p:spTree>
    <p:extLst>
      <p:ext uri="{BB962C8B-B14F-4D97-AF65-F5344CB8AC3E}">
        <p14:creationId xmlns:p14="http://schemas.microsoft.com/office/powerpoint/2010/main" val="397723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3166E-ADA5-4A6B-A93C-9834E3626DB8}"/>
              </a:ext>
            </a:extLst>
          </p:cNvPr>
          <p:cNvSpPr>
            <a:spLocks noGrp="1"/>
          </p:cNvSpPr>
          <p:nvPr>
            <p:ph type="title"/>
          </p:nvPr>
        </p:nvSpPr>
        <p:spPr/>
        <p:txBody>
          <a:bodyPr/>
          <a:lstStyle/>
          <a:p>
            <a:r>
              <a:rPr lang="en-US" dirty="0"/>
              <a:t>Journal Homepage: Navigating the Page</a:t>
            </a:r>
          </a:p>
        </p:txBody>
      </p:sp>
      <p:sp>
        <p:nvSpPr>
          <p:cNvPr id="3" name="Content Placeholder 2">
            <a:extLst>
              <a:ext uri="{FF2B5EF4-FFF2-40B4-BE49-F238E27FC236}">
                <a16:creationId xmlns:a16="http://schemas.microsoft.com/office/drawing/2014/main" id="{477C4827-3929-44E9-A956-66F665A97A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5C744F-7B9C-4EF3-BFA5-1763949E179D}"/>
              </a:ext>
            </a:extLst>
          </p:cNvPr>
          <p:cNvPicPr>
            <a:picLocks noChangeAspect="1"/>
          </p:cNvPicPr>
          <p:nvPr/>
        </p:nvPicPr>
        <p:blipFill>
          <a:blip r:embed="rId2"/>
          <a:stretch>
            <a:fillRect/>
          </a:stretch>
        </p:blipFill>
        <p:spPr>
          <a:xfrm>
            <a:off x="525323" y="1185705"/>
            <a:ext cx="7103144" cy="5110136"/>
          </a:xfrm>
          <a:prstGeom prst="rect">
            <a:avLst/>
          </a:prstGeom>
        </p:spPr>
      </p:pic>
    </p:spTree>
    <p:extLst>
      <p:ext uri="{BB962C8B-B14F-4D97-AF65-F5344CB8AC3E}">
        <p14:creationId xmlns:p14="http://schemas.microsoft.com/office/powerpoint/2010/main" val="244991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0B5E2-E149-41B5-9BA3-6874C2ED9452}"/>
              </a:ext>
            </a:extLst>
          </p:cNvPr>
          <p:cNvSpPr>
            <a:spLocks noGrp="1"/>
          </p:cNvSpPr>
          <p:nvPr>
            <p:ph type="title"/>
          </p:nvPr>
        </p:nvSpPr>
        <p:spPr/>
        <p:txBody>
          <a:bodyPr/>
          <a:lstStyle/>
          <a:p>
            <a:r>
              <a:rPr lang="en-US" dirty="0"/>
              <a:t>Journal Homepage: Table of Content (TOC)</a:t>
            </a:r>
          </a:p>
        </p:txBody>
      </p:sp>
      <p:sp>
        <p:nvSpPr>
          <p:cNvPr id="3" name="Content Placeholder 2">
            <a:extLst>
              <a:ext uri="{FF2B5EF4-FFF2-40B4-BE49-F238E27FC236}">
                <a16:creationId xmlns:a16="http://schemas.microsoft.com/office/drawing/2014/main" id="{9C805C7D-BC1B-4AFC-A22A-AEFD0297DF31}"/>
              </a:ext>
            </a:extLst>
          </p:cNvPr>
          <p:cNvSpPr>
            <a:spLocks noGrp="1"/>
          </p:cNvSpPr>
          <p:nvPr>
            <p:ph idx="1"/>
          </p:nvPr>
        </p:nvSpPr>
        <p:spPr>
          <a:xfrm>
            <a:off x="628651" y="1185705"/>
            <a:ext cx="3130549" cy="4784789"/>
          </a:xfrm>
        </p:spPr>
        <p:txBody>
          <a:bodyPr>
            <a:normAutofit/>
          </a:bodyPr>
          <a:lstStyle/>
          <a:p>
            <a:pPr marL="342900" indent="-342900">
              <a:buFont typeface="Arial" panose="020B0604020202020204" pitchFamily="34" charset="0"/>
              <a:buChar char="•"/>
            </a:pPr>
            <a:r>
              <a:rPr lang="en-US" sz="1600" dirty="0">
                <a:solidFill>
                  <a:schemeClr val="accent1">
                    <a:lumMod val="75000"/>
                  </a:schemeClr>
                </a:solidFill>
              </a:rPr>
              <a:t>View, download, “add to favorites” or “share” your article of choice</a:t>
            </a:r>
          </a:p>
          <a:p>
            <a:endParaRPr lang="en-US" sz="1600" dirty="0">
              <a:solidFill>
                <a:schemeClr val="accent1">
                  <a:lumMod val="75000"/>
                </a:schemeClr>
              </a:solidFill>
            </a:endParaRPr>
          </a:p>
          <a:p>
            <a:pPr marL="342900" indent="-342900">
              <a:buFont typeface="Arial" panose="020B0604020202020204" pitchFamily="34" charset="0"/>
              <a:buChar char="•"/>
            </a:pPr>
            <a:r>
              <a:rPr lang="en-US" sz="1600" dirty="0">
                <a:solidFill>
                  <a:schemeClr val="accent1">
                    <a:lumMod val="75000"/>
                  </a:schemeClr>
                </a:solidFill>
              </a:rPr>
              <a:t>“Filter by Section” populates the sections and sub-sections within each TOC</a:t>
            </a:r>
          </a:p>
        </p:txBody>
      </p:sp>
      <p:pic>
        <p:nvPicPr>
          <p:cNvPr id="4" name="Picture 3">
            <a:extLst>
              <a:ext uri="{FF2B5EF4-FFF2-40B4-BE49-F238E27FC236}">
                <a16:creationId xmlns:a16="http://schemas.microsoft.com/office/drawing/2014/main" id="{382A14AE-988E-4B57-ADFC-B6CCCC2BBA1D}"/>
              </a:ext>
            </a:extLst>
          </p:cNvPr>
          <p:cNvPicPr>
            <a:picLocks noChangeAspect="1"/>
          </p:cNvPicPr>
          <p:nvPr/>
        </p:nvPicPr>
        <p:blipFill rotWithShape="1">
          <a:blip r:embed="rId2"/>
          <a:srcRect l="5691" t="1809"/>
          <a:stretch/>
        </p:blipFill>
        <p:spPr>
          <a:xfrm>
            <a:off x="3945467" y="1117600"/>
            <a:ext cx="3658216" cy="5054600"/>
          </a:xfrm>
          <a:prstGeom prst="rect">
            <a:avLst/>
          </a:prstGeom>
        </p:spPr>
      </p:pic>
    </p:spTree>
    <p:extLst>
      <p:ext uri="{BB962C8B-B14F-4D97-AF65-F5344CB8AC3E}">
        <p14:creationId xmlns:p14="http://schemas.microsoft.com/office/powerpoint/2010/main" val="96283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B92A-1095-4593-9845-3E22F13D585F}"/>
              </a:ext>
            </a:extLst>
          </p:cNvPr>
          <p:cNvSpPr>
            <a:spLocks noGrp="1"/>
          </p:cNvSpPr>
          <p:nvPr>
            <p:ph type="title"/>
          </p:nvPr>
        </p:nvSpPr>
        <p:spPr/>
        <p:txBody>
          <a:bodyPr>
            <a:normAutofit fontScale="90000"/>
          </a:bodyPr>
          <a:lstStyle/>
          <a:p>
            <a:r>
              <a:rPr lang="en-US" dirty="0"/>
              <a:t>AIP Publishing Corporate Site (www.publishing.aip.org)</a:t>
            </a:r>
          </a:p>
        </p:txBody>
      </p:sp>
      <p:sp>
        <p:nvSpPr>
          <p:cNvPr id="3" name="Content Placeholder 2">
            <a:extLst>
              <a:ext uri="{FF2B5EF4-FFF2-40B4-BE49-F238E27FC236}">
                <a16:creationId xmlns:a16="http://schemas.microsoft.com/office/drawing/2014/main" id="{57BDD05E-882B-4A7A-BC98-6C1372E3A35C}"/>
              </a:ext>
            </a:extLst>
          </p:cNvPr>
          <p:cNvSpPr>
            <a:spLocks noGrp="1"/>
          </p:cNvSpPr>
          <p:nvPr>
            <p:ph idx="1"/>
          </p:nvPr>
        </p:nvSpPr>
        <p:spPr>
          <a:xfrm>
            <a:off x="628652" y="1185705"/>
            <a:ext cx="3486510" cy="4784789"/>
          </a:xfrm>
        </p:spPr>
        <p:txBody>
          <a:bodyPr>
            <a:normAutofit/>
          </a:bodyPr>
          <a:lstStyle/>
          <a:p>
            <a:pPr marL="342900" indent="-342900">
              <a:buFontTx/>
              <a:buChar char="-"/>
            </a:pPr>
            <a:r>
              <a:rPr lang="en-US" sz="1600" dirty="0">
                <a:solidFill>
                  <a:schemeClr val="accent1">
                    <a:lumMod val="75000"/>
                  </a:schemeClr>
                </a:solidFill>
              </a:rPr>
              <a:t>Provides insight into the history of AIP Publishing</a:t>
            </a:r>
          </a:p>
          <a:p>
            <a:pPr marL="342900" indent="-342900">
              <a:buFontTx/>
              <a:buChar char="-"/>
            </a:pPr>
            <a:r>
              <a:rPr lang="en-US" sz="1600" dirty="0">
                <a:solidFill>
                  <a:schemeClr val="accent1">
                    <a:lumMod val="75000"/>
                  </a:schemeClr>
                </a:solidFill>
              </a:rPr>
              <a:t>Access to the latest company news</a:t>
            </a:r>
          </a:p>
          <a:p>
            <a:pPr marL="342900" indent="-342900">
              <a:buFontTx/>
              <a:buChar char="-"/>
            </a:pPr>
            <a:r>
              <a:rPr lang="en-US" sz="1600" dirty="0">
                <a:solidFill>
                  <a:schemeClr val="accent1">
                    <a:lumMod val="75000"/>
                  </a:schemeClr>
                </a:solidFill>
              </a:rPr>
              <a:t>Breaking research from highly regarded journals</a:t>
            </a:r>
          </a:p>
          <a:p>
            <a:pPr marL="342900" indent="-342900">
              <a:buFontTx/>
              <a:buChar char="-"/>
            </a:pPr>
            <a:r>
              <a:rPr lang="en-US" sz="1600" dirty="0">
                <a:solidFill>
                  <a:schemeClr val="accent1">
                    <a:lumMod val="75000"/>
                  </a:schemeClr>
                </a:solidFill>
              </a:rPr>
              <a:t>Author Services</a:t>
            </a:r>
          </a:p>
          <a:p>
            <a:pPr marL="342900" indent="-342900">
              <a:buFontTx/>
              <a:buChar char="-"/>
            </a:pPr>
            <a:r>
              <a:rPr lang="en-US" sz="1600" dirty="0">
                <a:solidFill>
                  <a:schemeClr val="accent1">
                    <a:lumMod val="75000"/>
                  </a:schemeClr>
                </a:solidFill>
              </a:rPr>
              <a:t>Information about our Publishing Partners</a:t>
            </a:r>
          </a:p>
          <a:p>
            <a:pPr marL="342900" indent="-342900">
              <a:buFontTx/>
              <a:buChar char="-"/>
            </a:pPr>
            <a:r>
              <a:rPr lang="en-US" sz="1600" dirty="0">
                <a:solidFill>
                  <a:schemeClr val="accent1">
                    <a:lumMod val="75000"/>
                  </a:schemeClr>
                </a:solidFill>
              </a:rPr>
              <a:t>Upcoming conferences </a:t>
            </a:r>
          </a:p>
          <a:p>
            <a:pPr marL="342900" indent="-342900">
              <a:buFontTx/>
              <a:buChar char="-"/>
            </a:pPr>
            <a:r>
              <a:rPr lang="en-US" sz="1600" dirty="0">
                <a:solidFill>
                  <a:schemeClr val="accent1">
                    <a:lumMod val="75000"/>
                  </a:schemeClr>
                </a:solidFill>
              </a:rPr>
              <a:t>Links to:</a:t>
            </a:r>
          </a:p>
          <a:p>
            <a:pPr marL="857250" lvl="1" indent="-342900">
              <a:buFontTx/>
              <a:buChar char="-"/>
            </a:pPr>
            <a:r>
              <a:rPr lang="en-US" sz="1600" dirty="0">
                <a:solidFill>
                  <a:schemeClr val="accent1">
                    <a:lumMod val="75000"/>
                  </a:schemeClr>
                </a:solidFill>
              </a:rPr>
              <a:t>Scitation.org (content platform)</a:t>
            </a:r>
          </a:p>
          <a:p>
            <a:pPr marL="857250" lvl="1" indent="-342900">
              <a:buFontTx/>
              <a:buChar char="-"/>
            </a:pPr>
            <a:r>
              <a:rPr lang="en-US" sz="1600" dirty="0">
                <a:solidFill>
                  <a:schemeClr val="accent1">
                    <a:lumMod val="75000"/>
                  </a:schemeClr>
                </a:solidFill>
              </a:rPr>
              <a:t>AIP Conference Proceedings</a:t>
            </a:r>
          </a:p>
          <a:p>
            <a:pPr marL="857250" lvl="1" indent="-342900">
              <a:buFontTx/>
              <a:buChar char="-"/>
            </a:pPr>
            <a:r>
              <a:rPr lang="en-US" sz="1600" dirty="0">
                <a:solidFill>
                  <a:schemeClr val="accent1">
                    <a:lumMod val="75000"/>
                  </a:schemeClr>
                </a:solidFill>
              </a:rPr>
              <a:t>Physics Today</a:t>
            </a:r>
          </a:p>
          <a:p>
            <a:pPr marL="857250" lvl="1" indent="-342900">
              <a:buFontTx/>
              <a:buChar char="-"/>
            </a:pPr>
            <a:r>
              <a:rPr lang="en-US" sz="1600" dirty="0">
                <a:solidFill>
                  <a:schemeClr val="accent1">
                    <a:lumMod val="75000"/>
                  </a:schemeClr>
                </a:solidFill>
              </a:rPr>
              <a:t>Offers researchers </a:t>
            </a:r>
          </a:p>
          <a:p>
            <a:endParaRPr lang="en-US" sz="1600" dirty="0">
              <a:solidFill>
                <a:schemeClr val="accent1">
                  <a:lumMod val="75000"/>
                </a:schemeClr>
              </a:solidFill>
            </a:endParaRPr>
          </a:p>
        </p:txBody>
      </p:sp>
      <p:pic>
        <p:nvPicPr>
          <p:cNvPr id="4" name="Picture 3">
            <a:extLst>
              <a:ext uri="{FF2B5EF4-FFF2-40B4-BE49-F238E27FC236}">
                <a16:creationId xmlns:a16="http://schemas.microsoft.com/office/drawing/2014/main" id="{4EFDAF1D-F058-414D-B246-00B793BD5F02}"/>
              </a:ext>
            </a:extLst>
          </p:cNvPr>
          <p:cNvPicPr>
            <a:picLocks noChangeAspect="1"/>
          </p:cNvPicPr>
          <p:nvPr/>
        </p:nvPicPr>
        <p:blipFill>
          <a:blip r:embed="rId2"/>
          <a:stretch>
            <a:fillRect/>
          </a:stretch>
        </p:blipFill>
        <p:spPr>
          <a:xfrm>
            <a:off x="4115162" y="1728026"/>
            <a:ext cx="4519552" cy="3167710"/>
          </a:xfrm>
          <a:prstGeom prst="rect">
            <a:avLst/>
          </a:prstGeom>
          <a:solidFill>
            <a:schemeClr val="bg1"/>
          </a:solidFill>
          <a:ln>
            <a:solidFill>
              <a:schemeClr val="accent1"/>
            </a:solidFill>
          </a:ln>
        </p:spPr>
      </p:pic>
    </p:spTree>
    <p:extLst>
      <p:ext uri="{BB962C8B-B14F-4D97-AF65-F5344CB8AC3E}">
        <p14:creationId xmlns:p14="http://schemas.microsoft.com/office/powerpoint/2010/main" val="19008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B51-1AD6-4407-8C3B-C32403539CDA}"/>
              </a:ext>
            </a:extLst>
          </p:cNvPr>
          <p:cNvSpPr>
            <a:spLocks noGrp="1"/>
          </p:cNvSpPr>
          <p:nvPr>
            <p:ph type="title"/>
          </p:nvPr>
        </p:nvSpPr>
        <p:spPr/>
        <p:txBody>
          <a:bodyPr/>
          <a:lstStyle/>
          <a:p>
            <a:r>
              <a:rPr lang="en-US" dirty="0"/>
              <a:t>Journal Homepage: Navigation Bar</a:t>
            </a:r>
          </a:p>
        </p:txBody>
      </p:sp>
      <p:sp>
        <p:nvSpPr>
          <p:cNvPr id="3" name="Content Placeholder 2">
            <a:extLst>
              <a:ext uri="{FF2B5EF4-FFF2-40B4-BE49-F238E27FC236}">
                <a16:creationId xmlns:a16="http://schemas.microsoft.com/office/drawing/2014/main" id="{D477BCDC-CA52-49FC-92BC-E2412DC8367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6679134-4200-4710-AC70-0BB7B2E11136}"/>
              </a:ext>
            </a:extLst>
          </p:cNvPr>
          <p:cNvPicPr>
            <a:picLocks noChangeAspect="1"/>
          </p:cNvPicPr>
          <p:nvPr/>
        </p:nvPicPr>
        <p:blipFill>
          <a:blip r:embed="rId2"/>
          <a:stretch>
            <a:fillRect/>
          </a:stretch>
        </p:blipFill>
        <p:spPr>
          <a:xfrm>
            <a:off x="535034" y="1278467"/>
            <a:ext cx="8073932" cy="4301066"/>
          </a:xfrm>
          <a:prstGeom prst="rect">
            <a:avLst/>
          </a:prstGeom>
        </p:spPr>
      </p:pic>
    </p:spTree>
    <p:extLst>
      <p:ext uri="{BB962C8B-B14F-4D97-AF65-F5344CB8AC3E}">
        <p14:creationId xmlns:p14="http://schemas.microsoft.com/office/powerpoint/2010/main" val="210288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4636-B502-44E5-8204-CFFE8B2E7E44}"/>
              </a:ext>
            </a:extLst>
          </p:cNvPr>
          <p:cNvSpPr>
            <a:spLocks noGrp="1"/>
          </p:cNvSpPr>
          <p:nvPr>
            <p:ph type="title"/>
          </p:nvPr>
        </p:nvSpPr>
        <p:spPr/>
        <p:txBody>
          <a:bodyPr/>
          <a:lstStyle/>
          <a:p>
            <a:r>
              <a:rPr lang="en-US" dirty="0"/>
              <a:t>Viewing an Article</a:t>
            </a:r>
          </a:p>
        </p:txBody>
      </p:sp>
      <p:sp>
        <p:nvSpPr>
          <p:cNvPr id="3" name="Content Placeholder 2">
            <a:extLst>
              <a:ext uri="{FF2B5EF4-FFF2-40B4-BE49-F238E27FC236}">
                <a16:creationId xmlns:a16="http://schemas.microsoft.com/office/drawing/2014/main" id="{EC7A084A-11A3-4957-85FD-E7E87377EBCD}"/>
              </a:ext>
            </a:extLst>
          </p:cNvPr>
          <p:cNvSpPr>
            <a:spLocks noGrp="1"/>
          </p:cNvSpPr>
          <p:nvPr>
            <p:ph idx="1"/>
          </p:nvPr>
        </p:nvSpPr>
        <p:spPr>
          <a:xfrm>
            <a:off x="628652" y="1185705"/>
            <a:ext cx="3769928" cy="4784789"/>
          </a:xfrm>
        </p:spPr>
        <p:txBody>
          <a:bodyPr>
            <a:normAutofit/>
          </a:bodyPr>
          <a:lstStyle/>
          <a:p>
            <a:pPr marL="285750" indent="-285750">
              <a:buFont typeface="Arial" panose="020B0604020202020204" pitchFamily="34" charset="0"/>
              <a:buChar char="•"/>
            </a:pPr>
            <a:r>
              <a:rPr lang="en-US" sz="1600" b="1" dirty="0">
                <a:solidFill>
                  <a:schemeClr val="accent1">
                    <a:lumMod val="75000"/>
                  </a:schemeClr>
                </a:solidFill>
              </a:rPr>
              <a:t>From an article, users can: </a:t>
            </a:r>
          </a:p>
          <a:p>
            <a:pPr marL="685800" lvl="1">
              <a:buFont typeface="Arial" panose="020B0604020202020204" pitchFamily="34" charset="0"/>
              <a:buChar char="•"/>
            </a:pPr>
            <a:r>
              <a:rPr lang="en-US" sz="1300" dirty="0">
                <a:solidFill>
                  <a:schemeClr val="accent1">
                    <a:lumMod val="75000"/>
                  </a:schemeClr>
                </a:solidFill>
              </a:rPr>
              <a:t>Save searches </a:t>
            </a:r>
          </a:p>
          <a:p>
            <a:pPr marL="685800" lvl="1">
              <a:buFont typeface="Arial" panose="020B0604020202020204" pitchFamily="34" charset="0"/>
              <a:buChar char="•"/>
            </a:pPr>
            <a:r>
              <a:rPr lang="en-US" sz="1300" dirty="0">
                <a:solidFill>
                  <a:schemeClr val="accent1">
                    <a:lumMod val="75000"/>
                  </a:schemeClr>
                </a:solidFill>
              </a:rPr>
              <a:t>Sign up for RSS feeds </a:t>
            </a:r>
          </a:p>
          <a:p>
            <a:pPr marL="685800" lvl="1">
              <a:buFont typeface="Arial" panose="020B0604020202020204" pitchFamily="34" charset="0"/>
              <a:buChar char="•"/>
            </a:pPr>
            <a:r>
              <a:rPr lang="en-US" sz="1300" dirty="0">
                <a:solidFill>
                  <a:schemeClr val="accent1">
                    <a:lumMod val="75000"/>
                  </a:schemeClr>
                </a:solidFill>
              </a:rPr>
              <a:t>Download an article as a PDF </a:t>
            </a:r>
          </a:p>
          <a:p>
            <a:pPr marL="685800" lvl="1">
              <a:buFont typeface="Arial" panose="020B0604020202020204" pitchFamily="34" charset="0"/>
              <a:buChar char="•"/>
            </a:pPr>
            <a:r>
              <a:rPr lang="en-US" sz="1300" dirty="0">
                <a:solidFill>
                  <a:schemeClr val="accent1">
                    <a:lumMod val="75000"/>
                  </a:schemeClr>
                </a:solidFill>
              </a:rPr>
              <a:t>Sign up for journal alerts </a:t>
            </a:r>
          </a:p>
          <a:p>
            <a:pPr marL="685800" lvl="1">
              <a:buFont typeface="Arial" panose="020B0604020202020204" pitchFamily="34" charset="0"/>
              <a:buChar char="•"/>
            </a:pPr>
            <a:r>
              <a:rPr lang="en-US" sz="1300" dirty="0">
                <a:solidFill>
                  <a:schemeClr val="accent1">
                    <a:lumMod val="75000"/>
                  </a:schemeClr>
                </a:solidFill>
              </a:rPr>
              <a:t>View author affiliations </a:t>
            </a:r>
          </a:p>
          <a:p>
            <a:pPr marL="685800" lvl="1">
              <a:buFont typeface="Arial" panose="020B0604020202020204" pitchFamily="34" charset="0"/>
              <a:buChar char="•"/>
            </a:pPr>
            <a:r>
              <a:rPr lang="en-US" sz="1300" dirty="0">
                <a:solidFill>
                  <a:schemeClr val="accent1">
                    <a:lumMod val="75000"/>
                  </a:schemeClr>
                </a:solidFill>
              </a:rPr>
              <a:t>View and download article citations </a:t>
            </a:r>
          </a:p>
          <a:p>
            <a:pPr marL="685800" lvl="1">
              <a:buFont typeface="Arial" panose="020B0604020202020204" pitchFamily="34" charset="0"/>
              <a:buChar char="•"/>
            </a:pPr>
            <a:r>
              <a:rPr lang="en-US" sz="1300" dirty="0">
                <a:solidFill>
                  <a:schemeClr val="accent1">
                    <a:lumMod val="75000"/>
                  </a:schemeClr>
                </a:solidFill>
              </a:rPr>
              <a:t>Add to your “favorites” </a:t>
            </a:r>
          </a:p>
          <a:p>
            <a:pPr marL="685800" lvl="1">
              <a:buFont typeface="Arial" panose="020B0604020202020204" pitchFamily="34" charset="0"/>
              <a:buChar char="•"/>
            </a:pPr>
            <a:r>
              <a:rPr lang="en-US" sz="1300" dirty="0">
                <a:solidFill>
                  <a:schemeClr val="accent1">
                    <a:lumMod val="75000"/>
                  </a:schemeClr>
                </a:solidFill>
              </a:rPr>
              <a:t>“Share” the article with peers </a:t>
            </a:r>
          </a:p>
          <a:p>
            <a:pPr marL="685800" lvl="1">
              <a:buFont typeface="Arial" panose="020B0604020202020204" pitchFamily="34" charset="0"/>
              <a:buChar char="•"/>
            </a:pPr>
            <a:r>
              <a:rPr lang="en-US" sz="1300" dirty="0">
                <a:solidFill>
                  <a:schemeClr val="accent1">
                    <a:lumMod val="75000"/>
                  </a:schemeClr>
                </a:solidFill>
              </a:rPr>
              <a:t>View article metrics </a:t>
            </a:r>
          </a:p>
          <a:p>
            <a:pPr marL="685800" lvl="1">
              <a:buFont typeface="Arial" panose="020B0604020202020204" pitchFamily="34" charset="0"/>
              <a:buChar char="•"/>
            </a:pPr>
            <a:r>
              <a:rPr lang="en-US" sz="1300" dirty="0">
                <a:solidFill>
                  <a:schemeClr val="accent1">
                    <a:lumMod val="75000"/>
                  </a:schemeClr>
                </a:solidFill>
              </a:rPr>
              <a:t>Access related articles </a:t>
            </a:r>
          </a:p>
          <a:p>
            <a:pPr marL="171450" indent="-1714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r>
              <a:rPr lang="en-US" sz="1600" b="1" dirty="0">
                <a:solidFill>
                  <a:schemeClr val="accent1">
                    <a:lumMod val="75000"/>
                  </a:schemeClr>
                </a:solidFill>
              </a:rPr>
              <a:t>In most cases, articles are available as HTML or PDF</a:t>
            </a:r>
          </a:p>
          <a:p>
            <a:pPr marL="285750" indent="-285750">
              <a:buFont typeface="Arial" panose="020B0604020202020204" pitchFamily="34" charset="0"/>
              <a:buChar char="•"/>
            </a:pPr>
            <a:r>
              <a:rPr lang="en-US" sz="1600" b="1" dirty="0">
                <a:solidFill>
                  <a:schemeClr val="accent1">
                    <a:lumMod val="75000"/>
                  </a:schemeClr>
                </a:solidFill>
              </a:rPr>
              <a:t>Article graphs/ charts can be downloaded to PPT</a:t>
            </a:r>
          </a:p>
          <a:p>
            <a:endParaRPr lang="en-US" sz="1600" dirty="0">
              <a:solidFill>
                <a:schemeClr val="accent1">
                  <a:lumMod val="75000"/>
                </a:schemeClr>
              </a:solidFill>
            </a:endParaRPr>
          </a:p>
        </p:txBody>
      </p:sp>
      <p:pic>
        <p:nvPicPr>
          <p:cNvPr id="5" name="Picture 4">
            <a:extLst>
              <a:ext uri="{FF2B5EF4-FFF2-40B4-BE49-F238E27FC236}">
                <a16:creationId xmlns:a16="http://schemas.microsoft.com/office/drawing/2014/main" id="{0DFCC20C-B077-4757-8051-63C3E34E1B6B}"/>
              </a:ext>
            </a:extLst>
          </p:cNvPr>
          <p:cNvPicPr>
            <a:picLocks noChangeAspect="1"/>
          </p:cNvPicPr>
          <p:nvPr/>
        </p:nvPicPr>
        <p:blipFill>
          <a:blip r:embed="rId3"/>
          <a:stretch>
            <a:fillRect/>
          </a:stretch>
        </p:blipFill>
        <p:spPr>
          <a:xfrm>
            <a:off x="4710748" y="1025210"/>
            <a:ext cx="3276806" cy="5248590"/>
          </a:xfrm>
          <a:prstGeom prst="rect">
            <a:avLst/>
          </a:prstGeom>
        </p:spPr>
      </p:pic>
    </p:spTree>
    <p:extLst>
      <p:ext uri="{BB962C8B-B14F-4D97-AF65-F5344CB8AC3E}">
        <p14:creationId xmlns:p14="http://schemas.microsoft.com/office/powerpoint/2010/main" val="8846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FE9E-24E9-4863-B5BF-08819FAAEA6F}"/>
              </a:ext>
            </a:extLst>
          </p:cNvPr>
          <p:cNvSpPr>
            <a:spLocks noGrp="1"/>
          </p:cNvSpPr>
          <p:nvPr>
            <p:ph type="title"/>
          </p:nvPr>
        </p:nvSpPr>
        <p:spPr/>
        <p:txBody>
          <a:bodyPr/>
          <a:lstStyle/>
          <a:p>
            <a:r>
              <a:rPr lang="en-US" dirty="0"/>
              <a:t>Article Citations, Tools &amp; Metrics</a:t>
            </a:r>
          </a:p>
        </p:txBody>
      </p:sp>
      <p:pic>
        <p:nvPicPr>
          <p:cNvPr id="5" name="Content Placeholder 4">
            <a:extLst>
              <a:ext uri="{FF2B5EF4-FFF2-40B4-BE49-F238E27FC236}">
                <a16:creationId xmlns:a16="http://schemas.microsoft.com/office/drawing/2014/main" id="{BD3A523A-0061-4EC2-8AD7-D3F52C31841A}"/>
              </a:ext>
            </a:extLst>
          </p:cNvPr>
          <p:cNvPicPr>
            <a:picLocks noGrp="1" noChangeAspect="1"/>
          </p:cNvPicPr>
          <p:nvPr>
            <p:ph idx="1"/>
          </p:nvPr>
        </p:nvPicPr>
        <p:blipFill rotWithShape="1">
          <a:blip r:embed="rId2"/>
          <a:srcRect l="1207" t="2676" r="2259" b="-1"/>
          <a:stretch/>
        </p:blipFill>
        <p:spPr>
          <a:xfrm>
            <a:off x="4740456" y="1269809"/>
            <a:ext cx="2989970" cy="2579536"/>
          </a:xfrm>
          <a:prstGeom prst="rect">
            <a:avLst/>
          </a:prstGeom>
          <a:ln>
            <a:solidFill>
              <a:schemeClr val="accent1"/>
            </a:solidFill>
          </a:ln>
        </p:spPr>
      </p:pic>
      <p:pic>
        <p:nvPicPr>
          <p:cNvPr id="4" name="Picture 3">
            <a:extLst>
              <a:ext uri="{FF2B5EF4-FFF2-40B4-BE49-F238E27FC236}">
                <a16:creationId xmlns:a16="http://schemas.microsoft.com/office/drawing/2014/main" id="{D029B99C-2E9F-47DC-AC35-B412364FFFFC}"/>
              </a:ext>
            </a:extLst>
          </p:cNvPr>
          <p:cNvPicPr>
            <a:picLocks noChangeAspect="1"/>
          </p:cNvPicPr>
          <p:nvPr/>
        </p:nvPicPr>
        <p:blipFill rotWithShape="1">
          <a:blip r:embed="rId3"/>
          <a:srcRect l="5872" t="3245" r="2263"/>
          <a:stretch/>
        </p:blipFill>
        <p:spPr>
          <a:xfrm>
            <a:off x="4403324" y="4047986"/>
            <a:ext cx="3327102" cy="2117321"/>
          </a:xfrm>
          <a:prstGeom prst="rect">
            <a:avLst/>
          </a:prstGeom>
          <a:solidFill>
            <a:schemeClr val="bg1"/>
          </a:solidFill>
          <a:ln>
            <a:solidFill>
              <a:schemeClr val="accent1"/>
            </a:solidFill>
          </a:ln>
        </p:spPr>
      </p:pic>
      <p:sp>
        <p:nvSpPr>
          <p:cNvPr id="6" name="TextBox 5">
            <a:extLst>
              <a:ext uri="{FF2B5EF4-FFF2-40B4-BE49-F238E27FC236}">
                <a16:creationId xmlns:a16="http://schemas.microsoft.com/office/drawing/2014/main" id="{0A1B453A-D5BC-4D22-8AAF-6AAB49B0FC56}"/>
              </a:ext>
            </a:extLst>
          </p:cNvPr>
          <p:cNvSpPr txBox="1"/>
          <p:nvPr/>
        </p:nvSpPr>
        <p:spPr>
          <a:xfrm>
            <a:off x="736848" y="1367162"/>
            <a:ext cx="3542190" cy="373948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1">
                    <a:lumMod val="75000"/>
                  </a:schemeClr>
                </a:solidFill>
              </a:rPr>
              <a:t>Article citations can be viewed and downloaded</a:t>
            </a:r>
          </a:p>
          <a:p>
            <a:pPr marL="285750" indent="-285750">
              <a:buFont typeface="Arial" panose="020B0604020202020204" pitchFamily="34" charset="0"/>
              <a:buChar char="•"/>
            </a:pPr>
            <a:r>
              <a:rPr lang="en-US" sz="1600" dirty="0">
                <a:solidFill>
                  <a:schemeClr val="accent1">
                    <a:lumMod val="75000"/>
                  </a:schemeClr>
                </a:solidFill>
              </a:rPr>
              <a:t>Articles can be added to “favorites”</a:t>
            </a: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endParaRPr lang="en-US" sz="1600" dirty="0">
              <a:solidFill>
                <a:schemeClr val="accent1">
                  <a:lumMod val="75000"/>
                </a:schemeClr>
              </a:solidFill>
            </a:endParaRPr>
          </a:p>
          <a:p>
            <a:pPr marL="285750" indent="-285750">
              <a:buFont typeface="Arial" panose="020B0604020202020204" pitchFamily="34" charset="0"/>
              <a:buChar char="•"/>
            </a:pPr>
            <a:r>
              <a:rPr lang="en-US" sz="1600" dirty="0">
                <a:solidFill>
                  <a:schemeClr val="accent1">
                    <a:lumMod val="75000"/>
                  </a:schemeClr>
                </a:solidFill>
              </a:rPr>
              <a:t>Article metrics are recorded in real-time and updated on the article page daily</a:t>
            </a:r>
          </a:p>
          <a:p>
            <a:pPr marL="742950" lvl="1" indent="-285750">
              <a:buFont typeface="Arial" panose="020B0604020202020204" pitchFamily="34" charset="0"/>
              <a:buChar char="•"/>
            </a:pPr>
            <a:r>
              <a:rPr lang="en-US" sz="1300" i="1" dirty="0">
                <a:solidFill>
                  <a:schemeClr val="accent1">
                    <a:lumMod val="75000"/>
                  </a:schemeClr>
                </a:solidFill>
              </a:rPr>
              <a:t>Cumulative since Dec 2016</a:t>
            </a:r>
          </a:p>
        </p:txBody>
      </p:sp>
    </p:spTree>
    <p:extLst>
      <p:ext uri="{BB962C8B-B14F-4D97-AF65-F5344CB8AC3E}">
        <p14:creationId xmlns:p14="http://schemas.microsoft.com/office/powerpoint/2010/main" val="428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225C-54D8-4EB9-8121-D650BFC98FB1}"/>
              </a:ext>
            </a:extLst>
          </p:cNvPr>
          <p:cNvSpPr>
            <a:spLocks noGrp="1"/>
          </p:cNvSpPr>
          <p:nvPr>
            <p:ph type="title"/>
          </p:nvPr>
        </p:nvSpPr>
        <p:spPr/>
        <p:txBody>
          <a:bodyPr/>
          <a:lstStyle/>
          <a:p>
            <a:r>
              <a:rPr lang="en-US" dirty="0"/>
              <a:t>Related Article &amp; Sharing an Article</a:t>
            </a:r>
          </a:p>
        </p:txBody>
      </p:sp>
      <p:sp>
        <p:nvSpPr>
          <p:cNvPr id="6" name="Content Placeholder 5">
            <a:extLst>
              <a:ext uri="{FF2B5EF4-FFF2-40B4-BE49-F238E27FC236}">
                <a16:creationId xmlns:a16="http://schemas.microsoft.com/office/drawing/2014/main" id="{BFFA1DC2-984B-4227-89E1-FE7064BE8ED4}"/>
              </a:ext>
            </a:extLst>
          </p:cNvPr>
          <p:cNvSpPr>
            <a:spLocks noGrp="1"/>
          </p:cNvSpPr>
          <p:nvPr>
            <p:ph idx="1"/>
          </p:nvPr>
        </p:nvSpPr>
        <p:spPr>
          <a:xfrm>
            <a:off x="557631" y="2675383"/>
            <a:ext cx="2959188" cy="3667973"/>
          </a:xfrm>
        </p:spPr>
        <p:txBody>
          <a:bodyPr>
            <a:normAutofit/>
          </a:bodyPr>
          <a:lstStyle/>
          <a:p>
            <a:pPr marL="342900" indent="-342900">
              <a:buFont typeface="Arial" panose="020B0604020202020204" pitchFamily="34" charset="0"/>
              <a:buChar char="•"/>
            </a:pPr>
            <a:r>
              <a:rPr lang="en-US" sz="1600" dirty="0">
                <a:solidFill>
                  <a:schemeClr val="accent1">
                    <a:lumMod val="75000"/>
                  </a:schemeClr>
                </a:solidFill>
              </a:rPr>
              <a:t>Related articles appear at the top of the screen </a:t>
            </a:r>
          </a:p>
          <a:p>
            <a:endParaRPr lang="en-US" sz="1600" dirty="0">
              <a:solidFill>
                <a:schemeClr val="accent1">
                  <a:lumMod val="75000"/>
                </a:schemeClr>
              </a:solidFill>
            </a:endParaRPr>
          </a:p>
          <a:p>
            <a:pPr marL="342900" indent="-342900">
              <a:buFont typeface="Arial" panose="020B0604020202020204" pitchFamily="34" charset="0"/>
              <a:buChar char="•"/>
            </a:pPr>
            <a:r>
              <a:rPr lang="en-US" sz="1600" dirty="0">
                <a:solidFill>
                  <a:schemeClr val="accent1">
                    <a:lumMod val="75000"/>
                  </a:schemeClr>
                </a:solidFill>
              </a:rPr>
              <a:t>All articles are “shareable” via social media and email</a:t>
            </a:r>
          </a:p>
        </p:txBody>
      </p:sp>
      <p:pic>
        <p:nvPicPr>
          <p:cNvPr id="7" name="Picture 6">
            <a:extLst>
              <a:ext uri="{FF2B5EF4-FFF2-40B4-BE49-F238E27FC236}">
                <a16:creationId xmlns:a16="http://schemas.microsoft.com/office/drawing/2014/main" id="{D3CF1C21-4BD6-4ACE-8E9F-88E9F8F2AAFD}"/>
              </a:ext>
            </a:extLst>
          </p:cNvPr>
          <p:cNvPicPr>
            <a:picLocks noChangeAspect="1"/>
          </p:cNvPicPr>
          <p:nvPr/>
        </p:nvPicPr>
        <p:blipFill>
          <a:blip r:embed="rId2"/>
          <a:stretch>
            <a:fillRect/>
          </a:stretch>
        </p:blipFill>
        <p:spPr>
          <a:xfrm>
            <a:off x="628652" y="1361388"/>
            <a:ext cx="7617040" cy="765450"/>
          </a:xfrm>
          <a:prstGeom prst="rect">
            <a:avLst/>
          </a:prstGeom>
        </p:spPr>
      </p:pic>
      <p:pic>
        <p:nvPicPr>
          <p:cNvPr id="8" name="Picture 7">
            <a:extLst>
              <a:ext uri="{FF2B5EF4-FFF2-40B4-BE49-F238E27FC236}">
                <a16:creationId xmlns:a16="http://schemas.microsoft.com/office/drawing/2014/main" id="{44461BB1-6096-4257-8BC1-1BF8FEF57B8D}"/>
              </a:ext>
            </a:extLst>
          </p:cNvPr>
          <p:cNvPicPr>
            <a:picLocks noChangeAspect="1"/>
          </p:cNvPicPr>
          <p:nvPr/>
        </p:nvPicPr>
        <p:blipFill>
          <a:blip r:embed="rId3"/>
          <a:stretch>
            <a:fillRect/>
          </a:stretch>
        </p:blipFill>
        <p:spPr>
          <a:xfrm>
            <a:off x="3587840" y="2452801"/>
            <a:ext cx="4631434" cy="3088740"/>
          </a:xfrm>
          <a:prstGeom prst="rect">
            <a:avLst/>
          </a:prstGeom>
        </p:spPr>
      </p:pic>
    </p:spTree>
    <p:extLst>
      <p:ext uri="{BB962C8B-B14F-4D97-AF65-F5344CB8AC3E}">
        <p14:creationId xmlns:p14="http://schemas.microsoft.com/office/powerpoint/2010/main" val="390500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398BF-60A0-45B3-982D-D12FCF7BDC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1A5A79-89D5-4FA2-AACD-1BB832FB0D45}"/>
              </a:ext>
            </a:extLst>
          </p:cNvPr>
          <p:cNvSpPr>
            <a:spLocks noGrp="1"/>
          </p:cNvSpPr>
          <p:nvPr>
            <p:ph idx="1"/>
          </p:nvPr>
        </p:nvSpPr>
        <p:spPr>
          <a:xfrm>
            <a:off x="628651" y="1185705"/>
            <a:ext cx="7959764" cy="4784789"/>
          </a:xfrm>
        </p:spPr>
        <p:txBody>
          <a:bodyPr>
            <a:normAutofit/>
          </a:bodyPr>
          <a:lstStyle/>
          <a:p>
            <a:pPr algn="ctr"/>
            <a:endParaRPr lang="en-US" sz="3000" dirty="0">
              <a:solidFill>
                <a:schemeClr val="accent1">
                  <a:lumMod val="75000"/>
                </a:schemeClr>
              </a:solidFill>
            </a:endParaRPr>
          </a:p>
          <a:p>
            <a:pPr algn="ctr"/>
            <a:r>
              <a:rPr lang="en-US" sz="3000" b="1" dirty="0">
                <a:solidFill>
                  <a:schemeClr val="accent1">
                    <a:lumMod val="75000"/>
                  </a:schemeClr>
                </a:solidFill>
              </a:rPr>
              <a:t>Have a question?</a:t>
            </a:r>
          </a:p>
          <a:p>
            <a:pPr algn="ctr"/>
            <a:r>
              <a:rPr lang="en-US" sz="3000" b="1" dirty="0">
                <a:solidFill>
                  <a:schemeClr val="accent1">
                    <a:lumMod val="75000"/>
                  </a:schemeClr>
                </a:solidFill>
              </a:rPr>
              <a:t>Contact AIP Publishing today!</a:t>
            </a:r>
          </a:p>
          <a:p>
            <a:pPr algn="ctr"/>
            <a:r>
              <a:rPr lang="en-US" sz="3000" dirty="0">
                <a:solidFill>
                  <a:schemeClr val="accent1">
                    <a:lumMod val="75000"/>
                  </a:schemeClr>
                </a:solidFill>
                <a:hlinkClick r:id="rId2"/>
              </a:rPr>
              <a:t>https://www.scitation.org/help</a:t>
            </a:r>
            <a:r>
              <a:rPr lang="en-US" sz="3000" dirty="0">
                <a:solidFill>
                  <a:schemeClr val="accent1">
                    <a:lumMod val="75000"/>
                  </a:schemeClr>
                </a:solidFill>
              </a:rPr>
              <a:t> </a:t>
            </a:r>
          </a:p>
          <a:p>
            <a:pPr algn="ctr"/>
            <a:endParaRPr lang="en-US" sz="3000" dirty="0">
              <a:solidFill>
                <a:schemeClr val="accent1">
                  <a:lumMod val="75000"/>
                </a:schemeClr>
              </a:solidFill>
            </a:endParaRPr>
          </a:p>
          <a:p>
            <a:pPr algn="ctr"/>
            <a:r>
              <a:rPr lang="en-US" sz="3000" b="1" dirty="0">
                <a:solidFill>
                  <a:schemeClr val="accent1">
                    <a:lumMod val="75000"/>
                  </a:schemeClr>
                </a:solidFill>
              </a:rPr>
              <a:t>PDF version of this User Guide:</a:t>
            </a:r>
          </a:p>
          <a:p>
            <a:pPr algn="ctr"/>
            <a:r>
              <a:rPr lang="en-US" sz="3000" dirty="0">
                <a:solidFill>
                  <a:schemeClr val="accent1">
                    <a:lumMod val="75000"/>
                  </a:schemeClr>
                </a:solidFill>
                <a:hlinkClick r:id="rId3"/>
              </a:rPr>
              <a:t>https://publishing.aip.org/librarians/userguides</a:t>
            </a:r>
            <a:r>
              <a:rPr lang="en-US" sz="3000" dirty="0">
                <a:solidFill>
                  <a:schemeClr val="accent1">
                    <a:lumMod val="75000"/>
                  </a:schemeClr>
                </a:solidFill>
              </a:rPr>
              <a:t> </a:t>
            </a:r>
          </a:p>
        </p:txBody>
      </p:sp>
    </p:spTree>
    <p:extLst>
      <p:ext uri="{BB962C8B-B14F-4D97-AF65-F5344CB8AC3E}">
        <p14:creationId xmlns:p14="http://schemas.microsoft.com/office/powerpoint/2010/main" val="86104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85A-11CA-4612-9971-267BD22E33FC}"/>
              </a:ext>
            </a:extLst>
          </p:cNvPr>
          <p:cNvSpPr>
            <a:spLocks noGrp="1"/>
          </p:cNvSpPr>
          <p:nvPr>
            <p:ph type="title"/>
          </p:nvPr>
        </p:nvSpPr>
        <p:spPr/>
        <p:txBody>
          <a:bodyPr/>
          <a:lstStyle/>
          <a:p>
            <a:r>
              <a:rPr lang="en-US" dirty="0"/>
              <a:t>Content Platform (www.scitation.org)</a:t>
            </a:r>
          </a:p>
        </p:txBody>
      </p:sp>
      <p:sp>
        <p:nvSpPr>
          <p:cNvPr id="3" name="Content Placeholder 2">
            <a:extLst>
              <a:ext uri="{FF2B5EF4-FFF2-40B4-BE49-F238E27FC236}">
                <a16:creationId xmlns:a16="http://schemas.microsoft.com/office/drawing/2014/main" id="{8F86733D-E23E-45BF-8114-06478EAE11F9}"/>
              </a:ext>
            </a:extLst>
          </p:cNvPr>
          <p:cNvSpPr>
            <a:spLocks noGrp="1"/>
          </p:cNvSpPr>
          <p:nvPr>
            <p:ph idx="1"/>
          </p:nvPr>
        </p:nvSpPr>
        <p:spPr>
          <a:xfrm>
            <a:off x="628651" y="1185705"/>
            <a:ext cx="3781303" cy="4784789"/>
          </a:xfrm>
        </p:spPr>
        <p:txBody>
          <a:bodyPr>
            <a:normAutofit/>
          </a:bodyPr>
          <a:lstStyle/>
          <a:p>
            <a:pPr marL="285750" indent="-285750">
              <a:buFontTx/>
              <a:buChar char="-"/>
            </a:pPr>
            <a:r>
              <a:rPr lang="en-US" sz="1600" dirty="0">
                <a:solidFill>
                  <a:schemeClr val="accent1">
                    <a:lumMod val="75000"/>
                  </a:schemeClr>
                </a:solidFill>
              </a:rPr>
              <a:t>Home to the most influential news, comment, analysis and research in the Physical Sciences</a:t>
            </a:r>
          </a:p>
          <a:p>
            <a:pPr marL="285750" indent="-285750">
              <a:buFontTx/>
              <a:buChar char="-"/>
            </a:pPr>
            <a:endParaRPr lang="en-US" sz="1600" dirty="0">
              <a:solidFill>
                <a:schemeClr val="accent1">
                  <a:lumMod val="75000"/>
                </a:schemeClr>
              </a:solidFill>
            </a:endParaRPr>
          </a:p>
          <a:p>
            <a:pPr marL="285750" indent="-285750">
              <a:buFontTx/>
              <a:buChar char="-"/>
            </a:pPr>
            <a:r>
              <a:rPr lang="en-US" sz="1600" dirty="0">
                <a:solidFill>
                  <a:schemeClr val="accent1">
                    <a:lumMod val="75000"/>
                  </a:schemeClr>
                </a:solidFill>
              </a:rPr>
              <a:t>Platform for all AIP Publishing and Publishing Partner journals, including:</a:t>
            </a:r>
          </a:p>
          <a:p>
            <a:pPr marL="800100" lvl="1" indent="-285750">
              <a:buFontTx/>
              <a:buChar char="-"/>
            </a:pPr>
            <a:r>
              <a:rPr lang="en-US" sz="1300" i="1" dirty="0">
                <a:solidFill>
                  <a:schemeClr val="accent1">
                    <a:lumMod val="75000"/>
                  </a:schemeClr>
                </a:solidFill>
              </a:rPr>
              <a:t>The Journal of Rheology</a:t>
            </a:r>
          </a:p>
          <a:p>
            <a:pPr marL="800100" lvl="1" indent="-285750">
              <a:buFontTx/>
              <a:buChar char="-"/>
            </a:pPr>
            <a:r>
              <a:rPr lang="en-US" sz="1300" i="1" dirty="0">
                <a:solidFill>
                  <a:schemeClr val="accent1">
                    <a:lumMod val="75000"/>
                  </a:schemeClr>
                </a:solidFill>
              </a:rPr>
              <a:t>JVSTA</a:t>
            </a:r>
          </a:p>
          <a:p>
            <a:pPr marL="800100" lvl="1" indent="-285750">
              <a:buFontTx/>
              <a:buChar char="-"/>
            </a:pPr>
            <a:r>
              <a:rPr lang="en-US" sz="1300" i="1" dirty="0">
                <a:solidFill>
                  <a:schemeClr val="accent1">
                    <a:lumMod val="75000"/>
                  </a:schemeClr>
                </a:solidFill>
              </a:rPr>
              <a:t>JVSTB</a:t>
            </a:r>
          </a:p>
          <a:p>
            <a:pPr marL="800100" lvl="1" indent="-285750">
              <a:buFontTx/>
              <a:buChar char="-"/>
            </a:pPr>
            <a:r>
              <a:rPr lang="en-US" sz="1300" i="1" dirty="0" err="1">
                <a:solidFill>
                  <a:schemeClr val="accent1">
                    <a:lumMod val="75000"/>
                  </a:schemeClr>
                </a:solidFill>
              </a:rPr>
              <a:t>Biointerphases</a:t>
            </a:r>
            <a:endParaRPr lang="en-US" sz="1300" i="1" dirty="0">
              <a:solidFill>
                <a:schemeClr val="accent1">
                  <a:lumMod val="75000"/>
                </a:schemeClr>
              </a:solidFill>
            </a:endParaRPr>
          </a:p>
          <a:p>
            <a:pPr marL="800100" lvl="1" indent="-285750">
              <a:buFontTx/>
              <a:buChar char="-"/>
            </a:pPr>
            <a:r>
              <a:rPr lang="en-US" sz="1300" i="1" dirty="0">
                <a:solidFill>
                  <a:schemeClr val="accent1">
                    <a:lumMod val="75000"/>
                  </a:schemeClr>
                </a:solidFill>
              </a:rPr>
              <a:t>Surface Science Spectra</a:t>
            </a:r>
          </a:p>
          <a:p>
            <a:pPr marL="800100" lvl="1" indent="-285750">
              <a:buFontTx/>
              <a:buChar char="-"/>
            </a:pPr>
            <a:r>
              <a:rPr lang="en-US" sz="1300" i="1" dirty="0">
                <a:solidFill>
                  <a:schemeClr val="accent1">
                    <a:lumMod val="75000"/>
                  </a:schemeClr>
                </a:solidFill>
              </a:rPr>
              <a:t>The Journal of the Acoustical Society of America</a:t>
            </a:r>
          </a:p>
          <a:p>
            <a:pPr marL="800100" lvl="1" indent="-285750">
              <a:buFontTx/>
              <a:buChar char="-"/>
            </a:pPr>
            <a:r>
              <a:rPr lang="en-US" sz="1300" i="1" dirty="0">
                <a:solidFill>
                  <a:schemeClr val="accent1">
                    <a:lumMod val="75000"/>
                  </a:schemeClr>
                </a:solidFill>
              </a:rPr>
              <a:t>The American Journal of Physics</a:t>
            </a:r>
          </a:p>
          <a:p>
            <a:pPr marL="800100" lvl="1" indent="-285750">
              <a:buFontTx/>
              <a:buChar char="-"/>
            </a:pPr>
            <a:r>
              <a:rPr lang="en-US" sz="1300" i="1" dirty="0">
                <a:solidFill>
                  <a:schemeClr val="accent1">
                    <a:lumMod val="75000"/>
                  </a:schemeClr>
                </a:solidFill>
              </a:rPr>
              <a:t>The Physics teacher</a:t>
            </a:r>
          </a:p>
          <a:p>
            <a:pPr marL="800100" lvl="1" indent="-285750">
              <a:buFontTx/>
              <a:buChar char="-"/>
            </a:pPr>
            <a:r>
              <a:rPr lang="en-US" sz="1300" i="1" dirty="0">
                <a:solidFill>
                  <a:schemeClr val="accent1">
                    <a:lumMod val="75000"/>
                  </a:schemeClr>
                </a:solidFill>
              </a:rPr>
              <a:t>Chinese Journal of Chemical Physics</a:t>
            </a:r>
          </a:p>
          <a:p>
            <a:pPr marL="800100" lvl="1" indent="-285750">
              <a:buFontTx/>
              <a:buChar char="-"/>
            </a:pPr>
            <a:r>
              <a:rPr lang="en-US" sz="1300" i="1" dirty="0">
                <a:solidFill>
                  <a:schemeClr val="accent1">
                    <a:lumMod val="75000"/>
                  </a:schemeClr>
                </a:solidFill>
              </a:rPr>
              <a:t>Structural Dynamics</a:t>
            </a:r>
          </a:p>
          <a:p>
            <a:pPr marL="800100" lvl="1" indent="-285750">
              <a:buFontTx/>
              <a:buChar char="-"/>
            </a:pPr>
            <a:r>
              <a:rPr lang="en-US" sz="1300" i="1" dirty="0">
                <a:solidFill>
                  <a:schemeClr val="accent1">
                    <a:lumMod val="75000"/>
                  </a:schemeClr>
                </a:solidFill>
              </a:rPr>
              <a:t>Journal of Laser Applications</a:t>
            </a:r>
          </a:p>
          <a:p>
            <a:pPr marL="800100" lvl="1" indent="-285750">
              <a:buFontTx/>
              <a:buChar char="-"/>
            </a:pPr>
            <a:endParaRPr lang="en-US" sz="1300" dirty="0">
              <a:solidFill>
                <a:schemeClr val="accent1">
                  <a:lumMod val="75000"/>
                </a:schemeClr>
              </a:solidFill>
            </a:endParaRPr>
          </a:p>
          <a:p>
            <a:pPr marL="800100" lvl="1" indent="-285750">
              <a:buFontTx/>
              <a:buChar char="-"/>
            </a:pPr>
            <a:endParaRPr lang="en-US" sz="1300" dirty="0">
              <a:solidFill>
                <a:schemeClr val="accent1">
                  <a:lumMod val="75000"/>
                </a:schemeClr>
              </a:solidFill>
            </a:endParaRPr>
          </a:p>
          <a:p>
            <a:pPr marL="800100" lvl="1" indent="-285750">
              <a:buFontTx/>
              <a:buChar char="-"/>
            </a:pPr>
            <a:endParaRPr lang="en-US" sz="1300" dirty="0">
              <a:solidFill>
                <a:schemeClr val="accent1">
                  <a:lumMod val="75000"/>
                </a:schemeClr>
              </a:solidFill>
            </a:endParaRPr>
          </a:p>
          <a:p>
            <a:pPr marL="800100" lvl="1" indent="-285750">
              <a:buFontTx/>
              <a:buChar char="-"/>
            </a:pPr>
            <a:endParaRPr lang="en-US" sz="1300" dirty="0">
              <a:solidFill>
                <a:schemeClr val="accent1">
                  <a:lumMod val="75000"/>
                </a:schemeClr>
              </a:solidFill>
            </a:endParaRPr>
          </a:p>
        </p:txBody>
      </p:sp>
      <p:pic>
        <p:nvPicPr>
          <p:cNvPr id="4" name="Picture 3">
            <a:extLst>
              <a:ext uri="{FF2B5EF4-FFF2-40B4-BE49-F238E27FC236}">
                <a16:creationId xmlns:a16="http://schemas.microsoft.com/office/drawing/2014/main" id="{BA60066D-E549-4ACE-BB0E-5F0DD8ECB4E4}"/>
              </a:ext>
            </a:extLst>
          </p:cNvPr>
          <p:cNvPicPr>
            <a:picLocks noChangeAspect="1"/>
          </p:cNvPicPr>
          <p:nvPr/>
        </p:nvPicPr>
        <p:blipFill>
          <a:blip r:embed="rId2"/>
          <a:stretch>
            <a:fillRect/>
          </a:stretch>
        </p:blipFill>
        <p:spPr>
          <a:xfrm>
            <a:off x="4308102" y="1732949"/>
            <a:ext cx="4614862" cy="2723322"/>
          </a:xfrm>
          <a:prstGeom prst="rect">
            <a:avLst/>
          </a:prstGeom>
          <a:ln>
            <a:solidFill>
              <a:schemeClr val="accent1"/>
            </a:solidFill>
          </a:ln>
        </p:spPr>
      </p:pic>
    </p:spTree>
    <p:extLst>
      <p:ext uri="{BB962C8B-B14F-4D97-AF65-F5344CB8AC3E}">
        <p14:creationId xmlns:p14="http://schemas.microsoft.com/office/powerpoint/2010/main" val="15141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1882-7AD0-45DE-85E3-90BA02FD4C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3C39E2-3220-4E42-8625-78CDA9D8C3D8}"/>
              </a:ext>
            </a:extLst>
          </p:cNvPr>
          <p:cNvSpPr>
            <a:spLocks noGrp="1"/>
          </p:cNvSpPr>
          <p:nvPr>
            <p:ph idx="1"/>
          </p:nvPr>
        </p:nvSpPr>
        <p:spPr/>
        <p:txBody>
          <a:bodyPr>
            <a:normAutofit/>
          </a:bodyPr>
          <a:lstStyle/>
          <a:p>
            <a:pPr algn="ctr"/>
            <a:endParaRPr lang="en-US" sz="4000" dirty="0">
              <a:solidFill>
                <a:schemeClr val="accent1">
                  <a:lumMod val="75000"/>
                </a:schemeClr>
              </a:solidFill>
            </a:endParaRPr>
          </a:p>
          <a:p>
            <a:pPr algn="ctr"/>
            <a:endParaRPr lang="en-US" sz="4000" dirty="0">
              <a:solidFill>
                <a:schemeClr val="accent1">
                  <a:lumMod val="75000"/>
                </a:schemeClr>
              </a:solidFill>
            </a:endParaRPr>
          </a:p>
          <a:p>
            <a:pPr algn="ctr"/>
            <a:r>
              <a:rPr lang="en-US" sz="5000" dirty="0">
                <a:solidFill>
                  <a:schemeClr val="accent1">
                    <a:lumMod val="75000"/>
                  </a:schemeClr>
                </a:solidFill>
              </a:rPr>
              <a:t>Navigating publishing.aip.org</a:t>
            </a:r>
          </a:p>
        </p:txBody>
      </p:sp>
    </p:spTree>
    <p:extLst>
      <p:ext uri="{BB962C8B-B14F-4D97-AF65-F5344CB8AC3E}">
        <p14:creationId xmlns:p14="http://schemas.microsoft.com/office/powerpoint/2010/main" val="385559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95D6-39C7-4BD0-940A-5F57B7630D83}"/>
              </a:ext>
            </a:extLst>
          </p:cNvPr>
          <p:cNvSpPr>
            <a:spLocks noGrp="1"/>
          </p:cNvSpPr>
          <p:nvPr>
            <p:ph type="title"/>
          </p:nvPr>
        </p:nvSpPr>
        <p:spPr/>
        <p:txBody>
          <a:bodyPr/>
          <a:lstStyle/>
          <a:p>
            <a:r>
              <a:rPr lang="en-US" dirty="0"/>
              <a:t>Homepage				     		</a:t>
            </a:r>
            <a:r>
              <a:rPr lang="en-US" sz="1800" dirty="0"/>
              <a:t>publishing.aip.org</a:t>
            </a:r>
          </a:p>
        </p:txBody>
      </p:sp>
      <p:sp>
        <p:nvSpPr>
          <p:cNvPr id="3" name="Content Placeholder 2">
            <a:extLst>
              <a:ext uri="{FF2B5EF4-FFF2-40B4-BE49-F238E27FC236}">
                <a16:creationId xmlns:a16="http://schemas.microsoft.com/office/drawing/2014/main" id="{86979C32-E8AA-41E5-AC13-B5EECD925B2A}"/>
              </a:ext>
            </a:extLst>
          </p:cNvPr>
          <p:cNvSpPr>
            <a:spLocks noGrp="1"/>
          </p:cNvSpPr>
          <p:nvPr>
            <p:ph idx="1"/>
          </p:nvPr>
        </p:nvSpPr>
        <p:spPr>
          <a:xfrm>
            <a:off x="628651" y="1185705"/>
            <a:ext cx="7358903" cy="4784789"/>
          </a:xfrm>
        </p:spPr>
        <p:txBody>
          <a:bodyPr/>
          <a:lstStyle/>
          <a:p>
            <a:endParaRPr lang="en-US" dirty="0">
              <a:solidFill>
                <a:schemeClr val="accent1">
                  <a:lumMod val="75000"/>
                </a:schemeClr>
              </a:solidFill>
            </a:endParaRPr>
          </a:p>
        </p:txBody>
      </p:sp>
      <p:pic>
        <p:nvPicPr>
          <p:cNvPr id="4" name="Picture 3">
            <a:extLst>
              <a:ext uri="{FF2B5EF4-FFF2-40B4-BE49-F238E27FC236}">
                <a16:creationId xmlns:a16="http://schemas.microsoft.com/office/drawing/2014/main" id="{87072DAC-5A57-49E9-8CEA-940DF8745ADF}"/>
              </a:ext>
            </a:extLst>
          </p:cNvPr>
          <p:cNvPicPr>
            <a:picLocks noChangeAspect="1"/>
          </p:cNvPicPr>
          <p:nvPr/>
        </p:nvPicPr>
        <p:blipFill>
          <a:blip r:embed="rId3"/>
          <a:stretch>
            <a:fillRect/>
          </a:stretch>
        </p:blipFill>
        <p:spPr>
          <a:xfrm>
            <a:off x="977072" y="1190771"/>
            <a:ext cx="6662058" cy="4669370"/>
          </a:xfrm>
          <a:prstGeom prst="rect">
            <a:avLst/>
          </a:prstGeom>
          <a:solidFill>
            <a:schemeClr val="bg1"/>
          </a:solidFill>
          <a:ln>
            <a:solidFill>
              <a:schemeClr val="accent1"/>
            </a:solidFill>
          </a:ln>
        </p:spPr>
      </p:pic>
      <p:sp>
        <p:nvSpPr>
          <p:cNvPr id="5" name="Oval 4">
            <a:extLst>
              <a:ext uri="{FF2B5EF4-FFF2-40B4-BE49-F238E27FC236}">
                <a16:creationId xmlns:a16="http://schemas.microsoft.com/office/drawing/2014/main" id="{F7E77976-B86E-42FC-A7B4-F2BD143F81F5}"/>
              </a:ext>
            </a:extLst>
          </p:cNvPr>
          <p:cNvSpPr/>
          <p:nvPr/>
        </p:nvSpPr>
        <p:spPr>
          <a:xfrm>
            <a:off x="5970303" y="2024744"/>
            <a:ext cx="1171041" cy="3476170"/>
          </a:xfrm>
          <a:prstGeom prst="ellipse">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FA7CBE04-88D0-4296-8176-B0D504B3C6FF}"/>
              </a:ext>
            </a:extLst>
          </p:cNvPr>
          <p:cNvSpPr/>
          <p:nvPr/>
        </p:nvSpPr>
        <p:spPr>
          <a:xfrm>
            <a:off x="2878105" y="1751161"/>
            <a:ext cx="1294412" cy="445973"/>
          </a:xfrm>
          <a:prstGeom prst="ellipse">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A6D680AD-50A6-4402-922B-4632972160BB}"/>
              </a:ext>
            </a:extLst>
          </p:cNvPr>
          <p:cNvSpPr/>
          <p:nvPr/>
        </p:nvSpPr>
        <p:spPr>
          <a:xfrm>
            <a:off x="977072" y="3302328"/>
            <a:ext cx="1533899" cy="275771"/>
          </a:xfrm>
          <a:prstGeom prst="ellipse">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1BA1FE55-4C83-401C-B07F-B48A964AEB0B}"/>
              </a:ext>
            </a:extLst>
          </p:cNvPr>
          <p:cNvSpPr/>
          <p:nvPr/>
        </p:nvSpPr>
        <p:spPr>
          <a:xfrm>
            <a:off x="977073" y="1828800"/>
            <a:ext cx="1171041" cy="275771"/>
          </a:xfrm>
          <a:prstGeom prst="ellipse">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3FEA461F-58B5-4937-92FF-22C7E2F28D18}"/>
              </a:ext>
            </a:extLst>
          </p:cNvPr>
          <p:cNvSpPr/>
          <p:nvPr/>
        </p:nvSpPr>
        <p:spPr>
          <a:xfrm>
            <a:off x="2222880" y="1821146"/>
            <a:ext cx="570740" cy="273651"/>
          </a:xfrm>
          <a:prstGeom prst="ellipse">
            <a:avLst/>
          </a:prstGeom>
          <a:noFill/>
          <a:ln w="190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Callout: Bent Line 11">
            <a:extLst>
              <a:ext uri="{FF2B5EF4-FFF2-40B4-BE49-F238E27FC236}">
                <a16:creationId xmlns:a16="http://schemas.microsoft.com/office/drawing/2014/main" id="{DE669290-1FB0-459A-B91B-B040E740EFDE}"/>
              </a:ext>
            </a:extLst>
          </p:cNvPr>
          <p:cNvSpPr/>
          <p:nvPr/>
        </p:nvSpPr>
        <p:spPr>
          <a:xfrm>
            <a:off x="138493" y="2254590"/>
            <a:ext cx="838579" cy="897458"/>
          </a:xfrm>
          <a:prstGeom prst="borderCallout2">
            <a:avLst>
              <a:gd name="adj1" fmla="val 43188"/>
              <a:gd name="adj2" fmla="val 99194"/>
              <a:gd name="adj3" fmla="val -13465"/>
              <a:gd name="adj4" fmla="val 110703"/>
              <a:gd name="adj5" fmla="val -20800"/>
              <a:gd name="adj6" fmla="val 176989"/>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800" dirty="0">
                <a:solidFill>
                  <a:schemeClr val="accent1">
                    <a:lumMod val="75000"/>
                  </a:schemeClr>
                </a:solidFill>
              </a:rPr>
              <a:t>Learn about AIPP, latest news, and publications available on Scitation.org</a:t>
            </a:r>
          </a:p>
        </p:txBody>
      </p:sp>
      <p:sp>
        <p:nvSpPr>
          <p:cNvPr id="13" name="Callout: Bent Line 12">
            <a:extLst>
              <a:ext uri="{FF2B5EF4-FFF2-40B4-BE49-F238E27FC236}">
                <a16:creationId xmlns:a16="http://schemas.microsoft.com/office/drawing/2014/main" id="{2BE34441-C6ED-457D-99E1-15E5712765F5}"/>
              </a:ext>
            </a:extLst>
          </p:cNvPr>
          <p:cNvSpPr/>
          <p:nvPr/>
        </p:nvSpPr>
        <p:spPr>
          <a:xfrm>
            <a:off x="67625" y="3645022"/>
            <a:ext cx="664369" cy="643095"/>
          </a:xfrm>
          <a:prstGeom prst="borderCallout2">
            <a:avLst>
              <a:gd name="adj1" fmla="val 43188"/>
              <a:gd name="adj2" fmla="val 99194"/>
              <a:gd name="adj3" fmla="val -13465"/>
              <a:gd name="adj4" fmla="val 116666"/>
              <a:gd name="adj5" fmla="val -20800"/>
              <a:gd name="adj6" fmla="val 176989"/>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solidFill>
                  <a:schemeClr val="accent1">
                    <a:lumMod val="75000"/>
                  </a:schemeClr>
                </a:solidFill>
              </a:rPr>
              <a:t>Some of the latest research</a:t>
            </a:r>
          </a:p>
        </p:txBody>
      </p:sp>
      <p:sp>
        <p:nvSpPr>
          <p:cNvPr id="14" name="Callout: Bent Line 13">
            <a:extLst>
              <a:ext uri="{FF2B5EF4-FFF2-40B4-BE49-F238E27FC236}">
                <a16:creationId xmlns:a16="http://schemas.microsoft.com/office/drawing/2014/main" id="{ED62269A-659B-4786-800F-33EC6A3D3EC1}"/>
              </a:ext>
            </a:extLst>
          </p:cNvPr>
          <p:cNvSpPr/>
          <p:nvPr/>
        </p:nvSpPr>
        <p:spPr>
          <a:xfrm>
            <a:off x="7734680" y="3118665"/>
            <a:ext cx="813900" cy="651078"/>
          </a:xfrm>
          <a:prstGeom prst="borderCallout2">
            <a:avLst>
              <a:gd name="adj1" fmla="val 34302"/>
              <a:gd name="adj2" fmla="val 1345"/>
              <a:gd name="adj3" fmla="val -13464"/>
              <a:gd name="adj4" fmla="val -38172"/>
              <a:gd name="adj5" fmla="val -14135"/>
              <a:gd name="adj6" fmla="val -77988"/>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solidFill>
                  <a:schemeClr val="accent1">
                    <a:lumMod val="75000"/>
                  </a:schemeClr>
                </a:solidFill>
              </a:rPr>
              <a:t>Upcoming conferences</a:t>
            </a:r>
          </a:p>
        </p:txBody>
      </p:sp>
      <p:sp>
        <p:nvSpPr>
          <p:cNvPr id="15" name="Callout: Bent Line 14">
            <a:extLst>
              <a:ext uri="{FF2B5EF4-FFF2-40B4-BE49-F238E27FC236}">
                <a16:creationId xmlns:a16="http://schemas.microsoft.com/office/drawing/2014/main" id="{A3C59ACD-3AC1-4FD2-A81B-C9FF1A7B6E21}"/>
              </a:ext>
            </a:extLst>
          </p:cNvPr>
          <p:cNvSpPr/>
          <p:nvPr/>
        </p:nvSpPr>
        <p:spPr>
          <a:xfrm>
            <a:off x="4520938" y="1185705"/>
            <a:ext cx="1922993" cy="630907"/>
          </a:xfrm>
          <a:prstGeom prst="borderCallout2">
            <a:avLst>
              <a:gd name="adj1" fmla="val 52035"/>
              <a:gd name="adj2" fmla="val 2019"/>
              <a:gd name="adj3" fmla="val 60450"/>
              <a:gd name="adj4" fmla="val -58120"/>
              <a:gd name="adj5" fmla="val 87045"/>
              <a:gd name="adj6" fmla="val -58161"/>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b="1" dirty="0">
                <a:solidFill>
                  <a:schemeClr val="accent1">
                    <a:lumMod val="75000"/>
                  </a:schemeClr>
                </a:solidFill>
              </a:rPr>
              <a:t>Authors</a:t>
            </a:r>
            <a:r>
              <a:rPr lang="en-US" sz="900" dirty="0">
                <a:solidFill>
                  <a:schemeClr val="accent1">
                    <a:lumMod val="75000"/>
                  </a:schemeClr>
                </a:solidFill>
              </a:rPr>
              <a:t> - how to publish, author services and guidelines</a:t>
            </a:r>
          </a:p>
          <a:p>
            <a:pPr algn="ctr"/>
            <a:r>
              <a:rPr lang="en-US" sz="900" b="1" dirty="0">
                <a:solidFill>
                  <a:schemeClr val="accent1">
                    <a:lumMod val="75000"/>
                  </a:schemeClr>
                </a:solidFill>
              </a:rPr>
              <a:t>Publishing Partners </a:t>
            </a:r>
            <a:r>
              <a:rPr lang="en-US" sz="900" dirty="0">
                <a:solidFill>
                  <a:schemeClr val="accent1">
                    <a:lumMod val="75000"/>
                  </a:schemeClr>
                </a:solidFill>
              </a:rPr>
              <a:t>– learn about the societies we partner with</a:t>
            </a:r>
          </a:p>
        </p:txBody>
      </p:sp>
      <p:sp>
        <p:nvSpPr>
          <p:cNvPr id="16" name="Callout: Bent Line 15">
            <a:extLst>
              <a:ext uri="{FF2B5EF4-FFF2-40B4-BE49-F238E27FC236}">
                <a16:creationId xmlns:a16="http://schemas.microsoft.com/office/drawing/2014/main" id="{9BD95DD9-DA2A-48B6-A51E-71BEC51AF79B}"/>
              </a:ext>
            </a:extLst>
          </p:cNvPr>
          <p:cNvSpPr/>
          <p:nvPr/>
        </p:nvSpPr>
        <p:spPr>
          <a:xfrm>
            <a:off x="2952695" y="696988"/>
            <a:ext cx="1219819" cy="652689"/>
          </a:xfrm>
          <a:prstGeom prst="borderCallout2">
            <a:avLst>
              <a:gd name="adj1" fmla="val 54450"/>
              <a:gd name="adj2" fmla="val 434"/>
              <a:gd name="adj3" fmla="val 83398"/>
              <a:gd name="adj4" fmla="val -28401"/>
              <a:gd name="adj5" fmla="val 168731"/>
              <a:gd name="adj6" fmla="val -36334"/>
            </a:avLst>
          </a:prstGeom>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solidFill>
                  <a:schemeClr val="accent1">
                    <a:lumMod val="75000"/>
                  </a:schemeClr>
                </a:solidFill>
              </a:rPr>
              <a:t>Resources for institutional customers and administrators</a:t>
            </a:r>
          </a:p>
        </p:txBody>
      </p:sp>
    </p:spTree>
    <p:extLst>
      <p:ext uri="{BB962C8B-B14F-4D97-AF65-F5344CB8AC3E}">
        <p14:creationId xmlns:p14="http://schemas.microsoft.com/office/powerpoint/2010/main" val="28902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4902-5984-43A8-9781-695532F674E6}"/>
              </a:ext>
            </a:extLst>
          </p:cNvPr>
          <p:cNvSpPr>
            <a:spLocks noGrp="1"/>
          </p:cNvSpPr>
          <p:nvPr>
            <p:ph type="title"/>
          </p:nvPr>
        </p:nvSpPr>
        <p:spPr/>
        <p:txBody>
          <a:bodyPr/>
          <a:lstStyle/>
          <a:p>
            <a:r>
              <a:rPr lang="en-US" dirty="0"/>
              <a:t>About AIP Publishing &amp; Publications</a:t>
            </a:r>
          </a:p>
        </p:txBody>
      </p:sp>
      <p:pic>
        <p:nvPicPr>
          <p:cNvPr id="4" name="Picture 3">
            <a:extLst>
              <a:ext uri="{FF2B5EF4-FFF2-40B4-BE49-F238E27FC236}">
                <a16:creationId xmlns:a16="http://schemas.microsoft.com/office/drawing/2014/main" id="{F1484367-04BB-4085-AE63-FA5EFE5D2E8D}"/>
              </a:ext>
            </a:extLst>
          </p:cNvPr>
          <p:cNvPicPr>
            <a:picLocks noChangeAspect="1"/>
          </p:cNvPicPr>
          <p:nvPr/>
        </p:nvPicPr>
        <p:blipFill rotWithShape="1">
          <a:blip r:embed="rId2"/>
          <a:srcRect l="46980" t="15479" r="7360" b="8490"/>
          <a:stretch/>
        </p:blipFill>
        <p:spPr>
          <a:xfrm>
            <a:off x="4308102" y="1326998"/>
            <a:ext cx="3487055" cy="1959666"/>
          </a:xfrm>
          <a:prstGeom prst="rect">
            <a:avLst/>
          </a:prstGeom>
          <a:ln>
            <a:solidFill>
              <a:schemeClr val="accent1"/>
            </a:solidFill>
          </a:ln>
        </p:spPr>
      </p:pic>
      <p:sp>
        <p:nvSpPr>
          <p:cNvPr id="7" name="Content Placeholder 6">
            <a:extLst>
              <a:ext uri="{FF2B5EF4-FFF2-40B4-BE49-F238E27FC236}">
                <a16:creationId xmlns:a16="http://schemas.microsoft.com/office/drawing/2014/main" id="{7D59FDFC-04FA-4354-BFE0-624A10190383}"/>
              </a:ext>
            </a:extLst>
          </p:cNvPr>
          <p:cNvSpPr>
            <a:spLocks noGrp="1"/>
          </p:cNvSpPr>
          <p:nvPr>
            <p:ph idx="1"/>
          </p:nvPr>
        </p:nvSpPr>
        <p:spPr>
          <a:xfrm>
            <a:off x="628652" y="1330485"/>
            <a:ext cx="3425764" cy="2100959"/>
          </a:xfrm>
        </p:spPr>
        <p:txBody>
          <a:bodyPr>
            <a:normAutofit/>
          </a:bodyPr>
          <a:lstStyle/>
          <a:p>
            <a:r>
              <a:rPr lang="en-US" sz="1400" b="1" dirty="0">
                <a:solidFill>
                  <a:schemeClr val="accent1">
                    <a:lumMod val="75000"/>
                  </a:schemeClr>
                </a:solidFill>
              </a:rPr>
              <a:t>About AIP Publishing</a:t>
            </a:r>
          </a:p>
          <a:p>
            <a:pPr marL="342900" indent="-342900">
              <a:buFontTx/>
              <a:buChar char="-"/>
            </a:pPr>
            <a:r>
              <a:rPr lang="en-US" sz="1400" dirty="0">
                <a:solidFill>
                  <a:schemeClr val="accent1">
                    <a:lumMod val="75000"/>
                  </a:schemeClr>
                </a:solidFill>
              </a:rPr>
              <a:t>Learn about the history of AIP Publishing, board of managers and leadership</a:t>
            </a:r>
          </a:p>
          <a:p>
            <a:pPr marL="342900" indent="-342900">
              <a:buFontTx/>
              <a:buChar char="-"/>
            </a:pPr>
            <a:r>
              <a:rPr lang="en-US" sz="1400" dirty="0">
                <a:solidFill>
                  <a:schemeClr val="accent1">
                    <a:lumMod val="75000"/>
                  </a:schemeClr>
                </a:solidFill>
              </a:rPr>
              <a:t>View the latest news and press releases from AIPP</a:t>
            </a:r>
          </a:p>
        </p:txBody>
      </p:sp>
      <p:pic>
        <p:nvPicPr>
          <p:cNvPr id="8" name="Picture 7">
            <a:extLst>
              <a:ext uri="{FF2B5EF4-FFF2-40B4-BE49-F238E27FC236}">
                <a16:creationId xmlns:a16="http://schemas.microsoft.com/office/drawing/2014/main" id="{E3CB9CF2-A64D-4065-B0E4-08FFE700F120}"/>
              </a:ext>
            </a:extLst>
          </p:cNvPr>
          <p:cNvPicPr>
            <a:picLocks noChangeAspect="1"/>
          </p:cNvPicPr>
          <p:nvPr/>
        </p:nvPicPr>
        <p:blipFill rotWithShape="1">
          <a:blip r:embed="rId3"/>
          <a:srcRect l="3868" t="8211" r="60566" b="32265"/>
          <a:stretch/>
        </p:blipFill>
        <p:spPr>
          <a:xfrm>
            <a:off x="4308102" y="3501975"/>
            <a:ext cx="3513242" cy="1984425"/>
          </a:xfrm>
          <a:prstGeom prst="rect">
            <a:avLst/>
          </a:prstGeom>
          <a:ln>
            <a:solidFill>
              <a:schemeClr val="accent1"/>
            </a:solidFill>
          </a:ln>
        </p:spPr>
      </p:pic>
      <p:sp>
        <p:nvSpPr>
          <p:cNvPr id="9" name="Content Placeholder 6">
            <a:extLst>
              <a:ext uri="{FF2B5EF4-FFF2-40B4-BE49-F238E27FC236}">
                <a16:creationId xmlns:a16="http://schemas.microsoft.com/office/drawing/2014/main" id="{3E266CAF-69E0-4DA3-BC38-C37634A63A08}"/>
              </a:ext>
            </a:extLst>
          </p:cNvPr>
          <p:cNvSpPr txBox="1">
            <a:spLocks/>
          </p:cNvSpPr>
          <p:nvPr/>
        </p:nvSpPr>
        <p:spPr>
          <a:xfrm>
            <a:off x="628651" y="3488095"/>
            <a:ext cx="3425764" cy="210095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400" b="1" dirty="0">
                <a:solidFill>
                  <a:schemeClr val="accent1">
                    <a:lumMod val="75000"/>
                  </a:schemeClr>
                </a:solidFill>
              </a:rPr>
              <a:t>Publications</a:t>
            </a:r>
          </a:p>
          <a:p>
            <a:pPr marL="342900" indent="-342900">
              <a:buFontTx/>
              <a:buChar char="-"/>
            </a:pPr>
            <a:r>
              <a:rPr lang="en-US" sz="1400" dirty="0">
                <a:solidFill>
                  <a:schemeClr val="accent1">
                    <a:lumMod val="75000"/>
                  </a:schemeClr>
                </a:solidFill>
              </a:rPr>
              <a:t>Direct link to all AIP Publishing and Publishing Partner journals on Scitation.org</a:t>
            </a:r>
          </a:p>
        </p:txBody>
      </p:sp>
    </p:spTree>
    <p:extLst>
      <p:ext uri="{BB962C8B-B14F-4D97-AF65-F5344CB8AC3E}">
        <p14:creationId xmlns:p14="http://schemas.microsoft.com/office/powerpoint/2010/main" val="296675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0EF4C3-0B78-420D-A311-C5B26F72ABD6}"/>
              </a:ext>
            </a:extLst>
          </p:cNvPr>
          <p:cNvSpPr>
            <a:spLocks noGrp="1"/>
          </p:cNvSpPr>
          <p:nvPr>
            <p:ph type="title"/>
          </p:nvPr>
        </p:nvSpPr>
        <p:spPr/>
        <p:txBody>
          <a:bodyPr>
            <a:normAutofit/>
          </a:bodyPr>
          <a:lstStyle/>
          <a:p>
            <a:r>
              <a:rPr lang="en-US" dirty="0"/>
              <a:t>Library Resource Center 		   </a:t>
            </a:r>
            <a:r>
              <a:rPr lang="en-US" sz="2000" dirty="0"/>
              <a:t>publishing.aip.org/librarians</a:t>
            </a:r>
            <a:endParaRPr lang="en-US" sz="2800" dirty="0"/>
          </a:p>
        </p:txBody>
      </p:sp>
      <p:pic>
        <p:nvPicPr>
          <p:cNvPr id="7" name="Picture 6">
            <a:extLst>
              <a:ext uri="{FF2B5EF4-FFF2-40B4-BE49-F238E27FC236}">
                <a16:creationId xmlns:a16="http://schemas.microsoft.com/office/drawing/2014/main" id="{5CE15303-207C-4961-8EC0-E55E16C7D234}"/>
              </a:ext>
            </a:extLst>
          </p:cNvPr>
          <p:cNvPicPr>
            <a:picLocks noChangeAspect="1"/>
          </p:cNvPicPr>
          <p:nvPr/>
        </p:nvPicPr>
        <p:blipFill rotWithShape="1">
          <a:blip r:embed="rId3"/>
          <a:srcRect l="2455" t="36182" r="2234"/>
          <a:stretch/>
        </p:blipFill>
        <p:spPr>
          <a:xfrm>
            <a:off x="228600" y="1553958"/>
            <a:ext cx="8610600" cy="4229056"/>
          </a:xfrm>
          <a:prstGeom prst="rect">
            <a:avLst/>
          </a:prstGeom>
        </p:spPr>
      </p:pic>
    </p:spTree>
    <p:extLst>
      <p:ext uri="{BB962C8B-B14F-4D97-AF65-F5344CB8AC3E}">
        <p14:creationId xmlns:p14="http://schemas.microsoft.com/office/powerpoint/2010/main" val="341134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D4D0-7E89-4E66-B42B-D64D0A32917D}"/>
              </a:ext>
            </a:extLst>
          </p:cNvPr>
          <p:cNvSpPr>
            <a:spLocks noGrp="1"/>
          </p:cNvSpPr>
          <p:nvPr>
            <p:ph type="title"/>
          </p:nvPr>
        </p:nvSpPr>
        <p:spPr/>
        <p:txBody>
          <a:bodyPr/>
          <a:lstStyle/>
          <a:p>
            <a:r>
              <a:rPr lang="en-US" dirty="0"/>
              <a:t>Author Resource Center</a:t>
            </a:r>
          </a:p>
        </p:txBody>
      </p:sp>
      <p:sp>
        <p:nvSpPr>
          <p:cNvPr id="3" name="Content Placeholder 2">
            <a:extLst>
              <a:ext uri="{FF2B5EF4-FFF2-40B4-BE49-F238E27FC236}">
                <a16:creationId xmlns:a16="http://schemas.microsoft.com/office/drawing/2014/main" id="{588C65A2-7D35-42C5-BC05-FB6BA5F4C412}"/>
              </a:ext>
            </a:extLst>
          </p:cNvPr>
          <p:cNvSpPr>
            <a:spLocks noGrp="1"/>
          </p:cNvSpPr>
          <p:nvPr>
            <p:ph idx="1"/>
          </p:nvPr>
        </p:nvSpPr>
        <p:spPr>
          <a:xfrm>
            <a:off x="628652" y="1240136"/>
            <a:ext cx="3028948" cy="4355124"/>
          </a:xfrm>
        </p:spPr>
        <p:txBody>
          <a:bodyPr>
            <a:normAutofit/>
          </a:bodyPr>
          <a:lstStyle/>
          <a:p>
            <a:pPr marL="285750" indent="-285750">
              <a:buFont typeface="Arial" panose="020B0604020202020204" pitchFamily="34" charset="0"/>
              <a:buChar char="•"/>
            </a:pPr>
            <a:r>
              <a:rPr lang="en-US" sz="1600" dirty="0">
                <a:solidFill>
                  <a:schemeClr val="accent1">
                    <a:lumMod val="75000"/>
                  </a:schemeClr>
                </a:solidFill>
              </a:rPr>
              <a:t>Provides authors with necessary tools and resources for when you are submitting a manuscript</a:t>
            </a:r>
          </a:p>
          <a:p>
            <a:pPr marL="285750" indent="-285750">
              <a:buFont typeface="Arial" panose="020B0604020202020204" pitchFamily="34" charset="0"/>
              <a:buChar char="•"/>
            </a:pPr>
            <a:r>
              <a:rPr lang="en-US" sz="1600" dirty="0">
                <a:solidFill>
                  <a:schemeClr val="accent1">
                    <a:lumMod val="75000"/>
                  </a:schemeClr>
                </a:solidFill>
              </a:rPr>
              <a:t>Highlights available author resources</a:t>
            </a:r>
          </a:p>
          <a:p>
            <a:endParaRPr lang="en-US" sz="1600" dirty="0">
              <a:solidFill>
                <a:schemeClr val="accent1">
                  <a:lumMod val="75000"/>
                </a:schemeClr>
              </a:solidFill>
            </a:endParaRPr>
          </a:p>
          <a:p>
            <a:pPr marL="285750" indent="-285750">
              <a:buFont typeface="Arial" panose="020B0604020202020204" pitchFamily="34" charset="0"/>
              <a:buChar char="•"/>
            </a:pPr>
            <a:r>
              <a:rPr lang="en-US" sz="1600" dirty="0">
                <a:solidFill>
                  <a:schemeClr val="accent1">
                    <a:lumMod val="75000"/>
                  </a:schemeClr>
                </a:solidFill>
              </a:rPr>
              <a:t>Learn about:</a:t>
            </a:r>
          </a:p>
          <a:p>
            <a:pPr marL="800100" lvl="1" indent="-285750">
              <a:buFont typeface="Arial" panose="020B0604020202020204" pitchFamily="34" charset="0"/>
              <a:buChar char="•"/>
            </a:pPr>
            <a:r>
              <a:rPr lang="en-US" sz="1600" dirty="0">
                <a:solidFill>
                  <a:schemeClr val="accent1">
                    <a:lumMod val="75000"/>
                  </a:schemeClr>
                </a:solidFill>
              </a:rPr>
              <a:t>How to prepare a manuscript</a:t>
            </a:r>
          </a:p>
          <a:p>
            <a:pPr marL="800100" lvl="1" indent="-285750">
              <a:buFont typeface="Arial" panose="020B0604020202020204" pitchFamily="34" charset="0"/>
              <a:buChar char="•"/>
            </a:pPr>
            <a:r>
              <a:rPr lang="en-US" sz="1600" dirty="0">
                <a:solidFill>
                  <a:schemeClr val="accent1">
                    <a:lumMod val="75000"/>
                  </a:schemeClr>
                </a:solidFill>
              </a:rPr>
              <a:t>Submission guidelines</a:t>
            </a:r>
          </a:p>
          <a:p>
            <a:pPr marL="800100" lvl="1" indent="-285750">
              <a:buFont typeface="Arial" panose="020B0604020202020204" pitchFamily="34" charset="0"/>
              <a:buChar char="•"/>
            </a:pPr>
            <a:r>
              <a:rPr lang="en-US" sz="1600" dirty="0">
                <a:solidFill>
                  <a:schemeClr val="accent1">
                    <a:lumMod val="75000"/>
                  </a:schemeClr>
                </a:solidFill>
              </a:rPr>
              <a:t>OA policy</a:t>
            </a:r>
          </a:p>
          <a:p>
            <a:pPr marL="800100" lvl="1" indent="-285750">
              <a:buFont typeface="Arial" panose="020B0604020202020204" pitchFamily="34" charset="0"/>
              <a:buChar char="•"/>
            </a:pPr>
            <a:r>
              <a:rPr lang="en-US" sz="1600" dirty="0">
                <a:solidFill>
                  <a:schemeClr val="accent1">
                    <a:lumMod val="75000"/>
                  </a:schemeClr>
                </a:solidFill>
              </a:rPr>
              <a:t>AIP Author Services</a:t>
            </a:r>
          </a:p>
        </p:txBody>
      </p:sp>
      <p:pic>
        <p:nvPicPr>
          <p:cNvPr id="5" name="Picture 4">
            <a:extLst>
              <a:ext uri="{FF2B5EF4-FFF2-40B4-BE49-F238E27FC236}">
                <a16:creationId xmlns:a16="http://schemas.microsoft.com/office/drawing/2014/main" id="{45E0E788-AAD1-4B2E-A7F0-9DF312C822FA}"/>
              </a:ext>
            </a:extLst>
          </p:cNvPr>
          <p:cNvPicPr>
            <a:picLocks noChangeAspect="1"/>
          </p:cNvPicPr>
          <p:nvPr/>
        </p:nvPicPr>
        <p:blipFill>
          <a:blip r:embed="rId2"/>
          <a:stretch>
            <a:fillRect/>
          </a:stretch>
        </p:blipFill>
        <p:spPr>
          <a:xfrm>
            <a:off x="4134255" y="1103063"/>
            <a:ext cx="4600492" cy="4787150"/>
          </a:xfrm>
          <a:prstGeom prst="rect">
            <a:avLst/>
          </a:prstGeom>
          <a:ln>
            <a:solidFill>
              <a:schemeClr val="accent1"/>
            </a:solidFill>
          </a:ln>
        </p:spPr>
      </p:pic>
    </p:spTree>
    <p:extLst>
      <p:ext uri="{BB962C8B-B14F-4D97-AF65-F5344CB8AC3E}">
        <p14:creationId xmlns:p14="http://schemas.microsoft.com/office/powerpoint/2010/main" val="24506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BF17-B1ED-402D-AA54-596C1AF82D8A}"/>
              </a:ext>
            </a:extLst>
          </p:cNvPr>
          <p:cNvSpPr>
            <a:spLocks noGrp="1"/>
          </p:cNvSpPr>
          <p:nvPr>
            <p:ph type="title"/>
          </p:nvPr>
        </p:nvSpPr>
        <p:spPr/>
        <p:txBody>
          <a:bodyPr/>
          <a:lstStyle/>
          <a:p>
            <a:r>
              <a:rPr lang="en-US" dirty="0"/>
              <a:t>Publishing Options</a:t>
            </a:r>
          </a:p>
        </p:txBody>
      </p:sp>
      <p:sp>
        <p:nvSpPr>
          <p:cNvPr id="3" name="Content Placeholder 2">
            <a:extLst>
              <a:ext uri="{FF2B5EF4-FFF2-40B4-BE49-F238E27FC236}">
                <a16:creationId xmlns:a16="http://schemas.microsoft.com/office/drawing/2014/main" id="{DEA1E684-BC09-4C87-AD68-CB89A99316F1}"/>
              </a:ext>
            </a:extLst>
          </p:cNvPr>
          <p:cNvSpPr>
            <a:spLocks noGrp="1"/>
          </p:cNvSpPr>
          <p:nvPr>
            <p:ph idx="1"/>
          </p:nvPr>
        </p:nvSpPr>
        <p:spPr>
          <a:xfrm>
            <a:off x="628650" y="1370762"/>
            <a:ext cx="3418056" cy="4212915"/>
          </a:xfrm>
        </p:spPr>
        <p:txBody>
          <a:bodyPr>
            <a:normAutofit/>
          </a:bodyPr>
          <a:lstStyle/>
          <a:p>
            <a:r>
              <a:rPr lang="en-US" sz="1400" b="1" dirty="0">
                <a:solidFill>
                  <a:schemeClr val="accent1">
                    <a:lumMod val="75000"/>
                  </a:schemeClr>
                </a:solidFill>
              </a:rPr>
              <a:t>AIP Publishing Author Select &amp; Open Access</a:t>
            </a:r>
          </a:p>
          <a:p>
            <a:pPr lvl="1"/>
            <a:r>
              <a:rPr lang="en-US" sz="1400" dirty="0">
                <a:solidFill>
                  <a:schemeClr val="accent1">
                    <a:lumMod val="75000"/>
                  </a:schemeClr>
                </a:solidFill>
              </a:rPr>
              <a:t>Authors pay fee to support publication and archiving costs</a:t>
            </a:r>
          </a:p>
          <a:p>
            <a:pPr lvl="1"/>
            <a:r>
              <a:rPr lang="en-US" sz="1400" dirty="0">
                <a:solidFill>
                  <a:schemeClr val="accent1">
                    <a:lumMod val="75000"/>
                  </a:schemeClr>
                </a:solidFill>
              </a:rPr>
              <a:t>Articles free in perpetuity to any online user</a:t>
            </a:r>
          </a:p>
          <a:p>
            <a:pPr lvl="1"/>
            <a:r>
              <a:rPr lang="en-US" sz="1400" i="1" dirty="0">
                <a:solidFill>
                  <a:schemeClr val="accent1">
                    <a:lumMod val="75000"/>
                  </a:schemeClr>
                </a:solidFill>
              </a:rPr>
              <a:t>Author Select </a:t>
            </a:r>
            <a:r>
              <a:rPr lang="en-US" sz="1400" dirty="0">
                <a:solidFill>
                  <a:schemeClr val="accent1">
                    <a:lumMod val="75000"/>
                  </a:schemeClr>
                </a:solidFill>
              </a:rPr>
              <a:t>– hybrid author-pays model for any subscription journal</a:t>
            </a:r>
          </a:p>
          <a:p>
            <a:pPr lvl="1"/>
            <a:r>
              <a:rPr lang="en-US" sz="1400" i="1" dirty="0">
                <a:solidFill>
                  <a:schemeClr val="accent1">
                    <a:lumMod val="75000"/>
                  </a:schemeClr>
                </a:solidFill>
              </a:rPr>
              <a:t>Open Access </a:t>
            </a:r>
            <a:r>
              <a:rPr lang="en-US" sz="1400" dirty="0">
                <a:solidFill>
                  <a:schemeClr val="accent1">
                    <a:lumMod val="75000"/>
                  </a:schemeClr>
                </a:solidFill>
              </a:rPr>
              <a:t>– available for OA AIP journals</a:t>
            </a:r>
          </a:p>
          <a:p>
            <a:pPr marL="342900" lvl="1" indent="0">
              <a:buNone/>
            </a:pPr>
            <a:endParaRPr lang="en-US" sz="1400" dirty="0">
              <a:solidFill>
                <a:schemeClr val="accent1">
                  <a:lumMod val="75000"/>
                </a:schemeClr>
              </a:solidFill>
            </a:endParaRPr>
          </a:p>
          <a:p>
            <a:r>
              <a:rPr lang="en-US" sz="1400" b="1" dirty="0">
                <a:solidFill>
                  <a:schemeClr val="accent1">
                    <a:lumMod val="75000"/>
                  </a:schemeClr>
                </a:solidFill>
              </a:rPr>
              <a:t>Traditional Submissions</a:t>
            </a:r>
          </a:p>
          <a:p>
            <a:pPr lvl="1"/>
            <a:r>
              <a:rPr lang="en-US" sz="1400" dirty="0">
                <a:solidFill>
                  <a:schemeClr val="accent1">
                    <a:lumMod val="75000"/>
                  </a:schemeClr>
                </a:solidFill>
              </a:rPr>
              <a:t>No page or other fees charged</a:t>
            </a:r>
          </a:p>
          <a:p>
            <a:pPr lvl="1"/>
            <a:r>
              <a:rPr lang="en-US" sz="1400" dirty="0">
                <a:solidFill>
                  <a:schemeClr val="accent1">
                    <a:lumMod val="75000"/>
                  </a:schemeClr>
                </a:solidFill>
              </a:rPr>
              <a:t>Articles available via subscriptions or pay-per-view</a:t>
            </a:r>
          </a:p>
          <a:p>
            <a:endParaRPr lang="en-US" sz="1400" dirty="0">
              <a:solidFill>
                <a:schemeClr val="accent1">
                  <a:lumMod val="75000"/>
                </a:schemeClr>
              </a:solidFill>
            </a:endParaRPr>
          </a:p>
        </p:txBody>
      </p:sp>
      <p:pic>
        <p:nvPicPr>
          <p:cNvPr id="4" name="Picture 3">
            <a:extLst>
              <a:ext uri="{FF2B5EF4-FFF2-40B4-BE49-F238E27FC236}">
                <a16:creationId xmlns:a16="http://schemas.microsoft.com/office/drawing/2014/main" id="{1E0C332C-4F6E-4FF3-8007-B2A2559F139B}"/>
              </a:ext>
            </a:extLst>
          </p:cNvPr>
          <p:cNvPicPr>
            <a:picLocks noChangeAspect="1"/>
          </p:cNvPicPr>
          <p:nvPr/>
        </p:nvPicPr>
        <p:blipFill>
          <a:blip r:embed="rId3"/>
          <a:stretch>
            <a:fillRect/>
          </a:stretch>
        </p:blipFill>
        <p:spPr>
          <a:xfrm>
            <a:off x="4134255" y="1103063"/>
            <a:ext cx="4600492" cy="4787150"/>
          </a:xfrm>
          <a:prstGeom prst="rect">
            <a:avLst/>
          </a:prstGeom>
          <a:ln>
            <a:solidFill>
              <a:schemeClr val="accent1"/>
            </a:solidFill>
          </a:ln>
        </p:spPr>
      </p:pic>
    </p:spTree>
    <p:extLst>
      <p:ext uri="{BB962C8B-B14F-4D97-AF65-F5344CB8AC3E}">
        <p14:creationId xmlns:p14="http://schemas.microsoft.com/office/powerpoint/2010/main" val="27879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tationTemplate_Standard" id="{FFE2780C-4A89-3B4F-AB0A-C8F63BEFE93D}" vid="{22E0276C-719E-ED4C-8BE6-D30896CE38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ScitationTemplate_Standard</Template>
  <TotalTime>391</TotalTime>
  <Words>1121</Words>
  <Application>Microsoft Office PowerPoint</Application>
  <PresentationFormat>全屏显示(4:3)</PresentationFormat>
  <Paragraphs>198</Paragraphs>
  <Slides>24</Slides>
  <Notes>10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Montserrat</vt:lpstr>
      <vt:lpstr>Arial</vt:lpstr>
      <vt:lpstr>Calibri</vt:lpstr>
      <vt:lpstr>Calibri Light</vt:lpstr>
      <vt:lpstr>Office Theme</vt:lpstr>
      <vt:lpstr>The AIP Publishing Portfolio &amp; Navigating Scitation.org</vt:lpstr>
      <vt:lpstr>AIP Publishing Corporate Site (www.publishing.aip.org)</vt:lpstr>
      <vt:lpstr>Content Platform (www.scitation.org)</vt:lpstr>
      <vt:lpstr>PowerPoint 演示文稿</vt:lpstr>
      <vt:lpstr>Homepage           publishing.aip.org</vt:lpstr>
      <vt:lpstr>About AIP Publishing &amp; Publications</vt:lpstr>
      <vt:lpstr>Library Resource Center      publishing.aip.org/librarians</vt:lpstr>
      <vt:lpstr>Author Resource Center</vt:lpstr>
      <vt:lpstr>Publishing Options</vt:lpstr>
      <vt:lpstr>Publishing Partners</vt:lpstr>
      <vt:lpstr>PowerPoint 演示文稿</vt:lpstr>
      <vt:lpstr>AIP Publishing Portfolio</vt:lpstr>
      <vt:lpstr>Platform Improvements since Dec 2016</vt:lpstr>
      <vt:lpstr>Navigating the Homepage</vt:lpstr>
      <vt:lpstr>Advanced Search</vt:lpstr>
      <vt:lpstr>Search Results</vt:lpstr>
      <vt:lpstr>Article Search by Citation from Journal Homepage</vt:lpstr>
      <vt:lpstr>Journal Homepage: Navigating the Page</vt:lpstr>
      <vt:lpstr>Journal Homepage: Table of Content (TOC)</vt:lpstr>
      <vt:lpstr>Journal Homepage: Navigation Bar</vt:lpstr>
      <vt:lpstr>Viewing an Article</vt:lpstr>
      <vt:lpstr>Article Citations, Tools &amp; Metrics</vt:lpstr>
      <vt:lpstr>Related Article &amp; Sharing an Article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Scitation.org</dc:title>
  <dc:creator>Sara Rotjan</dc:creator>
  <cp:lastModifiedBy>tracy</cp:lastModifiedBy>
  <cp:revision>35</cp:revision>
  <cp:lastPrinted>2018-02-28T17:04:49Z</cp:lastPrinted>
  <dcterms:created xsi:type="dcterms:W3CDTF">2018-04-12T17:47:50Z</dcterms:created>
  <dcterms:modified xsi:type="dcterms:W3CDTF">2019-03-12T06:04:16Z</dcterms:modified>
</cp:coreProperties>
</file>