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4"/>
  </p:handoutMasterIdLst>
  <p:sldIdLst>
    <p:sldId id="256" r:id="rId3"/>
    <p:sldId id="257" r:id="rId4"/>
    <p:sldId id="258" r:id="rId5"/>
    <p:sldId id="259" r:id="rId6"/>
    <p:sldId id="260" r:id="rId7"/>
    <p:sldId id="261" r:id="rId8"/>
    <p:sldId id="262" r:id="rId9"/>
    <p:sldId id="263" r:id="rId10"/>
    <p:sldId id="264" r:id="rId11"/>
    <p:sldId id="265" r:id="rId12"/>
    <p:sldId id="268" r:id="rId13"/>
    <p:sldId id="267" r:id="rId14"/>
    <p:sldId id="269" r:id="rId15"/>
    <p:sldId id="270" r:id="rId16"/>
    <p:sldId id="271" r:id="rId17"/>
    <p:sldId id="272" r:id="rId18"/>
    <p:sldId id="273" r:id="rId19"/>
    <p:sldId id="274" r:id="rId20"/>
    <p:sldId id="278" r:id="rId21"/>
    <p:sldId id="276" r:id="rId23"/>
  </p:sldIdLst>
  <p:sldSz cx="9144000" cy="6858000"/>
  <p:notesSz cx="9144000" cy="6858000"/>
  <p:custDataLst>
    <p:tags r:id="rId28"/>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40"/>
        <p:guide pos="215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10.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258068"/>
          </a:xfrm>
          <a:prstGeom prst="rect">
            <a:avLst/>
          </a:prstGeom>
        </p:spPr>
        <p:txBody>
          <a:bodyPr vert="horz" lIns="91440" tIns="45720" rIns="91440" bIns="45720" rtlCol="0"/>
          <a:lstStyle>
            <a:lvl1pPr algn="l">
              <a:defRPr sz="675"/>
            </a:lvl1pPr>
          </a:lstStyle>
          <a:p>
            <a:endParaRPr lang="zh-CN" altLang="en-US"/>
          </a:p>
        </p:txBody>
      </p:sp>
      <p:sp>
        <p:nvSpPr>
          <p:cNvPr id="3" name="日期占位符 2"/>
          <p:cNvSpPr>
            <a:spLocks noGrp="1"/>
          </p:cNvSpPr>
          <p:nvPr>
            <p:ph type="dt" sz="quarter" idx="1"/>
          </p:nvPr>
        </p:nvSpPr>
        <p:spPr>
          <a:xfrm>
            <a:off x="6905979" y="0"/>
            <a:ext cx="5283200" cy="258068"/>
          </a:xfrm>
          <a:prstGeom prst="rect">
            <a:avLst/>
          </a:prstGeom>
        </p:spPr>
        <p:txBody>
          <a:bodyPr vert="horz" lIns="91440" tIns="45720" rIns="91440" bIns="45720" rtlCol="0"/>
          <a:lstStyle>
            <a:lvl1pPr algn="r">
              <a:defRPr sz="67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4885432"/>
            <a:ext cx="5283200" cy="258068"/>
          </a:xfrm>
          <a:prstGeom prst="rect">
            <a:avLst/>
          </a:prstGeom>
        </p:spPr>
        <p:txBody>
          <a:bodyPr vert="horz" lIns="91440" tIns="45720" rIns="91440" bIns="45720" rtlCol="0" anchor="b"/>
          <a:lstStyle>
            <a:lvl1pPr algn="l">
              <a:defRPr sz="675"/>
            </a:lvl1pPr>
          </a:lstStyle>
          <a:p>
            <a:endParaRPr lang="zh-CN" altLang="en-US"/>
          </a:p>
        </p:txBody>
      </p:sp>
      <p:sp>
        <p:nvSpPr>
          <p:cNvPr id="5" name="灯片编号占位符 4"/>
          <p:cNvSpPr>
            <a:spLocks noGrp="1"/>
          </p:cNvSpPr>
          <p:nvPr>
            <p:ph type="sldNum" sz="quarter" idx="3"/>
          </p:nvPr>
        </p:nvSpPr>
        <p:spPr>
          <a:xfrm>
            <a:off x="6905979" y="4885432"/>
            <a:ext cx="5283200" cy="258068"/>
          </a:xfrm>
          <a:prstGeom prst="rect">
            <a:avLst/>
          </a:prstGeom>
        </p:spPr>
        <p:txBody>
          <a:bodyPr vert="horz" lIns="91440" tIns="45720" rIns="91440" bIns="45720" rtlCol="0" anchor="b"/>
          <a:lstStyle>
            <a:lvl1pPr algn="r">
              <a:defRPr sz="67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25806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25806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552950" y="642938"/>
            <a:ext cx="3086100" cy="173593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2475309"/>
            <a:ext cx="9753600" cy="2025253"/>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4885432"/>
            <a:ext cx="5283200" cy="25806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4885432"/>
            <a:ext cx="5283200" cy="25806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406C"/>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p:txBody>
          <a:bodyPr lIns="0" tIns="0" rIns="0" bIns="0"/>
          <a:lstStyle>
            <a:lvl1pPr>
              <a:defRPr sz="1800" b="1" i="0">
                <a:solidFill>
                  <a:srgbClr val="44536A"/>
                </a:solidFill>
                <a:latin typeface="Microsoft JhengHei" panose="020B0604030504040204" charset="-120"/>
                <a:cs typeface="Microsoft JhengHei" panose="020B0604030504040204" charset="-120"/>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406C"/>
                </a:solidFill>
                <a:latin typeface="微软雅黑" panose="020B0503020204020204" charset="-122"/>
                <a:cs typeface="微软雅黑" panose="020B0503020204020204" charset="-122"/>
              </a:defRPr>
            </a:lvl1pPr>
          </a:lstStyle>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406C"/>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6"/>
          </a:xfrm>
          <a:prstGeom prst="rect">
            <a:avLst/>
          </a:prstGeom>
          <a:blipFill>
            <a:blip r:embed="rId6" cstate="print"/>
            <a:stretch>
              <a:fillRect/>
            </a:stretch>
          </a:blipFill>
        </p:spPr>
        <p:txBody>
          <a:bodyPr wrap="square" lIns="0" tIns="0" rIns="0" bIns="0" rtlCol="0"/>
          <a:lstStyle/>
          <a:p/>
        </p:txBody>
      </p:sp>
      <p:sp>
        <p:nvSpPr>
          <p:cNvPr id="2" name="Holder 2"/>
          <p:cNvSpPr>
            <a:spLocks noGrp="1"/>
          </p:cNvSpPr>
          <p:nvPr>
            <p:ph type="title"/>
          </p:nvPr>
        </p:nvSpPr>
        <p:spPr>
          <a:xfrm>
            <a:off x="3670172" y="1288160"/>
            <a:ext cx="1803654" cy="391160"/>
          </a:xfrm>
          <a:prstGeom prst="rect">
            <a:avLst/>
          </a:prstGeom>
        </p:spPr>
        <p:txBody>
          <a:bodyPr wrap="square" lIns="0" tIns="0" rIns="0" bIns="0">
            <a:spAutoFit/>
          </a:bodyPr>
          <a:lstStyle>
            <a:lvl1pPr>
              <a:defRPr sz="2400" b="1" i="0">
                <a:solidFill>
                  <a:srgbClr val="00406C"/>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a:xfrm>
            <a:off x="1797557" y="2195525"/>
            <a:ext cx="5548884" cy="2495550"/>
          </a:xfrm>
          <a:prstGeom prst="rect">
            <a:avLst/>
          </a:prstGeom>
        </p:spPr>
        <p:txBody>
          <a:bodyPr wrap="square" lIns="0" tIns="0" rIns="0" bIns="0">
            <a:spAutoFit/>
          </a:bodyPr>
          <a:lstStyle>
            <a:lvl1pPr>
              <a:defRPr sz="1800" b="1" i="0">
                <a:solidFill>
                  <a:srgbClr val="44536A"/>
                </a:solidFill>
                <a:latin typeface="Microsoft JhengHei" panose="020B0604030504040204" charset="-120"/>
                <a:cs typeface="Microsoft JhengHei" panose="020B0604030504040204" charset="-120"/>
              </a:defRPr>
            </a:lvl1pPr>
          </a:lstStyle>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3.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37.png"/><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0" Type="http://schemas.openxmlformats.org/officeDocument/2006/relationships/slideLayout" Target="../slideLayouts/slideLayout5.xml"/><Relationship Id="rId1"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sso.scnu.edu.cn/" TargetMode="Externa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9415" y="2558415"/>
            <a:ext cx="5734685" cy="2900680"/>
          </a:xfrm>
          <a:prstGeom prst="rect">
            <a:avLst/>
          </a:prstGeom>
        </p:spPr>
        <p:txBody>
          <a:bodyPr vert="horz" wrap="square" lIns="0" tIns="12065" rIns="0" bIns="0" rtlCol="0">
            <a:spAutoFit/>
          </a:bodyPr>
          <a:lstStyle/>
          <a:p>
            <a:pPr marL="12065" marR="5080" algn="ctr">
              <a:lnSpc>
                <a:spcPct val="150000"/>
              </a:lnSpc>
              <a:spcBef>
                <a:spcPts val="95"/>
              </a:spcBef>
            </a:pPr>
            <a:r>
              <a:rPr sz="4000" b="1" spc="295" dirty="0">
                <a:solidFill>
                  <a:srgbClr val="00406C"/>
                </a:solidFill>
                <a:latin typeface="微软雅黑" panose="020B0503020204020204" charset="-122"/>
                <a:ea typeface="微软雅黑" panose="020B0503020204020204" charset="-122"/>
                <a:cs typeface="微软雅黑" panose="020B0503020204020204" charset="-122"/>
              </a:rPr>
              <a:t>华南师范大学职称</a:t>
            </a:r>
            <a:r>
              <a:rPr lang="zh-CN" sz="4000" b="1" spc="290" dirty="0">
                <a:solidFill>
                  <a:srgbClr val="00406C"/>
                </a:solidFill>
                <a:latin typeface="微软雅黑" panose="020B0503020204020204" charset="-122"/>
                <a:ea typeface="微软雅黑" panose="020B0503020204020204" charset="-122"/>
                <a:cs typeface="微软雅黑" panose="020B0503020204020204" charset="-122"/>
              </a:rPr>
              <a:t>评审申报</a:t>
            </a:r>
            <a:r>
              <a:rPr sz="4000" b="1" spc="290" dirty="0">
                <a:solidFill>
                  <a:srgbClr val="00406C"/>
                </a:solidFill>
                <a:latin typeface="微软雅黑" panose="020B0503020204020204" charset="-122"/>
                <a:ea typeface="微软雅黑" panose="020B0503020204020204" charset="-122"/>
                <a:cs typeface="微软雅黑" panose="020B0503020204020204" charset="-122"/>
              </a:rPr>
              <a:t>指引</a:t>
            </a:r>
            <a:endParaRPr sz="4000" b="1">
              <a:latin typeface="微软雅黑" panose="020B0503020204020204" charset="-122"/>
              <a:ea typeface="微软雅黑" panose="020B0503020204020204" charset="-122"/>
              <a:cs typeface="微软雅黑" panose="020B0503020204020204" charset="-122"/>
            </a:endParaRPr>
          </a:p>
          <a:p>
            <a:pPr algn="ctr">
              <a:lnSpc>
                <a:spcPct val="100000"/>
              </a:lnSpc>
              <a:spcBef>
                <a:spcPts val="3325"/>
              </a:spcBef>
            </a:pPr>
            <a:r>
              <a:rPr sz="4000" b="1" spc="300" dirty="0">
                <a:solidFill>
                  <a:srgbClr val="00406C"/>
                </a:solidFill>
                <a:latin typeface="微软雅黑" panose="020B0503020204020204" charset="-122"/>
                <a:ea typeface="微软雅黑" panose="020B0503020204020204" charset="-122"/>
                <a:cs typeface="黑体" panose="02010609060101010101" charset="-122"/>
              </a:rPr>
              <a:t>（学校受理评审系列</a:t>
            </a:r>
            <a:r>
              <a:rPr sz="4000" b="1" dirty="0">
                <a:solidFill>
                  <a:srgbClr val="00406C"/>
                </a:solidFill>
                <a:latin typeface="微软雅黑" panose="020B0503020204020204" charset="-122"/>
                <a:ea typeface="微软雅黑" panose="020B0503020204020204" charset="-122"/>
                <a:cs typeface="黑体" panose="02010609060101010101" charset="-122"/>
              </a:rPr>
              <a:t>）</a:t>
            </a:r>
            <a:r>
              <a:rPr sz="3200" b="1" spc="-655" dirty="0">
                <a:solidFill>
                  <a:srgbClr val="00406C"/>
                </a:solidFill>
                <a:latin typeface="微软雅黑" panose="020B0503020204020204" charset="-122"/>
                <a:cs typeface="微软雅黑" panose="020B0503020204020204" charset="-122"/>
              </a:rPr>
              <a:t> </a:t>
            </a:r>
            <a:endParaRPr sz="3200">
              <a:latin typeface="微软雅黑" panose="020B0503020204020204" charset="-122"/>
              <a:cs typeface="微软雅黑" panose="020B0503020204020204" charset="-122"/>
            </a:endParaRPr>
          </a:p>
        </p:txBody>
      </p:sp>
      <p:sp>
        <p:nvSpPr>
          <p:cNvPr id="3" name="object 3"/>
          <p:cNvSpPr/>
          <p:nvPr/>
        </p:nvSpPr>
        <p:spPr>
          <a:xfrm>
            <a:off x="228600" y="190500"/>
            <a:ext cx="1869948" cy="492251"/>
          </a:xfrm>
          <a:prstGeom prst="rect">
            <a:avLst/>
          </a:prstGeom>
          <a:blipFill>
            <a:blip r:embed="rId1" cstate="print"/>
            <a:stretch>
              <a:fillRect/>
            </a:stretch>
          </a:blipFill>
        </p:spPr>
        <p:txBody>
          <a:bodyPr wrap="square" lIns="0" tIns="0" rIns="0" bIns="0" rtlCol="0"/>
          <a:lstStyle/>
          <a:p/>
        </p:txBody>
      </p:sp>
      <p:sp>
        <p:nvSpPr>
          <p:cNvPr id="4" name="object 4"/>
          <p:cNvSpPr/>
          <p:nvPr/>
        </p:nvSpPr>
        <p:spPr>
          <a:xfrm>
            <a:off x="0" y="5612891"/>
            <a:ext cx="1513840" cy="1243965"/>
          </a:xfrm>
          <a:custGeom>
            <a:avLst/>
            <a:gdLst/>
            <a:ahLst/>
            <a:cxnLst/>
            <a:rect l="l" t="t" r="r" b="b"/>
            <a:pathLst>
              <a:path w="1513840" h="1243965">
                <a:moveTo>
                  <a:pt x="0" y="0"/>
                </a:moveTo>
                <a:lnTo>
                  <a:pt x="0" y="1243583"/>
                </a:lnTo>
                <a:lnTo>
                  <a:pt x="1513332" y="1243583"/>
                </a:lnTo>
                <a:lnTo>
                  <a:pt x="0" y="0"/>
                </a:lnTo>
                <a:close/>
              </a:path>
            </a:pathLst>
          </a:custGeom>
          <a:solidFill>
            <a:srgbClr val="D6D7D7"/>
          </a:solidFill>
        </p:spPr>
        <p:txBody>
          <a:bodyPr wrap="square" lIns="0" tIns="0" rIns="0" bIns="0" rtlCol="0"/>
          <a:lstStyle/>
          <a:p/>
        </p:txBody>
      </p:sp>
      <p:sp>
        <p:nvSpPr>
          <p:cNvPr id="5" name="object 5"/>
          <p:cNvSpPr/>
          <p:nvPr/>
        </p:nvSpPr>
        <p:spPr>
          <a:xfrm>
            <a:off x="0" y="5910071"/>
            <a:ext cx="1164590" cy="949960"/>
          </a:xfrm>
          <a:custGeom>
            <a:avLst/>
            <a:gdLst/>
            <a:ahLst/>
            <a:cxnLst/>
            <a:rect l="l" t="t" r="r" b="b"/>
            <a:pathLst>
              <a:path w="1164590" h="949959">
                <a:moveTo>
                  <a:pt x="0" y="0"/>
                </a:moveTo>
                <a:lnTo>
                  <a:pt x="0" y="949451"/>
                </a:lnTo>
                <a:lnTo>
                  <a:pt x="1164336" y="949451"/>
                </a:lnTo>
                <a:lnTo>
                  <a:pt x="0" y="0"/>
                </a:lnTo>
                <a:close/>
              </a:path>
            </a:pathLst>
          </a:custGeom>
          <a:solidFill>
            <a:srgbClr val="00AFEF"/>
          </a:solidFill>
        </p:spPr>
        <p:txBody>
          <a:bodyPr wrap="square" lIns="0" tIns="0" rIns="0" bIns="0" rtlCol="0"/>
          <a:lstStyle/>
          <a:p/>
        </p:txBody>
      </p:sp>
      <p:sp>
        <p:nvSpPr>
          <p:cNvPr id="6" name="object 6"/>
          <p:cNvSpPr/>
          <p:nvPr/>
        </p:nvSpPr>
        <p:spPr>
          <a:xfrm>
            <a:off x="5192140" y="83565"/>
            <a:ext cx="3369944" cy="3370071"/>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3441065" y="0"/>
            <a:ext cx="3368675" cy="1684655"/>
          </a:xfrm>
          <a:custGeom>
            <a:avLst/>
            <a:gdLst/>
            <a:ahLst/>
            <a:cxnLst/>
            <a:rect l="l" t="t" r="r" b="b"/>
            <a:pathLst>
              <a:path w="3368675" h="1684655">
                <a:moveTo>
                  <a:pt x="3368294" y="0"/>
                </a:moveTo>
                <a:lnTo>
                  <a:pt x="0" y="0"/>
                </a:lnTo>
                <a:lnTo>
                  <a:pt x="1684147" y="1684147"/>
                </a:lnTo>
                <a:lnTo>
                  <a:pt x="3368294" y="0"/>
                </a:lnTo>
                <a:close/>
              </a:path>
            </a:pathLst>
          </a:custGeom>
          <a:solidFill>
            <a:srgbClr val="156FC1"/>
          </a:solidFill>
        </p:spPr>
        <p:txBody>
          <a:bodyPr wrap="square" lIns="0" tIns="0" rIns="0" bIns="0" rtlCol="0"/>
          <a:lstStyle/>
          <a:p/>
        </p:txBody>
      </p:sp>
      <p:sp>
        <p:nvSpPr>
          <p:cNvPr id="8" name="object 8"/>
          <p:cNvSpPr/>
          <p:nvPr/>
        </p:nvSpPr>
        <p:spPr>
          <a:xfrm>
            <a:off x="8710676" y="1331975"/>
            <a:ext cx="433705" cy="866775"/>
          </a:xfrm>
          <a:custGeom>
            <a:avLst/>
            <a:gdLst/>
            <a:ahLst/>
            <a:cxnLst/>
            <a:rect l="l" t="t" r="r" b="b"/>
            <a:pathLst>
              <a:path w="433704" h="866775">
                <a:moveTo>
                  <a:pt x="433324" y="0"/>
                </a:moveTo>
                <a:lnTo>
                  <a:pt x="0" y="433324"/>
                </a:lnTo>
                <a:lnTo>
                  <a:pt x="433324" y="866648"/>
                </a:lnTo>
                <a:lnTo>
                  <a:pt x="433324" y="0"/>
                </a:lnTo>
                <a:close/>
              </a:path>
            </a:pathLst>
          </a:custGeom>
          <a:solidFill>
            <a:srgbClr val="156FC1"/>
          </a:solidFill>
        </p:spPr>
        <p:txBody>
          <a:bodyPr wrap="square" lIns="0" tIns="0" rIns="0" bIns="0" rtlCol="0"/>
          <a:lstStyle/>
          <a:p/>
        </p:txBody>
      </p:sp>
      <p:sp>
        <p:nvSpPr>
          <p:cNvPr id="9" name="object 9"/>
          <p:cNvSpPr/>
          <p:nvPr/>
        </p:nvSpPr>
        <p:spPr>
          <a:xfrm>
            <a:off x="4181855" y="1051560"/>
            <a:ext cx="944880" cy="944880"/>
          </a:xfrm>
          <a:custGeom>
            <a:avLst/>
            <a:gdLst/>
            <a:ahLst/>
            <a:cxnLst/>
            <a:rect l="l" t="t" r="r" b="b"/>
            <a:pathLst>
              <a:path w="944879" h="944880">
                <a:moveTo>
                  <a:pt x="0" y="0"/>
                </a:moveTo>
                <a:lnTo>
                  <a:pt x="944626" y="944626"/>
                </a:lnTo>
              </a:path>
            </a:pathLst>
          </a:custGeom>
          <a:ln w="6096">
            <a:solidFill>
              <a:srgbClr val="00406C"/>
            </a:solidFill>
          </a:ln>
        </p:spPr>
        <p:txBody>
          <a:bodyPr wrap="square" lIns="0" tIns="0" rIns="0" bIns="0" rtlCol="0"/>
          <a:lstStyle/>
          <a:p/>
        </p:txBody>
      </p:sp>
      <p:sp>
        <p:nvSpPr>
          <p:cNvPr id="10" name="object 10"/>
          <p:cNvSpPr/>
          <p:nvPr/>
        </p:nvSpPr>
        <p:spPr>
          <a:xfrm>
            <a:off x="4977384" y="1722120"/>
            <a:ext cx="944880" cy="944880"/>
          </a:xfrm>
          <a:custGeom>
            <a:avLst/>
            <a:gdLst/>
            <a:ahLst/>
            <a:cxnLst/>
            <a:rect l="l" t="t" r="r" b="b"/>
            <a:pathLst>
              <a:path w="944879" h="944880">
                <a:moveTo>
                  <a:pt x="0" y="0"/>
                </a:moveTo>
                <a:lnTo>
                  <a:pt x="944499" y="944499"/>
                </a:lnTo>
              </a:path>
            </a:pathLst>
          </a:custGeom>
          <a:ln w="6096">
            <a:solidFill>
              <a:srgbClr val="393939"/>
            </a:solidFill>
          </a:ln>
        </p:spPr>
        <p:txBody>
          <a:bodyPr wrap="square" lIns="0" tIns="0" rIns="0" bIns="0" rtlCol="0"/>
          <a:lstStyle/>
          <a:p/>
        </p:txBody>
      </p:sp>
      <p:sp>
        <p:nvSpPr>
          <p:cNvPr id="11" name="object 11"/>
          <p:cNvSpPr/>
          <p:nvPr/>
        </p:nvSpPr>
        <p:spPr>
          <a:xfrm>
            <a:off x="8860281" y="4870958"/>
            <a:ext cx="283845" cy="327025"/>
          </a:xfrm>
          <a:custGeom>
            <a:avLst/>
            <a:gdLst/>
            <a:ahLst/>
            <a:cxnLst/>
            <a:rect l="l" t="t" r="r" b="b"/>
            <a:pathLst>
              <a:path w="283845" h="327025">
                <a:moveTo>
                  <a:pt x="282828" y="0"/>
                </a:moveTo>
                <a:lnTo>
                  <a:pt x="0" y="282829"/>
                </a:lnTo>
                <a:lnTo>
                  <a:pt x="43688" y="326517"/>
                </a:lnTo>
                <a:lnTo>
                  <a:pt x="283591" y="327025"/>
                </a:lnTo>
                <a:lnTo>
                  <a:pt x="282828" y="0"/>
                </a:lnTo>
                <a:close/>
              </a:path>
            </a:pathLst>
          </a:custGeom>
          <a:solidFill>
            <a:srgbClr val="156FC1"/>
          </a:solidFill>
        </p:spPr>
        <p:txBody>
          <a:bodyPr wrap="square" lIns="0" tIns="0" rIns="0" bIns="0" rtlCol="0"/>
          <a:lstStyle/>
          <a:p/>
        </p:txBody>
      </p:sp>
      <p:sp>
        <p:nvSpPr>
          <p:cNvPr id="12" name="object 12"/>
          <p:cNvSpPr/>
          <p:nvPr/>
        </p:nvSpPr>
        <p:spPr>
          <a:xfrm>
            <a:off x="6367271" y="3110483"/>
            <a:ext cx="2260600" cy="2221230"/>
          </a:xfrm>
          <a:custGeom>
            <a:avLst/>
            <a:gdLst/>
            <a:ahLst/>
            <a:cxnLst/>
            <a:rect l="l" t="t" r="r" b="b"/>
            <a:pathLst>
              <a:path w="2260600" h="2221229">
                <a:moveTo>
                  <a:pt x="0" y="0"/>
                </a:moveTo>
                <a:lnTo>
                  <a:pt x="2260600" y="2220849"/>
                </a:lnTo>
              </a:path>
            </a:pathLst>
          </a:custGeom>
          <a:ln w="6096">
            <a:solidFill>
              <a:srgbClr val="00406C"/>
            </a:solidFill>
          </a:ln>
        </p:spPr>
        <p:txBody>
          <a:bodyPr wrap="square" lIns="0" tIns="0" rIns="0" bIns="0" rtlCol="0"/>
          <a:lstStyle/>
          <a:p/>
        </p:txBody>
      </p:sp>
      <p:sp>
        <p:nvSpPr>
          <p:cNvPr id="13" name="object 13"/>
          <p:cNvSpPr/>
          <p:nvPr/>
        </p:nvSpPr>
        <p:spPr>
          <a:xfrm>
            <a:off x="6938391" y="0"/>
            <a:ext cx="2204338" cy="1660905"/>
          </a:xfrm>
          <a:prstGeom prst="rect">
            <a:avLst/>
          </a:prstGeom>
          <a:blipFill>
            <a:blip r:embed="rId3" cstate="print"/>
            <a:stretch>
              <a:fillRect/>
            </a:stretch>
          </a:blipFill>
        </p:spPr>
        <p:txBody>
          <a:bodyPr wrap="square" lIns="0" tIns="0" rIns="0" bIns="0" rtlCol="0"/>
          <a:lstStyle/>
          <a:p/>
        </p:txBody>
      </p:sp>
      <p:sp>
        <p:nvSpPr>
          <p:cNvPr id="14" name="object 14"/>
          <p:cNvSpPr/>
          <p:nvPr/>
        </p:nvSpPr>
        <p:spPr>
          <a:xfrm>
            <a:off x="6962647" y="1848230"/>
            <a:ext cx="2181352" cy="3369945"/>
          </a:xfrm>
          <a:prstGeom prst="rect">
            <a:avLst/>
          </a:prstGeom>
          <a:blipFill>
            <a:blip r:embed="rId4" cstate="print"/>
            <a:stretch>
              <a:fillRect/>
            </a:stretch>
          </a:blipFill>
        </p:spPr>
        <p:txBody>
          <a:bodyPr wrap="square" lIns="0" tIns="0" rIns="0" bIns="0" rtlCol="0"/>
          <a:lstStyle/>
          <a:p/>
        </p:txBody>
      </p:sp>
      <p:sp>
        <p:nvSpPr>
          <p:cNvPr id="15" name="object 15"/>
          <p:cNvSpPr txBox="1"/>
          <p:nvPr/>
        </p:nvSpPr>
        <p:spPr>
          <a:xfrm>
            <a:off x="6626732" y="6245453"/>
            <a:ext cx="1801495" cy="381635"/>
          </a:xfrm>
          <a:prstGeom prst="rect">
            <a:avLst/>
          </a:prstGeom>
        </p:spPr>
        <p:txBody>
          <a:bodyPr vert="horz" wrap="square" lIns="0" tIns="12700" rIns="0" bIns="0" rtlCol="0">
            <a:spAutoFit/>
          </a:bodyPr>
          <a:lstStyle/>
          <a:p>
            <a:pPr marL="12700">
              <a:lnSpc>
                <a:spcPct val="100000"/>
              </a:lnSpc>
              <a:spcBef>
                <a:spcPts val="100"/>
              </a:spcBef>
            </a:pPr>
            <a:r>
              <a:rPr sz="2400" b="1" spc="220" dirty="0">
                <a:solidFill>
                  <a:srgbClr val="00406C"/>
                </a:solidFill>
                <a:latin typeface="微软雅黑" panose="020B0503020204020204" charset="-122"/>
                <a:cs typeface="微软雅黑" panose="020B0503020204020204" charset="-122"/>
              </a:rPr>
              <a:t>202</a:t>
            </a:r>
            <a:r>
              <a:rPr lang="en-US" sz="2400" b="1" spc="220" dirty="0">
                <a:solidFill>
                  <a:srgbClr val="00406C"/>
                </a:solidFill>
                <a:latin typeface="微软雅黑" panose="020B0503020204020204" charset="-122"/>
                <a:cs typeface="微软雅黑" panose="020B0503020204020204" charset="-122"/>
              </a:rPr>
              <a:t>2</a:t>
            </a:r>
            <a:r>
              <a:rPr sz="2400" b="1" spc="-459" dirty="0">
                <a:solidFill>
                  <a:srgbClr val="00406C"/>
                </a:solidFill>
                <a:latin typeface="微软雅黑" panose="020B0503020204020204" charset="-122"/>
                <a:cs typeface="微软雅黑" panose="020B0503020204020204" charset="-122"/>
              </a:rPr>
              <a:t> </a:t>
            </a:r>
            <a:r>
              <a:rPr sz="2400" b="1" spc="300" dirty="0">
                <a:solidFill>
                  <a:srgbClr val="00406C"/>
                </a:solidFill>
                <a:latin typeface="微软雅黑" panose="020B0503020204020204" charset="-122"/>
                <a:cs typeface="微软雅黑" panose="020B0503020204020204" charset="-122"/>
              </a:rPr>
              <a:t>年</a:t>
            </a:r>
            <a:r>
              <a:rPr lang="en-US" sz="2400" b="1" dirty="0">
                <a:solidFill>
                  <a:srgbClr val="00406C"/>
                </a:solidFill>
                <a:latin typeface="微软雅黑" panose="020B0503020204020204" charset="-122"/>
                <a:cs typeface="微软雅黑" panose="020B0503020204020204" charset="-122"/>
              </a:rPr>
              <a:t>6</a:t>
            </a:r>
            <a:r>
              <a:rPr sz="2400" b="1" spc="-465" dirty="0">
                <a:solidFill>
                  <a:srgbClr val="00406C"/>
                </a:solidFill>
                <a:latin typeface="微软雅黑" panose="020B0503020204020204" charset="-122"/>
                <a:cs typeface="微软雅黑" panose="020B0503020204020204" charset="-122"/>
              </a:rPr>
              <a:t> </a:t>
            </a:r>
            <a:r>
              <a:rPr sz="2400" b="1" dirty="0">
                <a:solidFill>
                  <a:srgbClr val="00406C"/>
                </a:solidFill>
                <a:latin typeface="微软雅黑" panose="020B0503020204020204" charset="-122"/>
                <a:cs typeface="微软雅黑" panose="020B0503020204020204" charset="-122"/>
              </a:rPr>
              <a:t>月</a:t>
            </a:r>
            <a:endParaRPr sz="2400">
              <a:latin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5"/>
          <p:cNvSpPr/>
          <p:nvPr/>
        </p:nvSpPr>
        <p:spPr>
          <a:xfrm>
            <a:off x="85725" y="904240"/>
            <a:ext cx="1485900" cy="1440815"/>
          </a:xfrm>
          <a:prstGeom prst="rect">
            <a:avLst/>
          </a:prstGeom>
          <a:blipFill>
            <a:blip r:embed="rId1" cstate="print"/>
            <a:stretch>
              <a:fillRect/>
            </a:stretch>
          </a:blipFill>
        </p:spPr>
        <p:txBody>
          <a:bodyPr wrap="square" lIns="0" tIns="0" rIns="0" bIns="0" rtlCol="0"/>
          <a:p/>
        </p:txBody>
      </p:sp>
      <p:sp>
        <p:nvSpPr>
          <p:cNvPr id="2" name="object 2"/>
          <p:cNvSpPr txBox="1">
            <a:spLocks noGrp="1"/>
          </p:cNvSpPr>
          <p:nvPr>
            <p:ph type="title"/>
          </p:nvPr>
        </p:nvSpPr>
        <p:spPr>
          <a:xfrm>
            <a:off x="1225092" y="211582"/>
            <a:ext cx="3395345" cy="381635"/>
          </a:xfrm>
          <a:prstGeom prst="rect">
            <a:avLst/>
          </a:prstGeom>
        </p:spPr>
        <p:txBody>
          <a:bodyPr vert="horz" wrap="square" lIns="0" tIns="12700" rIns="0" bIns="0" rtlCol="0">
            <a:spAutoFit/>
          </a:bodyPr>
          <a:lstStyle/>
          <a:p>
            <a:pPr marL="12700">
              <a:lnSpc>
                <a:spcPct val="100000"/>
              </a:lnSpc>
              <a:spcBef>
                <a:spcPts val="100"/>
              </a:spcBef>
            </a:pPr>
            <a:r>
              <a:rPr spc="-5" dirty="0">
                <a:ea typeface="微软雅黑" panose="020B0503020204020204" charset="-122"/>
              </a:rPr>
              <a:t>我如何使用系统申报职称</a:t>
            </a:r>
            <a:endParaRPr spc="10" dirty="0">
              <a:solidFill>
                <a:srgbClr val="000000"/>
              </a:solidFill>
              <a:latin typeface="Microsoft JhengHei" panose="020B0604030504040204" charset="-120"/>
              <a:cs typeface="Microsoft JhengHei" panose="020B0604030504040204" charset="-120"/>
            </a:endParaRPr>
          </a:p>
        </p:txBody>
      </p:sp>
      <p:sp>
        <p:nvSpPr>
          <p:cNvPr id="3" name="object 3"/>
          <p:cNvSpPr/>
          <p:nvPr/>
        </p:nvSpPr>
        <p:spPr>
          <a:xfrm>
            <a:off x="387095" y="76200"/>
            <a:ext cx="721360" cy="721360"/>
          </a:xfrm>
          <a:custGeom>
            <a:avLst/>
            <a:gdLst/>
            <a:ahLst/>
            <a:cxnLst/>
            <a:rect l="l" t="t" r="r" b="b"/>
            <a:pathLst>
              <a:path w="721360" h="721360">
                <a:moveTo>
                  <a:pt x="360426" y="0"/>
                </a:moveTo>
                <a:lnTo>
                  <a:pt x="311517" y="3291"/>
                </a:lnTo>
                <a:lnTo>
                  <a:pt x="264609" y="12878"/>
                </a:lnTo>
                <a:lnTo>
                  <a:pt x="220131" y="28330"/>
                </a:lnTo>
                <a:lnTo>
                  <a:pt x="178511" y="49219"/>
                </a:lnTo>
                <a:lnTo>
                  <a:pt x="140179" y="75114"/>
                </a:lnTo>
                <a:lnTo>
                  <a:pt x="105565" y="105584"/>
                </a:lnTo>
                <a:lnTo>
                  <a:pt x="75098" y="140201"/>
                </a:lnTo>
                <a:lnTo>
                  <a:pt x="49208" y="178533"/>
                </a:lnTo>
                <a:lnTo>
                  <a:pt x="28323" y="220152"/>
                </a:lnTo>
                <a:lnTo>
                  <a:pt x="12874" y="264627"/>
                </a:lnTo>
                <a:lnTo>
                  <a:pt x="3290" y="311528"/>
                </a:lnTo>
                <a:lnTo>
                  <a:pt x="0" y="360425"/>
                </a:lnTo>
                <a:lnTo>
                  <a:pt x="3290" y="409323"/>
                </a:lnTo>
                <a:lnTo>
                  <a:pt x="12874" y="456224"/>
                </a:lnTo>
                <a:lnTo>
                  <a:pt x="28323" y="500699"/>
                </a:lnTo>
                <a:lnTo>
                  <a:pt x="49208" y="542318"/>
                </a:lnTo>
                <a:lnTo>
                  <a:pt x="75098" y="580650"/>
                </a:lnTo>
                <a:lnTo>
                  <a:pt x="105565" y="615267"/>
                </a:lnTo>
                <a:lnTo>
                  <a:pt x="140179" y="645737"/>
                </a:lnTo>
                <a:lnTo>
                  <a:pt x="178511" y="671632"/>
                </a:lnTo>
                <a:lnTo>
                  <a:pt x="220131" y="692521"/>
                </a:lnTo>
                <a:lnTo>
                  <a:pt x="264609" y="707973"/>
                </a:lnTo>
                <a:lnTo>
                  <a:pt x="311517" y="717560"/>
                </a:lnTo>
                <a:lnTo>
                  <a:pt x="360426" y="720851"/>
                </a:lnTo>
                <a:lnTo>
                  <a:pt x="409334" y="717560"/>
                </a:lnTo>
                <a:lnTo>
                  <a:pt x="456242" y="707973"/>
                </a:lnTo>
                <a:lnTo>
                  <a:pt x="500720" y="692521"/>
                </a:lnTo>
                <a:lnTo>
                  <a:pt x="542340" y="671632"/>
                </a:lnTo>
                <a:lnTo>
                  <a:pt x="580672" y="645737"/>
                </a:lnTo>
                <a:lnTo>
                  <a:pt x="615286" y="615267"/>
                </a:lnTo>
                <a:lnTo>
                  <a:pt x="645753" y="580650"/>
                </a:lnTo>
                <a:lnTo>
                  <a:pt x="671643" y="542318"/>
                </a:lnTo>
                <a:lnTo>
                  <a:pt x="692528" y="500699"/>
                </a:lnTo>
                <a:lnTo>
                  <a:pt x="707977" y="456224"/>
                </a:lnTo>
                <a:lnTo>
                  <a:pt x="717561" y="409323"/>
                </a:lnTo>
                <a:lnTo>
                  <a:pt x="720851" y="360425"/>
                </a:lnTo>
                <a:lnTo>
                  <a:pt x="717561" y="311528"/>
                </a:lnTo>
                <a:lnTo>
                  <a:pt x="707977" y="264627"/>
                </a:lnTo>
                <a:lnTo>
                  <a:pt x="692528" y="220152"/>
                </a:lnTo>
                <a:lnTo>
                  <a:pt x="671643" y="178533"/>
                </a:lnTo>
                <a:lnTo>
                  <a:pt x="645753" y="140201"/>
                </a:lnTo>
                <a:lnTo>
                  <a:pt x="615286" y="105584"/>
                </a:lnTo>
                <a:lnTo>
                  <a:pt x="580672" y="75114"/>
                </a:lnTo>
                <a:lnTo>
                  <a:pt x="542340" y="49219"/>
                </a:lnTo>
                <a:lnTo>
                  <a:pt x="500720" y="28330"/>
                </a:lnTo>
                <a:lnTo>
                  <a:pt x="456242" y="12878"/>
                </a:lnTo>
                <a:lnTo>
                  <a:pt x="409334" y="3291"/>
                </a:lnTo>
                <a:lnTo>
                  <a:pt x="360426" y="0"/>
                </a:lnTo>
                <a:close/>
              </a:path>
            </a:pathLst>
          </a:custGeom>
          <a:solidFill>
            <a:srgbClr val="156FC1"/>
          </a:solidFill>
        </p:spPr>
        <p:txBody>
          <a:bodyPr wrap="square" lIns="0" tIns="0" rIns="0" bIns="0" rtlCol="0"/>
          <a:lstStyle/>
          <a:p/>
        </p:txBody>
      </p:sp>
      <p:sp>
        <p:nvSpPr>
          <p:cNvPr id="4" name="object 4"/>
          <p:cNvSpPr txBox="1"/>
          <p:nvPr/>
        </p:nvSpPr>
        <p:spPr>
          <a:xfrm>
            <a:off x="609091" y="209499"/>
            <a:ext cx="24511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微软雅黑" panose="020B0503020204020204" charset="-122"/>
                <a:cs typeface="微软雅黑" panose="020B0503020204020204" charset="-122"/>
              </a:rPr>
              <a:t>2</a:t>
            </a:r>
            <a:endParaRPr sz="2800">
              <a:latin typeface="微软雅黑" panose="020B0503020204020204" charset="-122"/>
              <a:cs typeface="微软雅黑" panose="020B0503020204020204" charset="-122"/>
            </a:endParaRPr>
          </a:p>
        </p:txBody>
      </p:sp>
      <p:sp>
        <p:nvSpPr>
          <p:cNvPr id="8" name="object 8"/>
          <p:cNvSpPr txBox="1"/>
          <p:nvPr/>
        </p:nvSpPr>
        <p:spPr>
          <a:xfrm>
            <a:off x="626160" y="1447927"/>
            <a:ext cx="48260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微软雅黑" panose="020B0503020204020204" charset="-122"/>
                <a:cs typeface="微软雅黑" panose="020B0503020204020204" charset="-122"/>
              </a:rPr>
              <a:t>步骤二</a:t>
            </a:r>
            <a:endParaRPr sz="1200">
              <a:latin typeface="微软雅黑" panose="020B0503020204020204" charset="-122"/>
              <a:cs typeface="微软雅黑" panose="020B0503020204020204" charset="-122"/>
            </a:endParaRPr>
          </a:p>
        </p:txBody>
      </p:sp>
      <p:sp>
        <p:nvSpPr>
          <p:cNvPr id="9" name="object 9"/>
          <p:cNvSpPr txBox="1"/>
          <p:nvPr/>
        </p:nvSpPr>
        <p:spPr>
          <a:xfrm>
            <a:off x="1680845" y="1120140"/>
            <a:ext cx="7284720" cy="1626235"/>
          </a:xfrm>
          <a:prstGeom prst="rect">
            <a:avLst/>
          </a:prstGeom>
        </p:spPr>
        <p:txBody>
          <a:bodyPr vert="horz" wrap="square" lIns="0" tIns="76200" rIns="0" bIns="0" rtlCol="0">
            <a:spAutoFit/>
          </a:bodyPr>
          <a:lstStyle/>
          <a:p>
            <a:pPr marL="241300" indent="-228600">
              <a:lnSpc>
                <a:spcPct val="100000"/>
              </a:lnSpc>
              <a:spcBef>
                <a:spcPts val="600"/>
              </a:spcBef>
              <a:buFont typeface="Wingdings" panose="05000000000000000000"/>
              <a:buChar char=""/>
              <a:tabLst>
                <a:tab pos="241300" algn="l"/>
              </a:tabLst>
            </a:pPr>
            <a:r>
              <a:rPr sz="1400" dirty="0">
                <a:latin typeface="宋体" panose="02010600030101010101" pitchFamily="2" charset="-122"/>
                <a:cs typeface="宋体" panose="02010600030101010101" pitchFamily="2" charset="-122"/>
              </a:rPr>
              <a:t>以</a:t>
            </a:r>
            <a:r>
              <a:rPr lang="zh-CN" sz="1400" dirty="0">
                <a:latin typeface="宋体" panose="02010600030101010101" pitchFamily="2" charset="-122"/>
                <a:cs typeface="宋体" panose="02010600030101010101" pitchFamily="2" charset="-122"/>
              </a:rPr>
              <a:t>教育经历</a:t>
            </a:r>
            <a:r>
              <a:rPr sz="1400" dirty="0">
                <a:latin typeface="宋体" panose="02010600030101010101" pitchFamily="2" charset="-122"/>
                <a:cs typeface="宋体" panose="02010600030101010101" pitchFamily="2" charset="-122"/>
              </a:rPr>
              <a:t>为例，点击</a:t>
            </a:r>
            <a:r>
              <a:rPr lang="zh-CN" sz="1400" spc="-15" dirty="0">
                <a:latin typeface="宋体" panose="02010600030101010101" pitchFamily="2" charset="-122"/>
                <a:cs typeface="宋体" panose="02010600030101010101" pitchFamily="2" charset="-122"/>
              </a:rPr>
              <a:t>上方相应</a:t>
            </a:r>
            <a:r>
              <a:rPr sz="1400" dirty="0">
                <a:latin typeface="宋体" panose="02010600030101010101" pitchFamily="2" charset="-122"/>
                <a:cs typeface="宋体" panose="02010600030101010101" pitchFamily="2" charset="-122"/>
              </a:rPr>
              <a:t>栏</a:t>
            </a:r>
            <a:r>
              <a:rPr sz="1400" spc="-15" dirty="0">
                <a:latin typeface="宋体" panose="02010600030101010101" pitchFamily="2" charset="-122"/>
                <a:cs typeface="宋体" panose="02010600030101010101" pitchFamily="2" charset="-122"/>
              </a:rPr>
              <a:t>目</a:t>
            </a:r>
            <a:r>
              <a:rPr sz="1400" dirty="0">
                <a:latin typeface="宋体" panose="02010600030101010101" pitchFamily="2" charset="-122"/>
                <a:cs typeface="宋体" panose="02010600030101010101" pitchFamily="2" charset="-122"/>
              </a:rPr>
              <a:t>标题</a:t>
            </a:r>
            <a:r>
              <a:rPr sz="1400" spc="-15" dirty="0">
                <a:latin typeface="宋体" panose="02010600030101010101" pitchFamily="2" charset="-122"/>
                <a:cs typeface="宋体" panose="02010600030101010101" pitchFamily="2" charset="-122"/>
              </a:rPr>
              <a:t>进</a:t>
            </a:r>
            <a:r>
              <a:rPr sz="1400" dirty="0">
                <a:latin typeface="宋体" panose="02010600030101010101" pitchFamily="2" charset="-122"/>
                <a:cs typeface="宋体" panose="02010600030101010101" pitchFamily="2" charset="-122"/>
              </a:rPr>
              <a:t>入</a:t>
            </a:r>
            <a:r>
              <a:rPr sz="1400" spc="-15" dirty="0">
                <a:latin typeface="宋体" panose="02010600030101010101" pitchFamily="2" charset="-122"/>
                <a:cs typeface="宋体" panose="02010600030101010101" pitchFamily="2" charset="-122"/>
              </a:rPr>
              <a:t>填</a:t>
            </a:r>
            <a:r>
              <a:rPr sz="1400" dirty="0">
                <a:latin typeface="宋体" panose="02010600030101010101" pitchFamily="2" charset="-122"/>
                <a:cs typeface="宋体" panose="02010600030101010101" pitchFamily="2" charset="-122"/>
              </a:rPr>
              <a:t>写界</a:t>
            </a:r>
            <a:r>
              <a:rPr sz="1400" spc="-15" dirty="0">
                <a:latin typeface="宋体" panose="02010600030101010101" pitchFamily="2" charset="-122"/>
                <a:cs typeface="宋体" panose="02010600030101010101" pitchFamily="2" charset="-122"/>
              </a:rPr>
              <a:t>面</a:t>
            </a:r>
            <a:r>
              <a:rPr sz="1400" dirty="0">
                <a:latin typeface="宋体" panose="02010600030101010101" pitchFamily="2" charset="-122"/>
                <a:cs typeface="宋体" panose="02010600030101010101" pitchFamily="2" charset="-122"/>
              </a:rPr>
              <a:t>；点击“添加”按</a:t>
            </a:r>
            <a:r>
              <a:rPr sz="1400" spc="-15" dirty="0">
                <a:latin typeface="宋体" panose="02010600030101010101" pitchFamily="2" charset="-122"/>
                <a:cs typeface="宋体" panose="02010600030101010101" pitchFamily="2" charset="-122"/>
              </a:rPr>
              <a:t>钮</a:t>
            </a:r>
            <a:r>
              <a:rPr sz="1400" dirty="0">
                <a:latin typeface="宋体" panose="02010600030101010101" pitchFamily="2" charset="-122"/>
                <a:cs typeface="宋体" panose="02010600030101010101" pitchFamily="2" charset="-122"/>
              </a:rPr>
              <a:t>，进</a:t>
            </a:r>
            <a:r>
              <a:rPr sz="1400" spc="-15" dirty="0">
                <a:latin typeface="宋体" panose="02010600030101010101" pitchFamily="2" charset="-122"/>
                <a:cs typeface="宋体" panose="02010600030101010101" pitchFamily="2" charset="-122"/>
              </a:rPr>
              <a:t>入</a:t>
            </a:r>
            <a:r>
              <a:rPr sz="1400" dirty="0">
                <a:latin typeface="宋体" panose="02010600030101010101" pitchFamily="2" charset="-122"/>
                <a:cs typeface="宋体" panose="02010600030101010101" pitchFamily="2" charset="-122"/>
              </a:rPr>
              <a:t>材料</a:t>
            </a:r>
            <a:r>
              <a:rPr sz="1400" spc="-15" dirty="0">
                <a:latin typeface="宋体" panose="02010600030101010101" pitchFamily="2" charset="-122"/>
                <a:cs typeface="宋体" panose="02010600030101010101" pitchFamily="2" charset="-122"/>
              </a:rPr>
              <a:t>填</a:t>
            </a:r>
            <a:r>
              <a:rPr sz="1400" dirty="0">
                <a:latin typeface="宋体" panose="02010600030101010101" pitchFamily="2" charset="-122"/>
                <a:cs typeface="宋体" panose="02010600030101010101" pitchFamily="2" charset="-122"/>
              </a:rPr>
              <a:t>写页</a:t>
            </a:r>
            <a:r>
              <a:rPr sz="1400" spc="-15" dirty="0">
                <a:latin typeface="宋体" panose="02010600030101010101" pitchFamily="2" charset="-122"/>
                <a:cs typeface="宋体" panose="02010600030101010101" pitchFamily="2" charset="-122"/>
              </a:rPr>
              <a:t>面</a:t>
            </a:r>
            <a:r>
              <a:rPr sz="1400" spc="5" dirty="0">
                <a:latin typeface="宋体" panose="02010600030101010101" pitchFamily="2" charset="-122"/>
                <a:cs typeface="宋体" panose="02010600030101010101" pitchFamily="2" charset="-122"/>
              </a:rPr>
              <a:t>。</a:t>
            </a:r>
            <a:endParaRPr sz="1400">
              <a:latin typeface="宋体" panose="02010600030101010101" pitchFamily="2" charset="-122"/>
              <a:cs typeface="宋体" panose="02010600030101010101" pitchFamily="2" charset="-122"/>
            </a:endParaRPr>
          </a:p>
          <a:p>
            <a:pPr marL="241300" marR="5080" indent="-228600">
              <a:lnSpc>
                <a:spcPct val="130000"/>
              </a:lnSpc>
              <a:spcBef>
                <a:spcPts val="5"/>
              </a:spcBef>
              <a:buFont typeface="Wingdings" panose="05000000000000000000"/>
              <a:buChar char=""/>
              <a:tabLst>
                <a:tab pos="241300" algn="l"/>
              </a:tabLst>
            </a:pPr>
            <a:r>
              <a:rPr sz="1400" dirty="0">
                <a:latin typeface="宋体" panose="02010600030101010101" pitchFamily="2" charset="-122"/>
                <a:cs typeface="宋体" panose="02010600030101010101" pitchFamily="2" charset="-122"/>
              </a:rPr>
              <a:t>完成填</a:t>
            </a:r>
            <a:r>
              <a:rPr sz="1400" spc="-15" dirty="0">
                <a:latin typeface="宋体" panose="02010600030101010101" pitchFamily="2" charset="-122"/>
                <a:cs typeface="宋体" panose="02010600030101010101" pitchFamily="2" charset="-122"/>
              </a:rPr>
              <a:t>报</a:t>
            </a:r>
            <a:r>
              <a:rPr sz="1400" dirty="0">
                <a:latin typeface="宋体" panose="02010600030101010101" pitchFamily="2" charset="-122"/>
                <a:cs typeface="宋体" panose="02010600030101010101" pitchFamily="2" charset="-122"/>
              </a:rPr>
              <a:t>和佐</a:t>
            </a:r>
            <a:r>
              <a:rPr sz="1400" spc="-15" dirty="0">
                <a:latin typeface="宋体" panose="02010600030101010101" pitchFamily="2" charset="-122"/>
                <a:cs typeface="宋体" panose="02010600030101010101" pitchFamily="2" charset="-122"/>
              </a:rPr>
              <a:t>证</a:t>
            </a:r>
            <a:r>
              <a:rPr sz="1400" dirty="0">
                <a:latin typeface="宋体" panose="02010600030101010101" pitchFamily="2" charset="-122"/>
                <a:cs typeface="宋体" panose="02010600030101010101" pitchFamily="2" charset="-122"/>
              </a:rPr>
              <a:t>材料</a:t>
            </a:r>
            <a:r>
              <a:rPr sz="1400" spc="-15" dirty="0">
                <a:latin typeface="宋体" panose="02010600030101010101" pitchFamily="2" charset="-122"/>
                <a:cs typeface="宋体" panose="02010600030101010101" pitchFamily="2" charset="-122"/>
              </a:rPr>
              <a:t>上</a:t>
            </a:r>
            <a:r>
              <a:rPr sz="1400" dirty="0">
                <a:latin typeface="宋体" panose="02010600030101010101" pitchFamily="2" charset="-122"/>
                <a:cs typeface="宋体" panose="02010600030101010101" pitchFamily="2" charset="-122"/>
              </a:rPr>
              <a:t>传</a:t>
            </a:r>
            <a:r>
              <a:rPr sz="1400" spc="10" dirty="0">
                <a:latin typeface="宋体" panose="02010600030101010101" pitchFamily="2" charset="-122"/>
                <a:cs typeface="宋体" panose="02010600030101010101" pitchFamily="2" charset="-122"/>
              </a:rPr>
              <a:t>后</a:t>
            </a:r>
            <a:r>
              <a:rPr sz="1400" spc="-15" dirty="0">
                <a:latin typeface="宋体" panose="02010600030101010101" pitchFamily="2" charset="-122"/>
                <a:cs typeface="宋体" panose="02010600030101010101" pitchFamily="2" charset="-122"/>
              </a:rPr>
              <a:t>，</a:t>
            </a:r>
            <a:r>
              <a:rPr sz="1400" dirty="0">
                <a:latin typeface="宋体" panose="02010600030101010101" pitchFamily="2" charset="-122"/>
                <a:cs typeface="宋体" panose="02010600030101010101" pitchFamily="2" charset="-122"/>
              </a:rPr>
              <a:t>点击</a:t>
            </a:r>
            <a:r>
              <a:rPr sz="1400" spc="-15" dirty="0">
                <a:latin typeface="宋体" panose="02010600030101010101" pitchFamily="2" charset="-122"/>
                <a:cs typeface="宋体" panose="02010600030101010101" pitchFamily="2" charset="-122"/>
              </a:rPr>
              <a:t>“</a:t>
            </a:r>
            <a:r>
              <a:rPr sz="1400" dirty="0">
                <a:latin typeface="宋体" panose="02010600030101010101" pitchFamily="2" charset="-122"/>
                <a:cs typeface="宋体" panose="02010600030101010101" pitchFamily="2" charset="-122"/>
              </a:rPr>
              <a:t>保存</a:t>
            </a:r>
            <a:r>
              <a:rPr sz="1400" spc="-15" dirty="0">
                <a:latin typeface="宋体" panose="02010600030101010101" pitchFamily="2" charset="-122"/>
                <a:cs typeface="宋体" panose="02010600030101010101" pitchFamily="2" charset="-122"/>
              </a:rPr>
              <a:t>”</a:t>
            </a:r>
            <a:r>
              <a:rPr sz="1400" dirty="0">
                <a:latin typeface="宋体" panose="02010600030101010101" pitchFamily="2" charset="-122"/>
                <a:cs typeface="宋体" panose="02010600030101010101" pitchFamily="2" charset="-122"/>
              </a:rPr>
              <a:t>或“保存继续输入”按钮，</a:t>
            </a:r>
            <a:r>
              <a:rPr sz="1400" spc="-15" dirty="0">
                <a:latin typeface="宋体" panose="02010600030101010101" pitchFamily="2" charset="-122"/>
                <a:cs typeface="宋体" panose="02010600030101010101" pitchFamily="2" charset="-122"/>
              </a:rPr>
              <a:t>继</a:t>
            </a:r>
            <a:r>
              <a:rPr sz="1400" dirty="0">
                <a:latin typeface="宋体" panose="02010600030101010101" pitchFamily="2" charset="-122"/>
                <a:cs typeface="宋体" panose="02010600030101010101" pitchFamily="2" charset="-122"/>
              </a:rPr>
              <a:t>续填</a:t>
            </a:r>
            <a:r>
              <a:rPr sz="1400" spc="-15" dirty="0">
                <a:latin typeface="宋体" panose="02010600030101010101" pitchFamily="2" charset="-122"/>
                <a:cs typeface="宋体" panose="02010600030101010101" pitchFamily="2" charset="-122"/>
              </a:rPr>
              <a:t>报</a:t>
            </a:r>
            <a:r>
              <a:rPr sz="1400" dirty="0">
                <a:latin typeface="宋体" panose="02010600030101010101" pitchFamily="2" charset="-122"/>
                <a:cs typeface="宋体" panose="02010600030101010101" pitchFamily="2" charset="-122"/>
              </a:rPr>
              <a:t>工作</a:t>
            </a:r>
            <a:r>
              <a:rPr lang="zh-CN" sz="1400" dirty="0">
                <a:latin typeface="宋体" panose="02010600030101010101" pitchFamily="2" charset="-122"/>
                <a:cs typeface="宋体" panose="02010600030101010101" pitchFamily="2" charset="-122"/>
              </a:rPr>
              <a:t>。</a:t>
            </a:r>
            <a:endParaRPr lang="zh-CN" sz="1400" dirty="0">
              <a:latin typeface="宋体" panose="02010600030101010101" pitchFamily="2" charset="-122"/>
              <a:cs typeface="宋体" panose="02010600030101010101" pitchFamily="2" charset="-122"/>
            </a:endParaRPr>
          </a:p>
          <a:p>
            <a:pPr marL="241300" marR="5080" indent="-228600">
              <a:lnSpc>
                <a:spcPct val="130000"/>
              </a:lnSpc>
              <a:spcBef>
                <a:spcPts val="5"/>
              </a:spcBef>
              <a:buFont typeface="Wingdings" panose="05000000000000000000"/>
              <a:buChar char=""/>
              <a:tabLst>
                <a:tab pos="241300" algn="l"/>
              </a:tabLst>
            </a:pPr>
            <a:r>
              <a:rPr lang="zh-CN" sz="1400" dirty="0">
                <a:latin typeface="宋体" panose="02010600030101010101" pitchFamily="2" charset="-122"/>
                <a:cs typeface="宋体" panose="02010600030101010101" pitchFamily="2" charset="-122"/>
              </a:rPr>
              <a:t>在完成了该项所有信息录入并确保无误后，点击</a:t>
            </a:r>
            <a:r>
              <a:rPr lang="en-US" altLang="zh-CN" sz="1400" dirty="0">
                <a:latin typeface="宋体" panose="02010600030101010101" pitchFamily="2" charset="-122"/>
                <a:cs typeface="宋体" panose="02010600030101010101" pitchFamily="2" charset="-122"/>
              </a:rPr>
              <a:t>“</a:t>
            </a:r>
            <a:r>
              <a:rPr lang="zh-CN" altLang="en-US" sz="1400" dirty="0">
                <a:latin typeface="宋体" panose="02010600030101010101" pitchFamily="2" charset="-122"/>
                <a:cs typeface="宋体" panose="02010600030101010101" pitchFamily="2" charset="-122"/>
              </a:rPr>
              <a:t>数据确认</a:t>
            </a:r>
            <a:r>
              <a:rPr lang="en-US" altLang="zh-CN" sz="1400" dirty="0">
                <a:latin typeface="宋体" panose="02010600030101010101" pitchFamily="2" charset="-122"/>
                <a:cs typeface="宋体" panose="02010600030101010101" pitchFamily="2" charset="-122"/>
              </a:rPr>
              <a:t>”</a:t>
            </a:r>
            <a:r>
              <a:rPr lang="zh-CN" altLang="en-US" sz="1400" dirty="0">
                <a:latin typeface="宋体" panose="02010600030101010101" pitchFamily="2" charset="-122"/>
                <a:cs typeface="宋体" panose="02010600030101010101" pitchFamily="2" charset="-122"/>
              </a:rPr>
              <a:t>。</a:t>
            </a:r>
            <a:r>
              <a:rPr sz="1400" dirty="0">
                <a:latin typeface="宋体" panose="02010600030101010101" pitchFamily="2" charset="-122"/>
                <a:cs typeface="宋体" panose="02010600030101010101" pitchFamily="2" charset="-122"/>
                <a:sym typeface="+mn-ea"/>
              </a:rPr>
              <a:t>无</a:t>
            </a:r>
            <a:r>
              <a:rPr sz="1400" spc="-15" dirty="0">
                <a:latin typeface="宋体" panose="02010600030101010101" pitchFamily="2" charset="-122"/>
                <a:cs typeface="宋体" panose="02010600030101010101" pitchFamily="2" charset="-122"/>
                <a:sym typeface="+mn-ea"/>
              </a:rPr>
              <a:t>填</a:t>
            </a:r>
            <a:r>
              <a:rPr sz="1400" dirty="0">
                <a:latin typeface="宋体" panose="02010600030101010101" pitchFamily="2" charset="-122"/>
                <a:cs typeface="宋体" panose="02010600030101010101" pitchFamily="2" charset="-122"/>
                <a:sym typeface="+mn-ea"/>
              </a:rPr>
              <a:t>报信</a:t>
            </a:r>
            <a:r>
              <a:rPr sz="1400" spc="-15" dirty="0">
                <a:latin typeface="宋体" panose="02010600030101010101" pitchFamily="2" charset="-122"/>
                <a:cs typeface="宋体" panose="02010600030101010101" pitchFamily="2" charset="-122"/>
                <a:sym typeface="+mn-ea"/>
              </a:rPr>
              <a:t>息</a:t>
            </a:r>
            <a:r>
              <a:rPr sz="1400" dirty="0">
                <a:latin typeface="宋体" panose="02010600030101010101" pitchFamily="2" charset="-122"/>
                <a:cs typeface="宋体" panose="02010600030101010101" pitchFamily="2" charset="-122"/>
                <a:sym typeface="+mn-ea"/>
              </a:rPr>
              <a:t>的栏目，也需点击</a:t>
            </a:r>
            <a:r>
              <a:rPr lang="en-US" sz="1400" dirty="0">
                <a:latin typeface="宋体" panose="02010600030101010101" pitchFamily="2" charset="-122"/>
                <a:cs typeface="宋体" panose="02010600030101010101" pitchFamily="2" charset="-122"/>
                <a:sym typeface="+mn-ea"/>
              </a:rPr>
              <a:t>“</a:t>
            </a:r>
            <a:r>
              <a:rPr lang="zh-CN" sz="1400" spc="-15" dirty="0">
                <a:latin typeface="宋体" panose="02010600030101010101" pitchFamily="2" charset="-122"/>
                <a:cs typeface="宋体" panose="02010600030101010101" pitchFamily="2" charset="-122"/>
                <a:sym typeface="+mn-ea"/>
              </a:rPr>
              <a:t>数据确认</a:t>
            </a:r>
            <a:r>
              <a:rPr lang="en-US" sz="1400" spc="-15" dirty="0">
                <a:latin typeface="宋体" panose="02010600030101010101" pitchFamily="2" charset="-122"/>
                <a:cs typeface="宋体" panose="02010600030101010101" pitchFamily="2" charset="-122"/>
                <a:sym typeface="+mn-ea"/>
              </a:rPr>
              <a:t>”</a:t>
            </a:r>
            <a:r>
              <a:rPr sz="1400" dirty="0">
                <a:latin typeface="宋体" panose="02010600030101010101" pitchFamily="2" charset="-122"/>
                <a:cs typeface="宋体" panose="02010600030101010101" pitchFamily="2" charset="-122"/>
                <a:sym typeface="+mn-ea"/>
              </a:rPr>
              <a:t>，确</a:t>
            </a:r>
            <a:r>
              <a:rPr sz="1400" spc="-15" dirty="0">
                <a:latin typeface="宋体" panose="02010600030101010101" pitchFamily="2" charset="-122"/>
                <a:cs typeface="宋体" panose="02010600030101010101" pitchFamily="2" charset="-122"/>
                <a:sym typeface="+mn-ea"/>
              </a:rPr>
              <a:t>认</a:t>
            </a:r>
            <a:r>
              <a:rPr sz="1400" dirty="0">
                <a:latin typeface="宋体" panose="02010600030101010101" pitchFamily="2" charset="-122"/>
                <a:cs typeface="宋体" panose="02010600030101010101" pitchFamily="2" charset="-122"/>
                <a:sym typeface="+mn-ea"/>
              </a:rPr>
              <a:t>该栏</a:t>
            </a:r>
            <a:r>
              <a:rPr sz="1400" spc="-15" dirty="0">
                <a:latin typeface="宋体" panose="02010600030101010101" pitchFamily="2" charset="-122"/>
                <a:cs typeface="宋体" panose="02010600030101010101" pitchFamily="2" charset="-122"/>
                <a:sym typeface="+mn-ea"/>
              </a:rPr>
              <a:t>目</a:t>
            </a:r>
            <a:r>
              <a:rPr sz="1400" dirty="0">
                <a:latin typeface="宋体" panose="02010600030101010101" pitchFamily="2" charset="-122"/>
                <a:cs typeface="宋体" panose="02010600030101010101" pitchFamily="2" charset="-122"/>
                <a:sym typeface="+mn-ea"/>
              </a:rPr>
              <a:t>确无</a:t>
            </a:r>
            <a:r>
              <a:rPr sz="1400" spc="-15" dirty="0">
                <a:latin typeface="宋体" panose="02010600030101010101" pitchFamily="2" charset="-122"/>
                <a:cs typeface="宋体" panose="02010600030101010101" pitchFamily="2" charset="-122"/>
                <a:sym typeface="+mn-ea"/>
              </a:rPr>
              <a:t>填</a:t>
            </a:r>
            <a:r>
              <a:rPr sz="1400" dirty="0">
                <a:latin typeface="宋体" panose="02010600030101010101" pitchFamily="2" charset="-122"/>
                <a:cs typeface="宋体" panose="02010600030101010101" pitchFamily="2" charset="-122"/>
                <a:sym typeface="+mn-ea"/>
              </a:rPr>
              <a:t>报内</a:t>
            </a:r>
            <a:r>
              <a:rPr sz="1400" spc="-15" dirty="0">
                <a:latin typeface="宋体" panose="02010600030101010101" pitchFamily="2" charset="-122"/>
                <a:cs typeface="宋体" panose="02010600030101010101" pitchFamily="2" charset="-122"/>
                <a:sym typeface="+mn-ea"/>
              </a:rPr>
              <a:t>容</a:t>
            </a:r>
            <a:r>
              <a:rPr sz="1400" dirty="0">
                <a:latin typeface="宋体" panose="02010600030101010101" pitchFamily="2" charset="-122"/>
                <a:cs typeface="宋体" panose="02010600030101010101" pitchFamily="2" charset="-122"/>
                <a:sym typeface="+mn-ea"/>
              </a:rPr>
              <a:t>，以</a:t>
            </a:r>
            <a:r>
              <a:rPr sz="1400" spc="-15" dirty="0">
                <a:latin typeface="宋体" panose="02010600030101010101" pitchFamily="2" charset="-122"/>
                <a:cs typeface="宋体" panose="02010600030101010101" pitchFamily="2" charset="-122"/>
                <a:sym typeface="+mn-ea"/>
              </a:rPr>
              <a:t>免</a:t>
            </a:r>
            <a:r>
              <a:rPr sz="1400" spc="10" dirty="0">
                <a:latin typeface="宋体" panose="02010600030101010101" pitchFamily="2" charset="-122"/>
                <a:cs typeface="宋体" panose="02010600030101010101" pitchFamily="2" charset="-122"/>
                <a:sym typeface="+mn-ea"/>
              </a:rPr>
              <a:t>漏</a:t>
            </a:r>
            <a:r>
              <a:rPr sz="1400" dirty="0">
                <a:latin typeface="宋体" panose="02010600030101010101" pitchFamily="2" charset="-122"/>
                <a:cs typeface="宋体" panose="02010600030101010101" pitchFamily="2" charset="-122"/>
                <a:sym typeface="+mn-ea"/>
              </a:rPr>
              <a:t>填。</a:t>
            </a:r>
            <a:r>
              <a:rPr sz="1400" dirty="0">
                <a:latin typeface="宋体" panose="02010600030101010101" pitchFamily="2" charset="-122"/>
                <a:cs typeface="宋体" panose="02010600030101010101" pitchFamily="2" charset="-122"/>
                <a:sym typeface="+mn-ea"/>
              </a:rPr>
              <a:t>点击</a:t>
            </a:r>
            <a:r>
              <a:rPr lang="en-US" sz="1400" dirty="0">
                <a:latin typeface="宋体" panose="02010600030101010101" pitchFamily="2" charset="-122"/>
                <a:cs typeface="宋体" panose="02010600030101010101" pitchFamily="2" charset="-122"/>
                <a:sym typeface="+mn-ea"/>
              </a:rPr>
              <a:t>“</a:t>
            </a:r>
            <a:r>
              <a:rPr lang="zh-CN" altLang="en-US" sz="1400" dirty="0">
                <a:latin typeface="宋体" panose="02010600030101010101" pitchFamily="2" charset="-122"/>
                <a:cs typeface="宋体" panose="02010600030101010101" pitchFamily="2" charset="-122"/>
                <a:sym typeface="+mn-ea"/>
              </a:rPr>
              <a:t>数据确认</a:t>
            </a:r>
            <a:r>
              <a:rPr lang="en-US" sz="1400" spc="-15" dirty="0">
                <a:latin typeface="宋体" panose="02010600030101010101" pitchFamily="2" charset="-122"/>
                <a:cs typeface="宋体" panose="02010600030101010101" pitchFamily="2" charset="-122"/>
                <a:sym typeface="+mn-ea"/>
              </a:rPr>
              <a:t>”</a:t>
            </a:r>
            <a:r>
              <a:rPr sz="1400" dirty="0">
                <a:latin typeface="宋体" panose="02010600030101010101" pitchFamily="2" charset="-122"/>
                <a:cs typeface="宋体" panose="02010600030101010101" pitchFamily="2" charset="-122"/>
                <a:sym typeface="+mn-ea"/>
              </a:rPr>
              <a:t>后，填报</a:t>
            </a:r>
            <a:r>
              <a:rPr sz="1400" spc="-15" dirty="0">
                <a:latin typeface="宋体" panose="02010600030101010101" pitchFamily="2" charset="-122"/>
                <a:cs typeface="宋体" panose="02010600030101010101" pitchFamily="2" charset="-122"/>
                <a:sym typeface="+mn-ea"/>
              </a:rPr>
              <a:t>信</a:t>
            </a:r>
            <a:r>
              <a:rPr sz="1400" dirty="0">
                <a:latin typeface="宋体" panose="02010600030101010101" pitchFamily="2" charset="-122"/>
                <a:cs typeface="宋体" panose="02010600030101010101" pitchFamily="2" charset="-122"/>
                <a:sym typeface="+mn-ea"/>
              </a:rPr>
              <a:t>息或</a:t>
            </a:r>
            <a:r>
              <a:rPr sz="1400" spc="-15" dirty="0">
                <a:latin typeface="宋体" panose="02010600030101010101" pitchFamily="2" charset="-122"/>
                <a:cs typeface="宋体" panose="02010600030101010101" pitchFamily="2" charset="-122"/>
                <a:sym typeface="+mn-ea"/>
              </a:rPr>
              <a:t>附</a:t>
            </a:r>
            <a:r>
              <a:rPr sz="1400" dirty="0">
                <a:latin typeface="宋体" panose="02010600030101010101" pitchFamily="2" charset="-122"/>
                <a:cs typeface="宋体" panose="02010600030101010101" pitchFamily="2" charset="-122"/>
                <a:sym typeface="+mn-ea"/>
              </a:rPr>
              <a:t>件有</a:t>
            </a:r>
            <a:r>
              <a:rPr sz="1400" spc="-15" dirty="0">
                <a:latin typeface="宋体" panose="02010600030101010101" pitchFamily="2" charset="-122"/>
                <a:cs typeface="宋体" panose="02010600030101010101" pitchFamily="2" charset="-122"/>
                <a:sym typeface="+mn-ea"/>
              </a:rPr>
              <a:t>修</a:t>
            </a:r>
            <a:r>
              <a:rPr sz="1400" dirty="0">
                <a:latin typeface="宋体" panose="02010600030101010101" pitchFamily="2" charset="-122"/>
                <a:cs typeface="宋体" panose="02010600030101010101" pitchFamily="2" charset="-122"/>
                <a:sym typeface="+mn-ea"/>
              </a:rPr>
              <a:t>改的</a:t>
            </a:r>
            <a:r>
              <a:rPr sz="1400" spc="-15" dirty="0">
                <a:latin typeface="宋体" panose="02010600030101010101" pitchFamily="2" charset="-122"/>
                <a:cs typeface="宋体" panose="02010600030101010101" pitchFamily="2" charset="-122"/>
                <a:sym typeface="+mn-ea"/>
              </a:rPr>
              <a:t>，</a:t>
            </a:r>
            <a:r>
              <a:rPr sz="1400" dirty="0">
                <a:latin typeface="宋体" panose="02010600030101010101" pitchFamily="2" charset="-122"/>
                <a:cs typeface="宋体" panose="02010600030101010101" pitchFamily="2" charset="-122"/>
                <a:sym typeface="+mn-ea"/>
              </a:rPr>
              <a:t>均需</a:t>
            </a:r>
            <a:r>
              <a:rPr sz="1400" spc="-15" dirty="0">
                <a:latin typeface="宋体" panose="02010600030101010101" pitchFamily="2" charset="-122"/>
                <a:cs typeface="宋体" panose="02010600030101010101" pitchFamily="2" charset="-122"/>
                <a:sym typeface="+mn-ea"/>
              </a:rPr>
              <a:t>重</a:t>
            </a:r>
            <a:r>
              <a:rPr sz="1400" dirty="0">
                <a:latin typeface="宋体" panose="02010600030101010101" pitchFamily="2" charset="-122"/>
                <a:cs typeface="宋体" panose="02010600030101010101" pitchFamily="2" charset="-122"/>
                <a:sym typeface="+mn-ea"/>
              </a:rPr>
              <a:t>新点击</a:t>
            </a:r>
            <a:r>
              <a:rPr lang="en-US" sz="1400" dirty="0">
                <a:latin typeface="宋体" panose="02010600030101010101" pitchFamily="2" charset="-122"/>
                <a:cs typeface="宋体" panose="02010600030101010101" pitchFamily="2" charset="-122"/>
                <a:sym typeface="+mn-ea"/>
              </a:rPr>
              <a:t>“</a:t>
            </a:r>
            <a:r>
              <a:rPr lang="zh-CN" altLang="en-US" sz="1400" dirty="0">
                <a:latin typeface="宋体" panose="02010600030101010101" pitchFamily="2" charset="-122"/>
                <a:cs typeface="宋体" panose="02010600030101010101" pitchFamily="2" charset="-122"/>
                <a:sym typeface="+mn-ea"/>
              </a:rPr>
              <a:t>数据确认</a:t>
            </a:r>
            <a:r>
              <a:rPr lang="en-US" sz="1400" spc="-15" dirty="0">
                <a:latin typeface="宋体" panose="02010600030101010101" pitchFamily="2" charset="-122"/>
                <a:cs typeface="宋体" panose="02010600030101010101" pitchFamily="2" charset="-122"/>
                <a:sym typeface="+mn-ea"/>
              </a:rPr>
              <a:t>”</a:t>
            </a:r>
            <a:r>
              <a:rPr lang="zh-CN" sz="1400" spc="-15" dirty="0">
                <a:latin typeface="宋体" panose="02010600030101010101" pitchFamily="2" charset="-122"/>
                <a:cs typeface="宋体" panose="02010600030101010101" pitchFamily="2" charset="-122"/>
                <a:sym typeface="+mn-ea"/>
              </a:rPr>
              <a:t>。</a:t>
            </a:r>
            <a:endParaRPr lang="zh-CN" altLang="en-US" sz="1400" dirty="0">
              <a:latin typeface="宋体" panose="02010600030101010101" pitchFamily="2" charset="-122"/>
              <a:cs typeface="宋体" panose="02010600030101010101" pitchFamily="2" charset="-122"/>
            </a:endParaRPr>
          </a:p>
        </p:txBody>
      </p:sp>
      <p:sp>
        <p:nvSpPr>
          <p:cNvPr id="10" name="object 10"/>
          <p:cNvSpPr txBox="1"/>
          <p:nvPr/>
        </p:nvSpPr>
        <p:spPr>
          <a:xfrm>
            <a:off x="1709420" y="763269"/>
            <a:ext cx="1537335" cy="269240"/>
          </a:xfrm>
          <a:prstGeom prst="rect">
            <a:avLst/>
          </a:prstGeom>
        </p:spPr>
        <p:txBody>
          <a:bodyPr vert="horz" wrap="square" lIns="0" tIns="12065" rIns="0" bIns="0" rtlCol="0">
            <a:spAutoFit/>
          </a:bodyPr>
          <a:lstStyle/>
          <a:p>
            <a:pPr marL="299085" indent="-287020">
              <a:lnSpc>
                <a:spcPct val="100000"/>
              </a:lnSpc>
              <a:spcBef>
                <a:spcPts val="95"/>
              </a:spcBef>
              <a:buClr>
                <a:srgbClr val="5B9BD4"/>
              </a:buClr>
              <a:buFont typeface="Wingdings" panose="05000000000000000000"/>
              <a:buChar char=""/>
              <a:tabLst>
                <a:tab pos="299085" algn="l"/>
                <a:tab pos="299720" algn="l"/>
              </a:tabLst>
            </a:pPr>
            <a:r>
              <a:rPr sz="1600" b="1" spc="5" dirty="0">
                <a:solidFill>
                  <a:srgbClr val="7E7E7E"/>
                </a:solidFill>
                <a:latin typeface="Microsoft JhengHei" panose="020B0604030504040204" charset="-120"/>
                <a:cs typeface="Microsoft JhengHei" panose="020B0604030504040204" charset="-120"/>
              </a:rPr>
              <a:t>填写申报材料</a:t>
            </a:r>
            <a:endParaRPr sz="1600">
              <a:latin typeface="Microsoft JhengHei" panose="020B0604030504040204" charset="-120"/>
              <a:cs typeface="Microsoft JhengHei" panose="020B0604030504040204" charset="-120"/>
            </a:endParaRPr>
          </a:p>
        </p:txBody>
      </p:sp>
      <p:sp>
        <p:nvSpPr>
          <p:cNvPr id="13" name="object 6"/>
          <p:cNvSpPr/>
          <p:nvPr/>
        </p:nvSpPr>
        <p:spPr>
          <a:xfrm>
            <a:off x="511682" y="990599"/>
            <a:ext cx="1033272" cy="949960"/>
          </a:xfrm>
          <a:prstGeom prst="rect">
            <a:avLst/>
          </a:prstGeom>
          <a:blipFill>
            <a:blip r:embed="rId2" cstate="print"/>
            <a:stretch>
              <a:fillRect/>
            </a:stretch>
          </a:blipFill>
        </p:spPr>
        <p:txBody>
          <a:bodyPr wrap="square" lIns="0" tIns="0" rIns="0" bIns="0" rtlCol="0"/>
          <a:p/>
        </p:txBody>
      </p:sp>
      <p:sp>
        <p:nvSpPr>
          <p:cNvPr id="25" name="椭圆 24"/>
          <p:cNvSpPr/>
          <p:nvPr/>
        </p:nvSpPr>
        <p:spPr>
          <a:xfrm>
            <a:off x="679450" y="1143635"/>
            <a:ext cx="681355" cy="641985"/>
          </a:xfrm>
          <a:prstGeom prst="ellipse">
            <a:avLst/>
          </a:prstGeom>
          <a:gradFill>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object 8"/>
          <p:cNvSpPr txBox="1"/>
          <p:nvPr/>
        </p:nvSpPr>
        <p:spPr>
          <a:xfrm>
            <a:off x="790625" y="1352677"/>
            <a:ext cx="482600" cy="196850"/>
          </a:xfrm>
          <a:prstGeom prst="rect">
            <a:avLst/>
          </a:prstGeom>
        </p:spPr>
        <p:txBody>
          <a:bodyPr vert="horz" wrap="square" lIns="0" tIns="12700" rIns="0" bIns="0" rtlCol="0">
            <a:spAutoFit/>
          </a:bodyPr>
          <a:p>
            <a:pPr marL="12700">
              <a:lnSpc>
                <a:spcPct val="100000"/>
              </a:lnSpc>
              <a:spcBef>
                <a:spcPts val="100"/>
              </a:spcBef>
            </a:pPr>
            <a:r>
              <a:rPr sz="1200" b="1" dirty="0">
                <a:solidFill>
                  <a:srgbClr val="FFFFFF"/>
                </a:solidFill>
                <a:latin typeface="微软雅黑" panose="020B0503020204020204" charset="-122"/>
                <a:cs typeface="微软雅黑" panose="020B0503020204020204" charset="-122"/>
              </a:rPr>
              <a:t>步骤</a:t>
            </a:r>
            <a:r>
              <a:rPr lang="zh-CN" sz="1200" b="1" dirty="0">
                <a:solidFill>
                  <a:srgbClr val="FFFFFF"/>
                </a:solidFill>
                <a:latin typeface="微软雅黑" panose="020B0503020204020204" charset="-122"/>
                <a:cs typeface="微软雅黑" panose="020B0503020204020204" charset="-122"/>
              </a:rPr>
              <a:t>三</a:t>
            </a:r>
            <a:endParaRPr lang="zh-CN" sz="1200" b="1" dirty="0">
              <a:solidFill>
                <a:srgbClr val="FFFFFF"/>
              </a:solidFill>
              <a:latin typeface="微软雅黑" panose="020B0503020204020204" charset="-122"/>
              <a:cs typeface="微软雅黑" panose="020B0503020204020204" charset="-122"/>
            </a:endParaRPr>
          </a:p>
        </p:txBody>
      </p:sp>
      <p:pic>
        <p:nvPicPr>
          <p:cNvPr id="5" name="图片 4"/>
          <p:cNvPicPr>
            <a:picLocks noChangeAspect="1"/>
          </p:cNvPicPr>
          <p:nvPr/>
        </p:nvPicPr>
        <p:blipFill>
          <a:blip r:embed="rId3"/>
          <a:stretch>
            <a:fillRect/>
          </a:stretch>
        </p:blipFill>
        <p:spPr>
          <a:xfrm>
            <a:off x="114300" y="2884170"/>
            <a:ext cx="8850630" cy="1670685"/>
          </a:xfrm>
          <a:prstGeom prst="rect">
            <a:avLst/>
          </a:prstGeom>
        </p:spPr>
      </p:pic>
      <p:pic>
        <p:nvPicPr>
          <p:cNvPr id="6" name="图片 5"/>
          <p:cNvPicPr>
            <a:picLocks noChangeAspect="1"/>
          </p:cNvPicPr>
          <p:nvPr/>
        </p:nvPicPr>
        <p:blipFill>
          <a:blip r:embed="rId4"/>
          <a:stretch>
            <a:fillRect/>
          </a:stretch>
        </p:blipFill>
        <p:spPr>
          <a:xfrm>
            <a:off x="152400" y="4800600"/>
            <a:ext cx="8821420" cy="16960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5092" y="363982"/>
            <a:ext cx="3395345" cy="381635"/>
          </a:xfrm>
          <a:prstGeom prst="rect">
            <a:avLst/>
          </a:prstGeom>
        </p:spPr>
        <p:txBody>
          <a:bodyPr vert="horz" wrap="square" lIns="0" tIns="12700" rIns="0" bIns="0" rtlCol="0">
            <a:spAutoFit/>
          </a:bodyPr>
          <a:lstStyle/>
          <a:p>
            <a:pPr marL="12700">
              <a:lnSpc>
                <a:spcPct val="100000"/>
              </a:lnSpc>
              <a:spcBef>
                <a:spcPts val="100"/>
              </a:spcBef>
            </a:pPr>
            <a:r>
              <a:rPr spc="-5" dirty="0">
                <a:ea typeface="微软雅黑" panose="020B0503020204020204" charset="-122"/>
              </a:rPr>
              <a:t>我如何使用系统申报职称</a:t>
            </a:r>
            <a:endParaRPr spc="-5" dirty="0">
              <a:ea typeface="微软雅黑" panose="020B0503020204020204" charset="-122"/>
            </a:endParaRPr>
          </a:p>
        </p:txBody>
      </p:sp>
      <p:sp>
        <p:nvSpPr>
          <p:cNvPr id="3" name="object 3"/>
          <p:cNvSpPr/>
          <p:nvPr/>
        </p:nvSpPr>
        <p:spPr>
          <a:xfrm>
            <a:off x="387095" y="228600"/>
            <a:ext cx="721360" cy="721360"/>
          </a:xfrm>
          <a:custGeom>
            <a:avLst/>
            <a:gdLst/>
            <a:ahLst/>
            <a:cxnLst/>
            <a:rect l="l" t="t" r="r" b="b"/>
            <a:pathLst>
              <a:path w="721360" h="721360">
                <a:moveTo>
                  <a:pt x="360426" y="0"/>
                </a:moveTo>
                <a:lnTo>
                  <a:pt x="311517" y="3291"/>
                </a:lnTo>
                <a:lnTo>
                  <a:pt x="264609" y="12878"/>
                </a:lnTo>
                <a:lnTo>
                  <a:pt x="220131" y="28330"/>
                </a:lnTo>
                <a:lnTo>
                  <a:pt x="178511" y="49219"/>
                </a:lnTo>
                <a:lnTo>
                  <a:pt x="140179" y="75114"/>
                </a:lnTo>
                <a:lnTo>
                  <a:pt x="105565" y="105584"/>
                </a:lnTo>
                <a:lnTo>
                  <a:pt x="75098" y="140201"/>
                </a:lnTo>
                <a:lnTo>
                  <a:pt x="49208" y="178533"/>
                </a:lnTo>
                <a:lnTo>
                  <a:pt x="28323" y="220152"/>
                </a:lnTo>
                <a:lnTo>
                  <a:pt x="12874" y="264627"/>
                </a:lnTo>
                <a:lnTo>
                  <a:pt x="3290" y="311528"/>
                </a:lnTo>
                <a:lnTo>
                  <a:pt x="0" y="360425"/>
                </a:lnTo>
                <a:lnTo>
                  <a:pt x="3290" y="409323"/>
                </a:lnTo>
                <a:lnTo>
                  <a:pt x="12874" y="456224"/>
                </a:lnTo>
                <a:lnTo>
                  <a:pt x="28323" y="500699"/>
                </a:lnTo>
                <a:lnTo>
                  <a:pt x="49208" y="542318"/>
                </a:lnTo>
                <a:lnTo>
                  <a:pt x="75098" y="580650"/>
                </a:lnTo>
                <a:lnTo>
                  <a:pt x="105565" y="615267"/>
                </a:lnTo>
                <a:lnTo>
                  <a:pt x="140179" y="645737"/>
                </a:lnTo>
                <a:lnTo>
                  <a:pt x="178511" y="671632"/>
                </a:lnTo>
                <a:lnTo>
                  <a:pt x="220131" y="692521"/>
                </a:lnTo>
                <a:lnTo>
                  <a:pt x="264609" y="707973"/>
                </a:lnTo>
                <a:lnTo>
                  <a:pt x="311517" y="717560"/>
                </a:lnTo>
                <a:lnTo>
                  <a:pt x="360426" y="720851"/>
                </a:lnTo>
                <a:lnTo>
                  <a:pt x="409334" y="717560"/>
                </a:lnTo>
                <a:lnTo>
                  <a:pt x="456242" y="707973"/>
                </a:lnTo>
                <a:lnTo>
                  <a:pt x="500720" y="692521"/>
                </a:lnTo>
                <a:lnTo>
                  <a:pt x="542340" y="671632"/>
                </a:lnTo>
                <a:lnTo>
                  <a:pt x="580672" y="645737"/>
                </a:lnTo>
                <a:lnTo>
                  <a:pt x="615286" y="615267"/>
                </a:lnTo>
                <a:lnTo>
                  <a:pt x="645753" y="580650"/>
                </a:lnTo>
                <a:lnTo>
                  <a:pt x="671643" y="542318"/>
                </a:lnTo>
                <a:lnTo>
                  <a:pt x="692528" y="500699"/>
                </a:lnTo>
                <a:lnTo>
                  <a:pt x="707977" y="456224"/>
                </a:lnTo>
                <a:lnTo>
                  <a:pt x="717561" y="409323"/>
                </a:lnTo>
                <a:lnTo>
                  <a:pt x="720851" y="360425"/>
                </a:lnTo>
                <a:lnTo>
                  <a:pt x="717561" y="311528"/>
                </a:lnTo>
                <a:lnTo>
                  <a:pt x="707977" y="264627"/>
                </a:lnTo>
                <a:lnTo>
                  <a:pt x="692528" y="220152"/>
                </a:lnTo>
                <a:lnTo>
                  <a:pt x="671643" y="178533"/>
                </a:lnTo>
                <a:lnTo>
                  <a:pt x="645753" y="140201"/>
                </a:lnTo>
                <a:lnTo>
                  <a:pt x="615286" y="105584"/>
                </a:lnTo>
                <a:lnTo>
                  <a:pt x="580672" y="75114"/>
                </a:lnTo>
                <a:lnTo>
                  <a:pt x="542340" y="49219"/>
                </a:lnTo>
                <a:lnTo>
                  <a:pt x="500720" y="28330"/>
                </a:lnTo>
                <a:lnTo>
                  <a:pt x="456242" y="12878"/>
                </a:lnTo>
                <a:lnTo>
                  <a:pt x="409334" y="3291"/>
                </a:lnTo>
                <a:lnTo>
                  <a:pt x="360426" y="0"/>
                </a:lnTo>
                <a:close/>
              </a:path>
            </a:pathLst>
          </a:custGeom>
          <a:solidFill>
            <a:srgbClr val="156FC1"/>
          </a:solidFill>
        </p:spPr>
        <p:txBody>
          <a:bodyPr wrap="square" lIns="0" tIns="0" rIns="0" bIns="0" rtlCol="0"/>
          <a:lstStyle/>
          <a:p/>
        </p:txBody>
      </p:sp>
      <p:sp>
        <p:nvSpPr>
          <p:cNvPr id="4" name="object 4"/>
          <p:cNvSpPr txBox="1"/>
          <p:nvPr/>
        </p:nvSpPr>
        <p:spPr>
          <a:xfrm>
            <a:off x="609091" y="361899"/>
            <a:ext cx="24511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微软雅黑" panose="020B0503020204020204" charset="-122"/>
                <a:cs typeface="微软雅黑" panose="020B0503020204020204" charset="-122"/>
              </a:rPr>
              <a:t>2</a:t>
            </a:r>
            <a:endParaRPr sz="2800">
              <a:latin typeface="微软雅黑" panose="020B0503020204020204" charset="-122"/>
              <a:cs typeface="微软雅黑" panose="020B0503020204020204" charset="-122"/>
            </a:endParaRPr>
          </a:p>
        </p:txBody>
      </p:sp>
      <p:sp>
        <p:nvSpPr>
          <p:cNvPr id="9" name="object 9"/>
          <p:cNvSpPr txBox="1"/>
          <p:nvPr/>
        </p:nvSpPr>
        <p:spPr>
          <a:xfrm>
            <a:off x="1879219" y="1318520"/>
            <a:ext cx="6892925" cy="1905635"/>
          </a:xfrm>
          <a:prstGeom prst="rect">
            <a:avLst/>
          </a:prstGeom>
        </p:spPr>
        <p:txBody>
          <a:bodyPr vert="horz" wrap="square" lIns="0" tIns="76200" rIns="0" bIns="0" rtlCol="0">
            <a:spAutoFit/>
          </a:bodyPr>
          <a:lstStyle/>
          <a:p>
            <a:pPr marL="241300" indent="-228600">
              <a:lnSpc>
                <a:spcPct val="100000"/>
              </a:lnSpc>
              <a:spcBef>
                <a:spcPts val="600"/>
              </a:spcBef>
              <a:buFont typeface="Wingdings" panose="05000000000000000000"/>
              <a:buChar char=""/>
              <a:tabLst>
                <a:tab pos="241300" algn="l"/>
              </a:tabLst>
            </a:pPr>
            <a:r>
              <a:rPr sz="1400" dirty="0">
                <a:latin typeface="宋体" panose="02010600030101010101" pitchFamily="2" charset="-122"/>
                <a:cs typeface="宋体" panose="02010600030101010101" pitchFamily="2" charset="-122"/>
              </a:rPr>
              <a:t>在论文情况或著作情况</a:t>
            </a:r>
            <a:r>
              <a:rPr sz="1400" spc="-15" dirty="0">
                <a:latin typeface="宋体" panose="02010600030101010101" pitchFamily="2" charset="-122"/>
                <a:cs typeface="宋体" panose="02010600030101010101" pitchFamily="2" charset="-122"/>
              </a:rPr>
              <a:t>栏</a:t>
            </a:r>
            <a:r>
              <a:rPr sz="1400" dirty="0">
                <a:latin typeface="宋体" panose="02010600030101010101" pitchFamily="2" charset="-122"/>
                <a:cs typeface="宋体" panose="02010600030101010101" pitchFamily="2" charset="-122"/>
              </a:rPr>
              <a:t>目中</a:t>
            </a:r>
            <a:r>
              <a:rPr sz="1400" spc="-15" dirty="0">
                <a:latin typeface="宋体" panose="02010600030101010101" pitchFamily="2" charset="-122"/>
                <a:cs typeface="宋体" panose="02010600030101010101" pitchFamily="2" charset="-122"/>
              </a:rPr>
              <a:t>，</a:t>
            </a:r>
            <a:r>
              <a:rPr sz="1400" dirty="0">
                <a:latin typeface="宋体" panose="02010600030101010101" pitchFamily="2" charset="-122"/>
                <a:cs typeface="宋体" panose="02010600030101010101" pitchFamily="2" charset="-122"/>
              </a:rPr>
              <a:t>设置</a:t>
            </a:r>
            <a:r>
              <a:rPr sz="1400" spc="-15" dirty="0">
                <a:latin typeface="宋体" panose="02010600030101010101" pitchFamily="2" charset="-122"/>
                <a:cs typeface="宋体" panose="02010600030101010101" pitchFamily="2" charset="-122"/>
              </a:rPr>
              <a:t>送</a:t>
            </a:r>
            <a:r>
              <a:rPr sz="1400" dirty="0">
                <a:latin typeface="宋体" panose="02010600030101010101" pitchFamily="2" charset="-122"/>
                <a:cs typeface="宋体" panose="02010600030101010101" pitchFamily="2" charset="-122"/>
              </a:rPr>
              <a:t>审代</a:t>
            </a:r>
            <a:r>
              <a:rPr sz="1400" spc="-15" dirty="0">
                <a:latin typeface="宋体" panose="02010600030101010101" pitchFamily="2" charset="-122"/>
                <a:cs typeface="宋体" panose="02010600030101010101" pitchFamily="2" charset="-122"/>
              </a:rPr>
              <a:t>表</a:t>
            </a:r>
            <a:r>
              <a:rPr sz="1400" spc="-45" dirty="0">
                <a:latin typeface="宋体" panose="02010600030101010101" pitchFamily="2" charset="-122"/>
                <a:cs typeface="宋体" panose="02010600030101010101" pitchFamily="2" charset="-122"/>
              </a:rPr>
              <a:t>作</a:t>
            </a:r>
            <a:r>
              <a:rPr sz="1400" spc="-5" dirty="0">
                <a:latin typeface="Calibri" panose="020F0502020204030204"/>
                <a:cs typeface="Calibri" panose="020F0502020204030204"/>
              </a:rPr>
              <a:t>2</a:t>
            </a:r>
            <a:r>
              <a:rPr sz="1400" dirty="0">
                <a:latin typeface="宋体" panose="02010600030101010101" pitchFamily="2" charset="-122"/>
                <a:cs typeface="宋体" panose="02010600030101010101" pitchFamily="2" charset="-122"/>
              </a:rPr>
              <a:t>篇（</a:t>
            </a:r>
            <a:r>
              <a:rPr sz="1400" spc="-10" dirty="0">
                <a:latin typeface="宋体" panose="02010600030101010101" pitchFamily="2" charset="-122"/>
                <a:cs typeface="宋体" panose="02010600030101010101" pitchFamily="2" charset="-122"/>
              </a:rPr>
              <a:t>部</a:t>
            </a:r>
            <a:r>
              <a:rPr sz="1400" dirty="0">
                <a:latin typeface="宋体" panose="02010600030101010101" pitchFamily="2" charset="-122"/>
                <a:cs typeface="宋体" panose="02010600030101010101" pitchFamily="2" charset="-122"/>
              </a:rPr>
              <a:t>）。</a:t>
            </a:r>
            <a:endParaRPr sz="1400">
              <a:latin typeface="宋体" panose="02010600030101010101" pitchFamily="2" charset="-122"/>
              <a:cs typeface="宋体" panose="02010600030101010101" pitchFamily="2" charset="-122"/>
            </a:endParaRPr>
          </a:p>
          <a:p>
            <a:pPr marL="241300" indent="-228600">
              <a:lnSpc>
                <a:spcPct val="100000"/>
              </a:lnSpc>
              <a:spcBef>
                <a:spcPts val="500"/>
              </a:spcBef>
              <a:buFont typeface="Wingdings" panose="05000000000000000000"/>
              <a:buChar char=""/>
              <a:tabLst>
                <a:tab pos="241300" algn="l"/>
              </a:tabLst>
            </a:pPr>
            <a:r>
              <a:rPr sz="1400" spc="5" dirty="0">
                <a:latin typeface="宋体" panose="02010600030101010101" pitchFamily="2" charset="-122"/>
                <a:cs typeface="宋体" panose="02010600030101010101" pitchFamily="2" charset="-122"/>
              </a:rPr>
              <a:t>点击系统左侧栏目导航</a:t>
            </a:r>
            <a:r>
              <a:rPr sz="1400" spc="-10" dirty="0">
                <a:latin typeface="宋体" panose="02010600030101010101" pitchFamily="2" charset="-122"/>
                <a:cs typeface="宋体" panose="02010600030101010101" pitchFamily="2" charset="-122"/>
              </a:rPr>
              <a:t>中</a:t>
            </a:r>
            <a:r>
              <a:rPr sz="1400" spc="5" dirty="0">
                <a:latin typeface="宋体" panose="02010600030101010101" pitchFamily="2" charset="-122"/>
                <a:cs typeface="宋体" panose="02010600030101010101" pitchFamily="2" charset="-122"/>
              </a:rPr>
              <a:t>的“</a:t>
            </a:r>
            <a:r>
              <a:rPr sz="1400" spc="-10" dirty="0">
                <a:latin typeface="宋体" panose="02010600030101010101" pitchFamily="2" charset="-122"/>
                <a:cs typeface="宋体" panose="02010600030101010101" pitchFamily="2" charset="-122"/>
              </a:rPr>
              <a:t>代</a:t>
            </a:r>
            <a:r>
              <a:rPr sz="1400" spc="5" dirty="0">
                <a:latin typeface="宋体" panose="02010600030101010101" pitchFamily="2" charset="-122"/>
                <a:cs typeface="宋体" panose="02010600030101010101" pitchFamily="2" charset="-122"/>
              </a:rPr>
              <a:t>表作</a:t>
            </a:r>
            <a:r>
              <a:rPr sz="1400" spc="-10" dirty="0">
                <a:latin typeface="宋体" panose="02010600030101010101" pitchFamily="2" charset="-122"/>
                <a:cs typeface="宋体" panose="02010600030101010101" pitchFamily="2" charset="-122"/>
              </a:rPr>
              <a:t>上</a:t>
            </a:r>
            <a:r>
              <a:rPr sz="1400" spc="-35" dirty="0">
                <a:latin typeface="宋体" panose="02010600030101010101" pitchFamily="2" charset="-122"/>
                <a:cs typeface="宋体" panose="02010600030101010101" pitchFamily="2" charset="-122"/>
              </a:rPr>
              <a:t>传</a:t>
            </a:r>
            <a:r>
              <a:rPr sz="1400" spc="-15" dirty="0">
                <a:latin typeface="Calibri" panose="020F0502020204030204"/>
                <a:cs typeface="Calibri" panose="020F0502020204030204"/>
              </a:rPr>
              <a:t>-</a:t>
            </a:r>
            <a:r>
              <a:rPr sz="1400" spc="5" dirty="0">
                <a:latin typeface="宋体" panose="02010600030101010101" pitchFamily="2" charset="-122"/>
                <a:cs typeface="宋体" panose="02010600030101010101" pitchFamily="2" charset="-122"/>
              </a:rPr>
              <a:t>代</a:t>
            </a:r>
            <a:r>
              <a:rPr sz="1400" dirty="0">
                <a:latin typeface="宋体" panose="02010600030101010101" pitchFamily="2" charset="-122"/>
                <a:cs typeface="宋体" panose="02010600030101010101" pitchFamily="2" charset="-122"/>
              </a:rPr>
              <a:t>表</a:t>
            </a:r>
            <a:r>
              <a:rPr sz="1400" spc="-10" dirty="0">
                <a:latin typeface="宋体" panose="02010600030101010101" pitchFamily="2" charset="-122"/>
                <a:cs typeface="宋体" panose="02010600030101010101" pitchFamily="2" charset="-122"/>
              </a:rPr>
              <a:t>作</a:t>
            </a:r>
            <a:r>
              <a:rPr sz="1400" dirty="0">
                <a:latin typeface="宋体" panose="02010600030101010101" pitchFamily="2" charset="-122"/>
                <a:cs typeface="宋体" panose="02010600030101010101" pitchFamily="2" charset="-122"/>
              </a:rPr>
              <a:t>”，</a:t>
            </a:r>
            <a:r>
              <a:rPr sz="1400" spc="-10" dirty="0">
                <a:latin typeface="宋体" panose="02010600030101010101" pitchFamily="2" charset="-122"/>
                <a:cs typeface="宋体" panose="02010600030101010101" pitchFamily="2" charset="-122"/>
              </a:rPr>
              <a:t>仔</a:t>
            </a:r>
            <a:r>
              <a:rPr sz="1400" spc="5" dirty="0">
                <a:latin typeface="宋体" panose="02010600030101010101" pitchFamily="2" charset="-122"/>
                <a:cs typeface="宋体" panose="02010600030101010101" pitchFamily="2" charset="-122"/>
              </a:rPr>
              <a:t>细</a:t>
            </a:r>
            <a:r>
              <a:rPr sz="1400" dirty="0">
                <a:latin typeface="宋体" panose="02010600030101010101" pitchFamily="2" charset="-122"/>
                <a:cs typeface="宋体" panose="02010600030101010101" pitchFamily="2" charset="-122"/>
              </a:rPr>
              <a:t>阅</a:t>
            </a:r>
            <a:r>
              <a:rPr sz="1400" spc="-10" dirty="0">
                <a:latin typeface="宋体" panose="02010600030101010101" pitchFamily="2" charset="-122"/>
                <a:cs typeface="宋体" panose="02010600030101010101" pitchFamily="2" charset="-122"/>
              </a:rPr>
              <a:t>读</a:t>
            </a:r>
            <a:r>
              <a:rPr sz="1400" spc="5" dirty="0">
                <a:latin typeface="宋体" panose="02010600030101010101" pitchFamily="2" charset="-122"/>
                <a:cs typeface="宋体" panose="02010600030101010101" pitchFamily="2" charset="-122"/>
              </a:rPr>
              <a:t>温</a:t>
            </a:r>
            <a:r>
              <a:rPr sz="1400" dirty="0">
                <a:latin typeface="宋体" panose="02010600030101010101" pitchFamily="2" charset="-122"/>
                <a:cs typeface="宋体" panose="02010600030101010101" pitchFamily="2" charset="-122"/>
              </a:rPr>
              <a:t>馨</a:t>
            </a:r>
            <a:r>
              <a:rPr sz="1400" spc="-10" dirty="0">
                <a:latin typeface="宋体" panose="02010600030101010101" pitchFamily="2" charset="-122"/>
                <a:cs typeface="宋体" panose="02010600030101010101" pitchFamily="2" charset="-122"/>
              </a:rPr>
              <a:t>提</a:t>
            </a:r>
            <a:r>
              <a:rPr sz="1400" spc="5" dirty="0">
                <a:latin typeface="宋体" panose="02010600030101010101" pitchFamily="2" charset="-122"/>
                <a:cs typeface="宋体" panose="02010600030101010101" pitchFamily="2" charset="-122"/>
              </a:rPr>
              <a:t>示</a:t>
            </a:r>
            <a:r>
              <a:rPr sz="1400" dirty="0">
                <a:latin typeface="宋体" panose="02010600030101010101" pitchFamily="2" charset="-122"/>
                <a:cs typeface="宋体" panose="02010600030101010101" pitchFamily="2" charset="-122"/>
              </a:rPr>
              <a:t>内</a:t>
            </a:r>
            <a:r>
              <a:rPr sz="1400" spc="-10" dirty="0">
                <a:latin typeface="宋体" panose="02010600030101010101" pitchFamily="2" charset="-122"/>
                <a:cs typeface="宋体" panose="02010600030101010101" pitchFamily="2" charset="-122"/>
              </a:rPr>
              <a:t>容</a:t>
            </a:r>
            <a:r>
              <a:rPr sz="1400" spc="5" dirty="0">
                <a:latin typeface="宋体" panose="02010600030101010101" pitchFamily="2" charset="-122"/>
                <a:cs typeface="宋体" panose="02010600030101010101" pitchFamily="2" charset="-122"/>
              </a:rPr>
              <a:t>后</a:t>
            </a:r>
            <a:r>
              <a:rPr sz="1400" dirty="0">
                <a:latin typeface="宋体" panose="02010600030101010101" pitchFamily="2" charset="-122"/>
                <a:cs typeface="宋体" panose="02010600030101010101" pitchFamily="2" charset="-122"/>
              </a:rPr>
              <a:t>，</a:t>
            </a:r>
            <a:r>
              <a:rPr sz="1400" spc="-10" dirty="0">
                <a:latin typeface="宋体" panose="02010600030101010101" pitchFamily="2" charset="-122"/>
                <a:cs typeface="宋体" panose="02010600030101010101" pitchFamily="2" charset="-122"/>
              </a:rPr>
              <a:t>点</a:t>
            </a:r>
            <a:r>
              <a:rPr sz="1400" spc="5" dirty="0">
                <a:latin typeface="宋体" panose="02010600030101010101" pitchFamily="2" charset="-122"/>
                <a:cs typeface="宋体" panose="02010600030101010101" pitchFamily="2" charset="-122"/>
              </a:rPr>
              <a:t>击</a:t>
            </a:r>
            <a:endParaRPr sz="1400">
              <a:latin typeface="宋体" panose="02010600030101010101" pitchFamily="2" charset="-122"/>
              <a:cs typeface="宋体" panose="02010600030101010101" pitchFamily="2" charset="-122"/>
            </a:endParaRPr>
          </a:p>
          <a:p>
            <a:pPr marL="241300">
              <a:lnSpc>
                <a:spcPct val="100000"/>
              </a:lnSpc>
              <a:spcBef>
                <a:spcPts val="510"/>
              </a:spcBef>
            </a:pPr>
            <a:r>
              <a:rPr sz="1400" dirty="0">
                <a:latin typeface="宋体" panose="02010600030101010101" pitchFamily="2" charset="-122"/>
                <a:cs typeface="宋体" panose="02010600030101010101" pitchFamily="2" charset="-122"/>
              </a:rPr>
              <a:t>每篇代表作的操作按钮</a:t>
            </a:r>
            <a:r>
              <a:rPr sz="1400" spc="-15" dirty="0">
                <a:latin typeface="宋体" panose="02010600030101010101" pitchFamily="2" charset="-122"/>
                <a:cs typeface="宋体" panose="02010600030101010101" pitchFamily="2" charset="-122"/>
              </a:rPr>
              <a:t>，</a:t>
            </a:r>
            <a:r>
              <a:rPr sz="1400" dirty="0">
                <a:latin typeface="宋体" panose="02010600030101010101" pitchFamily="2" charset="-122"/>
                <a:cs typeface="宋体" panose="02010600030101010101" pitchFamily="2" charset="-122"/>
              </a:rPr>
              <a:t>进入</a:t>
            </a:r>
            <a:r>
              <a:rPr sz="1400" spc="-15" dirty="0">
                <a:latin typeface="宋体" panose="02010600030101010101" pitchFamily="2" charset="-122"/>
                <a:cs typeface="宋体" panose="02010600030101010101" pitchFamily="2" charset="-122"/>
              </a:rPr>
              <a:t>操</a:t>
            </a:r>
            <a:r>
              <a:rPr sz="1400" dirty="0">
                <a:latin typeface="宋体" panose="02010600030101010101" pitchFamily="2" charset="-122"/>
                <a:cs typeface="宋体" panose="02010600030101010101" pitchFamily="2" charset="-122"/>
              </a:rPr>
              <a:t>作界</a:t>
            </a:r>
            <a:r>
              <a:rPr sz="1400" spc="-15" dirty="0">
                <a:latin typeface="宋体" panose="02010600030101010101" pitchFamily="2" charset="-122"/>
                <a:cs typeface="宋体" panose="02010600030101010101" pitchFamily="2" charset="-122"/>
              </a:rPr>
              <a:t>面</a:t>
            </a:r>
            <a:r>
              <a:rPr sz="1400" dirty="0">
                <a:latin typeface="宋体" panose="02010600030101010101" pitchFamily="2" charset="-122"/>
                <a:cs typeface="宋体" panose="02010600030101010101" pitchFamily="2" charset="-122"/>
              </a:rPr>
              <a:t>。</a:t>
            </a:r>
            <a:endParaRPr sz="1400">
              <a:latin typeface="宋体" panose="02010600030101010101" pitchFamily="2" charset="-122"/>
              <a:cs typeface="宋体" panose="02010600030101010101" pitchFamily="2" charset="-122"/>
            </a:endParaRPr>
          </a:p>
          <a:p>
            <a:pPr marL="241300" indent="-228600">
              <a:lnSpc>
                <a:spcPct val="100000"/>
              </a:lnSpc>
              <a:spcBef>
                <a:spcPts val="500"/>
              </a:spcBef>
              <a:buFont typeface="Wingdings" panose="05000000000000000000"/>
              <a:buChar char=""/>
              <a:tabLst>
                <a:tab pos="241300" algn="l"/>
              </a:tabLst>
            </a:pPr>
            <a:r>
              <a:rPr lang="zh-CN" sz="1400" dirty="0">
                <a:latin typeface="宋体" panose="02010600030101010101" pitchFamily="2" charset="-122"/>
                <a:cs typeface="宋体" panose="02010600030101010101" pitchFamily="2" charset="-122"/>
                <a:sym typeface="+mn-ea"/>
              </a:rPr>
              <a:t>选择高层次留学回国人员通道评审的，其送审代表作均需为海外期间取得的成果；其余申报人</a:t>
            </a:r>
            <a:r>
              <a:rPr lang="zh-CN" sz="1400" dirty="0">
                <a:latin typeface="宋体" panose="02010600030101010101" pitchFamily="2" charset="-122"/>
                <a:cs typeface="宋体" panose="02010600030101010101" pitchFamily="2" charset="-122"/>
              </a:rPr>
              <a:t>，其送审代表作至少需有1篇署名单位是华南师范大学。</a:t>
            </a:r>
            <a:endParaRPr lang="zh-CN" sz="1400" dirty="0">
              <a:latin typeface="宋体" panose="02010600030101010101" pitchFamily="2" charset="-122"/>
              <a:cs typeface="宋体" panose="02010600030101010101" pitchFamily="2" charset="-122"/>
            </a:endParaRPr>
          </a:p>
          <a:p>
            <a:pPr marL="241300" indent="-228600">
              <a:lnSpc>
                <a:spcPct val="100000"/>
              </a:lnSpc>
              <a:spcBef>
                <a:spcPts val="500"/>
              </a:spcBef>
              <a:buFont typeface="Wingdings" panose="05000000000000000000"/>
              <a:buChar char=""/>
              <a:tabLst>
                <a:tab pos="241300" algn="l"/>
              </a:tabLst>
            </a:pPr>
            <a:r>
              <a:rPr lang="zh-CN" sz="1400" dirty="0">
                <a:latin typeface="宋体" panose="02010600030101010101" pitchFamily="2" charset="-122"/>
                <a:cs typeface="宋体" panose="02010600030101010101" pitchFamily="2" charset="-122"/>
                <a:sym typeface="+mn-ea"/>
              </a:rPr>
              <a:t>代表作必须在有效业绩成果里选择，成果形式不限（除项目课题外）。</a:t>
            </a:r>
            <a:endParaRPr lang="zh-CN" sz="1400" dirty="0">
              <a:latin typeface="宋体" panose="02010600030101010101" pitchFamily="2" charset="-122"/>
              <a:cs typeface="宋体" panose="02010600030101010101" pitchFamily="2" charset="-122"/>
            </a:endParaRPr>
          </a:p>
          <a:p>
            <a:pPr marL="241300" indent="-228600">
              <a:lnSpc>
                <a:spcPct val="100000"/>
              </a:lnSpc>
              <a:spcBef>
                <a:spcPts val="500"/>
              </a:spcBef>
              <a:buFont typeface="Wingdings" panose="05000000000000000000"/>
              <a:buChar char=""/>
              <a:tabLst>
                <a:tab pos="241300" algn="l"/>
              </a:tabLst>
            </a:pPr>
            <a:r>
              <a:rPr lang="zh-CN" sz="1400" dirty="0">
                <a:latin typeface="宋体" panose="02010600030101010101" pitchFamily="2" charset="-122"/>
                <a:cs typeface="宋体" panose="02010600030101010101" pitchFamily="2" charset="-122"/>
              </a:rPr>
              <a:t>上传的代表作材料需事先做好匿名处理</a:t>
            </a:r>
            <a:r>
              <a:rPr sz="1400" dirty="0">
                <a:latin typeface="宋体" panose="02010600030101010101" pitchFamily="2" charset="-122"/>
                <a:cs typeface="宋体" panose="02010600030101010101" pitchFamily="2" charset="-122"/>
              </a:rPr>
              <a:t>。</a:t>
            </a:r>
            <a:endParaRPr sz="1400">
              <a:latin typeface="宋体" panose="02010600030101010101" pitchFamily="2" charset="-122"/>
              <a:cs typeface="宋体" panose="02010600030101010101" pitchFamily="2" charset="-122"/>
            </a:endParaRPr>
          </a:p>
        </p:txBody>
      </p:sp>
      <p:sp>
        <p:nvSpPr>
          <p:cNvPr id="10" name="object 10"/>
          <p:cNvSpPr txBox="1"/>
          <p:nvPr/>
        </p:nvSpPr>
        <p:spPr>
          <a:xfrm>
            <a:off x="1907794" y="861136"/>
            <a:ext cx="2150110" cy="269240"/>
          </a:xfrm>
          <a:prstGeom prst="rect">
            <a:avLst/>
          </a:prstGeom>
        </p:spPr>
        <p:txBody>
          <a:bodyPr vert="horz" wrap="square" lIns="0" tIns="12065" rIns="0" bIns="0" rtlCol="0">
            <a:spAutoFit/>
          </a:bodyPr>
          <a:lstStyle/>
          <a:p>
            <a:pPr marL="299085" indent="-287020">
              <a:lnSpc>
                <a:spcPct val="100000"/>
              </a:lnSpc>
              <a:spcBef>
                <a:spcPts val="95"/>
              </a:spcBef>
              <a:buClr>
                <a:srgbClr val="EC7C30"/>
              </a:buClr>
              <a:buFont typeface="Wingdings" panose="05000000000000000000"/>
              <a:buChar char=""/>
              <a:tabLst>
                <a:tab pos="299085" algn="l"/>
                <a:tab pos="299720" algn="l"/>
              </a:tabLst>
            </a:pPr>
            <a:r>
              <a:rPr sz="1600" b="1" dirty="0">
                <a:solidFill>
                  <a:srgbClr val="7E7E7E"/>
                </a:solidFill>
                <a:latin typeface="Microsoft JhengHei" panose="020B0604030504040204" charset="-120"/>
                <a:cs typeface="Microsoft JhengHei" panose="020B0604030504040204" charset="-120"/>
              </a:rPr>
              <a:t>送审代表作材料准备</a:t>
            </a:r>
            <a:endParaRPr sz="1600">
              <a:latin typeface="Microsoft JhengHei" panose="020B0604030504040204" charset="-120"/>
              <a:cs typeface="Microsoft JhengHei" panose="020B0604030504040204" charset="-120"/>
            </a:endParaRPr>
          </a:p>
        </p:txBody>
      </p:sp>
      <p:sp>
        <p:nvSpPr>
          <p:cNvPr id="20" name="object 5"/>
          <p:cNvSpPr/>
          <p:nvPr/>
        </p:nvSpPr>
        <p:spPr>
          <a:xfrm>
            <a:off x="135255" y="1237615"/>
            <a:ext cx="1485900" cy="1440815"/>
          </a:xfrm>
          <a:prstGeom prst="rect">
            <a:avLst/>
          </a:prstGeom>
          <a:blipFill>
            <a:blip r:embed="rId1" cstate="print"/>
            <a:stretch>
              <a:fillRect/>
            </a:stretch>
          </a:blipFill>
        </p:spPr>
        <p:txBody>
          <a:bodyPr wrap="square" lIns="0" tIns="0" rIns="0" bIns="0" rtlCol="0"/>
          <a:p/>
        </p:txBody>
      </p:sp>
      <p:sp>
        <p:nvSpPr>
          <p:cNvPr id="21" name="object 6"/>
          <p:cNvSpPr/>
          <p:nvPr/>
        </p:nvSpPr>
        <p:spPr>
          <a:xfrm>
            <a:off x="511682" y="1295399"/>
            <a:ext cx="1033272" cy="949960"/>
          </a:xfrm>
          <a:prstGeom prst="rect">
            <a:avLst/>
          </a:prstGeom>
          <a:blipFill>
            <a:blip r:embed="rId2" cstate="print"/>
            <a:stretch>
              <a:fillRect/>
            </a:stretch>
          </a:blipFill>
        </p:spPr>
        <p:txBody>
          <a:bodyPr wrap="square" lIns="0" tIns="0" rIns="0" bIns="0" rtlCol="0"/>
          <a:p/>
        </p:txBody>
      </p:sp>
      <p:sp>
        <p:nvSpPr>
          <p:cNvPr id="25" name="椭圆 24"/>
          <p:cNvSpPr/>
          <p:nvPr/>
        </p:nvSpPr>
        <p:spPr>
          <a:xfrm>
            <a:off x="679450" y="1448435"/>
            <a:ext cx="681355" cy="641985"/>
          </a:xfrm>
          <a:prstGeom prst="ellipse">
            <a:avLst/>
          </a:prstGeom>
          <a:gradFill>
            <a:gsLst>
              <a:gs pos="0">
                <a:srgbClr val="9EE256"/>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object 8"/>
          <p:cNvSpPr txBox="1"/>
          <p:nvPr/>
        </p:nvSpPr>
        <p:spPr>
          <a:xfrm>
            <a:off x="773480" y="1663192"/>
            <a:ext cx="482600" cy="196850"/>
          </a:xfrm>
          <a:prstGeom prst="rect">
            <a:avLst/>
          </a:prstGeom>
        </p:spPr>
        <p:txBody>
          <a:bodyPr vert="horz" wrap="square" lIns="0" tIns="12700" rIns="0" bIns="0" rtlCol="0">
            <a:spAutoFit/>
          </a:bodyPr>
          <a:p>
            <a:pPr marL="12700">
              <a:lnSpc>
                <a:spcPct val="100000"/>
              </a:lnSpc>
              <a:spcBef>
                <a:spcPts val="100"/>
              </a:spcBef>
            </a:pPr>
            <a:r>
              <a:rPr sz="1200" b="1" dirty="0">
                <a:solidFill>
                  <a:srgbClr val="FFFFFF"/>
                </a:solidFill>
                <a:latin typeface="微软雅黑" panose="020B0503020204020204" charset="-122"/>
                <a:cs typeface="微软雅黑" panose="020B0503020204020204" charset="-122"/>
              </a:rPr>
              <a:t>步骤</a:t>
            </a:r>
            <a:r>
              <a:rPr lang="zh-CN" sz="1200" b="1" dirty="0">
                <a:solidFill>
                  <a:srgbClr val="FFFFFF"/>
                </a:solidFill>
                <a:latin typeface="微软雅黑" panose="020B0503020204020204" charset="-122"/>
                <a:cs typeface="微软雅黑" panose="020B0503020204020204" charset="-122"/>
              </a:rPr>
              <a:t>四</a:t>
            </a:r>
            <a:endParaRPr lang="zh-CN" sz="1200" b="1" dirty="0">
              <a:solidFill>
                <a:srgbClr val="FFFFFF"/>
              </a:solidFill>
              <a:latin typeface="微软雅黑" panose="020B0503020204020204" charset="-122"/>
              <a:cs typeface="微软雅黑" panose="020B0503020204020204" charset="-122"/>
            </a:endParaRPr>
          </a:p>
        </p:txBody>
      </p:sp>
      <p:pic>
        <p:nvPicPr>
          <p:cNvPr id="24" name="图片 23"/>
          <p:cNvPicPr>
            <a:picLocks noChangeAspect="1"/>
          </p:cNvPicPr>
          <p:nvPr/>
        </p:nvPicPr>
        <p:blipFill>
          <a:blip r:embed="rId3"/>
          <a:srcRect b="28957"/>
          <a:stretch>
            <a:fillRect/>
          </a:stretch>
        </p:blipFill>
        <p:spPr>
          <a:xfrm>
            <a:off x="773430" y="3581400"/>
            <a:ext cx="7850505" cy="23088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5"/>
          <p:cNvSpPr/>
          <p:nvPr/>
        </p:nvSpPr>
        <p:spPr>
          <a:xfrm>
            <a:off x="71120" y="1116330"/>
            <a:ext cx="1579245" cy="1494790"/>
          </a:xfrm>
          <a:prstGeom prst="rect">
            <a:avLst/>
          </a:prstGeom>
          <a:blipFill>
            <a:blip r:embed="rId1" cstate="print"/>
            <a:stretch>
              <a:fillRect/>
            </a:stretch>
          </a:blipFill>
        </p:spPr>
        <p:txBody>
          <a:bodyPr wrap="square" lIns="0" tIns="0" rIns="0" bIns="0" rtlCol="0"/>
          <a:p/>
        </p:txBody>
      </p:sp>
      <p:sp>
        <p:nvSpPr>
          <p:cNvPr id="8" name="object 6"/>
          <p:cNvSpPr/>
          <p:nvPr/>
        </p:nvSpPr>
        <p:spPr>
          <a:xfrm>
            <a:off x="533400" y="1219200"/>
            <a:ext cx="1033145" cy="948690"/>
          </a:xfrm>
          <a:prstGeom prst="rect">
            <a:avLst/>
          </a:prstGeom>
          <a:blipFill>
            <a:blip r:embed="rId2" cstate="print"/>
            <a:stretch>
              <a:fillRect/>
            </a:stretch>
          </a:blipFill>
        </p:spPr>
        <p:txBody>
          <a:bodyPr wrap="square" lIns="0" tIns="0" rIns="0" bIns="0" rtlCol="0"/>
          <a:p/>
        </p:txBody>
      </p:sp>
      <p:sp>
        <p:nvSpPr>
          <p:cNvPr id="2" name="object 2"/>
          <p:cNvSpPr txBox="1">
            <a:spLocks noGrp="1"/>
          </p:cNvSpPr>
          <p:nvPr>
            <p:ph type="title"/>
          </p:nvPr>
        </p:nvSpPr>
        <p:spPr>
          <a:xfrm>
            <a:off x="1225092" y="211582"/>
            <a:ext cx="3395345" cy="381635"/>
          </a:xfrm>
          <a:prstGeom prst="rect">
            <a:avLst/>
          </a:prstGeom>
        </p:spPr>
        <p:txBody>
          <a:bodyPr vert="horz" wrap="square" lIns="0" tIns="12700" rIns="0" bIns="0" rtlCol="0">
            <a:spAutoFit/>
          </a:bodyPr>
          <a:lstStyle/>
          <a:p>
            <a:pPr marL="12700">
              <a:lnSpc>
                <a:spcPct val="100000"/>
              </a:lnSpc>
              <a:spcBef>
                <a:spcPts val="100"/>
              </a:spcBef>
            </a:pPr>
            <a:r>
              <a:rPr spc="-5" dirty="0">
                <a:ea typeface="微软雅黑" panose="020B0503020204020204" charset="-122"/>
              </a:rPr>
              <a:t>我如何使用系统申报职称</a:t>
            </a:r>
            <a:endParaRPr spc="10" dirty="0">
              <a:solidFill>
                <a:srgbClr val="000000"/>
              </a:solidFill>
              <a:latin typeface="Microsoft JhengHei" panose="020B0604030504040204" charset="-120"/>
              <a:cs typeface="Microsoft JhengHei" panose="020B0604030504040204" charset="-120"/>
            </a:endParaRPr>
          </a:p>
        </p:txBody>
      </p:sp>
      <p:sp>
        <p:nvSpPr>
          <p:cNvPr id="3" name="object 3"/>
          <p:cNvSpPr/>
          <p:nvPr/>
        </p:nvSpPr>
        <p:spPr>
          <a:xfrm>
            <a:off x="387095" y="76200"/>
            <a:ext cx="721360" cy="721360"/>
          </a:xfrm>
          <a:custGeom>
            <a:avLst/>
            <a:gdLst/>
            <a:ahLst/>
            <a:cxnLst/>
            <a:rect l="l" t="t" r="r" b="b"/>
            <a:pathLst>
              <a:path w="721360" h="721360">
                <a:moveTo>
                  <a:pt x="360426" y="0"/>
                </a:moveTo>
                <a:lnTo>
                  <a:pt x="311517" y="3291"/>
                </a:lnTo>
                <a:lnTo>
                  <a:pt x="264609" y="12878"/>
                </a:lnTo>
                <a:lnTo>
                  <a:pt x="220131" y="28330"/>
                </a:lnTo>
                <a:lnTo>
                  <a:pt x="178511" y="49219"/>
                </a:lnTo>
                <a:lnTo>
                  <a:pt x="140179" y="75114"/>
                </a:lnTo>
                <a:lnTo>
                  <a:pt x="105565" y="105584"/>
                </a:lnTo>
                <a:lnTo>
                  <a:pt x="75098" y="140201"/>
                </a:lnTo>
                <a:lnTo>
                  <a:pt x="49208" y="178533"/>
                </a:lnTo>
                <a:lnTo>
                  <a:pt x="28323" y="220152"/>
                </a:lnTo>
                <a:lnTo>
                  <a:pt x="12874" y="264627"/>
                </a:lnTo>
                <a:lnTo>
                  <a:pt x="3290" y="311528"/>
                </a:lnTo>
                <a:lnTo>
                  <a:pt x="0" y="360425"/>
                </a:lnTo>
                <a:lnTo>
                  <a:pt x="3290" y="409323"/>
                </a:lnTo>
                <a:lnTo>
                  <a:pt x="12874" y="456224"/>
                </a:lnTo>
                <a:lnTo>
                  <a:pt x="28323" y="500699"/>
                </a:lnTo>
                <a:lnTo>
                  <a:pt x="49208" y="542318"/>
                </a:lnTo>
                <a:lnTo>
                  <a:pt x="75098" y="580650"/>
                </a:lnTo>
                <a:lnTo>
                  <a:pt x="105565" y="615267"/>
                </a:lnTo>
                <a:lnTo>
                  <a:pt x="140179" y="645737"/>
                </a:lnTo>
                <a:lnTo>
                  <a:pt x="178511" y="671632"/>
                </a:lnTo>
                <a:lnTo>
                  <a:pt x="220131" y="692521"/>
                </a:lnTo>
                <a:lnTo>
                  <a:pt x="264609" y="707973"/>
                </a:lnTo>
                <a:lnTo>
                  <a:pt x="311517" y="717560"/>
                </a:lnTo>
                <a:lnTo>
                  <a:pt x="360426" y="720851"/>
                </a:lnTo>
                <a:lnTo>
                  <a:pt x="409334" y="717560"/>
                </a:lnTo>
                <a:lnTo>
                  <a:pt x="456242" y="707973"/>
                </a:lnTo>
                <a:lnTo>
                  <a:pt x="500720" y="692521"/>
                </a:lnTo>
                <a:lnTo>
                  <a:pt x="542340" y="671632"/>
                </a:lnTo>
                <a:lnTo>
                  <a:pt x="580672" y="645737"/>
                </a:lnTo>
                <a:lnTo>
                  <a:pt x="615286" y="615267"/>
                </a:lnTo>
                <a:lnTo>
                  <a:pt x="645753" y="580650"/>
                </a:lnTo>
                <a:lnTo>
                  <a:pt x="671643" y="542318"/>
                </a:lnTo>
                <a:lnTo>
                  <a:pt x="692528" y="500699"/>
                </a:lnTo>
                <a:lnTo>
                  <a:pt x="707977" y="456224"/>
                </a:lnTo>
                <a:lnTo>
                  <a:pt x="717561" y="409323"/>
                </a:lnTo>
                <a:lnTo>
                  <a:pt x="720851" y="360425"/>
                </a:lnTo>
                <a:lnTo>
                  <a:pt x="717561" y="311528"/>
                </a:lnTo>
                <a:lnTo>
                  <a:pt x="707977" y="264627"/>
                </a:lnTo>
                <a:lnTo>
                  <a:pt x="692528" y="220152"/>
                </a:lnTo>
                <a:lnTo>
                  <a:pt x="671643" y="178533"/>
                </a:lnTo>
                <a:lnTo>
                  <a:pt x="645753" y="140201"/>
                </a:lnTo>
                <a:lnTo>
                  <a:pt x="615286" y="105584"/>
                </a:lnTo>
                <a:lnTo>
                  <a:pt x="580672" y="75114"/>
                </a:lnTo>
                <a:lnTo>
                  <a:pt x="542340" y="49219"/>
                </a:lnTo>
                <a:lnTo>
                  <a:pt x="500720" y="28330"/>
                </a:lnTo>
                <a:lnTo>
                  <a:pt x="456242" y="12878"/>
                </a:lnTo>
                <a:lnTo>
                  <a:pt x="409334" y="3291"/>
                </a:lnTo>
                <a:lnTo>
                  <a:pt x="360426" y="0"/>
                </a:lnTo>
                <a:close/>
              </a:path>
            </a:pathLst>
          </a:custGeom>
          <a:solidFill>
            <a:srgbClr val="156FC1"/>
          </a:solidFill>
        </p:spPr>
        <p:txBody>
          <a:bodyPr wrap="square" lIns="0" tIns="0" rIns="0" bIns="0" rtlCol="0"/>
          <a:lstStyle/>
          <a:p/>
        </p:txBody>
      </p:sp>
      <p:sp>
        <p:nvSpPr>
          <p:cNvPr id="4" name="object 4"/>
          <p:cNvSpPr txBox="1"/>
          <p:nvPr/>
        </p:nvSpPr>
        <p:spPr>
          <a:xfrm>
            <a:off x="609091" y="209499"/>
            <a:ext cx="24511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微软雅黑" panose="020B0503020204020204" charset="-122"/>
                <a:cs typeface="微软雅黑" panose="020B0503020204020204" charset="-122"/>
              </a:rPr>
              <a:t>2</a:t>
            </a:r>
            <a:endParaRPr sz="2800">
              <a:latin typeface="微软雅黑" panose="020B0503020204020204" charset="-122"/>
              <a:cs typeface="微软雅黑" panose="020B0503020204020204" charset="-122"/>
            </a:endParaRPr>
          </a:p>
        </p:txBody>
      </p:sp>
      <p:sp>
        <p:nvSpPr>
          <p:cNvPr id="9" name="object 9"/>
          <p:cNvSpPr txBox="1"/>
          <p:nvPr/>
        </p:nvSpPr>
        <p:spPr>
          <a:xfrm>
            <a:off x="1680717" y="1352169"/>
            <a:ext cx="6963409" cy="1452245"/>
          </a:xfrm>
          <a:prstGeom prst="rect">
            <a:avLst/>
          </a:prstGeom>
        </p:spPr>
        <p:txBody>
          <a:bodyPr vert="horz" wrap="square" lIns="0" tIns="12700" rIns="0" bIns="0" rtlCol="0">
            <a:spAutoFit/>
          </a:bodyPr>
          <a:lstStyle/>
          <a:p>
            <a:pPr marL="241300" marR="5080" indent="-228600">
              <a:lnSpc>
                <a:spcPct val="130000"/>
              </a:lnSpc>
              <a:spcBef>
                <a:spcPts val="100"/>
              </a:spcBef>
              <a:buFont typeface="Wingdings" panose="05000000000000000000"/>
              <a:buChar char=""/>
              <a:tabLst>
                <a:tab pos="241300" algn="l"/>
              </a:tabLst>
            </a:pPr>
            <a:r>
              <a:rPr sz="1200" dirty="0">
                <a:latin typeface="宋体" panose="02010600030101010101" pitchFamily="2" charset="-122"/>
                <a:cs typeface="宋体" panose="02010600030101010101" pitchFamily="2" charset="-122"/>
              </a:rPr>
              <a:t>确认全部栏目（</a:t>
            </a:r>
            <a:r>
              <a:rPr lang="zh-CN" sz="1200" dirty="0">
                <a:latin typeface="宋体" panose="02010600030101010101" pitchFamily="2" charset="-122"/>
                <a:cs typeface="宋体" panose="02010600030101010101" pitchFamily="2" charset="-122"/>
              </a:rPr>
              <a:t>含代表作上传，</a:t>
            </a:r>
            <a:r>
              <a:rPr sz="1200" dirty="0">
                <a:latin typeface="宋体" panose="02010600030101010101" pitchFamily="2" charset="-122"/>
                <a:cs typeface="宋体" panose="02010600030101010101" pitchFamily="2" charset="-122"/>
              </a:rPr>
              <a:t>共</a:t>
            </a:r>
            <a:r>
              <a:rPr sz="1200" dirty="0">
                <a:latin typeface="Calibri" panose="020F0502020204030204"/>
                <a:cs typeface="Calibri" panose="020F0502020204030204"/>
              </a:rPr>
              <a:t>29</a:t>
            </a:r>
            <a:r>
              <a:rPr sz="1200" dirty="0">
                <a:latin typeface="宋体" panose="02010600030101010101" pitchFamily="2" charset="-122"/>
                <a:cs typeface="宋体" panose="02010600030101010101" pitchFamily="2" charset="-122"/>
              </a:rPr>
              <a:t>项）申报信息和佐证材料填写并上传完毕后，点击系统左侧导航栏中的“提交和导出”栏目。</a:t>
            </a:r>
            <a:endParaRPr sz="1200">
              <a:latin typeface="宋体" panose="02010600030101010101" pitchFamily="2" charset="-122"/>
              <a:cs typeface="宋体" panose="02010600030101010101" pitchFamily="2" charset="-122"/>
            </a:endParaRPr>
          </a:p>
          <a:p>
            <a:pPr marL="241300" indent="-228600">
              <a:lnSpc>
                <a:spcPct val="100000"/>
              </a:lnSpc>
              <a:spcBef>
                <a:spcPts val="435"/>
              </a:spcBef>
              <a:buFont typeface="Wingdings" panose="05000000000000000000"/>
              <a:buChar char=""/>
              <a:tabLst>
                <a:tab pos="241300" algn="l"/>
              </a:tabLst>
            </a:pPr>
            <a:r>
              <a:rPr sz="1200" dirty="0">
                <a:latin typeface="宋体" panose="02010600030101010101" pitchFamily="2" charset="-122"/>
                <a:cs typeface="宋体" panose="02010600030101010101" pitchFamily="2" charset="-122"/>
              </a:rPr>
              <a:t>如图所示的各栏目完成情况，如全部均为“已完成”，则点击上方的“提交”按钮，完成职称申报。</a:t>
            </a:r>
            <a:endParaRPr sz="1200" dirty="0">
              <a:latin typeface="宋体" panose="02010600030101010101" pitchFamily="2" charset="-122"/>
              <a:cs typeface="宋体" panose="02010600030101010101" pitchFamily="2" charset="-122"/>
            </a:endParaRPr>
          </a:p>
          <a:p>
            <a:pPr marL="241300" marR="8255" indent="-228600">
              <a:lnSpc>
                <a:spcPct val="130000"/>
              </a:lnSpc>
              <a:buFont typeface="Wingdings" panose="05000000000000000000"/>
              <a:buChar char=""/>
              <a:tabLst>
                <a:tab pos="241300" algn="l"/>
              </a:tabLst>
            </a:pPr>
            <a:r>
              <a:rPr sz="1200" dirty="0">
                <a:latin typeface="宋体" panose="02010600030101010101" pitchFamily="2" charset="-122"/>
                <a:cs typeface="宋体" panose="02010600030101010101" pitchFamily="2" charset="-122"/>
              </a:rPr>
              <a:t>如个别栏目完成情况为空，可点击栏目名称，返回相应栏目，并检查是否漏填。</a:t>
            </a:r>
            <a:endParaRPr sz="1200" dirty="0">
              <a:latin typeface="宋体" panose="02010600030101010101" pitchFamily="2" charset="-122"/>
              <a:cs typeface="宋体" panose="02010600030101010101" pitchFamily="2" charset="-122"/>
            </a:endParaRPr>
          </a:p>
          <a:p>
            <a:pPr marL="241300" indent="-228600">
              <a:lnSpc>
                <a:spcPct val="100000"/>
              </a:lnSpc>
              <a:spcBef>
                <a:spcPts val="430"/>
              </a:spcBef>
              <a:buFont typeface="Wingdings" panose="05000000000000000000"/>
              <a:buChar char=""/>
              <a:tabLst>
                <a:tab pos="241300" algn="l"/>
              </a:tabLst>
            </a:pPr>
            <a:r>
              <a:rPr lang="en-US" sz="1200">
                <a:latin typeface="宋体" panose="02010600030101010101" pitchFamily="2" charset="-122"/>
                <a:cs typeface="宋体" panose="02010600030101010101" pitchFamily="2" charset="-122"/>
              </a:rPr>
              <a:t>“</a:t>
            </a:r>
            <a:r>
              <a:rPr lang="zh-CN" altLang="en-US" sz="1200">
                <a:latin typeface="宋体" panose="02010600030101010101" pitchFamily="2" charset="-122"/>
                <a:cs typeface="宋体" panose="02010600030101010101" pitchFamily="2" charset="-122"/>
              </a:rPr>
              <a:t>提交</a:t>
            </a:r>
            <a:r>
              <a:rPr lang="en-US" altLang="zh-CN" sz="1200">
                <a:latin typeface="宋体" panose="02010600030101010101" pitchFamily="2" charset="-122"/>
                <a:cs typeface="宋体" panose="02010600030101010101" pitchFamily="2" charset="-122"/>
              </a:rPr>
              <a:t>”</a:t>
            </a:r>
            <a:r>
              <a:rPr lang="zh-CN" altLang="en-US" sz="1200">
                <a:latin typeface="宋体" panose="02010600030101010101" pitchFamily="2" charset="-122"/>
                <a:cs typeface="宋体" panose="02010600030101010101" pitchFamily="2" charset="-122"/>
              </a:rPr>
              <a:t>后的申报材料原则上不允许进行修改，如确有需要修改的，请联系评聘办退回。</a:t>
            </a:r>
            <a:endParaRPr lang="en-US" sz="1200">
              <a:latin typeface="宋体" panose="02010600030101010101" pitchFamily="2" charset="-122"/>
              <a:cs typeface="宋体" panose="02010600030101010101" pitchFamily="2" charset="-122"/>
            </a:endParaRPr>
          </a:p>
          <a:p>
            <a:pPr marL="241300" indent="-228600">
              <a:lnSpc>
                <a:spcPct val="100000"/>
              </a:lnSpc>
              <a:spcBef>
                <a:spcPts val="430"/>
              </a:spcBef>
              <a:buFont typeface="Wingdings" panose="05000000000000000000"/>
              <a:buChar char=""/>
              <a:tabLst>
                <a:tab pos="241300" algn="l"/>
              </a:tabLst>
            </a:pPr>
            <a:r>
              <a:rPr sz="1200" dirty="0">
                <a:latin typeface="宋体" panose="02010600030101010101" pitchFamily="2" charset="-122"/>
                <a:cs typeface="宋体" panose="02010600030101010101" pitchFamily="2" charset="-122"/>
              </a:rPr>
              <a:t>评审表和推荐表暂时不用导出，待学院审核、部处复核通过以后，另行通知导出及打印提交事宜。</a:t>
            </a:r>
            <a:endParaRPr sz="1200">
              <a:latin typeface="宋体" panose="02010600030101010101" pitchFamily="2" charset="-122"/>
              <a:cs typeface="宋体" panose="02010600030101010101" pitchFamily="2" charset="-122"/>
            </a:endParaRPr>
          </a:p>
        </p:txBody>
      </p:sp>
      <p:sp>
        <p:nvSpPr>
          <p:cNvPr id="10" name="object 10"/>
          <p:cNvSpPr txBox="1"/>
          <p:nvPr/>
        </p:nvSpPr>
        <p:spPr>
          <a:xfrm>
            <a:off x="1709420" y="915669"/>
            <a:ext cx="2150110" cy="269240"/>
          </a:xfrm>
          <a:prstGeom prst="rect">
            <a:avLst/>
          </a:prstGeom>
        </p:spPr>
        <p:txBody>
          <a:bodyPr vert="horz" wrap="square" lIns="0" tIns="12065" rIns="0" bIns="0" rtlCol="0">
            <a:spAutoFit/>
          </a:bodyPr>
          <a:lstStyle/>
          <a:p>
            <a:pPr marL="299085" indent="-287020">
              <a:lnSpc>
                <a:spcPct val="100000"/>
              </a:lnSpc>
              <a:spcBef>
                <a:spcPts val="95"/>
              </a:spcBef>
              <a:buClr>
                <a:srgbClr val="5B9BD4"/>
              </a:buClr>
              <a:buFont typeface="Wingdings" panose="05000000000000000000"/>
              <a:buChar char=""/>
              <a:tabLst>
                <a:tab pos="299085" algn="l"/>
                <a:tab pos="299720" algn="l"/>
              </a:tabLst>
            </a:pPr>
            <a:r>
              <a:rPr sz="1600" b="1" spc="5" dirty="0">
                <a:solidFill>
                  <a:srgbClr val="7E7E7E"/>
                </a:solidFill>
                <a:latin typeface="Microsoft JhengHei" panose="020B0604030504040204" charset="-120"/>
                <a:cs typeface="Microsoft JhengHei" panose="020B0604030504040204" charset="-120"/>
              </a:rPr>
              <a:t>确认填报完毕并提交</a:t>
            </a:r>
            <a:endParaRPr sz="1600">
              <a:latin typeface="Microsoft JhengHei" panose="020B0604030504040204" charset="-120"/>
              <a:cs typeface="Microsoft JhengHei" panose="020B0604030504040204" charset="-120"/>
            </a:endParaRPr>
          </a:p>
        </p:txBody>
      </p:sp>
      <p:sp>
        <p:nvSpPr>
          <p:cNvPr id="25" name="椭圆 24"/>
          <p:cNvSpPr/>
          <p:nvPr/>
        </p:nvSpPr>
        <p:spPr>
          <a:xfrm>
            <a:off x="706120" y="1371600"/>
            <a:ext cx="681355" cy="641985"/>
          </a:xfrm>
          <a:prstGeom prst="ellipse">
            <a:avLst/>
          </a:prstGeom>
          <a:gradFill>
            <a:gsLst>
              <a:gs pos="19000">
                <a:srgbClr val="FFB9B9"/>
              </a:gs>
              <a:gs pos="64000">
                <a:srgbClr val="FF8F8E"/>
              </a:gs>
              <a:gs pos="44000">
                <a:srgbClr val="FE9E9F"/>
              </a:gs>
              <a:gs pos="84000">
                <a:srgbClr val="FF737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object 8"/>
          <p:cNvSpPr txBox="1"/>
          <p:nvPr/>
        </p:nvSpPr>
        <p:spPr>
          <a:xfrm>
            <a:off x="772160" y="1566545"/>
            <a:ext cx="560705" cy="228600"/>
          </a:xfrm>
          <a:prstGeom prst="rect">
            <a:avLst/>
          </a:prstGeom>
        </p:spPr>
        <p:txBody>
          <a:bodyPr vert="horz" wrap="square" lIns="0" tIns="13335" rIns="0" bIns="0" rtlCol="0">
            <a:spAutoFit/>
          </a:bodyPr>
          <a:p>
            <a:pPr marL="12700">
              <a:lnSpc>
                <a:spcPct val="100000"/>
              </a:lnSpc>
              <a:spcBef>
                <a:spcPts val="105"/>
              </a:spcBef>
            </a:pPr>
            <a:r>
              <a:rPr sz="1400" b="1" dirty="0">
                <a:solidFill>
                  <a:srgbClr val="FFFFFF"/>
                </a:solidFill>
                <a:latin typeface="微软雅黑" panose="020B0503020204020204" charset="-122"/>
                <a:cs typeface="微软雅黑" panose="020B0503020204020204" charset="-122"/>
              </a:rPr>
              <a:t>步骤</a:t>
            </a:r>
            <a:r>
              <a:rPr lang="zh-CN" sz="1400" b="1" dirty="0">
                <a:solidFill>
                  <a:srgbClr val="FFFFFF"/>
                </a:solidFill>
                <a:latin typeface="微软雅黑" panose="020B0503020204020204" charset="-122"/>
                <a:cs typeface="微软雅黑" panose="020B0503020204020204" charset="-122"/>
              </a:rPr>
              <a:t>五</a:t>
            </a:r>
            <a:endParaRPr lang="zh-CN" sz="1400" b="1" dirty="0">
              <a:solidFill>
                <a:srgbClr val="FFFFFF"/>
              </a:solidFill>
              <a:latin typeface="微软雅黑" panose="020B0503020204020204" charset="-122"/>
              <a:cs typeface="微软雅黑" panose="020B0503020204020204" charset="-122"/>
            </a:endParaRPr>
          </a:p>
        </p:txBody>
      </p:sp>
      <p:grpSp>
        <p:nvGrpSpPr>
          <p:cNvPr id="11" name="组合 10"/>
          <p:cNvGrpSpPr/>
          <p:nvPr/>
        </p:nvGrpSpPr>
        <p:grpSpPr>
          <a:xfrm>
            <a:off x="152400" y="3200400"/>
            <a:ext cx="8812530" cy="2842260"/>
            <a:chOff x="240" y="5040"/>
            <a:chExt cx="13878" cy="4476"/>
          </a:xfrm>
        </p:grpSpPr>
        <p:pic>
          <p:nvPicPr>
            <p:cNvPr id="5" name="图片 4"/>
            <p:cNvPicPr>
              <a:picLocks noChangeAspect="1"/>
            </p:cNvPicPr>
            <p:nvPr/>
          </p:nvPicPr>
          <p:blipFill>
            <a:blip r:embed="rId3"/>
            <a:stretch>
              <a:fillRect/>
            </a:stretch>
          </p:blipFill>
          <p:spPr>
            <a:xfrm>
              <a:off x="240" y="5040"/>
              <a:ext cx="13879" cy="4476"/>
            </a:xfrm>
            <a:prstGeom prst="rect">
              <a:avLst/>
            </a:prstGeom>
          </p:spPr>
        </p:pic>
        <p:pic>
          <p:nvPicPr>
            <p:cNvPr id="6" name="图片 5"/>
            <p:cNvPicPr>
              <a:picLocks noChangeAspect="1"/>
            </p:cNvPicPr>
            <p:nvPr/>
          </p:nvPicPr>
          <p:blipFill>
            <a:blip r:embed="rId4"/>
            <a:srcRect b="38142"/>
            <a:stretch>
              <a:fillRect/>
            </a:stretch>
          </p:blipFill>
          <p:spPr>
            <a:xfrm>
              <a:off x="1212" y="5223"/>
              <a:ext cx="4587" cy="1122"/>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7095" y="152400"/>
            <a:ext cx="721360" cy="721360"/>
          </a:xfrm>
          <a:custGeom>
            <a:avLst/>
            <a:gdLst/>
            <a:ahLst/>
            <a:cxnLst/>
            <a:rect l="l" t="t" r="r" b="b"/>
            <a:pathLst>
              <a:path w="721360" h="721360">
                <a:moveTo>
                  <a:pt x="360426" y="0"/>
                </a:moveTo>
                <a:lnTo>
                  <a:pt x="311517" y="3291"/>
                </a:lnTo>
                <a:lnTo>
                  <a:pt x="264609" y="12878"/>
                </a:lnTo>
                <a:lnTo>
                  <a:pt x="220131" y="28330"/>
                </a:lnTo>
                <a:lnTo>
                  <a:pt x="178511" y="49219"/>
                </a:lnTo>
                <a:lnTo>
                  <a:pt x="140179" y="75114"/>
                </a:lnTo>
                <a:lnTo>
                  <a:pt x="105565" y="105584"/>
                </a:lnTo>
                <a:lnTo>
                  <a:pt x="75098" y="140201"/>
                </a:lnTo>
                <a:lnTo>
                  <a:pt x="49208" y="178533"/>
                </a:lnTo>
                <a:lnTo>
                  <a:pt x="28323" y="220152"/>
                </a:lnTo>
                <a:lnTo>
                  <a:pt x="12874" y="264627"/>
                </a:lnTo>
                <a:lnTo>
                  <a:pt x="3290" y="311528"/>
                </a:lnTo>
                <a:lnTo>
                  <a:pt x="0" y="360425"/>
                </a:lnTo>
                <a:lnTo>
                  <a:pt x="3290" y="409323"/>
                </a:lnTo>
                <a:lnTo>
                  <a:pt x="12874" y="456224"/>
                </a:lnTo>
                <a:lnTo>
                  <a:pt x="28323" y="500699"/>
                </a:lnTo>
                <a:lnTo>
                  <a:pt x="49208" y="542318"/>
                </a:lnTo>
                <a:lnTo>
                  <a:pt x="75098" y="580650"/>
                </a:lnTo>
                <a:lnTo>
                  <a:pt x="105565" y="615267"/>
                </a:lnTo>
                <a:lnTo>
                  <a:pt x="140179" y="645737"/>
                </a:lnTo>
                <a:lnTo>
                  <a:pt x="178511" y="671632"/>
                </a:lnTo>
                <a:lnTo>
                  <a:pt x="220131" y="692521"/>
                </a:lnTo>
                <a:lnTo>
                  <a:pt x="264609" y="707973"/>
                </a:lnTo>
                <a:lnTo>
                  <a:pt x="311517" y="717560"/>
                </a:lnTo>
                <a:lnTo>
                  <a:pt x="360426" y="720851"/>
                </a:lnTo>
                <a:lnTo>
                  <a:pt x="409334" y="717560"/>
                </a:lnTo>
                <a:lnTo>
                  <a:pt x="456242" y="707973"/>
                </a:lnTo>
                <a:lnTo>
                  <a:pt x="500720" y="692521"/>
                </a:lnTo>
                <a:lnTo>
                  <a:pt x="542340" y="671632"/>
                </a:lnTo>
                <a:lnTo>
                  <a:pt x="580672" y="645737"/>
                </a:lnTo>
                <a:lnTo>
                  <a:pt x="615286" y="615267"/>
                </a:lnTo>
                <a:lnTo>
                  <a:pt x="645753" y="580650"/>
                </a:lnTo>
                <a:lnTo>
                  <a:pt x="671643" y="542318"/>
                </a:lnTo>
                <a:lnTo>
                  <a:pt x="692528" y="500699"/>
                </a:lnTo>
                <a:lnTo>
                  <a:pt x="707977" y="456224"/>
                </a:lnTo>
                <a:lnTo>
                  <a:pt x="717561" y="409323"/>
                </a:lnTo>
                <a:lnTo>
                  <a:pt x="720851" y="360425"/>
                </a:lnTo>
                <a:lnTo>
                  <a:pt x="717561" y="311528"/>
                </a:lnTo>
                <a:lnTo>
                  <a:pt x="707977" y="264627"/>
                </a:lnTo>
                <a:lnTo>
                  <a:pt x="692528" y="220152"/>
                </a:lnTo>
                <a:lnTo>
                  <a:pt x="671643" y="178533"/>
                </a:lnTo>
                <a:lnTo>
                  <a:pt x="645753" y="140201"/>
                </a:lnTo>
                <a:lnTo>
                  <a:pt x="615286" y="105584"/>
                </a:lnTo>
                <a:lnTo>
                  <a:pt x="580672" y="75114"/>
                </a:lnTo>
                <a:lnTo>
                  <a:pt x="542340" y="49219"/>
                </a:lnTo>
                <a:lnTo>
                  <a:pt x="500720" y="28330"/>
                </a:lnTo>
                <a:lnTo>
                  <a:pt x="456242" y="12878"/>
                </a:lnTo>
                <a:lnTo>
                  <a:pt x="409334" y="3291"/>
                </a:lnTo>
                <a:lnTo>
                  <a:pt x="360426" y="0"/>
                </a:lnTo>
                <a:close/>
              </a:path>
            </a:pathLst>
          </a:custGeom>
          <a:solidFill>
            <a:srgbClr val="156FC1"/>
          </a:solidFill>
        </p:spPr>
        <p:txBody>
          <a:bodyPr wrap="square" lIns="0" tIns="0" rIns="0" bIns="0" rtlCol="0"/>
          <a:lstStyle/>
          <a:p/>
        </p:txBody>
      </p:sp>
      <p:sp>
        <p:nvSpPr>
          <p:cNvPr id="3" name="object 3"/>
          <p:cNvSpPr txBox="1"/>
          <p:nvPr/>
        </p:nvSpPr>
        <p:spPr>
          <a:xfrm>
            <a:off x="609091" y="285699"/>
            <a:ext cx="24511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微软雅黑" panose="020B0503020204020204" charset="-122"/>
                <a:cs typeface="微软雅黑" panose="020B0503020204020204" charset="-122"/>
              </a:rPr>
              <a:t>3</a:t>
            </a:r>
            <a:endParaRPr sz="2800">
              <a:latin typeface="微软雅黑" panose="020B0503020204020204" charset="-122"/>
              <a:cs typeface="微软雅黑" panose="020B0503020204020204" charset="-122"/>
            </a:endParaRPr>
          </a:p>
        </p:txBody>
      </p:sp>
      <p:sp>
        <p:nvSpPr>
          <p:cNvPr id="4" name="object 4"/>
          <p:cNvSpPr txBox="1"/>
          <p:nvPr/>
        </p:nvSpPr>
        <p:spPr>
          <a:xfrm>
            <a:off x="1225092" y="222239"/>
            <a:ext cx="7431405" cy="883285"/>
          </a:xfrm>
          <a:prstGeom prst="rect">
            <a:avLst/>
          </a:prstGeom>
        </p:spPr>
        <p:txBody>
          <a:bodyPr vert="horz" wrap="square" lIns="0" tIns="78105" rIns="0" bIns="0" rtlCol="0">
            <a:spAutoFit/>
          </a:bodyPr>
          <a:lstStyle/>
          <a:p>
            <a:pPr marL="12700">
              <a:lnSpc>
                <a:spcPct val="100000"/>
              </a:lnSpc>
              <a:spcBef>
                <a:spcPts val="615"/>
              </a:spcBef>
            </a:pPr>
            <a:r>
              <a:rPr sz="2400" b="1" kern="0" spc="-5" dirty="0">
                <a:solidFill>
                  <a:srgbClr val="00406C"/>
                </a:solidFill>
                <a:latin typeface="微软雅黑" panose="020B0503020204020204" charset="-122"/>
                <a:ea typeface="微软雅黑" panose="020B0503020204020204" charset="-122"/>
                <a:cs typeface="微软雅黑" panose="020B0503020204020204" charset="-122"/>
              </a:rPr>
              <a:t>我应如何规范地提交佐证材料</a:t>
            </a:r>
            <a:endParaRPr sz="2400" b="1" kern="0" spc="-5" dirty="0">
              <a:solidFill>
                <a:srgbClr val="00406C"/>
              </a:solidFill>
              <a:latin typeface="微软雅黑" panose="020B0503020204020204" charset="-122"/>
              <a:ea typeface="微软雅黑" panose="020B0503020204020204" charset="-122"/>
              <a:cs typeface="微软雅黑" panose="020B0503020204020204" charset="-122"/>
            </a:endParaRPr>
          </a:p>
          <a:p>
            <a:pPr marL="4016375">
              <a:lnSpc>
                <a:spcPct val="100000"/>
              </a:lnSpc>
              <a:spcBef>
                <a:spcPts val="520"/>
              </a:spcBef>
            </a:pPr>
            <a:r>
              <a:rPr sz="2400" b="1" spc="-5" dirty="0">
                <a:solidFill>
                  <a:srgbClr val="B41F2C"/>
                </a:solidFill>
                <a:latin typeface="微软雅黑" panose="020B0503020204020204" charset="-122"/>
                <a:ea typeface="微软雅黑" panose="020B0503020204020204" charset="-122"/>
                <a:cs typeface="微软雅黑" panose="020B0503020204020204" charset="-122"/>
              </a:rPr>
              <a:t>——佐证材料包括哪些？</a:t>
            </a:r>
            <a:endParaRPr sz="2400">
              <a:latin typeface="微软雅黑" panose="020B0503020204020204" charset="-122"/>
              <a:cs typeface="微软雅黑" panose="020B0503020204020204" charset="-122"/>
            </a:endParaRPr>
          </a:p>
        </p:txBody>
      </p:sp>
      <p:sp>
        <p:nvSpPr>
          <p:cNvPr id="5" name="object 5"/>
          <p:cNvSpPr/>
          <p:nvPr/>
        </p:nvSpPr>
        <p:spPr>
          <a:xfrm>
            <a:off x="810768" y="4029455"/>
            <a:ext cx="7472680" cy="20955"/>
          </a:xfrm>
          <a:custGeom>
            <a:avLst/>
            <a:gdLst/>
            <a:ahLst/>
            <a:cxnLst/>
            <a:rect l="l" t="t" r="r" b="b"/>
            <a:pathLst>
              <a:path w="7472680" h="20954">
                <a:moveTo>
                  <a:pt x="0" y="0"/>
                </a:moveTo>
                <a:lnTo>
                  <a:pt x="7472299" y="20574"/>
                </a:lnTo>
              </a:path>
            </a:pathLst>
          </a:custGeom>
          <a:ln w="9144">
            <a:solidFill>
              <a:srgbClr val="7E7E7E"/>
            </a:solidFill>
            <a:prstDash val="sysDash"/>
          </a:ln>
        </p:spPr>
        <p:txBody>
          <a:bodyPr wrap="square" lIns="0" tIns="0" rIns="0" bIns="0" rtlCol="0"/>
          <a:lstStyle/>
          <a:p/>
        </p:txBody>
      </p:sp>
      <p:sp>
        <p:nvSpPr>
          <p:cNvPr id="6" name="object 6"/>
          <p:cNvSpPr/>
          <p:nvPr/>
        </p:nvSpPr>
        <p:spPr>
          <a:xfrm>
            <a:off x="699516" y="5266944"/>
            <a:ext cx="7569200" cy="38100"/>
          </a:xfrm>
          <a:custGeom>
            <a:avLst/>
            <a:gdLst/>
            <a:ahLst/>
            <a:cxnLst/>
            <a:rect l="l" t="t" r="r" b="b"/>
            <a:pathLst>
              <a:path w="7569200" h="38100">
                <a:moveTo>
                  <a:pt x="0" y="38099"/>
                </a:moveTo>
                <a:lnTo>
                  <a:pt x="7569200" y="0"/>
                </a:lnTo>
              </a:path>
            </a:pathLst>
          </a:custGeom>
          <a:ln w="9144">
            <a:solidFill>
              <a:srgbClr val="7E7E7E"/>
            </a:solidFill>
            <a:prstDash val="sysDash"/>
          </a:ln>
        </p:spPr>
        <p:txBody>
          <a:bodyPr wrap="square" lIns="0" tIns="0" rIns="0" bIns="0" rtlCol="0"/>
          <a:lstStyle/>
          <a:p/>
        </p:txBody>
      </p:sp>
      <p:sp>
        <p:nvSpPr>
          <p:cNvPr id="7" name="object 7"/>
          <p:cNvSpPr/>
          <p:nvPr/>
        </p:nvSpPr>
        <p:spPr>
          <a:xfrm>
            <a:off x="422147" y="3107435"/>
            <a:ext cx="902969" cy="902969"/>
          </a:xfrm>
          <a:prstGeom prst="rect">
            <a:avLst/>
          </a:prstGeom>
          <a:blipFill>
            <a:blip r:embed="rId1" cstate="print"/>
            <a:stretch>
              <a:fillRect/>
            </a:stretch>
          </a:blipFill>
        </p:spPr>
        <p:txBody>
          <a:bodyPr wrap="square" lIns="0" tIns="0" rIns="0" bIns="0" rtlCol="0"/>
          <a:lstStyle/>
          <a:p/>
        </p:txBody>
      </p:sp>
      <p:sp>
        <p:nvSpPr>
          <p:cNvPr id="8" name="object 8"/>
          <p:cNvSpPr/>
          <p:nvPr/>
        </p:nvSpPr>
        <p:spPr>
          <a:xfrm>
            <a:off x="603504" y="3234689"/>
            <a:ext cx="606552" cy="605790"/>
          </a:xfrm>
          <a:prstGeom prst="rect">
            <a:avLst/>
          </a:prstGeom>
          <a:blipFill>
            <a:blip r:embed="rId2" cstate="print"/>
            <a:stretch>
              <a:fillRect/>
            </a:stretch>
          </a:blipFill>
        </p:spPr>
        <p:txBody>
          <a:bodyPr wrap="square" lIns="0" tIns="0" rIns="0" bIns="0" rtlCol="0"/>
          <a:lstStyle/>
          <a:p/>
        </p:txBody>
      </p:sp>
      <p:sp>
        <p:nvSpPr>
          <p:cNvPr id="9" name="object 9"/>
          <p:cNvSpPr/>
          <p:nvPr/>
        </p:nvSpPr>
        <p:spPr>
          <a:xfrm>
            <a:off x="676655" y="3307092"/>
            <a:ext cx="457200" cy="457187"/>
          </a:xfrm>
          <a:prstGeom prst="rect">
            <a:avLst/>
          </a:prstGeom>
          <a:blipFill>
            <a:blip r:embed="rId3" cstate="print"/>
            <a:stretch>
              <a:fillRect/>
            </a:stretch>
          </a:blipFill>
        </p:spPr>
        <p:txBody>
          <a:bodyPr wrap="square" lIns="0" tIns="0" rIns="0" bIns="0" rtlCol="0"/>
          <a:lstStyle/>
          <a:p/>
        </p:txBody>
      </p:sp>
      <p:sp>
        <p:nvSpPr>
          <p:cNvPr id="10" name="object 10"/>
          <p:cNvSpPr/>
          <p:nvPr/>
        </p:nvSpPr>
        <p:spPr>
          <a:xfrm>
            <a:off x="786383" y="3392423"/>
            <a:ext cx="241300" cy="289560"/>
          </a:xfrm>
          <a:custGeom>
            <a:avLst/>
            <a:gdLst/>
            <a:ahLst/>
            <a:cxnLst/>
            <a:rect l="l" t="t" r="r" b="b"/>
            <a:pathLst>
              <a:path w="241300" h="289560">
                <a:moveTo>
                  <a:pt x="188594" y="0"/>
                </a:moveTo>
                <a:lnTo>
                  <a:pt x="2082" y="0"/>
                </a:lnTo>
                <a:lnTo>
                  <a:pt x="0" y="2159"/>
                </a:lnTo>
                <a:lnTo>
                  <a:pt x="0" y="287400"/>
                </a:lnTo>
                <a:lnTo>
                  <a:pt x="2082" y="289560"/>
                </a:lnTo>
                <a:lnTo>
                  <a:pt x="238010" y="289560"/>
                </a:lnTo>
                <a:lnTo>
                  <a:pt x="240791" y="287400"/>
                </a:lnTo>
                <a:lnTo>
                  <a:pt x="240791" y="279780"/>
                </a:lnTo>
                <a:lnTo>
                  <a:pt x="9740" y="279780"/>
                </a:lnTo>
                <a:lnTo>
                  <a:pt x="9740" y="9778"/>
                </a:lnTo>
                <a:lnTo>
                  <a:pt x="198321" y="9778"/>
                </a:lnTo>
                <a:lnTo>
                  <a:pt x="189991" y="1397"/>
                </a:lnTo>
                <a:lnTo>
                  <a:pt x="189293" y="762"/>
                </a:lnTo>
                <a:lnTo>
                  <a:pt x="188594" y="0"/>
                </a:lnTo>
                <a:close/>
              </a:path>
              <a:path w="241300" h="289560">
                <a:moveTo>
                  <a:pt x="198321" y="9778"/>
                </a:moveTo>
                <a:lnTo>
                  <a:pt x="180936" y="9778"/>
                </a:lnTo>
                <a:lnTo>
                  <a:pt x="180936" y="56641"/>
                </a:lnTo>
                <a:lnTo>
                  <a:pt x="183730" y="59436"/>
                </a:lnTo>
                <a:lnTo>
                  <a:pt x="230352" y="59436"/>
                </a:lnTo>
                <a:lnTo>
                  <a:pt x="230352" y="279780"/>
                </a:lnTo>
                <a:lnTo>
                  <a:pt x="240791" y="279780"/>
                </a:lnTo>
                <a:lnTo>
                  <a:pt x="240791" y="53848"/>
                </a:lnTo>
                <a:lnTo>
                  <a:pt x="240093" y="53212"/>
                </a:lnTo>
                <a:lnTo>
                  <a:pt x="240093" y="51815"/>
                </a:lnTo>
                <a:lnTo>
                  <a:pt x="239394" y="51053"/>
                </a:lnTo>
                <a:lnTo>
                  <a:pt x="238709" y="50418"/>
                </a:lnTo>
                <a:lnTo>
                  <a:pt x="237320" y="49022"/>
                </a:lnTo>
                <a:lnTo>
                  <a:pt x="191376" y="49022"/>
                </a:lnTo>
                <a:lnTo>
                  <a:pt x="191376" y="17525"/>
                </a:lnTo>
                <a:lnTo>
                  <a:pt x="206020" y="17525"/>
                </a:lnTo>
                <a:lnTo>
                  <a:pt x="198321" y="9778"/>
                </a:lnTo>
                <a:close/>
              </a:path>
              <a:path w="241300" h="289560">
                <a:moveTo>
                  <a:pt x="206020" y="17525"/>
                </a:moveTo>
                <a:lnTo>
                  <a:pt x="191376" y="17525"/>
                </a:lnTo>
                <a:lnTo>
                  <a:pt x="222694" y="49022"/>
                </a:lnTo>
                <a:lnTo>
                  <a:pt x="237320" y="49022"/>
                </a:lnTo>
                <a:lnTo>
                  <a:pt x="206020" y="17525"/>
                </a:lnTo>
                <a:close/>
              </a:path>
            </a:pathLst>
          </a:custGeom>
          <a:solidFill>
            <a:srgbClr val="FFFFFF"/>
          </a:solidFill>
        </p:spPr>
        <p:txBody>
          <a:bodyPr wrap="square" lIns="0" tIns="0" rIns="0" bIns="0" rtlCol="0"/>
          <a:lstStyle/>
          <a:p/>
        </p:txBody>
      </p:sp>
      <p:sp>
        <p:nvSpPr>
          <p:cNvPr id="11" name="object 11"/>
          <p:cNvSpPr/>
          <p:nvPr/>
        </p:nvSpPr>
        <p:spPr>
          <a:xfrm>
            <a:off x="464820" y="4198581"/>
            <a:ext cx="902969" cy="899960"/>
          </a:xfrm>
          <a:prstGeom prst="rect">
            <a:avLst/>
          </a:prstGeom>
          <a:blipFill>
            <a:blip r:embed="rId4" cstate="print"/>
            <a:stretch>
              <a:fillRect/>
            </a:stretch>
          </a:blipFill>
        </p:spPr>
        <p:txBody>
          <a:bodyPr wrap="square" lIns="0" tIns="0" rIns="0" bIns="0" rtlCol="0"/>
          <a:lstStyle/>
          <a:p/>
        </p:txBody>
      </p:sp>
      <p:sp>
        <p:nvSpPr>
          <p:cNvPr id="12" name="object 12"/>
          <p:cNvSpPr/>
          <p:nvPr/>
        </p:nvSpPr>
        <p:spPr>
          <a:xfrm>
            <a:off x="646176" y="4325365"/>
            <a:ext cx="606552" cy="603250"/>
          </a:xfrm>
          <a:prstGeom prst="rect">
            <a:avLst/>
          </a:prstGeom>
          <a:blipFill>
            <a:blip r:embed="rId5" cstate="print"/>
            <a:stretch>
              <a:fillRect/>
            </a:stretch>
          </a:blipFill>
        </p:spPr>
        <p:txBody>
          <a:bodyPr wrap="square" lIns="0" tIns="0" rIns="0" bIns="0" rtlCol="0"/>
          <a:lstStyle/>
          <a:p/>
        </p:txBody>
      </p:sp>
      <p:sp>
        <p:nvSpPr>
          <p:cNvPr id="13" name="object 13"/>
          <p:cNvSpPr/>
          <p:nvPr/>
        </p:nvSpPr>
        <p:spPr>
          <a:xfrm>
            <a:off x="719327" y="4398264"/>
            <a:ext cx="457200" cy="455675"/>
          </a:xfrm>
          <a:prstGeom prst="rect">
            <a:avLst/>
          </a:prstGeom>
          <a:blipFill>
            <a:blip r:embed="rId6" cstate="print"/>
            <a:stretch>
              <a:fillRect/>
            </a:stretch>
          </a:blipFill>
        </p:spPr>
        <p:txBody>
          <a:bodyPr wrap="square" lIns="0" tIns="0" rIns="0" bIns="0" rtlCol="0"/>
          <a:lstStyle/>
          <a:p/>
        </p:txBody>
      </p:sp>
      <p:sp>
        <p:nvSpPr>
          <p:cNvPr id="14" name="object 14"/>
          <p:cNvSpPr/>
          <p:nvPr/>
        </p:nvSpPr>
        <p:spPr>
          <a:xfrm>
            <a:off x="810768" y="4474464"/>
            <a:ext cx="297180" cy="297180"/>
          </a:xfrm>
          <a:custGeom>
            <a:avLst/>
            <a:gdLst/>
            <a:ahLst/>
            <a:cxnLst/>
            <a:rect l="l" t="t" r="r" b="b"/>
            <a:pathLst>
              <a:path w="297180" h="297179">
                <a:moveTo>
                  <a:pt x="59296" y="189737"/>
                </a:moveTo>
                <a:lnTo>
                  <a:pt x="53505" y="189737"/>
                </a:lnTo>
                <a:lnTo>
                  <a:pt x="32639" y="193911"/>
                </a:lnTo>
                <a:lnTo>
                  <a:pt x="15636" y="205311"/>
                </a:lnTo>
                <a:lnTo>
                  <a:pt x="4191" y="222259"/>
                </a:lnTo>
                <a:lnTo>
                  <a:pt x="0" y="243078"/>
                </a:lnTo>
                <a:lnTo>
                  <a:pt x="4191" y="264015"/>
                </a:lnTo>
                <a:lnTo>
                  <a:pt x="15636" y="281225"/>
                </a:lnTo>
                <a:lnTo>
                  <a:pt x="32639" y="292887"/>
                </a:lnTo>
                <a:lnTo>
                  <a:pt x="53505" y="297180"/>
                </a:lnTo>
                <a:lnTo>
                  <a:pt x="74483" y="292887"/>
                </a:lnTo>
                <a:lnTo>
                  <a:pt x="84103" y="286385"/>
                </a:lnTo>
                <a:lnTo>
                  <a:pt x="53505" y="286385"/>
                </a:lnTo>
                <a:lnTo>
                  <a:pt x="36659" y="282957"/>
                </a:lnTo>
                <a:lnTo>
                  <a:pt x="22864" y="273637"/>
                </a:lnTo>
                <a:lnTo>
                  <a:pt x="13544" y="259863"/>
                </a:lnTo>
                <a:lnTo>
                  <a:pt x="10121" y="243078"/>
                </a:lnTo>
                <a:lnTo>
                  <a:pt x="13544" y="226411"/>
                </a:lnTo>
                <a:lnTo>
                  <a:pt x="22864" y="212899"/>
                </a:lnTo>
                <a:lnTo>
                  <a:pt x="36659" y="203840"/>
                </a:lnTo>
                <a:lnTo>
                  <a:pt x="53505" y="200533"/>
                </a:lnTo>
                <a:lnTo>
                  <a:pt x="85607" y="200533"/>
                </a:lnTo>
                <a:lnTo>
                  <a:pt x="79540" y="196215"/>
                </a:lnTo>
                <a:lnTo>
                  <a:pt x="80813" y="191897"/>
                </a:lnTo>
                <a:lnTo>
                  <a:pt x="69418" y="191897"/>
                </a:lnTo>
                <a:lnTo>
                  <a:pt x="64350" y="190373"/>
                </a:lnTo>
                <a:lnTo>
                  <a:pt x="59296" y="189737"/>
                </a:lnTo>
                <a:close/>
              </a:path>
              <a:path w="297180" h="297179">
                <a:moveTo>
                  <a:pt x="85607" y="200533"/>
                </a:moveTo>
                <a:lnTo>
                  <a:pt x="53505" y="200533"/>
                </a:lnTo>
                <a:lnTo>
                  <a:pt x="70351" y="203840"/>
                </a:lnTo>
                <a:lnTo>
                  <a:pt x="84145" y="212899"/>
                </a:lnTo>
                <a:lnTo>
                  <a:pt x="93465" y="226411"/>
                </a:lnTo>
                <a:lnTo>
                  <a:pt x="96888" y="243078"/>
                </a:lnTo>
                <a:lnTo>
                  <a:pt x="93465" y="259863"/>
                </a:lnTo>
                <a:lnTo>
                  <a:pt x="84145" y="273637"/>
                </a:lnTo>
                <a:lnTo>
                  <a:pt x="70351" y="282957"/>
                </a:lnTo>
                <a:lnTo>
                  <a:pt x="53505" y="286385"/>
                </a:lnTo>
                <a:lnTo>
                  <a:pt x="84103" y="286385"/>
                </a:lnTo>
                <a:lnTo>
                  <a:pt x="91735" y="281225"/>
                </a:lnTo>
                <a:lnTo>
                  <a:pt x="103429" y="264015"/>
                </a:lnTo>
                <a:lnTo>
                  <a:pt x="107734" y="243078"/>
                </a:lnTo>
                <a:lnTo>
                  <a:pt x="105666" y="228451"/>
                </a:lnTo>
                <a:lnTo>
                  <a:pt x="99871" y="215312"/>
                </a:lnTo>
                <a:lnTo>
                  <a:pt x="90958" y="204341"/>
                </a:lnTo>
                <a:lnTo>
                  <a:pt x="85607" y="200533"/>
                </a:lnTo>
                <a:close/>
              </a:path>
              <a:path w="297180" h="297179">
                <a:moveTo>
                  <a:pt x="187294" y="140716"/>
                </a:moveTo>
                <a:lnTo>
                  <a:pt x="172084" y="140716"/>
                </a:lnTo>
                <a:lnTo>
                  <a:pt x="198843" y="167386"/>
                </a:lnTo>
                <a:lnTo>
                  <a:pt x="194932" y="173706"/>
                </a:lnTo>
                <a:lnTo>
                  <a:pt x="191973" y="180800"/>
                </a:lnTo>
                <a:lnTo>
                  <a:pt x="190099" y="188585"/>
                </a:lnTo>
                <a:lnTo>
                  <a:pt x="189445" y="196977"/>
                </a:lnTo>
                <a:lnTo>
                  <a:pt x="193750" y="217741"/>
                </a:lnTo>
                <a:lnTo>
                  <a:pt x="205444" y="234696"/>
                </a:lnTo>
                <a:lnTo>
                  <a:pt x="222696" y="246126"/>
                </a:lnTo>
                <a:lnTo>
                  <a:pt x="243674" y="250317"/>
                </a:lnTo>
                <a:lnTo>
                  <a:pt x="264540" y="246126"/>
                </a:lnTo>
                <a:lnTo>
                  <a:pt x="274364" y="239522"/>
                </a:lnTo>
                <a:lnTo>
                  <a:pt x="243674" y="239522"/>
                </a:lnTo>
                <a:lnTo>
                  <a:pt x="226828" y="236214"/>
                </a:lnTo>
                <a:lnTo>
                  <a:pt x="213034" y="227155"/>
                </a:lnTo>
                <a:lnTo>
                  <a:pt x="203714" y="213643"/>
                </a:lnTo>
                <a:lnTo>
                  <a:pt x="200291" y="196977"/>
                </a:lnTo>
                <a:lnTo>
                  <a:pt x="203714" y="180137"/>
                </a:lnTo>
                <a:lnTo>
                  <a:pt x="213034" y="166369"/>
                </a:lnTo>
                <a:lnTo>
                  <a:pt x="224348" y="158750"/>
                </a:lnTo>
                <a:lnTo>
                  <a:pt x="205346" y="158750"/>
                </a:lnTo>
                <a:lnTo>
                  <a:pt x="187294" y="140716"/>
                </a:lnTo>
                <a:close/>
              </a:path>
              <a:path w="297180" h="297179">
                <a:moveTo>
                  <a:pt x="274327" y="153669"/>
                </a:moveTo>
                <a:lnTo>
                  <a:pt x="243674" y="153669"/>
                </a:lnTo>
                <a:lnTo>
                  <a:pt x="260520" y="157079"/>
                </a:lnTo>
                <a:lnTo>
                  <a:pt x="274315" y="166369"/>
                </a:lnTo>
                <a:lnTo>
                  <a:pt x="283635" y="180137"/>
                </a:lnTo>
                <a:lnTo>
                  <a:pt x="287058" y="196977"/>
                </a:lnTo>
                <a:lnTo>
                  <a:pt x="283635" y="213643"/>
                </a:lnTo>
                <a:lnTo>
                  <a:pt x="274315" y="227155"/>
                </a:lnTo>
                <a:lnTo>
                  <a:pt x="260520" y="236214"/>
                </a:lnTo>
                <a:lnTo>
                  <a:pt x="243674" y="239522"/>
                </a:lnTo>
                <a:lnTo>
                  <a:pt x="274364" y="239522"/>
                </a:lnTo>
                <a:lnTo>
                  <a:pt x="281543" y="234696"/>
                </a:lnTo>
                <a:lnTo>
                  <a:pt x="292988" y="217741"/>
                </a:lnTo>
                <a:lnTo>
                  <a:pt x="297179" y="196977"/>
                </a:lnTo>
                <a:lnTo>
                  <a:pt x="292988" y="175718"/>
                </a:lnTo>
                <a:lnTo>
                  <a:pt x="281543" y="158543"/>
                </a:lnTo>
                <a:lnTo>
                  <a:pt x="274327" y="153669"/>
                </a:lnTo>
                <a:close/>
              </a:path>
              <a:path w="297180" h="297179">
                <a:moveTo>
                  <a:pt x="127253" y="0"/>
                </a:moveTo>
                <a:lnTo>
                  <a:pt x="97057" y="6082"/>
                </a:lnTo>
                <a:lnTo>
                  <a:pt x="72216" y="22653"/>
                </a:lnTo>
                <a:lnTo>
                  <a:pt x="55375" y="47202"/>
                </a:lnTo>
                <a:lnTo>
                  <a:pt x="49174" y="77216"/>
                </a:lnTo>
                <a:lnTo>
                  <a:pt x="51748" y="96559"/>
                </a:lnTo>
                <a:lnTo>
                  <a:pt x="58931" y="114141"/>
                </a:lnTo>
                <a:lnTo>
                  <a:pt x="69909" y="129293"/>
                </a:lnTo>
                <a:lnTo>
                  <a:pt x="83870" y="141350"/>
                </a:lnTo>
                <a:lnTo>
                  <a:pt x="69418" y="191897"/>
                </a:lnTo>
                <a:lnTo>
                  <a:pt x="80813" y="191897"/>
                </a:lnTo>
                <a:lnTo>
                  <a:pt x="93992" y="147193"/>
                </a:lnTo>
                <a:lnTo>
                  <a:pt x="160118" y="147193"/>
                </a:lnTo>
                <a:lnTo>
                  <a:pt x="161933" y="146482"/>
                </a:lnTo>
                <a:lnTo>
                  <a:pt x="165824" y="144272"/>
                </a:lnTo>
                <a:lnTo>
                  <a:pt x="127253" y="144272"/>
                </a:lnTo>
                <a:lnTo>
                  <a:pt x="101194" y="138955"/>
                </a:lnTo>
                <a:lnTo>
                  <a:pt x="79811" y="124507"/>
                </a:lnTo>
                <a:lnTo>
                  <a:pt x="65340" y="103177"/>
                </a:lnTo>
                <a:lnTo>
                  <a:pt x="60020" y="77216"/>
                </a:lnTo>
                <a:lnTo>
                  <a:pt x="65340" y="51200"/>
                </a:lnTo>
                <a:lnTo>
                  <a:pt x="79811" y="29876"/>
                </a:lnTo>
                <a:lnTo>
                  <a:pt x="101194" y="15458"/>
                </a:lnTo>
                <a:lnTo>
                  <a:pt x="127253" y="10160"/>
                </a:lnTo>
                <a:lnTo>
                  <a:pt x="163397" y="10160"/>
                </a:lnTo>
                <a:lnTo>
                  <a:pt x="157345" y="6082"/>
                </a:lnTo>
                <a:lnTo>
                  <a:pt x="127253" y="0"/>
                </a:lnTo>
                <a:close/>
              </a:path>
              <a:path w="297180" h="297179">
                <a:moveTo>
                  <a:pt x="243674" y="142875"/>
                </a:moveTo>
                <a:lnTo>
                  <a:pt x="232701" y="143926"/>
                </a:lnTo>
                <a:lnTo>
                  <a:pt x="222610" y="147002"/>
                </a:lnTo>
                <a:lnTo>
                  <a:pt x="213469" y="151983"/>
                </a:lnTo>
                <a:lnTo>
                  <a:pt x="205346" y="158750"/>
                </a:lnTo>
                <a:lnTo>
                  <a:pt x="224348" y="158750"/>
                </a:lnTo>
                <a:lnTo>
                  <a:pt x="226828" y="157079"/>
                </a:lnTo>
                <a:lnTo>
                  <a:pt x="243674" y="153669"/>
                </a:lnTo>
                <a:lnTo>
                  <a:pt x="274327" y="153669"/>
                </a:lnTo>
                <a:lnTo>
                  <a:pt x="264540" y="147060"/>
                </a:lnTo>
                <a:lnTo>
                  <a:pt x="243674" y="142875"/>
                </a:lnTo>
                <a:close/>
              </a:path>
              <a:path w="297180" h="297179">
                <a:moveTo>
                  <a:pt x="160118" y="147193"/>
                </a:moveTo>
                <a:lnTo>
                  <a:pt x="93992" y="147193"/>
                </a:lnTo>
                <a:lnTo>
                  <a:pt x="101738" y="150125"/>
                </a:lnTo>
                <a:lnTo>
                  <a:pt x="109818" y="152368"/>
                </a:lnTo>
                <a:lnTo>
                  <a:pt x="118301" y="153800"/>
                </a:lnTo>
                <a:lnTo>
                  <a:pt x="127253" y="154305"/>
                </a:lnTo>
                <a:lnTo>
                  <a:pt x="139448" y="153396"/>
                </a:lnTo>
                <a:lnTo>
                  <a:pt x="151031" y="150749"/>
                </a:lnTo>
                <a:lnTo>
                  <a:pt x="160118" y="147193"/>
                </a:lnTo>
                <a:close/>
              </a:path>
              <a:path w="297180" h="297179">
                <a:moveTo>
                  <a:pt x="163397" y="10160"/>
                </a:moveTo>
                <a:lnTo>
                  <a:pt x="127253" y="10160"/>
                </a:lnTo>
                <a:lnTo>
                  <a:pt x="153207" y="15458"/>
                </a:lnTo>
                <a:lnTo>
                  <a:pt x="174345" y="29876"/>
                </a:lnTo>
                <a:lnTo>
                  <a:pt x="188568" y="51200"/>
                </a:lnTo>
                <a:lnTo>
                  <a:pt x="193776" y="77216"/>
                </a:lnTo>
                <a:lnTo>
                  <a:pt x="188568" y="103177"/>
                </a:lnTo>
                <a:lnTo>
                  <a:pt x="174345" y="124507"/>
                </a:lnTo>
                <a:lnTo>
                  <a:pt x="153207" y="138955"/>
                </a:lnTo>
                <a:lnTo>
                  <a:pt x="127253" y="144272"/>
                </a:lnTo>
                <a:lnTo>
                  <a:pt x="165824" y="144272"/>
                </a:lnTo>
                <a:lnTo>
                  <a:pt x="172084" y="140716"/>
                </a:lnTo>
                <a:lnTo>
                  <a:pt x="187294" y="140716"/>
                </a:lnTo>
                <a:lnTo>
                  <a:pt x="180047" y="133477"/>
                </a:lnTo>
                <a:lnTo>
                  <a:pt x="190290" y="122043"/>
                </a:lnTo>
                <a:lnTo>
                  <a:pt x="198026" y="108585"/>
                </a:lnTo>
                <a:lnTo>
                  <a:pt x="202916" y="93507"/>
                </a:lnTo>
                <a:lnTo>
                  <a:pt x="204622" y="77216"/>
                </a:lnTo>
                <a:lnTo>
                  <a:pt x="198534" y="47202"/>
                </a:lnTo>
                <a:lnTo>
                  <a:pt x="181940" y="22653"/>
                </a:lnTo>
                <a:lnTo>
                  <a:pt x="163397" y="10160"/>
                </a:lnTo>
                <a:close/>
              </a:path>
            </a:pathLst>
          </a:custGeom>
          <a:solidFill>
            <a:srgbClr val="FFFFFF"/>
          </a:solidFill>
        </p:spPr>
        <p:txBody>
          <a:bodyPr wrap="square" lIns="0" tIns="0" rIns="0" bIns="0" rtlCol="0"/>
          <a:lstStyle/>
          <a:p/>
        </p:txBody>
      </p:sp>
      <p:sp>
        <p:nvSpPr>
          <p:cNvPr id="15" name="object 15"/>
          <p:cNvSpPr/>
          <p:nvPr/>
        </p:nvSpPr>
        <p:spPr>
          <a:xfrm>
            <a:off x="484631" y="5463540"/>
            <a:ext cx="899960" cy="902969"/>
          </a:xfrm>
          <a:prstGeom prst="rect">
            <a:avLst/>
          </a:prstGeom>
          <a:blipFill>
            <a:blip r:embed="rId7" cstate="print"/>
            <a:stretch>
              <a:fillRect/>
            </a:stretch>
          </a:blipFill>
        </p:spPr>
        <p:txBody>
          <a:bodyPr wrap="square" lIns="0" tIns="0" rIns="0" bIns="0" rtlCol="0"/>
          <a:lstStyle/>
          <a:p/>
        </p:txBody>
      </p:sp>
      <p:sp>
        <p:nvSpPr>
          <p:cNvPr id="16" name="object 16"/>
          <p:cNvSpPr/>
          <p:nvPr/>
        </p:nvSpPr>
        <p:spPr>
          <a:xfrm>
            <a:off x="665987" y="5590794"/>
            <a:ext cx="603504" cy="605790"/>
          </a:xfrm>
          <a:prstGeom prst="rect">
            <a:avLst/>
          </a:prstGeom>
          <a:blipFill>
            <a:blip r:embed="rId8" cstate="print"/>
            <a:stretch>
              <a:fillRect/>
            </a:stretch>
          </a:blipFill>
        </p:spPr>
        <p:txBody>
          <a:bodyPr wrap="square" lIns="0" tIns="0" rIns="0" bIns="0" rtlCol="0"/>
          <a:lstStyle/>
          <a:p/>
        </p:txBody>
      </p:sp>
      <p:sp>
        <p:nvSpPr>
          <p:cNvPr id="17" name="object 17"/>
          <p:cNvSpPr/>
          <p:nvPr/>
        </p:nvSpPr>
        <p:spPr>
          <a:xfrm>
            <a:off x="739140" y="5663184"/>
            <a:ext cx="455675" cy="457200"/>
          </a:xfrm>
          <a:prstGeom prst="rect">
            <a:avLst/>
          </a:prstGeom>
          <a:blipFill>
            <a:blip r:embed="rId9" cstate="print"/>
            <a:stretch>
              <a:fillRect/>
            </a:stretch>
          </a:blipFill>
        </p:spPr>
        <p:txBody>
          <a:bodyPr wrap="square" lIns="0" tIns="0" rIns="0" bIns="0" rtlCol="0"/>
          <a:lstStyle/>
          <a:p/>
        </p:txBody>
      </p:sp>
      <p:sp>
        <p:nvSpPr>
          <p:cNvPr id="18" name="object 18"/>
          <p:cNvSpPr/>
          <p:nvPr/>
        </p:nvSpPr>
        <p:spPr>
          <a:xfrm>
            <a:off x="876287" y="5735667"/>
            <a:ext cx="181610" cy="337820"/>
          </a:xfrm>
          <a:custGeom>
            <a:avLst/>
            <a:gdLst/>
            <a:ahLst/>
            <a:cxnLst/>
            <a:rect l="l" t="t" r="r" b="b"/>
            <a:pathLst>
              <a:path w="181609" h="337820">
                <a:moveTo>
                  <a:pt x="164757" y="206065"/>
                </a:moveTo>
                <a:lnTo>
                  <a:pt x="24180" y="206065"/>
                </a:lnTo>
                <a:lnTo>
                  <a:pt x="24180" y="280081"/>
                </a:lnTo>
                <a:lnTo>
                  <a:pt x="27061" y="292705"/>
                </a:lnTo>
                <a:lnTo>
                  <a:pt x="34761" y="302922"/>
                </a:lnTo>
                <a:lnTo>
                  <a:pt x="45863" y="310024"/>
                </a:lnTo>
                <a:lnTo>
                  <a:pt x="58953" y="313304"/>
                </a:lnTo>
                <a:lnTo>
                  <a:pt x="58953" y="320861"/>
                </a:lnTo>
                <a:lnTo>
                  <a:pt x="60535" y="327276"/>
                </a:lnTo>
                <a:lnTo>
                  <a:pt x="64809" y="332562"/>
                </a:lnTo>
                <a:lnTo>
                  <a:pt x="71067" y="336150"/>
                </a:lnTo>
                <a:lnTo>
                  <a:pt x="78600" y="337472"/>
                </a:lnTo>
                <a:lnTo>
                  <a:pt x="110337" y="337472"/>
                </a:lnTo>
                <a:lnTo>
                  <a:pt x="117870" y="336150"/>
                </a:lnTo>
                <a:lnTo>
                  <a:pt x="124128" y="332562"/>
                </a:lnTo>
                <a:lnTo>
                  <a:pt x="128402" y="327276"/>
                </a:lnTo>
                <a:lnTo>
                  <a:pt x="129984" y="320861"/>
                </a:lnTo>
                <a:lnTo>
                  <a:pt x="129984" y="313304"/>
                </a:lnTo>
                <a:lnTo>
                  <a:pt x="143074" y="310024"/>
                </a:lnTo>
                <a:lnTo>
                  <a:pt x="154176" y="302922"/>
                </a:lnTo>
                <a:lnTo>
                  <a:pt x="161875" y="292705"/>
                </a:lnTo>
                <a:lnTo>
                  <a:pt x="164757" y="280081"/>
                </a:lnTo>
                <a:lnTo>
                  <a:pt x="164757" y="206065"/>
                </a:lnTo>
                <a:close/>
              </a:path>
              <a:path w="181609" h="337820">
                <a:moveTo>
                  <a:pt x="163269" y="81530"/>
                </a:moveTo>
                <a:lnTo>
                  <a:pt x="12090" y="126005"/>
                </a:lnTo>
                <a:lnTo>
                  <a:pt x="3022" y="133561"/>
                </a:lnTo>
                <a:lnTo>
                  <a:pt x="0" y="136584"/>
                </a:lnTo>
                <a:lnTo>
                  <a:pt x="0" y="144127"/>
                </a:lnTo>
                <a:lnTo>
                  <a:pt x="1511" y="145639"/>
                </a:lnTo>
                <a:lnTo>
                  <a:pt x="1511" y="147150"/>
                </a:lnTo>
                <a:lnTo>
                  <a:pt x="3022" y="151684"/>
                </a:lnTo>
                <a:lnTo>
                  <a:pt x="4533" y="157729"/>
                </a:lnTo>
                <a:lnTo>
                  <a:pt x="9067" y="162263"/>
                </a:lnTo>
                <a:lnTo>
                  <a:pt x="13601" y="163774"/>
                </a:lnTo>
                <a:lnTo>
                  <a:pt x="15112" y="163774"/>
                </a:lnTo>
                <a:lnTo>
                  <a:pt x="33248" y="168296"/>
                </a:lnTo>
                <a:lnTo>
                  <a:pt x="37782" y="169807"/>
                </a:lnTo>
                <a:lnTo>
                  <a:pt x="40805" y="175852"/>
                </a:lnTo>
                <a:lnTo>
                  <a:pt x="40805" y="206065"/>
                </a:lnTo>
                <a:lnTo>
                  <a:pt x="51396" y="206065"/>
                </a:lnTo>
                <a:lnTo>
                  <a:pt x="51396" y="172829"/>
                </a:lnTo>
                <a:lnTo>
                  <a:pt x="43827" y="163774"/>
                </a:lnTo>
                <a:lnTo>
                  <a:pt x="36271" y="160752"/>
                </a:lnTo>
                <a:lnTo>
                  <a:pt x="34759" y="160752"/>
                </a:lnTo>
                <a:lnTo>
                  <a:pt x="18135" y="154707"/>
                </a:lnTo>
                <a:lnTo>
                  <a:pt x="13601" y="154707"/>
                </a:lnTo>
                <a:lnTo>
                  <a:pt x="12090" y="151684"/>
                </a:lnTo>
                <a:lnTo>
                  <a:pt x="12090" y="150173"/>
                </a:lnTo>
                <a:lnTo>
                  <a:pt x="10579" y="144127"/>
                </a:lnTo>
                <a:lnTo>
                  <a:pt x="9067" y="142629"/>
                </a:lnTo>
                <a:lnTo>
                  <a:pt x="9067" y="139606"/>
                </a:lnTo>
                <a:lnTo>
                  <a:pt x="15112" y="133561"/>
                </a:lnTo>
                <a:lnTo>
                  <a:pt x="18135" y="133561"/>
                </a:lnTo>
                <a:lnTo>
                  <a:pt x="34759" y="127516"/>
                </a:lnTo>
                <a:lnTo>
                  <a:pt x="158711" y="91270"/>
                </a:lnTo>
                <a:lnTo>
                  <a:pt x="176627" y="91270"/>
                </a:lnTo>
                <a:lnTo>
                  <a:pt x="174840" y="88149"/>
                </a:lnTo>
                <a:lnTo>
                  <a:pt x="169479" y="83704"/>
                </a:lnTo>
                <a:lnTo>
                  <a:pt x="163269" y="81530"/>
                </a:lnTo>
                <a:close/>
              </a:path>
              <a:path w="181609" h="337820">
                <a:moveTo>
                  <a:pt x="176627" y="91270"/>
                </a:moveTo>
                <a:lnTo>
                  <a:pt x="164757" y="91270"/>
                </a:lnTo>
                <a:lnTo>
                  <a:pt x="167779" y="92781"/>
                </a:lnTo>
                <a:lnTo>
                  <a:pt x="170802" y="101836"/>
                </a:lnTo>
                <a:lnTo>
                  <a:pt x="172313" y="104859"/>
                </a:lnTo>
                <a:lnTo>
                  <a:pt x="170802" y="106370"/>
                </a:lnTo>
                <a:lnTo>
                  <a:pt x="170802" y="107882"/>
                </a:lnTo>
                <a:lnTo>
                  <a:pt x="166268" y="112416"/>
                </a:lnTo>
                <a:lnTo>
                  <a:pt x="57442" y="144127"/>
                </a:lnTo>
                <a:lnTo>
                  <a:pt x="63487" y="145639"/>
                </a:lnTo>
                <a:lnTo>
                  <a:pt x="66509" y="147150"/>
                </a:lnTo>
                <a:lnTo>
                  <a:pt x="69532" y="150173"/>
                </a:lnTo>
                <a:lnTo>
                  <a:pt x="71043" y="153195"/>
                </a:lnTo>
                <a:lnTo>
                  <a:pt x="72555" y="154707"/>
                </a:lnTo>
                <a:lnTo>
                  <a:pt x="72555" y="206065"/>
                </a:lnTo>
                <a:lnTo>
                  <a:pt x="81622" y="206065"/>
                </a:lnTo>
                <a:lnTo>
                  <a:pt x="81622" y="154707"/>
                </a:lnTo>
                <a:lnTo>
                  <a:pt x="80111" y="150173"/>
                </a:lnTo>
                <a:lnTo>
                  <a:pt x="78600" y="147150"/>
                </a:lnTo>
                <a:lnTo>
                  <a:pt x="167779" y="121483"/>
                </a:lnTo>
                <a:lnTo>
                  <a:pt x="172313" y="119972"/>
                </a:lnTo>
                <a:lnTo>
                  <a:pt x="176847" y="116949"/>
                </a:lnTo>
                <a:lnTo>
                  <a:pt x="181381" y="103348"/>
                </a:lnTo>
                <a:lnTo>
                  <a:pt x="178358" y="94293"/>
                </a:lnTo>
                <a:lnTo>
                  <a:pt x="176627" y="91270"/>
                </a:lnTo>
                <a:close/>
              </a:path>
              <a:path w="181609" h="337820">
                <a:moveTo>
                  <a:pt x="163269" y="132876"/>
                </a:moveTo>
                <a:lnTo>
                  <a:pt x="122427" y="142629"/>
                </a:lnTo>
                <a:lnTo>
                  <a:pt x="107314" y="206065"/>
                </a:lnTo>
                <a:lnTo>
                  <a:pt x="116382" y="206065"/>
                </a:lnTo>
                <a:lnTo>
                  <a:pt x="116382" y="159240"/>
                </a:lnTo>
                <a:lnTo>
                  <a:pt x="120916" y="153195"/>
                </a:lnTo>
                <a:lnTo>
                  <a:pt x="125450" y="151684"/>
                </a:lnTo>
                <a:lnTo>
                  <a:pt x="158711" y="142629"/>
                </a:lnTo>
                <a:lnTo>
                  <a:pt x="163245" y="141118"/>
                </a:lnTo>
                <a:lnTo>
                  <a:pt x="176344" y="141118"/>
                </a:lnTo>
                <a:lnTo>
                  <a:pt x="174840" y="138869"/>
                </a:lnTo>
                <a:lnTo>
                  <a:pt x="169479" y="134882"/>
                </a:lnTo>
                <a:lnTo>
                  <a:pt x="163269" y="132876"/>
                </a:lnTo>
                <a:close/>
              </a:path>
              <a:path w="181609" h="337820">
                <a:moveTo>
                  <a:pt x="176344" y="141118"/>
                </a:moveTo>
                <a:lnTo>
                  <a:pt x="163245" y="141118"/>
                </a:lnTo>
                <a:lnTo>
                  <a:pt x="167779" y="142629"/>
                </a:lnTo>
                <a:lnTo>
                  <a:pt x="169290" y="147150"/>
                </a:lnTo>
                <a:lnTo>
                  <a:pt x="170802" y="153195"/>
                </a:lnTo>
                <a:lnTo>
                  <a:pt x="172313" y="157729"/>
                </a:lnTo>
                <a:lnTo>
                  <a:pt x="169290" y="162263"/>
                </a:lnTo>
                <a:lnTo>
                  <a:pt x="166268" y="162263"/>
                </a:lnTo>
                <a:lnTo>
                  <a:pt x="154177" y="165286"/>
                </a:lnTo>
                <a:lnTo>
                  <a:pt x="147754" y="168584"/>
                </a:lnTo>
                <a:lnTo>
                  <a:pt x="142465" y="173587"/>
                </a:lnTo>
                <a:lnTo>
                  <a:pt x="138876" y="179725"/>
                </a:lnTo>
                <a:lnTo>
                  <a:pt x="137553" y="186431"/>
                </a:lnTo>
                <a:lnTo>
                  <a:pt x="137553" y="206065"/>
                </a:lnTo>
                <a:lnTo>
                  <a:pt x="148132" y="206065"/>
                </a:lnTo>
                <a:lnTo>
                  <a:pt x="148132" y="181897"/>
                </a:lnTo>
                <a:lnTo>
                  <a:pt x="151155" y="175852"/>
                </a:lnTo>
                <a:lnTo>
                  <a:pt x="155689" y="174341"/>
                </a:lnTo>
                <a:lnTo>
                  <a:pt x="167779" y="171318"/>
                </a:lnTo>
                <a:lnTo>
                  <a:pt x="173919" y="168014"/>
                </a:lnTo>
                <a:lnTo>
                  <a:pt x="178358" y="163012"/>
                </a:lnTo>
                <a:lnTo>
                  <a:pt x="180531" y="156877"/>
                </a:lnTo>
                <a:lnTo>
                  <a:pt x="179870" y="150173"/>
                </a:lnTo>
                <a:lnTo>
                  <a:pt x="178358" y="144127"/>
                </a:lnTo>
                <a:lnTo>
                  <a:pt x="176344" y="141118"/>
                </a:lnTo>
                <a:close/>
              </a:path>
              <a:path w="181609" h="337820">
                <a:moveTo>
                  <a:pt x="169290" y="30894"/>
                </a:moveTo>
                <a:lnTo>
                  <a:pt x="158711" y="30894"/>
                </a:lnTo>
                <a:lnTo>
                  <a:pt x="157200" y="32418"/>
                </a:lnTo>
                <a:lnTo>
                  <a:pt x="12090" y="74709"/>
                </a:lnTo>
                <a:lnTo>
                  <a:pt x="7556" y="76106"/>
                </a:lnTo>
                <a:lnTo>
                  <a:pt x="4533" y="79154"/>
                </a:lnTo>
                <a:lnTo>
                  <a:pt x="3022" y="83714"/>
                </a:lnTo>
                <a:lnTo>
                  <a:pt x="0" y="86736"/>
                </a:lnTo>
                <a:lnTo>
                  <a:pt x="0" y="91270"/>
                </a:lnTo>
                <a:lnTo>
                  <a:pt x="1511" y="95804"/>
                </a:lnTo>
                <a:lnTo>
                  <a:pt x="3022" y="101836"/>
                </a:lnTo>
                <a:lnTo>
                  <a:pt x="4533" y="109393"/>
                </a:lnTo>
                <a:lnTo>
                  <a:pt x="12090" y="113927"/>
                </a:lnTo>
                <a:lnTo>
                  <a:pt x="22669" y="113927"/>
                </a:lnTo>
                <a:lnTo>
                  <a:pt x="24180" y="112416"/>
                </a:lnTo>
                <a:lnTo>
                  <a:pt x="49846" y="104859"/>
                </a:lnTo>
                <a:lnTo>
                  <a:pt x="15112" y="104859"/>
                </a:lnTo>
                <a:lnTo>
                  <a:pt x="12090" y="101836"/>
                </a:lnTo>
                <a:lnTo>
                  <a:pt x="12090" y="98827"/>
                </a:lnTo>
                <a:lnTo>
                  <a:pt x="10579" y="92781"/>
                </a:lnTo>
                <a:lnTo>
                  <a:pt x="9067" y="91270"/>
                </a:lnTo>
                <a:lnTo>
                  <a:pt x="9067" y="89759"/>
                </a:lnTo>
                <a:lnTo>
                  <a:pt x="10579" y="86736"/>
                </a:lnTo>
                <a:lnTo>
                  <a:pt x="13601" y="83714"/>
                </a:lnTo>
                <a:lnTo>
                  <a:pt x="15144" y="83704"/>
                </a:lnTo>
                <a:lnTo>
                  <a:pt x="158711" y="39911"/>
                </a:lnTo>
                <a:lnTo>
                  <a:pt x="177149" y="39911"/>
                </a:lnTo>
                <a:lnTo>
                  <a:pt x="175336" y="35339"/>
                </a:lnTo>
                <a:lnTo>
                  <a:pt x="169290" y="30894"/>
                </a:lnTo>
                <a:close/>
              </a:path>
              <a:path w="181609" h="337820">
                <a:moveTo>
                  <a:pt x="177149" y="39911"/>
                </a:moveTo>
                <a:lnTo>
                  <a:pt x="164757" y="39911"/>
                </a:lnTo>
                <a:lnTo>
                  <a:pt x="167779" y="42959"/>
                </a:lnTo>
                <a:lnTo>
                  <a:pt x="169290" y="46007"/>
                </a:lnTo>
                <a:lnTo>
                  <a:pt x="170802" y="50452"/>
                </a:lnTo>
                <a:lnTo>
                  <a:pt x="172313" y="53500"/>
                </a:lnTo>
                <a:lnTo>
                  <a:pt x="170802" y="55024"/>
                </a:lnTo>
                <a:lnTo>
                  <a:pt x="170802" y="58072"/>
                </a:lnTo>
                <a:lnTo>
                  <a:pt x="167779" y="61120"/>
                </a:lnTo>
                <a:lnTo>
                  <a:pt x="166268" y="61120"/>
                </a:lnTo>
                <a:lnTo>
                  <a:pt x="21158" y="104859"/>
                </a:lnTo>
                <a:lnTo>
                  <a:pt x="49846" y="104859"/>
                </a:lnTo>
                <a:lnTo>
                  <a:pt x="167779" y="70137"/>
                </a:lnTo>
                <a:lnTo>
                  <a:pt x="172313" y="68613"/>
                </a:lnTo>
                <a:lnTo>
                  <a:pt x="176847" y="65565"/>
                </a:lnTo>
                <a:lnTo>
                  <a:pt x="178358" y="61120"/>
                </a:lnTo>
                <a:lnTo>
                  <a:pt x="179870" y="58072"/>
                </a:lnTo>
                <a:lnTo>
                  <a:pt x="181381" y="53500"/>
                </a:lnTo>
                <a:lnTo>
                  <a:pt x="179870" y="48928"/>
                </a:lnTo>
                <a:lnTo>
                  <a:pt x="178358" y="42959"/>
                </a:lnTo>
                <a:lnTo>
                  <a:pt x="177149" y="39911"/>
                </a:lnTo>
                <a:close/>
              </a:path>
              <a:path w="181609" h="337820">
                <a:moveTo>
                  <a:pt x="94374" y="0"/>
                </a:moveTo>
                <a:lnTo>
                  <a:pt x="12090" y="23274"/>
                </a:lnTo>
                <a:lnTo>
                  <a:pt x="613" y="37740"/>
                </a:lnTo>
                <a:lnTo>
                  <a:pt x="1511" y="44483"/>
                </a:lnTo>
                <a:lnTo>
                  <a:pt x="3022" y="50452"/>
                </a:lnTo>
                <a:lnTo>
                  <a:pt x="4533" y="58072"/>
                </a:lnTo>
                <a:lnTo>
                  <a:pt x="12090" y="62517"/>
                </a:lnTo>
                <a:lnTo>
                  <a:pt x="24180" y="62517"/>
                </a:lnTo>
                <a:lnTo>
                  <a:pt x="53724" y="53500"/>
                </a:lnTo>
                <a:lnTo>
                  <a:pt x="15112" y="53500"/>
                </a:lnTo>
                <a:lnTo>
                  <a:pt x="12090" y="51976"/>
                </a:lnTo>
                <a:lnTo>
                  <a:pt x="12090" y="47404"/>
                </a:lnTo>
                <a:lnTo>
                  <a:pt x="10579" y="42959"/>
                </a:lnTo>
                <a:lnTo>
                  <a:pt x="9067" y="38387"/>
                </a:lnTo>
                <a:lnTo>
                  <a:pt x="10579" y="33815"/>
                </a:lnTo>
                <a:lnTo>
                  <a:pt x="90690" y="9685"/>
                </a:lnTo>
                <a:lnTo>
                  <a:pt x="107179" y="9685"/>
                </a:lnTo>
                <a:lnTo>
                  <a:pt x="105520" y="6615"/>
                </a:lnTo>
                <a:lnTo>
                  <a:pt x="100514" y="2176"/>
                </a:lnTo>
                <a:lnTo>
                  <a:pt x="94374" y="0"/>
                </a:lnTo>
                <a:close/>
              </a:path>
              <a:path w="181609" h="337820">
                <a:moveTo>
                  <a:pt x="107179" y="9685"/>
                </a:moveTo>
                <a:lnTo>
                  <a:pt x="95224" y="9685"/>
                </a:lnTo>
                <a:lnTo>
                  <a:pt x="99758" y="11209"/>
                </a:lnTo>
                <a:lnTo>
                  <a:pt x="99758" y="15781"/>
                </a:lnTo>
                <a:lnTo>
                  <a:pt x="101269" y="20226"/>
                </a:lnTo>
                <a:lnTo>
                  <a:pt x="102781" y="24798"/>
                </a:lnTo>
                <a:lnTo>
                  <a:pt x="101269" y="29370"/>
                </a:lnTo>
                <a:lnTo>
                  <a:pt x="96735" y="30894"/>
                </a:lnTo>
                <a:lnTo>
                  <a:pt x="21158" y="53500"/>
                </a:lnTo>
                <a:lnTo>
                  <a:pt x="53724" y="53500"/>
                </a:lnTo>
                <a:lnTo>
                  <a:pt x="98247" y="39911"/>
                </a:lnTo>
                <a:lnTo>
                  <a:pt x="104386" y="36361"/>
                </a:lnTo>
                <a:lnTo>
                  <a:pt x="108826" y="30847"/>
                </a:lnTo>
                <a:lnTo>
                  <a:pt x="110998" y="24213"/>
                </a:lnTo>
                <a:lnTo>
                  <a:pt x="110337" y="17305"/>
                </a:lnTo>
                <a:lnTo>
                  <a:pt x="108826" y="12733"/>
                </a:lnTo>
                <a:lnTo>
                  <a:pt x="107179" y="9685"/>
                </a:lnTo>
                <a:close/>
              </a:path>
            </a:pathLst>
          </a:custGeom>
          <a:solidFill>
            <a:srgbClr val="FFFFFF"/>
          </a:solidFill>
        </p:spPr>
        <p:txBody>
          <a:bodyPr wrap="square" lIns="0" tIns="0" rIns="0" bIns="0" rtlCol="0"/>
          <a:lstStyle/>
          <a:p/>
        </p:txBody>
      </p:sp>
      <p:sp>
        <p:nvSpPr>
          <p:cNvPr id="19" name="object 19"/>
          <p:cNvSpPr txBox="1"/>
          <p:nvPr/>
        </p:nvSpPr>
        <p:spPr>
          <a:xfrm>
            <a:off x="412495" y="1196420"/>
            <a:ext cx="8159115" cy="4989195"/>
          </a:xfrm>
          <a:prstGeom prst="rect">
            <a:avLst/>
          </a:prstGeom>
        </p:spPr>
        <p:txBody>
          <a:bodyPr vert="horz" wrap="square" lIns="0" tIns="13335" rIns="0" bIns="0" rtlCol="0">
            <a:spAutoFit/>
          </a:bodyPr>
          <a:lstStyle/>
          <a:p>
            <a:pPr marL="12700" marR="5080" indent="360680">
              <a:lnSpc>
                <a:spcPct val="150000"/>
              </a:lnSpc>
              <a:spcBef>
                <a:spcPts val="105"/>
              </a:spcBef>
            </a:pPr>
            <a:r>
              <a:rPr sz="1800" spc="-5" dirty="0">
                <a:solidFill>
                  <a:srgbClr val="474747"/>
                </a:solidFill>
                <a:latin typeface="微软雅黑" panose="020B0503020204020204" charset="-122"/>
                <a:cs typeface="微软雅黑" panose="020B0503020204020204" charset="-122"/>
              </a:rPr>
              <a:t>在职称评审系统中，为审核需要和评委会评审需要，学校会对部分填报信息提 </a:t>
            </a:r>
            <a:r>
              <a:rPr sz="1800" dirty="0">
                <a:solidFill>
                  <a:srgbClr val="474747"/>
                </a:solidFill>
                <a:latin typeface="微软雅黑" panose="020B0503020204020204" charset="-122"/>
                <a:cs typeface="微软雅黑" panose="020B0503020204020204" charset="-122"/>
              </a:rPr>
              <a:t>出提交规范证明与佐证材料的要求。归纳起来，需上传附件或提交纸质材料的佐 证材料包括证书证明材料、业绩成果材料和代表作送审材料。具体材料要求已在 </a:t>
            </a:r>
            <a:r>
              <a:rPr sz="1800" spc="-5" dirty="0">
                <a:solidFill>
                  <a:srgbClr val="474747"/>
                </a:solidFill>
                <a:latin typeface="微软雅黑" panose="020B0503020204020204" charset="-122"/>
                <a:cs typeface="微软雅黑" panose="020B0503020204020204" charset="-122"/>
              </a:rPr>
              <a:t>填报系统中相应栏目中以温馨提示的方式列出。</a:t>
            </a:r>
            <a:endParaRPr sz="1800">
              <a:latin typeface="微软雅黑" panose="020B0503020204020204" charset="-122"/>
              <a:cs typeface="微软雅黑" panose="020B0503020204020204" charset="-122"/>
            </a:endParaRPr>
          </a:p>
          <a:p>
            <a:pPr>
              <a:lnSpc>
                <a:spcPct val="100000"/>
              </a:lnSpc>
              <a:spcBef>
                <a:spcPts val="10"/>
              </a:spcBef>
            </a:pPr>
            <a:endParaRPr sz="2600">
              <a:latin typeface="Times New Roman" panose="02020603050405020304"/>
              <a:cs typeface="Times New Roman" panose="02020603050405020304"/>
            </a:endParaRPr>
          </a:p>
          <a:p>
            <a:pPr marL="1009015">
              <a:lnSpc>
                <a:spcPct val="100000"/>
              </a:lnSpc>
            </a:pPr>
            <a:r>
              <a:rPr sz="1600" b="1" spc="-5" dirty="0">
                <a:solidFill>
                  <a:srgbClr val="6F2F9F"/>
                </a:solidFill>
                <a:latin typeface="微软雅黑" panose="020B0503020204020204" charset="-122"/>
                <a:cs typeface="微软雅黑" panose="020B0503020204020204" charset="-122"/>
              </a:rPr>
              <a:t>证书证明材料</a:t>
            </a:r>
            <a:endParaRPr sz="1600">
              <a:latin typeface="微软雅黑" panose="020B0503020204020204" charset="-122"/>
              <a:cs typeface="微软雅黑" panose="020B0503020204020204" charset="-122"/>
            </a:endParaRPr>
          </a:p>
          <a:p>
            <a:pPr marL="1009015" marR="850900">
              <a:lnSpc>
                <a:spcPct val="100000"/>
              </a:lnSpc>
            </a:pPr>
            <a:r>
              <a:rPr sz="1600" spc="-5" dirty="0">
                <a:solidFill>
                  <a:srgbClr val="585858"/>
                </a:solidFill>
                <a:latin typeface="微软雅黑" panose="020B0503020204020204" charset="-122"/>
                <a:cs typeface="微软雅黑" panose="020B0503020204020204" charset="-122"/>
              </a:rPr>
              <a:t>包括最高学历学位证书、职称证书</a:t>
            </a:r>
            <a:r>
              <a:rPr sz="1600" spc="5" dirty="0">
                <a:solidFill>
                  <a:srgbClr val="585858"/>
                </a:solidFill>
                <a:latin typeface="微软雅黑" panose="020B0503020204020204" charset="-122"/>
                <a:cs typeface="微软雅黑" panose="020B0503020204020204" charset="-122"/>
              </a:rPr>
              <a:t>、</a:t>
            </a:r>
            <a:r>
              <a:rPr sz="1600" spc="-5" dirty="0">
                <a:solidFill>
                  <a:srgbClr val="585858"/>
                </a:solidFill>
                <a:latin typeface="微软雅黑" panose="020B0503020204020204" charset="-122"/>
                <a:cs typeface="微软雅黑" panose="020B0503020204020204" charset="-122"/>
              </a:rPr>
              <a:t>高校</a:t>
            </a:r>
            <a:r>
              <a:rPr sz="1600" spc="5" dirty="0">
                <a:solidFill>
                  <a:srgbClr val="585858"/>
                </a:solidFill>
                <a:latin typeface="微软雅黑" panose="020B0503020204020204" charset="-122"/>
                <a:cs typeface="微软雅黑" panose="020B0503020204020204" charset="-122"/>
              </a:rPr>
              <a:t>教</a:t>
            </a:r>
            <a:r>
              <a:rPr sz="1600" spc="-5" dirty="0">
                <a:solidFill>
                  <a:srgbClr val="585858"/>
                </a:solidFill>
                <a:latin typeface="微软雅黑" panose="020B0503020204020204" charset="-122"/>
                <a:cs typeface="微软雅黑" panose="020B0503020204020204" charset="-122"/>
              </a:rPr>
              <a:t>师资</a:t>
            </a:r>
            <a:r>
              <a:rPr sz="1600" spc="5" dirty="0">
                <a:solidFill>
                  <a:srgbClr val="585858"/>
                </a:solidFill>
                <a:latin typeface="微软雅黑" panose="020B0503020204020204" charset="-122"/>
                <a:cs typeface="微软雅黑" panose="020B0503020204020204" charset="-122"/>
              </a:rPr>
              <a:t>格</a:t>
            </a:r>
            <a:r>
              <a:rPr sz="1600" spc="-5" dirty="0">
                <a:solidFill>
                  <a:srgbClr val="585858"/>
                </a:solidFill>
                <a:latin typeface="微软雅黑" panose="020B0503020204020204" charset="-122"/>
                <a:cs typeface="微软雅黑" panose="020B0503020204020204" charset="-122"/>
              </a:rPr>
              <a:t>证、</a:t>
            </a:r>
            <a:r>
              <a:rPr sz="1600" spc="5" dirty="0">
                <a:solidFill>
                  <a:srgbClr val="585858"/>
                </a:solidFill>
                <a:latin typeface="微软雅黑" panose="020B0503020204020204" charset="-122"/>
                <a:cs typeface="微软雅黑" panose="020B0503020204020204" charset="-122"/>
              </a:rPr>
              <a:t>继</a:t>
            </a:r>
            <a:r>
              <a:rPr sz="1600" spc="-5" dirty="0">
                <a:solidFill>
                  <a:srgbClr val="585858"/>
                </a:solidFill>
                <a:latin typeface="微软雅黑" panose="020B0503020204020204" charset="-122"/>
                <a:cs typeface="微软雅黑" panose="020B0503020204020204" charset="-122"/>
              </a:rPr>
              <a:t>续教</a:t>
            </a:r>
            <a:r>
              <a:rPr sz="1600" spc="5" dirty="0">
                <a:solidFill>
                  <a:srgbClr val="585858"/>
                </a:solidFill>
                <a:latin typeface="微软雅黑" panose="020B0503020204020204" charset="-122"/>
                <a:cs typeface="微软雅黑" panose="020B0503020204020204" charset="-122"/>
              </a:rPr>
              <a:t>育</a:t>
            </a:r>
            <a:r>
              <a:rPr sz="1600" spc="-5" dirty="0">
                <a:solidFill>
                  <a:srgbClr val="585858"/>
                </a:solidFill>
                <a:latin typeface="微软雅黑" panose="020B0503020204020204" charset="-122"/>
                <a:cs typeface="微软雅黑" panose="020B0503020204020204" charset="-122"/>
              </a:rPr>
              <a:t>证明、 </a:t>
            </a:r>
            <a:r>
              <a:rPr sz="1600" spc="-5" dirty="0">
                <a:solidFill>
                  <a:srgbClr val="585858"/>
                </a:solidFill>
                <a:latin typeface="微软雅黑" panose="020B0503020204020204" charset="-122"/>
                <a:cs typeface="微软雅黑" panose="020B0503020204020204" charset="-122"/>
              </a:rPr>
              <a:t>留学回国人员证明等。</a:t>
            </a:r>
            <a:endParaRPr sz="1600">
              <a:latin typeface="微软雅黑" panose="020B0503020204020204" charset="-122"/>
              <a:cs typeface="微软雅黑" panose="020B0503020204020204" charset="-122"/>
            </a:endParaRPr>
          </a:p>
          <a:p>
            <a:pPr>
              <a:lnSpc>
                <a:spcPct val="100000"/>
              </a:lnSpc>
            </a:pPr>
            <a:r>
              <a:rPr lang="en-US" sz="1600" b="1" spc="-5" dirty="0">
                <a:solidFill>
                  <a:srgbClr val="404040"/>
                </a:solidFill>
                <a:latin typeface="微软雅黑" panose="020B0503020204020204" charset="-122"/>
                <a:cs typeface="微软雅黑" panose="020B0503020204020204" charset="-122"/>
              </a:rPr>
              <a:t>                 </a:t>
            </a:r>
            <a:endParaRPr lang="en-US" sz="1600" b="1" spc="-5" dirty="0">
              <a:solidFill>
                <a:srgbClr val="404040"/>
              </a:solidFill>
              <a:latin typeface="微软雅黑" panose="020B0503020204020204" charset="-122"/>
              <a:cs typeface="微软雅黑" panose="020B0503020204020204" charset="-122"/>
            </a:endParaRPr>
          </a:p>
          <a:p>
            <a:pPr>
              <a:lnSpc>
                <a:spcPct val="100000"/>
              </a:lnSpc>
            </a:pPr>
            <a:r>
              <a:rPr lang="en-US" sz="1600" b="1" spc="-5" dirty="0">
                <a:solidFill>
                  <a:srgbClr val="404040"/>
                </a:solidFill>
                <a:latin typeface="微软雅黑" panose="020B0503020204020204" charset="-122"/>
                <a:cs typeface="微软雅黑" panose="020B0503020204020204" charset="-122"/>
              </a:rPr>
              <a:t>                 </a:t>
            </a:r>
            <a:r>
              <a:rPr sz="1600" b="1" spc="-5" dirty="0">
                <a:solidFill>
                  <a:srgbClr val="404040"/>
                </a:solidFill>
                <a:latin typeface="微软雅黑" panose="020B0503020204020204" charset="-122"/>
                <a:cs typeface="微软雅黑" panose="020B0503020204020204" charset="-122"/>
              </a:rPr>
              <a:t>业绩成果材料</a:t>
            </a:r>
            <a:endParaRPr sz="1600">
              <a:latin typeface="微软雅黑" panose="020B0503020204020204" charset="-122"/>
              <a:cs typeface="微软雅黑" panose="020B0503020204020204" charset="-122"/>
            </a:endParaRPr>
          </a:p>
          <a:p>
            <a:pPr marL="1039495" marR="935355">
              <a:lnSpc>
                <a:spcPct val="100000"/>
              </a:lnSpc>
            </a:pPr>
            <a:r>
              <a:rPr sz="1600" spc="-5" dirty="0">
                <a:solidFill>
                  <a:srgbClr val="585858"/>
                </a:solidFill>
                <a:latin typeface="微软雅黑" panose="020B0503020204020204" charset="-122"/>
                <a:cs typeface="微软雅黑" panose="020B0503020204020204" charset="-122"/>
              </a:rPr>
              <a:t>包括论文、著作、教材、专利授权</a:t>
            </a:r>
            <a:r>
              <a:rPr sz="1600" spc="5" dirty="0">
                <a:solidFill>
                  <a:srgbClr val="585858"/>
                </a:solidFill>
                <a:latin typeface="微软雅黑" panose="020B0503020204020204" charset="-122"/>
                <a:cs typeface="微软雅黑" panose="020B0503020204020204" charset="-122"/>
              </a:rPr>
              <a:t>、</a:t>
            </a:r>
            <a:r>
              <a:rPr sz="1600" spc="-5" dirty="0">
                <a:solidFill>
                  <a:srgbClr val="585858"/>
                </a:solidFill>
                <a:latin typeface="微软雅黑" panose="020B0503020204020204" charset="-122"/>
                <a:cs typeface="微软雅黑" panose="020B0503020204020204" charset="-122"/>
              </a:rPr>
              <a:t>成果</a:t>
            </a:r>
            <a:r>
              <a:rPr sz="1600" spc="5" dirty="0">
                <a:solidFill>
                  <a:srgbClr val="585858"/>
                </a:solidFill>
                <a:latin typeface="微软雅黑" panose="020B0503020204020204" charset="-122"/>
                <a:cs typeface="微软雅黑" panose="020B0503020204020204" charset="-122"/>
              </a:rPr>
              <a:t>转</a:t>
            </a:r>
            <a:r>
              <a:rPr sz="1600" spc="-5" dirty="0">
                <a:solidFill>
                  <a:srgbClr val="585858"/>
                </a:solidFill>
                <a:latin typeface="微软雅黑" panose="020B0503020204020204" charset="-122"/>
                <a:cs typeface="微软雅黑" panose="020B0503020204020204" charset="-122"/>
              </a:rPr>
              <a:t>化、</a:t>
            </a:r>
            <a:r>
              <a:rPr sz="1600" spc="5" dirty="0">
                <a:solidFill>
                  <a:srgbClr val="585858"/>
                </a:solidFill>
                <a:latin typeface="微软雅黑" panose="020B0503020204020204" charset="-122"/>
                <a:cs typeface="微软雅黑" panose="020B0503020204020204" charset="-122"/>
              </a:rPr>
              <a:t>科</a:t>
            </a:r>
            <a:r>
              <a:rPr sz="1600" spc="-5" dirty="0">
                <a:solidFill>
                  <a:srgbClr val="585858"/>
                </a:solidFill>
                <a:latin typeface="微软雅黑" panose="020B0503020204020204" charset="-122"/>
                <a:cs typeface="微软雅黑" panose="020B0503020204020204" charset="-122"/>
              </a:rPr>
              <a:t>研课</a:t>
            </a:r>
            <a:r>
              <a:rPr sz="1600" spc="5" dirty="0">
                <a:solidFill>
                  <a:srgbClr val="585858"/>
                </a:solidFill>
                <a:latin typeface="微软雅黑" panose="020B0503020204020204" charset="-122"/>
                <a:cs typeface="微软雅黑" panose="020B0503020204020204" charset="-122"/>
              </a:rPr>
              <a:t>题</a:t>
            </a:r>
            <a:r>
              <a:rPr sz="1600" spc="-5" dirty="0">
                <a:solidFill>
                  <a:srgbClr val="585858"/>
                </a:solidFill>
                <a:latin typeface="微软雅黑" panose="020B0503020204020204" charset="-122"/>
                <a:cs typeface="微软雅黑" panose="020B0503020204020204" charset="-122"/>
              </a:rPr>
              <a:t>立</a:t>
            </a:r>
            <a:r>
              <a:rPr sz="1600" spc="5" dirty="0">
                <a:solidFill>
                  <a:srgbClr val="585858"/>
                </a:solidFill>
                <a:latin typeface="微软雅黑" panose="020B0503020204020204" charset="-122"/>
                <a:cs typeface="微软雅黑" panose="020B0503020204020204" charset="-122"/>
              </a:rPr>
              <a:t>项</a:t>
            </a:r>
            <a:r>
              <a:rPr sz="1600" spc="-5" dirty="0">
                <a:solidFill>
                  <a:srgbClr val="585858"/>
                </a:solidFill>
                <a:latin typeface="微软雅黑" panose="020B0503020204020204" charset="-122"/>
                <a:cs typeface="微软雅黑" panose="020B0503020204020204" charset="-122"/>
              </a:rPr>
              <a:t>证明、作品、获奖证书等。</a:t>
            </a:r>
            <a:endParaRPr sz="1600">
              <a:latin typeface="微软雅黑" panose="020B0503020204020204" charset="-122"/>
              <a:cs typeface="微软雅黑" panose="020B0503020204020204" charset="-122"/>
            </a:endParaRPr>
          </a:p>
          <a:p>
            <a:pPr>
              <a:lnSpc>
                <a:spcPct val="100000"/>
              </a:lnSpc>
              <a:spcBef>
                <a:spcPts val="50"/>
              </a:spcBef>
            </a:pPr>
            <a:endParaRPr sz="2200">
              <a:latin typeface="Times New Roman" panose="02020603050405020304"/>
              <a:cs typeface="Times New Roman" panose="02020603050405020304"/>
            </a:endParaRPr>
          </a:p>
          <a:p>
            <a:pPr>
              <a:lnSpc>
                <a:spcPct val="100000"/>
              </a:lnSpc>
              <a:spcBef>
                <a:spcPts val="50"/>
              </a:spcBef>
            </a:pPr>
            <a:endParaRPr sz="2200">
              <a:latin typeface="Times New Roman" panose="02020603050405020304"/>
              <a:cs typeface="Times New Roman" panose="02020603050405020304"/>
            </a:endParaRPr>
          </a:p>
          <a:p>
            <a:pPr>
              <a:lnSpc>
                <a:spcPct val="100000"/>
              </a:lnSpc>
              <a:spcBef>
                <a:spcPts val="50"/>
              </a:spcBef>
            </a:pPr>
            <a:r>
              <a:rPr lang="en-US" sz="1600" b="1" spc="-5" dirty="0">
                <a:solidFill>
                  <a:srgbClr val="A468D2"/>
                </a:solidFill>
                <a:latin typeface="微软雅黑" panose="020B0503020204020204" charset="-122"/>
                <a:cs typeface="微软雅黑" panose="020B0503020204020204" charset="-122"/>
              </a:rPr>
              <a:t>                 </a:t>
            </a:r>
            <a:r>
              <a:rPr sz="1600" b="1" spc="-5" dirty="0">
                <a:solidFill>
                  <a:srgbClr val="A468D2"/>
                </a:solidFill>
                <a:latin typeface="微软雅黑" panose="020B0503020204020204" charset="-122"/>
                <a:cs typeface="微软雅黑" panose="020B0503020204020204" charset="-122"/>
              </a:rPr>
              <a:t>代表作送审材料</a:t>
            </a:r>
            <a:endParaRPr sz="1600">
              <a:latin typeface="微软雅黑" panose="020B0503020204020204" charset="-122"/>
              <a:cs typeface="微软雅黑" panose="020B0503020204020204" charset="-122"/>
            </a:endParaRPr>
          </a:p>
          <a:p>
            <a:pPr marL="1024890">
              <a:lnSpc>
                <a:spcPct val="100000"/>
              </a:lnSpc>
            </a:pPr>
            <a:r>
              <a:rPr sz="1600" spc="-5" dirty="0">
                <a:solidFill>
                  <a:srgbClr val="585858"/>
                </a:solidFill>
                <a:latin typeface="微软雅黑" panose="020B0503020204020204" charset="-122"/>
                <a:cs typeface="微软雅黑" panose="020B0503020204020204" charset="-122"/>
              </a:rPr>
              <a:t>包括匿名送审的论文和著作。</a:t>
            </a:r>
            <a:endParaRPr sz="1600">
              <a:latin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25092" y="211582"/>
            <a:ext cx="4008120" cy="381635"/>
          </a:xfrm>
          <a:prstGeom prst="rect">
            <a:avLst/>
          </a:prstGeom>
        </p:spPr>
        <p:txBody>
          <a:bodyPr vert="horz" wrap="square" lIns="0" tIns="12700" rIns="0" bIns="0" rtlCol="0">
            <a:spAutoFit/>
          </a:bodyPr>
          <a:lstStyle/>
          <a:p>
            <a:pPr marL="12700">
              <a:lnSpc>
                <a:spcPct val="100000"/>
              </a:lnSpc>
              <a:spcBef>
                <a:spcPts val="100"/>
              </a:spcBef>
            </a:pPr>
            <a:r>
              <a:rPr sz="2400" b="1" kern="0" spc="-5" dirty="0">
                <a:solidFill>
                  <a:srgbClr val="00406C"/>
                </a:solidFill>
                <a:latin typeface="微软雅黑" panose="020B0503020204020204" charset="-122"/>
                <a:ea typeface="微软雅黑" panose="020B0503020204020204" charset="-122"/>
                <a:cs typeface="微软雅黑" panose="020B0503020204020204" charset="-122"/>
              </a:rPr>
              <a:t>我应如何规范</a:t>
            </a:r>
            <a:r>
              <a:rPr sz="2400" b="1" kern="0" spc="-5" dirty="0">
                <a:solidFill>
                  <a:srgbClr val="00406C"/>
                </a:solidFill>
                <a:latin typeface="微软雅黑" panose="020B0503020204020204" charset="-122"/>
                <a:ea typeface="微软雅黑" panose="020B0503020204020204" charset="-122"/>
                <a:cs typeface="微软雅黑" panose="020B0503020204020204" charset="-122"/>
                <a:sym typeface="+mn-ea"/>
              </a:rPr>
              <a:t>地</a:t>
            </a:r>
            <a:r>
              <a:rPr sz="2400" b="1" kern="0" spc="-5" dirty="0">
                <a:solidFill>
                  <a:srgbClr val="00406C"/>
                </a:solidFill>
                <a:latin typeface="微软雅黑" panose="020B0503020204020204" charset="-122"/>
                <a:ea typeface="微软雅黑" panose="020B0503020204020204" charset="-122"/>
                <a:cs typeface="微软雅黑" panose="020B0503020204020204" charset="-122"/>
              </a:rPr>
              <a:t>提交佐证材料</a:t>
            </a:r>
            <a:endParaRPr sz="2400">
              <a:latin typeface="Microsoft JhengHei" panose="020B0604030504040204" charset="-120"/>
              <a:cs typeface="Microsoft JhengHei" panose="020B0604030504040204" charset="-120"/>
            </a:endParaRPr>
          </a:p>
        </p:txBody>
      </p:sp>
      <p:sp>
        <p:nvSpPr>
          <p:cNvPr id="3" name="object 3"/>
          <p:cNvSpPr/>
          <p:nvPr/>
        </p:nvSpPr>
        <p:spPr>
          <a:xfrm>
            <a:off x="387095" y="76200"/>
            <a:ext cx="721360" cy="721360"/>
          </a:xfrm>
          <a:custGeom>
            <a:avLst/>
            <a:gdLst/>
            <a:ahLst/>
            <a:cxnLst/>
            <a:rect l="l" t="t" r="r" b="b"/>
            <a:pathLst>
              <a:path w="721360" h="721360">
                <a:moveTo>
                  <a:pt x="360426" y="0"/>
                </a:moveTo>
                <a:lnTo>
                  <a:pt x="311517" y="3291"/>
                </a:lnTo>
                <a:lnTo>
                  <a:pt x="264609" y="12878"/>
                </a:lnTo>
                <a:lnTo>
                  <a:pt x="220131" y="28330"/>
                </a:lnTo>
                <a:lnTo>
                  <a:pt x="178511" y="49219"/>
                </a:lnTo>
                <a:lnTo>
                  <a:pt x="140179" y="75114"/>
                </a:lnTo>
                <a:lnTo>
                  <a:pt x="105565" y="105584"/>
                </a:lnTo>
                <a:lnTo>
                  <a:pt x="75098" y="140201"/>
                </a:lnTo>
                <a:lnTo>
                  <a:pt x="49208" y="178533"/>
                </a:lnTo>
                <a:lnTo>
                  <a:pt x="28323" y="220152"/>
                </a:lnTo>
                <a:lnTo>
                  <a:pt x="12874" y="264627"/>
                </a:lnTo>
                <a:lnTo>
                  <a:pt x="3290" y="311528"/>
                </a:lnTo>
                <a:lnTo>
                  <a:pt x="0" y="360425"/>
                </a:lnTo>
                <a:lnTo>
                  <a:pt x="3290" y="409323"/>
                </a:lnTo>
                <a:lnTo>
                  <a:pt x="12874" y="456224"/>
                </a:lnTo>
                <a:lnTo>
                  <a:pt x="28323" y="500699"/>
                </a:lnTo>
                <a:lnTo>
                  <a:pt x="49208" y="542318"/>
                </a:lnTo>
                <a:lnTo>
                  <a:pt x="75098" y="580650"/>
                </a:lnTo>
                <a:lnTo>
                  <a:pt x="105565" y="615267"/>
                </a:lnTo>
                <a:lnTo>
                  <a:pt x="140179" y="645737"/>
                </a:lnTo>
                <a:lnTo>
                  <a:pt x="178511" y="671632"/>
                </a:lnTo>
                <a:lnTo>
                  <a:pt x="220131" y="692521"/>
                </a:lnTo>
                <a:lnTo>
                  <a:pt x="264609" y="707973"/>
                </a:lnTo>
                <a:lnTo>
                  <a:pt x="311517" y="717560"/>
                </a:lnTo>
                <a:lnTo>
                  <a:pt x="360426" y="720851"/>
                </a:lnTo>
                <a:lnTo>
                  <a:pt x="409334" y="717560"/>
                </a:lnTo>
                <a:lnTo>
                  <a:pt x="456242" y="707973"/>
                </a:lnTo>
                <a:lnTo>
                  <a:pt x="500720" y="692521"/>
                </a:lnTo>
                <a:lnTo>
                  <a:pt x="542340" y="671632"/>
                </a:lnTo>
                <a:lnTo>
                  <a:pt x="580672" y="645737"/>
                </a:lnTo>
                <a:lnTo>
                  <a:pt x="615286" y="615267"/>
                </a:lnTo>
                <a:lnTo>
                  <a:pt x="645753" y="580650"/>
                </a:lnTo>
                <a:lnTo>
                  <a:pt x="671643" y="542318"/>
                </a:lnTo>
                <a:lnTo>
                  <a:pt x="692528" y="500699"/>
                </a:lnTo>
                <a:lnTo>
                  <a:pt x="707977" y="456224"/>
                </a:lnTo>
                <a:lnTo>
                  <a:pt x="717561" y="409323"/>
                </a:lnTo>
                <a:lnTo>
                  <a:pt x="720851" y="360425"/>
                </a:lnTo>
                <a:lnTo>
                  <a:pt x="717561" y="311528"/>
                </a:lnTo>
                <a:lnTo>
                  <a:pt x="707977" y="264627"/>
                </a:lnTo>
                <a:lnTo>
                  <a:pt x="692528" y="220152"/>
                </a:lnTo>
                <a:lnTo>
                  <a:pt x="671643" y="178533"/>
                </a:lnTo>
                <a:lnTo>
                  <a:pt x="645753" y="140201"/>
                </a:lnTo>
                <a:lnTo>
                  <a:pt x="615286" y="105584"/>
                </a:lnTo>
                <a:lnTo>
                  <a:pt x="580672" y="75114"/>
                </a:lnTo>
                <a:lnTo>
                  <a:pt x="542340" y="49219"/>
                </a:lnTo>
                <a:lnTo>
                  <a:pt x="500720" y="28330"/>
                </a:lnTo>
                <a:lnTo>
                  <a:pt x="456242" y="12878"/>
                </a:lnTo>
                <a:lnTo>
                  <a:pt x="409334" y="3291"/>
                </a:lnTo>
                <a:lnTo>
                  <a:pt x="360426" y="0"/>
                </a:lnTo>
                <a:close/>
              </a:path>
            </a:pathLst>
          </a:custGeom>
          <a:solidFill>
            <a:srgbClr val="156FC1"/>
          </a:solidFill>
        </p:spPr>
        <p:txBody>
          <a:bodyPr wrap="square" lIns="0" tIns="0" rIns="0" bIns="0" rtlCol="0"/>
          <a:lstStyle/>
          <a:p/>
        </p:txBody>
      </p:sp>
      <p:sp>
        <p:nvSpPr>
          <p:cNvPr id="4" name="object 4"/>
          <p:cNvSpPr txBox="1"/>
          <p:nvPr/>
        </p:nvSpPr>
        <p:spPr>
          <a:xfrm>
            <a:off x="609091" y="209499"/>
            <a:ext cx="24511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微软雅黑" panose="020B0503020204020204" charset="-122"/>
                <a:cs typeface="微软雅黑" panose="020B0503020204020204" charset="-122"/>
              </a:rPr>
              <a:t>3</a:t>
            </a:r>
            <a:endParaRPr sz="2800">
              <a:latin typeface="微软雅黑" panose="020B0503020204020204" charset="-122"/>
              <a:cs typeface="微软雅黑" panose="020B0503020204020204" charset="-122"/>
            </a:endParaRPr>
          </a:p>
        </p:txBody>
      </p:sp>
      <p:sp>
        <p:nvSpPr>
          <p:cNvPr id="5" name="object 5"/>
          <p:cNvSpPr txBox="1"/>
          <p:nvPr/>
        </p:nvSpPr>
        <p:spPr>
          <a:xfrm>
            <a:off x="5533771" y="642950"/>
            <a:ext cx="312293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B41F2C"/>
                </a:solidFill>
                <a:latin typeface="微软雅黑" panose="020B0503020204020204" charset="-122"/>
                <a:ea typeface="微软雅黑" panose="020B0503020204020204" charset="-122"/>
                <a:cs typeface="微软雅黑" panose="020B0503020204020204" charset="-122"/>
              </a:rPr>
              <a:t>——主要证书证明材料</a:t>
            </a:r>
            <a:endParaRPr sz="2400">
              <a:latin typeface="微软雅黑" panose="020B0503020204020204" charset="-122"/>
              <a:cs typeface="微软雅黑" panose="020B0503020204020204" charset="-122"/>
            </a:endParaRPr>
          </a:p>
        </p:txBody>
      </p:sp>
      <p:graphicFrame>
        <p:nvGraphicFramePr>
          <p:cNvPr id="6" name="object 6"/>
          <p:cNvGraphicFramePr>
            <a:graphicFrameLocks noGrp="1"/>
          </p:cNvGraphicFramePr>
          <p:nvPr>
            <p:custDataLst>
              <p:tags r:id="rId1"/>
            </p:custDataLst>
          </p:nvPr>
        </p:nvGraphicFramePr>
        <p:xfrm>
          <a:off x="523875" y="1195705"/>
          <a:ext cx="8006715" cy="5135880"/>
        </p:xfrm>
        <a:graphic>
          <a:graphicData uri="http://schemas.openxmlformats.org/drawingml/2006/table">
            <a:tbl>
              <a:tblPr firstRow="1" bandRow="1">
                <a:tableStyleId>{2D5ABB26-0587-4C30-8999-92F81FD0307C}</a:tableStyleId>
              </a:tblPr>
              <a:tblGrid>
                <a:gridCol w="866140"/>
                <a:gridCol w="2689225"/>
                <a:gridCol w="4451350"/>
              </a:tblGrid>
              <a:tr h="481330">
                <a:tc>
                  <a:txBody>
                    <a:bodyPr/>
                    <a:lstStyle/>
                    <a:p>
                      <a:pPr algn="ctr">
                        <a:lnSpc>
                          <a:spcPct val="100000"/>
                        </a:lnSpc>
                        <a:spcBef>
                          <a:spcPts val="960"/>
                        </a:spcBef>
                      </a:pPr>
                      <a:r>
                        <a:rPr sz="1400" b="1" spc="10" dirty="0">
                          <a:solidFill>
                            <a:srgbClr val="FFFFFF"/>
                          </a:solidFill>
                          <a:latin typeface="Microsoft JhengHei" panose="020B0604030504040204" charset="-120"/>
                          <a:cs typeface="Microsoft JhengHei" panose="020B0604030504040204" charset="-120"/>
                        </a:rPr>
                        <a:t>项目</a:t>
                      </a:r>
                      <a:endParaRPr sz="1400">
                        <a:latin typeface="Microsoft JhengHei" panose="020B0604030504040204" charset="-120"/>
                        <a:cs typeface="Microsoft JhengHei" panose="020B0604030504040204" charset="-120"/>
                      </a:endParaRPr>
                    </a:p>
                  </a:txBody>
                  <a:tcPr marL="0" marR="0" marT="1219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635" algn="ctr">
                        <a:lnSpc>
                          <a:spcPct val="100000"/>
                        </a:lnSpc>
                        <a:spcBef>
                          <a:spcPts val="960"/>
                        </a:spcBef>
                      </a:pPr>
                      <a:r>
                        <a:rPr sz="1400" b="1" spc="10" dirty="0">
                          <a:solidFill>
                            <a:srgbClr val="FFFFFF"/>
                          </a:solidFill>
                          <a:latin typeface="Microsoft JhengHei" panose="020B0604030504040204" charset="-120"/>
                          <a:cs typeface="Microsoft JhengHei" panose="020B0604030504040204" charset="-120"/>
                        </a:rPr>
                        <a:t>佐证</a:t>
                      </a:r>
                      <a:r>
                        <a:rPr sz="1400" b="1" dirty="0">
                          <a:solidFill>
                            <a:srgbClr val="FFFFFF"/>
                          </a:solidFill>
                          <a:latin typeface="Microsoft JhengHei" panose="020B0604030504040204" charset="-120"/>
                          <a:cs typeface="Microsoft JhengHei" panose="020B0604030504040204" charset="-120"/>
                        </a:rPr>
                        <a:t>材料</a:t>
                      </a:r>
                      <a:endParaRPr sz="1400">
                        <a:latin typeface="Microsoft JhengHei" panose="020B0604030504040204" charset="-120"/>
                        <a:cs typeface="Microsoft JhengHei" panose="020B0604030504040204" charset="-120"/>
                      </a:endParaRPr>
                    </a:p>
                  </a:txBody>
                  <a:tcPr marL="0" marR="0" marT="1219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905" algn="ctr">
                        <a:lnSpc>
                          <a:spcPct val="100000"/>
                        </a:lnSpc>
                        <a:spcBef>
                          <a:spcPts val="960"/>
                        </a:spcBef>
                      </a:pPr>
                      <a:r>
                        <a:rPr sz="1400" b="1" spc="10" dirty="0">
                          <a:solidFill>
                            <a:srgbClr val="FFFFFF"/>
                          </a:solidFill>
                          <a:latin typeface="Microsoft JhengHei" panose="020B0604030504040204" charset="-120"/>
                          <a:cs typeface="Microsoft JhengHei" panose="020B0604030504040204" charset="-120"/>
                        </a:rPr>
                        <a:t>说明</a:t>
                      </a:r>
                      <a:endParaRPr sz="1400">
                        <a:latin typeface="Microsoft JhengHei" panose="020B0604030504040204" charset="-120"/>
                        <a:cs typeface="Microsoft JhengHei" panose="020B0604030504040204" charset="-120"/>
                      </a:endParaRPr>
                    </a:p>
                  </a:txBody>
                  <a:tcPr marL="0" marR="0" marT="1219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803910">
                <a:tc>
                  <a:txBody>
                    <a:bodyPr/>
                    <a:lstStyle/>
                    <a:p>
                      <a:pPr>
                        <a:lnSpc>
                          <a:spcPct val="100000"/>
                        </a:lnSpc>
                      </a:pPr>
                      <a:endParaRPr sz="1200">
                        <a:latin typeface="Times New Roman" panose="02020603050405020304"/>
                        <a:cs typeface="Times New Roman" panose="02020603050405020304"/>
                      </a:endParaRPr>
                    </a:p>
                    <a:p>
                      <a:pPr algn="ctr">
                        <a:lnSpc>
                          <a:spcPct val="100000"/>
                        </a:lnSpc>
                        <a:spcBef>
                          <a:spcPts val="975"/>
                        </a:spcBef>
                      </a:pPr>
                      <a:r>
                        <a:rPr sz="1200" b="1" spc="5" dirty="0">
                          <a:latin typeface="Microsoft JhengHei" panose="020B0604030504040204" charset="-120"/>
                          <a:cs typeface="Microsoft JhengHei" panose="020B0604030504040204" charset="-120"/>
                        </a:rPr>
                        <a:t>学历学位</a:t>
                      </a:r>
                      <a:endParaRPr sz="1200">
                        <a:latin typeface="Microsoft JhengHei" panose="020B0604030504040204" charset="-120"/>
                        <a:cs typeface="Microsoft JhengHei" panose="020B0604030504040204" charset="-120"/>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pPr>
                      <a:endParaRPr sz="1200">
                        <a:latin typeface="Times New Roman" panose="02020603050405020304"/>
                        <a:cs typeface="Times New Roman" panose="02020603050405020304"/>
                      </a:endParaRPr>
                    </a:p>
                    <a:p>
                      <a:pPr marL="91440">
                        <a:lnSpc>
                          <a:spcPct val="100000"/>
                        </a:lnSpc>
                        <a:spcBef>
                          <a:spcPts val="975"/>
                        </a:spcBef>
                      </a:pPr>
                      <a:r>
                        <a:rPr sz="1200" spc="-5" dirty="0">
                          <a:latin typeface="宋体" panose="02010600030101010101" pitchFamily="2" charset="-122"/>
                          <a:cs typeface="宋体" panose="02010600030101010101" pitchFamily="2" charset="-122"/>
                        </a:rPr>
                        <a:t>最高学历学位证书扫描件</a:t>
                      </a:r>
                      <a:endParaRPr sz="12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pPr>
                      <a:endParaRPr sz="1200">
                        <a:latin typeface="Times New Roman" panose="02020603050405020304"/>
                        <a:cs typeface="Times New Roman" panose="02020603050405020304"/>
                      </a:endParaRPr>
                    </a:p>
                    <a:p>
                      <a:pPr marL="92075">
                        <a:lnSpc>
                          <a:spcPct val="100000"/>
                        </a:lnSpc>
                        <a:spcBef>
                          <a:spcPts val="975"/>
                        </a:spcBef>
                      </a:pPr>
                      <a:r>
                        <a:rPr sz="1200" dirty="0">
                          <a:latin typeface="宋体" panose="02010600030101010101" pitchFamily="2" charset="-122"/>
                          <a:cs typeface="宋体" panose="02010600030101010101" pitchFamily="2" charset="-122"/>
                        </a:rPr>
                        <a:t>填写的学历学位获得时间应与证书落款时间一致。</a:t>
                      </a:r>
                      <a:endParaRPr sz="12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857250">
                <a:tc>
                  <a:txBody>
                    <a:bodyPr/>
                    <a:lstStyle/>
                    <a:p>
                      <a:pPr>
                        <a:lnSpc>
                          <a:spcPct val="100000"/>
                        </a:lnSpc>
                      </a:pPr>
                      <a:endParaRPr sz="1200">
                        <a:latin typeface="Times New Roman" panose="02020603050405020304"/>
                        <a:cs typeface="Times New Roman" panose="02020603050405020304"/>
                      </a:endParaRPr>
                    </a:p>
                    <a:p>
                      <a:pPr>
                        <a:lnSpc>
                          <a:spcPct val="100000"/>
                        </a:lnSpc>
                        <a:spcBef>
                          <a:spcPts val="35"/>
                        </a:spcBef>
                      </a:pPr>
                      <a:endParaRPr sz="1000">
                        <a:latin typeface="Times New Roman" panose="02020603050405020304"/>
                        <a:cs typeface="Times New Roman" panose="02020603050405020304"/>
                      </a:endParaRPr>
                    </a:p>
                    <a:p>
                      <a:pPr algn="ctr">
                        <a:lnSpc>
                          <a:spcPct val="100000"/>
                        </a:lnSpc>
                        <a:spcBef>
                          <a:spcPts val="5"/>
                        </a:spcBef>
                      </a:pPr>
                      <a:r>
                        <a:rPr sz="1200" b="1" spc="10" dirty="0">
                          <a:latin typeface="Microsoft JhengHei" panose="020B0604030504040204" charset="-120"/>
                          <a:cs typeface="Microsoft JhengHei" panose="020B0604030504040204" charset="-120"/>
                        </a:rPr>
                        <a:t>职称证书</a:t>
                      </a:r>
                      <a:endParaRPr sz="1200">
                        <a:latin typeface="Microsoft JhengHei" panose="020B0604030504040204" charset="-120"/>
                        <a:cs typeface="Microsoft JhengHei" panose="020B0604030504040204" charset="-12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nSpc>
                          <a:spcPct val="100000"/>
                        </a:lnSpc>
                      </a:pPr>
                      <a:endParaRPr sz="1200">
                        <a:latin typeface="Times New Roman" panose="02020603050405020304"/>
                        <a:cs typeface="Times New Roman" panose="02020603050405020304"/>
                      </a:endParaRPr>
                    </a:p>
                    <a:p>
                      <a:pPr>
                        <a:lnSpc>
                          <a:spcPct val="100000"/>
                        </a:lnSpc>
                        <a:spcBef>
                          <a:spcPts val="35"/>
                        </a:spcBef>
                      </a:pPr>
                      <a:endParaRPr sz="1000">
                        <a:latin typeface="Times New Roman" panose="02020603050405020304"/>
                        <a:cs typeface="Times New Roman" panose="02020603050405020304"/>
                      </a:endParaRPr>
                    </a:p>
                    <a:p>
                      <a:pPr marL="91440">
                        <a:lnSpc>
                          <a:spcPct val="100000"/>
                        </a:lnSpc>
                        <a:spcBef>
                          <a:spcPts val="5"/>
                        </a:spcBef>
                      </a:pPr>
                      <a:r>
                        <a:rPr sz="1200" dirty="0">
                          <a:latin typeface="宋体" panose="02010600030101010101" pitchFamily="2" charset="-122"/>
                          <a:cs typeface="宋体" panose="02010600030101010101" pitchFamily="2" charset="-122"/>
                        </a:rPr>
                        <a:t>职称证书扫描件</a:t>
                      </a:r>
                      <a:endParaRPr sz="12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nSpc>
                          <a:spcPct val="100000"/>
                        </a:lnSpc>
                        <a:spcBef>
                          <a:spcPts val="30"/>
                        </a:spcBef>
                      </a:pPr>
                      <a:endParaRPr sz="1750">
                        <a:latin typeface="Times New Roman" panose="02020603050405020304"/>
                        <a:cs typeface="Times New Roman" panose="02020603050405020304"/>
                      </a:endParaRPr>
                    </a:p>
                    <a:p>
                      <a:pPr marL="92075" marR="75565">
                        <a:lnSpc>
                          <a:spcPts val="1360"/>
                        </a:lnSpc>
                      </a:pPr>
                      <a:r>
                        <a:rPr sz="1200" dirty="0">
                          <a:latin typeface="宋体" panose="02010600030101010101" pitchFamily="2" charset="-122"/>
                          <a:cs typeface="宋体" panose="02010600030101010101" pitchFamily="2" charset="-122"/>
                        </a:rPr>
                        <a:t>核对职称名称与职称获得时间（证书正文中的时间，非证书打印 时间）</a:t>
                      </a:r>
                      <a:endParaRPr sz="1200">
                        <a:latin typeface="宋体" panose="02010600030101010101" pitchFamily="2" charset="-122"/>
                        <a:cs typeface="宋体" panose="02010600030101010101" pitchFamily="2" charset="-122"/>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880745">
                <a:tc>
                  <a:txBody>
                    <a:bodyPr/>
                    <a:lstStyle/>
                    <a:p>
                      <a:pPr>
                        <a:lnSpc>
                          <a:spcPct val="100000"/>
                        </a:lnSpc>
                      </a:pPr>
                      <a:endParaRPr sz="1200">
                        <a:latin typeface="Times New Roman" panose="02020603050405020304"/>
                        <a:cs typeface="Times New Roman" panose="02020603050405020304"/>
                      </a:endParaRPr>
                    </a:p>
                    <a:p>
                      <a:pPr marL="201295" marR="116840" indent="-76200">
                        <a:lnSpc>
                          <a:spcPts val="1360"/>
                        </a:lnSpc>
                        <a:spcBef>
                          <a:spcPts val="755"/>
                        </a:spcBef>
                      </a:pPr>
                      <a:r>
                        <a:rPr sz="1200" b="1" spc="10" dirty="0">
                          <a:latin typeface="Microsoft JhengHei" panose="020B0604030504040204" charset="-120"/>
                          <a:cs typeface="Microsoft JhengHei" panose="020B0604030504040204" charset="-120"/>
                        </a:rPr>
                        <a:t>高校教师 资格证</a:t>
                      </a:r>
                      <a:endParaRPr sz="1200">
                        <a:latin typeface="Microsoft JhengHei" panose="020B0604030504040204" charset="-120"/>
                        <a:cs typeface="Microsoft JhengHei" panose="020B0604030504040204" charset="-12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nSpc>
                          <a:spcPct val="100000"/>
                        </a:lnSpc>
                      </a:pPr>
                      <a:endParaRPr sz="1200">
                        <a:latin typeface="Times New Roman" panose="02020603050405020304"/>
                        <a:cs typeface="Times New Roman" panose="02020603050405020304"/>
                      </a:endParaRPr>
                    </a:p>
                    <a:p>
                      <a:pPr>
                        <a:lnSpc>
                          <a:spcPct val="100000"/>
                        </a:lnSpc>
                        <a:spcBef>
                          <a:spcPts val="10"/>
                        </a:spcBef>
                      </a:pPr>
                      <a:endParaRPr sz="1100">
                        <a:latin typeface="Times New Roman" panose="02020603050405020304"/>
                        <a:cs typeface="Times New Roman" panose="02020603050405020304"/>
                      </a:endParaRPr>
                    </a:p>
                    <a:p>
                      <a:pPr marL="91440">
                        <a:lnSpc>
                          <a:spcPct val="100000"/>
                        </a:lnSpc>
                        <a:spcBef>
                          <a:spcPts val="5"/>
                        </a:spcBef>
                      </a:pPr>
                      <a:r>
                        <a:rPr sz="1200" dirty="0">
                          <a:latin typeface="宋体" panose="02010600030101010101" pitchFamily="2" charset="-122"/>
                          <a:cs typeface="宋体" panose="02010600030101010101" pitchFamily="2" charset="-122"/>
                        </a:rPr>
                        <a:t>高校教师资格证书扫描件</a:t>
                      </a:r>
                      <a:endParaRPr sz="12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nSpc>
                          <a:spcPct val="100000"/>
                        </a:lnSpc>
                      </a:pPr>
                      <a:endParaRPr sz="1200">
                        <a:latin typeface="Times New Roman" panose="02020603050405020304"/>
                        <a:cs typeface="Times New Roman" panose="02020603050405020304"/>
                      </a:endParaRPr>
                    </a:p>
                    <a:p>
                      <a:pPr marL="92075" marR="75565">
                        <a:lnSpc>
                          <a:spcPts val="1360"/>
                        </a:lnSpc>
                        <a:spcBef>
                          <a:spcPts val="755"/>
                        </a:spcBef>
                      </a:pPr>
                      <a:r>
                        <a:rPr sz="1200" dirty="0">
                          <a:latin typeface="宋体" panose="02010600030101010101" pitchFamily="2" charset="-122"/>
                          <a:cs typeface="宋体" panose="02010600030101010101" pitchFamily="2" charset="-122"/>
                        </a:rPr>
                        <a:t>申报教授、副教授、讲师职称人员需提供，注意准确填写资格证 号码。</a:t>
                      </a:r>
                      <a:endParaRPr sz="12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r>
              <a:tr h="902970">
                <a:tc>
                  <a:txBody>
                    <a:bodyPr/>
                    <a:lstStyle/>
                    <a:p>
                      <a:pPr>
                        <a:lnSpc>
                          <a:spcPct val="100000"/>
                        </a:lnSpc>
                      </a:pPr>
                      <a:endParaRPr sz="1200">
                        <a:latin typeface="Times New Roman" panose="02020603050405020304"/>
                        <a:cs typeface="Times New Roman" panose="02020603050405020304"/>
                      </a:endParaRPr>
                    </a:p>
                    <a:p>
                      <a:pPr marL="278765" marR="116840" indent="-154305">
                        <a:lnSpc>
                          <a:spcPts val="1360"/>
                        </a:lnSpc>
                        <a:spcBef>
                          <a:spcPts val="840"/>
                        </a:spcBef>
                      </a:pPr>
                      <a:r>
                        <a:rPr sz="1200" b="1" spc="10" dirty="0">
                          <a:latin typeface="Microsoft JhengHei" panose="020B0604030504040204" charset="-120"/>
                          <a:cs typeface="Microsoft JhengHei" panose="020B0604030504040204" charset="-120"/>
                        </a:rPr>
                        <a:t>继续教育 证明</a:t>
                      </a:r>
                      <a:endParaRPr sz="1200">
                        <a:latin typeface="Microsoft JhengHei" panose="020B0604030504040204" charset="-120"/>
                        <a:cs typeface="Microsoft JhengHei" panose="020B0604030504040204" charset="-12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nSpc>
                          <a:spcPct val="100000"/>
                        </a:lnSpc>
                        <a:spcBef>
                          <a:spcPts val="10"/>
                        </a:spcBef>
                      </a:pPr>
                      <a:endParaRPr sz="1750">
                        <a:latin typeface="Times New Roman" panose="02020603050405020304"/>
                        <a:cs typeface="Times New Roman" panose="02020603050405020304"/>
                      </a:endParaRPr>
                    </a:p>
                    <a:p>
                      <a:pPr marL="91440" marR="145415">
                        <a:lnSpc>
                          <a:spcPct val="100000"/>
                        </a:lnSpc>
                      </a:pPr>
                      <a:r>
                        <a:rPr sz="1200" dirty="0">
                          <a:latin typeface="Calibri" panose="020F0502020204030204"/>
                          <a:cs typeface="Calibri" panose="020F0502020204030204"/>
                        </a:rPr>
                        <a:t>202</a:t>
                      </a:r>
                      <a:r>
                        <a:rPr lang="en-US" sz="1200" spc="5" dirty="0">
                          <a:latin typeface="Calibri" panose="020F0502020204030204"/>
                          <a:cs typeface="Calibri" panose="020F0502020204030204"/>
                        </a:rPr>
                        <a:t>1</a:t>
                      </a:r>
                      <a:r>
                        <a:rPr sz="1200" dirty="0">
                          <a:latin typeface="宋体" panose="02010600030101010101" pitchFamily="2" charset="-122"/>
                          <a:cs typeface="宋体" panose="02010600030101010101" pitchFamily="2" charset="-122"/>
                        </a:rPr>
                        <a:t>年《广东省专业技术人员继续教 育证书》</a:t>
                      </a:r>
                      <a:endParaRPr sz="1200">
                        <a:latin typeface="宋体" panose="02010600030101010101" pitchFamily="2" charset="-122"/>
                        <a:cs typeface="宋体" panose="02010600030101010101" pitchFamily="2" charset="-122"/>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2075" marR="83185">
                        <a:lnSpc>
                          <a:spcPct val="100000"/>
                        </a:lnSpc>
                        <a:spcBef>
                          <a:spcPts val="585"/>
                        </a:spcBef>
                      </a:pPr>
                      <a:r>
                        <a:rPr sz="1200" dirty="0">
                          <a:latin typeface="宋体" panose="02010600030101010101" pitchFamily="2" charset="-122"/>
                          <a:cs typeface="宋体" panose="02010600030101010101" pitchFamily="2" charset="-122"/>
                        </a:rPr>
                        <a:t>上</a:t>
                      </a:r>
                      <a:r>
                        <a:rPr sz="1200" spc="-5" dirty="0">
                          <a:latin typeface="宋体" panose="02010600030101010101" pitchFamily="2" charset="-122"/>
                          <a:cs typeface="宋体" panose="02010600030101010101" pitchFamily="2" charset="-122"/>
                        </a:rPr>
                        <a:t>传</a:t>
                      </a:r>
                      <a:r>
                        <a:rPr sz="1200" dirty="0">
                          <a:latin typeface="Calibri" panose="020F0502020204030204"/>
                          <a:cs typeface="Calibri" panose="020F0502020204030204"/>
                        </a:rPr>
                        <a:t>202</a:t>
                      </a:r>
                      <a:r>
                        <a:rPr lang="en-US" sz="1200" dirty="0">
                          <a:latin typeface="Calibri" panose="020F0502020204030204"/>
                          <a:cs typeface="Calibri" panose="020F0502020204030204"/>
                        </a:rPr>
                        <a:t>1</a:t>
                      </a:r>
                      <a:r>
                        <a:rPr sz="1200" dirty="0">
                          <a:latin typeface="宋体" panose="02010600030101010101" pitchFamily="2" charset="-122"/>
                          <a:cs typeface="宋体" panose="02010600030101010101" pitchFamily="2" charset="-122"/>
                        </a:rPr>
                        <a:t>年《广东省专业技术人员继续教育证书》。</a:t>
                      </a:r>
                      <a:endParaRPr sz="1200">
                        <a:latin typeface="宋体" panose="02010600030101010101" pitchFamily="2" charset="-122"/>
                        <a:cs typeface="宋体" panose="02010600030101010101" pitchFamily="2" charset="-122"/>
                      </a:endParaRPr>
                    </a:p>
                  </a:txBody>
                  <a:tcPr marL="0" marR="0" marT="74295"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1209675">
                <a:tc>
                  <a:txBody>
                    <a:bodyPr/>
                    <a:lstStyle/>
                    <a:p>
                      <a:pPr>
                        <a:lnSpc>
                          <a:spcPct val="100000"/>
                        </a:lnSpc>
                      </a:pPr>
                      <a:endParaRPr sz="1200">
                        <a:latin typeface="Times New Roman" panose="02020603050405020304"/>
                        <a:cs typeface="Times New Roman" panose="02020603050405020304"/>
                      </a:endParaRPr>
                    </a:p>
                    <a:p>
                      <a:pPr>
                        <a:lnSpc>
                          <a:spcPct val="100000"/>
                        </a:lnSpc>
                        <a:spcBef>
                          <a:spcPts val="25"/>
                        </a:spcBef>
                      </a:pPr>
                      <a:endParaRPr sz="1750">
                        <a:latin typeface="Times New Roman" panose="02020603050405020304"/>
                        <a:cs typeface="Times New Roman" panose="02020603050405020304"/>
                      </a:endParaRPr>
                    </a:p>
                    <a:p>
                      <a:pPr marL="201295" marR="116840" indent="-76200">
                        <a:lnSpc>
                          <a:spcPts val="1360"/>
                        </a:lnSpc>
                      </a:pPr>
                      <a:r>
                        <a:rPr sz="1200" b="1" spc="10" dirty="0">
                          <a:latin typeface="Microsoft JhengHei" panose="020B0604030504040204" charset="-120"/>
                          <a:cs typeface="Microsoft JhengHei" panose="020B0604030504040204" charset="-120"/>
                        </a:rPr>
                        <a:t>国内外访 学证明</a:t>
                      </a:r>
                      <a:endParaRPr sz="1200">
                        <a:latin typeface="Microsoft JhengHei" panose="020B0604030504040204" charset="-120"/>
                        <a:cs typeface="Microsoft JhengHei" panose="020B0604030504040204" charset="-12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nSpc>
                          <a:spcPct val="100000"/>
                        </a:lnSpc>
                      </a:pPr>
                      <a:endParaRPr sz="1550">
                        <a:latin typeface="Times New Roman" panose="02020603050405020304"/>
                        <a:cs typeface="Times New Roman" panose="02020603050405020304"/>
                      </a:endParaRPr>
                    </a:p>
                    <a:p>
                      <a:pPr marL="91440" marR="146050" algn="just">
                        <a:lnSpc>
                          <a:spcPct val="100000"/>
                        </a:lnSpc>
                      </a:pPr>
                      <a:r>
                        <a:rPr sz="1200" b="1" spc="10" dirty="0">
                          <a:latin typeface="Microsoft JhengHei" panose="020B0604030504040204" charset="-120"/>
                          <a:cs typeface="Microsoft JhengHei" panose="020B0604030504040204" charset="-120"/>
                        </a:rPr>
                        <a:t>国内访</a:t>
                      </a:r>
                      <a:r>
                        <a:rPr sz="1200" b="1" dirty="0">
                          <a:latin typeface="Microsoft JhengHei" panose="020B0604030504040204" charset="-120"/>
                          <a:cs typeface="Microsoft JhengHei" panose="020B0604030504040204" charset="-120"/>
                        </a:rPr>
                        <a:t>学</a:t>
                      </a:r>
                      <a:r>
                        <a:rPr sz="1200" dirty="0">
                          <a:latin typeface="宋体" panose="02010600030101010101" pitchFamily="2" charset="-122"/>
                          <a:cs typeface="宋体" panose="02010600030101010101" pitchFamily="2" charset="-122"/>
                        </a:rPr>
                        <a:t>：访问学者结业证书扫描件 </a:t>
                      </a:r>
                      <a:r>
                        <a:rPr sz="1200" b="1" spc="10" dirty="0">
                          <a:latin typeface="Microsoft JhengHei" panose="020B0604030504040204" charset="-120"/>
                          <a:cs typeface="Microsoft JhengHei" panose="020B0604030504040204" charset="-120"/>
                        </a:rPr>
                        <a:t>境外访</a:t>
                      </a:r>
                      <a:r>
                        <a:rPr sz="1200" b="1" dirty="0">
                          <a:latin typeface="Microsoft JhengHei" panose="020B0604030504040204" charset="-120"/>
                          <a:cs typeface="Microsoft JhengHei" panose="020B0604030504040204" charset="-120"/>
                        </a:rPr>
                        <a:t>学</a:t>
                      </a:r>
                      <a:r>
                        <a:rPr sz="1200" dirty="0">
                          <a:latin typeface="宋体" panose="02010600030101010101" pitchFamily="2" charset="-122"/>
                          <a:cs typeface="宋体" panose="02010600030101010101" pitchFamily="2" charset="-122"/>
                        </a:rPr>
                        <a:t>：访学所在地大使馆出具的 留学回国人员证明扫描件或港澳地区 中联办出具的学习证明</a:t>
                      </a:r>
                      <a:endParaRPr sz="12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nSpc>
                          <a:spcPct val="100000"/>
                        </a:lnSpc>
                      </a:pPr>
                      <a:endParaRPr sz="1200" dirty="0"/>
                    </a:p>
                    <a:p>
                      <a:pPr>
                        <a:lnSpc>
                          <a:spcPct val="100000"/>
                        </a:lnSpc>
                      </a:pPr>
                      <a:r>
                        <a:rPr sz="1200" dirty="0"/>
                        <a:t>专业技术人员应积极参与参加国际化学习、合作研究和培训交流，包括赴国（境）外访学进修，参与国际科研项目合作，建设国际科研平台，指导学生赴国（境）外交流学习及参与国际竞赛等。具有在国（境）外访学进修或合作交流经历的，在同等条件下，优先考虑。</a:t>
                      </a:r>
                      <a:endParaRPr sz="1200" dirty="0"/>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alpha val="0"/>
                      </a:srgbClr>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5092" y="211582"/>
            <a:ext cx="4008120" cy="381635"/>
          </a:xfrm>
          <a:prstGeom prst="rect">
            <a:avLst/>
          </a:prstGeom>
        </p:spPr>
        <p:txBody>
          <a:bodyPr vert="horz" wrap="square" lIns="0" tIns="12700" rIns="0" bIns="0" rtlCol="0">
            <a:spAutoFit/>
          </a:bodyPr>
          <a:lstStyle/>
          <a:p>
            <a:pPr marL="12700">
              <a:lnSpc>
                <a:spcPct val="100000"/>
              </a:lnSpc>
              <a:spcBef>
                <a:spcPts val="100"/>
              </a:spcBef>
            </a:pPr>
            <a:r>
              <a:rPr spc="-5" dirty="0">
                <a:ea typeface="微软雅黑" panose="020B0503020204020204" charset="-122"/>
              </a:rPr>
              <a:t>我应如何规范</a:t>
            </a:r>
            <a:r>
              <a:rPr spc="-5" dirty="0">
                <a:ea typeface="微软雅黑" panose="020B0503020204020204" charset="-122"/>
                <a:sym typeface="+mn-ea"/>
              </a:rPr>
              <a:t>地</a:t>
            </a:r>
            <a:r>
              <a:rPr spc="-5" dirty="0">
                <a:ea typeface="微软雅黑" panose="020B0503020204020204" charset="-122"/>
              </a:rPr>
              <a:t>提交佐证材料</a:t>
            </a:r>
            <a:endParaRPr spc="-5" dirty="0">
              <a:ea typeface="微软雅黑" panose="020B0503020204020204" charset="-122"/>
            </a:endParaRPr>
          </a:p>
        </p:txBody>
      </p:sp>
      <p:sp>
        <p:nvSpPr>
          <p:cNvPr id="3" name="object 3"/>
          <p:cNvSpPr/>
          <p:nvPr/>
        </p:nvSpPr>
        <p:spPr>
          <a:xfrm>
            <a:off x="387095" y="76200"/>
            <a:ext cx="721360" cy="721360"/>
          </a:xfrm>
          <a:custGeom>
            <a:avLst/>
            <a:gdLst/>
            <a:ahLst/>
            <a:cxnLst/>
            <a:rect l="l" t="t" r="r" b="b"/>
            <a:pathLst>
              <a:path w="721360" h="721360">
                <a:moveTo>
                  <a:pt x="360426" y="0"/>
                </a:moveTo>
                <a:lnTo>
                  <a:pt x="311517" y="3291"/>
                </a:lnTo>
                <a:lnTo>
                  <a:pt x="264609" y="12878"/>
                </a:lnTo>
                <a:lnTo>
                  <a:pt x="220131" y="28330"/>
                </a:lnTo>
                <a:lnTo>
                  <a:pt x="178511" y="49219"/>
                </a:lnTo>
                <a:lnTo>
                  <a:pt x="140179" y="75114"/>
                </a:lnTo>
                <a:lnTo>
                  <a:pt x="105565" y="105584"/>
                </a:lnTo>
                <a:lnTo>
                  <a:pt x="75098" y="140201"/>
                </a:lnTo>
                <a:lnTo>
                  <a:pt x="49208" y="178533"/>
                </a:lnTo>
                <a:lnTo>
                  <a:pt x="28323" y="220152"/>
                </a:lnTo>
                <a:lnTo>
                  <a:pt x="12874" y="264627"/>
                </a:lnTo>
                <a:lnTo>
                  <a:pt x="3290" y="311528"/>
                </a:lnTo>
                <a:lnTo>
                  <a:pt x="0" y="360425"/>
                </a:lnTo>
                <a:lnTo>
                  <a:pt x="3290" y="409323"/>
                </a:lnTo>
                <a:lnTo>
                  <a:pt x="12874" y="456224"/>
                </a:lnTo>
                <a:lnTo>
                  <a:pt x="28323" y="500699"/>
                </a:lnTo>
                <a:lnTo>
                  <a:pt x="49208" y="542318"/>
                </a:lnTo>
                <a:lnTo>
                  <a:pt x="75098" y="580650"/>
                </a:lnTo>
                <a:lnTo>
                  <a:pt x="105565" y="615267"/>
                </a:lnTo>
                <a:lnTo>
                  <a:pt x="140179" y="645737"/>
                </a:lnTo>
                <a:lnTo>
                  <a:pt x="178511" y="671632"/>
                </a:lnTo>
                <a:lnTo>
                  <a:pt x="220131" y="692521"/>
                </a:lnTo>
                <a:lnTo>
                  <a:pt x="264609" y="707973"/>
                </a:lnTo>
                <a:lnTo>
                  <a:pt x="311517" y="717560"/>
                </a:lnTo>
                <a:lnTo>
                  <a:pt x="360426" y="720851"/>
                </a:lnTo>
                <a:lnTo>
                  <a:pt x="409334" y="717560"/>
                </a:lnTo>
                <a:lnTo>
                  <a:pt x="456242" y="707973"/>
                </a:lnTo>
                <a:lnTo>
                  <a:pt x="500720" y="692521"/>
                </a:lnTo>
                <a:lnTo>
                  <a:pt x="542340" y="671632"/>
                </a:lnTo>
                <a:lnTo>
                  <a:pt x="580672" y="645737"/>
                </a:lnTo>
                <a:lnTo>
                  <a:pt x="615286" y="615267"/>
                </a:lnTo>
                <a:lnTo>
                  <a:pt x="645753" y="580650"/>
                </a:lnTo>
                <a:lnTo>
                  <a:pt x="671643" y="542318"/>
                </a:lnTo>
                <a:lnTo>
                  <a:pt x="692528" y="500699"/>
                </a:lnTo>
                <a:lnTo>
                  <a:pt x="707977" y="456224"/>
                </a:lnTo>
                <a:lnTo>
                  <a:pt x="717561" y="409323"/>
                </a:lnTo>
                <a:lnTo>
                  <a:pt x="720851" y="360425"/>
                </a:lnTo>
                <a:lnTo>
                  <a:pt x="717561" y="311528"/>
                </a:lnTo>
                <a:lnTo>
                  <a:pt x="707977" y="264627"/>
                </a:lnTo>
                <a:lnTo>
                  <a:pt x="692528" y="220152"/>
                </a:lnTo>
                <a:lnTo>
                  <a:pt x="671643" y="178533"/>
                </a:lnTo>
                <a:lnTo>
                  <a:pt x="645753" y="140201"/>
                </a:lnTo>
                <a:lnTo>
                  <a:pt x="615286" y="105584"/>
                </a:lnTo>
                <a:lnTo>
                  <a:pt x="580672" y="75114"/>
                </a:lnTo>
                <a:lnTo>
                  <a:pt x="542340" y="49219"/>
                </a:lnTo>
                <a:lnTo>
                  <a:pt x="500720" y="28330"/>
                </a:lnTo>
                <a:lnTo>
                  <a:pt x="456242" y="12878"/>
                </a:lnTo>
                <a:lnTo>
                  <a:pt x="409334" y="3291"/>
                </a:lnTo>
                <a:lnTo>
                  <a:pt x="360426" y="0"/>
                </a:lnTo>
                <a:close/>
              </a:path>
            </a:pathLst>
          </a:custGeom>
          <a:solidFill>
            <a:srgbClr val="156FC1"/>
          </a:solidFill>
        </p:spPr>
        <p:txBody>
          <a:bodyPr wrap="square" lIns="0" tIns="0" rIns="0" bIns="0" rtlCol="0"/>
          <a:lstStyle/>
          <a:p/>
        </p:txBody>
      </p:sp>
      <p:sp>
        <p:nvSpPr>
          <p:cNvPr id="4" name="object 4"/>
          <p:cNvSpPr txBox="1"/>
          <p:nvPr/>
        </p:nvSpPr>
        <p:spPr>
          <a:xfrm>
            <a:off x="609091" y="209499"/>
            <a:ext cx="24511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微软雅黑" panose="020B0503020204020204" charset="-122"/>
                <a:cs typeface="微软雅黑" panose="020B0503020204020204" charset="-122"/>
              </a:rPr>
              <a:t>3</a:t>
            </a:r>
            <a:endParaRPr sz="2800">
              <a:latin typeface="微软雅黑" panose="020B0503020204020204" charset="-122"/>
              <a:cs typeface="微软雅黑" panose="020B0503020204020204" charset="-122"/>
            </a:endParaRPr>
          </a:p>
        </p:txBody>
      </p:sp>
      <p:sp>
        <p:nvSpPr>
          <p:cNvPr id="5" name="object 5"/>
          <p:cNvSpPr txBox="1"/>
          <p:nvPr/>
        </p:nvSpPr>
        <p:spPr>
          <a:xfrm>
            <a:off x="5566664" y="503682"/>
            <a:ext cx="3124835"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B41F2C"/>
                </a:solidFill>
                <a:latin typeface="微软雅黑" panose="020B0503020204020204" charset="-122"/>
                <a:ea typeface="微软雅黑" panose="020B0503020204020204" charset="-122"/>
                <a:cs typeface="微软雅黑" panose="020B0503020204020204" charset="-122"/>
              </a:rPr>
              <a:t>——主要业绩成果材料</a:t>
            </a:r>
            <a:endParaRPr sz="2400">
              <a:latin typeface="微软雅黑" panose="020B0503020204020204" charset="-122"/>
              <a:cs typeface="微软雅黑" panose="020B0503020204020204" charset="-122"/>
            </a:endParaRPr>
          </a:p>
        </p:txBody>
      </p:sp>
      <p:graphicFrame>
        <p:nvGraphicFramePr>
          <p:cNvPr id="6" name="object 6"/>
          <p:cNvGraphicFramePr>
            <a:graphicFrameLocks noGrp="1"/>
          </p:cNvGraphicFramePr>
          <p:nvPr>
            <p:custDataLst>
              <p:tags r:id="rId1"/>
            </p:custDataLst>
          </p:nvPr>
        </p:nvGraphicFramePr>
        <p:xfrm>
          <a:off x="533400" y="1081150"/>
          <a:ext cx="7967980" cy="5529580"/>
        </p:xfrm>
        <a:graphic>
          <a:graphicData uri="http://schemas.openxmlformats.org/drawingml/2006/table">
            <a:tbl>
              <a:tblPr firstRow="1" bandRow="1">
                <a:tableStyleId>{2D5ABB26-0587-4C30-8999-92F81FD0307C}</a:tableStyleId>
              </a:tblPr>
              <a:tblGrid>
                <a:gridCol w="1099820"/>
                <a:gridCol w="998219"/>
                <a:gridCol w="5011420"/>
                <a:gridCol w="838834"/>
              </a:tblGrid>
              <a:tr h="654176">
                <a:tc>
                  <a:txBody>
                    <a:bodyPr/>
                    <a:lstStyle/>
                    <a:p>
                      <a:pPr>
                        <a:lnSpc>
                          <a:spcPct val="100000"/>
                        </a:lnSpc>
                      </a:pPr>
                      <a:endParaRPr sz="1450">
                        <a:latin typeface="Times New Roman" panose="02020603050405020304"/>
                        <a:cs typeface="Times New Roman" panose="02020603050405020304"/>
                      </a:endParaRPr>
                    </a:p>
                    <a:p>
                      <a:pPr algn="ctr">
                        <a:lnSpc>
                          <a:spcPct val="100000"/>
                        </a:lnSpc>
                      </a:pPr>
                      <a:r>
                        <a:rPr sz="1400" b="1" spc="10" dirty="0">
                          <a:solidFill>
                            <a:srgbClr val="FFFFFF"/>
                          </a:solidFill>
                          <a:latin typeface="Microsoft JhengHei" panose="020B0604030504040204" charset="-120"/>
                          <a:cs typeface="Microsoft JhengHei" panose="020B0604030504040204" charset="-120"/>
                        </a:rPr>
                        <a:t>类别</a:t>
                      </a:r>
                      <a:endParaRPr sz="1400">
                        <a:latin typeface="Microsoft JhengHei" panose="020B0604030504040204" charset="-120"/>
                        <a:cs typeface="Microsoft JhengHei" panose="020B0604030504040204" charset="-12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nSpc>
                          <a:spcPct val="100000"/>
                        </a:lnSpc>
                      </a:pPr>
                      <a:endParaRPr sz="1450">
                        <a:latin typeface="Times New Roman" panose="02020603050405020304"/>
                        <a:cs typeface="Times New Roman" panose="02020603050405020304"/>
                      </a:endParaRPr>
                    </a:p>
                    <a:p>
                      <a:pPr algn="ctr">
                        <a:lnSpc>
                          <a:spcPct val="100000"/>
                        </a:lnSpc>
                      </a:pPr>
                      <a:r>
                        <a:rPr sz="1400" b="1" spc="10" dirty="0">
                          <a:solidFill>
                            <a:srgbClr val="FFFFFF"/>
                          </a:solidFill>
                          <a:latin typeface="Microsoft JhengHei" panose="020B0604030504040204" charset="-120"/>
                          <a:cs typeface="Microsoft JhengHei" panose="020B0604030504040204" charset="-120"/>
                        </a:rPr>
                        <a:t>项目</a:t>
                      </a:r>
                      <a:endParaRPr sz="1400">
                        <a:latin typeface="Microsoft JhengHei" panose="020B0604030504040204" charset="-120"/>
                        <a:cs typeface="Microsoft JhengHei" panose="020B0604030504040204" charset="-12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nSpc>
                          <a:spcPct val="100000"/>
                        </a:lnSpc>
                      </a:pPr>
                      <a:endParaRPr sz="1450">
                        <a:latin typeface="Times New Roman" panose="02020603050405020304"/>
                        <a:cs typeface="Times New Roman" panose="02020603050405020304"/>
                      </a:endParaRPr>
                    </a:p>
                    <a:p>
                      <a:pPr marL="1905" algn="ctr">
                        <a:lnSpc>
                          <a:spcPct val="100000"/>
                        </a:lnSpc>
                      </a:pPr>
                      <a:r>
                        <a:rPr sz="1400" b="1" spc="10" dirty="0">
                          <a:solidFill>
                            <a:srgbClr val="FFFFFF"/>
                          </a:solidFill>
                          <a:latin typeface="Microsoft JhengHei" panose="020B0604030504040204" charset="-120"/>
                          <a:cs typeface="Microsoft JhengHei" panose="020B0604030504040204" charset="-120"/>
                        </a:rPr>
                        <a:t>佐证</a:t>
                      </a:r>
                      <a:r>
                        <a:rPr sz="1400" b="1" dirty="0">
                          <a:solidFill>
                            <a:srgbClr val="FFFFFF"/>
                          </a:solidFill>
                          <a:latin typeface="Microsoft JhengHei" panose="020B0604030504040204" charset="-120"/>
                          <a:cs typeface="Microsoft JhengHei" panose="020B0604030504040204" charset="-120"/>
                        </a:rPr>
                        <a:t>材料</a:t>
                      </a:r>
                      <a:endParaRPr sz="1400">
                        <a:latin typeface="Microsoft JhengHei" panose="020B0604030504040204" charset="-120"/>
                        <a:cs typeface="Microsoft JhengHei" panose="020B0604030504040204" charset="-12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nSpc>
                          <a:spcPct val="100000"/>
                        </a:lnSpc>
                      </a:pPr>
                      <a:endParaRPr sz="1450">
                        <a:latin typeface="Times New Roman" panose="02020603050405020304"/>
                        <a:cs typeface="Times New Roman" panose="02020603050405020304"/>
                      </a:endParaRPr>
                    </a:p>
                    <a:p>
                      <a:pPr marL="1905" algn="ctr">
                        <a:lnSpc>
                          <a:spcPct val="100000"/>
                        </a:lnSpc>
                      </a:pPr>
                      <a:r>
                        <a:rPr sz="1400" b="1" spc="10" dirty="0">
                          <a:solidFill>
                            <a:srgbClr val="FFFFFF"/>
                          </a:solidFill>
                          <a:latin typeface="Microsoft JhengHei" panose="020B0604030504040204" charset="-120"/>
                          <a:cs typeface="Microsoft JhengHei" panose="020B0604030504040204" charset="-120"/>
                        </a:rPr>
                        <a:t>限填数</a:t>
                      </a:r>
                      <a:endParaRPr sz="1400">
                        <a:latin typeface="Microsoft JhengHei" panose="020B0604030504040204" charset="-120"/>
                        <a:cs typeface="Microsoft JhengHei" panose="020B0604030504040204" charset="-12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1371600">
                <a:tc rowSpan="5">
                  <a:txBody>
                    <a:bodyPr/>
                    <a:lstStyle/>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spcBef>
                          <a:spcPts val="35"/>
                        </a:spcBef>
                      </a:pPr>
                      <a:endParaRPr sz="1100">
                        <a:latin typeface="Times New Roman" panose="02020603050405020304"/>
                        <a:cs typeface="Times New Roman" panose="02020603050405020304"/>
                      </a:endParaRPr>
                    </a:p>
                    <a:p>
                      <a:pPr marL="394970" marR="84455" indent="-303530">
                        <a:lnSpc>
                          <a:spcPts val="1360"/>
                        </a:lnSpc>
                      </a:pPr>
                      <a:r>
                        <a:rPr sz="1200" b="1" spc="10" dirty="0">
                          <a:latin typeface="Microsoft JhengHei" panose="020B0604030504040204" charset="-120"/>
                          <a:cs typeface="Microsoft JhengHei" panose="020B0604030504040204" charset="-120"/>
                        </a:rPr>
                        <a:t>基</a:t>
                      </a:r>
                      <a:r>
                        <a:rPr sz="1200" b="1" dirty="0">
                          <a:latin typeface="Microsoft JhengHei" panose="020B0604030504040204" charset="-120"/>
                          <a:cs typeface="Microsoft JhengHei" panose="020B0604030504040204" charset="-120"/>
                        </a:rPr>
                        <a:t>本教学业绩 </a:t>
                      </a:r>
                      <a:r>
                        <a:rPr sz="1200" b="1" spc="10" dirty="0">
                          <a:latin typeface="Microsoft JhengHei" panose="020B0604030504040204" charset="-120"/>
                          <a:cs typeface="Microsoft JhengHei" panose="020B0604030504040204" charset="-120"/>
                        </a:rPr>
                        <a:t>情况</a:t>
                      </a:r>
                      <a:endParaRPr sz="1200">
                        <a:latin typeface="Microsoft JhengHei" panose="020B0604030504040204" charset="-120"/>
                        <a:cs typeface="Microsoft JhengHei" panose="020B0604030504040204" charset="-120"/>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spcBef>
                          <a:spcPts val="35"/>
                        </a:spcBef>
                      </a:pPr>
                      <a:endParaRPr sz="1600">
                        <a:latin typeface="Times New Roman" panose="02020603050405020304"/>
                        <a:cs typeface="Times New Roman" panose="02020603050405020304"/>
                      </a:endParaRPr>
                    </a:p>
                    <a:p>
                      <a:pPr algn="ctr">
                        <a:lnSpc>
                          <a:spcPct val="100000"/>
                        </a:lnSpc>
                      </a:pPr>
                      <a:r>
                        <a:rPr sz="1200" b="1" spc="10" dirty="0">
                          <a:latin typeface="Microsoft JhengHei" panose="020B0604030504040204" charset="-120"/>
                          <a:cs typeface="Microsoft JhengHei" panose="020B0604030504040204" charset="-120"/>
                        </a:rPr>
                        <a:t>教育教学</a:t>
                      </a:r>
                      <a:endParaRPr sz="1200">
                        <a:latin typeface="Microsoft JhengHei" panose="020B0604030504040204" charset="-120"/>
                        <a:cs typeface="Microsoft JhengHei" panose="020B0604030504040204" charset="-120"/>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91440" marR="61595">
                        <a:lnSpc>
                          <a:spcPct val="100000"/>
                        </a:lnSpc>
                        <a:spcBef>
                          <a:spcPts val="315"/>
                        </a:spcBef>
                        <a:buSzPct val="92000"/>
                        <a:buFont typeface="Calibri" panose="020F0502020204030204"/>
                        <a:buAutoNum type="arabicPeriod"/>
                        <a:tabLst>
                          <a:tab pos="208915" algn="l"/>
                        </a:tabLst>
                      </a:pPr>
                      <a:r>
                        <a:rPr sz="1200" dirty="0">
                          <a:latin typeface="宋体" panose="02010600030101010101" pitchFamily="2" charset="-122"/>
                          <a:cs typeface="宋体" panose="02010600030101010101" pitchFamily="2" charset="-122"/>
                        </a:rPr>
                        <a:t>与他人合讲课程：如填报的本人实际授课课时数</a:t>
                      </a:r>
                      <a:r>
                        <a:rPr sz="1200" spc="5" dirty="0">
                          <a:latin typeface="宋体" panose="02010600030101010101" pitchFamily="2" charset="-122"/>
                          <a:cs typeface="宋体" panose="02010600030101010101" pitchFamily="2" charset="-122"/>
                        </a:rPr>
                        <a:t>非</a:t>
                      </a:r>
                      <a:r>
                        <a:rPr sz="1200" dirty="0">
                          <a:latin typeface="Calibri" panose="020F0502020204030204"/>
                          <a:cs typeface="Calibri" panose="020F0502020204030204"/>
                        </a:rPr>
                        <a:t>16</a:t>
                      </a:r>
                      <a:r>
                        <a:rPr sz="1200" dirty="0">
                          <a:latin typeface="宋体" panose="02010600030101010101" pitchFamily="2" charset="-122"/>
                          <a:cs typeface="宋体" panose="02010600030101010101" pitchFamily="2" charset="-122"/>
                        </a:rPr>
                        <a:t>、</a:t>
                      </a:r>
                      <a:r>
                        <a:rPr sz="1200" dirty="0">
                          <a:latin typeface="Calibri" panose="020F0502020204030204"/>
                          <a:cs typeface="Calibri" panose="020F0502020204030204"/>
                        </a:rPr>
                        <a:t>18</a:t>
                      </a:r>
                      <a:r>
                        <a:rPr sz="1200" dirty="0">
                          <a:latin typeface="宋体" panose="02010600030101010101" pitchFamily="2" charset="-122"/>
                          <a:cs typeface="宋体" panose="02010600030101010101" pitchFamily="2" charset="-122"/>
                        </a:rPr>
                        <a:t>或</a:t>
                      </a:r>
                      <a:r>
                        <a:rPr sz="1200" dirty="0">
                          <a:latin typeface="Calibri" panose="020F0502020204030204"/>
                          <a:cs typeface="Calibri" panose="020F0502020204030204"/>
                        </a:rPr>
                        <a:t>20</a:t>
                      </a:r>
                      <a:r>
                        <a:rPr sz="1200" dirty="0">
                          <a:latin typeface="宋体" panose="02010600030101010101" pitchFamily="2" charset="-122"/>
                          <a:cs typeface="宋体" panose="02010600030101010101" pitchFamily="2" charset="-122"/>
                        </a:rPr>
                        <a:t>的倍数， 则教务处审核时有可能会认为是与他人合讲课程，如非合讲课程，请在 附件上提交该课程实际上课周数的说明；如是与他人合讲的课程，请提 供学院出具的相关课程实际主讲课时数证明（主管教学副院长签名、合 </a:t>
                      </a:r>
                      <a:r>
                        <a:rPr sz="1200" spc="-5" dirty="0">
                          <a:latin typeface="宋体" panose="02010600030101010101" pitchFamily="2" charset="-122"/>
                          <a:cs typeface="宋体" panose="02010600030101010101" pitchFamily="2" charset="-122"/>
                        </a:rPr>
                        <a:t>作授课教师签名、学院盖章</a:t>
                      </a:r>
                      <a:r>
                        <a:rPr lang="zh-CN" sz="1200" spc="-5" dirty="0">
                          <a:latin typeface="宋体" panose="02010600030101010101" pitchFamily="2" charset="-122"/>
                          <a:cs typeface="宋体" panose="02010600030101010101" pitchFamily="2" charset="-122"/>
                        </a:rPr>
                        <a:t>）</a:t>
                      </a:r>
                      <a:r>
                        <a:rPr sz="1200" spc="-5" dirty="0">
                          <a:latin typeface="宋体" panose="02010600030101010101" pitchFamily="2" charset="-122"/>
                          <a:cs typeface="宋体" panose="02010600030101010101" pitchFamily="2" charset="-122"/>
                          <a:sym typeface="+mn-ea"/>
                        </a:rPr>
                        <a:t>。</a:t>
                      </a:r>
                      <a:endParaRPr sz="1200">
                        <a:latin typeface="宋体" panose="02010600030101010101" pitchFamily="2" charset="-122"/>
                        <a:cs typeface="宋体" panose="02010600030101010101" pitchFamily="2" charset="-122"/>
                      </a:endParaRPr>
                    </a:p>
                    <a:p>
                      <a:pPr marL="91440" marR="224790">
                        <a:lnSpc>
                          <a:spcPct val="100000"/>
                        </a:lnSpc>
                        <a:buSzPct val="92000"/>
                        <a:buFont typeface="Calibri" panose="020F0502020204030204"/>
                        <a:buAutoNum type="arabicPeriod"/>
                        <a:tabLst>
                          <a:tab pos="208915" algn="l"/>
                        </a:tabLst>
                      </a:pPr>
                      <a:r>
                        <a:rPr sz="1200" dirty="0">
                          <a:latin typeface="宋体" panose="02010600030101010101" pitchFamily="2" charset="-122"/>
                          <a:cs typeface="宋体" panose="02010600030101010101" pitchFamily="2" charset="-122"/>
                        </a:rPr>
                        <a:t>实验课程：如填报了实验课程的，请提供学院出具的实际授课学时数证明（主管教学副院长签名、学院盖章</a:t>
                      </a:r>
                      <a:r>
                        <a:rPr lang="zh-CN" sz="1200" spc="-5" dirty="0">
                          <a:latin typeface="宋体" panose="02010600030101010101" pitchFamily="2" charset="-122"/>
                          <a:cs typeface="宋体" panose="02010600030101010101" pitchFamily="2" charset="-122"/>
                          <a:sym typeface="+mn-ea"/>
                        </a:rPr>
                        <a:t>）</a:t>
                      </a:r>
                      <a:r>
                        <a:rPr sz="1200" spc="-5" dirty="0">
                          <a:latin typeface="宋体" panose="02010600030101010101" pitchFamily="2" charset="-122"/>
                          <a:cs typeface="宋体" panose="02010600030101010101" pitchFamily="2" charset="-122"/>
                          <a:sym typeface="+mn-ea"/>
                        </a:rPr>
                        <a:t>。</a:t>
                      </a:r>
                      <a:endParaRPr sz="1200">
                        <a:latin typeface="宋体" panose="02010600030101010101" pitchFamily="2" charset="-122"/>
                        <a:cs typeface="宋体" panose="02010600030101010101" pitchFamily="2" charset="-122"/>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spcBef>
                          <a:spcPts val="35"/>
                        </a:spcBef>
                      </a:pPr>
                      <a:endParaRPr sz="1600">
                        <a:latin typeface="Times New Roman" panose="02020603050405020304"/>
                        <a:cs typeface="Times New Roman" panose="02020603050405020304"/>
                      </a:endParaRPr>
                    </a:p>
                    <a:p>
                      <a:pPr marL="1905" algn="ctr">
                        <a:lnSpc>
                          <a:spcPct val="100000"/>
                        </a:lnSpc>
                      </a:pPr>
                      <a:r>
                        <a:rPr sz="1200" dirty="0">
                          <a:latin typeface="宋体" panose="02010600030101010101" pitchFamily="2" charset="-122"/>
                          <a:cs typeface="宋体" panose="02010600030101010101" pitchFamily="2" charset="-122"/>
                        </a:rPr>
                        <a:t>无</a:t>
                      </a:r>
                      <a:endParaRPr sz="12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946277">
                <a:tc vMerge="1">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pPr>
                      <a:endParaRPr sz="1200">
                        <a:latin typeface="Times New Roman" panose="02020603050405020304"/>
                        <a:cs typeface="Times New Roman" panose="02020603050405020304"/>
                      </a:endParaRPr>
                    </a:p>
                    <a:p>
                      <a:pPr marL="344805" marR="109220" indent="-230505">
                        <a:lnSpc>
                          <a:spcPts val="1360"/>
                        </a:lnSpc>
                        <a:spcBef>
                          <a:spcPts val="1060"/>
                        </a:spcBef>
                      </a:pPr>
                      <a:r>
                        <a:rPr sz="1200" b="1" spc="10" dirty="0">
                          <a:latin typeface="Microsoft JhengHei" panose="020B0604030504040204" charset="-120"/>
                          <a:cs typeface="Microsoft JhengHei" panose="020B0604030504040204" charset="-120"/>
                        </a:rPr>
                        <a:t>指导研</a:t>
                      </a:r>
                      <a:r>
                        <a:rPr sz="1200" b="1" dirty="0">
                          <a:latin typeface="Microsoft JhengHei" panose="020B0604030504040204" charset="-120"/>
                          <a:cs typeface="Microsoft JhengHei" panose="020B0604030504040204" charset="-120"/>
                        </a:rPr>
                        <a:t>究生 </a:t>
                      </a:r>
                      <a:r>
                        <a:rPr sz="1200" b="1" spc="10" dirty="0">
                          <a:latin typeface="Microsoft JhengHei" panose="020B0604030504040204" charset="-120"/>
                          <a:cs typeface="Microsoft JhengHei" panose="020B0604030504040204" charset="-120"/>
                        </a:rPr>
                        <a:t>情况</a:t>
                      </a:r>
                      <a:endParaRPr sz="1200">
                        <a:latin typeface="Microsoft JhengHei" panose="020B0604030504040204" charset="-120"/>
                        <a:cs typeface="Microsoft JhengHei" panose="020B0604030504040204" charset="-12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nSpc>
                          <a:spcPct val="100000"/>
                        </a:lnSpc>
                        <a:spcBef>
                          <a:spcPts val="25"/>
                        </a:spcBef>
                      </a:pPr>
                      <a:endParaRPr sz="1300">
                        <a:latin typeface="Times New Roman" panose="02020603050405020304"/>
                        <a:cs typeface="Times New Roman" panose="02020603050405020304"/>
                      </a:endParaRPr>
                    </a:p>
                    <a:p>
                      <a:pPr marL="242570" indent="-151765">
                        <a:lnSpc>
                          <a:spcPct val="100000"/>
                        </a:lnSpc>
                        <a:spcBef>
                          <a:spcPts val="5"/>
                        </a:spcBef>
                        <a:buFont typeface="Calibri" panose="020F0502020204030204"/>
                        <a:buAutoNum type="arabicPeriod"/>
                        <a:tabLst>
                          <a:tab pos="242570" algn="l"/>
                        </a:tabLst>
                      </a:pPr>
                      <a:r>
                        <a:rPr sz="1200" spc="-5" dirty="0">
                          <a:latin typeface="宋体" panose="02010600030101010101" pitchFamily="2" charset="-122"/>
                          <a:cs typeface="宋体" panose="02010600030101010101" pitchFamily="2" charset="-122"/>
                        </a:rPr>
                        <a:t>独立指导不需提交附件佐证材料，且指导教师必须与归档的学生学位</a:t>
                      </a:r>
                      <a:endParaRPr sz="1200">
                        <a:latin typeface="宋体" panose="02010600030101010101" pitchFamily="2" charset="-122"/>
                        <a:cs typeface="宋体" panose="02010600030101010101" pitchFamily="2" charset="-122"/>
                      </a:endParaRPr>
                    </a:p>
                    <a:p>
                      <a:pPr marL="91440">
                        <a:lnSpc>
                          <a:spcPct val="100000"/>
                        </a:lnSpc>
                      </a:pPr>
                      <a:r>
                        <a:rPr sz="1200" dirty="0">
                          <a:latin typeface="宋体" panose="02010600030101010101" pitchFamily="2" charset="-122"/>
                          <a:cs typeface="宋体" panose="02010600030101010101" pitchFamily="2" charset="-122"/>
                        </a:rPr>
                        <a:t>论文封面指导教师姓名一致</a:t>
                      </a:r>
                      <a:r>
                        <a:rPr lang="zh-CN"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p>
                      <a:pPr marL="242570" indent="-151765">
                        <a:lnSpc>
                          <a:spcPct val="100000"/>
                        </a:lnSpc>
                        <a:buFont typeface="Calibri" panose="020F0502020204030204"/>
                        <a:buAutoNum type="arabicPeriod" startAt="2"/>
                        <a:tabLst>
                          <a:tab pos="242570" algn="l"/>
                        </a:tabLst>
                      </a:pPr>
                      <a:r>
                        <a:rPr sz="1200" dirty="0">
                          <a:latin typeface="宋体" panose="02010600030101010101" pitchFamily="2" charset="-122"/>
                          <a:cs typeface="宋体" panose="02010600030101010101" pitchFamily="2" charset="-122"/>
                        </a:rPr>
                        <a:t>如为协助指导，必须附上学院证明材料作为附件佐证材料。</a:t>
                      </a:r>
                      <a:endParaRPr sz="1200">
                        <a:latin typeface="宋体" panose="02010600030101010101" pitchFamily="2" charset="-122"/>
                        <a:cs typeface="宋体" panose="02010600030101010101" pitchFamily="2" charset="-122"/>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nSpc>
                          <a:spcPct val="100000"/>
                        </a:lnSpc>
                      </a:pPr>
                      <a:endParaRPr sz="1200">
                        <a:latin typeface="Times New Roman" panose="02020603050405020304"/>
                        <a:cs typeface="Times New Roman" panose="02020603050405020304"/>
                      </a:endParaRPr>
                    </a:p>
                    <a:p>
                      <a:pPr>
                        <a:lnSpc>
                          <a:spcPct val="100000"/>
                        </a:lnSpc>
                        <a:spcBef>
                          <a:spcPts val="30"/>
                        </a:spcBef>
                      </a:pPr>
                      <a:endParaRPr sz="1350">
                        <a:latin typeface="Times New Roman" panose="02020603050405020304"/>
                        <a:cs typeface="Times New Roman" panose="02020603050405020304"/>
                      </a:endParaRPr>
                    </a:p>
                    <a:p>
                      <a:pPr marL="1905" algn="ctr">
                        <a:lnSpc>
                          <a:spcPct val="100000"/>
                        </a:lnSpc>
                      </a:pPr>
                      <a:r>
                        <a:rPr sz="1200" dirty="0">
                          <a:latin typeface="宋体" panose="02010600030101010101" pitchFamily="2" charset="-122"/>
                          <a:cs typeface="宋体" panose="02010600030101010101" pitchFamily="2" charset="-122"/>
                        </a:rPr>
                        <a:t>无</a:t>
                      </a:r>
                      <a:endParaRPr sz="12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1144905">
                <a:tc vMerge="1">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pPr>
                      <a:endParaRPr sz="1200">
                        <a:latin typeface="Times New Roman" panose="02020603050405020304"/>
                        <a:cs typeface="Times New Roman" panose="02020603050405020304"/>
                      </a:endParaRPr>
                    </a:p>
                    <a:p>
                      <a:pPr>
                        <a:lnSpc>
                          <a:spcPct val="100000"/>
                        </a:lnSpc>
                        <a:spcBef>
                          <a:spcPts val="5"/>
                        </a:spcBef>
                      </a:pPr>
                      <a:endParaRPr sz="1600">
                        <a:latin typeface="Times New Roman" panose="02020603050405020304"/>
                        <a:cs typeface="Times New Roman" panose="02020603050405020304"/>
                      </a:endParaRPr>
                    </a:p>
                    <a:p>
                      <a:pPr marL="191135" marR="109220" indent="-76200">
                        <a:lnSpc>
                          <a:spcPts val="1360"/>
                        </a:lnSpc>
                      </a:pPr>
                      <a:r>
                        <a:rPr sz="1200" b="1" spc="10" dirty="0">
                          <a:latin typeface="Microsoft JhengHei" panose="020B0604030504040204" charset="-120"/>
                          <a:cs typeface="Microsoft JhengHei" panose="020B0604030504040204" charset="-120"/>
                        </a:rPr>
                        <a:t>指导本</a:t>
                      </a:r>
                      <a:r>
                        <a:rPr sz="1200" b="1" dirty="0">
                          <a:latin typeface="Microsoft JhengHei" panose="020B0604030504040204" charset="-120"/>
                          <a:cs typeface="Microsoft JhengHei" panose="020B0604030504040204" charset="-120"/>
                        </a:rPr>
                        <a:t>科生 </a:t>
                      </a:r>
                      <a:r>
                        <a:rPr sz="1200" b="1" spc="10" dirty="0">
                          <a:latin typeface="Microsoft JhengHei" panose="020B0604030504040204" charset="-120"/>
                          <a:cs typeface="Microsoft JhengHei" panose="020B0604030504040204" charset="-120"/>
                        </a:rPr>
                        <a:t>实习情况</a:t>
                      </a:r>
                      <a:endParaRPr sz="1200">
                        <a:latin typeface="Microsoft JhengHei" panose="020B0604030504040204" charset="-120"/>
                        <a:cs typeface="Microsoft JhengHei" panose="020B0604030504040204" charset="-12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nSpc>
                          <a:spcPct val="100000"/>
                        </a:lnSpc>
                        <a:spcBef>
                          <a:spcPts val="35"/>
                        </a:spcBef>
                      </a:pPr>
                      <a:endParaRPr sz="1350">
                        <a:latin typeface="Times New Roman" panose="02020603050405020304"/>
                        <a:cs typeface="Times New Roman" panose="02020603050405020304"/>
                      </a:endParaRPr>
                    </a:p>
                    <a:p>
                      <a:pPr marL="242570" indent="-151765">
                        <a:lnSpc>
                          <a:spcPct val="100000"/>
                        </a:lnSpc>
                        <a:buFont typeface="Calibri" panose="020F0502020204030204"/>
                        <a:buAutoNum type="arabicPeriod"/>
                        <a:tabLst>
                          <a:tab pos="242570" algn="l"/>
                        </a:tabLst>
                      </a:pPr>
                      <a:r>
                        <a:rPr sz="1200" dirty="0">
                          <a:latin typeface="宋体" panose="02010600030101010101" pitchFamily="2" charset="-122"/>
                          <a:cs typeface="宋体" panose="02010600030101010101" pitchFamily="2" charset="-122"/>
                        </a:rPr>
                        <a:t>指导学校师范生混编教育实习不需提交附件佐证材料。</a:t>
                      </a:r>
                      <a:endParaRPr sz="1200">
                        <a:latin typeface="宋体" panose="02010600030101010101" pitchFamily="2" charset="-122"/>
                        <a:cs typeface="宋体" panose="02010600030101010101" pitchFamily="2" charset="-122"/>
                      </a:endParaRPr>
                    </a:p>
                    <a:p>
                      <a:pPr marL="242570" indent="-151765">
                        <a:lnSpc>
                          <a:spcPct val="100000"/>
                        </a:lnSpc>
                        <a:buFont typeface="Calibri" panose="020F0502020204030204"/>
                        <a:buAutoNum type="arabicPeriod"/>
                        <a:tabLst>
                          <a:tab pos="242570" algn="l"/>
                        </a:tabLst>
                      </a:pPr>
                      <a:r>
                        <a:rPr sz="1200" dirty="0">
                          <a:latin typeface="宋体" panose="02010600030101010101" pitchFamily="2" charset="-122"/>
                          <a:cs typeface="宋体" panose="02010600030101010101" pitchFamily="2" charset="-122"/>
                        </a:rPr>
                        <a:t>指导非师毕业实习及学院师范生统编教育实习需要提供佐证材料，包</a:t>
                      </a:r>
                      <a:endParaRPr sz="1200">
                        <a:latin typeface="宋体" panose="02010600030101010101" pitchFamily="2" charset="-122"/>
                        <a:cs typeface="宋体" panose="02010600030101010101" pitchFamily="2" charset="-122"/>
                      </a:endParaRPr>
                    </a:p>
                    <a:p>
                      <a:pPr marL="91440" marR="187325">
                        <a:lnSpc>
                          <a:spcPts val="1360"/>
                        </a:lnSpc>
                        <a:spcBef>
                          <a:spcPts val="195"/>
                        </a:spcBef>
                      </a:pPr>
                      <a:r>
                        <a:rPr sz="1200" dirty="0">
                          <a:latin typeface="宋体" panose="02010600030101010101" pitchFamily="2" charset="-122"/>
                          <a:cs typeface="宋体" panose="02010600030101010101" pitchFamily="2" charset="-122"/>
                        </a:rPr>
                        <a:t>括学院证明（教学副院长签名、盖章），学院实习安排表、实习手册等 存档材料。</a:t>
                      </a:r>
                      <a:endParaRPr sz="1200">
                        <a:latin typeface="宋体" panose="02010600030101010101" pitchFamily="2" charset="-122"/>
                        <a:cs typeface="宋体" panose="02010600030101010101" pitchFamily="2" charset="-122"/>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nSpc>
                          <a:spcPct val="100000"/>
                        </a:lnSpc>
                      </a:pPr>
                      <a:endParaRPr sz="1200">
                        <a:latin typeface="Times New Roman" panose="02020603050405020304"/>
                        <a:cs typeface="Times New Roman" panose="02020603050405020304"/>
                      </a:endParaRPr>
                    </a:p>
                    <a:p>
                      <a:pPr>
                        <a:lnSpc>
                          <a:spcPct val="100000"/>
                        </a:lnSpc>
                        <a:spcBef>
                          <a:spcPts val="35"/>
                        </a:spcBef>
                      </a:pPr>
                      <a:endParaRPr sz="1400">
                        <a:latin typeface="Times New Roman" panose="02020603050405020304"/>
                        <a:cs typeface="Times New Roman" panose="02020603050405020304"/>
                      </a:endParaRPr>
                    </a:p>
                    <a:p>
                      <a:pPr marL="1905" algn="ctr">
                        <a:lnSpc>
                          <a:spcPct val="100000"/>
                        </a:lnSpc>
                        <a:spcBef>
                          <a:spcPts val="5"/>
                        </a:spcBef>
                      </a:pPr>
                      <a:r>
                        <a:rPr sz="1200" dirty="0">
                          <a:latin typeface="宋体" panose="02010600030101010101" pitchFamily="2" charset="-122"/>
                          <a:cs typeface="宋体" panose="02010600030101010101" pitchFamily="2" charset="-122"/>
                        </a:rPr>
                        <a:t>无</a:t>
                      </a:r>
                      <a:endParaRPr sz="12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r>
              <a:tr h="759434">
                <a:tc vMerge="1">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spcBef>
                          <a:spcPts val="40"/>
                        </a:spcBef>
                      </a:pPr>
                      <a:endParaRPr sz="1350">
                        <a:latin typeface="Times New Roman" panose="02020603050405020304"/>
                        <a:cs typeface="Times New Roman" panose="02020603050405020304"/>
                      </a:endParaRPr>
                    </a:p>
                    <a:p>
                      <a:pPr algn="ctr">
                        <a:lnSpc>
                          <a:spcPts val="1400"/>
                        </a:lnSpc>
                      </a:pPr>
                      <a:r>
                        <a:rPr sz="1200" b="1" spc="5" dirty="0">
                          <a:latin typeface="Microsoft JhengHei" panose="020B0604030504040204" charset="-120"/>
                          <a:cs typeface="Microsoft JhengHei" panose="020B0604030504040204" charset="-120"/>
                        </a:rPr>
                        <a:t>指导本</a:t>
                      </a:r>
                      <a:r>
                        <a:rPr sz="1200" b="1" dirty="0">
                          <a:latin typeface="Microsoft JhengHei" panose="020B0604030504040204" charset="-120"/>
                          <a:cs typeface="Microsoft JhengHei" panose="020B0604030504040204" charset="-120"/>
                        </a:rPr>
                        <a:t>科毕</a:t>
                      </a:r>
                      <a:endParaRPr sz="1200">
                        <a:latin typeface="Microsoft JhengHei" panose="020B0604030504040204" charset="-120"/>
                        <a:cs typeface="Microsoft JhengHei" panose="020B0604030504040204" charset="-120"/>
                      </a:endParaRPr>
                    </a:p>
                    <a:p>
                      <a:pPr algn="ctr">
                        <a:lnSpc>
                          <a:spcPts val="1400"/>
                        </a:lnSpc>
                      </a:pPr>
                      <a:r>
                        <a:rPr sz="1200" b="1" spc="10" dirty="0">
                          <a:latin typeface="Microsoft JhengHei" panose="020B0604030504040204" charset="-120"/>
                          <a:cs typeface="Microsoft JhengHei" panose="020B0604030504040204" charset="-120"/>
                        </a:rPr>
                        <a:t>业论文</a:t>
                      </a:r>
                      <a:endParaRPr sz="1200">
                        <a:latin typeface="Microsoft JhengHei" panose="020B0604030504040204" charset="-120"/>
                        <a:cs typeface="Microsoft JhengHei" panose="020B0604030504040204" charset="-120"/>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208280" indent="-117475">
                        <a:lnSpc>
                          <a:spcPct val="100000"/>
                        </a:lnSpc>
                        <a:spcBef>
                          <a:spcPts val="790"/>
                        </a:spcBef>
                        <a:buSzPct val="92000"/>
                        <a:buFont typeface="Calibri" panose="020F0502020204030204"/>
                        <a:buAutoNum type="arabicPeriod"/>
                        <a:tabLst>
                          <a:tab pos="208915" algn="l"/>
                        </a:tabLst>
                      </a:pPr>
                      <a:r>
                        <a:rPr sz="1200" dirty="0">
                          <a:latin typeface="宋体" panose="02010600030101010101" pitchFamily="2" charset="-122"/>
                          <a:cs typeface="宋体" panose="02010600030101010101" pitchFamily="2" charset="-122"/>
                        </a:rPr>
                        <a:t>指导教师必须与归档毕业论文封面的指导教师姓名一致。</a:t>
                      </a:r>
                      <a:endParaRPr sz="1200">
                        <a:latin typeface="宋体" panose="02010600030101010101" pitchFamily="2" charset="-122"/>
                        <a:cs typeface="宋体" panose="02010600030101010101" pitchFamily="2" charset="-122"/>
                      </a:endParaRPr>
                    </a:p>
                    <a:p>
                      <a:pPr marL="208280" indent="-117475">
                        <a:lnSpc>
                          <a:spcPct val="100000"/>
                        </a:lnSpc>
                        <a:buSzPct val="92000"/>
                        <a:buFont typeface="Calibri" panose="020F0502020204030204"/>
                        <a:buAutoNum type="arabicPeriod"/>
                        <a:tabLst>
                          <a:tab pos="208915" algn="l"/>
                        </a:tabLst>
                      </a:pPr>
                      <a:r>
                        <a:rPr sz="1200" spc="-5" dirty="0">
                          <a:latin typeface="宋体" panose="02010600030101010101" pitchFamily="2" charset="-122"/>
                          <a:cs typeface="宋体" panose="02010600030101010101" pitchFamily="2" charset="-122"/>
                        </a:rPr>
                        <a:t>如为调入本校前所在单位指导的，必须附上调入前单位证明材料作为</a:t>
                      </a:r>
                      <a:endParaRPr sz="1200">
                        <a:latin typeface="宋体" panose="02010600030101010101" pitchFamily="2" charset="-122"/>
                        <a:cs typeface="宋体" panose="02010600030101010101" pitchFamily="2" charset="-122"/>
                      </a:endParaRPr>
                    </a:p>
                    <a:p>
                      <a:pPr marL="91440">
                        <a:lnSpc>
                          <a:spcPct val="100000"/>
                        </a:lnSpc>
                        <a:spcBef>
                          <a:spcPts val="5"/>
                        </a:spcBef>
                      </a:pPr>
                      <a:r>
                        <a:rPr sz="1200" dirty="0">
                          <a:latin typeface="宋体" panose="02010600030101010101" pitchFamily="2" charset="-122"/>
                          <a:cs typeface="宋体" panose="02010600030101010101" pitchFamily="2" charset="-122"/>
                        </a:rPr>
                        <a:t>附件佐证材料。</a:t>
                      </a:r>
                      <a:endParaRPr sz="1200">
                        <a:latin typeface="宋体" panose="02010600030101010101" pitchFamily="2" charset="-122"/>
                        <a:cs typeface="宋体" panose="02010600030101010101" pitchFamily="2" charset="-122"/>
                      </a:endParaRPr>
                    </a:p>
                  </a:txBody>
                  <a:tcPr marL="0" marR="0" marT="1003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nSpc>
                          <a:spcPct val="100000"/>
                        </a:lnSpc>
                        <a:spcBef>
                          <a:spcPts val="15"/>
                        </a:spcBef>
                      </a:pPr>
                      <a:endParaRPr sz="1300">
                        <a:latin typeface="Times New Roman" panose="02020603050405020304"/>
                        <a:cs typeface="Times New Roman" panose="02020603050405020304"/>
                      </a:endParaRPr>
                    </a:p>
                    <a:p>
                      <a:pPr marL="2540" algn="ctr">
                        <a:lnSpc>
                          <a:spcPct val="100000"/>
                        </a:lnSpc>
                      </a:pPr>
                      <a:r>
                        <a:rPr sz="1200" dirty="0">
                          <a:latin typeface="宋体" panose="02010600030101010101" pitchFamily="2" charset="-122"/>
                          <a:cs typeface="宋体" panose="02010600030101010101" pitchFamily="2" charset="-122"/>
                        </a:rPr>
                        <a:t>无</a:t>
                      </a:r>
                      <a:endParaRPr sz="1200">
                        <a:latin typeface="宋体" panose="02010600030101010101" pitchFamily="2" charset="-122"/>
                        <a:cs typeface="宋体" panose="02010600030101010101" pitchFamily="2" charset="-122"/>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640105">
                <a:tc vMerge="1">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spcBef>
                          <a:spcPts val="30"/>
                        </a:spcBef>
                      </a:pPr>
                      <a:endParaRPr sz="1050">
                        <a:latin typeface="Times New Roman" panose="02020603050405020304"/>
                        <a:cs typeface="Times New Roman" panose="02020603050405020304"/>
                      </a:endParaRPr>
                    </a:p>
                    <a:p>
                      <a:pPr marL="267335" marR="109220" indent="-152400">
                        <a:lnSpc>
                          <a:spcPts val="1360"/>
                        </a:lnSpc>
                      </a:pPr>
                      <a:r>
                        <a:rPr sz="1200" b="1" spc="10" dirty="0">
                          <a:latin typeface="Microsoft JhengHei" panose="020B0604030504040204" charset="-120"/>
                          <a:cs typeface="Microsoft JhengHei" panose="020B0604030504040204" charset="-120"/>
                        </a:rPr>
                        <a:t>本科课</a:t>
                      </a:r>
                      <a:r>
                        <a:rPr sz="1200" b="1" dirty="0">
                          <a:latin typeface="Microsoft JhengHei" panose="020B0604030504040204" charset="-120"/>
                          <a:cs typeface="Microsoft JhengHei" panose="020B0604030504040204" charset="-120"/>
                        </a:rPr>
                        <a:t>堂质 </a:t>
                      </a:r>
                      <a:r>
                        <a:rPr sz="1200" b="1" spc="10" dirty="0">
                          <a:latin typeface="Microsoft JhengHei" panose="020B0604030504040204" charset="-120"/>
                          <a:cs typeface="Microsoft JhengHei" panose="020B0604030504040204" charset="-120"/>
                        </a:rPr>
                        <a:t>量评估</a:t>
                      </a:r>
                      <a:endParaRPr sz="1200">
                        <a:latin typeface="Microsoft JhengHei" panose="020B0604030504040204" charset="-120"/>
                        <a:cs typeface="Microsoft JhengHei" panose="020B0604030504040204" charset="-120"/>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nSpc>
                          <a:spcPct val="100000"/>
                        </a:lnSpc>
                        <a:spcBef>
                          <a:spcPts val="30"/>
                        </a:spcBef>
                      </a:pPr>
                      <a:endParaRPr sz="1050">
                        <a:latin typeface="Times New Roman" panose="02020603050405020304"/>
                        <a:cs typeface="Times New Roman" panose="02020603050405020304"/>
                      </a:endParaRPr>
                    </a:p>
                    <a:p>
                      <a:pPr marL="91440" marR="187325">
                        <a:lnSpc>
                          <a:spcPts val="1360"/>
                        </a:lnSpc>
                      </a:pPr>
                      <a:r>
                        <a:rPr sz="1200" dirty="0">
                          <a:latin typeface="宋体" panose="02010600030101010101" pitchFamily="2" charset="-122"/>
                          <a:cs typeface="宋体" panose="02010600030101010101" pitchFamily="2" charset="-122"/>
                        </a:rPr>
                        <a:t>请填写主讲本科教学质量评估成绩和近一学年本科教学质量评估课程平 均加权得分。</a:t>
                      </a:r>
                      <a:endParaRPr sz="1200">
                        <a:latin typeface="宋体" panose="02010600030101010101" pitchFamily="2" charset="-122"/>
                        <a:cs typeface="宋体" panose="02010600030101010101" pitchFamily="2" charset="-122"/>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nSpc>
                          <a:spcPct val="100000"/>
                        </a:lnSpc>
                        <a:spcBef>
                          <a:spcPts val="40"/>
                        </a:spcBef>
                      </a:pPr>
                      <a:endParaRPr sz="1500">
                        <a:latin typeface="Times New Roman" panose="02020603050405020304"/>
                        <a:cs typeface="Times New Roman" panose="02020603050405020304"/>
                      </a:endParaRPr>
                    </a:p>
                    <a:p>
                      <a:pPr marL="1905" algn="ctr">
                        <a:lnSpc>
                          <a:spcPct val="100000"/>
                        </a:lnSpc>
                      </a:pPr>
                      <a:r>
                        <a:rPr sz="1200" dirty="0">
                          <a:latin typeface="宋体" panose="02010600030101010101" pitchFamily="2" charset="-122"/>
                          <a:cs typeface="宋体" panose="02010600030101010101" pitchFamily="2" charset="-122"/>
                        </a:rPr>
                        <a:t>无</a:t>
                      </a:r>
                      <a:endParaRPr sz="1200">
                        <a:latin typeface="宋体" panose="02010600030101010101" pitchFamily="2" charset="-122"/>
                        <a:cs typeface="宋体" panose="02010600030101010101" pitchFamily="2" charset="-122"/>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5092" y="516382"/>
            <a:ext cx="4008120" cy="381635"/>
          </a:xfrm>
          <a:prstGeom prst="rect">
            <a:avLst/>
          </a:prstGeom>
        </p:spPr>
        <p:txBody>
          <a:bodyPr vert="horz" wrap="square" lIns="0" tIns="12700" rIns="0" bIns="0" rtlCol="0">
            <a:spAutoFit/>
          </a:bodyPr>
          <a:lstStyle/>
          <a:p>
            <a:pPr marL="12700">
              <a:lnSpc>
                <a:spcPct val="100000"/>
              </a:lnSpc>
              <a:spcBef>
                <a:spcPts val="100"/>
              </a:spcBef>
            </a:pPr>
            <a:r>
              <a:rPr spc="-5" dirty="0">
                <a:ea typeface="微软雅黑" panose="020B0503020204020204" charset="-122"/>
              </a:rPr>
              <a:t>我应如何规范</a:t>
            </a:r>
            <a:r>
              <a:rPr spc="-5" dirty="0">
                <a:ea typeface="微软雅黑" panose="020B0503020204020204" charset="-122"/>
                <a:sym typeface="+mn-ea"/>
              </a:rPr>
              <a:t>地</a:t>
            </a:r>
            <a:r>
              <a:rPr spc="-5" dirty="0">
                <a:ea typeface="微软雅黑" panose="020B0503020204020204" charset="-122"/>
              </a:rPr>
              <a:t>提交佐证材料</a:t>
            </a:r>
            <a:endParaRPr spc="-5" dirty="0">
              <a:ea typeface="微软雅黑" panose="020B0503020204020204" charset="-122"/>
            </a:endParaRPr>
          </a:p>
        </p:txBody>
      </p:sp>
      <p:sp>
        <p:nvSpPr>
          <p:cNvPr id="3" name="object 3"/>
          <p:cNvSpPr/>
          <p:nvPr/>
        </p:nvSpPr>
        <p:spPr>
          <a:xfrm>
            <a:off x="387095" y="381000"/>
            <a:ext cx="721360" cy="721360"/>
          </a:xfrm>
          <a:custGeom>
            <a:avLst/>
            <a:gdLst/>
            <a:ahLst/>
            <a:cxnLst/>
            <a:rect l="l" t="t" r="r" b="b"/>
            <a:pathLst>
              <a:path w="721360" h="721360">
                <a:moveTo>
                  <a:pt x="360426" y="0"/>
                </a:moveTo>
                <a:lnTo>
                  <a:pt x="311517" y="3291"/>
                </a:lnTo>
                <a:lnTo>
                  <a:pt x="264609" y="12878"/>
                </a:lnTo>
                <a:lnTo>
                  <a:pt x="220131" y="28330"/>
                </a:lnTo>
                <a:lnTo>
                  <a:pt x="178511" y="49219"/>
                </a:lnTo>
                <a:lnTo>
                  <a:pt x="140179" y="75114"/>
                </a:lnTo>
                <a:lnTo>
                  <a:pt x="105565" y="105584"/>
                </a:lnTo>
                <a:lnTo>
                  <a:pt x="75098" y="140201"/>
                </a:lnTo>
                <a:lnTo>
                  <a:pt x="49208" y="178533"/>
                </a:lnTo>
                <a:lnTo>
                  <a:pt x="28323" y="220152"/>
                </a:lnTo>
                <a:lnTo>
                  <a:pt x="12874" y="264627"/>
                </a:lnTo>
                <a:lnTo>
                  <a:pt x="3290" y="311528"/>
                </a:lnTo>
                <a:lnTo>
                  <a:pt x="0" y="360425"/>
                </a:lnTo>
                <a:lnTo>
                  <a:pt x="3290" y="409323"/>
                </a:lnTo>
                <a:lnTo>
                  <a:pt x="12874" y="456224"/>
                </a:lnTo>
                <a:lnTo>
                  <a:pt x="28323" y="500699"/>
                </a:lnTo>
                <a:lnTo>
                  <a:pt x="49208" y="542318"/>
                </a:lnTo>
                <a:lnTo>
                  <a:pt x="75098" y="580650"/>
                </a:lnTo>
                <a:lnTo>
                  <a:pt x="105565" y="615267"/>
                </a:lnTo>
                <a:lnTo>
                  <a:pt x="140179" y="645737"/>
                </a:lnTo>
                <a:lnTo>
                  <a:pt x="178511" y="671632"/>
                </a:lnTo>
                <a:lnTo>
                  <a:pt x="220131" y="692521"/>
                </a:lnTo>
                <a:lnTo>
                  <a:pt x="264609" y="707973"/>
                </a:lnTo>
                <a:lnTo>
                  <a:pt x="311517" y="717560"/>
                </a:lnTo>
                <a:lnTo>
                  <a:pt x="360426" y="720851"/>
                </a:lnTo>
                <a:lnTo>
                  <a:pt x="409334" y="717560"/>
                </a:lnTo>
                <a:lnTo>
                  <a:pt x="456242" y="707973"/>
                </a:lnTo>
                <a:lnTo>
                  <a:pt x="500720" y="692521"/>
                </a:lnTo>
                <a:lnTo>
                  <a:pt x="542340" y="671632"/>
                </a:lnTo>
                <a:lnTo>
                  <a:pt x="580672" y="645737"/>
                </a:lnTo>
                <a:lnTo>
                  <a:pt x="615286" y="615267"/>
                </a:lnTo>
                <a:lnTo>
                  <a:pt x="645753" y="580650"/>
                </a:lnTo>
                <a:lnTo>
                  <a:pt x="671643" y="542318"/>
                </a:lnTo>
                <a:lnTo>
                  <a:pt x="692528" y="500699"/>
                </a:lnTo>
                <a:lnTo>
                  <a:pt x="707977" y="456224"/>
                </a:lnTo>
                <a:lnTo>
                  <a:pt x="717561" y="409323"/>
                </a:lnTo>
                <a:lnTo>
                  <a:pt x="720851" y="360425"/>
                </a:lnTo>
                <a:lnTo>
                  <a:pt x="717561" y="311528"/>
                </a:lnTo>
                <a:lnTo>
                  <a:pt x="707977" y="264627"/>
                </a:lnTo>
                <a:lnTo>
                  <a:pt x="692528" y="220152"/>
                </a:lnTo>
                <a:lnTo>
                  <a:pt x="671643" y="178533"/>
                </a:lnTo>
                <a:lnTo>
                  <a:pt x="645753" y="140201"/>
                </a:lnTo>
                <a:lnTo>
                  <a:pt x="615286" y="105584"/>
                </a:lnTo>
                <a:lnTo>
                  <a:pt x="580672" y="75114"/>
                </a:lnTo>
                <a:lnTo>
                  <a:pt x="542340" y="49219"/>
                </a:lnTo>
                <a:lnTo>
                  <a:pt x="500720" y="28330"/>
                </a:lnTo>
                <a:lnTo>
                  <a:pt x="456242" y="12878"/>
                </a:lnTo>
                <a:lnTo>
                  <a:pt x="409334" y="3291"/>
                </a:lnTo>
                <a:lnTo>
                  <a:pt x="360426" y="0"/>
                </a:lnTo>
                <a:close/>
              </a:path>
            </a:pathLst>
          </a:custGeom>
          <a:solidFill>
            <a:srgbClr val="156FC1"/>
          </a:solidFill>
        </p:spPr>
        <p:txBody>
          <a:bodyPr wrap="square" lIns="0" tIns="0" rIns="0" bIns="0" rtlCol="0"/>
          <a:lstStyle/>
          <a:p/>
        </p:txBody>
      </p:sp>
      <p:sp>
        <p:nvSpPr>
          <p:cNvPr id="4" name="object 4"/>
          <p:cNvSpPr txBox="1"/>
          <p:nvPr/>
        </p:nvSpPr>
        <p:spPr>
          <a:xfrm>
            <a:off x="609091" y="514299"/>
            <a:ext cx="24511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微软雅黑" panose="020B0503020204020204" charset="-122"/>
                <a:cs typeface="微软雅黑" panose="020B0503020204020204" charset="-122"/>
              </a:rPr>
              <a:t>3</a:t>
            </a:r>
            <a:endParaRPr sz="2800">
              <a:latin typeface="微软雅黑" panose="020B0503020204020204" charset="-122"/>
              <a:cs typeface="微软雅黑" panose="020B0503020204020204" charset="-122"/>
            </a:endParaRPr>
          </a:p>
        </p:txBody>
      </p:sp>
      <p:sp>
        <p:nvSpPr>
          <p:cNvPr id="5" name="object 5"/>
          <p:cNvSpPr txBox="1"/>
          <p:nvPr/>
        </p:nvSpPr>
        <p:spPr>
          <a:xfrm>
            <a:off x="5566664" y="808482"/>
            <a:ext cx="3124835"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B41F2C"/>
                </a:solidFill>
                <a:latin typeface="微软雅黑" panose="020B0503020204020204" charset="-122"/>
                <a:ea typeface="微软雅黑" panose="020B0503020204020204" charset="-122"/>
                <a:cs typeface="微软雅黑" panose="020B0503020204020204" charset="-122"/>
              </a:rPr>
              <a:t>——主要业绩成果材料</a:t>
            </a:r>
            <a:endParaRPr sz="2400" b="1" spc="-5" dirty="0">
              <a:solidFill>
                <a:srgbClr val="B41F2C"/>
              </a:solidFill>
              <a:latin typeface="微软雅黑" panose="020B0503020204020204" charset="-122"/>
              <a:ea typeface="微软雅黑" panose="020B0503020204020204" charset="-122"/>
              <a:cs typeface="微软雅黑" panose="020B0503020204020204" charset="-122"/>
            </a:endParaRPr>
          </a:p>
        </p:txBody>
      </p:sp>
      <p:graphicFrame>
        <p:nvGraphicFramePr>
          <p:cNvPr id="6" name="object 6"/>
          <p:cNvGraphicFramePr>
            <a:graphicFrameLocks noGrp="1"/>
          </p:cNvGraphicFramePr>
          <p:nvPr>
            <p:custDataLst>
              <p:tags r:id="rId1"/>
            </p:custDataLst>
          </p:nvPr>
        </p:nvGraphicFramePr>
        <p:xfrm>
          <a:off x="566737" y="1385950"/>
          <a:ext cx="7967980" cy="4803775"/>
        </p:xfrm>
        <a:graphic>
          <a:graphicData uri="http://schemas.openxmlformats.org/drawingml/2006/table">
            <a:tbl>
              <a:tblPr firstRow="1" bandRow="1">
                <a:tableStyleId>{2D5ABB26-0587-4C30-8999-92F81FD0307C}</a:tableStyleId>
              </a:tblPr>
              <a:tblGrid>
                <a:gridCol w="1100455"/>
                <a:gridCol w="998855"/>
                <a:gridCol w="5012055"/>
                <a:gridCol w="838834"/>
              </a:tblGrid>
              <a:tr h="692276">
                <a:tc>
                  <a:txBody>
                    <a:bodyPr/>
                    <a:lstStyle/>
                    <a:p>
                      <a:pPr>
                        <a:lnSpc>
                          <a:spcPct val="100000"/>
                        </a:lnSpc>
                        <a:spcBef>
                          <a:spcPts val="35"/>
                        </a:spcBef>
                      </a:pPr>
                      <a:endParaRPr sz="1550">
                        <a:latin typeface="Times New Roman" panose="02020603050405020304"/>
                        <a:cs typeface="Times New Roman" panose="02020603050405020304"/>
                      </a:endParaRPr>
                    </a:p>
                    <a:p>
                      <a:pPr algn="ctr">
                        <a:lnSpc>
                          <a:spcPct val="100000"/>
                        </a:lnSpc>
                      </a:pPr>
                      <a:r>
                        <a:rPr sz="1400" b="1" spc="10" dirty="0">
                          <a:solidFill>
                            <a:srgbClr val="FFFFFF"/>
                          </a:solidFill>
                          <a:latin typeface="Microsoft JhengHei" panose="020B0604030504040204" charset="-120"/>
                          <a:cs typeface="Microsoft JhengHei" panose="020B0604030504040204" charset="-120"/>
                        </a:rPr>
                        <a:t>类别</a:t>
                      </a:r>
                      <a:endParaRPr sz="1400">
                        <a:latin typeface="Microsoft JhengHei" panose="020B0604030504040204" charset="-120"/>
                        <a:cs typeface="Microsoft JhengHei" panose="020B0604030504040204" charset="-120"/>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nSpc>
                          <a:spcPct val="100000"/>
                        </a:lnSpc>
                        <a:spcBef>
                          <a:spcPts val="35"/>
                        </a:spcBef>
                      </a:pPr>
                      <a:endParaRPr sz="1550">
                        <a:latin typeface="Times New Roman" panose="02020603050405020304"/>
                        <a:cs typeface="Times New Roman" panose="02020603050405020304"/>
                      </a:endParaRPr>
                    </a:p>
                    <a:p>
                      <a:pPr algn="ctr">
                        <a:lnSpc>
                          <a:spcPct val="100000"/>
                        </a:lnSpc>
                      </a:pPr>
                      <a:r>
                        <a:rPr sz="1400" b="1" spc="10" dirty="0">
                          <a:solidFill>
                            <a:srgbClr val="FFFFFF"/>
                          </a:solidFill>
                          <a:latin typeface="Microsoft JhengHei" panose="020B0604030504040204" charset="-120"/>
                          <a:cs typeface="Microsoft JhengHei" panose="020B0604030504040204" charset="-120"/>
                        </a:rPr>
                        <a:t>项目</a:t>
                      </a:r>
                      <a:endParaRPr sz="1400">
                        <a:latin typeface="Microsoft JhengHei" panose="020B0604030504040204" charset="-120"/>
                        <a:cs typeface="Microsoft JhengHei" panose="020B0604030504040204" charset="-120"/>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nSpc>
                          <a:spcPct val="100000"/>
                        </a:lnSpc>
                        <a:spcBef>
                          <a:spcPts val="35"/>
                        </a:spcBef>
                      </a:pPr>
                      <a:endParaRPr sz="1550">
                        <a:latin typeface="Times New Roman" panose="02020603050405020304"/>
                        <a:cs typeface="Times New Roman" panose="02020603050405020304"/>
                      </a:endParaRPr>
                    </a:p>
                    <a:p>
                      <a:pPr marL="1905" algn="ctr">
                        <a:lnSpc>
                          <a:spcPct val="100000"/>
                        </a:lnSpc>
                      </a:pPr>
                      <a:r>
                        <a:rPr sz="1400" b="1" spc="10" dirty="0">
                          <a:solidFill>
                            <a:srgbClr val="FFFFFF"/>
                          </a:solidFill>
                          <a:latin typeface="Microsoft JhengHei" panose="020B0604030504040204" charset="-120"/>
                          <a:cs typeface="Microsoft JhengHei" panose="020B0604030504040204" charset="-120"/>
                        </a:rPr>
                        <a:t>佐证</a:t>
                      </a:r>
                      <a:r>
                        <a:rPr sz="1400" b="1" dirty="0">
                          <a:solidFill>
                            <a:srgbClr val="FFFFFF"/>
                          </a:solidFill>
                          <a:latin typeface="Microsoft JhengHei" panose="020B0604030504040204" charset="-120"/>
                          <a:cs typeface="Microsoft JhengHei" panose="020B0604030504040204" charset="-120"/>
                        </a:rPr>
                        <a:t>材料</a:t>
                      </a:r>
                      <a:endParaRPr sz="1400">
                        <a:latin typeface="Microsoft JhengHei" panose="020B0604030504040204" charset="-120"/>
                        <a:cs typeface="Microsoft JhengHei" panose="020B0604030504040204" charset="-120"/>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nSpc>
                          <a:spcPct val="100000"/>
                        </a:lnSpc>
                        <a:spcBef>
                          <a:spcPts val="35"/>
                        </a:spcBef>
                      </a:pPr>
                      <a:endParaRPr sz="1550">
                        <a:latin typeface="Times New Roman" panose="02020603050405020304"/>
                        <a:cs typeface="Times New Roman" panose="02020603050405020304"/>
                      </a:endParaRPr>
                    </a:p>
                    <a:p>
                      <a:pPr marL="2540" algn="ctr">
                        <a:lnSpc>
                          <a:spcPct val="100000"/>
                        </a:lnSpc>
                      </a:pPr>
                      <a:r>
                        <a:rPr sz="1400" b="1" spc="10" dirty="0">
                          <a:solidFill>
                            <a:srgbClr val="FFFFFF"/>
                          </a:solidFill>
                          <a:latin typeface="Microsoft JhengHei" panose="020B0604030504040204" charset="-120"/>
                          <a:cs typeface="Microsoft JhengHei" panose="020B0604030504040204" charset="-120"/>
                        </a:rPr>
                        <a:t>限填数</a:t>
                      </a:r>
                      <a:endParaRPr sz="1400">
                        <a:latin typeface="Microsoft JhengHei" panose="020B0604030504040204" charset="-120"/>
                        <a:cs typeface="Microsoft JhengHei" panose="020B0604030504040204" charset="-120"/>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1452499">
                <a:tc rowSpan="3">
                  <a:txBody>
                    <a:bodyPr/>
                    <a:lstStyle/>
                    <a:p>
                      <a:pPr algn="ctr">
                        <a:lnSpc>
                          <a:spcPct val="100000"/>
                        </a:lnSpc>
                      </a:pPr>
                      <a:r>
                        <a:rPr sz="1200" b="1" spc="10" dirty="0">
                          <a:latin typeface="Microsoft JhengHei" panose="020B0604030504040204" charset="-120"/>
                          <a:cs typeface="Microsoft JhengHei" panose="020B0604030504040204" charset="-120"/>
                        </a:rPr>
                        <a:t>基</a:t>
                      </a:r>
                      <a:r>
                        <a:rPr sz="1200" b="1" dirty="0">
                          <a:latin typeface="Microsoft JhengHei" panose="020B0604030504040204" charset="-120"/>
                          <a:cs typeface="Microsoft JhengHei" panose="020B0604030504040204" charset="-120"/>
                        </a:rPr>
                        <a:t>本科研业绩</a:t>
                      </a:r>
                      <a:endParaRPr sz="1200" b="1" dirty="0">
                        <a:latin typeface="Microsoft JhengHei" panose="020B0604030504040204" charset="-120"/>
                        <a:cs typeface="Microsoft JhengHei" panose="020B0604030504040204" charset="-120"/>
                      </a:endParaRPr>
                    </a:p>
                    <a:p>
                      <a:pPr algn="ctr">
                        <a:lnSpc>
                          <a:spcPct val="100000"/>
                        </a:lnSpc>
                      </a:pPr>
                      <a:r>
                        <a:rPr lang="zh-CN" sz="1200" b="1" dirty="0">
                          <a:latin typeface="Microsoft JhengHei" panose="020B0604030504040204" charset="-120"/>
                          <a:cs typeface="Microsoft JhengHei" panose="020B0604030504040204" charset="-120"/>
                        </a:rPr>
                        <a:t>情况</a:t>
                      </a:r>
                      <a:endParaRPr lang="zh-CN" sz="1200" b="1" dirty="0">
                        <a:latin typeface="Microsoft JhengHei" panose="020B0604030504040204" charset="-120"/>
                        <a:cs typeface="Microsoft JhengHei" panose="020B0604030504040204" charset="-120"/>
                      </a:endParaRPr>
                    </a:p>
                  </a:txBody>
                  <a:tcPr marL="0" marR="0" marT="0" marB="0" anchor="ctr" anchorCtr="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gn="ctr">
                        <a:lnSpc>
                          <a:spcPct val="100000"/>
                        </a:lnSpc>
                        <a:spcBef>
                          <a:spcPts val="815"/>
                        </a:spcBef>
                      </a:pPr>
                      <a:r>
                        <a:rPr sz="1200" b="1" spc="10" dirty="0">
                          <a:latin typeface="Microsoft JhengHei" panose="020B0604030504040204" charset="-120"/>
                          <a:cs typeface="Microsoft JhengHei" panose="020B0604030504040204" charset="-120"/>
                        </a:rPr>
                        <a:t>论文情况</a:t>
                      </a:r>
                      <a:endParaRPr sz="1200">
                        <a:latin typeface="Microsoft JhengHei" panose="020B0604030504040204" charset="-120"/>
                        <a:cs typeface="Microsoft JhengHei" panose="020B0604030504040204" charset="-120"/>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spcBef>
                          <a:spcPts val="30"/>
                        </a:spcBef>
                      </a:pPr>
                      <a:endParaRPr sz="1150">
                        <a:latin typeface="Times New Roman" panose="02020603050405020304"/>
                        <a:cs typeface="Times New Roman" panose="02020603050405020304"/>
                      </a:endParaRPr>
                    </a:p>
                    <a:p>
                      <a:pPr marL="91440" marR="96520">
                        <a:lnSpc>
                          <a:spcPct val="100000"/>
                        </a:lnSpc>
                        <a:buSzPct val="92000"/>
                        <a:buFont typeface="Calibri" panose="020F0502020204030204"/>
                        <a:buAutoNum type="arabicPeriod"/>
                        <a:tabLst>
                          <a:tab pos="208915" algn="l"/>
                        </a:tabLst>
                      </a:pPr>
                      <a:r>
                        <a:rPr sz="1200" dirty="0">
                          <a:latin typeface="宋体" panose="02010600030101010101" pitchFamily="2" charset="-122"/>
                          <a:cs typeface="宋体" panose="02010600030101010101" pitchFamily="2" charset="-122"/>
                        </a:rPr>
                        <a:t>需提交论文的封面、封底、目录页和内容页扫描件作为附件，如论文 为外文，建议翻译论文题目及摘要，并与论文附件合并</a:t>
                      </a:r>
                      <a:r>
                        <a:rPr sz="1200" spc="-50" dirty="0">
                          <a:latin typeface="宋体" panose="02010600030101010101" pitchFamily="2" charset="-122"/>
                          <a:cs typeface="宋体" panose="02010600030101010101" pitchFamily="2" charset="-122"/>
                        </a:rPr>
                        <a:t>成</a:t>
                      </a:r>
                      <a:r>
                        <a:rPr sz="1200" dirty="0">
                          <a:latin typeface="Calibri" panose="020F0502020204030204"/>
                          <a:cs typeface="Calibri" panose="020F0502020204030204"/>
                        </a:rPr>
                        <a:t>P</a:t>
                      </a:r>
                      <a:r>
                        <a:rPr sz="1200" spc="5" dirty="0">
                          <a:latin typeface="Calibri" panose="020F0502020204030204"/>
                          <a:cs typeface="Calibri" panose="020F0502020204030204"/>
                        </a:rPr>
                        <a:t>D</a:t>
                      </a:r>
                      <a:r>
                        <a:rPr sz="1200" dirty="0">
                          <a:latin typeface="Calibri" panose="020F0502020204030204"/>
                          <a:cs typeface="Calibri" panose="020F0502020204030204"/>
                        </a:rPr>
                        <a:t>F</a:t>
                      </a:r>
                      <a:r>
                        <a:rPr sz="1200" dirty="0">
                          <a:latin typeface="宋体" panose="02010600030101010101" pitchFamily="2" charset="-122"/>
                          <a:cs typeface="宋体" panose="02010600030101010101" pitchFamily="2" charset="-122"/>
                        </a:rPr>
                        <a:t>（翻</a:t>
                      </a:r>
                      <a:r>
                        <a:rPr sz="1200" spc="-15" dirty="0">
                          <a:latin typeface="宋体" panose="02010600030101010101" pitchFamily="2" charset="-122"/>
                          <a:cs typeface="宋体" panose="02010600030101010101" pitchFamily="2" charset="-122"/>
                        </a:rPr>
                        <a:t>译</a:t>
                      </a:r>
                      <a:r>
                        <a:rPr sz="1200" dirty="0">
                          <a:latin typeface="宋体" panose="02010600030101010101" pitchFamily="2" charset="-122"/>
                          <a:cs typeface="宋体" panose="02010600030101010101" pitchFamily="2" charset="-122"/>
                        </a:rPr>
                        <a:t>在前</a:t>
                      </a:r>
                      <a:r>
                        <a:rPr lang="zh-CN" sz="120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 论文原文在后）作为附件上传。</a:t>
                      </a:r>
                      <a:endParaRPr sz="1200">
                        <a:latin typeface="宋体" panose="02010600030101010101" pitchFamily="2" charset="-122"/>
                        <a:cs typeface="宋体" panose="02010600030101010101" pitchFamily="2" charset="-122"/>
                      </a:endParaRPr>
                    </a:p>
                    <a:p>
                      <a:pPr marL="208280" indent="-117475">
                        <a:lnSpc>
                          <a:spcPct val="100000"/>
                        </a:lnSpc>
                        <a:buSzPct val="92000"/>
                        <a:buFont typeface="Calibri" panose="020F0502020204030204"/>
                        <a:buAutoNum type="arabicPeriod"/>
                        <a:tabLst>
                          <a:tab pos="208915" algn="l"/>
                        </a:tabLst>
                      </a:pPr>
                      <a:r>
                        <a:rPr sz="1200" dirty="0">
                          <a:latin typeface="宋体" panose="02010600030101010101" pitchFamily="2" charset="-122"/>
                          <a:cs typeface="宋体" panose="02010600030101010101" pitchFamily="2" charset="-122"/>
                        </a:rPr>
                        <a:t>涉及</a:t>
                      </a:r>
                      <a:r>
                        <a:rPr sz="1200" spc="-5" dirty="0">
                          <a:latin typeface="Calibri" panose="020F0502020204030204"/>
                          <a:cs typeface="Calibri" panose="020F0502020204030204"/>
                        </a:rPr>
                        <a:t>SCI/SSCI/EI</a:t>
                      </a:r>
                      <a:r>
                        <a:rPr sz="1200" dirty="0">
                          <a:latin typeface="宋体" panose="02010600030101010101" pitchFamily="2" charset="-122"/>
                          <a:cs typeface="宋体" panose="02010600030101010101" pitchFamily="2" charset="-122"/>
                        </a:rPr>
                        <a:t>等收录的，本人不需要提供检索证明，由学校人事部门</a:t>
                      </a:r>
                      <a:endParaRPr sz="1200">
                        <a:latin typeface="宋体" panose="02010600030101010101" pitchFamily="2" charset="-122"/>
                        <a:cs typeface="宋体" panose="02010600030101010101" pitchFamily="2" charset="-122"/>
                      </a:endParaRPr>
                    </a:p>
                    <a:p>
                      <a:pPr marL="91440" marR="177800">
                        <a:lnSpc>
                          <a:spcPts val="1360"/>
                        </a:lnSpc>
                        <a:spcBef>
                          <a:spcPts val="200"/>
                        </a:spcBef>
                      </a:pPr>
                      <a:r>
                        <a:rPr sz="1200" dirty="0">
                          <a:latin typeface="宋体" panose="02010600030101010101" pitchFamily="2" charset="-122"/>
                          <a:cs typeface="宋体" panose="02010600030101010101" pitchFamily="2" charset="-122"/>
                        </a:rPr>
                        <a:t>配合图书馆统一进行检索；但需请各位老师按照图书馆收录号检索的指 南，认真查找论文的收录</a:t>
                      </a:r>
                      <a:r>
                        <a:rPr sz="1200" spc="-25" dirty="0">
                          <a:latin typeface="宋体" panose="02010600030101010101" pitchFamily="2" charset="-122"/>
                          <a:cs typeface="宋体" panose="02010600030101010101" pitchFamily="2" charset="-122"/>
                        </a:rPr>
                        <a:t>号</a:t>
                      </a:r>
                      <a:r>
                        <a:rPr sz="1200" dirty="0">
                          <a:latin typeface="Calibri" panose="020F0502020204030204"/>
                          <a:cs typeface="Calibri" panose="020F0502020204030204"/>
                        </a:rPr>
                        <a:t>/</a:t>
                      </a:r>
                      <a:r>
                        <a:rPr sz="1200" dirty="0">
                          <a:latin typeface="宋体" panose="02010600030101010101" pitchFamily="2" charset="-122"/>
                          <a:cs typeface="宋体" panose="02010600030101010101" pitchFamily="2" charset="-122"/>
                        </a:rPr>
                        <a:t>索引号并填写，确保检索的准确性。</a:t>
                      </a:r>
                      <a:endParaRPr sz="1200">
                        <a:latin typeface="宋体" panose="02010600030101010101" pitchFamily="2" charset="-122"/>
                        <a:cs typeface="宋体" panose="02010600030101010101" pitchFamily="2" charset="-122"/>
                      </a:endParaRPr>
                    </a:p>
                  </a:txBody>
                  <a:tcPr marL="0" marR="0" marT="38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ctr">
                        <a:lnSpc>
                          <a:spcPct val="100000"/>
                        </a:lnSpc>
                      </a:pPr>
                      <a:r>
                        <a:rPr sz="1200" dirty="0">
                          <a:latin typeface="Calibri" panose="020F0502020204030204"/>
                          <a:cs typeface="Calibri" panose="020F0502020204030204"/>
                        </a:rPr>
                        <a:t>12</a:t>
                      </a:r>
                      <a:r>
                        <a:rPr sz="1200" dirty="0">
                          <a:latin typeface="宋体" panose="02010600030101010101" pitchFamily="2" charset="-122"/>
                          <a:cs typeface="宋体" panose="02010600030101010101" pitchFamily="2" charset="-122"/>
                        </a:rPr>
                        <a:t>项</a:t>
                      </a:r>
                      <a:endParaRPr sz="1200">
                        <a:latin typeface="宋体" panose="02010600030101010101" pitchFamily="2" charset="-122"/>
                        <a:cs typeface="宋体" panose="02010600030101010101" pitchFamily="2" charset="-122"/>
                      </a:endParaRPr>
                    </a:p>
                  </a:txBody>
                  <a:tcPr marL="0" marR="0" marT="0" marB="0" anchor="ctr" anchorCtr="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1001395">
                <a:tc vMerge="1">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pPr>
                      <a:endParaRPr sz="1200">
                        <a:latin typeface="Times New Roman" panose="02020603050405020304"/>
                        <a:cs typeface="Times New Roman" panose="02020603050405020304"/>
                      </a:endParaRPr>
                    </a:p>
                    <a:p>
                      <a:pPr>
                        <a:lnSpc>
                          <a:spcPct val="100000"/>
                        </a:lnSpc>
                        <a:spcBef>
                          <a:spcPts val="15"/>
                        </a:spcBef>
                      </a:pPr>
                      <a:endParaRPr sz="1550">
                        <a:latin typeface="Times New Roman" panose="02020603050405020304"/>
                        <a:cs typeface="Times New Roman" panose="02020603050405020304"/>
                      </a:endParaRPr>
                    </a:p>
                    <a:p>
                      <a:pPr algn="ctr">
                        <a:lnSpc>
                          <a:spcPct val="100000"/>
                        </a:lnSpc>
                      </a:pPr>
                      <a:r>
                        <a:rPr sz="1200" b="1" spc="5" dirty="0">
                          <a:latin typeface="Microsoft JhengHei" panose="020B0604030504040204" charset="-120"/>
                          <a:cs typeface="Microsoft JhengHei" panose="020B0604030504040204" charset="-120"/>
                        </a:rPr>
                        <a:t>著作情况</a:t>
                      </a:r>
                      <a:endParaRPr sz="1200">
                        <a:latin typeface="Microsoft JhengHei" panose="020B0604030504040204" charset="-120"/>
                        <a:cs typeface="Microsoft JhengHei" panose="020B0604030504040204" charset="-12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nSpc>
                          <a:spcPct val="100000"/>
                        </a:lnSpc>
                        <a:spcBef>
                          <a:spcPts val="15"/>
                        </a:spcBef>
                      </a:pPr>
                      <a:endParaRPr sz="1500">
                        <a:latin typeface="Times New Roman" panose="02020603050405020304"/>
                        <a:cs typeface="Times New Roman" panose="02020603050405020304"/>
                      </a:endParaRPr>
                    </a:p>
                    <a:p>
                      <a:pPr marL="91440">
                        <a:lnSpc>
                          <a:spcPct val="100000"/>
                        </a:lnSpc>
                      </a:pPr>
                      <a:r>
                        <a:rPr sz="1200" dirty="0">
                          <a:latin typeface="Calibri" panose="020F0502020204030204"/>
                          <a:cs typeface="Calibri" panose="020F0502020204030204"/>
                        </a:rPr>
                        <a:t>1.</a:t>
                      </a:r>
                      <a:r>
                        <a:rPr sz="1200" dirty="0">
                          <a:latin typeface="宋体" panose="02010600030101010101" pitchFamily="2" charset="-122"/>
                          <a:cs typeface="宋体" panose="02010600030101010101" pitchFamily="2" charset="-122"/>
                        </a:rPr>
                        <a:t>本栏目主要填写专著与相关著作，不包括教材，教材另设栏目填写。</a:t>
                      </a:r>
                      <a:endParaRPr sz="1200">
                        <a:latin typeface="宋体" panose="02010600030101010101" pitchFamily="2" charset="-122"/>
                        <a:cs typeface="宋体" panose="02010600030101010101" pitchFamily="2" charset="-122"/>
                      </a:endParaRPr>
                    </a:p>
                    <a:p>
                      <a:pPr marL="91440">
                        <a:lnSpc>
                          <a:spcPct val="100000"/>
                        </a:lnSpc>
                      </a:pPr>
                      <a:r>
                        <a:rPr sz="1200" spc="5" dirty="0">
                          <a:latin typeface="Calibri" panose="020F0502020204030204"/>
                          <a:cs typeface="Calibri" panose="020F0502020204030204"/>
                        </a:rPr>
                        <a:t>2</a:t>
                      </a:r>
                      <a:r>
                        <a:rPr sz="1200" spc="-5" dirty="0">
                          <a:latin typeface="宋体" panose="02010600030101010101" pitchFamily="2" charset="-122"/>
                          <a:cs typeface="宋体" panose="02010600030101010101" pitchFamily="2" charset="-122"/>
                        </a:rPr>
                        <a:t>提交著作的封面、版权页和目录页扫描件作为附件上传，纸质版提交学</a:t>
                      </a:r>
                      <a:endParaRPr sz="1200">
                        <a:latin typeface="宋体" panose="02010600030101010101" pitchFamily="2" charset="-122"/>
                        <a:cs typeface="宋体" panose="02010600030101010101" pitchFamily="2" charset="-122"/>
                      </a:endParaRPr>
                    </a:p>
                    <a:p>
                      <a:pPr marL="91440">
                        <a:lnSpc>
                          <a:spcPct val="100000"/>
                        </a:lnSpc>
                      </a:pPr>
                      <a:r>
                        <a:rPr sz="1200" dirty="0">
                          <a:latin typeface="宋体" panose="02010600030101010101" pitchFamily="2" charset="-122"/>
                          <a:cs typeface="宋体" panose="02010600030101010101" pitchFamily="2" charset="-122"/>
                        </a:rPr>
                        <a:t>院备查。</a:t>
                      </a:r>
                      <a:endParaRPr sz="1200">
                        <a:latin typeface="宋体" panose="02010600030101010101" pitchFamily="2" charset="-122"/>
                        <a:cs typeface="宋体" panose="02010600030101010101" pitchFamily="2" charset="-122"/>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nSpc>
                          <a:spcPct val="100000"/>
                        </a:lnSpc>
                      </a:pPr>
                      <a:endParaRPr sz="1300">
                        <a:latin typeface="Times New Roman" panose="02020603050405020304"/>
                        <a:cs typeface="Times New Roman" panose="02020603050405020304"/>
                      </a:endParaRPr>
                    </a:p>
                    <a:p>
                      <a:pPr>
                        <a:lnSpc>
                          <a:spcPct val="100000"/>
                        </a:lnSpc>
                        <a:spcBef>
                          <a:spcPts val="15"/>
                        </a:spcBef>
                      </a:pPr>
                      <a:endParaRPr sz="1450">
                        <a:latin typeface="Times New Roman" panose="02020603050405020304"/>
                        <a:cs typeface="Times New Roman" panose="02020603050405020304"/>
                      </a:endParaRPr>
                    </a:p>
                    <a:p>
                      <a:pPr marL="635" algn="ctr">
                        <a:lnSpc>
                          <a:spcPct val="100000"/>
                        </a:lnSpc>
                      </a:pPr>
                      <a:r>
                        <a:rPr sz="1200" spc="5" dirty="0">
                          <a:latin typeface="Calibri" panose="020F0502020204030204"/>
                          <a:cs typeface="Calibri" panose="020F0502020204030204"/>
                        </a:rPr>
                        <a:t>6</a:t>
                      </a:r>
                      <a:r>
                        <a:rPr sz="1200" dirty="0">
                          <a:latin typeface="宋体" panose="02010600030101010101" pitchFamily="2" charset="-122"/>
                          <a:cs typeface="宋体" panose="02010600030101010101" pitchFamily="2" charset="-122"/>
                        </a:rPr>
                        <a:t>项</a:t>
                      </a:r>
                      <a:endParaRPr sz="12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1644840">
                <a:tc vMerge="1">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spcBef>
                          <a:spcPts val="25"/>
                        </a:spcBef>
                      </a:pPr>
                      <a:endParaRPr sz="1350">
                        <a:latin typeface="Times New Roman" panose="02020603050405020304"/>
                        <a:cs typeface="Times New Roman" panose="02020603050405020304"/>
                      </a:endParaRPr>
                    </a:p>
                    <a:p>
                      <a:pPr algn="ctr">
                        <a:lnSpc>
                          <a:spcPct val="100000"/>
                        </a:lnSpc>
                      </a:pPr>
                      <a:r>
                        <a:rPr sz="1200" b="1" spc="5" dirty="0">
                          <a:latin typeface="Microsoft JhengHei" panose="020B0604030504040204" charset="-120"/>
                          <a:cs typeface="Microsoft JhengHei" panose="020B0604030504040204" charset="-120"/>
                        </a:rPr>
                        <a:t>科研项目</a:t>
                      </a:r>
                      <a:endParaRPr sz="1200" b="1" spc="5" dirty="0">
                        <a:latin typeface="Microsoft JhengHei" panose="020B0604030504040204" charset="-120"/>
                        <a:cs typeface="Microsoft JhengHei" panose="020B0604030504040204" charset="-120"/>
                      </a:endParaRPr>
                    </a:p>
                    <a:p>
                      <a:pPr algn="ctr">
                        <a:lnSpc>
                          <a:spcPct val="100000"/>
                        </a:lnSpc>
                      </a:pPr>
                      <a:r>
                        <a:rPr lang="zh-CN" sz="1200" b="1" spc="5" dirty="0">
                          <a:latin typeface="Microsoft JhengHei" panose="020B0604030504040204" charset="-120"/>
                          <a:cs typeface="Microsoft JhengHei" panose="020B0604030504040204" charset="-120"/>
                        </a:rPr>
                        <a:t>情况</a:t>
                      </a:r>
                      <a:endParaRPr lang="zh-CN" sz="1200" b="1" spc="5" dirty="0">
                        <a:latin typeface="Microsoft JhengHei" panose="020B0604030504040204" charset="-120"/>
                        <a:cs typeface="Microsoft JhengHei" panose="020B0604030504040204" charset="-12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nSpc>
                          <a:spcPct val="100000"/>
                        </a:lnSpc>
                        <a:spcBef>
                          <a:spcPts val="15"/>
                        </a:spcBef>
                      </a:pPr>
                      <a:endParaRPr sz="1200">
                        <a:latin typeface="Times New Roman" panose="02020603050405020304"/>
                        <a:cs typeface="Times New Roman" panose="02020603050405020304"/>
                      </a:endParaRPr>
                    </a:p>
                    <a:p>
                      <a:pPr marL="242570" indent="-151765" algn="just">
                        <a:lnSpc>
                          <a:spcPct val="100000"/>
                        </a:lnSpc>
                        <a:buFont typeface="Calibri" panose="020F0502020204030204"/>
                        <a:buAutoNum type="arabicPeriod"/>
                        <a:tabLst>
                          <a:tab pos="242570" algn="l"/>
                        </a:tabLst>
                      </a:pPr>
                      <a:r>
                        <a:rPr sz="1200" dirty="0">
                          <a:latin typeface="宋体" panose="02010600030101010101" pitchFamily="2" charset="-122"/>
                          <a:cs typeface="宋体" panose="02010600030101010101" pitchFamily="2" charset="-122"/>
                        </a:rPr>
                        <a:t>立项时间以立项文件落款时间为准。</a:t>
                      </a:r>
                      <a:endParaRPr sz="1200">
                        <a:latin typeface="宋体" panose="02010600030101010101" pitchFamily="2" charset="-122"/>
                        <a:cs typeface="宋体" panose="02010600030101010101" pitchFamily="2" charset="-122"/>
                      </a:endParaRPr>
                    </a:p>
                    <a:p>
                      <a:pPr marL="91440" marR="36195" algn="just">
                        <a:lnSpc>
                          <a:spcPct val="100000"/>
                        </a:lnSpc>
                        <a:buFont typeface="Calibri" panose="020F0502020204030204"/>
                        <a:buAutoNum type="arabicPeriod"/>
                        <a:tabLst>
                          <a:tab pos="242570" algn="l"/>
                        </a:tabLst>
                      </a:pPr>
                      <a:r>
                        <a:rPr sz="1200" dirty="0">
                          <a:latin typeface="宋体" panose="02010600030101010101" pitchFamily="2" charset="-122"/>
                          <a:cs typeface="宋体" panose="02010600030101010101" pitchFamily="2" charset="-122"/>
                        </a:rPr>
                        <a:t>国家和省相关重大重点项目子课题需在课题项目后标注“（子课题）” 字样。</a:t>
                      </a:r>
                      <a:endParaRPr sz="1200">
                        <a:latin typeface="宋体" panose="02010600030101010101" pitchFamily="2" charset="-122"/>
                        <a:cs typeface="宋体" panose="02010600030101010101" pitchFamily="2" charset="-122"/>
                      </a:endParaRPr>
                    </a:p>
                    <a:p>
                      <a:pPr marL="91440" algn="just">
                        <a:lnSpc>
                          <a:spcPct val="100000"/>
                        </a:lnSpc>
                      </a:pPr>
                      <a:r>
                        <a:rPr sz="1200" dirty="0">
                          <a:latin typeface="Calibri" panose="020F0502020204030204"/>
                          <a:cs typeface="Calibri" panose="020F0502020204030204"/>
                        </a:rPr>
                        <a:t>3</a:t>
                      </a:r>
                      <a:r>
                        <a:rPr sz="1200" spc="5" dirty="0">
                          <a:latin typeface="Calibri" panose="020F0502020204030204"/>
                          <a:cs typeface="Calibri" panose="020F0502020204030204"/>
                        </a:rPr>
                        <a:t> </a:t>
                      </a:r>
                      <a:r>
                        <a:rPr sz="1200" spc="-5" dirty="0">
                          <a:latin typeface="宋体" panose="02010600030101010101" pitchFamily="2" charset="-122"/>
                          <a:cs typeface="宋体" panose="02010600030101010101" pitchFamily="2" charset="-122"/>
                        </a:rPr>
                        <a:t>附件佐证材料请上传项目立项书，其中项目立项以项目合同</a:t>
                      </a:r>
                      <a:r>
                        <a:rPr sz="1200" dirty="0">
                          <a:latin typeface="宋体" panose="02010600030101010101" pitchFamily="2" charset="-122"/>
                          <a:cs typeface="宋体" panose="02010600030101010101" pitchFamily="2" charset="-122"/>
                        </a:rPr>
                        <a:t>书或审批单位的有关文件为准，其它证明材料均无效。科研项目立项项目组成员变更的，必 须有原立项单位的变更通知书。</a:t>
                      </a:r>
                      <a:endParaRPr sz="1200">
                        <a:latin typeface="宋体" panose="02010600030101010101" pitchFamily="2" charset="-122"/>
                        <a:cs typeface="宋体" panose="02010600030101010101" pitchFamily="2" charset="-122"/>
                      </a:endParaRPr>
                    </a:p>
                  </a:txBody>
                  <a:tcPr marL="0" marR="0" marT="1905"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nSpc>
                          <a:spcPct val="100000"/>
                        </a:lnSpc>
                      </a:pPr>
                      <a:endParaRPr sz="1300">
                        <a:latin typeface="Times New Roman" panose="02020603050405020304"/>
                        <a:cs typeface="Times New Roman" panose="02020603050405020304"/>
                      </a:endParaRPr>
                    </a:p>
                    <a:p>
                      <a:pPr>
                        <a:lnSpc>
                          <a:spcPct val="100000"/>
                        </a:lnSpc>
                      </a:pPr>
                      <a:endParaRPr sz="1300">
                        <a:latin typeface="Times New Roman" panose="02020603050405020304"/>
                        <a:cs typeface="Times New Roman" panose="02020603050405020304"/>
                      </a:endParaRPr>
                    </a:p>
                    <a:p>
                      <a:pPr>
                        <a:lnSpc>
                          <a:spcPct val="100000"/>
                        </a:lnSpc>
                      </a:pPr>
                      <a:endParaRPr sz="1300">
                        <a:latin typeface="Times New Roman" panose="02020603050405020304"/>
                        <a:cs typeface="Times New Roman" panose="02020603050405020304"/>
                      </a:endParaRPr>
                    </a:p>
                    <a:p>
                      <a:pPr>
                        <a:lnSpc>
                          <a:spcPct val="100000"/>
                        </a:lnSpc>
                        <a:spcBef>
                          <a:spcPts val="25"/>
                        </a:spcBef>
                      </a:pPr>
                      <a:endParaRPr sz="1050">
                        <a:latin typeface="Times New Roman" panose="02020603050405020304"/>
                        <a:cs typeface="Times New Roman" panose="02020603050405020304"/>
                      </a:endParaRPr>
                    </a:p>
                    <a:p>
                      <a:pPr marL="635" algn="ctr">
                        <a:lnSpc>
                          <a:spcPct val="100000"/>
                        </a:lnSpc>
                      </a:pPr>
                      <a:r>
                        <a:rPr sz="1200" spc="5" dirty="0">
                          <a:latin typeface="Calibri" panose="020F0502020204030204"/>
                          <a:cs typeface="Calibri" panose="020F0502020204030204"/>
                        </a:rPr>
                        <a:t>8</a:t>
                      </a:r>
                      <a:r>
                        <a:rPr sz="1200" dirty="0">
                          <a:latin typeface="宋体" panose="02010600030101010101" pitchFamily="2" charset="-122"/>
                          <a:cs typeface="宋体" panose="02010600030101010101" pitchFamily="2" charset="-122"/>
                        </a:rPr>
                        <a:t>项</a:t>
                      </a:r>
                      <a:endParaRPr sz="12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5092" y="211582"/>
            <a:ext cx="4008120" cy="381635"/>
          </a:xfrm>
          <a:prstGeom prst="rect">
            <a:avLst/>
          </a:prstGeom>
        </p:spPr>
        <p:txBody>
          <a:bodyPr vert="horz" wrap="square" lIns="0" tIns="12700" rIns="0" bIns="0" rtlCol="0">
            <a:spAutoFit/>
          </a:bodyPr>
          <a:lstStyle/>
          <a:p>
            <a:pPr marL="12700">
              <a:lnSpc>
                <a:spcPct val="100000"/>
              </a:lnSpc>
              <a:spcBef>
                <a:spcPts val="100"/>
              </a:spcBef>
            </a:pPr>
            <a:r>
              <a:rPr spc="-5" dirty="0">
                <a:ea typeface="微软雅黑" panose="020B0503020204020204" charset="-122"/>
              </a:rPr>
              <a:t>我应如何规范</a:t>
            </a:r>
            <a:r>
              <a:rPr spc="-5" dirty="0">
                <a:ea typeface="微软雅黑" panose="020B0503020204020204" charset="-122"/>
                <a:sym typeface="+mn-ea"/>
              </a:rPr>
              <a:t>地</a:t>
            </a:r>
            <a:r>
              <a:rPr spc="-5" dirty="0">
                <a:ea typeface="微软雅黑" panose="020B0503020204020204" charset="-122"/>
              </a:rPr>
              <a:t>提交佐证材料</a:t>
            </a:r>
            <a:endParaRPr spc="-5" dirty="0">
              <a:ea typeface="微软雅黑" panose="020B0503020204020204" charset="-122"/>
            </a:endParaRPr>
          </a:p>
        </p:txBody>
      </p:sp>
      <p:sp>
        <p:nvSpPr>
          <p:cNvPr id="3" name="object 3"/>
          <p:cNvSpPr/>
          <p:nvPr/>
        </p:nvSpPr>
        <p:spPr>
          <a:xfrm>
            <a:off x="387095" y="76200"/>
            <a:ext cx="721360" cy="721360"/>
          </a:xfrm>
          <a:custGeom>
            <a:avLst/>
            <a:gdLst/>
            <a:ahLst/>
            <a:cxnLst/>
            <a:rect l="l" t="t" r="r" b="b"/>
            <a:pathLst>
              <a:path w="721360" h="721360">
                <a:moveTo>
                  <a:pt x="360426" y="0"/>
                </a:moveTo>
                <a:lnTo>
                  <a:pt x="311517" y="3291"/>
                </a:lnTo>
                <a:lnTo>
                  <a:pt x="264609" y="12878"/>
                </a:lnTo>
                <a:lnTo>
                  <a:pt x="220131" y="28330"/>
                </a:lnTo>
                <a:lnTo>
                  <a:pt x="178511" y="49219"/>
                </a:lnTo>
                <a:lnTo>
                  <a:pt x="140179" y="75114"/>
                </a:lnTo>
                <a:lnTo>
                  <a:pt x="105565" y="105584"/>
                </a:lnTo>
                <a:lnTo>
                  <a:pt x="75098" y="140201"/>
                </a:lnTo>
                <a:lnTo>
                  <a:pt x="49208" y="178533"/>
                </a:lnTo>
                <a:lnTo>
                  <a:pt x="28323" y="220152"/>
                </a:lnTo>
                <a:lnTo>
                  <a:pt x="12874" y="264627"/>
                </a:lnTo>
                <a:lnTo>
                  <a:pt x="3290" y="311528"/>
                </a:lnTo>
                <a:lnTo>
                  <a:pt x="0" y="360425"/>
                </a:lnTo>
                <a:lnTo>
                  <a:pt x="3290" y="409323"/>
                </a:lnTo>
                <a:lnTo>
                  <a:pt x="12874" y="456224"/>
                </a:lnTo>
                <a:lnTo>
                  <a:pt x="28323" y="500699"/>
                </a:lnTo>
                <a:lnTo>
                  <a:pt x="49208" y="542318"/>
                </a:lnTo>
                <a:lnTo>
                  <a:pt x="75098" y="580650"/>
                </a:lnTo>
                <a:lnTo>
                  <a:pt x="105565" y="615267"/>
                </a:lnTo>
                <a:lnTo>
                  <a:pt x="140179" y="645737"/>
                </a:lnTo>
                <a:lnTo>
                  <a:pt x="178511" y="671632"/>
                </a:lnTo>
                <a:lnTo>
                  <a:pt x="220131" y="692521"/>
                </a:lnTo>
                <a:lnTo>
                  <a:pt x="264609" y="707973"/>
                </a:lnTo>
                <a:lnTo>
                  <a:pt x="311517" y="717560"/>
                </a:lnTo>
                <a:lnTo>
                  <a:pt x="360426" y="720851"/>
                </a:lnTo>
                <a:lnTo>
                  <a:pt x="409334" y="717560"/>
                </a:lnTo>
                <a:lnTo>
                  <a:pt x="456242" y="707973"/>
                </a:lnTo>
                <a:lnTo>
                  <a:pt x="500720" y="692521"/>
                </a:lnTo>
                <a:lnTo>
                  <a:pt x="542340" y="671632"/>
                </a:lnTo>
                <a:lnTo>
                  <a:pt x="580672" y="645737"/>
                </a:lnTo>
                <a:lnTo>
                  <a:pt x="615286" y="615267"/>
                </a:lnTo>
                <a:lnTo>
                  <a:pt x="645753" y="580650"/>
                </a:lnTo>
                <a:lnTo>
                  <a:pt x="671643" y="542318"/>
                </a:lnTo>
                <a:lnTo>
                  <a:pt x="692528" y="500699"/>
                </a:lnTo>
                <a:lnTo>
                  <a:pt x="707977" y="456224"/>
                </a:lnTo>
                <a:lnTo>
                  <a:pt x="717561" y="409323"/>
                </a:lnTo>
                <a:lnTo>
                  <a:pt x="720851" y="360425"/>
                </a:lnTo>
                <a:lnTo>
                  <a:pt x="717561" y="311528"/>
                </a:lnTo>
                <a:lnTo>
                  <a:pt x="707977" y="264627"/>
                </a:lnTo>
                <a:lnTo>
                  <a:pt x="692528" y="220152"/>
                </a:lnTo>
                <a:lnTo>
                  <a:pt x="671643" y="178533"/>
                </a:lnTo>
                <a:lnTo>
                  <a:pt x="645753" y="140201"/>
                </a:lnTo>
                <a:lnTo>
                  <a:pt x="615286" y="105584"/>
                </a:lnTo>
                <a:lnTo>
                  <a:pt x="580672" y="75114"/>
                </a:lnTo>
                <a:lnTo>
                  <a:pt x="542340" y="49219"/>
                </a:lnTo>
                <a:lnTo>
                  <a:pt x="500720" y="28330"/>
                </a:lnTo>
                <a:lnTo>
                  <a:pt x="456242" y="12878"/>
                </a:lnTo>
                <a:lnTo>
                  <a:pt x="409334" y="3291"/>
                </a:lnTo>
                <a:lnTo>
                  <a:pt x="360426" y="0"/>
                </a:lnTo>
                <a:close/>
              </a:path>
            </a:pathLst>
          </a:custGeom>
          <a:solidFill>
            <a:srgbClr val="156FC1"/>
          </a:solidFill>
        </p:spPr>
        <p:txBody>
          <a:bodyPr wrap="square" lIns="0" tIns="0" rIns="0" bIns="0" rtlCol="0"/>
          <a:lstStyle/>
          <a:p/>
        </p:txBody>
      </p:sp>
      <p:sp>
        <p:nvSpPr>
          <p:cNvPr id="4" name="object 4"/>
          <p:cNvSpPr txBox="1"/>
          <p:nvPr/>
        </p:nvSpPr>
        <p:spPr>
          <a:xfrm>
            <a:off x="609091" y="209499"/>
            <a:ext cx="24511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微软雅黑" panose="020B0503020204020204" charset="-122"/>
                <a:cs typeface="微软雅黑" panose="020B0503020204020204" charset="-122"/>
              </a:rPr>
              <a:t>3</a:t>
            </a:r>
            <a:endParaRPr sz="2800">
              <a:latin typeface="微软雅黑" panose="020B0503020204020204" charset="-122"/>
              <a:cs typeface="微软雅黑" panose="020B0503020204020204" charset="-122"/>
            </a:endParaRPr>
          </a:p>
        </p:txBody>
      </p:sp>
      <p:sp>
        <p:nvSpPr>
          <p:cNvPr id="5" name="object 5"/>
          <p:cNvSpPr txBox="1"/>
          <p:nvPr/>
        </p:nvSpPr>
        <p:spPr>
          <a:xfrm>
            <a:off x="5566664" y="503682"/>
            <a:ext cx="3124835"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B41F2C"/>
                </a:solidFill>
                <a:latin typeface="微软雅黑" panose="020B0503020204020204" charset="-122"/>
                <a:ea typeface="微软雅黑" panose="020B0503020204020204" charset="-122"/>
                <a:cs typeface="微软雅黑" panose="020B0503020204020204" charset="-122"/>
              </a:rPr>
              <a:t>——主要业绩成果材料</a:t>
            </a:r>
            <a:endParaRPr sz="2400">
              <a:latin typeface="微软雅黑" panose="020B0503020204020204" charset="-122"/>
              <a:cs typeface="微软雅黑" panose="020B0503020204020204" charset="-122"/>
            </a:endParaRPr>
          </a:p>
        </p:txBody>
      </p:sp>
      <p:graphicFrame>
        <p:nvGraphicFramePr>
          <p:cNvPr id="6" name="object 6"/>
          <p:cNvGraphicFramePr>
            <a:graphicFrameLocks noGrp="1"/>
          </p:cNvGraphicFramePr>
          <p:nvPr>
            <p:custDataLst>
              <p:tags r:id="rId1"/>
            </p:custDataLst>
          </p:nvPr>
        </p:nvGraphicFramePr>
        <p:xfrm>
          <a:off x="457200" y="904875"/>
          <a:ext cx="8181975" cy="5860415"/>
        </p:xfrm>
        <a:graphic>
          <a:graphicData uri="http://schemas.openxmlformats.org/drawingml/2006/table">
            <a:tbl>
              <a:tblPr firstRow="1" bandRow="1">
                <a:tableStyleId>{2D5ABB26-0587-4C30-8999-92F81FD0307C}</a:tableStyleId>
              </a:tblPr>
              <a:tblGrid>
                <a:gridCol w="933450"/>
                <a:gridCol w="1165225"/>
                <a:gridCol w="5295265"/>
                <a:gridCol w="788034"/>
              </a:tblGrid>
              <a:tr h="542925">
                <a:tc>
                  <a:txBody>
                    <a:bodyPr/>
                    <a:lstStyle/>
                    <a:p>
                      <a:pPr algn="ctr">
                        <a:lnSpc>
                          <a:spcPct val="100000"/>
                        </a:lnSpc>
                        <a:spcBef>
                          <a:spcPts val="15"/>
                        </a:spcBef>
                      </a:pPr>
                      <a:r>
                        <a:rPr sz="1400" b="1" spc="10" dirty="0">
                          <a:solidFill>
                            <a:srgbClr val="FFFFFF"/>
                          </a:solidFill>
                          <a:latin typeface="Microsoft JhengHei" panose="020B0604030504040204" charset="-120"/>
                          <a:cs typeface="Microsoft JhengHei" panose="020B0604030504040204" charset="-120"/>
                        </a:rPr>
                        <a:t>类别</a:t>
                      </a:r>
                      <a:endParaRPr sz="1400">
                        <a:latin typeface="Microsoft JhengHei" panose="020B0604030504040204" charset="-120"/>
                        <a:cs typeface="Microsoft JhengHei" panose="020B0604030504040204" charset="-120"/>
                      </a:endParaRPr>
                    </a:p>
                  </a:txBody>
                  <a:tcPr marL="0" marR="0" marT="1905" marB="0" anchor="ctr" anchorCtr="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15"/>
                        </a:spcBef>
                      </a:pPr>
                      <a:r>
                        <a:rPr sz="1400" b="1" spc="10" dirty="0">
                          <a:solidFill>
                            <a:srgbClr val="FFFFFF"/>
                          </a:solidFill>
                          <a:latin typeface="Microsoft JhengHei" panose="020B0604030504040204" charset="-120"/>
                          <a:cs typeface="Microsoft JhengHei" panose="020B0604030504040204" charset="-120"/>
                        </a:rPr>
                        <a:t>项目</a:t>
                      </a:r>
                      <a:endParaRPr sz="1400">
                        <a:latin typeface="Microsoft JhengHei" panose="020B0604030504040204" charset="-120"/>
                        <a:cs typeface="Microsoft JhengHei" panose="020B0604030504040204" charset="-120"/>
                      </a:endParaRPr>
                    </a:p>
                  </a:txBody>
                  <a:tcPr marL="0" marR="0" marT="1905" marB="0" anchor="ctr" anchorCtr="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15"/>
                        </a:spcBef>
                      </a:pPr>
                      <a:r>
                        <a:rPr sz="1400" b="1" spc="10" dirty="0">
                          <a:solidFill>
                            <a:srgbClr val="FFFFFF"/>
                          </a:solidFill>
                          <a:latin typeface="Microsoft JhengHei" panose="020B0604030504040204" charset="-120"/>
                          <a:cs typeface="Microsoft JhengHei" panose="020B0604030504040204" charset="-120"/>
                        </a:rPr>
                        <a:t>佐证</a:t>
                      </a:r>
                      <a:r>
                        <a:rPr sz="1400" b="1" spc="5" dirty="0">
                          <a:solidFill>
                            <a:srgbClr val="FFFFFF"/>
                          </a:solidFill>
                          <a:latin typeface="Microsoft JhengHei" panose="020B0604030504040204" charset="-120"/>
                          <a:cs typeface="Microsoft JhengHei" panose="020B0604030504040204" charset="-120"/>
                        </a:rPr>
                        <a:t>材料</a:t>
                      </a:r>
                      <a:endParaRPr sz="1400">
                        <a:latin typeface="Microsoft JhengHei" panose="020B0604030504040204" charset="-120"/>
                        <a:cs typeface="Microsoft JhengHei" panose="020B0604030504040204" charset="-120"/>
                      </a:endParaRPr>
                    </a:p>
                  </a:txBody>
                  <a:tcPr marL="0" marR="0" marT="1905" marB="0" anchor="ctr" anchorCtr="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15"/>
                        </a:spcBef>
                      </a:pPr>
                      <a:r>
                        <a:rPr sz="1400" b="1" spc="15" dirty="0">
                          <a:solidFill>
                            <a:srgbClr val="FFFFFF"/>
                          </a:solidFill>
                          <a:latin typeface="Microsoft JhengHei" panose="020B0604030504040204" charset="-120"/>
                          <a:cs typeface="Microsoft JhengHei" panose="020B0604030504040204" charset="-120"/>
                        </a:rPr>
                        <a:t>限填数</a:t>
                      </a:r>
                      <a:endParaRPr sz="1400">
                        <a:latin typeface="Microsoft JhengHei" panose="020B0604030504040204" charset="-120"/>
                        <a:cs typeface="Microsoft JhengHei" panose="020B0604030504040204" charset="-120"/>
                      </a:endParaRPr>
                    </a:p>
                  </a:txBody>
                  <a:tcPr marL="0" marR="0" marT="1905" marB="0" anchor="ctr" anchorCtr="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511683">
                <a:tc rowSpan="10">
                  <a:txBody>
                    <a:bodyPr/>
                    <a:lstStyle/>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550">
                        <a:latin typeface="Times New Roman" panose="02020603050405020304"/>
                        <a:cs typeface="Times New Roman" panose="02020603050405020304"/>
                      </a:endParaRPr>
                    </a:p>
                    <a:p>
                      <a:pPr marL="313055" marR="150495" indent="-154305">
                        <a:lnSpc>
                          <a:spcPts val="1360"/>
                        </a:lnSpc>
                        <a:spcBef>
                          <a:spcPts val="5"/>
                        </a:spcBef>
                      </a:pPr>
                      <a:r>
                        <a:rPr sz="1200" b="1" spc="10" dirty="0">
                          <a:latin typeface="Microsoft JhengHei" panose="020B0604030504040204" charset="-120"/>
                          <a:cs typeface="Microsoft JhengHei" panose="020B0604030504040204" charset="-120"/>
                        </a:rPr>
                        <a:t>其他业绩 情况</a:t>
                      </a:r>
                      <a:endParaRPr sz="1200">
                        <a:latin typeface="Microsoft JhengHei" panose="020B0604030504040204" charset="-120"/>
                        <a:cs typeface="Microsoft JhengHei" panose="020B0604030504040204" charset="-120"/>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2DEEE"/>
                    </a:solidFill>
                  </a:tcPr>
                </a:tc>
                <a:tc>
                  <a:txBody>
                    <a:bodyPr/>
                    <a:lstStyle/>
                    <a:p>
                      <a:pPr>
                        <a:lnSpc>
                          <a:spcPct val="100000"/>
                        </a:lnSpc>
                        <a:spcBef>
                          <a:spcPts val="40"/>
                        </a:spcBef>
                      </a:pPr>
                      <a:endParaRPr sz="1050">
                        <a:latin typeface="Times New Roman" panose="02020603050405020304"/>
                        <a:cs typeface="Times New Roman" panose="02020603050405020304"/>
                      </a:endParaRPr>
                    </a:p>
                    <a:p>
                      <a:pPr algn="ctr">
                        <a:lnSpc>
                          <a:spcPct val="100000"/>
                        </a:lnSpc>
                      </a:pPr>
                      <a:r>
                        <a:rPr sz="1200" b="1" spc="10" dirty="0">
                          <a:latin typeface="Microsoft JhengHei" panose="020B0604030504040204" charset="-120"/>
                          <a:cs typeface="Microsoft JhengHei" panose="020B0604030504040204" charset="-120"/>
                        </a:rPr>
                        <a:t>本人获</a:t>
                      </a:r>
                      <a:r>
                        <a:rPr sz="1200" b="1" dirty="0">
                          <a:latin typeface="Microsoft JhengHei" panose="020B0604030504040204" charset="-120"/>
                          <a:cs typeface="Microsoft JhengHei" panose="020B0604030504040204" charset="-120"/>
                        </a:rPr>
                        <a:t>奖情况</a:t>
                      </a:r>
                      <a:endParaRPr sz="1200">
                        <a:latin typeface="Microsoft JhengHei" panose="020B0604030504040204" charset="-120"/>
                        <a:cs typeface="Microsoft JhengHei" panose="020B0604030504040204" charset="-120"/>
                      </a:endParaRPr>
                    </a:p>
                  </a:txBody>
                  <a:tcPr marL="0" marR="0" marT="50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spcBef>
                          <a:spcPts val="40"/>
                        </a:spcBef>
                      </a:pPr>
                      <a:endParaRPr sz="1050">
                        <a:latin typeface="Times New Roman" panose="02020603050405020304"/>
                        <a:cs typeface="Times New Roman" panose="02020603050405020304"/>
                      </a:endParaRPr>
                    </a:p>
                    <a:p>
                      <a:pPr marL="91440">
                        <a:lnSpc>
                          <a:spcPct val="100000"/>
                        </a:lnSpc>
                      </a:pPr>
                      <a:r>
                        <a:rPr sz="1200" dirty="0">
                          <a:latin typeface="宋体" panose="02010600030101010101" pitchFamily="2" charset="-122"/>
                          <a:cs typeface="宋体" panose="02010600030101010101" pitchFamily="2" charset="-122"/>
                        </a:rPr>
                        <a:t>上传获奖文件（含文号）或获奖证书扫描件。</a:t>
                      </a:r>
                      <a:endParaRPr sz="1200">
                        <a:latin typeface="宋体" panose="02010600030101010101" pitchFamily="2" charset="-122"/>
                        <a:cs typeface="宋体" panose="02010600030101010101" pitchFamily="2" charset="-122"/>
                      </a:endParaRPr>
                    </a:p>
                  </a:txBody>
                  <a:tcPr marL="0" marR="0" marT="50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rowSpan="3">
                  <a:txBody>
                    <a:bodyPr/>
                    <a:lstStyle/>
                    <a:p>
                      <a:pPr>
                        <a:lnSpc>
                          <a:spcPct val="100000"/>
                        </a:lnSpc>
                      </a:pPr>
                      <a:endParaRPr sz="1300">
                        <a:latin typeface="Times New Roman" panose="02020603050405020304"/>
                        <a:cs typeface="Times New Roman" panose="02020603050405020304"/>
                      </a:endParaRPr>
                    </a:p>
                    <a:p>
                      <a:pPr>
                        <a:lnSpc>
                          <a:spcPct val="100000"/>
                        </a:lnSpc>
                      </a:pPr>
                      <a:endParaRPr sz="1300">
                        <a:latin typeface="Times New Roman" panose="02020603050405020304"/>
                        <a:cs typeface="Times New Roman" panose="02020603050405020304"/>
                      </a:endParaRPr>
                    </a:p>
                    <a:p>
                      <a:pPr>
                        <a:lnSpc>
                          <a:spcPct val="100000"/>
                        </a:lnSpc>
                        <a:spcBef>
                          <a:spcPts val="10"/>
                        </a:spcBef>
                      </a:pPr>
                      <a:endParaRPr sz="1600">
                        <a:latin typeface="Times New Roman" panose="02020603050405020304"/>
                        <a:cs typeface="Times New Roman" panose="02020603050405020304"/>
                      </a:endParaRPr>
                    </a:p>
                    <a:p>
                      <a:pPr marL="1270" algn="ctr">
                        <a:lnSpc>
                          <a:spcPct val="100000"/>
                        </a:lnSpc>
                      </a:pPr>
                      <a:r>
                        <a:rPr sz="1200" dirty="0">
                          <a:latin typeface="Calibri" panose="020F0502020204030204"/>
                          <a:cs typeface="Calibri" panose="020F0502020204030204"/>
                        </a:rPr>
                        <a:t>8</a:t>
                      </a:r>
                      <a:r>
                        <a:rPr sz="1200" dirty="0">
                          <a:latin typeface="宋体" panose="02010600030101010101" pitchFamily="2" charset="-122"/>
                          <a:cs typeface="宋体" panose="02010600030101010101" pitchFamily="2" charset="-122"/>
                        </a:rPr>
                        <a:t>项</a:t>
                      </a:r>
                      <a:endParaRPr sz="12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399288">
                <a:tc vMerge="1">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2DEEE"/>
                    </a:solidFill>
                  </a:tcPr>
                </a:tc>
                <a:tc>
                  <a:txBody>
                    <a:bodyPr/>
                    <a:lstStyle/>
                    <a:p>
                      <a:pPr algn="ctr">
                        <a:lnSpc>
                          <a:spcPct val="100000"/>
                        </a:lnSpc>
                        <a:spcBef>
                          <a:spcPts val="810"/>
                        </a:spcBef>
                      </a:pPr>
                      <a:r>
                        <a:rPr sz="1200" b="1" spc="10" dirty="0">
                          <a:latin typeface="Microsoft JhengHei" panose="020B0604030504040204" charset="-120"/>
                          <a:cs typeface="Microsoft JhengHei" panose="020B0604030504040204" charset="-120"/>
                        </a:rPr>
                        <a:t>教学名</a:t>
                      </a:r>
                      <a:r>
                        <a:rPr sz="1200" b="1" dirty="0">
                          <a:latin typeface="Microsoft JhengHei" panose="020B0604030504040204" charset="-120"/>
                          <a:cs typeface="Microsoft JhengHei" panose="020B0604030504040204" charset="-120"/>
                        </a:rPr>
                        <a:t>师称号</a:t>
                      </a:r>
                      <a:endParaRPr sz="1200">
                        <a:latin typeface="Microsoft JhengHei" panose="020B0604030504040204" charset="-120"/>
                        <a:cs typeface="Microsoft JhengHei" panose="020B0604030504040204" charset="-120"/>
                      </a:endParaRPr>
                    </a:p>
                  </a:txBody>
                  <a:tcPr marL="0" marR="0" marT="1028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1440">
                        <a:lnSpc>
                          <a:spcPct val="100000"/>
                        </a:lnSpc>
                        <a:spcBef>
                          <a:spcPts val="810"/>
                        </a:spcBef>
                      </a:pPr>
                      <a:r>
                        <a:rPr sz="1200" dirty="0">
                          <a:latin typeface="宋体" panose="02010600030101010101" pitchFamily="2" charset="-122"/>
                          <a:cs typeface="宋体" panose="02010600030101010101" pitchFamily="2" charset="-122"/>
                        </a:rPr>
                        <a:t>上传公布名单文件（含文号）或证书扫描件。</a:t>
                      </a:r>
                      <a:endParaRPr sz="1200">
                        <a:latin typeface="宋体" panose="02010600030101010101" pitchFamily="2" charset="-122"/>
                        <a:cs typeface="宋体" panose="02010600030101010101" pitchFamily="2" charset="-122"/>
                      </a:endParaRPr>
                    </a:p>
                  </a:txBody>
                  <a:tcPr marL="0" marR="0" marT="1028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vMerge="1">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513206">
                <a:tc vMerge="1">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2DEEE"/>
                    </a:solidFill>
                  </a:tcPr>
                </a:tc>
                <a:tc>
                  <a:txBody>
                    <a:bodyPr/>
                    <a:lstStyle/>
                    <a:p>
                      <a:pPr marL="274955" marR="115570" indent="-152400">
                        <a:lnSpc>
                          <a:spcPts val="1360"/>
                        </a:lnSpc>
                        <a:spcBef>
                          <a:spcPts val="730"/>
                        </a:spcBef>
                      </a:pPr>
                      <a:r>
                        <a:rPr sz="1200" b="1" spc="10" dirty="0">
                          <a:latin typeface="Microsoft JhengHei" panose="020B0604030504040204" charset="-120"/>
                          <a:cs typeface="Microsoft JhengHei" panose="020B0604030504040204" charset="-120"/>
                        </a:rPr>
                        <a:t>指导学</a:t>
                      </a:r>
                      <a:r>
                        <a:rPr sz="1200" b="1" dirty="0">
                          <a:latin typeface="Microsoft JhengHei" panose="020B0604030504040204" charset="-120"/>
                          <a:cs typeface="Microsoft JhengHei" panose="020B0604030504040204" charset="-120"/>
                        </a:rPr>
                        <a:t>生竞赛 </a:t>
                      </a:r>
                      <a:r>
                        <a:rPr sz="1200" b="1" spc="10" dirty="0">
                          <a:latin typeface="Microsoft JhengHei" panose="020B0604030504040204" charset="-120"/>
                          <a:cs typeface="Microsoft JhengHei" panose="020B0604030504040204" charset="-120"/>
                        </a:rPr>
                        <a:t>获奖情况</a:t>
                      </a:r>
                      <a:endParaRPr sz="1200">
                        <a:latin typeface="Microsoft JhengHei" panose="020B0604030504040204" charset="-120"/>
                        <a:cs typeface="Microsoft JhengHei" panose="020B0604030504040204" charset="-120"/>
                      </a:endParaRPr>
                    </a:p>
                  </a:txBody>
                  <a:tcPr marL="0" marR="0" marT="927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nSpc>
                          <a:spcPct val="100000"/>
                        </a:lnSpc>
                        <a:spcBef>
                          <a:spcPts val="50"/>
                        </a:spcBef>
                      </a:pPr>
                      <a:endParaRPr sz="1050">
                        <a:latin typeface="Times New Roman" panose="02020603050405020304"/>
                        <a:cs typeface="Times New Roman" panose="02020603050405020304"/>
                      </a:endParaRPr>
                    </a:p>
                    <a:p>
                      <a:pPr marL="91440">
                        <a:lnSpc>
                          <a:spcPct val="100000"/>
                        </a:lnSpc>
                      </a:pPr>
                      <a:r>
                        <a:rPr sz="1200" dirty="0">
                          <a:latin typeface="宋体" panose="02010600030101010101" pitchFamily="2" charset="-122"/>
                          <a:cs typeface="宋体" panose="02010600030101010101" pitchFamily="2" charset="-122"/>
                        </a:rPr>
                        <a:t>上传获奖证书及指导教师佐证材料扫描件。</a:t>
                      </a:r>
                      <a:endParaRPr sz="1200">
                        <a:latin typeface="宋体" panose="02010600030101010101" pitchFamily="2" charset="-122"/>
                        <a:cs typeface="宋体" panose="02010600030101010101" pitchFamily="2" charset="-122"/>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vMerge="1">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529717">
                <a:tc vMerge="1">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2DEEE"/>
                    </a:solidFill>
                  </a:tcPr>
                </a:tc>
                <a:tc>
                  <a:txBody>
                    <a:bodyPr/>
                    <a:lstStyle/>
                    <a:p>
                      <a:pPr marL="428625" marR="115570" indent="-306705">
                        <a:lnSpc>
                          <a:spcPts val="1360"/>
                        </a:lnSpc>
                        <a:spcBef>
                          <a:spcPts val="800"/>
                        </a:spcBef>
                      </a:pPr>
                      <a:r>
                        <a:rPr sz="1200" b="1" spc="10" dirty="0">
                          <a:latin typeface="Microsoft JhengHei" panose="020B0604030504040204" charset="-120"/>
                          <a:cs typeface="Microsoft JhengHei" panose="020B0604030504040204" charset="-120"/>
                        </a:rPr>
                        <a:t>指导学</a:t>
                      </a:r>
                      <a:r>
                        <a:rPr sz="1200" b="1" dirty="0">
                          <a:latin typeface="Microsoft JhengHei" panose="020B0604030504040204" charset="-120"/>
                          <a:cs typeface="Microsoft JhengHei" panose="020B0604030504040204" charset="-120"/>
                        </a:rPr>
                        <a:t>生科研 </a:t>
                      </a:r>
                      <a:r>
                        <a:rPr sz="1200" b="1" spc="10" dirty="0">
                          <a:latin typeface="Microsoft JhengHei" panose="020B0604030504040204" charset="-120"/>
                          <a:cs typeface="Microsoft JhengHei" panose="020B0604030504040204" charset="-120"/>
                        </a:rPr>
                        <a:t>实践</a:t>
                      </a:r>
                      <a:endParaRPr sz="1200">
                        <a:latin typeface="Microsoft JhengHei" panose="020B0604030504040204" charset="-120"/>
                        <a:cs typeface="Microsoft JhengHei" panose="020B0604030504040204" charset="-120"/>
                      </a:endParaRPr>
                    </a:p>
                  </a:txBody>
                  <a:tcPr marL="0" marR="0" marT="1016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nSpc>
                          <a:spcPct val="100000"/>
                        </a:lnSpc>
                      </a:pPr>
                      <a:endParaRPr sz="1150">
                        <a:latin typeface="Times New Roman" panose="02020603050405020304"/>
                        <a:cs typeface="Times New Roman" panose="02020603050405020304"/>
                      </a:endParaRPr>
                    </a:p>
                    <a:p>
                      <a:pPr marL="91440">
                        <a:lnSpc>
                          <a:spcPct val="100000"/>
                        </a:lnSpc>
                      </a:pPr>
                      <a:r>
                        <a:rPr sz="1200" dirty="0">
                          <a:latin typeface="宋体" panose="02010600030101010101" pitchFamily="2" charset="-122"/>
                          <a:cs typeface="宋体" panose="02010600030101010101" pitchFamily="2" charset="-122"/>
                        </a:rPr>
                        <a:t>上传科研实践项目立项文件（含文号）以及指导老师佐证材料扫描件。</a:t>
                      </a:r>
                      <a:endParaRPr sz="12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nSpc>
                          <a:spcPct val="100000"/>
                        </a:lnSpc>
                      </a:pPr>
                      <a:endParaRPr sz="1150">
                        <a:latin typeface="Times New Roman" panose="02020603050405020304"/>
                        <a:cs typeface="Times New Roman" panose="02020603050405020304"/>
                      </a:endParaRPr>
                    </a:p>
                    <a:p>
                      <a:pPr marL="1270" algn="ctr">
                        <a:lnSpc>
                          <a:spcPct val="100000"/>
                        </a:lnSpc>
                      </a:pPr>
                      <a:r>
                        <a:rPr sz="1200" dirty="0">
                          <a:latin typeface="Calibri" panose="020F0502020204030204"/>
                          <a:cs typeface="Calibri" panose="020F0502020204030204"/>
                        </a:rPr>
                        <a:t>5</a:t>
                      </a:r>
                      <a:r>
                        <a:rPr sz="1200" dirty="0">
                          <a:latin typeface="宋体" panose="02010600030101010101" pitchFamily="2" charset="-122"/>
                          <a:cs typeface="宋体" panose="02010600030101010101" pitchFamily="2" charset="-122"/>
                        </a:rPr>
                        <a:t>项</a:t>
                      </a:r>
                      <a:endParaRPr sz="12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615949">
                <a:tc vMerge="1">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2DEEE"/>
                    </a:solidFill>
                  </a:tcPr>
                </a:tc>
                <a:tc>
                  <a:txBody>
                    <a:bodyPr/>
                    <a:lstStyle/>
                    <a:p>
                      <a:pPr>
                        <a:lnSpc>
                          <a:spcPct val="100000"/>
                        </a:lnSpc>
                        <a:spcBef>
                          <a:spcPts val="45"/>
                        </a:spcBef>
                      </a:pPr>
                      <a:endParaRPr sz="950">
                        <a:latin typeface="Times New Roman" panose="02020603050405020304"/>
                        <a:cs typeface="Times New Roman" panose="02020603050405020304"/>
                      </a:endParaRPr>
                    </a:p>
                    <a:p>
                      <a:pPr marL="351155" marR="115570" indent="-228600">
                        <a:lnSpc>
                          <a:spcPts val="1360"/>
                        </a:lnSpc>
                      </a:pPr>
                      <a:r>
                        <a:rPr sz="1200" b="1" spc="10" dirty="0">
                          <a:latin typeface="Microsoft JhengHei" panose="020B0604030504040204" charset="-120"/>
                          <a:cs typeface="Microsoft JhengHei" panose="020B0604030504040204" charset="-120"/>
                        </a:rPr>
                        <a:t>教改项</a:t>
                      </a:r>
                      <a:r>
                        <a:rPr sz="1200" b="1" dirty="0">
                          <a:latin typeface="Microsoft JhengHei" panose="020B0604030504040204" charset="-120"/>
                          <a:cs typeface="Microsoft JhengHei" panose="020B0604030504040204" charset="-120"/>
                        </a:rPr>
                        <a:t>目或质 </a:t>
                      </a:r>
                      <a:r>
                        <a:rPr sz="1200" b="1" spc="10" dirty="0">
                          <a:latin typeface="Microsoft JhengHei" panose="020B0604030504040204" charset="-120"/>
                          <a:cs typeface="Microsoft JhengHei" panose="020B0604030504040204" charset="-120"/>
                        </a:rPr>
                        <a:t>量工程</a:t>
                      </a:r>
                      <a:endParaRPr sz="1200">
                        <a:latin typeface="Microsoft JhengHei" panose="020B0604030504040204" charset="-120"/>
                        <a:cs typeface="Microsoft JhengHei" panose="020B0604030504040204" charset="-120"/>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208280" indent="-117475">
                        <a:lnSpc>
                          <a:spcPct val="100000"/>
                        </a:lnSpc>
                        <a:spcBef>
                          <a:spcPts val="945"/>
                        </a:spcBef>
                        <a:buSzPct val="92000"/>
                        <a:buFont typeface="Calibri" panose="020F0502020204030204"/>
                        <a:buAutoNum type="arabicPeriod"/>
                        <a:tabLst>
                          <a:tab pos="208915" algn="l"/>
                        </a:tabLst>
                      </a:pPr>
                      <a:r>
                        <a:rPr sz="1200" dirty="0">
                          <a:latin typeface="宋体" panose="02010600030101010101" pitchFamily="2" charset="-122"/>
                          <a:cs typeface="宋体" panose="02010600030101010101" pitchFamily="2" charset="-122"/>
                        </a:rPr>
                        <a:t>立项时间以立项文件落款时间为准。</a:t>
                      </a:r>
                      <a:endParaRPr sz="1200">
                        <a:latin typeface="宋体" panose="02010600030101010101" pitchFamily="2" charset="-122"/>
                        <a:cs typeface="宋体" panose="02010600030101010101" pitchFamily="2" charset="-122"/>
                      </a:endParaRPr>
                    </a:p>
                    <a:p>
                      <a:pPr marL="208280" indent="-117475">
                        <a:lnSpc>
                          <a:spcPct val="100000"/>
                        </a:lnSpc>
                        <a:buSzPct val="92000"/>
                        <a:buFont typeface="Calibri" panose="020F0502020204030204"/>
                        <a:buAutoNum type="arabicPeriod"/>
                        <a:tabLst>
                          <a:tab pos="208915" algn="l"/>
                        </a:tabLst>
                      </a:pPr>
                      <a:r>
                        <a:rPr sz="1200" dirty="0">
                          <a:latin typeface="宋体" panose="02010600030101010101" pitchFamily="2" charset="-122"/>
                          <a:cs typeface="宋体" panose="02010600030101010101" pitchFamily="2" charset="-122"/>
                        </a:rPr>
                        <a:t>如项目是外校取得，请附上立项文件作为附件；如为本校取得，可不用。</a:t>
                      </a:r>
                      <a:endParaRPr sz="1200">
                        <a:latin typeface="宋体" panose="02010600030101010101" pitchFamily="2" charset="-122"/>
                        <a:cs typeface="宋体" panose="02010600030101010101" pitchFamily="2" charset="-122"/>
                      </a:endParaRPr>
                    </a:p>
                  </a:txBody>
                  <a:tcPr marL="0" marR="0" marT="1200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nSpc>
                          <a:spcPct val="100000"/>
                        </a:lnSpc>
                        <a:spcBef>
                          <a:spcPts val="55"/>
                        </a:spcBef>
                      </a:pPr>
                      <a:endParaRPr sz="1400">
                        <a:latin typeface="Times New Roman" panose="02020603050405020304"/>
                        <a:cs typeface="Times New Roman" panose="02020603050405020304"/>
                      </a:endParaRPr>
                    </a:p>
                    <a:p>
                      <a:pPr marL="1270" algn="ctr">
                        <a:lnSpc>
                          <a:spcPct val="100000"/>
                        </a:lnSpc>
                      </a:pPr>
                      <a:r>
                        <a:rPr sz="1200" dirty="0">
                          <a:latin typeface="Calibri" panose="020F0502020204030204"/>
                          <a:cs typeface="Calibri" panose="020F0502020204030204"/>
                        </a:rPr>
                        <a:t>5</a:t>
                      </a:r>
                      <a:r>
                        <a:rPr sz="1200" dirty="0">
                          <a:latin typeface="宋体" panose="02010600030101010101" pitchFamily="2" charset="-122"/>
                          <a:cs typeface="宋体" panose="02010600030101010101" pitchFamily="2" charset="-122"/>
                        </a:rPr>
                        <a:t>项</a:t>
                      </a:r>
                      <a:endParaRPr sz="1200">
                        <a:latin typeface="宋体" panose="02010600030101010101" pitchFamily="2" charset="-122"/>
                        <a:cs typeface="宋体" panose="02010600030101010101" pitchFamily="2" charset="-122"/>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r>
              <a:tr h="524637">
                <a:tc vMerge="1">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2DEEE"/>
                    </a:solidFill>
                  </a:tcPr>
                </a:tc>
                <a:tc>
                  <a:txBody>
                    <a:bodyPr/>
                    <a:lstStyle/>
                    <a:p>
                      <a:pPr>
                        <a:lnSpc>
                          <a:spcPct val="100000"/>
                        </a:lnSpc>
                        <a:spcBef>
                          <a:spcPts val="40"/>
                        </a:spcBef>
                      </a:pPr>
                      <a:endParaRPr sz="1100">
                        <a:latin typeface="Times New Roman" panose="02020603050405020304"/>
                        <a:cs typeface="Times New Roman" panose="02020603050405020304"/>
                      </a:endParaRPr>
                    </a:p>
                    <a:p>
                      <a:pPr algn="ctr">
                        <a:lnSpc>
                          <a:spcPct val="100000"/>
                        </a:lnSpc>
                      </a:pPr>
                      <a:r>
                        <a:rPr sz="1200" b="1" spc="10" dirty="0">
                          <a:latin typeface="Microsoft JhengHei" panose="020B0604030504040204" charset="-120"/>
                          <a:cs typeface="Microsoft JhengHei" panose="020B0604030504040204" charset="-120"/>
                        </a:rPr>
                        <a:t>精品课</a:t>
                      </a:r>
                      <a:r>
                        <a:rPr sz="1200" b="1" dirty="0">
                          <a:latin typeface="Microsoft JhengHei" panose="020B0604030504040204" charset="-120"/>
                          <a:cs typeface="Microsoft JhengHei" panose="020B0604030504040204" charset="-120"/>
                        </a:rPr>
                        <a:t>程情况</a:t>
                      </a:r>
                      <a:endParaRPr sz="1200">
                        <a:latin typeface="Microsoft JhengHei" panose="020B0604030504040204" charset="-120"/>
                        <a:cs typeface="Microsoft JhengHei" panose="020B0604030504040204" charset="-120"/>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208280" indent="-117475">
                        <a:lnSpc>
                          <a:spcPct val="100000"/>
                        </a:lnSpc>
                        <a:spcBef>
                          <a:spcPts val="585"/>
                        </a:spcBef>
                        <a:buSzPct val="92000"/>
                        <a:buFont typeface="Calibri" panose="020F0502020204030204"/>
                        <a:buAutoNum type="arabicPeriod"/>
                        <a:tabLst>
                          <a:tab pos="208915" algn="l"/>
                        </a:tabLst>
                      </a:pPr>
                      <a:r>
                        <a:rPr sz="1200" spc="-5" dirty="0">
                          <a:latin typeface="宋体" panose="02010600030101010101" pitchFamily="2" charset="-122"/>
                          <a:cs typeface="宋体" panose="02010600030101010101" pitchFamily="2" charset="-122"/>
                        </a:rPr>
                        <a:t>立项时间以立项</a:t>
                      </a:r>
                      <a:r>
                        <a:rPr sz="1200" dirty="0">
                          <a:latin typeface="Calibri" panose="020F0502020204030204"/>
                          <a:cs typeface="Calibri" panose="020F0502020204030204"/>
                        </a:rPr>
                        <a:t>/</a:t>
                      </a:r>
                      <a:r>
                        <a:rPr sz="1200" spc="-5" dirty="0">
                          <a:latin typeface="宋体" panose="02010600030101010101" pitchFamily="2" charset="-122"/>
                          <a:cs typeface="宋体" panose="02010600030101010101" pitchFamily="2" charset="-122"/>
                        </a:rPr>
                        <a:t>批文文件落款时间为准。</a:t>
                      </a:r>
                      <a:endParaRPr sz="1200">
                        <a:latin typeface="宋体" panose="02010600030101010101" pitchFamily="2" charset="-122"/>
                        <a:cs typeface="宋体" panose="02010600030101010101" pitchFamily="2" charset="-122"/>
                      </a:endParaRPr>
                    </a:p>
                    <a:p>
                      <a:pPr marL="208280" indent="-117475">
                        <a:lnSpc>
                          <a:spcPct val="100000"/>
                        </a:lnSpc>
                        <a:buSzPct val="92000"/>
                        <a:buFont typeface="Calibri" panose="020F0502020204030204"/>
                        <a:buAutoNum type="arabicPeriod"/>
                        <a:tabLst>
                          <a:tab pos="208915" algn="l"/>
                        </a:tabLst>
                      </a:pPr>
                      <a:r>
                        <a:rPr sz="1200" dirty="0">
                          <a:latin typeface="宋体" panose="02010600030101010101" pitchFamily="2" charset="-122"/>
                          <a:cs typeface="宋体" panose="02010600030101010101" pitchFamily="2" charset="-122"/>
                        </a:rPr>
                        <a:t>如课程是在外校立项，请附上立项文件作为附件；如为本校可不用。</a:t>
                      </a:r>
                      <a:endParaRPr sz="1200">
                        <a:latin typeface="宋体" panose="02010600030101010101" pitchFamily="2" charset="-122"/>
                        <a:cs typeface="宋体" panose="02010600030101010101" pitchFamily="2" charset="-122"/>
                      </a:endParaRPr>
                    </a:p>
                  </a:txBody>
                  <a:tcPr marL="0" marR="0" marT="742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nSpc>
                          <a:spcPct val="100000"/>
                        </a:lnSpc>
                        <a:spcBef>
                          <a:spcPts val="40"/>
                        </a:spcBef>
                      </a:pPr>
                      <a:endParaRPr sz="1100">
                        <a:latin typeface="Times New Roman" panose="02020603050405020304"/>
                        <a:cs typeface="Times New Roman" panose="02020603050405020304"/>
                      </a:endParaRPr>
                    </a:p>
                    <a:p>
                      <a:pPr marL="1270" algn="ctr">
                        <a:lnSpc>
                          <a:spcPct val="100000"/>
                        </a:lnSpc>
                      </a:pPr>
                      <a:r>
                        <a:rPr sz="1200" dirty="0">
                          <a:latin typeface="Calibri" panose="020F0502020204030204"/>
                          <a:cs typeface="Calibri" panose="020F0502020204030204"/>
                        </a:rPr>
                        <a:t>4</a:t>
                      </a:r>
                      <a:r>
                        <a:rPr sz="1200" dirty="0">
                          <a:latin typeface="宋体" panose="02010600030101010101" pitchFamily="2" charset="-122"/>
                          <a:cs typeface="宋体" panose="02010600030101010101" pitchFamily="2" charset="-122"/>
                        </a:rPr>
                        <a:t>项</a:t>
                      </a:r>
                      <a:endParaRPr sz="1200">
                        <a:latin typeface="宋体" panose="02010600030101010101" pitchFamily="2" charset="-122"/>
                        <a:cs typeface="宋体" panose="02010600030101010101" pitchFamily="2" charset="-122"/>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640080">
                <a:tc vMerge="1">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2DEEE"/>
                    </a:solidFill>
                  </a:tcPr>
                </a:tc>
                <a:tc>
                  <a:txBody>
                    <a:bodyPr/>
                    <a:lstStyle/>
                    <a:p>
                      <a:pPr>
                        <a:lnSpc>
                          <a:spcPct val="100000"/>
                        </a:lnSpc>
                        <a:spcBef>
                          <a:spcPts val="35"/>
                        </a:spcBef>
                      </a:pPr>
                      <a:endParaRPr sz="1500">
                        <a:latin typeface="Times New Roman" panose="02020603050405020304"/>
                        <a:cs typeface="Times New Roman" panose="02020603050405020304"/>
                      </a:endParaRPr>
                    </a:p>
                    <a:p>
                      <a:pPr algn="ctr">
                        <a:lnSpc>
                          <a:spcPct val="100000"/>
                        </a:lnSpc>
                      </a:pPr>
                      <a:r>
                        <a:rPr sz="1200" b="1" spc="10" dirty="0">
                          <a:latin typeface="Microsoft JhengHei" panose="020B0604030504040204" charset="-120"/>
                          <a:cs typeface="Microsoft JhengHei" panose="020B0604030504040204" charset="-120"/>
                        </a:rPr>
                        <a:t>出版教</a:t>
                      </a:r>
                      <a:r>
                        <a:rPr sz="1200" b="1" dirty="0">
                          <a:latin typeface="Microsoft JhengHei" panose="020B0604030504040204" charset="-120"/>
                          <a:cs typeface="Microsoft JhengHei" panose="020B0604030504040204" charset="-120"/>
                        </a:rPr>
                        <a:t>材情况</a:t>
                      </a:r>
                      <a:endParaRPr sz="1200">
                        <a:latin typeface="Microsoft JhengHei" panose="020B0604030504040204" charset="-120"/>
                        <a:cs typeface="Microsoft JhengHei" panose="020B0604030504040204" charset="-120"/>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1440" marR="49530">
                        <a:lnSpc>
                          <a:spcPct val="100000"/>
                        </a:lnSpc>
                        <a:spcBef>
                          <a:spcPts val="320"/>
                        </a:spcBef>
                        <a:buSzPct val="92000"/>
                        <a:buFont typeface="Calibri" panose="020F0502020204030204"/>
                        <a:buAutoNum type="arabicPeriod"/>
                        <a:tabLst>
                          <a:tab pos="208915" algn="l"/>
                        </a:tabLst>
                      </a:pPr>
                      <a:r>
                        <a:rPr sz="1200" dirty="0">
                          <a:latin typeface="宋体" panose="02010600030101010101" pitchFamily="2" charset="-122"/>
                          <a:cs typeface="宋体" panose="02010600030101010101" pitchFamily="2" charset="-122"/>
                        </a:rPr>
                        <a:t>如教材获精品教材、规划教材或优秀教材，附件需上传获奖发文（含文号） 和教材的封面、版权页、目录页的扫描件</a:t>
                      </a:r>
                      <a:endParaRPr sz="1200">
                        <a:latin typeface="宋体" panose="02010600030101010101" pitchFamily="2" charset="-122"/>
                        <a:cs typeface="宋体" panose="02010600030101010101" pitchFamily="2" charset="-122"/>
                      </a:endParaRPr>
                    </a:p>
                    <a:p>
                      <a:pPr marL="208280" indent="-117475">
                        <a:lnSpc>
                          <a:spcPct val="100000"/>
                        </a:lnSpc>
                        <a:buSzPct val="92000"/>
                        <a:buFont typeface="Calibri" panose="020F0502020204030204"/>
                        <a:buAutoNum type="arabicPeriod"/>
                        <a:tabLst>
                          <a:tab pos="208915" algn="l"/>
                        </a:tabLst>
                      </a:pPr>
                      <a:r>
                        <a:rPr sz="1200" dirty="0">
                          <a:latin typeface="宋体" panose="02010600030101010101" pitchFamily="2" charset="-122"/>
                          <a:cs typeface="宋体" panose="02010600030101010101" pitchFamily="2" charset="-122"/>
                        </a:rPr>
                        <a:t>如为普通教材，则只需上传教材的封面、版权页、目录页的扫描件。</a:t>
                      </a:r>
                      <a:endParaRPr sz="1200">
                        <a:latin typeface="宋体" panose="02010600030101010101" pitchFamily="2" charset="-122"/>
                        <a:cs typeface="宋体" panose="02010600030101010101" pitchFamily="2" charset="-122"/>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nSpc>
                          <a:spcPct val="100000"/>
                        </a:lnSpc>
                        <a:spcBef>
                          <a:spcPts val="35"/>
                        </a:spcBef>
                      </a:pPr>
                      <a:endParaRPr sz="1500">
                        <a:latin typeface="Times New Roman" panose="02020603050405020304"/>
                        <a:cs typeface="Times New Roman" panose="02020603050405020304"/>
                      </a:endParaRPr>
                    </a:p>
                    <a:p>
                      <a:pPr marL="1270" algn="ctr">
                        <a:lnSpc>
                          <a:spcPct val="100000"/>
                        </a:lnSpc>
                      </a:pPr>
                      <a:r>
                        <a:rPr sz="1200" dirty="0">
                          <a:latin typeface="Calibri" panose="020F0502020204030204"/>
                          <a:cs typeface="Calibri" panose="020F0502020204030204"/>
                        </a:rPr>
                        <a:t>5</a:t>
                      </a:r>
                      <a:r>
                        <a:rPr sz="1200" dirty="0">
                          <a:latin typeface="宋体" panose="02010600030101010101" pitchFamily="2" charset="-122"/>
                          <a:cs typeface="宋体" panose="02010600030101010101" pitchFamily="2" charset="-122"/>
                        </a:rPr>
                        <a:t>项</a:t>
                      </a:r>
                      <a:endParaRPr sz="1200">
                        <a:latin typeface="宋体" panose="02010600030101010101" pitchFamily="2" charset="-122"/>
                        <a:cs typeface="宋体" panose="02010600030101010101" pitchFamily="2" charset="-122"/>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r>
              <a:tr h="533946">
                <a:tc vMerge="1">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2DEEE"/>
                    </a:solidFill>
                  </a:tcPr>
                </a:tc>
                <a:tc>
                  <a:txBody>
                    <a:bodyPr/>
                    <a:lstStyle/>
                    <a:p>
                      <a:pPr>
                        <a:lnSpc>
                          <a:spcPct val="100000"/>
                        </a:lnSpc>
                        <a:spcBef>
                          <a:spcPts val="20"/>
                        </a:spcBef>
                      </a:pPr>
                      <a:endParaRPr sz="1150">
                        <a:latin typeface="Times New Roman" panose="02020603050405020304"/>
                        <a:cs typeface="Times New Roman" panose="02020603050405020304"/>
                      </a:endParaRPr>
                    </a:p>
                    <a:p>
                      <a:pPr algn="ctr">
                        <a:lnSpc>
                          <a:spcPct val="100000"/>
                        </a:lnSpc>
                      </a:pPr>
                      <a:r>
                        <a:rPr sz="1200" b="1" spc="10" dirty="0">
                          <a:latin typeface="Microsoft JhengHei" panose="020B0604030504040204" charset="-120"/>
                          <a:cs typeface="Microsoft JhengHei" panose="020B0604030504040204" charset="-120"/>
                        </a:rPr>
                        <a:t>获得专</a:t>
                      </a:r>
                      <a:r>
                        <a:rPr sz="1200" b="1" dirty="0">
                          <a:latin typeface="Microsoft JhengHei" panose="020B0604030504040204" charset="-120"/>
                          <a:cs typeface="Microsoft JhengHei" panose="020B0604030504040204" charset="-120"/>
                        </a:rPr>
                        <a:t>利情况</a:t>
                      </a:r>
                      <a:endParaRPr sz="1200">
                        <a:latin typeface="Microsoft JhengHei" panose="020B0604030504040204" charset="-120"/>
                        <a:cs typeface="Microsoft JhengHei" panose="020B0604030504040204" charset="-120"/>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nSpc>
                          <a:spcPct val="100000"/>
                        </a:lnSpc>
                        <a:spcBef>
                          <a:spcPts val="20"/>
                        </a:spcBef>
                      </a:pPr>
                      <a:endParaRPr sz="1150">
                        <a:latin typeface="Times New Roman" panose="02020603050405020304"/>
                        <a:cs typeface="Times New Roman" panose="02020603050405020304"/>
                      </a:endParaRPr>
                    </a:p>
                    <a:p>
                      <a:pPr marL="91440">
                        <a:lnSpc>
                          <a:spcPct val="100000"/>
                        </a:lnSpc>
                      </a:pPr>
                      <a:r>
                        <a:rPr sz="1200" dirty="0">
                          <a:latin typeface="宋体" panose="02010600030101010101" pitchFamily="2" charset="-122"/>
                          <a:cs typeface="宋体" panose="02010600030101010101" pitchFamily="2" charset="-122"/>
                        </a:rPr>
                        <a:t>上传专利授权证书扫描件。</a:t>
                      </a:r>
                      <a:endParaRPr sz="1200">
                        <a:latin typeface="宋体" panose="02010600030101010101" pitchFamily="2" charset="-122"/>
                        <a:cs typeface="宋体" panose="02010600030101010101" pitchFamily="2" charset="-122"/>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nSpc>
                          <a:spcPct val="100000"/>
                        </a:lnSpc>
                        <a:spcBef>
                          <a:spcPts val="20"/>
                        </a:spcBef>
                      </a:pPr>
                      <a:endParaRPr sz="1150">
                        <a:latin typeface="Times New Roman" panose="02020603050405020304"/>
                        <a:cs typeface="Times New Roman" panose="02020603050405020304"/>
                      </a:endParaRPr>
                    </a:p>
                    <a:p>
                      <a:pPr marL="1270" algn="ctr">
                        <a:lnSpc>
                          <a:spcPct val="100000"/>
                        </a:lnSpc>
                      </a:pPr>
                      <a:r>
                        <a:rPr sz="1200" dirty="0">
                          <a:latin typeface="Calibri" panose="020F0502020204030204"/>
                          <a:cs typeface="Calibri" panose="020F0502020204030204"/>
                        </a:rPr>
                        <a:t>8</a:t>
                      </a:r>
                      <a:r>
                        <a:rPr sz="1200" dirty="0">
                          <a:latin typeface="宋体" panose="02010600030101010101" pitchFamily="2" charset="-122"/>
                          <a:cs typeface="宋体" panose="02010600030101010101" pitchFamily="2" charset="-122"/>
                        </a:rPr>
                        <a:t>项</a:t>
                      </a:r>
                      <a:endParaRPr sz="1200">
                        <a:latin typeface="宋体" panose="02010600030101010101" pitchFamily="2" charset="-122"/>
                        <a:cs typeface="宋体" panose="02010600030101010101" pitchFamily="2" charset="-122"/>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533882">
                <a:tc vMerge="1">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2DEEE"/>
                    </a:solidFill>
                  </a:tcPr>
                </a:tc>
                <a:tc>
                  <a:txBody>
                    <a:bodyPr/>
                    <a:lstStyle/>
                    <a:p>
                      <a:pPr marL="198755" marR="115570" indent="-76200">
                        <a:lnSpc>
                          <a:spcPts val="1360"/>
                        </a:lnSpc>
                        <a:spcBef>
                          <a:spcPts val="820"/>
                        </a:spcBef>
                      </a:pPr>
                      <a:r>
                        <a:rPr sz="1200" b="1" spc="10" dirty="0">
                          <a:latin typeface="Microsoft JhengHei" panose="020B0604030504040204" charset="-120"/>
                          <a:cs typeface="Microsoft JhengHei" panose="020B0604030504040204" charset="-120"/>
                        </a:rPr>
                        <a:t>标准制</a:t>
                      </a:r>
                      <a:r>
                        <a:rPr sz="1200" b="1" dirty="0">
                          <a:latin typeface="Microsoft JhengHei" panose="020B0604030504040204" charset="-120"/>
                          <a:cs typeface="Microsoft JhengHei" panose="020B0604030504040204" charset="-120"/>
                        </a:rPr>
                        <a:t>定或研 </a:t>
                      </a:r>
                      <a:r>
                        <a:rPr sz="1200" b="1" spc="10" dirty="0">
                          <a:latin typeface="Microsoft JhengHei" panose="020B0604030504040204" charset="-120"/>
                          <a:cs typeface="Microsoft JhengHei" panose="020B0604030504040204" charset="-120"/>
                        </a:rPr>
                        <a:t>究咨询</a:t>
                      </a:r>
                      <a:r>
                        <a:rPr sz="1200" b="1" dirty="0">
                          <a:latin typeface="Microsoft JhengHei" panose="020B0604030504040204" charset="-120"/>
                          <a:cs typeface="Microsoft JhengHei" panose="020B0604030504040204" charset="-120"/>
                        </a:rPr>
                        <a:t>报告</a:t>
                      </a:r>
                      <a:endParaRPr sz="1200">
                        <a:latin typeface="Microsoft JhengHei" panose="020B0604030504040204" charset="-120"/>
                        <a:cs typeface="Microsoft JhengHei" panose="020B0604030504040204" charset="-120"/>
                      </a:endParaRPr>
                    </a:p>
                  </a:txBody>
                  <a:tcPr marL="0" marR="0" marT="1041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nSpc>
                          <a:spcPct val="100000"/>
                        </a:lnSpc>
                        <a:spcBef>
                          <a:spcPts val="20"/>
                        </a:spcBef>
                      </a:pPr>
                      <a:endParaRPr sz="1150">
                        <a:latin typeface="Times New Roman" panose="02020603050405020304"/>
                        <a:cs typeface="Times New Roman" panose="02020603050405020304"/>
                      </a:endParaRPr>
                    </a:p>
                    <a:p>
                      <a:pPr marL="91440">
                        <a:lnSpc>
                          <a:spcPct val="100000"/>
                        </a:lnSpc>
                      </a:pPr>
                      <a:r>
                        <a:rPr sz="1200" dirty="0">
                          <a:latin typeface="宋体" panose="02010600030101010101" pitchFamily="2" charset="-122"/>
                          <a:cs typeface="宋体" panose="02010600030101010101" pitchFamily="2" charset="-122"/>
                        </a:rPr>
                        <a:t>上传相应的佐证证明材料。</a:t>
                      </a:r>
                      <a:endParaRPr sz="1200">
                        <a:latin typeface="宋体" panose="02010600030101010101" pitchFamily="2" charset="-122"/>
                        <a:cs typeface="宋体" panose="02010600030101010101" pitchFamily="2" charset="-122"/>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nSpc>
                          <a:spcPct val="100000"/>
                        </a:lnSpc>
                        <a:spcBef>
                          <a:spcPts val="20"/>
                        </a:spcBef>
                      </a:pPr>
                      <a:endParaRPr sz="1150">
                        <a:latin typeface="Times New Roman" panose="02020603050405020304"/>
                        <a:cs typeface="Times New Roman" panose="02020603050405020304"/>
                      </a:endParaRPr>
                    </a:p>
                    <a:p>
                      <a:pPr marL="1270" algn="ctr">
                        <a:lnSpc>
                          <a:spcPct val="100000"/>
                        </a:lnSpc>
                      </a:pPr>
                      <a:r>
                        <a:rPr sz="1200" dirty="0">
                          <a:latin typeface="Calibri" panose="020F0502020204030204"/>
                          <a:cs typeface="Calibri" panose="020F0502020204030204"/>
                        </a:rPr>
                        <a:t>6</a:t>
                      </a:r>
                      <a:r>
                        <a:rPr sz="1200" dirty="0">
                          <a:latin typeface="宋体" panose="02010600030101010101" pitchFamily="2" charset="-122"/>
                          <a:cs typeface="宋体" panose="02010600030101010101" pitchFamily="2" charset="-122"/>
                        </a:rPr>
                        <a:t>项</a:t>
                      </a:r>
                      <a:endParaRPr sz="1200">
                        <a:latin typeface="宋体" panose="02010600030101010101" pitchFamily="2" charset="-122"/>
                        <a:cs typeface="宋体" panose="02010600030101010101" pitchFamily="2" charset="-122"/>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r>
              <a:tr h="514842">
                <a:tc vMerge="1">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2DEEE"/>
                    </a:solidFill>
                  </a:tcPr>
                </a:tc>
                <a:tc>
                  <a:txBody>
                    <a:bodyPr/>
                    <a:lstStyle/>
                    <a:p>
                      <a:pPr>
                        <a:lnSpc>
                          <a:spcPct val="100000"/>
                        </a:lnSpc>
                        <a:spcBef>
                          <a:spcPts val="20"/>
                        </a:spcBef>
                      </a:pPr>
                      <a:endParaRPr sz="1150">
                        <a:latin typeface="Times New Roman" panose="02020603050405020304"/>
                        <a:cs typeface="Times New Roman" panose="02020603050405020304"/>
                      </a:endParaRPr>
                    </a:p>
                    <a:p>
                      <a:pPr marL="635" algn="ctr">
                        <a:lnSpc>
                          <a:spcPct val="100000"/>
                        </a:lnSpc>
                        <a:spcBef>
                          <a:spcPts val="5"/>
                        </a:spcBef>
                      </a:pPr>
                      <a:r>
                        <a:rPr sz="1200" b="1" spc="10" dirty="0">
                          <a:latin typeface="Microsoft JhengHei" panose="020B0604030504040204" charset="-120"/>
                          <a:cs typeface="Microsoft JhengHei" panose="020B0604030504040204" charset="-120"/>
                        </a:rPr>
                        <a:t>其他</a:t>
                      </a:r>
                      <a:endParaRPr sz="1200">
                        <a:latin typeface="Microsoft JhengHei" panose="020B0604030504040204" charset="-120"/>
                        <a:cs typeface="Microsoft JhengHei" panose="020B0604030504040204" charset="-120"/>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solidFill>
                      <a:srgbClr val="EAEEF7"/>
                    </a:solidFill>
                  </a:tcPr>
                </a:tc>
                <a:tc>
                  <a:txBody>
                    <a:bodyPr/>
                    <a:lstStyle/>
                    <a:p>
                      <a:pPr>
                        <a:lnSpc>
                          <a:spcPct val="100000"/>
                        </a:lnSpc>
                        <a:spcBef>
                          <a:spcPts val="20"/>
                        </a:spcBef>
                      </a:pPr>
                      <a:endParaRPr sz="1150">
                        <a:latin typeface="Times New Roman" panose="02020603050405020304"/>
                        <a:cs typeface="Times New Roman" panose="02020603050405020304"/>
                      </a:endParaRPr>
                    </a:p>
                    <a:p>
                      <a:pPr marL="91440">
                        <a:lnSpc>
                          <a:spcPct val="100000"/>
                        </a:lnSpc>
                        <a:spcBef>
                          <a:spcPts val="5"/>
                        </a:spcBef>
                      </a:pPr>
                      <a:r>
                        <a:rPr sz="1200" dirty="0">
                          <a:latin typeface="宋体" panose="02010600030101010101" pitchFamily="2" charset="-122"/>
                          <a:cs typeface="宋体" panose="02010600030101010101" pitchFamily="2" charset="-122"/>
                        </a:rPr>
                        <a:t>上传相应的佐证证明材料。</a:t>
                      </a:r>
                      <a:endParaRPr sz="1200">
                        <a:latin typeface="宋体" panose="02010600030101010101" pitchFamily="2" charset="-122"/>
                        <a:cs typeface="宋体" panose="02010600030101010101" pitchFamily="2" charset="-122"/>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solidFill>
                      <a:srgbClr val="EAEEF7"/>
                    </a:solidFill>
                  </a:tcPr>
                </a:tc>
                <a:tc>
                  <a:txBody>
                    <a:bodyPr/>
                    <a:lstStyle/>
                    <a:p>
                      <a:pPr>
                        <a:lnSpc>
                          <a:spcPct val="100000"/>
                        </a:lnSpc>
                        <a:spcBef>
                          <a:spcPts val="20"/>
                        </a:spcBef>
                      </a:pPr>
                      <a:endParaRPr sz="1150">
                        <a:latin typeface="Times New Roman" panose="02020603050405020304"/>
                        <a:cs typeface="Times New Roman" panose="02020603050405020304"/>
                      </a:endParaRPr>
                    </a:p>
                    <a:p>
                      <a:pPr marL="1270" algn="ctr">
                        <a:lnSpc>
                          <a:spcPct val="100000"/>
                        </a:lnSpc>
                        <a:spcBef>
                          <a:spcPts val="5"/>
                        </a:spcBef>
                      </a:pPr>
                      <a:r>
                        <a:rPr sz="1200" dirty="0">
                          <a:latin typeface="Calibri" panose="020F0502020204030204"/>
                          <a:cs typeface="Calibri" panose="020F0502020204030204"/>
                        </a:rPr>
                        <a:t>8</a:t>
                      </a:r>
                      <a:r>
                        <a:rPr sz="1200" dirty="0">
                          <a:latin typeface="宋体" panose="02010600030101010101" pitchFamily="2" charset="-122"/>
                          <a:cs typeface="宋体" panose="02010600030101010101" pitchFamily="2" charset="-122"/>
                        </a:rPr>
                        <a:t>项</a:t>
                      </a:r>
                      <a:endParaRPr sz="1200">
                        <a:latin typeface="宋体" panose="02010600030101010101" pitchFamily="2" charset="-122"/>
                        <a:cs typeface="宋体" panose="02010600030101010101" pitchFamily="2" charset="-122"/>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solidFill>
                      <a:srgbClr val="EAEEF7"/>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7095" y="304800"/>
            <a:ext cx="721360" cy="721360"/>
          </a:xfrm>
          <a:custGeom>
            <a:avLst/>
            <a:gdLst/>
            <a:ahLst/>
            <a:cxnLst/>
            <a:rect l="l" t="t" r="r" b="b"/>
            <a:pathLst>
              <a:path w="721360" h="721360">
                <a:moveTo>
                  <a:pt x="360426" y="0"/>
                </a:moveTo>
                <a:lnTo>
                  <a:pt x="311517" y="3291"/>
                </a:lnTo>
                <a:lnTo>
                  <a:pt x="264609" y="12878"/>
                </a:lnTo>
                <a:lnTo>
                  <a:pt x="220131" y="28330"/>
                </a:lnTo>
                <a:lnTo>
                  <a:pt x="178511" y="49219"/>
                </a:lnTo>
                <a:lnTo>
                  <a:pt x="140179" y="75114"/>
                </a:lnTo>
                <a:lnTo>
                  <a:pt x="105565" y="105584"/>
                </a:lnTo>
                <a:lnTo>
                  <a:pt x="75098" y="140201"/>
                </a:lnTo>
                <a:lnTo>
                  <a:pt x="49208" y="178533"/>
                </a:lnTo>
                <a:lnTo>
                  <a:pt x="28323" y="220152"/>
                </a:lnTo>
                <a:lnTo>
                  <a:pt x="12874" y="264627"/>
                </a:lnTo>
                <a:lnTo>
                  <a:pt x="3290" y="311528"/>
                </a:lnTo>
                <a:lnTo>
                  <a:pt x="0" y="360425"/>
                </a:lnTo>
                <a:lnTo>
                  <a:pt x="3290" y="409323"/>
                </a:lnTo>
                <a:lnTo>
                  <a:pt x="12874" y="456224"/>
                </a:lnTo>
                <a:lnTo>
                  <a:pt x="28323" y="500699"/>
                </a:lnTo>
                <a:lnTo>
                  <a:pt x="49208" y="542318"/>
                </a:lnTo>
                <a:lnTo>
                  <a:pt x="75098" y="580650"/>
                </a:lnTo>
                <a:lnTo>
                  <a:pt x="105565" y="615267"/>
                </a:lnTo>
                <a:lnTo>
                  <a:pt x="140179" y="645737"/>
                </a:lnTo>
                <a:lnTo>
                  <a:pt x="178511" y="671632"/>
                </a:lnTo>
                <a:lnTo>
                  <a:pt x="220131" y="692521"/>
                </a:lnTo>
                <a:lnTo>
                  <a:pt x="264609" y="707973"/>
                </a:lnTo>
                <a:lnTo>
                  <a:pt x="311517" y="717560"/>
                </a:lnTo>
                <a:lnTo>
                  <a:pt x="360426" y="720851"/>
                </a:lnTo>
                <a:lnTo>
                  <a:pt x="409334" y="717560"/>
                </a:lnTo>
                <a:lnTo>
                  <a:pt x="456242" y="707973"/>
                </a:lnTo>
                <a:lnTo>
                  <a:pt x="500720" y="692521"/>
                </a:lnTo>
                <a:lnTo>
                  <a:pt x="542340" y="671632"/>
                </a:lnTo>
                <a:lnTo>
                  <a:pt x="580672" y="645737"/>
                </a:lnTo>
                <a:lnTo>
                  <a:pt x="615286" y="615267"/>
                </a:lnTo>
                <a:lnTo>
                  <a:pt x="645753" y="580650"/>
                </a:lnTo>
                <a:lnTo>
                  <a:pt x="671643" y="542318"/>
                </a:lnTo>
                <a:lnTo>
                  <a:pt x="692528" y="500699"/>
                </a:lnTo>
                <a:lnTo>
                  <a:pt x="707977" y="456224"/>
                </a:lnTo>
                <a:lnTo>
                  <a:pt x="717561" y="409323"/>
                </a:lnTo>
                <a:lnTo>
                  <a:pt x="720851" y="360425"/>
                </a:lnTo>
                <a:lnTo>
                  <a:pt x="717561" y="311528"/>
                </a:lnTo>
                <a:lnTo>
                  <a:pt x="707977" y="264627"/>
                </a:lnTo>
                <a:lnTo>
                  <a:pt x="692528" y="220152"/>
                </a:lnTo>
                <a:lnTo>
                  <a:pt x="671643" y="178533"/>
                </a:lnTo>
                <a:lnTo>
                  <a:pt x="645753" y="140201"/>
                </a:lnTo>
                <a:lnTo>
                  <a:pt x="615286" y="105584"/>
                </a:lnTo>
                <a:lnTo>
                  <a:pt x="580672" y="75114"/>
                </a:lnTo>
                <a:lnTo>
                  <a:pt x="542340" y="49219"/>
                </a:lnTo>
                <a:lnTo>
                  <a:pt x="500720" y="28330"/>
                </a:lnTo>
                <a:lnTo>
                  <a:pt x="456242" y="12878"/>
                </a:lnTo>
                <a:lnTo>
                  <a:pt x="409334" y="3291"/>
                </a:lnTo>
                <a:lnTo>
                  <a:pt x="360426" y="0"/>
                </a:lnTo>
                <a:close/>
              </a:path>
            </a:pathLst>
          </a:custGeom>
          <a:solidFill>
            <a:srgbClr val="156FC1"/>
          </a:solidFill>
        </p:spPr>
        <p:txBody>
          <a:bodyPr wrap="square" lIns="0" tIns="0" rIns="0" bIns="0" rtlCol="0"/>
          <a:lstStyle/>
          <a:p/>
        </p:txBody>
      </p:sp>
      <p:sp>
        <p:nvSpPr>
          <p:cNvPr id="3" name="object 3"/>
          <p:cNvSpPr txBox="1"/>
          <p:nvPr/>
        </p:nvSpPr>
        <p:spPr>
          <a:xfrm>
            <a:off x="609091" y="438099"/>
            <a:ext cx="24511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微软雅黑" panose="020B0503020204020204" charset="-122"/>
                <a:cs typeface="微软雅黑" panose="020B0503020204020204" charset="-122"/>
              </a:rPr>
              <a:t>3</a:t>
            </a:r>
            <a:endParaRPr sz="2800">
              <a:latin typeface="微软雅黑" panose="020B0503020204020204" charset="-122"/>
              <a:cs typeface="微软雅黑" panose="020B0503020204020204" charset="-122"/>
            </a:endParaRPr>
          </a:p>
        </p:txBody>
      </p:sp>
      <p:sp>
        <p:nvSpPr>
          <p:cNvPr id="4" name="object 4"/>
          <p:cNvSpPr txBox="1">
            <a:spLocks noGrp="1"/>
          </p:cNvSpPr>
          <p:nvPr>
            <p:ph type="title"/>
          </p:nvPr>
        </p:nvSpPr>
        <p:spPr>
          <a:xfrm>
            <a:off x="1225092" y="358139"/>
            <a:ext cx="7365365" cy="842010"/>
          </a:xfrm>
          <a:prstGeom prst="rect">
            <a:avLst/>
          </a:prstGeom>
        </p:spPr>
        <p:txBody>
          <a:bodyPr vert="horz" wrap="square" lIns="0" tIns="57785" rIns="0" bIns="0" rtlCol="0">
            <a:spAutoFit/>
          </a:bodyPr>
          <a:lstStyle/>
          <a:p>
            <a:pPr marL="12700">
              <a:lnSpc>
                <a:spcPct val="100000"/>
              </a:lnSpc>
              <a:spcBef>
                <a:spcPts val="455"/>
              </a:spcBef>
            </a:pPr>
            <a:r>
              <a:rPr spc="-5" dirty="0">
                <a:ea typeface="微软雅黑" panose="020B0503020204020204" charset="-122"/>
              </a:rPr>
              <a:t>我应如何规范</a:t>
            </a:r>
            <a:r>
              <a:rPr spc="-5" dirty="0">
                <a:ea typeface="微软雅黑" panose="020B0503020204020204" charset="-122"/>
                <a:sym typeface="+mn-ea"/>
              </a:rPr>
              <a:t>地</a:t>
            </a:r>
            <a:r>
              <a:rPr spc="-5" dirty="0">
                <a:ea typeface="微软雅黑" panose="020B0503020204020204" charset="-122"/>
              </a:rPr>
              <a:t>提交佐证材料</a:t>
            </a:r>
            <a:endParaRPr spc="-5" dirty="0">
              <a:ea typeface="微软雅黑" panose="020B0503020204020204" charset="-122"/>
            </a:endParaRPr>
          </a:p>
          <a:p>
            <a:pPr marL="3947795">
              <a:lnSpc>
                <a:spcPct val="100000"/>
              </a:lnSpc>
              <a:spcBef>
                <a:spcPts val="360"/>
              </a:spcBef>
            </a:pPr>
            <a:r>
              <a:rPr kern="1200" spc="-5" dirty="0">
                <a:solidFill>
                  <a:srgbClr val="B41F2C"/>
                </a:solidFill>
                <a:ea typeface="微软雅黑" panose="020B0503020204020204" charset="-122"/>
              </a:rPr>
              <a:t>——代表作送审材料准备</a:t>
            </a:r>
            <a:endParaRPr dirty="0">
              <a:solidFill>
                <a:srgbClr val="B41F2C"/>
              </a:solidFill>
            </a:endParaRPr>
          </a:p>
        </p:txBody>
      </p:sp>
      <p:graphicFrame>
        <p:nvGraphicFramePr>
          <p:cNvPr id="5" name="object 5"/>
          <p:cNvGraphicFramePr>
            <a:graphicFrameLocks noGrp="1"/>
          </p:cNvGraphicFramePr>
          <p:nvPr>
            <p:custDataLst>
              <p:tags r:id="rId1"/>
            </p:custDataLst>
          </p:nvPr>
        </p:nvGraphicFramePr>
        <p:xfrm>
          <a:off x="657225" y="1574800"/>
          <a:ext cx="7915275" cy="2449830"/>
        </p:xfrm>
        <a:graphic>
          <a:graphicData uri="http://schemas.openxmlformats.org/drawingml/2006/table">
            <a:tbl>
              <a:tblPr firstRow="1" bandRow="1">
                <a:tableStyleId>{2D5ABB26-0587-4C30-8999-92F81FD0307C}</a:tableStyleId>
              </a:tblPr>
              <a:tblGrid>
                <a:gridCol w="993140"/>
                <a:gridCol w="4304030"/>
                <a:gridCol w="2598419"/>
              </a:tblGrid>
              <a:tr h="475107">
                <a:tc>
                  <a:txBody>
                    <a:bodyPr/>
                    <a:lstStyle/>
                    <a:p>
                      <a:pPr algn="ctr">
                        <a:lnSpc>
                          <a:spcPct val="100000"/>
                        </a:lnSpc>
                        <a:spcBef>
                          <a:spcPts val="965"/>
                        </a:spcBef>
                      </a:pPr>
                      <a:r>
                        <a:rPr sz="1400" b="1" spc="10" dirty="0">
                          <a:solidFill>
                            <a:srgbClr val="FFFFFF"/>
                          </a:solidFill>
                          <a:latin typeface="Microsoft JhengHei" panose="020B0604030504040204" charset="-120"/>
                          <a:cs typeface="Microsoft JhengHei" panose="020B0604030504040204" charset="-120"/>
                        </a:rPr>
                        <a:t>项目</a:t>
                      </a:r>
                      <a:endParaRPr sz="1400">
                        <a:latin typeface="Microsoft JhengHei" panose="020B0604030504040204" charset="-120"/>
                        <a:cs typeface="Microsoft JhengHei" panose="020B0604030504040204" charset="-120"/>
                      </a:endParaRPr>
                    </a:p>
                  </a:txBody>
                  <a:tcPr marL="0" marR="0" marT="1225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635" algn="ctr">
                        <a:lnSpc>
                          <a:spcPct val="100000"/>
                        </a:lnSpc>
                        <a:spcBef>
                          <a:spcPts val="965"/>
                        </a:spcBef>
                      </a:pPr>
                      <a:r>
                        <a:rPr sz="1400" b="1" spc="10" dirty="0">
                          <a:solidFill>
                            <a:srgbClr val="FFFFFF"/>
                          </a:solidFill>
                          <a:latin typeface="Microsoft JhengHei" panose="020B0604030504040204" charset="-120"/>
                          <a:cs typeface="Microsoft JhengHei" panose="020B0604030504040204" charset="-120"/>
                        </a:rPr>
                        <a:t>材料</a:t>
                      </a:r>
                      <a:endParaRPr sz="1400">
                        <a:latin typeface="Microsoft JhengHei" panose="020B0604030504040204" charset="-120"/>
                        <a:cs typeface="Microsoft JhengHei" panose="020B0604030504040204" charset="-120"/>
                      </a:endParaRPr>
                    </a:p>
                  </a:txBody>
                  <a:tcPr marL="0" marR="0" marT="1225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1270" algn="ctr">
                        <a:lnSpc>
                          <a:spcPct val="100000"/>
                        </a:lnSpc>
                        <a:spcBef>
                          <a:spcPts val="965"/>
                        </a:spcBef>
                      </a:pPr>
                      <a:r>
                        <a:rPr sz="1400" b="1" spc="10" dirty="0">
                          <a:solidFill>
                            <a:srgbClr val="FFFFFF"/>
                          </a:solidFill>
                          <a:latin typeface="Microsoft JhengHei" panose="020B0604030504040204" charset="-120"/>
                          <a:cs typeface="Microsoft JhengHei" panose="020B0604030504040204" charset="-120"/>
                        </a:rPr>
                        <a:t>匿名</a:t>
                      </a:r>
                      <a:r>
                        <a:rPr sz="1400" b="1" dirty="0">
                          <a:solidFill>
                            <a:srgbClr val="FFFFFF"/>
                          </a:solidFill>
                          <a:latin typeface="Microsoft JhengHei" panose="020B0604030504040204" charset="-120"/>
                          <a:cs typeface="Microsoft JhengHei" panose="020B0604030504040204" charset="-120"/>
                        </a:rPr>
                        <a:t>要求</a:t>
                      </a:r>
                      <a:endParaRPr sz="1400">
                        <a:latin typeface="Microsoft JhengHei" panose="020B0604030504040204" charset="-120"/>
                        <a:cs typeface="Microsoft JhengHei" panose="020B0604030504040204" charset="-120"/>
                      </a:endParaRPr>
                    </a:p>
                  </a:txBody>
                  <a:tcPr marL="0" marR="0" marT="1225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947038">
                <a:tc>
                  <a:txBody>
                    <a:bodyPr/>
                    <a:lstStyle/>
                    <a:p>
                      <a:pPr>
                        <a:lnSpc>
                          <a:spcPct val="100000"/>
                        </a:lnSpc>
                      </a:pPr>
                      <a:endParaRPr sz="1200">
                        <a:latin typeface="Times New Roman" panose="02020603050405020304"/>
                        <a:cs typeface="Times New Roman" panose="02020603050405020304"/>
                      </a:endParaRPr>
                    </a:p>
                    <a:p>
                      <a:pPr>
                        <a:lnSpc>
                          <a:spcPct val="100000"/>
                        </a:lnSpc>
                        <a:spcBef>
                          <a:spcPts val="30"/>
                        </a:spcBef>
                      </a:pPr>
                      <a:endParaRPr sz="1350">
                        <a:latin typeface="Times New Roman" panose="02020603050405020304"/>
                        <a:cs typeface="Times New Roman" panose="02020603050405020304"/>
                      </a:endParaRPr>
                    </a:p>
                    <a:p>
                      <a:pPr algn="ctr">
                        <a:lnSpc>
                          <a:spcPct val="100000"/>
                        </a:lnSpc>
                      </a:pPr>
                      <a:r>
                        <a:rPr sz="1200" b="1" spc="10" dirty="0">
                          <a:latin typeface="Microsoft JhengHei" panose="020B0604030504040204" charset="-120"/>
                          <a:cs typeface="Microsoft JhengHei" panose="020B0604030504040204" charset="-120"/>
                        </a:rPr>
                        <a:t>论文类</a:t>
                      </a:r>
                      <a:endParaRPr sz="1200">
                        <a:latin typeface="Microsoft JhengHei" panose="020B0604030504040204" charset="-120"/>
                        <a:cs typeface="Microsoft JhengHei" panose="020B0604030504040204" charset="-120"/>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spcBef>
                          <a:spcPts val="25"/>
                        </a:spcBef>
                      </a:pPr>
                      <a:endParaRPr sz="1300">
                        <a:latin typeface="Times New Roman" panose="02020603050405020304"/>
                        <a:cs typeface="Times New Roman" panose="02020603050405020304"/>
                      </a:endParaRPr>
                    </a:p>
                    <a:p>
                      <a:pPr marL="91440" marR="90170">
                        <a:lnSpc>
                          <a:spcPct val="100000"/>
                        </a:lnSpc>
                      </a:pPr>
                      <a:r>
                        <a:rPr sz="1200" spc="-5" dirty="0">
                          <a:latin typeface="宋体" panose="02010600030101010101" pitchFamily="2" charset="-122"/>
                          <a:cs typeface="宋体" panose="02010600030101010101" pitchFamily="2" charset="-122"/>
                        </a:rPr>
                        <a:t>扫描成</a:t>
                      </a:r>
                      <a:r>
                        <a:rPr sz="1200" dirty="0">
                          <a:latin typeface="Calibri" panose="020F0502020204030204"/>
                          <a:cs typeface="Calibri" panose="020F0502020204030204"/>
                        </a:rPr>
                        <a:t>PDF</a:t>
                      </a:r>
                      <a:r>
                        <a:rPr sz="1200" spc="-5" dirty="0">
                          <a:latin typeface="宋体" panose="02010600030101010101" pitchFamily="2" charset="-122"/>
                          <a:cs typeface="宋体" panose="02010600030101010101" pitchFamily="2" charset="-122"/>
                        </a:rPr>
                        <a:t>文件格式</a:t>
                      </a:r>
                      <a:r>
                        <a:rPr sz="1200" dirty="0">
                          <a:latin typeface="Calibri" panose="020F0502020204030204"/>
                          <a:cs typeface="Calibri" panose="020F0502020204030204"/>
                        </a:rPr>
                        <a:t>,</a:t>
                      </a:r>
                      <a:r>
                        <a:rPr sz="1200" spc="-20" dirty="0">
                          <a:latin typeface="Calibri" panose="020F0502020204030204"/>
                          <a:cs typeface="Calibri" panose="020F0502020204030204"/>
                        </a:rPr>
                        <a:t> </a:t>
                      </a:r>
                      <a:r>
                        <a:rPr sz="1200" spc="-5" dirty="0">
                          <a:latin typeface="宋体" panose="02010600030101010101" pitchFamily="2" charset="-122"/>
                          <a:cs typeface="宋体" panose="02010600030101010101" pitchFamily="2" charset="-122"/>
                        </a:rPr>
                        <a:t>代表作扫描件要包含所在刊物的封面、 </a:t>
                      </a:r>
                      <a:r>
                        <a:rPr sz="1200" dirty="0">
                          <a:latin typeface="宋体" panose="02010600030101010101" pitchFamily="2" charset="-122"/>
                          <a:cs typeface="宋体" panose="02010600030101010101" pitchFamily="2" charset="-122"/>
                        </a:rPr>
                        <a:t>目录、刊号和代表作正文等有关信息，其中外文论文还应提供 中文译文</a:t>
                      </a:r>
                      <a:r>
                        <a:rPr lang="zh-CN" sz="1200" spc="-5" dirty="0">
                          <a:latin typeface="Calibri" panose="020F0502020204030204"/>
                          <a:cs typeface="Calibri" panose="020F0502020204030204"/>
                        </a:rPr>
                        <a:t>（</a:t>
                      </a:r>
                      <a:r>
                        <a:rPr sz="1200" dirty="0">
                          <a:latin typeface="宋体" panose="02010600030101010101" pitchFamily="2" charset="-122"/>
                          <a:cs typeface="宋体" panose="02010600030101010101" pitchFamily="2" charset="-122"/>
                        </a:rPr>
                        <a:t>至少为摘要译文，与代表作一起扫描成一份文件</a:t>
                      </a:r>
                      <a:r>
                        <a:rPr lang="zh-CN" sz="1200" dirty="0">
                          <a:latin typeface="宋体" panose="02010600030101010101" pitchFamily="2" charset="-122"/>
                          <a:cs typeface="宋体" panose="02010600030101010101" pitchFamily="2" charset="-122"/>
                        </a:rPr>
                        <a:t>）</a:t>
                      </a:r>
                      <a:endParaRPr lang="zh-CN" sz="1200" dirty="0">
                        <a:latin typeface="宋体" panose="02010600030101010101" pitchFamily="2" charset="-122"/>
                        <a:cs typeface="宋体" panose="02010600030101010101" pitchFamily="2" charset="-122"/>
                      </a:endParaRPr>
                    </a:p>
                  </a:txBody>
                  <a:tcPr marL="0" marR="0" marT="31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rowSpan="2">
                  <a:txBody>
                    <a:bodyPr/>
                    <a:lstStyle/>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a:lnSpc>
                          <a:spcPct val="100000"/>
                        </a:lnSpc>
                      </a:pPr>
                      <a:endParaRPr sz="1200">
                        <a:latin typeface="Times New Roman" panose="02020603050405020304"/>
                        <a:cs typeface="Times New Roman" panose="02020603050405020304"/>
                      </a:endParaRPr>
                    </a:p>
                    <a:p>
                      <a:pPr marL="92075">
                        <a:lnSpc>
                          <a:spcPts val="1400"/>
                        </a:lnSpc>
                        <a:spcBef>
                          <a:spcPts val="800"/>
                        </a:spcBef>
                      </a:pPr>
                      <a:r>
                        <a:rPr sz="1200" dirty="0">
                          <a:latin typeface="宋体" panose="02010600030101010101" pitchFamily="2" charset="-122"/>
                          <a:cs typeface="宋体" panose="02010600030101010101" pitchFamily="2" charset="-122"/>
                        </a:rPr>
                        <a:t>上传或提交的材料均需隐去申报者</a:t>
                      </a:r>
                      <a:endParaRPr sz="1200">
                        <a:latin typeface="宋体" panose="02010600030101010101" pitchFamily="2" charset="-122"/>
                        <a:cs typeface="宋体" panose="02010600030101010101" pitchFamily="2" charset="-122"/>
                      </a:endParaRPr>
                    </a:p>
                    <a:p>
                      <a:pPr marL="92075">
                        <a:lnSpc>
                          <a:spcPts val="1400"/>
                        </a:lnSpc>
                      </a:pPr>
                      <a:r>
                        <a:rPr sz="1200" spc="-5" dirty="0">
                          <a:latin typeface="宋体" panose="02010600030101010101" pitchFamily="2" charset="-122"/>
                          <a:cs typeface="宋体" panose="02010600030101010101" pitchFamily="2" charset="-122"/>
                        </a:rPr>
                        <a:t>姓名和个人信息</a:t>
                      </a:r>
                      <a:endParaRPr sz="12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1014729">
                <a:tc>
                  <a:txBody>
                    <a:bodyPr/>
                    <a:lstStyle/>
                    <a:p>
                      <a:pPr>
                        <a:lnSpc>
                          <a:spcPct val="100000"/>
                        </a:lnSpc>
                      </a:pPr>
                      <a:endParaRPr sz="1200">
                        <a:latin typeface="Times New Roman" panose="02020603050405020304"/>
                        <a:cs typeface="Times New Roman" panose="02020603050405020304"/>
                      </a:endParaRPr>
                    </a:p>
                    <a:p>
                      <a:pPr>
                        <a:lnSpc>
                          <a:spcPct val="100000"/>
                        </a:lnSpc>
                        <a:spcBef>
                          <a:spcPts val="10"/>
                        </a:spcBef>
                      </a:pPr>
                      <a:endParaRPr sz="1600">
                        <a:latin typeface="Times New Roman" panose="02020603050405020304"/>
                        <a:cs typeface="Times New Roman" panose="02020603050405020304"/>
                      </a:endParaRPr>
                    </a:p>
                    <a:p>
                      <a:pPr algn="ctr">
                        <a:lnSpc>
                          <a:spcPct val="100000"/>
                        </a:lnSpc>
                      </a:pPr>
                      <a:r>
                        <a:rPr sz="1200" b="1" spc="5" dirty="0">
                          <a:latin typeface="Microsoft JhengHei" panose="020B0604030504040204" charset="-120"/>
                          <a:cs typeface="Microsoft JhengHei" panose="020B0604030504040204" charset="-120"/>
                        </a:rPr>
                        <a:t>著作类</a:t>
                      </a:r>
                      <a:endParaRPr sz="1200">
                        <a:latin typeface="Microsoft JhengHei" panose="020B0604030504040204" charset="-120"/>
                        <a:cs typeface="Microsoft JhengHei" panose="020B0604030504040204" charset="-12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nSpc>
                          <a:spcPct val="100000"/>
                        </a:lnSpc>
                        <a:spcBef>
                          <a:spcPts val="5"/>
                        </a:spcBef>
                      </a:pPr>
                      <a:endParaRPr sz="1550">
                        <a:latin typeface="Times New Roman" panose="02020603050405020304"/>
                        <a:cs typeface="Times New Roman" panose="02020603050405020304"/>
                      </a:endParaRPr>
                    </a:p>
                    <a:p>
                      <a:pPr marL="91440" marR="90170">
                        <a:lnSpc>
                          <a:spcPct val="100000"/>
                        </a:lnSpc>
                      </a:pPr>
                      <a:r>
                        <a:rPr sz="1200" dirty="0">
                          <a:latin typeface="宋体" panose="02010600030101010101" pitchFamily="2" charset="-122"/>
                          <a:cs typeface="宋体" panose="02010600030101010101" pitchFamily="2" charset="-122"/>
                        </a:rPr>
                        <a:t>需提交纸质版本（一式三份，分别放置于</a:t>
                      </a:r>
                      <a:r>
                        <a:rPr sz="1200" dirty="0">
                          <a:latin typeface="Calibri" panose="020F0502020204030204"/>
                          <a:cs typeface="Calibri" panose="020F0502020204030204"/>
                        </a:rPr>
                        <a:t>3</a:t>
                      </a:r>
                      <a:r>
                        <a:rPr sz="1200" dirty="0">
                          <a:latin typeface="宋体" panose="02010600030101010101" pitchFamily="2" charset="-122"/>
                          <a:cs typeface="宋体" panose="02010600030101010101" pitchFamily="2" charset="-122"/>
                        </a:rPr>
                        <a:t>个牛皮纸文件袋 </a:t>
                      </a:r>
                      <a:r>
                        <a:rPr sz="1200" spc="-5" dirty="0">
                          <a:latin typeface="宋体" panose="02010600030101010101" pitchFamily="2" charset="-122"/>
                          <a:cs typeface="宋体" panose="02010600030101010101" pitchFamily="2" charset="-122"/>
                        </a:rPr>
                        <a:t>中），通过职称系统导出并打印代表作送审申请表，分别粘贴 </a:t>
                      </a:r>
                      <a:r>
                        <a:rPr sz="1200" dirty="0">
                          <a:latin typeface="宋体" panose="02010600030101010101" pitchFamily="2" charset="-122"/>
                          <a:cs typeface="宋体" panose="02010600030101010101" pitchFamily="2" charset="-122"/>
                        </a:rPr>
                        <a:t>于文件袋表面，用铅笔写明申报人姓名。</a:t>
                      </a:r>
                      <a:endParaRPr sz="1200">
                        <a:latin typeface="宋体" panose="02010600030101010101" pitchFamily="2" charset="-122"/>
                        <a:cs typeface="宋体" panose="02010600030101010101" pitchFamily="2" charset="-122"/>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vMerge="1">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5092" y="363982"/>
            <a:ext cx="2782570" cy="381635"/>
          </a:xfrm>
          <a:prstGeom prst="rect">
            <a:avLst/>
          </a:prstGeom>
        </p:spPr>
        <p:txBody>
          <a:bodyPr vert="horz" wrap="square" lIns="0" tIns="12700" rIns="0" bIns="0" rtlCol="0">
            <a:spAutoFit/>
          </a:bodyPr>
          <a:lstStyle/>
          <a:p>
            <a:pPr marL="12700">
              <a:lnSpc>
                <a:spcPct val="100000"/>
              </a:lnSpc>
              <a:spcBef>
                <a:spcPts val="100"/>
              </a:spcBef>
            </a:pPr>
            <a:r>
              <a:rPr spc="-5" dirty="0">
                <a:ea typeface="微软雅黑" panose="020B0503020204020204" charset="-122"/>
              </a:rPr>
              <a:t>我应该如何安排时间</a:t>
            </a:r>
            <a:endParaRPr spc="-5" dirty="0">
              <a:ea typeface="微软雅黑" panose="020B0503020204020204" charset="-122"/>
            </a:endParaRPr>
          </a:p>
        </p:txBody>
      </p:sp>
      <p:sp>
        <p:nvSpPr>
          <p:cNvPr id="3" name="object 3"/>
          <p:cNvSpPr/>
          <p:nvPr/>
        </p:nvSpPr>
        <p:spPr>
          <a:xfrm>
            <a:off x="387095" y="228600"/>
            <a:ext cx="721360" cy="721360"/>
          </a:xfrm>
          <a:custGeom>
            <a:avLst/>
            <a:gdLst/>
            <a:ahLst/>
            <a:cxnLst/>
            <a:rect l="l" t="t" r="r" b="b"/>
            <a:pathLst>
              <a:path w="721360" h="721360">
                <a:moveTo>
                  <a:pt x="360426" y="0"/>
                </a:moveTo>
                <a:lnTo>
                  <a:pt x="311517" y="3291"/>
                </a:lnTo>
                <a:lnTo>
                  <a:pt x="264609" y="12878"/>
                </a:lnTo>
                <a:lnTo>
                  <a:pt x="220131" y="28330"/>
                </a:lnTo>
                <a:lnTo>
                  <a:pt x="178511" y="49219"/>
                </a:lnTo>
                <a:lnTo>
                  <a:pt x="140179" y="75114"/>
                </a:lnTo>
                <a:lnTo>
                  <a:pt x="105565" y="105584"/>
                </a:lnTo>
                <a:lnTo>
                  <a:pt x="75098" y="140201"/>
                </a:lnTo>
                <a:lnTo>
                  <a:pt x="49208" y="178533"/>
                </a:lnTo>
                <a:lnTo>
                  <a:pt x="28323" y="220152"/>
                </a:lnTo>
                <a:lnTo>
                  <a:pt x="12874" y="264627"/>
                </a:lnTo>
                <a:lnTo>
                  <a:pt x="3290" y="311528"/>
                </a:lnTo>
                <a:lnTo>
                  <a:pt x="0" y="360425"/>
                </a:lnTo>
                <a:lnTo>
                  <a:pt x="3290" y="409323"/>
                </a:lnTo>
                <a:lnTo>
                  <a:pt x="12874" y="456224"/>
                </a:lnTo>
                <a:lnTo>
                  <a:pt x="28323" y="500699"/>
                </a:lnTo>
                <a:lnTo>
                  <a:pt x="49208" y="542318"/>
                </a:lnTo>
                <a:lnTo>
                  <a:pt x="75098" y="580650"/>
                </a:lnTo>
                <a:lnTo>
                  <a:pt x="105565" y="615267"/>
                </a:lnTo>
                <a:lnTo>
                  <a:pt x="140179" y="645737"/>
                </a:lnTo>
                <a:lnTo>
                  <a:pt x="178511" y="671632"/>
                </a:lnTo>
                <a:lnTo>
                  <a:pt x="220131" y="692521"/>
                </a:lnTo>
                <a:lnTo>
                  <a:pt x="264609" y="707973"/>
                </a:lnTo>
                <a:lnTo>
                  <a:pt x="311517" y="717560"/>
                </a:lnTo>
                <a:lnTo>
                  <a:pt x="360426" y="720851"/>
                </a:lnTo>
                <a:lnTo>
                  <a:pt x="409334" y="717560"/>
                </a:lnTo>
                <a:lnTo>
                  <a:pt x="456242" y="707973"/>
                </a:lnTo>
                <a:lnTo>
                  <a:pt x="500720" y="692521"/>
                </a:lnTo>
                <a:lnTo>
                  <a:pt x="542340" y="671632"/>
                </a:lnTo>
                <a:lnTo>
                  <a:pt x="580672" y="645737"/>
                </a:lnTo>
                <a:lnTo>
                  <a:pt x="615286" y="615267"/>
                </a:lnTo>
                <a:lnTo>
                  <a:pt x="645753" y="580650"/>
                </a:lnTo>
                <a:lnTo>
                  <a:pt x="671643" y="542318"/>
                </a:lnTo>
                <a:lnTo>
                  <a:pt x="692528" y="500699"/>
                </a:lnTo>
                <a:lnTo>
                  <a:pt x="707977" y="456224"/>
                </a:lnTo>
                <a:lnTo>
                  <a:pt x="717561" y="409323"/>
                </a:lnTo>
                <a:lnTo>
                  <a:pt x="720851" y="360425"/>
                </a:lnTo>
                <a:lnTo>
                  <a:pt x="717561" y="311528"/>
                </a:lnTo>
                <a:lnTo>
                  <a:pt x="707977" y="264627"/>
                </a:lnTo>
                <a:lnTo>
                  <a:pt x="692528" y="220152"/>
                </a:lnTo>
                <a:lnTo>
                  <a:pt x="671643" y="178533"/>
                </a:lnTo>
                <a:lnTo>
                  <a:pt x="645753" y="140201"/>
                </a:lnTo>
                <a:lnTo>
                  <a:pt x="615286" y="105584"/>
                </a:lnTo>
                <a:lnTo>
                  <a:pt x="580672" y="75114"/>
                </a:lnTo>
                <a:lnTo>
                  <a:pt x="542340" y="49219"/>
                </a:lnTo>
                <a:lnTo>
                  <a:pt x="500720" y="28330"/>
                </a:lnTo>
                <a:lnTo>
                  <a:pt x="456242" y="12878"/>
                </a:lnTo>
                <a:lnTo>
                  <a:pt x="409334" y="3291"/>
                </a:lnTo>
                <a:lnTo>
                  <a:pt x="360426" y="0"/>
                </a:lnTo>
                <a:close/>
              </a:path>
            </a:pathLst>
          </a:custGeom>
          <a:solidFill>
            <a:srgbClr val="156FC1"/>
          </a:solidFill>
        </p:spPr>
        <p:txBody>
          <a:bodyPr wrap="square" lIns="0" tIns="0" rIns="0" bIns="0" rtlCol="0"/>
          <a:lstStyle/>
          <a:p/>
        </p:txBody>
      </p:sp>
      <p:sp>
        <p:nvSpPr>
          <p:cNvPr id="4" name="object 4"/>
          <p:cNvSpPr txBox="1"/>
          <p:nvPr/>
        </p:nvSpPr>
        <p:spPr>
          <a:xfrm>
            <a:off x="609091" y="361899"/>
            <a:ext cx="24511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微软雅黑" panose="020B0503020204020204" charset="-122"/>
                <a:cs typeface="微软雅黑" panose="020B0503020204020204" charset="-122"/>
              </a:rPr>
              <a:t>4</a:t>
            </a:r>
            <a:endParaRPr sz="2800">
              <a:latin typeface="微软雅黑" panose="020B0503020204020204" charset="-122"/>
              <a:cs typeface="微软雅黑" panose="020B0503020204020204" charset="-122"/>
            </a:endParaRPr>
          </a:p>
        </p:txBody>
      </p:sp>
      <p:sp>
        <p:nvSpPr>
          <p:cNvPr id="25" name="object 25"/>
          <p:cNvSpPr txBox="1"/>
          <p:nvPr/>
        </p:nvSpPr>
        <p:spPr>
          <a:xfrm>
            <a:off x="6481698" y="656082"/>
            <a:ext cx="2207895"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B41F2C"/>
                </a:solidFill>
                <a:latin typeface="微软雅黑" panose="020B0503020204020204" charset="-122"/>
                <a:ea typeface="微软雅黑" panose="020B0503020204020204" charset="-122"/>
                <a:cs typeface="微软雅黑" panose="020B0503020204020204" charset="-122"/>
              </a:rPr>
              <a:t>——</a:t>
            </a:r>
            <a:r>
              <a:rPr sz="2400" b="1" spc="-5" dirty="0">
                <a:solidFill>
                  <a:srgbClr val="B41F2C"/>
                </a:solidFill>
                <a:latin typeface="微软雅黑" panose="020B0503020204020204" charset="-122"/>
                <a:ea typeface="微软雅黑" panose="020B0503020204020204" charset="-122"/>
                <a:cs typeface="微软雅黑" panose="020B0503020204020204" charset="-122"/>
              </a:rPr>
              <a:t>工作计划表</a:t>
            </a:r>
            <a:endParaRPr sz="2400">
              <a:latin typeface="微软雅黑" panose="020B0503020204020204" charset="-122"/>
              <a:cs typeface="微软雅黑" panose="020B0503020204020204" charset="-122"/>
            </a:endParaRPr>
          </a:p>
        </p:txBody>
      </p:sp>
      <p:sp>
        <p:nvSpPr>
          <p:cNvPr id="7" name="文本框 6"/>
          <p:cNvSpPr txBox="1"/>
          <p:nvPr/>
        </p:nvSpPr>
        <p:spPr>
          <a:xfrm>
            <a:off x="3302000" y="3244850"/>
            <a:ext cx="2540000" cy="368300"/>
          </a:xfrm>
          <a:prstGeom prst="rect">
            <a:avLst/>
          </a:prstGeom>
          <a:noFill/>
        </p:spPr>
        <p:txBody>
          <a:bodyPr wrap="square" rtlCol="0" anchor="t">
            <a:spAutoFit/>
          </a:bodyPr>
          <a:p>
            <a:r>
              <a:rPr lang="zh-CN" altLang="en-US"/>
              <a:t> </a:t>
            </a:r>
            <a:endParaRPr lang="zh-CN" altLang="en-US"/>
          </a:p>
        </p:txBody>
      </p:sp>
      <p:pic>
        <p:nvPicPr>
          <p:cNvPr id="8" name="图片 7" descr="大箭头方向时间轴(1)"/>
          <p:cNvPicPr>
            <a:picLocks noChangeAspect="1"/>
          </p:cNvPicPr>
          <p:nvPr/>
        </p:nvPicPr>
        <p:blipFill>
          <a:blip r:embed="rId1"/>
          <a:srcRect t="10766"/>
          <a:stretch>
            <a:fillRect/>
          </a:stretch>
        </p:blipFill>
        <p:spPr>
          <a:xfrm>
            <a:off x="762000" y="1676400"/>
            <a:ext cx="7729220" cy="44615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5636" y="1816607"/>
            <a:ext cx="2282952" cy="2281428"/>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2523744" y="4012691"/>
            <a:ext cx="1143000" cy="1028700"/>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2923413" y="4220413"/>
            <a:ext cx="237490" cy="483234"/>
          </a:xfrm>
          <a:prstGeom prst="rect">
            <a:avLst/>
          </a:prstGeom>
        </p:spPr>
        <p:txBody>
          <a:bodyPr vert="horz" wrap="square" lIns="0" tIns="12700" rIns="0" bIns="0" rtlCol="0">
            <a:spAutoFit/>
          </a:bodyPr>
          <a:lstStyle/>
          <a:p>
            <a:pPr marL="12700">
              <a:lnSpc>
                <a:spcPct val="100000"/>
              </a:lnSpc>
              <a:spcBef>
                <a:spcPts val="100"/>
              </a:spcBef>
            </a:pPr>
            <a:r>
              <a:rPr sz="3000" b="1" dirty="0">
                <a:latin typeface="Arial" panose="020B0604020202020204"/>
                <a:cs typeface="Arial" panose="020B0604020202020204"/>
              </a:rPr>
              <a:t>4</a:t>
            </a:r>
            <a:endParaRPr sz="3000">
              <a:latin typeface="Arial" panose="020B0604020202020204"/>
              <a:cs typeface="Arial" panose="020B0604020202020204"/>
            </a:endParaRPr>
          </a:p>
        </p:txBody>
      </p:sp>
      <p:sp>
        <p:nvSpPr>
          <p:cNvPr id="5" name="object 5"/>
          <p:cNvSpPr/>
          <p:nvPr/>
        </p:nvSpPr>
        <p:spPr>
          <a:xfrm>
            <a:off x="2523744" y="3086100"/>
            <a:ext cx="1143000" cy="1028700"/>
          </a:xfrm>
          <a:prstGeom prst="rect">
            <a:avLst/>
          </a:prstGeom>
          <a:blipFill>
            <a:blip r:embed="rId2" cstate="print"/>
            <a:stretch>
              <a:fillRect/>
            </a:stretch>
          </a:blipFill>
        </p:spPr>
        <p:txBody>
          <a:bodyPr wrap="square" lIns="0" tIns="0" rIns="0" bIns="0" rtlCol="0"/>
          <a:lstStyle/>
          <a:p/>
        </p:txBody>
      </p:sp>
      <p:sp>
        <p:nvSpPr>
          <p:cNvPr id="6" name="object 6"/>
          <p:cNvSpPr txBox="1"/>
          <p:nvPr/>
        </p:nvSpPr>
        <p:spPr>
          <a:xfrm>
            <a:off x="2923413" y="3293491"/>
            <a:ext cx="237490" cy="482600"/>
          </a:xfrm>
          <a:prstGeom prst="rect">
            <a:avLst/>
          </a:prstGeom>
        </p:spPr>
        <p:txBody>
          <a:bodyPr vert="horz" wrap="square" lIns="0" tIns="12700" rIns="0" bIns="0" rtlCol="0">
            <a:spAutoFit/>
          </a:bodyPr>
          <a:lstStyle/>
          <a:p>
            <a:pPr marL="12700">
              <a:lnSpc>
                <a:spcPct val="100000"/>
              </a:lnSpc>
              <a:spcBef>
                <a:spcPts val="100"/>
              </a:spcBef>
            </a:pPr>
            <a:r>
              <a:rPr sz="3000" b="1" spc="-5" dirty="0">
                <a:latin typeface="Arial" panose="020B0604020202020204"/>
                <a:cs typeface="Arial" panose="020B0604020202020204"/>
              </a:rPr>
              <a:t>3</a:t>
            </a:r>
            <a:endParaRPr sz="3000">
              <a:latin typeface="Arial" panose="020B0604020202020204"/>
              <a:cs typeface="Arial" panose="020B0604020202020204"/>
            </a:endParaRPr>
          </a:p>
        </p:txBody>
      </p:sp>
      <p:sp>
        <p:nvSpPr>
          <p:cNvPr id="7" name="object 7"/>
          <p:cNvSpPr/>
          <p:nvPr/>
        </p:nvSpPr>
        <p:spPr>
          <a:xfrm>
            <a:off x="2523744" y="2133600"/>
            <a:ext cx="1143000" cy="1028700"/>
          </a:xfrm>
          <a:prstGeom prst="rect">
            <a:avLst/>
          </a:prstGeom>
          <a:blipFill>
            <a:blip r:embed="rId2" cstate="print"/>
            <a:stretch>
              <a:fillRect/>
            </a:stretch>
          </a:blipFill>
        </p:spPr>
        <p:txBody>
          <a:bodyPr wrap="square" lIns="0" tIns="0" rIns="0" bIns="0" rtlCol="0"/>
          <a:lstStyle/>
          <a:p/>
        </p:txBody>
      </p:sp>
      <p:sp>
        <p:nvSpPr>
          <p:cNvPr id="8" name="object 8"/>
          <p:cNvSpPr txBox="1"/>
          <p:nvPr/>
        </p:nvSpPr>
        <p:spPr>
          <a:xfrm>
            <a:off x="2923413" y="2340609"/>
            <a:ext cx="237490" cy="482600"/>
          </a:xfrm>
          <a:prstGeom prst="rect">
            <a:avLst/>
          </a:prstGeom>
        </p:spPr>
        <p:txBody>
          <a:bodyPr vert="horz" wrap="square" lIns="0" tIns="12700" rIns="0" bIns="0" rtlCol="0">
            <a:spAutoFit/>
          </a:bodyPr>
          <a:lstStyle/>
          <a:p>
            <a:pPr marL="12700">
              <a:lnSpc>
                <a:spcPct val="100000"/>
              </a:lnSpc>
              <a:spcBef>
                <a:spcPts val="100"/>
              </a:spcBef>
            </a:pPr>
            <a:r>
              <a:rPr sz="3000" b="1" spc="-5" dirty="0">
                <a:latin typeface="Arial" panose="020B0604020202020204"/>
                <a:cs typeface="Arial" panose="020B0604020202020204"/>
              </a:rPr>
              <a:t>2</a:t>
            </a:r>
            <a:endParaRPr sz="3000">
              <a:latin typeface="Arial" panose="020B0604020202020204"/>
              <a:cs typeface="Arial" panose="020B0604020202020204"/>
            </a:endParaRPr>
          </a:p>
        </p:txBody>
      </p:sp>
      <p:sp>
        <p:nvSpPr>
          <p:cNvPr id="9" name="object 9"/>
          <p:cNvSpPr/>
          <p:nvPr/>
        </p:nvSpPr>
        <p:spPr>
          <a:xfrm>
            <a:off x="2523744" y="1207008"/>
            <a:ext cx="1143000" cy="1028700"/>
          </a:xfrm>
          <a:prstGeom prst="rect">
            <a:avLst/>
          </a:prstGeom>
          <a:blipFill>
            <a:blip r:embed="rId2" cstate="print"/>
            <a:stretch>
              <a:fillRect/>
            </a:stretch>
          </a:blipFill>
        </p:spPr>
        <p:txBody>
          <a:bodyPr wrap="square" lIns="0" tIns="0" rIns="0" bIns="0" rtlCol="0"/>
          <a:lstStyle/>
          <a:p/>
        </p:txBody>
      </p:sp>
      <p:sp>
        <p:nvSpPr>
          <p:cNvPr id="10" name="object 10"/>
          <p:cNvSpPr txBox="1"/>
          <p:nvPr/>
        </p:nvSpPr>
        <p:spPr>
          <a:xfrm>
            <a:off x="2909697" y="1383029"/>
            <a:ext cx="265430" cy="543560"/>
          </a:xfrm>
          <a:prstGeom prst="rect">
            <a:avLst/>
          </a:prstGeom>
        </p:spPr>
        <p:txBody>
          <a:bodyPr vert="horz" wrap="square" lIns="0" tIns="12065" rIns="0" bIns="0" rtlCol="0">
            <a:spAutoFit/>
          </a:bodyPr>
          <a:lstStyle/>
          <a:p>
            <a:pPr marL="12700">
              <a:lnSpc>
                <a:spcPct val="100000"/>
              </a:lnSpc>
              <a:spcBef>
                <a:spcPts val="95"/>
              </a:spcBef>
            </a:pPr>
            <a:r>
              <a:rPr sz="3400" b="1" spc="-5" dirty="0">
                <a:latin typeface="Arial" panose="020B0604020202020204"/>
                <a:cs typeface="Arial" panose="020B0604020202020204"/>
              </a:rPr>
              <a:t>1</a:t>
            </a:r>
            <a:endParaRPr sz="3400">
              <a:latin typeface="Arial" panose="020B0604020202020204"/>
              <a:cs typeface="Arial" panose="020B0604020202020204"/>
            </a:endParaRPr>
          </a:p>
        </p:txBody>
      </p:sp>
      <p:sp>
        <p:nvSpPr>
          <p:cNvPr id="11" name="object 11"/>
          <p:cNvSpPr txBox="1"/>
          <p:nvPr/>
        </p:nvSpPr>
        <p:spPr>
          <a:xfrm>
            <a:off x="3782948" y="1214704"/>
            <a:ext cx="4661535" cy="452120"/>
          </a:xfrm>
          <a:prstGeom prst="rect">
            <a:avLst/>
          </a:prstGeom>
        </p:spPr>
        <p:txBody>
          <a:bodyPr vert="horz" wrap="square" lIns="0" tIns="12065" rIns="0" bIns="0" rtlCol="0">
            <a:spAutoFit/>
          </a:bodyPr>
          <a:lstStyle/>
          <a:p>
            <a:pPr marL="12700">
              <a:lnSpc>
                <a:spcPct val="100000"/>
              </a:lnSpc>
              <a:spcBef>
                <a:spcPts val="95"/>
              </a:spcBef>
            </a:pPr>
            <a:r>
              <a:rPr sz="2800" b="1" dirty="0">
                <a:latin typeface="Microsoft JhengHei" panose="020B0604030504040204" charset="-120"/>
                <a:cs typeface="Microsoft JhengHei" panose="020B0604030504040204" charset="-120"/>
              </a:rPr>
              <a:t>申报职称前，我需要了解什么</a:t>
            </a:r>
            <a:endParaRPr sz="2800">
              <a:latin typeface="Microsoft JhengHei" panose="020B0604030504040204" charset="-120"/>
              <a:cs typeface="Microsoft JhengHei" panose="020B0604030504040204" charset="-120"/>
            </a:endParaRPr>
          </a:p>
        </p:txBody>
      </p:sp>
      <p:sp>
        <p:nvSpPr>
          <p:cNvPr id="12" name="object 12"/>
          <p:cNvSpPr txBox="1"/>
          <p:nvPr/>
        </p:nvSpPr>
        <p:spPr>
          <a:xfrm>
            <a:off x="3787775" y="2152015"/>
            <a:ext cx="4300220" cy="442595"/>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Microsoft JhengHei" panose="020B0604030504040204" charset="-120"/>
                <a:cs typeface="Microsoft JhengHei" panose="020B0604030504040204" charset="-120"/>
              </a:rPr>
              <a:t>我如何使用系统申报职称</a:t>
            </a:r>
            <a:endParaRPr sz="2800">
              <a:latin typeface="Microsoft JhengHei" panose="020B0604030504040204" charset="-120"/>
              <a:cs typeface="Microsoft JhengHei" panose="020B0604030504040204" charset="-120"/>
            </a:endParaRPr>
          </a:p>
        </p:txBody>
      </p:sp>
      <p:sp>
        <p:nvSpPr>
          <p:cNvPr id="13" name="object 13"/>
          <p:cNvSpPr txBox="1"/>
          <p:nvPr/>
        </p:nvSpPr>
        <p:spPr>
          <a:xfrm>
            <a:off x="3813175" y="4074795"/>
            <a:ext cx="3532505" cy="442595"/>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Microsoft JhengHei" panose="020B0604030504040204" charset="-120"/>
                <a:cs typeface="Microsoft JhengHei" panose="020B0604030504040204" charset="-120"/>
              </a:rPr>
              <a:t>我应该如何安排时间</a:t>
            </a:r>
            <a:endParaRPr sz="2800">
              <a:latin typeface="Microsoft JhengHei" panose="020B0604030504040204" charset="-120"/>
              <a:cs typeface="Microsoft JhengHei" panose="020B0604030504040204" charset="-120"/>
            </a:endParaRPr>
          </a:p>
        </p:txBody>
      </p:sp>
      <p:sp>
        <p:nvSpPr>
          <p:cNvPr id="14" name="object 14"/>
          <p:cNvSpPr/>
          <p:nvPr/>
        </p:nvSpPr>
        <p:spPr>
          <a:xfrm>
            <a:off x="3648455" y="1804416"/>
            <a:ext cx="5473446" cy="208025"/>
          </a:xfrm>
          <a:prstGeom prst="rect">
            <a:avLst/>
          </a:prstGeom>
          <a:blipFill>
            <a:blip r:embed="rId3" cstate="print"/>
            <a:stretch>
              <a:fillRect/>
            </a:stretch>
          </a:blipFill>
        </p:spPr>
        <p:txBody>
          <a:bodyPr wrap="square" lIns="0" tIns="0" rIns="0" bIns="0" rtlCol="0"/>
          <a:lstStyle/>
          <a:p/>
        </p:txBody>
      </p:sp>
      <p:sp>
        <p:nvSpPr>
          <p:cNvPr id="15" name="object 15"/>
          <p:cNvSpPr/>
          <p:nvPr/>
        </p:nvSpPr>
        <p:spPr>
          <a:xfrm>
            <a:off x="3648455" y="2759964"/>
            <a:ext cx="5473446" cy="206501"/>
          </a:xfrm>
          <a:prstGeom prst="rect">
            <a:avLst/>
          </a:prstGeom>
          <a:blipFill>
            <a:blip r:embed="rId4" cstate="print"/>
            <a:stretch>
              <a:fillRect/>
            </a:stretch>
          </a:blipFill>
        </p:spPr>
        <p:txBody>
          <a:bodyPr wrap="square" lIns="0" tIns="0" rIns="0" bIns="0" rtlCol="0"/>
          <a:lstStyle/>
          <a:p/>
        </p:txBody>
      </p:sp>
      <p:sp>
        <p:nvSpPr>
          <p:cNvPr id="16" name="object 16"/>
          <p:cNvSpPr/>
          <p:nvPr/>
        </p:nvSpPr>
        <p:spPr>
          <a:xfrm>
            <a:off x="3648455" y="3713988"/>
            <a:ext cx="5473446" cy="208025"/>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3648455" y="4669535"/>
            <a:ext cx="5473446" cy="206501"/>
          </a:xfrm>
          <a:prstGeom prst="rect">
            <a:avLst/>
          </a:prstGeom>
          <a:blipFill>
            <a:blip r:embed="rId6" cstate="print"/>
            <a:stretch>
              <a:fillRect/>
            </a:stretch>
          </a:blipFill>
        </p:spPr>
        <p:txBody>
          <a:bodyPr wrap="square" lIns="0" tIns="0" rIns="0" bIns="0" rtlCol="0"/>
          <a:lstStyle/>
          <a:p/>
        </p:txBody>
      </p:sp>
      <p:sp>
        <p:nvSpPr>
          <p:cNvPr id="18" name="object 18"/>
          <p:cNvSpPr/>
          <p:nvPr/>
        </p:nvSpPr>
        <p:spPr>
          <a:xfrm>
            <a:off x="262127" y="1958339"/>
            <a:ext cx="2226564" cy="2226563"/>
          </a:xfrm>
          <a:prstGeom prst="rect">
            <a:avLst/>
          </a:prstGeom>
          <a:blipFill>
            <a:blip r:embed="rId7" cstate="print"/>
            <a:stretch>
              <a:fillRect/>
            </a:stretch>
          </a:blipFill>
        </p:spPr>
        <p:txBody>
          <a:bodyPr wrap="square" lIns="0" tIns="0" rIns="0" bIns="0" rtlCol="0"/>
          <a:lstStyle/>
          <a:p/>
        </p:txBody>
      </p:sp>
      <p:sp>
        <p:nvSpPr>
          <p:cNvPr id="19" name="object 19"/>
          <p:cNvSpPr txBox="1"/>
          <p:nvPr/>
        </p:nvSpPr>
        <p:spPr>
          <a:xfrm>
            <a:off x="534416" y="2451938"/>
            <a:ext cx="1449705" cy="1057910"/>
          </a:xfrm>
          <a:prstGeom prst="rect">
            <a:avLst/>
          </a:prstGeom>
        </p:spPr>
        <p:txBody>
          <a:bodyPr vert="horz" wrap="square" lIns="0" tIns="12700" rIns="0" bIns="0" rtlCol="0">
            <a:spAutoFit/>
          </a:bodyPr>
          <a:lstStyle/>
          <a:p>
            <a:pPr marL="131445">
              <a:lnSpc>
                <a:spcPct val="100000"/>
              </a:lnSpc>
              <a:spcBef>
                <a:spcPts val="100"/>
              </a:spcBef>
            </a:pPr>
            <a:r>
              <a:rPr sz="3600" b="1" dirty="0">
                <a:latin typeface="微软雅黑" panose="020B0503020204020204" charset="-122"/>
                <a:ea typeface="微软雅黑" panose="020B0503020204020204" charset="-122"/>
                <a:cs typeface="微软雅黑" panose="020B0503020204020204" charset="-122"/>
              </a:rPr>
              <a:t>目</a:t>
            </a:r>
            <a:r>
              <a:rPr sz="3600" b="1" spc="150" dirty="0">
                <a:latin typeface="微软雅黑" panose="020B0503020204020204" charset="-122"/>
                <a:ea typeface="微软雅黑" panose="020B0503020204020204" charset="-122"/>
                <a:cs typeface="微软雅黑" panose="020B0503020204020204" charset="-122"/>
              </a:rPr>
              <a:t> </a:t>
            </a:r>
            <a:r>
              <a:rPr sz="3600" b="1" dirty="0">
                <a:latin typeface="微软雅黑" panose="020B0503020204020204" charset="-122"/>
                <a:ea typeface="微软雅黑" panose="020B0503020204020204" charset="-122"/>
                <a:cs typeface="微软雅黑" panose="020B0503020204020204" charset="-122"/>
              </a:rPr>
              <a:t>录</a:t>
            </a:r>
            <a:endParaRPr sz="3600">
              <a:latin typeface="微软雅黑" panose="020B0503020204020204" charset="-122"/>
              <a:ea typeface="微软雅黑" panose="020B0503020204020204" charset="-122"/>
              <a:cs typeface="微软雅黑" panose="020B0503020204020204" charset="-122"/>
            </a:endParaRPr>
          </a:p>
          <a:p>
            <a:pPr marL="12700">
              <a:lnSpc>
                <a:spcPct val="100000"/>
              </a:lnSpc>
              <a:spcBef>
                <a:spcPts val="1435"/>
              </a:spcBef>
            </a:pPr>
            <a:r>
              <a:rPr sz="2000" b="1" spc="-10" dirty="0">
                <a:latin typeface="微软雅黑" panose="020B0503020204020204" charset="-122"/>
                <a:ea typeface="微软雅黑" panose="020B0503020204020204" charset="-122"/>
                <a:cs typeface="微软雅黑" panose="020B0503020204020204" charset="-122"/>
              </a:rPr>
              <a:t>CONTENTS</a:t>
            </a:r>
            <a:endParaRPr sz="2000">
              <a:latin typeface="微软雅黑" panose="020B0503020204020204" charset="-122"/>
              <a:ea typeface="微软雅黑" panose="020B0503020204020204" charset="-122"/>
              <a:cs typeface="微软雅黑" panose="020B0503020204020204" charset="-122"/>
            </a:endParaRPr>
          </a:p>
        </p:txBody>
      </p:sp>
      <p:sp>
        <p:nvSpPr>
          <p:cNvPr id="20" name="object 20"/>
          <p:cNvSpPr txBox="1"/>
          <p:nvPr/>
        </p:nvSpPr>
        <p:spPr>
          <a:xfrm>
            <a:off x="3813175" y="3120390"/>
            <a:ext cx="4868545" cy="442595"/>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Microsoft JhengHei" panose="020B0604030504040204" charset="-120"/>
                <a:cs typeface="Microsoft JhengHei" panose="020B0604030504040204" charset="-120"/>
              </a:rPr>
              <a:t>我应如何规范</a:t>
            </a:r>
            <a:r>
              <a:rPr lang="zh-CN" sz="2800" b="1" spc="5" dirty="0">
                <a:latin typeface="Microsoft JhengHei" panose="020B0604030504040204" charset="-120"/>
                <a:cs typeface="Microsoft JhengHei" panose="020B0604030504040204" charset="-120"/>
              </a:rPr>
              <a:t>地</a:t>
            </a:r>
            <a:r>
              <a:rPr sz="2800" b="1" spc="5" dirty="0">
                <a:latin typeface="Microsoft JhengHei" panose="020B0604030504040204" charset="-120"/>
                <a:cs typeface="Microsoft JhengHei" panose="020B0604030504040204" charset="-120"/>
              </a:rPr>
              <a:t>提交佐证材料</a:t>
            </a:r>
            <a:endParaRPr sz="2800">
              <a:latin typeface="Microsoft JhengHei" panose="020B0604030504040204" charset="-120"/>
              <a:cs typeface="Microsoft JhengHei" panose="020B0604030504040204"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1797557" y="2195525"/>
            <a:ext cx="5548884" cy="2795270"/>
          </a:xfrm>
          <a:prstGeom prst="rect">
            <a:avLst/>
          </a:prstGeom>
        </p:spPr>
        <p:txBody>
          <a:bodyPr vert="horz" wrap="square" lIns="0" tIns="12700" rIns="0" bIns="0" rtlCol="0">
            <a:spAutoFit/>
          </a:bodyPr>
          <a:lstStyle/>
          <a:p>
            <a:pPr marL="13335">
              <a:lnSpc>
                <a:spcPct val="100000"/>
              </a:lnSpc>
              <a:spcBef>
                <a:spcPts val="100"/>
              </a:spcBef>
            </a:pPr>
            <a:r>
              <a:rPr spc="5" dirty="0"/>
              <a:t>受理部门：华南师范大学专业技术职务评聘办公室</a:t>
            </a:r>
            <a:endParaRPr spc="5" dirty="0"/>
          </a:p>
          <a:p>
            <a:pPr marL="13335" marR="1697355">
              <a:lnSpc>
                <a:spcPct val="100000"/>
              </a:lnSpc>
              <a:spcBef>
                <a:spcPts val="5"/>
              </a:spcBef>
            </a:pPr>
            <a:r>
              <a:rPr spc="10" dirty="0"/>
              <a:t>受理地点：石牌校区行政办公楼</a:t>
            </a:r>
            <a:r>
              <a:rPr spc="-10" dirty="0">
                <a:latin typeface="Arial" panose="020B0604020202020204"/>
                <a:cs typeface="Arial" panose="020B0604020202020204"/>
              </a:rPr>
              <a:t>60</a:t>
            </a:r>
            <a:r>
              <a:rPr lang="en-US" spc="-10" dirty="0">
                <a:latin typeface="Arial" panose="020B0604020202020204"/>
                <a:cs typeface="Arial" panose="020B0604020202020204"/>
              </a:rPr>
              <a:t>3</a:t>
            </a:r>
            <a:r>
              <a:rPr spc="10" dirty="0"/>
              <a:t>联系人：</a:t>
            </a:r>
            <a:r>
              <a:rPr lang="zh-CN" spc="10" dirty="0"/>
              <a:t>刘浩</a:t>
            </a:r>
            <a:r>
              <a:rPr lang="en-US" altLang="zh-CN" spc="10" dirty="0"/>
              <a:t> </a:t>
            </a:r>
            <a:r>
              <a:rPr lang="en-US" dirty="0">
                <a:latin typeface="Arial" panose="020B0604020202020204"/>
                <a:cs typeface="Arial" panose="020B0604020202020204"/>
                <a:sym typeface="+mn-ea"/>
              </a:rPr>
              <a:t>  </a:t>
            </a:r>
            <a:r>
              <a:rPr spc="10" dirty="0">
                <a:sym typeface="+mn-ea"/>
              </a:rPr>
              <a:t>唐志华</a:t>
            </a:r>
            <a:endParaRPr spc="10" dirty="0"/>
          </a:p>
          <a:p>
            <a:pPr marL="13335">
              <a:lnSpc>
                <a:spcPct val="100000"/>
              </a:lnSpc>
            </a:pPr>
            <a:r>
              <a:rPr spc="10" dirty="0"/>
              <a:t>联系电话</a:t>
            </a:r>
            <a:r>
              <a:rPr spc="-5" dirty="0"/>
              <a:t>：</a:t>
            </a:r>
            <a:r>
              <a:rPr spc="-5" dirty="0">
                <a:latin typeface="Arial" panose="020B0604020202020204"/>
                <a:cs typeface="Arial" panose="020B0604020202020204"/>
              </a:rPr>
              <a:t>85215091</a:t>
            </a:r>
            <a:r>
              <a:rPr spc="30" dirty="0">
                <a:latin typeface="Arial" panose="020B0604020202020204"/>
                <a:cs typeface="Arial" panose="020B0604020202020204"/>
              </a:rPr>
              <a:t> </a:t>
            </a:r>
            <a:r>
              <a:rPr lang="en-US" dirty="0">
                <a:latin typeface="Arial" panose="020B0604020202020204"/>
                <a:cs typeface="Arial" panose="020B0604020202020204"/>
              </a:rPr>
              <a:t>  </a:t>
            </a:r>
            <a:r>
              <a:rPr spc="-15" dirty="0">
                <a:latin typeface="Arial" panose="020B0604020202020204"/>
                <a:cs typeface="Arial" panose="020B0604020202020204"/>
              </a:rPr>
              <a:t>85214110</a:t>
            </a:r>
            <a:endParaRPr spc="-15" dirty="0"/>
          </a:p>
          <a:p>
            <a:pPr marL="635">
              <a:lnSpc>
                <a:spcPct val="100000"/>
              </a:lnSpc>
              <a:spcBef>
                <a:spcPts val="35"/>
              </a:spcBef>
            </a:pPr>
            <a:endParaRPr sz="1850">
              <a:latin typeface="Times New Roman" panose="02020603050405020304"/>
              <a:cs typeface="Times New Roman" panose="02020603050405020304"/>
            </a:endParaRPr>
          </a:p>
          <a:p>
            <a:pPr marL="13335">
              <a:lnSpc>
                <a:spcPct val="100000"/>
              </a:lnSpc>
            </a:pPr>
            <a:r>
              <a:rPr lang="en-US" spc="10" dirty="0"/>
              <a:t>2021</a:t>
            </a:r>
            <a:r>
              <a:rPr lang="zh-CN" altLang="en-US" spc="10" dirty="0"/>
              <a:t>年度</a:t>
            </a:r>
            <a:r>
              <a:rPr spc="10" dirty="0"/>
              <a:t>职称</a:t>
            </a:r>
            <a:r>
              <a:rPr lang="zh-CN" spc="10" dirty="0"/>
              <a:t>申报</a:t>
            </a:r>
            <a:r>
              <a:rPr spc="10" dirty="0"/>
              <a:t>问答及资源共享</a:t>
            </a:r>
            <a:r>
              <a:rPr dirty="0">
                <a:latin typeface="Arial" panose="020B0604020202020204"/>
                <a:cs typeface="Arial" panose="020B0604020202020204"/>
              </a:rPr>
              <a:t>QQ</a:t>
            </a:r>
            <a:r>
              <a:rPr spc="10" dirty="0"/>
              <a:t>群</a:t>
            </a:r>
            <a:r>
              <a:rPr spc="-5" dirty="0"/>
              <a:t>：</a:t>
            </a:r>
            <a:r>
              <a:rPr spc="-5" dirty="0">
                <a:latin typeface="Arial" panose="020B0604020202020204"/>
                <a:cs typeface="Arial" panose="020B0604020202020204"/>
              </a:rPr>
              <a:t>133354080</a:t>
            </a:r>
            <a:endParaRPr spc="-5" dirty="0">
              <a:latin typeface="Arial" panose="020B0604020202020204"/>
              <a:cs typeface="Arial" panose="020B0604020202020204"/>
            </a:endParaRPr>
          </a:p>
          <a:p>
            <a:pPr marL="13335" marR="5080">
              <a:lnSpc>
                <a:spcPct val="100000"/>
              </a:lnSpc>
            </a:pPr>
            <a:r>
              <a:rPr spc="10" dirty="0"/>
              <a:t>院级管理员</a:t>
            </a:r>
            <a:r>
              <a:rPr lang="zh-CN" spc="10" dirty="0"/>
              <a:t>请联系人事部门工作人员加入微信</a:t>
            </a:r>
            <a:r>
              <a:rPr spc="10" dirty="0"/>
              <a:t>交流群</a:t>
            </a:r>
            <a:endParaRPr spc="10" dirty="0"/>
          </a:p>
          <a:p>
            <a:pPr marL="13335" marR="5080">
              <a:lnSpc>
                <a:spcPct val="100000"/>
              </a:lnSpc>
            </a:pPr>
            <a:endParaRPr spc="10" dirty="0"/>
          </a:p>
          <a:p>
            <a:pPr marL="13335" marR="5080">
              <a:lnSpc>
                <a:spcPct val="100000"/>
              </a:lnSpc>
            </a:pPr>
            <a:r>
              <a:rPr spc="10" dirty="0"/>
              <a:t>申请时请注明所在单位和姓名，并在进入群后将自</a:t>
            </a:r>
            <a:r>
              <a:rPr spc="15" dirty="0"/>
              <a:t>己</a:t>
            </a:r>
            <a:r>
              <a:rPr dirty="0"/>
              <a:t>的</a:t>
            </a:r>
            <a:r>
              <a:rPr spc="10" dirty="0"/>
              <a:t>群昵称改为</a:t>
            </a:r>
            <a:r>
              <a:rPr lang="en-US" spc="10" dirty="0"/>
              <a:t>“</a:t>
            </a:r>
            <a:r>
              <a:rPr spc="10" dirty="0">
                <a:sym typeface="+mn-ea"/>
              </a:rPr>
              <a:t>单位</a:t>
            </a:r>
            <a:r>
              <a:rPr spc="5" dirty="0">
                <a:latin typeface="Arial" panose="020B0604020202020204"/>
                <a:cs typeface="Arial" panose="020B0604020202020204"/>
                <a:sym typeface="+mn-ea"/>
              </a:rPr>
              <a:t>+</a:t>
            </a:r>
            <a:r>
              <a:rPr spc="10" dirty="0">
                <a:sym typeface="+mn-ea"/>
              </a:rPr>
              <a:t>姓名</a:t>
            </a:r>
            <a:r>
              <a:rPr lang="en-US" spc="10" dirty="0"/>
              <a:t>”</a:t>
            </a:r>
            <a:r>
              <a:rPr spc="10" dirty="0"/>
              <a:t>形式。</a:t>
            </a:r>
            <a:endParaRPr spc="10" dirty="0"/>
          </a:p>
        </p:txBody>
      </p:sp>
      <p:sp>
        <p:nvSpPr>
          <p:cNvPr id="3" name="object 3"/>
          <p:cNvSpPr/>
          <p:nvPr/>
        </p:nvSpPr>
        <p:spPr>
          <a:xfrm>
            <a:off x="5524500" y="3258311"/>
            <a:ext cx="3601720" cy="3599815"/>
          </a:xfrm>
          <a:custGeom>
            <a:avLst/>
            <a:gdLst/>
            <a:ahLst/>
            <a:cxnLst/>
            <a:rect l="l" t="t" r="r" b="b"/>
            <a:pathLst>
              <a:path w="3601720" h="3599815">
                <a:moveTo>
                  <a:pt x="3601211" y="0"/>
                </a:moveTo>
                <a:lnTo>
                  <a:pt x="0" y="3599687"/>
                </a:lnTo>
                <a:lnTo>
                  <a:pt x="3601211" y="3599687"/>
                </a:lnTo>
                <a:lnTo>
                  <a:pt x="3601211" y="0"/>
                </a:lnTo>
                <a:close/>
              </a:path>
            </a:pathLst>
          </a:custGeom>
          <a:solidFill>
            <a:srgbClr val="D6D7D7"/>
          </a:solidFill>
        </p:spPr>
        <p:txBody>
          <a:bodyPr wrap="square" lIns="0" tIns="0" rIns="0" bIns="0" rtlCol="0"/>
          <a:lstStyle/>
          <a:p/>
        </p:txBody>
      </p:sp>
      <p:sp>
        <p:nvSpPr>
          <p:cNvPr id="4" name="object 4"/>
          <p:cNvSpPr/>
          <p:nvPr/>
        </p:nvSpPr>
        <p:spPr>
          <a:xfrm>
            <a:off x="0" y="0"/>
            <a:ext cx="3601720" cy="3601720"/>
          </a:xfrm>
          <a:custGeom>
            <a:avLst/>
            <a:gdLst/>
            <a:ahLst/>
            <a:cxnLst/>
            <a:rect l="l" t="t" r="r" b="b"/>
            <a:pathLst>
              <a:path w="3601720" h="3601720">
                <a:moveTo>
                  <a:pt x="3601212" y="0"/>
                </a:moveTo>
                <a:lnTo>
                  <a:pt x="0" y="0"/>
                </a:lnTo>
                <a:lnTo>
                  <a:pt x="0" y="3601212"/>
                </a:lnTo>
                <a:lnTo>
                  <a:pt x="3601212" y="0"/>
                </a:lnTo>
                <a:close/>
              </a:path>
            </a:pathLst>
          </a:custGeom>
          <a:solidFill>
            <a:srgbClr val="D6D7D7"/>
          </a:solidFill>
        </p:spPr>
        <p:txBody>
          <a:bodyPr wrap="square" lIns="0" tIns="0" rIns="0" bIns="0" rtlCol="0"/>
          <a:lstStyle/>
          <a:p/>
        </p:txBody>
      </p:sp>
      <p:sp>
        <p:nvSpPr>
          <p:cNvPr id="5" name="object 5"/>
          <p:cNvSpPr/>
          <p:nvPr/>
        </p:nvSpPr>
        <p:spPr>
          <a:xfrm>
            <a:off x="0" y="0"/>
            <a:ext cx="2971800" cy="2971800"/>
          </a:xfrm>
          <a:custGeom>
            <a:avLst/>
            <a:gdLst/>
            <a:ahLst/>
            <a:cxnLst/>
            <a:rect l="l" t="t" r="r" b="b"/>
            <a:pathLst>
              <a:path w="2971800" h="2971800">
                <a:moveTo>
                  <a:pt x="2971800" y="0"/>
                </a:moveTo>
                <a:lnTo>
                  <a:pt x="0" y="0"/>
                </a:lnTo>
                <a:lnTo>
                  <a:pt x="0" y="2971800"/>
                </a:lnTo>
                <a:lnTo>
                  <a:pt x="2971800" y="0"/>
                </a:lnTo>
                <a:close/>
              </a:path>
            </a:pathLst>
          </a:custGeom>
          <a:solidFill>
            <a:srgbClr val="156FC1"/>
          </a:solidFill>
        </p:spPr>
        <p:txBody>
          <a:bodyPr wrap="square" lIns="0" tIns="0" rIns="0" bIns="0" rtlCol="0"/>
          <a:lstStyle/>
          <a:p/>
        </p:txBody>
      </p:sp>
      <p:sp>
        <p:nvSpPr>
          <p:cNvPr id="6" name="object 6"/>
          <p:cNvSpPr/>
          <p:nvPr/>
        </p:nvSpPr>
        <p:spPr>
          <a:xfrm>
            <a:off x="6153911" y="3886200"/>
            <a:ext cx="2971800" cy="2971800"/>
          </a:xfrm>
          <a:custGeom>
            <a:avLst/>
            <a:gdLst/>
            <a:ahLst/>
            <a:cxnLst/>
            <a:rect l="l" t="t" r="r" b="b"/>
            <a:pathLst>
              <a:path w="2971800" h="2971800">
                <a:moveTo>
                  <a:pt x="2971799" y="0"/>
                </a:moveTo>
                <a:lnTo>
                  <a:pt x="0" y="2971799"/>
                </a:lnTo>
                <a:lnTo>
                  <a:pt x="2971799" y="2971799"/>
                </a:lnTo>
                <a:lnTo>
                  <a:pt x="2971799" y="0"/>
                </a:lnTo>
                <a:close/>
              </a:path>
            </a:pathLst>
          </a:custGeom>
          <a:solidFill>
            <a:srgbClr val="156FC1"/>
          </a:solidFill>
        </p:spPr>
        <p:txBody>
          <a:bodyPr wrap="square" lIns="0" tIns="0" rIns="0" bIns="0" rtlCol="0"/>
          <a:lstStyle/>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571500">
              <a:lnSpc>
                <a:spcPct val="100000"/>
              </a:lnSpc>
              <a:spcBef>
                <a:spcPts val="100"/>
              </a:spcBef>
            </a:pPr>
            <a:r>
              <a:rPr dirty="0"/>
              <a:t>联系我们</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1916" y="1891283"/>
            <a:ext cx="1531620" cy="1610868"/>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301752" y="184404"/>
            <a:ext cx="719455" cy="719455"/>
          </a:xfrm>
          <a:custGeom>
            <a:avLst/>
            <a:gdLst/>
            <a:ahLst/>
            <a:cxnLst/>
            <a:rect l="l" t="t" r="r" b="b"/>
            <a:pathLst>
              <a:path w="719455" h="719455">
                <a:moveTo>
                  <a:pt x="359663" y="0"/>
                </a:moveTo>
                <a:lnTo>
                  <a:pt x="310858" y="3283"/>
                </a:lnTo>
                <a:lnTo>
                  <a:pt x="264049" y="12848"/>
                </a:lnTo>
                <a:lnTo>
                  <a:pt x="219664" y="28265"/>
                </a:lnTo>
                <a:lnTo>
                  <a:pt x="178133" y="49106"/>
                </a:lnTo>
                <a:lnTo>
                  <a:pt x="139882" y="74943"/>
                </a:lnTo>
                <a:lnTo>
                  <a:pt x="105341" y="105346"/>
                </a:lnTo>
                <a:lnTo>
                  <a:pt x="74939" y="139887"/>
                </a:lnTo>
                <a:lnTo>
                  <a:pt x="49103" y="178138"/>
                </a:lnTo>
                <a:lnTo>
                  <a:pt x="28263" y="219670"/>
                </a:lnTo>
                <a:lnTo>
                  <a:pt x="12847" y="264054"/>
                </a:lnTo>
                <a:lnTo>
                  <a:pt x="3283" y="310861"/>
                </a:lnTo>
                <a:lnTo>
                  <a:pt x="0" y="359663"/>
                </a:lnTo>
                <a:lnTo>
                  <a:pt x="3283" y="408466"/>
                </a:lnTo>
                <a:lnTo>
                  <a:pt x="12847" y="455273"/>
                </a:lnTo>
                <a:lnTo>
                  <a:pt x="28263" y="499657"/>
                </a:lnTo>
                <a:lnTo>
                  <a:pt x="49103" y="541189"/>
                </a:lnTo>
                <a:lnTo>
                  <a:pt x="74939" y="579440"/>
                </a:lnTo>
                <a:lnTo>
                  <a:pt x="105341" y="613981"/>
                </a:lnTo>
                <a:lnTo>
                  <a:pt x="139882" y="644384"/>
                </a:lnTo>
                <a:lnTo>
                  <a:pt x="178133" y="670221"/>
                </a:lnTo>
                <a:lnTo>
                  <a:pt x="219664" y="691062"/>
                </a:lnTo>
                <a:lnTo>
                  <a:pt x="264049" y="706479"/>
                </a:lnTo>
                <a:lnTo>
                  <a:pt x="310858" y="716044"/>
                </a:lnTo>
                <a:lnTo>
                  <a:pt x="359663" y="719328"/>
                </a:lnTo>
                <a:lnTo>
                  <a:pt x="408469" y="716044"/>
                </a:lnTo>
                <a:lnTo>
                  <a:pt x="455278" y="706479"/>
                </a:lnTo>
                <a:lnTo>
                  <a:pt x="499663" y="691062"/>
                </a:lnTo>
                <a:lnTo>
                  <a:pt x="541194" y="670221"/>
                </a:lnTo>
                <a:lnTo>
                  <a:pt x="579445" y="644384"/>
                </a:lnTo>
                <a:lnTo>
                  <a:pt x="613986" y="613981"/>
                </a:lnTo>
                <a:lnTo>
                  <a:pt x="644388" y="579440"/>
                </a:lnTo>
                <a:lnTo>
                  <a:pt x="670224" y="541189"/>
                </a:lnTo>
                <a:lnTo>
                  <a:pt x="691064" y="499657"/>
                </a:lnTo>
                <a:lnTo>
                  <a:pt x="706480" y="455273"/>
                </a:lnTo>
                <a:lnTo>
                  <a:pt x="716044" y="408466"/>
                </a:lnTo>
                <a:lnTo>
                  <a:pt x="719328" y="359663"/>
                </a:lnTo>
                <a:lnTo>
                  <a:pt x="716044" y="310861"/>
                </a:lnTo>
                <a:lnTo>
                  <a:pt x="706480" y="264054"/>
                </a:lnTo>
                <a:lnTo>
                  <a:pt x="691064" y="219670"/>
                </a:lnTo>
                <a:lnTo>
                  <a:pt x="670224" y="178138"/>
                </a:lnTo>
                <a:lnTo>
                  <a:pt x="644388" y="139887"/>
                </a:lnTo>
                <a:lnTo>
                  <a:pt x="613986" y="105346"/>
                </a:lnTo>
                <a:lnTo>
                  <a:pt x="579445" y="74943"/>
                </a:lnTo>
                <a:lnTo>
                  <a:pt x="541194" y="49106"/>
                </a:lnTo>
                <a:lnTo>
                  <a:pt x="499663" y="28265"/>
                </a:lnTo>
                <a:lnTo>
                  <a:pt x="455278" y="12848"/>
                </a:lnTo>
                <a:lnTo>
                  <a:pt x="408469" y="3283"/>
                </a:lnTo>
                <a:lnTo>
                  <a:pt x="359663" y="0"/>
                </a:lnTo>
                <a:close/>
              </a:path>
            </a:pathLst>
          </a:custGeom>
          <a:solidFill>
            <a:srgbClr val="156FC1"/>
          </a:solidFill>
        </p:spPr>
        <p:txBody>
          <a:bodyPr wrap="square" lIns="0" tIns="0" rIns="0" bIns="0" rtlCol="0"/>
          <a:lstStyle/>
          <a:p/>
        </p:txBody>
      </p:sp>
      <p:sp>
        <p:nvSpPr>
          <p:cNvPr id="4" name="object 4"/>
          <p:cNvSpPr txBox="1"/>
          <p:nvPr/>
        </p:nvSpPr>
        <p:spPr>
          <a:xfrm>
            <a:off x="948944" y="2310765"/>
            <a:ext cx="635000" cy="751205"/>
          </a:xfrm>
          <a:prstGeom prst="rect">
            <a:avLst/>
          </a:prstGeom>
        </p:spPr>
        <p:txBody>
          <a:bodyPr vert="horz" wrap="square" lIns="0" tIns="12700" rIns="0" bIns="0" rtlCol="0">
            <a:spAutoFit/>
          </a:bodyPr>
          <a:lstStyle/>
          <a:p>
            <a:pPr marL="12700" marR="5080">
              <a:lnSpc>
                <a:spcPct val="100000"/>
              </a:lnSpc>
              <a:spcBef>
                <a:spcPts val="100"/>
              </a:spcBef>
            </a:pPr>
            <a:r>
              <a:rPr lang="zh-CN" sz="2400" b="1" dirty="0">
                <a:solidFill>
                  <a:srgbClr val="156FC1"/>
                </a:solidFill>
                <a:latin typeface="微软雅黑" panose="020B0503020204020204" charset="-122"/>
                <a:ea typeface="微软雅黑" panose="020B0503020204020204" charset="-122"/>
                <a:cs typeface="微软雅黑" panose="020B0503020204020204" charset="-122"/>
              </a:rPr>
              <a:t>上级文件</a:t>
            </a:r>
            <a:endParaRPr lang="zh-CN" sz="2400" b="1" dirty="0">
              <a:solidFill>
                <a:srgbClr val="156FC1"/>
              </a:solidFill>
              <a:latin typeface="微软雅黑" panose="020B0503020204020204" charset="-122"/>
              <a:ea typeface="微软雅黑" panose="020B0503020204020204" charset="-122"/>
              <a:cs typeface="微软雅黑" panose="020B0503020204020204" charset="-122"/>
            </a:endParaRPr>
          </a:p>
        </p:txBody>
      </p:sp>
      <p:sp>
        <p:nvSpPr>
          <p:cNvPr id="5" name="object 5"/>
          <p:cNvSpPr/>
          <p:nvPr/>
        </p:nvSpPr>
        <p:spPr>
          <a:xfrm>
            <a:off x="6438900" y="4428744"/>
            <a:ext cx="1545336" cy="1612391"/>
          </a:xfrm>
          <a:prstGeom prst="rect">
            <a:avLst/>
          </a:prstGeom>
          <a:blipFill>
            <a:blip r:embed="rId2" cstate="print"/>
            <a:stretch>
              <a:fillRect/>
            </a:stretch>
          </a:blipFill>
        </p:spPr>
        <p:txBody>
          <a:bodyPr wrap="square" lIns="0" tIns="0" rIns="0" bIns="0" rtlCol="0"/>
          <a:lstStyle/>
          <a:p/>
        </p:txBody>
      </p:sp>
      <p:sp>
        <p:nvSpPr>
          <p:cNvPr id="6" name="object 6"/>
          <p:cNvSpPr txBox="1"/>
          <p:nvPr/>
        </p:nvSpPr>
        <p:spPr>
          <a:xfrm>
            <a:off x="7291831" y="4868367"/>
            <a:ext cx="635635" cy="751205"/>
          </a:xfrm>
          <a:prstGeom prst="rect">
            <a:avLst/>
          </a:prstGeom>
        </p:spPr>
        <p:txBody>
          <a:bodyPr vert="horz" wrap="square" lIns="0" tIns="12700" rIns="0" bIns="0" rtlCol="0">
            <a:spAutoFit/>
          </a:bodyPr>
          <a:lstStyle/>
          <a:p>
            <a:pPr marL="12700">
              <a:lnSpc>
                <a:spcPct val="100000"/>
              </a:lnSpc>
              <a:spcBef>
                <a:spcPts val="100"/>
              </a:spcBef>
            </a:pPr>
            <a:r>
              <a:rPr lang="zh-CN" sz="2400" b="1" dirty="0">
                <a:solidFill>
                  <a:srgbClr val="156FC1"/>
                </a:solidFill>
                <a:latin typeface="微软雅黑" panose="020B0503020204020204" charset="-122"/>
                <a:ea typeface="微软雅黑" panose="020B0503020204020204" charset="-122"/>
                <a:cs typeface="微软雅黑" panose="020B0503020204020204" charset="-122"/>
              </a:rPr>
              <a:t>学校文件</a:t>
            </a:r>
            <a:endParaRPr lang="zh-CN" sz="2400">
              <a:latin typeface="微软雅黑" panose="020B0503020204020204" charset="-122"/>
              <a:ea typeface="微软雅黑" panose="020B0503020204020204" charset="-122"/>
              <a:cs typeface="微软雅黑" panose="020B0503020204020204" charset="-122"/>
            </a:endParaRPr>
          </a:p>
        </p:txBody>
      </p:sp>
      <p:sp>
        <p:nvSpPr>
          <p:cNvPr id="7" name="object 7"/>
          <p:cNvSpPr txBox="1"/>
          <p:nvPr/>
        </p:nvSpPr>
        <p:spPr>
          <a:xfrm>
            <a:off x="1038859" y="4421085"/>
            <a:ext cx="5400040" cy="1853565"/>
          </a:xfrm>
          <a:prstGeom prst="rect">
            <a:avLst/>
          </a:prstGeom>
          <a:solidFill>
            <a:srgbClr val="000000">
              <a:alpha val="0"/>
            </a:srgbClr>
          </a:solidFill>
        </p:spPr>
        <p:txBody>
          <a:bodyPr vert="horz" wrap="square" lIns="0" tIns="80010" rIns="0" bIns="0" rtlCol="0">
            <a:spAutoFit/>
          </a:bodyPr>
          <a:lstStyle/>
          <a:p>
            <a:pPr marL="342265" indent="-342265">
              <a:lnSpc>
                <a:spcPct val="100000"/>
              </a:lnSpc>
              <a:spcBef>
                <a:spcPts val="630"/>
              </a:spcBef>
              <a:buClr>
                <a:srgbClr val="00AFEF"/>
              </a:buClr>
              <a:buFont typeface="Arial" panose="020B0604020202020204"/>
              <a:buChar char="•"/>
              <a:tabLst>
                <a:tab pos="342265" algn="l"/>
                <a:tab pos="355600" algn="l"/>
              </a:tabLst>
            </a:pPr>
            <a:r>
              <a:rPr lang="zh-CN" sz="2200" dirty="0">
                <a:solidFill>
                  <a:schemeClr val="tx1"/>
                </a:solidFill>
                <a:latin typeface="仿宋_GB2312" panose="02010609030101010101" charset="-122"/>
                <a:ea typeface="仿宋_GB2312" panose="02010609030101010101" charset="-122"/>
                <a:cs typeface="仿宋_GB2312" panose="02010609030101010101" charset="-122"/>
              </a:rPr>
              <a:t>常规通道可参考</a:t>
            </a:r>
            <a:r>
              <a:rPr sz="2200" dirty="0">
                <a:solidFill>
                  <a:schemeClr val="tx1"/>
                </a:solidFill>
                <a:latin typeface="仿宋_GB2312" panose="02010609030101010101" charset="-122"/>
                <a:ea typeface="仿宋_GB2312" panose="02010609030101010101" charset="-122"/>
                <a:cs typeface="仿宋_GB2312" panose="02010609030101010101" charset="-122"/>
              </a:rPr>
              <a:t>《华南师范大学职称评审办法（修订）》（华师〔2021〕136号）</a:t>
            </a:r>
            <a:r>
              <a:rPr lang="zh-CN" sz="2200" dirty="0">
                <a:solidFill>
                  <a:schemeClr val="tx1"/>
                </a:solidFill>
                <a:latin typeface="仿宋_GB2312" panose="02010609030101010101" charset="-122"/>
                <a:ea typeface="仿宋_GB2312" panose="02010609030101010101" charset="-122"/>
                <a:cs typeface="仿宋_GB2312" panose="02010609030101010101" charset="-122"/>
              </a:rPr>
              <a:t>申报</a:t>
            </a:r>
            <a:r>
              <a:rPr lang="zh-CN" sz="2200" dirty="0">
                <a:solidFill>
                  <a:schemeClr val="tx1"/>
                </a:solidFill>
                <a:latin typeface="仿宋_GB2312" panose="02010609030101010101" charset="-122"/>
                <a:ea typeface="仿宋_GB2312" panose="02010609030101010101" charset="-122"/>
                <a:cs typeface="仿宋_GB2312" panose="02010609030101010101" charset="-122"/>
              </a:rPr>
              <a:t>，待修订办法发文后按修订办法执行</a:t>
            </a:r>
            <a:endParaRPr sz="2200" dirty="0">
              <a:solidFill>
                <a:schemeClr val="tx1"/>
              </a:solidFill>
              <a:latin typeface="仿宋_GB2312" panose="02010609030101010101" charset="-122"/>
              <a:ea typeface="仿宋_GB2312" panose="02010609030101010101" charset="-122"/>
              <a:cs typeface="仿宋_GB2312" panose="02010609030101010101" charset="-122"/>
            </a:endParaRPr>
          </a:p>
          <a:p>
            <a:pPr marL="342265" indent="-342265">
              <a:lnSpc>
                <a:spcPct val="100000"/>
              </a:lnSpc>
              <a:spcBef>
                <a:spcPts val="630"/>
              </a:spcBef>
              <a:buClr>
                <a:srgbClr val="00AFEF"/>
              </a:buClr>
              <a:buFont typeface="Arial" panose="020B0604020202020204"/>
              <a:buChar char="•"/>
              <a:tabLst>
                <a:tab pos="342265" algn="l"/>
                <a:tab pos="355600" algn="l"/>
              </a:tabLst>
            </a:pPr>
            <a:r>
              <a:rPr lang="zh-CN" sz="2200" dirty="0">
                <a:solidFill>
                  <a:schemeClr val="tx1"/>
                </a:solidFill>
                <a:latin typeface="仿宋_GB2312" panose="02010609030101010101" charset="-122"/>
                <a:ea typeface="仿宋_GB2312" panose="02010609030101010101" charset="-122"/>
                <a:cs typeface="仿宋_GB2312" panose="02010609030101010101" charset="-122"/>
              </a:rPr>
              <a:t>青年人才通道按即将出台的青年人才高级职称评审细则执行</a:t>
            </a:r>
            <a:endParaRPr lang="zh-CN" sz="2200" dirty="0">
              <a:solidFill>
                <a:schemeClr val="tx1"/>
              </a:solidFill>
              <a:latin typeface="仿宋_GB2312" panose="02010609030101010101" charset="-122"/>
              <a:ea typeface="仿宋_GB2312" panose="02010609030101010101" charset="-122"/>
              <a:cs typeface="仿宋_GB2312" panose="02010609030101010101" charset="-122"/>
            </a:endParaRPr>
          </a:p>
        </p:txBody>
      </p:sp>
      <p:sp>
        <p:nvSpPr>
          <p:cNvPr id="8" name="object 8"/>
          <p:cNvSpPr/>
          <p:nvPr/>
        </p:nvSpPr>
        <p:spPr>
          <a:xfrm>
            <a:off x="763523" y="3979164"/>
            <a:ext cx="8028305" cy="0"/>
          </a:xfrm>
          <a:custGeom>
            <a:avLst/>
            <a:gdLst/>
            <a:ahLst/>
            <a:cxnLst/>
            <a:rect l="l" t="t" r="r" b="b"/>
            <a:pathLst>
              <a:path w="8028305">
                <a:moveTo>
                  <a:pt x="0" y="0"/>
                </a:moveTo>
                <a:lnTo>
                  <a:pt x="8027924" y="0"/>
                </a:lnTo>
              </a:path>
            </a:pathLst>
          </a:custGeom>
          <a:ln w="6096">
            <a:solidFill>
              <a:srgbClr val="00406C"/>
            </a:solidFill>
            <a:prstDash val="sysDot"/>
          </a:ln>
        </p:spPr>
        <p:txBody>
          <a:bodyPr wrap="square" lIns="0" tIns="0" rIns="0" bIns="0" rtlCol="0"/>
          <a:lstStyle/>
          <a:p/>
        </p:txBody>
      </p:sp>
      <p:sp>
        <p:nvSpPr>
          <p:cNvPr id="9" name="object 9"/>
          <p:cNvSpPr txBox="1">
            <a:spLocks noGrp="1"/>
          </p:cNvSpPr>
          <p:nvPr>
            <p:ph type="title"/>
          </p:nvPr>
        </p:nvSpPr>
        <p:spPr>
          <a:xfrm>
            <a:off x="517042" y="325373"/>
            <a:ext cx="4601210" cy="391795"/>
          </a:xfrm>
          <a:prstGeom prst="rect">
            <a:avLst/>
          </a:prstGeom>
        </p:spPr>
        <p:txBody>
          <a:bodyPr vert="horz" wrap="square" lIns="0" tIns="0" rIns="0" bIns="0" rtlCol="0">
            <a:spAutoFit/>
          </a:bodyPr>
          <a:lstStyle/>
          <a:p>
            <a:pPr marL="12700">
              <a:lnSpc>
                <a:spcPts val="3060"/>
              </a:lnSpc>
              <a:tabLst>
                <a:tab pos="625475" algn="l"/>
              </a:tabLst>
            </a:pPr>
            <a:r>
              <a:rPr sz="2800" spc="-5" dirty="0">
                <a:solidFill>
                  <a:srgbClr val="FFFFFF"/>
                </a:solidFill>
                <a:ea typeface="微软雅黑" panose="020B0503020204020204" charset="-122"/>
              </a:rPr>
              <a:t>1	</a:t>
            </a:r>
            <a:r>
              <a:rPr spc="-5" dirty="0">
                <a:ea typeface="微软雅黑" panose="020B0503020204020204" charset="-122"/>
              </a:rPr>
              <a:t>申报职称前，我需要了解什么</a:t>
            </a:r>
            <a:endParaRPr sz="2800">
              <a:ea typeface="微软雅黑" panose="020B0503020204020204" charset="-122"/>
            </a:endParaRPr>
          </a:p>
        </p:txBody>
      </p:sp>
      <p:sp>
        <p:nvSpPr>
          <p:cNvPr id="10" name="object 10"/>
          <p:cNvSpPr txBox="1"/>
          <p:nvPr/>
        </p:nvSpPr>
        <p:spPr>
          <a:xfrm>
            <a:off x="2514600" y="1828800"/>
            <a:ext cx="5718810" cy="1852295"/>
          </a:xfrm>
          <a:prstGeom prst="rect">
            <a:avLst/>
          </a:prstGeom>
          <a:noFill/>
          <a:extLst>
            <a:ext uri="{909E8E84-426E-40DD-AFC4-6F175D3DCCD1}">
              <a14:hiddenFill xmlns:a14="http://schemas.microsoft.com/office/drawing/2010/main">
                <a:solidFill>
                  <a:srgbClr val="FFFF00"/>
                </a:solidFill>
              </a14:hiddenFill>
            </a:ext>
          </a:extLst>
        </p:spPr>
        <p:txBody>
          <a:bodyPr vert="horz" wrap="square" lIns="0" tIns="79375" rIns="0" bIns="0" rtlCol="0">
            <a:spAutoFit/>
          </a:bodyPr>
          <a:lstStyle/>
          <a:p>
            <a:pPr marL="355600" indent="-343535">
              <a:lnSpc>
                <a:spcPct val="100000"/>
              </a:lnSpc>
              <a:spcBef>
                <a:spcPts val="625"/>
              </a:spcBef>
              <a:buClr>
                <a:srgbClr val="00AFEF"/>
              </a:buClr>
              <a:buFont typeface="Arial" panose="020B0604020202020204"/>
              <a:buChar char="•"/>
              <a:tabLst>
                <a:tab pos="355600" algn="l"/>
                <a:tab pos="356235" algn="l"/>
              </a:tabLst>
            </a:pPr>
            <a:r>
              <a:rPr lang="zh-CN" sz="2200" dirty="0">
                <a:latin typeface="仿宋_GB2312" panose="02010609030101010101" charset="-122"/>
                <a:ea typeface="仿宋_GB2312" panose="02010609030101010101" charset="-122"/>
                <a:cs typeface="仿宋_GB2312" panose="02010609030101010101" charset="-122"/>
              </a:rPr>
              <a:t>《</a:t>
            </a:r>
            <a:r>
              <a:rPr sz="2200" dirty="0">
                <a:latin typeface="仿宋_GB2312" panose="02010609030101010101" charset="-122"/>
                <a:ea typeface="仿宋_GB2312" panose="02010609030101010101" charset="-122"/>
                <a:cs typeface="仿宋_GB2312" panose="02010609030101010101" charset="-122"/>
              </a:rPr>
              <a:t>广东省人力资源和社会保障厅关于印发广东省职称评审管理服务实施办法及配套规定的通知</a:t>
            </a:r>
            <a:r>
              <a:rPr lang="zh-CN" sz="2200" dirty="0">
                <a:latin typeface="仿宋_GB2312" panose="02010609030101010101" charset="-122"/>
                <a:ea typeface="仿宋_GB2312" panose="02010609030101010101" charset="-122"/>
                <a:cs typeface="仿宋_GB2312" panose="02010609030101010101" charset="-122"/>
              </a:rPr>
              <a:t>》</a:t>
            </a:r>
            <a:r>
              <a:rPr sz="2200" dirty="0">
                <a:latin typeface="仿宋_GB2312" panose="02010609030101010101" charset="-122"/>
                <a:ea typeface="仿宋_GB2312" panose="02010609030101010101" charset="-122"/>
                <a:cs typeface="仿宋_GB2312" panose="02010609030101010101" charset="-122"/>
              </a:rPr>
              <a:t>（粤人社规〔2020〕33号）</a:t>
            </a:r>
            <a:endParaRPr sz="2200" dirty="0">
              <a:latin typeface="仿宋_GB2312" panose="02010609030101010101" charset="-122"/>
              <a:ea typeface="仿宋_GB2312" panose="02010609030101010101" charset="-122"/>
              <a:cs typeface="仿宋_GB2312" panose="02010609030101010101" charset="-122"/>
            </a:endParaRPr>
          </a:p>
          <a:p>
            <a:pPr marL="355600" indent="-343535">
              <a:lnSpc>
                <a:spcPct val="100000"/>
              </a:lnSpc>
              <a:spcBef>
                <a:spcPts val="625"/>
              </a:spcBef>
              <a:buClr>
                <a:srgbClr val="00AFEF"/>
              </a:buClr>
              <a:buFont typeface="Arial" panose="020B0604020202020204"/>
              <a:buChar char="•"/>
              <a:tabLst>
                <a:tab pos="355600" algn="l"/>
                <a:tab pos="356235" algn="l"/>
              </a:tabLst>
            </a:pPr>
            <a:r>
              <a:rPr lang="zh-CN" sz="2200" dirty="0">
                <a:latin typeface="仿宋_GB2312" panose="02010609030101010101" charset="-122"/>
                <a:ea typeface="仿宋_GB2312" panose="02010609030101010101" charset="-122"/>
                <a:cs typeface="仿宋_GB2312" panose="02010609030101010101" charset="-122"/>
              </a:rPr>
              <a:t>《</a:t>
            </a:r>
            <a:r>
              <a:rPr sz="2200" dirty="0">
                <a:latin typeface="仿宋_GB2312" panose="02010609030101010101" charset="-122"/>
                <a:ea typeface="仿宋_GB2312" panose="02010609030101010101" charset="-122"/>
                <a:cs typeface="仿宋_GB2312" panose="02010609030101010101" charset="-122"/>
              </a:rPr>
              <a:t>关于做好2021年度职称评审工作的通知</a:t>
            </a:r>
            <a:r>
              <a:rPr lang="zh-CN" sz="2200" dirty="0">
                <a:latin typeface="仿宋_GB2312" panose="02010609030101010101" charset="-122"/>
                <a:ea typeface="仿宋_GB2312" panose="02010609030101010101" charset="-122"/>
                <a:cs typeface="仿宋_GB2312" panose="02010609030101010101" charset="-122"/>
              </a:rPr>
              <a:t>》</a:t>
            </a:r>
            <a:r>
              <a:rPr sz="2200" dirty="0">
                <a:latin typeface="仿宋_GB2312" panose="02010609030101010101" charset="-122"/>
                <a:ea typeface="仿宋_GB2312" panose="02010609030101010101" charset="-122"/>
                <a:cs typeface="仿宋_GB2312" panose="02010609030101010101" charset="-122"/>
              </a:rPr>
              <a:t>（粤人社发〔2021〕38号）</a:t>
            </a:r>
            <a:endParaRPr sz="2200" dirty="0">
              <a:latin typeface="仿宋_GB2312" panose="02010609030101010101" charset="-122"/>
              <a:ea typeface="仿宋_GB2312" panose="02010609030101010101" charset="-122"/>
              <a:cs typeface="仿宋_GB2312" panose="02010609030101010101" charset="-122"/>
            </a:endParaRPr>
          </a:p>
        </p:txBody>
      </p:sp>
      <p:sp>
        <p:nvSpPr>
          <p:cNvPr id="11" name="object 11"/>
          <p:cNvSpPr txBox="1"/>
          <p:nvPr/>
        </p:nvSpPr>
        <p:spPr>
          <a:xfrm>
            <a:off x="4370705" y="902335"/>
            <a:ext cx="4568825" cy="38163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B41F2C"/>
                </a:solidFill>
                <a:latin typeface="微软雅黑" panose="020B0503020204020204" charset="-122"/>
                <a:ea typeface="微软雅黑" panose="020B0503020204020204" charset="-122"/>
                <a:cs typeface="微软雅黑" panose="020B0503020204020204" charset="-122"/>
              </a:rPr>
              <a:t>—</a:t>
            </a:r>
            <a:r>
              <a:rPr sz="2400" b="1" spc="-5" dirty="0">
                <a:solidFill>
                  <a:srgbClr val="B41F2C"/>
                </a:solidFill>
                <a:latin typeface="微软雅黑" panose="020B0503020204020204" charset="-122"/>
                <a:ea typeface="微软雅黑" panose="020B0503020204020204" charset="-122"/>
                <a:cs typeface="微软雅黑" panose="020B0503020204020204" charset="-122"/>
              </a:rPr>
              <a:t>—</a:t>
            </a:r>
            <a:r>
              <a:rPr sz="2400" b="1" dirty="0">
                <a:solidFill>
                  <a:srgbClr val="B41F2C"/>
                </a:solidFill>
                <a:latin typeface="微软雅黑" panose="020B0503020204020204" charset="-122"/>
                <a:ea typeface="微软雅黑" panose="020B0503020204020204" charset="-122"/>
                <a:cs typeface="微软雅黑" panose="020B0503020204020204" charset="-122"/>
              </a:rPr>
              <a:t>请关注职称评审依据的文件</a:t>
            </a:r>
            <a:endParaRPr sz="24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5552" y="118871"/>
            <a:ext cx="719455" cy="719455"/>
          </a:xfrm>
          <a:custGeom>
            <a:avLst/>
            <a:gdLst/>
            <a:ahLst/>
            <a:cxnLst/>
            <a:rect l="l" t="t" r="r" b="b"/>
            <a:pathLst>
              <a:path w="719455" h="719455">
                <a:moveTo>
                  <a:pt x="359663" y="0"/>
                </a:moveTo>
                <a:lnTo>
                  <a:pt x="310858" y="3283"/>
                </a:lnTo>
                <a:lnTo>
                  <a:pt x="264049" y="12848"/>
                </a:lnTo>
                <a:lnTo>
                  <a:pt x="219664" y="28265"/>
                </a:lnTo>
                <a:lnTo>
                  <a:pt x="178133" y="49106"/>
                </a:lnTo>
                <a:lnTo>
                  <a:pt x="139882" y="74943"/>
                </a:lnTo>
                <a:lnTo>
                  <a:pt x="105341" y="105346"/>
                </a:lnTo>
                <a:lnTo>
                  <a:pt x="74939" y="139887"/>
                </a:lnTo>
                <a:lnTo>
                  <a:pt x="49103" y="178138"/>
                </a:lnTo>
                <a:lnTo>
                  <a:pt x="28263" y="219670"/>
                </a:lnTo>
                <a:lnTo>
                  <a:pt x="12847" y="264054"/>
                </a:lnTo>
                <a:lnTo>
                  <a:pt x="3283" y="310861"/>
                </a:lnTo>
                <a:lnTo>
                  <a:pt x="0" y="359663"/>
                </a:lnTo>
                <a:lnTo>
                  <a:pt x="3283" y="408466"/>
                </a:lnTo>
                <a:lnTo>
                  <a:pt x="12847" y="455273"/>
                </a:lnTo>
                <a:lnTo>
                  <a:pt x="28263" y="499657"/>
                </a:lnTo>
                <a:lnTo>
                  <a:pt x="49103" y="541189"/>
                </a:lnTo>
                <a:lnTo>
                  <a:pt x="74939" y="579440"/>
                </a:lnTo>
                <a:lnTo>
                  <a:pt x="105341" y="613981"/>
                </a:lnTo>
                <a:lnTo>
                  <a:pt x="139882" y="644384"/>
                </a:lnTo>
                <a:lnTo>
                  <a:pt x="178133" y="670221"/>
                </a:lnTo>
                <a:lnTo>
                  <a:pt x="219664" y="691062"/>
                </a:lnTo>
                <a:lnTo>
                  <a:pt x="264049" y="706479"/>
                </a:lnTo>
                <a:lnTo>
                  <a:pt x="310858" y="716044"/>
                </a:lnTo>
                <a:lnTo>
                  <a:pt x="359663" y="719327"/>
                </a:lnTo>
                <a:lnTo>
                  <a:pt x="408469" y="716044"/>
                </a:lnTo>
                <a:lnTo>
                  <a:pt x="455278" y="706479"/>
                </a:lnTo>
                <a:lnTo>
                  <a:pt x="499663" y="691062"/>
                </a:lnTo>
                <a:lnTo>
                  <a:pt x="541194" y="670221"/>
                </a:lnTo>
                <a:lnTo>
                  <a:pt x="579445" y="644384"/>
                </a:lnTo>
                <a:lnTo>
                  <a:pt x="613986" y="613981"/>
                </a:lnTo>
                <a:lnTo>
                  <a:pt x="644388" y="579440"/>
                </a:lnTo>
                <a:lnTo>
                  <a:pt x="670224" y="541189"/>
                </a:lnTo>
                <a:lnTo>
                  <a:pt x="691064" y="499657"/>
                </a:lnTo>
                <a:lnTo>
                  <a:pt x="706480" y="455273"/>
                </a:lnTo>
                <a:lnTo>
                  <a:pt x="716044" y="408466"/>
                </a:lnTo>
                <a:lnTo>
                  <a:pt x="719328" y="359663"/>
                </a:lnTo>
                <a:lnTo>
                  <a:pt x="716044" y="310861"/>
                </a:lnTo>
                <a:lnTo>
                  <a:pt x="706480" y="264054"/>
                </a:lnTo>
                <a:lnTo>
                  <a:pt x="691064" y="219670"/>
                </a:lnTo>
                <a:lnTo>
                  <a:pt x="670224" y="178138"/>
                </a:lnTo>
                <a:lnTo>
                  <a:pt x="644388" y="139887"/>
                </a:lnTo>
                <a:lnTo>
                  <a:pt x="613986" y="105346"/>
                </a:lnTo>
                <a:lnTo>
                  <a:pt x="579445" y="74943"/>
                </a:lnTo>
                <a:lnTo>
                  <a:pt x="541194" y="49106"/>
                </a:lnTo>
                <a:lnTo>
                  <a:pt x="499663" y="28265"/>
                </a:lnTo>
                <a:lnTo>
                  <a:pt x="455278" y="12848"/>
                </a:lnTo>
                <a:lnTo>
                  <a:pt x="408469" y="3283"/>
                </a:lnTo>
                <a:lnTo>
                  <a:pt x="359663" y="0"/>
                </a:lnTo>
                <a:close/>
              </a:path>
            </a:pathLst>
          </a:custGeom>
          <a:solidFill>
            <a:srgbClr val="156FC1"/>
          </a:solidFill>
        </p:spPr>
        <p:txBody>
          <a:bodyPr wrap="square" lIns="0" tIns="0" rIns="0" bIns="0" rtlCol="0"/>
          <a:lstStyle/>
          <a:p/>
        </p:txBody>
      </p:sp>
      <p:sp>
        <p:nvSpPr>
          <p:cNvPr id="3" name="object 3"/>
          <p:cNvSpPr txBox="1"/>
          <p:nvPr/>
        </p:nvSpPr>
        <p:spPr>
          <a:xfrm>
            <a:off x="440842" y="209499"/>
            <a:ext cx="24511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微软雅黑" panose="020B0503020204020204" charset="-122"/>
                <a:cs typeface="微软雅黑" panose="020B0503020204020204" charset="-122"/>
              </a:rPr>
              <a:t>1</a:t>
            </a:r>
            <a:endParaRPr sz="2800">
              <a:latin typeface="微软雅黑" panose="020B0503020204020204" charset="-122"/>
              <a:cs typeface="微软雅黑" panose="020B0503020204020204" charset="-122"/>
            </a:endParaRPr>
          </a:p>
        </p:txBody>
      </p:sp>
      <p:sp>
        <p:nvSpPr>
          <p:cNvPr id="4" name="object 4"/>
          <p:cNvSpPr txBox="1">
            <a:spLocks noGrp="1"/>
          </p:cNvSpPr>
          <p:nvPr>
            <p:ph type="title"/>
          </p:nvPr>
        </p:nvSpPr>
        <p:spPr>
          <a:xfrm>
            <a:off x="1160170" y="125404"/>
            <a:ext cx="7703820" cy="833755"/>
          </a:xfrm>
          <a:prstGeom prst="rect">
            <a:avLst/>
          </a:prstGeom>
        </p:spPr>
        <p:txBody>
          <a:bodyPr vert="horz" wrap="square" lIns="0" tIns="95250" rIns="0" bIns="0" rtlCol="0">
            <a:spAutoFit/>
          </a:bodyPr>
          <a:lstStyle/>
          <a:p>
            <a:pPr marL="12700">
              <a:lnSpc>
                <a:spcPct val="100000"/>
              </a:lnSpc>
              <a:spcBef>
                <a:spcPts val="750"/>
              </a:spcBef>
            </a:pPr>
            <a:r>
              <a:rPr spc="-5" dirty="0">
                <a:ea typeface="微软雅黑" panose="020B0503020204020204" charset="-122"/>
              </a:rPr>
              <a:t>申报职称前，我需要了解什么</a:t>
            </a:r>
            <a:br>
              <a:rPr spc="-5" dirty="0">
                <a:ea typeface="微软雅黑" panose="020B0503020204020204" charset="-122"/>
              </a:rPr>
            </a:br>
            <a:r>
              <a:rPr spc="-5" dirty="0">
                <a:ea typeface="微软雅黑" panose="020B0503020204020204" charset="-122"/>
              </a:rPr>
              <a:t> </a:t>
            </a:r>
            <a:r>
              <a:rPr lang="en-US" spc="-5" dirty="0">
                <a:ea typeface="微软雅黑" panose="020B0503020204020204" charset="-122"/>
              </a:rPr>
              <a:t>             </a:t>
            </a:r>
            <a:r>
              <a:rPr spc="-5" dirty="0">
                <a:solidFill>
                  <a:srgbClr val="B41F2C"/>
                </a:solidFill>
                <a:ea typeface="微软雅黑" panose="020B0503020204020204" charset="-122"/>
              </a:rPr>
              <a:t>——202</a:t>
            </a:r>
            <a:r>
              <a:rPr lang="en-US" spc="-5" dirty="0">
                <a:solidFill>
                  <a:srgbClr val="B41F2C"/>
                </a:solidFill>
                <a:ea typeface="微软雅黑" panose="020B0503020204020204" charset="-122"/>
              </a:rPr>
              <a:t>1</a:t>
            </a:r>
            <a:r>
              <a:rPr dirty="0">
                <a:solidFill>
                  <a:srgbClr val="B41F2C"/>
                </a:solidFill>
                <a:ea typeface="微软雅黑" panose="020B0503020204020204" charset="-122"/>
              </a:rPr>
              <a:t>年</a:t>
            </a:r>
            <a:r>
              <a:rPr lang="zh-CN" dirty="0">
                <a:solidFill>
                  <a:srgbClr val="B41F2C"/>
                </a:solidFill>
                <a:ea typeface="微软雅黑" panose="020B0503020204020204" charset="-122"/>
              </a:rPr>
              <a:t>度</a:t>
            </a:r>
            <a:r>
              <a:rPr dirty="0">
                <a:solidFill>
                  <a:srgbClr val="B41F2C"/>
                </a:solidFill>
                <a:ea typeface="微软雅黑" panose="020B0503020204020204" charset="-122"/>
              </a:rPr>
              <a:t>各系列职称受理对象与评审权限</a:t>
            </a:r>
            <a:endParaRPr dirty="0">
              <a:solidFill>
                <a:srgbClr val="B41F2C"/>
              </a:solidFill>
              <a:ea typeface="微软雅黑" panose="020B0503020204020204" charset="-122"/>
            </a:endParaRPr>
          </a:p>
        </p:txBody>
      </p:sp>
      <p:graphicFrame>
        <p:nvGraphicFramePr>
          <p:cNvPr id="5" name="object 5"/>
          <p:cNvGraphicFramePr>
            <a:graphicFrameLocks noGrp="1"/>
          </p:cNvGraphicFramePr>
          <p:nvPr>
            <p:custDataLst>
              <p:tags r:id="rId1"/>
            </p:custDataLst>
          </p:nvPr>
        </p:nvGraphicFramePr>
        <p:xfrm>
          <a:off x="241300" y="1113155"/>
          <a:ext cx="8688070" cy="5442585"/>
        </p:xfrm>
        <a:graphic>
          <a:graphicData uri="http://schemas.openxmlformats.org/drawingml/2006/table">
            <a:tbl>
              <a:tblPr firstRow="1" bandRow="1">
                <a:tableStyleId>{2D5ABB26-0587-4C30-8999-92F81FD0307C}</a:tableStyleId>
              </a:tblPr>
              <a:tblGrid>
                <a:gridCol w="1221740"/>
                <a:gridCol w="1918335"/>
                <a:gridCol w="2332990"/>
                <a:gridCol w="3215005"/>
              </a:tblGrid>
              <a:tr h="664210">
                <a:tc>
                  <a:txBody>
                    <a:bodyPr/>
                    <a:lstStyle/>
                    <a:p>
                      <a:pPr>
                        <a:lnSpc>
                          <a:spcPct val="100000"/>
                        </a:lnSpc>
                        <a:spcBef>
                          <a:spcPts val="50"/>
                        </a:spcBef>
                      </a:pPr>
                      <a:endParaRPr sz="1650">
                        <a:latin typeface="Times New Roman" panose="02020603050405020304"/>
                        <a:cs typeface="Times New Roman" panose="02020603050405020304"/>
                      </a:endParaRPr>
                    </a:p>
                    <a:p>
                      <a:pPr marL="228600">
                        <a:lnSpc>
                          <a:spcPct val="100000"/>
                        </a:lnSpc>
                      </a:pPr>
                      <a:r>
                        <a:rPr sz="1500" b="1" dirty="0">
                          <a:solidFill>
                            <a:srgbClr val="FFFFFF"/>
                          </a:solidFill>
                          <a:latin typeface="Microsoft JhengHei" panose="020B0604030504040204" charset="-120"/>
                          <a:cs typeface="Microsoft JhengHei" panose="020B0604030504040204" charset="-120"/>
                        </a:rPr>
                        <a:t>评审机构</a:t>
                      </a:r>
                      <a:endParaRPr sz="1500">
                        <a:latin typeface="Microsoft JhengHei" panose="020B0604030504040204" charset="-120"/>
                        <a:cs typeface="Microsoft JhengHei" panose="020B0604030504040204" charset="-120"/>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nSpc>
                          <a:spcPct val="100000"/>
                        </a:lnSpc>
                        <a:spcBef>
                          <a:spcPts val="50"/>
                        </a:spcBef>
                      </a:pPr>
                      <a:endParaRPr sz="1650">
                        <a:latin typeface="Times New Roman" panose="02020603050405020304"/>
                        <a:cs typeface="Times New Roman" panose="02020603050405020304"/>
                      </a:endParaRPr>
                    </a:p>
                    <a:p>
                      <a:pPr algn="ctr">
                        <a:lnSpc>
                          <a:spcPct val="100000"/>
                        </a:lnSpc>
                      </a:pPr>
                      <a:r>
                        <a:rPr sz="1500" b="1" dirty="0">
                          <a:solidFill>
                            <a:srgbClr val="FFFFFF"/>
                          </a:solidFill>
                          <a:latin typeface="Microsoft JhengHei" panose="020B0604030504040204" charset="-120"/>
                          <a:cs typeface="Microsoft JhengHei" panose="020B0604030504040204" charset="-120"/>
                        </a:rPr>
                        <a:t>系列</a:t>
                      </a:r>
                      <a:endParaRPr sz="1500">
                        <a:latin typeface="Microsoft JhengHei" panose="020B0604030504040204" charset="-120"/>
                        <a:cs typeface="Microsoft JhengHei" panose="020B0604030504040204" charset="-120"/>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nSpc>
                          <a:spcPct val="100000"/>
                        </a:lnSpc>
                        <a:spcBef>
                          <a:spcPts val="50"/>
                        </a:spcBef>
                      </a:pPr>
                      <a:endParaRPr sz="1650">
                        <a:latin typeface="Times New Roman" panose="02020603050405020304"/>
                        <a:cs typeface="Times New Roman" panose="02020603050405020304"/>
                      </a:endParaRPr>
                    </a:p>
                    <a:p>
                      <a:pPr algn="ctr">
                        <a:lnSpc>
                          <a:spcPct val="100000"/>
                        </a:lnSpc>
                      </a:pPr>
                      <a:r>
                        <a:rPr sz="1500" b="1" dirty="0">
                          <a:solidFill>
                            <a:srgbClr val="FFFFFF"/>
                          </a:solidFill>
                          <a:latin typeface="Microsoft JhengHei" panose="020B0604030504040204" charset="-120"/>
                          <a:cs typeface="Microsoft JhengHei" panose="020B0604030504040204" charset="-120"/>
                        </a:rPr>
                        <a:t>资格名称</a:t>
                      </a:r>
                      <a:endParaRPr sz="1500">
                        <a:latin typeface="Microsoft JhengHei" panose="020B0604030504040204" charset="-120"/>
                        <a:cs typeface="Microsoft JhengHei" panose="020B0604030504040204" charset="-120"/>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nSpc>
                          <a:spcPct val="100000"/>
                        </a:lnSpc>
                        <a:spcBef>
                          <a:spcPts val="50"/>
                        </a:spcBef>
                      </a:pPr>
                      <a:endParaRPr sz="1650">
                        <a:latin typeface="Times New Roman" panose="02020603050405020304"/>
                        <a:cs typeface="Times New Roman" panose="02020603050405020304"/>
                      </a:endParaRPr>
                    </a:p>
                    <a:p>
                      <a:pPr marL="2540" algn="ctr">
                        <a:lnSpc>
                          <a:spcPct val="100000"/>
                        </a:lnSpc>
                      </a:pPr>
                      <a:r>
                        <a:rPr sz="1500" b="1" dirty="0">
                          <a:solidFill>
                            <a:srgbClr val="FFFFFF"/>
                          </a:solidFill>
                          <a:latin typeface="Microsoft JhengHei" panose="020B0604030504040204" charset="-120"/>
                          <a:cs typeface="Microsoft JhengHei" panose="020B0604030504040204" charset="-120"/>
                        </a:rPr>
                        <a:t>申报对象</a:t>
                      </a:r>
                      <a:endParaRPr sz="1500">
                        <a:latin typeface="Microsoft JhengHei" panose="020B0604030504040204" charset="-120"/>
                        <a:cs typeface="Microsoft JhengHei" panose="020B0604030504040204" charset="-120"/>
                      </a:endParaRPr>
                    </a:p>
                  </a:txBody>
                  <a:tcPr marL="0" marR="0" marT="635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911225">
                <a:tc rowSpan="4">
                  <a:txBody>
                    <a:bodyPr/>
                    <a:lstStyle/>
                    <a:p>
                      <a:pPr algn="ctr">
                        <a:lnSpc>
                          <a:spcPct val="100000"/>
                        </a:lnSpc>
                      </a:pPr>
                      <a:r>
                        <a:rPr sz="1500" dirty="0">
                          <a:latin typeface="仿宋_GB2312" panose="02010609030101010101" charset="-122"/>
                          <a:ea typeface="仿宋_GB2312" panose="02010609030101010101" charset="-122"/>
                          <a:cs typeface="仿宋_GB2312" panose="02010609030101010101" charset="-122"/>
                        </a:rPr>
                        <a:t>本校评委会 评审</a:t>
                      </a:r>
                      <a:endParaRPr sz="1500">
                        <a:latin typeface="仿宋_GB2312" panose="02010609030101010101" charset="-122"/>
                        <a:ea typeface="仿宋_GB2312" panose="02010609030101010101" charset="-122"/>
                        <a:cs typeface="仿宋_GB2312" panose="02010609030101010101" charset="-122"/>
                      </a:endParaRPr>
                    </a:p>
                  </a:txBody>
                  <a:tcPr marL="0" marR="0" marT="0" marB="0" anchor="ctr" anchorCtr="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ctr">
                        <a:lnSpc>
                          <a:spcPct val="100000"/>
                        </a:lnSpc>
                      </a:pPr>
                      <a:r>
                        <a:rPr sz="1500" dirty="0">
                          <a:latin typeface="仿宋_GB2312" panose="02010609030101010101" charset="-122"/>
                          <a:ea typeface="仿宋_GB2312" panose="02010609030101010101" charset="-122"/>
                          <a:cs typeface="宋体" panose="02010600030101010101" pitchFamily="2" charset="-122"/>
                        </a:rPr>
                        <a:t>教师系列</a:t>
                      </a:r>
                      <a:endParaRPr sz="1500">
                        <a:latin typeface="仿宋_GB2312" panose="02010609030101010101" charset="-122"/>
                        <a:ea typeface="仿宋_GB2312" panose="02010609030101010101" charset="-122"/>
                        <a:cs typeface="宋体" panose="02010600030101010101" pitchFamily="2" charset="-122"/>
                      </a:endParaRPr>
                    </a:p>
                  </a:txBody>
                  <a:tcPr marL="0" marR="0" marT="0" marB="0" anchor="ctr" anchorCtr="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l">
                        <a:lnSpc>
                          <a:spcPct val="100000"/>
                        </a:lnSpc>
                        <a:spcBef>
                          <a:spcPts val="20"/>
                        </a:spcBef>
                      </a:pPr>
                      <a:r>
                        <a:rPr sz="1500" spc="-5" dirty="0">
                          <a:latin typeface="仿宋_GB2312" panose="02010609030101010101" charset="-122"/>
                          <a:ea typeface="仿宋_GB2312" panose="02010609030101010101" charset="-122"/>
                          <a:cs typeface="宋体" panose="02010600030101010101" pitchFamily="2" charset="-122"/>
                        </a:rPr>
                        <a:t>教授、副教授、讲师、助</a:t>
                      </a:r>
                      <a:r>
                        <a:rPr sz="1500" dirty="0">
                          <a:latin typeface="仿宋_GB2312" panose="02010609030101010101" charset="-122"/>
                          <a:ea typeface="仿宋_GB2312" panose="02010609030101010101" charset="-122"/>
                          <a:cs typeface="宋体" panose="02010600030101010101" pitchFamily="2" charset="-122"/>
                        </a:rPr>
                        <a:t>教</a:t>
                      </a:r>
                      <a:endParaRPr sz="1500">
                        <a:latin typeface="仿宋_GB2312" panose="02010609030101010101" charset="-122"/>
                        <a:ea typeface="仿宋_GB2312" panose="02010609030101010101" charset="-122"/>
                        <a:cs typeface="宋体" panose="02010600030101010101" pitchFamily="2" charset="-122"/>
                      </a:endParaRPr>
                    </a:p>
                  </a:txBody>
                  <a:tcPr marL="0" marR="0" marT="2540" marB="0" anchor="ctr" anchorCtr="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69215" marR="57785" algn="l">
                        <a:lnSpc>
                          <a:spcPct val="100000"/>
                        </a:lnSpc>
                        <a:spcBef>
                          <a:spcPts val="80"/>
                        </a:spcBef>
                      </a:pPr>
                      <a:r>
                        <a:rPr sz="1500" spc="20" dirty="0">
                          <a:latin typeface="仿宋_GB2312" panose="02010609030101010101" charset="-122"/>
                          <a:ea typeface="仿宋_GB2312" panose="02010609030101010101" charset="-122"/>
                          <a:cs typeface="仿宋_GB2312" panose="02010609030101010101" charset="-122"/>
                        </a:rPr>
                        <a:t>主</a:t>
                      </a:r>
                      <a:r>
                        <a:rPr sz="1500" spc="10" dirty="0">
                          <a:latin typeface="仿宋_GB2312" panose="02010609030101010101" charset="-122"/>
                          <a:ea typeface="仿宋_GB2312" panose="02010609030101010101" charset="-122"/>
                          <a:cs typeface="仿宋_GB2312" panose="02010609030101010101" charset="-122"/>
                        </a:rPr>
                        <a:t>系列</a:t>
                      </a:r>
                      <a:r>
                        <a:rPr sz="1500" spc="20" dirty="0">
                          <a:latin typeface="仿宋_GB2312" panose="02010609030101010101" charset="-122"/>
                          <a:ea typeface="仿宋_GB2312" panose="02010609030101010101" charset="-122"/>
                          <a:cs typeface="仿宋_GB2312" panose="02010609030101010101" charset="-122"/>
                        </a:rPr>
                        <a:t>专</a:t>
                      </a:r>
                      <a:r>
                        <a:rPr sz="1500" spc="10" dirty="0">
                          <a:latin typeface="仿宋_GB2312" panose="02010609030101010101" charset="-122"/>
                          <a:ea typeface="仿宋_GB2312" panose="02010609030101010101" charset="-122"/>
                          <a:cs typeface="仿宋_GB2312" panose="02010609030101010101" charset="-122"/>
                        </a:rPr>
                        <a:t>业技</a:t>
                      </a:r>
                      <a:r>
                        <a:rPr sz="1500" spc="20" dirty="0">
                          <a:latin typeface="仿宋_GB2312" panose="02010609030101010101" charset="-122"/>
                          <a:ea typeface="仿宋_GB2312" panose="02010609030101010101" charset="-122"/>
                          <a:cs typeface="仿宋_GB2312" panose="02010609030101010101" charset="-122"/>
                        </a:rPr>
                        <a:t>术</a:t>
                      </a:r>
                      <a:r>
                        <a:rPr sz="1500" spc="10" dirty="0">
                          <a:latin typeface="仿宋_GB2312" panose="02010609030101010101" charset="-122"/>
                          <a:ea typeface="仿宋_GB2312" panose="02010609030101010101" charset="-122"/>
                          <a:cs typeface="仿宋_GB2312" panose="02010609030101010101" charset="-122"/>
                        </a:rPr>
                        <a:t>岗</a:t>
                      </a:r>
                      <a:r>
                        <a:rPr sz="1500" spc="35" dirty="0">
                          <a:latin typeface="仿宋_GB2312" panose="02010609030101010101" charset="-122"/>
                          <a:ea typeface="仿宋_GB2312" panose="02010609030101010101" charset="-122"/>
                          <a:cs typeface="仿宋_GB2312" panose="02010609030101010101" charset="-122"/>
                        </a:rPr>
                        <a:t>位</a:t>
                      </a:r>
                      <a:r>
                        <a:rPr sz="1500" spc="10" dirty="0">
                          <a:latin typeface="仿宋_GB2312" panose="02010609030101010101" charset="-122"/>
                          <a:ea typeface="仿宋_GB2312" panose="02010609030101010101" charset="-122"/>
                          <a:cs typeface="仿宋_GB2312" panose="02010609030101010101" charset="-122"/>
                        </a:rPr>
                        <a:t>人员</a:t>
                      </a:r>
                      <a:r>
                        <a:rPr sz="1500" spc="20" dirty="0">
                          <a:latin typeface="仿宋_GB2312" panose="02010609030101010101" charset="-122"/>
                          <a:ea typeface="仿宋_GB2312" panose="02010609030101010101" charset="-122"/>
                          <a:cs typeface="仿宋_GB2312" panose="02010609030101010101" charset="-122"/>
                        </a:rPr>
                        <a:t>；</a:t>
                      </a:r>
                      <a:r>
                        <a:rPr sz="1500" spc="10" dirty="0">
                          <a:latin typeface="仿宋_GB2312" panose="02010609030101010101" charset="-122"/>
                          <a:ea typeface="仿宋_GB2312" panose="02010609030101010101" charset="-122"/>
                          <a:cs typeface="仿宋_GB2312" panose="02010609030101010101" charset="-122"/>
                        </a:rPr>
                        <a:t>专职辅导 </a:t>
                      </a:r>
                      <a:r>
                        <a:rPr sz="1500" spc="20" dirty="0">
                          <a:latin typeface="仿宋_GB2312" panose="02010609030101010101" charset="-122"/>
                          <a:ea typeface="仿宋_GB2312" panose="02010609030101010101" charset="-122"/>
                          <a:cs typeface="仿宋_GB2312" panose="02010609030101010101" charset="-122"/>
                        </a:rPr>
                        <a:t>员</a:t>
                      </a:r>
                      <a:r>
                        <a:rPr sz="1500" spc="10" dirty="0">
                          <a:latin typeface="仿宋_GB2312" panose="02010609030101010101" charset="-122"/>
                          <a:ea typeface="仿宋_GB2312" panose="02010609030101010101" charset="-122"/>
                          <a:cs typeface="仿宋_GB2312" panose="02010609030101010101" charset="-122"/>
                        </a:rPr>
                        <a:t>允许</a:t>
                      </a:r>
                      <a:r>
                        <a:rPr sz="1500" spc="20" dirty="0">
                          <a:latin typeface="仿宋_GB2312" panose="02010609030101010101" charset="-122"/>
                          <a:ea typeface="仿宋_GB2312" panose="02010609030101010101" charset="-122"/>
                          <a:cs typeface="仿宋_GB2312" panose="02010609030101010101" charset="-122"/>
                        </a:rPr>
                        <a:t>申</a:t>
                      </a:r>
                      <a:r>
                        <a:rPr sz="1500" spc="10" dirty="0">
                          <a:latin typeface="仿宋_GB2312" panose="02010609030101010101" charset="-122"/>
                          <a:ea typeface="仿宋_GB2312" panose="02010609030101010101" charset="-122"/>
                          <a:cs typeface="仿宋_GB2312" panose="02010609030101010101" charset="-122"/>
                        </a:rPr>
                        <a:t>报思</a:t>
                      </a:r>
                      <a:r>
                        <a:rPr sz="1500" spc="25" dirty="0">
                          <a:latin typeface="仿宋_GB2312" panose="02010609030101010101" charset="-122"/>
                          <a:ea typeface="仿宋_GB2312" panose="02010609030101010101" charset="-122"/>
                          <a:cs typeface="仿宋_GB2312" panose="02010609030101010101" charset="-122"/>
                        </a:rPr>
                        <a:t>想</a:t>
                      </a:r>
                      <a:r>
                        <a:rPr sz="1500" spc="10" dirty="0">
                          <a:latin typeface="仿宋_GB2312" panose="02010609030101010101" charset="-122"/>
                          <a:ea typeface="仿宋_GB2312" panose="02010609030101010101" charset="-122"/>
                          <a:cs typeface="仿宋_GB2312" panose="02010609030101010101" charset="-122"/>
                        </a:rPr>
                        <a:t>政</a:t>
                      </a:r>
                      <a:r>
                        <a:rPr sz="1500" spc="25" dirty="0">
                          <a:latin typeface="仿宋_GB2312" panose="02010609030101010101" charset="-122"/>
                          <a:ea typeface="仿宋_GB2312" panose="02010609030101010101" charset="-122"/>
                          <a:cs typeface="仿宋_GB2312" panose="02010609030101010101" charset="-122"/>
                        </a:rPr>
                        <a:t>治</a:t>
                      </a:r>
                      <a:r>
                        <a:rPr sz="1500" spc="10" dirty="0">
                          <a:latin typeface="仿宋_GB2312" panose="02010609030101010101" charset="-122"/>
                          <a:ea typeface="仿宋_GB2312" panose="02010609030101010101" charset="-122"/>
                          <a:cs typeface="仿宋_GB2312" panose="02010609030101010101" charset="-122"/>
                        </a:rPr>
                        <a:t>教</a:t>
                      </a:r>
                      <a:r>
                        <a:rPr sz="1500" spc="5" dirty="0">
                          <a:latin typeface="仿宋_GB2312" panose="02010609030101010101" charset="-122"/>
                          <a:ea typeface="仿宋_GB2312" panose="02010609030101010101" charset="-122"/>
                          <a:cs typeface="仿宋_GB2312" panose="02010609030101010101" charset="-122"/>
                        </a:rPr>
                        <a:t>育</a:t>
                      </a:r>
                      <a:r>
                        <a:rPr sz="1500" spc="20" dirty="0">
                          <a:latin typeface="仿宋_GB2312" panose="02010609030101010101" charset="-122"/>
                          <a:ea typeface="仿宋_GB2312" panose="02010609030101010101" charset="-122"/>
                          <a:cs typeface="仿宋_GB2312" panose="02010609030101010101" charset="-122"/>
                        </a:rPr>
                        <a:t>专</a:t>
                      </a:r>
                      <a:r>
                        <a:rPr sz="1500" spc="10" dirty="0">
                          <a:latin typeface="仿宋_GB2312" panose="02010609030101010101" charset="-122"/>
                          <a:ea typeface="仿宋_GB2312" panose="02010609030101010101" charset="-122"/>
                          <a:cs typeface="仿宋_GB2312" panose="02010609030101010101" charset="-122"/>
                        </a:rPr>
                        <a:t>业教师系 </a:t>
                      </a:r>
                      <a:r>
                        <a:rPr sz="1500" dirty="0">
                          <a:latin typeface="仿宋_GB2312" panose="02010609030101010101" charset="-122"/>
                          <a:ea typeface="仿宋_GB2312" panose="02010609030101010101" charset="-122"/>
                          <a:cs typeface="仿宋_GB2312" panose="02010609030101010101" charset="-122"/>
                        </a:rPr>
                        <a:t>列职称。</a:t>
                      </a:r>
                      <a:endParaRPr sz="1500">
                        <a:latin typeface="仿宋_GB2312" panose="02010609030101010101" charset="-122"/>
                        <a:ea typeface="仿宋_GB2312" panose="02010609030101010101" charset="-122"/>
                        <a:cs typeface="仿宋_GB2312" panose="02010609030101010101" charset="-122"/>
                      </a:endParaRPr>
                    </a:p>
                  </a:txBody>
                  <a:tcPr marL="0" marR="0" marT="10160" marB="0" anchor="ctr" anchorCtr="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1041400">
                <a:tc vMerge="1">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ctr">
                        <a:lnSpc>
                          <a:spcPct val="100000"/>
                        </a:lnSpc>
                      </a:pPr>
                      <a:r>
                        <a:rPr sz="1500" dirty="0">
                          <a:latin typeface="仿宋_GB2312" panose="02010609030101010101" charset="-122"/>
                          <a:ea typeface="仿宋_GB2312" panose="02010609030101010101" charset="-122"/>
                          <a:cs typeface="宋体" panose="02010600030101010101" pitchFamily="2" charset="-122"/>
                        </a:rPr>
                        <a:t>研究系列</a:t>
                      </a:r>
                      <a:endParaRPr sz="1500">
                        <a:latin typeface="仿宋_GB2312" panose="02010609030101010101" charset="-122"/>
                        <a:ea typeface="仿宋_GB2312" panose="02010609030101010101" charset="-122"/>
                        <a:cs typeface="宋体" panose="02010600030101010101" pitchFamily="2" charset="-122"/>
                      </a:endParaRPr>
                    </a:p>
                  </a:txBody>
                  <a:tcPr marL="0" marR="0" marT="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8580" marR="160655">
                        <a:lnSpc>
                          <a:spcPct val="100000"/>
                        </a:lnSpc>
                        <a:spcBef>
                          <a:spcPts val="1190"/>
                        </a:spcBef>
                      </a:pPr>
                      <a:r>
                        <a:rPr sz="1500" dirty="0">
                          <a:latin typeface="仿宋_GB2312" panose="02010609030101010101" charset="-122"/>
                          <a:ea typeface="仿宋_GB2312" panose="02010609030101010101" charset="-122"/>
                          <a:cs typeface="仿宋_GB2312" panose="02010609030101010101" charset="-122"/>
                        </a:rPr>
                        <a:t>研究员、副研究员、助理 研究员、研究实习员</a:t>
                      </a:r>
                      <a:endParaRPr sz="1500" dirty="0">
                        <a:latin typeface="仿宋_GB2312" panose="02010609030101010101" charset="-122"/>
                        <a:ea typeface="仿宋_GB2312" panose="02010609030101010101" charset="-122"/>
                        <a:cs typeface="仿宋_GB2312" panose="02010609030101010101" charset="-122"/>
                      </a:endParaRPr>
                    </a:p>
                  </a:txBody>
                  <a:tcPr marL="0" marR="0" marT="15113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9215" marR="57785" algn="just">
                        <a:lnSpc>
                          <a:spcPct val="100000"/>
                        </a:lnSpc>
                        <a:spcBef>
                          <a:spcPts val="85"/>
                        </a:spcBef>
                      </a:pPr>
                      <a:r>
                        <a:rPr sz="1500" spc="20" dirty="0">
                          <a:solidFill>
                            <a:schemeClr val="tx1"/>
                          </a:solidFill>
                          <a:latin typeface="仿宋_GB2312" panose="02010609030101010101" charset="-122"/>
                          <a:ea typeface="仿宋_GB2312" panose="02010609030101010101" charset="-122"/>
                          <a:cs typeface="仿宋_GB2312" panose="02010609030101010101" charset="-122"/>
                        </a:rPr>
                        <a:t>主</a:t>
                      </a:r>
                      <a:r>
                        <a:rPr sz="1500" spc="10" dirty="0">
                          <a:solidFill>
                            <a:schemeClr val="tx1"/>
                          </a:solidFill>
                          <a:latin typeface="仿宋_GB2312" panose="02010609030101010101" charset="-122"/>
                          <a:ea typeface="仿宋_GB2312" panose="02010609030101010101" charset="-122"/>
                          <a:cs typeface="仿宋_GB2312" panose="02010609030101010101" charset="-122"/>
                        </a:rPr>
                        <a:t>系列</a:t>
                      </a:r>
                      <a:r>
                        <a:rPr sz="1500" spc="20" dirty="0">
                          <a:solidFill>
                            <a:schemeClr val="tx1"/>
                          </a:solidFill>
                          <a:latin typeface="仿宋_GB2312" panose="02010609030101010101" charset="-122"/>
                          <a:ea typeface="仿宋_GB2312" panose="02010609030101010101" charset="-122"/>
                          <a:cs typeface="仿宋_GB2312" panose="02010609030101010101" charset="-122"/>
                        </a:rPr>
                        <a:t>专</a:t>
                      </a:r>
                      <a:r>
                        <a:rPr sz="1500" spc="10" dirty="0">
                          <a:solidFill>
                            <a:schemeClr val="tx1"/>
                          </a:solidFill>
                          <a:latin typeface="仿宋_GB2312" panose="02010609030101010101" charset="-122"/>
                          <a:ea typeface="仿宋_GB2312" panose="02010609030101010101" charset="-122"/>
                          <a:cs typeface="仿宋_GB2312" panose="02010609030101010101" charset="-122"/>
                        </a:rPr>
                        <a:t>业技</a:t>
                      </a:r>
                      <a:r>
                        <a:rPr sz="1500" spc="20" dirty="0">
                          <a:solidFill>
                            <a:schemeClr val="tx1"/>
                          </a:solidFill>
                          <a:latin typeface="仿宋_GB2312" panose="02010609030101010101" charset="-122"/>
                          <a:ea typeface="仿宋_GB2312" panose="02010609030101010101" charset="-122"/>
                          <a:cs typeface="仿宋_GB2312" panose="02010609030101010101" charset="-122"/>
                        </a:rPr>
                        <a:t>术</a:t>
                      </a:r>
                      <a:r>
                        <a:rPr sz="1500" spc="10" dirty="0">
                          <a:solidFill>
                            <a:schemeClr val="tx1"/>
                          </a:solidFill>
                          <a:latin typeface="仿宋_GB2312" panose="02010609030101010101" charset="-122"/>
                          <a:ea typeface="仿宋_GB2312" panose="02010609030101010101" charset="-122"/>
                          <a:cs typeface="仿宋_GB2312" panose="02010609030101010101" charset="-122"/>
                        </a:rPr>
                        <a:t>岗</a:t>
                      </a:r>
                      <a:r>
                        <a:rPr sz="1500" spc="35" dirty="0">
                          <a:solidFill>
                            <a:schemeClr val="tx1"/>
                          </a:solidFill>
                          <a:latin typeface="仿宋_GB2312" panose="02010609030101010101" charset="-122"/>
                          <a:ea typeface="仿宋_GB2312" panose="02010609030101010101" charset="-122"/>
                          <a:cs typeface="仿宋_GB2312" panose="02010609030101010101" charset="-122"/>
                        </a:rPr>
                        <a:t>位</a:t>
                      </a:r>
                      <a:r>
                        <a:rPr sz="1500" spc="10" dirty="0">
                          <a:solidFill>
                            <a:schemeClr val="tx1"/>
                          </a:solidFill>
                          <a:latin typeface="仿宋_GB2312" panose="02010609030101010101" charset="-122"/>
                          <a:ea typeface="仿宋_GB2312" panose="02010609030101010101" charset="-122"/>
                          <a:cs typeface="仿宋_GB2312" panose="02010609030101010101" charset="-122"/>
                        </a:rPr>
                        <a:t>人员</a:t>
                      </a:r>
                      <a:r>
                        <a:rPr sz="1500" spc="20" dirty="0">
                          <a:solidFill>
                            <a:schemeClr val="tx1"/>
                          </a:solidFill>
                          <a:latin typeface="仿宋_GB2312" panose="02010609030101010101" charset="-122"/>
                          <a:ea typeface="仿宋_GB2312" panose="02010609030101010101" charset="-122"/>
                          <a:cs typeface="仿宋_GB2312" panose="02010609030101010101" charset="-122"/>
                        </a:rPr>
                        <a:t>；</a:t>
                      </a:r>
                      <a:r>
                        <a:rPr lang="zh-CN" sz="1500" spc="20" dirty="0">
                          <a:solidFill>
                            <a:schemeClr val="tx1"/>
                          </a:solidFill>
                          <a:latin typeface="仿宋_GB2312" panose="02010609030101010101" charset="-122"/>
                          <a:ea typeface="仿宋_GB2312" panose="02010609030101010101" charset="-122"/>
                          <a:cs typeface="仿宋_GB2312" panose="02010609030101010101" charset="-122"/>
                        </a:rPr>
                        <a:t>除从事实验技术和图书资料工作外，</a:t>
                      </a:r>
                      <a:r>
                        <a:rPr sz="1500" dirty="0">
                          <a:solidFill>
                            <a:schemeClr val="tx1"/>
                          </a:solidFill>
                          <a:latin typeface="仿宋_GB2312" panose="02010609030101010101" charset="-122"/>
                          <a:ea typeface="仿宋_GB2312" panose="02010609030101010101" charset="-122"/>
                          <a:cs typeface="仿宋_GB2312" panose="02010609030101010101" charset="-122"/>
                        </a:rPr>
                        <a:t>从事</a:t>
                      </a:r>
                      <a:r>
                        <a:rPr lang="zh-CN" sz="1500" dirty="0">
                          <a:solidFill>
                            <a:schemeClr val="tx1"/>
                          </a:solidFill>
                          <a:latin typeface="仿宋_GB2312" panose="02010609030101010101" charset="-122"/>
                          <a:ea typeface="仿宋_GB2312" panose="02010609030101010101" charset="-122"/>
                          <a:cs typeface="仿宋_GB2312" panose="02010609030101010101" charset="-122"/>
                        </a:rPr>
                        <a:t>相关研究</a:t>
                      </a:r>
                      <a:r>
                        <a:rPr sz="1500" dirty="0">
                          <a:solidFill>
                            <a:schemeClr val="tx1"/>
                          </a:solidFill>
                          <a:latin typeface="仿宋_GB2312" panose="02010609030101010101" charset="-122"/>
                          <a:ea typeface="仿宋_GB2312" panose="02010609030101010101" charset="-122"/>
                          <a:cs typeface="仿宋_GB2312" panose="02010609030101010101" charset="-122"/>
                        </a:rPr>
                        <a:t>工作的辅系列专业技术岗位人员。</a:t>
                      </a:r>
                      <a:endParaRPr sz="1500" dirty="0">
                        <a:solidFill>
                          <a:schemeClr val="tx1"/>
                        </a:solidFill>
                        <a:latin typeface="仿宋_GB2312" panose="02010609030101010101" charset="-122"/>
                        <a:ea typeface="仿宋_GB2312" panose="02010609030101010101" charset="-122"/>
                        <a:cs typeface="仿宋_GB2312" panose="02010609030101010101" charset="-122"/>
                      </a:endParaRPr>
                    </a:p>
                  </a:txBody>
                  <a:tcPr marL="0" marR="0" marT="10795"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noFill/>
                  </a:tcPr>
                </a:tc>
              </a:tr>
              <a:tr h="873760">
                <a:tc vMerge="1">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ctr">
                        <a:lnSpc>
                          <a:spcPct val="100000"/>
                        </a:lnSpc>
                      </a:pPr>
                      <a:r>
                        <a:rPr sz="1500" dirty="0">
                          <a:latin typeface="仿宋_GB2312" panose="02010609030101010101" charset="-122"/>
                          <a:ea typeface="仿宋_GB2312" panose="02010609030101010101" charset="-122"/>
                          <a:cs typeface="宋体" panose="02010600030101010101" pitchFamily="2" charset="-122"/>
                        </a:rPr>
                        <a:t>实验系列</a:t>
                      </a:r>
                      <a:endParaRPr sz="1500">
                        <a:latin typeface="仿宋_GB2312" panose="02010609030101010101" charset="-122"/>
                        <a:ea typeface="仿宋_GB2312" panose="02010609030101010101" charset="-122"/>
                        <a:cs typeface="宋体" panose="02010600030101010101" pitchFamily="2" charset="-122"/>
                      </a:endParaRPr>
                    </a:p>
                  </a:txBody>
                  <a:tcPr marL="0" marR="0" marT="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68580">
                        <a:lnSpc>
                          <a:spcPct val="100000"/>
                        </a:lnSpc>
                        <a:spcBef>
                          <a:spcPts val="745"/>
                        </a:spcBef>
                      </a:pPr>
                      <a:r>
                        <a:rPr sz="1500" spc="-5" dirty="0">
                          <a:latin typeface="仿宋_GB2312" panose="02010609030101010101" charset="-122"/>
                          <a:ea typeface="仿宋_GB2312" panose="02010609030101010101" charset="-122"/>
                          <a:cs typeface="仿宋_GB2312" panose="02010609030101010101" charset="-122"/>
                        </a:rPr>
                        <a:t>正高级实验师</a:t>
                      </a:r>
                      <a:r>
                        <a:rPr sz="1500" dirty="0">
                          <a:latin typeface="仿宋_GB2312" panose="02010609030101010101" charset="-122"/>
                          <a:ea typeface="仿宋_GB2312" panose="02010609030101010101" charset="-122"/>
                          <a:cs typeface="仿宋_GB2312" panose="02010609030101010101" charset="-122"/>
                        </a:rPr>
                        <a:t>、高级实验师、实验师、助理实验师</a:t>
                      </a:r>
                      <a:endParaRPr sz="1500">
                        <a:latin typeface="仿宋_GB2312" panose="02010609030101010101" charset="-122"/>
                        <a:ea typeface="仿宋_GB2312" panose="02010609030101010101" charset="-122"/>
                        <a:cs typeface="仿宋_GB2312" panose="02010609030101010101" charset="-122"/>
                      </a:endParaRPr>
                    </a:p>
                  </a:txBody>
                  <a:tcPr marL="0" marR="0" marT="94615"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69215" marR="60325">
                        <a:lnSpc>
                          <a:spcPct val="100000"/>
                        </a:lnSpc>
                        <a:spcBef>
                          <a:spcPts val="1195"/>
                        </a:spcBef>
                      </a:pPr>
                      <a:r>
                        <a:rPr sz="1500" spc="20" dirty="0">
                          <a:latin typeface="仿宋_GB2312" panose="02010609030101010101" charset="-122"/>
                          <a:ea typeface="仿宋_GB2312" panose="02010609030101010101" charset="-122"/>
                          <a:cs typeface="仿宋_GB2312" panose="02010609030101010101" charset="-122"/>
                        </a:rPr>
                        <a:t>从</a:t>
                      </a:r>
                      <a:r>
                        <a:rPr sz="1500" spc="10" dirty="0">
                          <a:latin typeface="仿宋_GB2312" panose="02010609030101010101" charset="-122"/>
                          <a:ea typeface="仿宋_GB2312" panose="02010609030101010101" charset="-122"/>
                          <a:cs typeface="仿宋_GB2312" panose="02010609030101010101" charset="-122"/>
                        </a:rPr>
                        <a:t>事实</a:t>
                      </a:r>
                      <a:r>
                        <a:rPr sz="1500" spc="20" dirty="0">
                          <a:latin typeface="仿宋_GB2312" panose="02010609030101010101" charset="-122"/>
                          <a:ea typeface="仿宋_GB2312" panose="02010609030101010101" charset="-122"/>
                          <a:cs typeface="仿宋_GB2312" panose="02010609030101010101" charset="-122"/>
                        </a:rPr>
                        <a:t>验</a:t>
                      </a:r>
                      <a:r>
                        <a:rPr sz="1500" spc="10" dirty="0">
                          <a:latin typeface="仿宋_GB2312" panose="02010609030101010101" charset="-122"/>
                          <a:ea typeface="仿宋_GB2312" panose="02010609030101010101" charset="-122"/>
                          <a:cs typeface="仿宋_GB2312" panose="02010609030101010101" charset="-122"/>
                        </a:rPr>
                        <a:t>技术</a:t>
                      </a:r>
                      <a:r>
                        <a:rPr sz="1500" spc="20" dirty="0">
                          <a:latin typeface="仿宋_GB2312" panose="02010609030101010101" charset="-122"/>
                          <a:ea typeface="仿宋_GB2312" panose="02010609030101010101" charset="-122"/>
                          <a:cs typeface="仿宋_GB2312" panose="02010609030101010101" charset="-122"/>
                        </a:rPr>
                        <a:t>工</a:t>
                      </a:r>
                      <a:r>
                        <a:rPr sz="1500" spc="10" dirty="0">
                          <a:latin typeface="仿宋_GB2312" panose="02010609030101010101" charset="-122"/>
                          <a:ea typeface="仿宋_GB2312" panose="02010609030101010101" charset="-122"/>
                          <a:cs typeface="仿宋_GB2312" panose="02010609030101010101" charset="-122"/>
                        </a:rPr>
                        <a:t>作</a:t>
                      </a:r>
                      <a:r>
                        <a:rPr sz="1500" spc="35" dirty="0">
                          <a:latin typeface="仿宋_GB2312" panose="02010609030101010101" charset="-122"/>
                          <a:ea typeface="仿宋_GB2312" panose="02010609030101010101" charset="-122"/>
                          <a:cs typeface="仿宋_GB2312" panose="02010609030101010101" charset="-122"/>
                        </a:rPr>
                        <a:t>的</a:t>
                      </a:r>
                      <a:r>
                        <a:rPr sz="1500" spc="10" dirty="0">
                          <a:latin typeface="仿宋_GB2312" panose="02010609030101010101" charset="-122"/>
                          <a:ea typeface="仿宋_GB2312" panose="02010609030101010101" charset="-122"/>
                          <a:cs typeface="仿宋_GB2312" panose="02010609030101010101" charset="-122"/>
                        </a:rPr>
                        <a:t>辅系</a:t>
                      </a:r>
                      <a:r>
                        <a:rPr sz="1500" spc="20" dirty="0">
                          <a:latin typeface="仿宋_GB2312" panose="02010609030101010101" charset="-122"/>
                          <a:ea typeface="仿宋_GB2312" panose="02010609030101010101" charset="-122"/>
                          <a:cs typeface="仿宋_GB2312" panose="02010609030101010101" charset="-122"/>
                        </a:rPr>
                        <a:t>列</a:t>
                      </a:r>
                      <a:r>
                        <a:rPr sz="1500" spc="10" dirty="0">
                          <a:latin typeface="仿宋_GB2312" panose="02010609030101010101" charset="-122"/>
                          <a:ea typeface="仿宋_GB2312" panose="02010609030101010101" charset="-122"/>
                          <a:cs typeface="仿宋_GB2312" panose="02010609030101010101" charset="-122"/>
                        </a:rPr>
                        <a:t>专业技</a:t>
                      </a:r>
                      <a:r>
                        <a:rPr sz="1500" dirty="0">
                          <a:latin typeface="仿宋_GB2312" panose="02010609030101010101" charset="-122"/>
                          <a:ea typeface="仿宋_GB2312" panose="02010609030101010101" charset="-122"/>
                          <a:cs typeface="仿宋_GB2312" panose="02010609030101010101" charset="-122"/>
                        </a:rPr>
                        <a:t>术 岗位人员。</a:t>
                      </a:r>
                      <a:endParaRPr sz="1500">
                        <a:latin typeface="仿宋_GB2312" panose="02010609030101010101" charset="-122"/>
                        <a:ea typeface="仿宋_GB2312" panose="02010609030101010101" charset="-122"/>
                        <a:cs typeface="仿宋_GB2312" panose="02010609030101010101" charset="-122"/>
                      </a:endParaRPr>
                    </a:p>
                  </a:txBody>
                  <a:tcPr marL="0" marR="0" marT="151765"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r>
              <a:tr h="701040">
                <a:tc vMerge="1">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ctr">
                        <a:lnSpc>
                          <a:spcPct val="100000"/>
                        </a:lnSpc>
                        <a:spcBef>
                          <a:spcPts val="30"/>
                        </a:spcBef>
                      </a:pPr>
                      <a:r>
                        <a:rPr sz="1500" dirty="0">
                          <a:latin typeface="仿宋_GB2312" panose="02010609030101010101" charset="-122"/>
                          <a:ea typeface="仿宋_GB2312" panose="02010609030101010101" charset="-122"/>
                          <a:cs typeface="宋体" panose="02010600030101010101" pitchFamily="2" charset="-122"/>
                        </a:rPr>
                        <a:t>图书资料</a:t>
                      </a:r>
                      <a:endParaRPr sz="1500">
                        <a:latin typeface="仿宋_GB2312" panose="02010609030101010101" charset="-122"/>
                        <a:ea typeface="仿宋_GB2312" panose="02010609030101010101" charset="-122"/>
                        <a:cs typeface="宋体" panose="02010600030101010101" pitchFamily="2" charset="-122"/>
                      </a:endParaRPr>
                    </a:p>
                  </a:txBody>
                  <a:tcPr marL="0" marR="0" marT="381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8580" marR="160655">
                        <a:lnSpc>
                          <a:spcPct val="100000"/>
                        </a:lnSpc>
                        <a:spcBef>
                          <a:spcPts val="85"/>
                        </a:spcBef>
                      </a:pPr>
                      <a:r>
                        <a:rPr sz="1500" dirty="0">
                          <a:latin typeface="仿宋_GB2312" panose="02010609030101010101" charset="-122"/>
                          <a:ea typeface="仿宋_GB2312" panose="02010609030101010101" charset="-122"/>
                          <a:cs typeface="仿宋_GB2312" panose="02010609030101010101" charset="-122"/>
                        </a:rPr>
                        <a:t>研究馆员、副研究馆员、 馆员、助理馆员</a:t>
                      </a:r>
                      <a:endParaRPr sz="1500" dirty="0">
                        <a:latin typeface="仿宋_GB2312" panose="02010609030101010101" charset="-122"/>
                        <a:ea typeface="仿宋_GB2312" panose="02010609030101010101" charset="-122"/>
                        <a:cs typeface="仿宋_GB2312" panose="02010609030101010101" charset="-122"/>
                      </a:endParaRPr>
                    </a:p>
                  </a:txBody>
                  <a:tcPr marL="0" marR="0" marT="10795"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69215" marR="62865">
                        <a:lnSpc>
                          <a:spcPct val="100000"/>
                        </a:lnSpc>
                        <a:spcBef>
                          <a:spcPts val="85"/>
                        </a:spcBef>
                      </a:pPr>
                      <a:r>
                        <a:rPr sz="1500" spc="20" dirty="0">
                          <a:latin typeface="仿宋_GB2312" panose="02010609030101010101" charset="-122"/>
                          <a:ea typeface="仿宋_GB2312" panose="02010609030101010101" charset="-122"/>
                          <a:cs typeface="仿宋_GB2312" panose="02010609030101010101" charset="-122"/>
                        </a:rPr>
                        <a:t>从</a:t>
                      </a:r>
                      <a:r>
                        <a:rPr sz="1500" spc="10" dirty="0">
                          <a:latin typeface="仿宋_GB2312" panose="02010609030101010101" charset="-122"/>
                          <a:ea typeface="仿宋_GB2312" panose="02010609030101010101" charset="-122"/>
                          <a:cs typeface="仿宋_GB2312" panose="02010609030101010101" charset="-122"/>
                        </a:rPr>
                        <a:t>事图</a:t>
                      </a:r>
                      <a:r>
                        <a:rPr sz="1500" spc="20" dirty="0">
                          <a:latin typeface="仿宋_GB2312" panose="02010609030101010101" charset="-122"/>
                          <a:ea typeface="仿宋_GB2312" panose="02010609030101010101" charset="-122"/>
                          <a:cs typeface="仿宋_GB2312" panose="02010609030101010101" charset="-122"/>
                        </a:rPr>
                        <a:t>书</a:t>
                      </a:r>
                      <a:r>
                        <a:rPr sz="1500" spc="10" dirty="0">
                          <a:latin typeface="仿宋_GB2312" panose="02010609030101010101" charset="-122"/>
                          <a:ea typeface="仿宋_GB2312" panose="02010609030101010101" charset="-122"/>
                          <a:cs typeface="仿宋_GB2312" panose="02010609030101010101" charset="-122"/>
                        </a:rPr>
                        <a:t>资料</a:t>
                      </a:r>
                      <a:r>
                        <a:rPr sz="1500" spc="20" dirty="0">
                          <a:latin typeface="仿宋_GB2312" panose="02010609030101010101" charset="-122"/>
                          <a:ea typeface="仿宋_GB2312" panose="02010609030101010101" charset="-122"/>
                          <a:cs typeface="仿宋_GB2312" panose="02010609030101010101" charset="-122"/>
                        </a:rPr>
                        <a:t>工</a:t>
                      </a:r>
                      <a:r>
                        <a:rPr sz="1500" spc="10" dirty="0">
                          <a:latin typeface="仿宋_GB2312" panose="02010609030101010101" charset="-122"/>
                          <a:ea typeface="仿宋_GB2312" panose="02010609030101010101" charset="-122"/>
                          <a:cs typeface="仿宋_GB2312" panose="02010609030101010101" charset="-122"/>
                        </a:rPr>
                        <a:t>作</a:t>
                      </a:r>
                      <a:r>
                        <a:rPr sz="1500" spc="20" dirty="0">
                          <a:latin typeface="仿宋_GB2312" panose="02010609030101010101" charset="-122"/>
                          <a:ea typeface="仿宋_GB2312" panose="02010609030101010101" charset="-122"/>
                          <a:cs typeface="仿宋_GB2312" panose="02010609030101010101" charset="-122"/>
                        </a:rPr>
                        <a:t>的</a:t>
                      </a:r>
                      <a:r>
                        <a:rPr sz="1500" spc="10" dirty="0">
                          <a:latin typeface="仿宋_GB2312" panose="02010609030101010101" charset="-122"/>
                          <a:ea typeface="仿宋_GB2312" panose="02010609030101010101" charset="-122"/>
                          <a:cs typeface="仿宋_GB2312" panose="02010609030101010101" charset="-122"/>
                        </a:rPr>
                        <a:t>辅系</a:t>
                      </a:r>
                      <a:r>
                        <a:rPr sz="1500" spc="20" dirty="0">
                          <a:latin typeface="仿宋_GB2312" panose="02010609030101010101" charset="-122"/>
                          <a:ea typeface="仿宋_GB2312" panose="02010609030101010101" charset="-122"/>
                          <a:cs typeface="仿宋_GB2312" panose="02010609030101010101" charset="-122"/>
                        </a:rPr>
                        <a:t>列</a:t>
                      </a:r>
                      <a:r>
                        <a:rPr sz="1500" spc="10" dirty="0">
                          <a:latin typeface="仿宋_GB2312" panose="02010609030101010101" charset="-122"/>
                          <a:ea typeface="仿宋_GB2312" panose="02010609030101010101" charset="-122"/>
                          <a:cs typeface="仿宋_GB2312" panose="02010609030101010101" charset="-122"/>
                        </a:rPr>
                        <a:t>专业技</a:t>
                      </a:r>
                      <a:r>
                        <a:rPr sz="1500" dirty="0">
                          <a:latin typeface="仿宋_GB2312" panose="02010609030101010101" charset="-122"/>
                          <a:ea typeface="仿宋_GB2312" panose="02010609030101010101" charset="-122"/>
                          <a:cs typeface="仿宋_GB2312" panose="02010609030101010101" charset="-122"/>
                        </a:rPr>
                        <a:t>术 岗位人员。</a:t>
                      </a:r>
                      <a:endParaRPr sz="1500">
                        <a:latin typeface="仿宋_GB2312" panose="02010609030101010101" charset="-122"/>
                        <a:ea typeface="仿宋_GB2312" panose="02010609030101010101" charset="-122"/>
                        <a:cs typeface="仿宋_GB2312" panose="02010609030101010101" charset="-122"/>
                      </a:endParaRPr>
                    </a:p>
                  </a:txBody>
                  <a:tcPr marL="0" marR="0" marT="10795"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1250950">
                <a:tc>
                  <a:txBody>
                    <a:bodyPr/>
                    <a:lstStyle/>
                    <a:p>
                      <a:pPr algn="ctr">
                        <a:lnSpc>
                          <a:spcPct val="100000"/>
                        </a:lnSpc>
                        <a:spcBef>
                          <a:spcPts val="30"/>
                        </a:spcBef>
                      </a:pPr>
                      <a:r>
                        <a:rPr sz="1500" dirty="0">
                          <a:latin typeface="仿宋_GB2312" panose="02010609030101010101" charset="-122"/>
                          <a:ea typeface="仿宋_GB2312" panose="02010609030101010101" charset="-122"/>
                          <a:cs typeface="仿宋_GB2312" panose="02010609030101010101" charset="-122"/>
                        </a:rPr>
                        <a:t>委托校外其 他相应专业 </a:t>
                      </a:r>
                      <a:r>
                        <a:rPr sz="1500" spc="-5" dirty="0">
                          <a:latin typeface="仿宋_GB2312" panose="02010609030101010101" charset="-122"/>
                          <a:ea typeface="仿宋_GB2312" panose="02010609030101010101" charset="-122"/>
                          <a:cs typeface="仿宋_GB2312" panose="02010609030101010101" charset="-122"/>
                        </a:rPr>
                        <a:t>评委会</a:t>
                      </a:r>
                      <a:r>
                        <a:rPr lang="zh-CN" sz="1500" spc="-5" dirty="0">
                          <a:latin typeface="仿宋_GB2312" panose="02010609030101010101" charset="-122"/>
                          <a:ea typeface="仿宋_GB2312" panose="02010609030101010101" charset="-122"/>
                          <a:cs typeface="仿宋_GB2312" panose="02010609030101010101" charset="-122"/>
                        </a:rPr>
                        <a:t>评审</a:t>
                      </a:r>
                      <a:endParaRPr lang="zh-CN" sz="1500" spc="-5" dirty="0">
                        <a:latin typeface="仿宋_GB2312" panose="02010609030101010101" charset="-122"/>
                        <a:ea typeface="仿宋_GB2312" panose="02010609030101010101" charset="-122"/>
                        <a:cs typeface="仿宋_GB2312" panose="02010609030101010101" charset="-122"/>
                      </a:endParaRPr>
                    </a:p>
                  </a:txBody>
                  <a:tcPr marL="0" marR="0" marT="381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1440" marR="104775" algn="just">
                        <a:lnSpc>
                          <a:spcPct val="100000"/>
                        </a:lnSpc>
                        <a:spcBef>
                          <a:spcPts val="420"/>
                        </a:spcBef>
                      </a:pPr>
                      <a:r>
                        <a:rPr sz="1500" dirty="0">
                          <a:latin typeface="仿宋_GB2312" panose="02010609030101010101" charset="-122"/>
                          <a:ea typeface="仿宋_GB2312" panose="02010609030101010101" charset="-122"/>
                          <a:cs typeface="仿宋_GB2312" panose="02010609030101010101" charset="-122"/>
                        </a:rPr>
                        <a:t>中小学教师、卫生</a:t>
                      </a:r>
                      <a:r>
                        <a:rPr lang="zh-CN" sz="1500" dirty="0">
                          <a:latin typeface="仿宋_GB2312" panose="02010609030101010101" charset="-122"/>
                          <a:ea typeface="仿宋_GB2312" panose="02010609030101010101" charset="-122"/>
                          <a:cs typeface="仿宋_GB2312" panose="02010609030101010101" charset="-122"/>
                        </a:rPr>
                        <a:t>健康</a:t>
                      </a:r>
                      <a:r>
                        <a:rPr sz="1500" dirty="0">
                          <a:latin typeface="仿宋_GB2312" panose="02010609030101010101" charset="-122"/>
                          <a:ea typeface="仿宋_GB2312" panose="02010609030101010101" charset="-122"/>
                          <a:cs typeface="仿宋_GB2312" panose="02010609030101010101" charset="-122"/>
                        </a:rPr>
                        <a:t>、工程技术、会计 专业、审计专业、统 </a:t>
                      </a:r>
                      <a:r>
                        <a:rPr sz="1500" spc="-5" dirty="0">
                          <a:latin typeface="仿宋_GB2312" panose="02010609030101010101" charset="-122"/>
                          <a:ea typeface="仿宋_GB2312" panose="02010609030101010101" charset="-122"/>
                          <a:cs typeface="仿宋_GB2312" panose="02010609030101010101" charset="-122"/>
                        </a:rPr>
                        <a:t>计专业、出版专业、 </a:t>
                      </a:r>
                      <a:r>
                        <a:rPr sz="1500" dirty="0">
                          <a:latin typeface="仿宋_GB2312" panose="02010609030101010101" charset="-122"/>
                          <a:ea typeface="仿宋_GB2312" panose="02010609030101010101" charset="-122"/>
                          <a:cs typeface="仿宋_GB2312" panose="02010609030101010101" charset="-122"/>
                        </a:rPr>
                        <a:t>档案专业等系列</a:t>
                      </a:r>
                      <a:endParaRPr sz="1500">
                        <a:latin typeface="仿宋_GB2312" panose="02010609030101010101" charset="-122"/>
                        <a:ea typeface="仿宋_GB2312" panose="02010609030101010101" charset="-122"/>
                        <a:cs typeface="仿宋_GB2312" panose="02010609030101010101" charset="-122"/>
                      </a:endParaRPr>
                    </a:p>
                  </a:txBody>
                  <a:tcPr marL="0" marR="0" marT="5334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nSpc>
                          <a:spcPct val="100000"/>
                        </a:lnSpc>
                      </a:pPr>
                      <a:r>
                        <a:rPr sz="1500" dirty="0">
                          <a:latin typeface="仿宋_GB2312" panose="02010609030101010101" charset="-122"/>
                          <a:ea typeface="仿宋_GB2312" panose="02010609030101010101" charset="-122"/>
                          <a:cs typeface="仿宋_GB2312" panose="02010609030101010101" charset="-122"/>
                        </a:rPr>
                        <a:t>相应系列正高级、副高级</a:t>
                      </a:r>
                      <a:r>
                        <a:rPr lang="zh-CN" sz="1500" dirty="0">
                          <a:latin typeface="仿宋_GB2312" panose="02010609030101010101" charset="-122"/>
                          <a:ea typeface="仿宋_GB2312" panose="02010609030101010101" charset="-122"/>
                          <a:cs typeface="仿宋_GB2312" panose="02010609030101010101" charset="-122"/>
                        </a:rPr>
                        <a:t>、</a:t>
                      </a:r>
                      <a:r>
                        <a:rPr sz="1500" dirty="0">
                          <a:latin typeface="仿宋_GB2312" panose="02010609030101010101" charset="-122"/>
                          <a:ea typeface="仿宋_GB2312" panose="02010609030101010101" charset="-122"/>
                          <a:cs typeface="仿宋_GB2312" panose="02010609030101010101" charset="-122"/>
                        </a:rPr>
                        <a:t> 中级</a:t>
                      </a:r>
                      <a:r>
                        <a:rPr lang="zh-CN" sz="1500" dirty="0">
                          <a:latin typeface="仿宋_GB2312" panose="02010609030101010101" charset="-122"/>
                          <a:ea typeface="仿宋_GB2312" panose="02010609030101010101" charset="-122"/>
                          <a:cs typeface="仿宋_GB2312" panose="02010609030101010101" charset="-122"/>
                        </a:rPr>
                        <a:t>、初级</a:t>
                      </a:r>
                      <a:r>
                        <a:rPr sz="1500" dirty="0">
                          <a:latin typeface="仿宋_GB2312" panose="02010609030101010101" charset="-122"/>
                          <a:ea typeface="仿宋_GB2312" panose="02010609030101010101" charset="-122"/>
                          <a:cs typeface="仿宋_GB2312" panose="02010609030101010101" charset="-122"/>
                        </a:rPr>
                        <a:t>资格</a:t>
                      </a:r>
                      <a:endParaRPr sz="1500">
                        <a:latin typeface="仿宋_GB2312" panose="02010609030101010101" charset="-122"/>
                        <a:ea typeface="仿宋_GB2312" panose="02010609030101010101" charset="-122"/>
                        <a:cs typeface="仿宋_GB2312" panose="02010609030101010101" charset="-122"/>
                      </a:endParaRPr>
                    </a:p>
                  </a:txBody>
                  <a:tcPr marL="0" marR="0" marT="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nSpc>
                          <a:spcPct val="100000"/>
                        </a:lnSpc>
                      </a:pPr>
                      <a:r>
                        <a:rPr sz="1500" dirty="0">
                          <a:latin typeface="仿宋_GB2312" panose="02010609030101010101" charset="-122"/>
                          <a:ea typeface="仿宋_GB2312" panose="02010609030101010101" charset="-122"/>
                          <a:cs typeface="仿宋_GB2312" panose="02010609030101010101" charset="-122"/>
                        </a:rPr>
                        <a:t>从事相应系列专业技术工作的辅系列专业技术岗位人员。</a:t>
                      </a:r>
                      <a:endParaRPr sz="1500">
                        <a:latin typeface="仿宋_GB2312" panose="02010609030101010101" charset="-122"/>
                        <a:ea typeface="仿宋_GB2312" panose="02010609030101010101" charset="-122"/>
                        <a:cs typeface="仿宋_GB2312" panose="02010609030101010101" charset="-122"/>
                      </a:endParaRPr>
                    </a:p>
                  </a:txBody>
                  <a:tcPr marL="0" marR="0" marT="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2222" y="100456"/>
            <a:ext cx="719455" cy="719455"/>
          </a:xfrm>
          <a:custGeom>
            <a:avLst/>
            <a:gdLst/>
            <a:ahLst/>
            <a:cxnLst/>
            <a:rect l="l" t="t" r="r" b="b"/>
            <a:pathLst>
              <a:path w="719455" h="719455">
                <a:moveTo>
                  <a:pt x="359663" y="0"/>
                </a:moveTo>
                <a:lnTo>
                  <a:pt x="310858" y="3283"/>
                </a:lnTo>
                <a:lnTo>
                  <a:pt x="264049" y="12848"/>
                </a:lnTo>
                <a:lnTo>
                  <a:pt x="219664" y="28265"/>
                </a:lnTo>
                <a:lnTo>
                  <a:pt x="178133" y="49106"/>
                </a:lnTo>
                <a:lnTo>
                  <a:pt x="139882" y="74943"/>
                </a:lnTo>
                <a:lnTo>
                  <a:pt x="105341" y="105346"/>
                </a:lnTo>
                <a:lnTo>
                  <a:pt x="74939" y="139887"/>
                </a:lnTo>
                <a:lnTo>
                  <a:pt x="49103" y="178138"/>
                </a:lnTo>
                <a:lnTo>
                  <a:pt x="28263" y="219670"/>
                </a:lnTo>
                <a:lnTo>
                  <a:pt x="12847" y="264054"/>
                </a:lnTo>
                <a:lnTo>
                  <a:pt x="3283" y="310861"/>
                </a:lnTo>
                <a:lnTo>
                  <a:pt x="0" y="359663"/>
                </a:lnTo>
                <a:lnTo>
                  <a:pt x="3283" y="408466"/>
                </a:lnTo>
                <a:lnTo>
                  <a:pt x="12847" y="455273"/>
                </a:lnTo>
                <a:lnTo>
                  <a:pt x="28263" y="499657"/>
                </a:lnTo>
                <a:lnTo>
                  <a:pt x="49103" y="541189"/>
                </a:lnTo>
                <a:lnTo>
                  <a:pt x="74939" y="579440"/>
                </a:lnTo>
                <a:lnTo>
                  <a:pt x="105341" y="613981"/>
                </a:lnTo>
                <a:lnTo>
                  <a:pt x="139882" y="644384"/>
                </a:lnTo>
                <a:lnTo>
                  <a:pt x="178133" y="670221"/>
                </a:lnTo>
                <a:lnTo>
                  <a:pt x="219664" y="691062"/>
                </a:lnTo>
                <a:lnTo>
                  <a:pt x="264049" y="706479"/>
                </a:lnTo>
                <a:lnTo>
                  <a:pt x="310858" y="716044"/>
                </a:lnTo>
                <a:lnTo>
                  <a:pt x="359663" y="719327"/>
                </a:lnTo>
                <a:lnTo>
                  <a:pt x="408469" y="716044"/>
                </a:lnTo>
                <a:lnTo>
                  <a:pt x="455278" y="706479"/>
                </a:lnTo>
                <a:lnTo>
                  <a:pt x="499663" y="691062"/>
                </a:lnTo>
                <a:lnTo>
                  <a:pt x="541194" y="670221"/>
                </a:lnTo>
                <a:lnTo>
                  <a:pt x="579445" y="644384"/>
                </a:lnTo>
                <a:lnTo>
                  <a:pt x="613986" y="613981"/>
                </a:lnTo>
                <a:lnTo>
                  <a:pt x="644388" y="579440"/>
                </a:lnTo>
                <a:lnTo>
                  <a:pt x="670224" y="541189"/>
                </a:lnTo>
                <a:lnTo>
                  <a:pt x="691064" y="499657"/>
                </a:lnTo>
                <a:lnTo>
                  <a:pt x="706480" y="455273"/>
                </a:lnTo>
                <a:lnTo>
                  <a:pt x="716044" y="408466"/>
                </a:lnTo>
                <a:lnTo>
                  <a:pt x="719328" y="359663"/>
                </a:lnTo>
                <a:lnTo>
                  <a:pt x="716044" y="310861"/>
                </a:lnTo>
                <a:lnTo>
                  <a:pt x="706480" y="264054"/>
                </a:lnTo>
                <a:lnTo>
                  <a:pt x="691064" y="219670"/>
                </a:lnTo>
                <a:lnTo>
                  <a:pt x="670224" y="178138"/>
                </a:lnTo>
                <a:lnTo>
                  <a:pt x="644388" y="139887"/>
                </a:lnTo>
                <a:lnTo>
                  <a:pt x="613986" y="105346"/>
                </a:lnTo>
                <a:lnTo>
                  <a:pt x="579445" y="74943"/>
                </a:lnTo>
                <a:lnTo>
                  <a:pt x="541194" y="49106"/>
                </a:lnTo>
                <a:lnTo>
                  <a:pt x="499663" y="28265"/>
                </a:lnTo>
                <a:lnTo>
                  <a:pt x="455278" y="12848"/>
                </a:lnTo>
                <a:lnTo>
                  <a:pt x="408469" y="3283"/>
                </a:lnTo>
                <a:lnTo>
                  <a:pt x="359663" y="0"/>
                </a:lnTo>
                <a:close/>
              </a:path>
            </a:pathLst>
          </a:custGeom>
          <a:solidFill>
            <a:srgbClr val="156FC1"/>
          </a:solidFill>
        </p:spPr>
        <p:txBody>
          <a:bodyPr wrap="square" lIns="0" tIns="0" rIns="0" bIns="0" rtlCol="0"/>
          <a:lstStyle/>
          <a:p/>
        </p:txBody>
      </p:sp>
      <p:sp>
        <p:nvSpPr>
          <p:cNvPr id="3" name="object 3"/>
          <p:cNvSpPr txBox="1">
            <a:spLocks noGrp="1"/>
          </p:cNvSpPr>
          <p:nvPr>
            <p:ph type="title"/>
          </p:nvPr>
        </p:nvSpPr>
        <p:spPr>
          <a:xfrm>
            <a:off x="467512" y="241681"/>
            <a:ext cx="4601210" cy="391795"/>
          </a:xfrm>
          <a:prstGeom prst="rect">
            <a:avLst/>
          </a:prstGeom>
        </p:spPr>
        <p:txBody>
          <a:bodyPr vert="horz" wrap="square" lIns="0" tIns="0" rIns="0" bIns="0" rtlCol="0">
            <a:spAutoFit/>
          </a:bodyPr>
          <a:lstStyle/>
          <a:p>
            <a:pPr marL="12700">
              <a:lnSpc>
                <a:spcPts val="3060"/>
              </a:lnSpc>
              <a:tabLst>
                <a:tab pos="625475" algn="l"/>
              </a:tabLst>
            </a:pPr>
            <a:r>
              <a:rPr sz="2800" spc="-5" dirty="0">
                <a:solidFill>
                  <a:srgbClr val="FFFFFF"/>
                </a:solidFill>
              </a:rPr>
              <a:t>1	</a:t>
            </a:r>
            <a:r>
              <a:rPr spc="-5" dirty="0">
                <a:ea typeface="微软雅黑" panose="020B0503020204020204" charset="-122"/>
              </a:rPr>
              <a:t>申报职称前，我需要了解什么</a:t>
            </a:r>
            <a:endParaRPr sz="2800">
              <a:ea typeface="微软雅黑" panose="020B0503020204020204" charset="-122"/>
            </a:endParaRPr>
          </a:p>
        </p:txBody>
      </p:sp>
      <p:sp>
        <p:nvSpPr>
          <p:cNvPr id="4" name="object 4"/>
          <p:cNvSpPr txBox="1"/>
          <p:nvPr/>
        </p:nvSpPr>
        <p:spPr>
          <a:xfrm>
            <a:off x="5484241" y="700735"/>
            <a:ext cx="312293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B41F2C"/>
                </a:solidFill>
                <a:latin typeface="微软雅黑" panose="020B0503020204020204" charset="-122"/>
                <a:ea typeface="微软雅黑" panose="020B0503020204020204" charset="-122"/>
                <a:cs typeface="微软雅黑" panose="020B0503020204020204" charset="-122"/>
              </a:rPr>
              <a:t>——关注几个关键流程</a:t>
            </a:r>
            <a:endParaRPr sz="2400" b="1" spc="-5" dirty="0">
              <a:solidFill>
                <a:srgbClr val="B41F2C"/>
              </a:solidFill>
              <a:latin typeface="微软雅黑" panose="020B0503020204020204" charset="-122"/>
              <a:ea typeface="微软雅黑" panose="020B0503020204020204" charset="-122"/>
              <a:cs typeface="微软雅黑" panose="020B0503020204020204" charset="-122"/>
            </a:endParaRPr>
          </a:p>
        </p:txBody>
      </p:sp>
      <p:graphicFrame>
        <p:nvGraphicFramePr>
          <p:cNvPr id="5" name="object 5"/>
          <p:cNvGraphicFramePr>
            <a:graphicFrameLocks noGrp="1"/>
          </p:cNvGraphicFramePr>
          <p:nvPr>
            <p:custDataLst>
              <p:tags r:id="rId1"/>
            </p:custDataLst>
          </p:nvPr>
        </p:nvGraphicFramePr>
        <p:xfrm>
          <a:off x="290195" y="1228090"/>
          <a:ext cx="8608695" cy="5394960"/>
        </p:xfrm>
        <a:graphic>
          <a:graphicData uri="http://schemas.openxmlformats.org/drawingml/2006/table">
            <a:tbl>
              <a:tblPr firstRow="1" bandRow="1">
                <a:tableStyleId>{2D5ABB26-0587-4C30-8999-92F81FD0307C}</a:tableStyleId>
              </a:tblPr>
              <a:tblGrid>
                <a:gridCol w="1113155"/>
                <a:gridCol w="1371600"/>
                <a:gridCol w="3625215"/>
                <a:gridCol w="2498725"/>
              </a:tblGrid>
              <a:tr h="575945">
                <a:tc>
                  <a:txBody>
                    <a:bodyPr/>
                    <a:lstStyle/>
                    <a:p>
                      <a:pPr>
                        <a:lnSpc>
                          <a:spcPct val="100000"/>
                        </a:lnSpc>
                        <a:spcBef>
                          <a:spcPts val="25"/>
                        </a:spcBef>
                      </a:pPr>
                      <a:endParaRPr sz="1300">
                        <a:latin typeface="Times New Roman" panose="02020603050405020304"/>
                        <a:cs typeface="Times New Roman" panose="02020603050405020304"/>
                      </a:endParaRPr>
                    </a:p>
                    <a:p>
                      <a:pPr algn="ctr">
                        <a:lnSpc>
                          <a:spcPct val="100000"/>
                        </a:lnSpc>
                      </a:pPr>
                      <a:r>
                        <a:rPr lang="zh-CN" sz="1500" b="1" dirty="0">
                          <a:solidFill>
                            <a:srgbClr val="FFFFFF"/>
                          </a:solidFill>
                          <a:latin typeface="Microsoft JhengHei" panose="020B0604030504040204" charset="-120"/>
                          <a:cs typeface="Microsoft JhengHei" panose="020B0604030504040204" charset="-120"/>
                        </a:rPr>
                        <a:t>流程</a:t>
                      </a:r>
                      <a:endParaRPr lang="zh-CN" sz="1500" b="1" dirty="0">
                        <a:solidFill>
                          <a:srgbClr val="FFFFFF"/>
                        </a:solidFill>
                        <a:latin typeface="Microsoft JhengHei" panose="020B0604030504040204" charset="-120"/>
                        <a:cs typeface="Microsoft JhengHei" panose="020B0604030504040204" charset="-120"/>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nSpc>
                          <a:spcPct val="100000"/>
                        </a:lnSpc>
                        <a:spcBef>
                          <a:spcPts val="25"/>
                        </a:spcBef>
                      </a:pPr>
                      <a:endParaRPr sz="1300">
                        <a:latin typeface="Times New Roman" panose="02020603050405020304"/>
                        <a:cs typeface="Times New Roman" panose="02020603050405020304"/>
                      </a:endParaRPr>
                    </a:p>
                    <a:p>
                      <a:pPr algn="ctr">
                        <a:lnSpc>
                          <a:spcPct val="100000"/>
                        </a:lnSpc>
                      </a:pPr>
                      <a:r>
                        <a:rPr lang="zh-CN" sz="1500" b="1" dirty="0">
                          <a:solidFill>
                            <a:srgbClr val="FFFFFF"/>
                          </a:solidFill>
                          <a:latin typeface="Microsoft JhengHei" panose="020B0604030504040204" charset="-120"/>
                          <a:cs typeface="Microsoft JhengHei" panose="020B0604030504040204" charset="-120"/>
                        </a:rPr>
                        <a:t>环节</a:t>
                      </a:r>
                      <a:endParaRPr lang="zh-CN" sz="1500" b="1" dirty="0">
                        <a:solidFill>
                          <a:srgbClr val="FFFFFF"/>
                        </a:solidFill>
                        <a:latin typeface="Microsoft JhengHei" panose="020B0604030504040204" charset="-120"/>
                        <a:cs typeface="Microsoft JhengHei" panose="020B0604030504040204" charset="-120"/>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nSpc>
                          <a:spcPct val="100000"/>
                        </a:lnSpc>
                        <a:spcBef>
                          <a:spcPts val="25"/>
                        </a:spcBef>
                      </a:pPr>
                      <a:endParaRPr sz="1300">
                        <a:latin typeface="Times New Roman" panose="02020603050405020304"/>
                        <a:cs typeface="Times New Roman" panose="02020603050405020304"/>
                      </a:endParaRPr>
                    </a:p>
                    <a:p>
                      <a:pPr marL="1270" algn="ctr">
                        <a:lnSpc>
                          <a:spcPct val="100000"/>
                        </a:lnSpc>
                      </a:pPr>
                      <a:r>
                        <a:rPr sz="1500" b="1" dirty="0">
                          <a:solidFill>
                            <a:srgbClr val="FFFFFF"/>
                          </a:solidFill>
                          <a:latin typeface="Microsoft JhengHei" panose="020B0604030504040204" charset="-120"/>
                          <a:cs typeface="Microsoft JhengHei" panose="020B0604030504040204" charset="-120"/>
                        </a:rPr>
                        <a:t>规定</a:t>
                      </a:r>
                      <a:endParaRPr sz="1500">
                        <a:latin typeface="Microsoft JhengHei" panose="020B0604030504040204" charset="-120"/>
                        <a:cs typeface="Microsoft JhengHei" panose="020B0604030504040204" charset="-120"/>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nSpc>
                          <a:spcPct val="100000"/>
                        </a:lnSpc>
                        <a:spcBef>
                          <a:spcPts val="25"/>
                        </a:spcBef>
                      </a:pPr>
                      <a:endParaRPr sz="1300">
                        <a:latin typeface="Times New Roman" panose="02020603050405020304"/>
                        <a:cs typeface="Times New Roman" panose="02020603050405020304"/>
                      </a:endParaRPr>
                    </a:p>
                    <a:p>
                      <a:pPr marL="1270" algn="ctr">
                        <a:lnSpc>
                          <a:spcPct val="100000"/>
                        </a:lnSpc>
                      </a:pPr>
                      <a:r>
                        <a:rPr sz="1500" b="1" dirty="0">
                          <a:solidFill>
                            <a:srgbClr val="FFFFFF"/>
                          </a:solidFill>
                          <a:latin typeface="Microsoft JhengHei" panose="020B0604030504040204" charset="-120"/>
                          <a:cs typeface="Microsoft JhengHei" panose="020B0604030504040204" charset="-120"/>
                        </a:rPr>
                        <a:t>说明</a:t>
                      </a:r>
                      <a:endParaRPr sz="1500">
                        <a:latin typeface="Microsoft JhengHei" panose="020B0604030504040204" charset="-120"/>
                        <a:cs typeface="Microsoft JhengHei" panose="020B0604030504040204" charset="-120"/>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1256030">
                <a:tc>
                  <a:txBody>
                    <a:bodyPr/>
                    <a:lstStyle/>
                    <a:p>
                      <a:pPr algn="ctr">
                        <a:lnSpc>
                          <a:spcPct val="100000"/>
                        </a:lnSpc>
                      </a:pPr>
                      <a:r>
                        <a:rPr sz="1500" dirty="0">
                          <a:latin typeface="仿宋_GB2312" panose="02010609030101010101" charset="-122"/>
                          <a:ea typeface="仿宋_GB2312" panose="02010609030101010101" charset="-122"/>
                          <a:cs typeface="宋体" panose="02010600030101010101" pitchFamily="2" charset="-122"/>
                        </a:rPr>
                        <a:t>申报流程</a:t>
                      </a:r>
                      <a:endParaRPr sz="1500">
                        <a:latin typeface="仿宋_GB2312" panose="02010609030101010101" charset="-122"/>
                        <a:ea typeface="仿宋_GB2312" panose="02010609030101010101" charset="-122"/>
                        <a:cs typeface="宋体" panose="02010600030101010101" pitchFamily="2" charset="-122"/>
                      </a:endParaRPr>
                    </a:p>
                  </a:txBody>
                  <a:tcPr marL="0" marR="0" marT="0" marB="0" anchor="ctr" anchorCtr="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accent5">
                        <a:lumMod val="20000"/>
                        <a:lumOff val="80000"/>
                      </a:schemeClr>
                    </a:solidFill>
                  </a:tcPr>
                </a:tc>
                <a:tc>
                  <a:txBody>
                    <a:bodyPr/>
                    <a:lstStyle/>
                    <a:p>
                      <a:pPr algn="ctr">
                        <a:lnSpc>
                          <a:spcPct val="100000"/>
                        </a:lnSpc>
                      </a:pPr>
                      <a:r>
                        <a:rPr sz="1500" spc="-5" dirty="0">
                          <a:latin typeface="仿宋_GB2312" panose="02010609030101010101" charset="-122"/>
                          <a:ea typeface="仿宋_GB2312" panose="02010609030101010101" charset="-122"/>
                          <a:cs typeface="宋体" panose="02010600030101010101" pitchFamily="2" charset="-122"/>
                        </a:rPr>
                        <a:t>申报材料审核</a:t>
                      </a:r>
                      <a:endParaRPr sz="1500">
                        <a:latin typeface="仿宋_GB2312" panose="02010609030101010101" charset="-122"/>
                        <a:ea typeface="仿宋_GB2312" panose="02010609030101010101" charset="-122"/>
                        <a:cs typeface="宋体" panose="02010600030101010101" pitchFamily="2" charset="-122"/>
                      </a:endParaRPr>
                    </a:p>
                  </a:txBody>
                  <a:tcPr marL="0" marR="0" marT="0" marB="0" anchor="ctr" anchorCtr="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accent5">
                        <a:lumMod val="20000"/>
                        <a:lumOff val="80000"/>
                      </a:schemeClr>
                    </a:solidFill>
                  </a:tcPr>
                </a:tc>
                <a:tc>
                  <a:txBody>
                    <a:bodyPr/>
                    <a:lstStyle/>
                    <a:p>
                      <a:pPr algn="l">
                        <a:lnSpc>
                          <a:spcPct val="100000"/>
                        </a:lnSpc>
                        <a:spcBef>
                          <a:spcPts val="5"/>
                        </a:spcBef>
                      </a:pPr>
                      <a:r>
                        <a:rPr sz="1500" dirty="0">
                          <a:latin typeface="仿宋_GB2312" panose="02010609030101010101" charset="-122"/>
                          <a:ea typeface="仿宋_GB2312" panose="02010609030101010101" charset="-122"/>
                          <a:cs typeface="仿宋_GB2312" panose="02010609030101010101" charset="-122"/>
                        </a:rPr>
                        <a:t>今年仍采用在线申报的方式进行材料填报</a:t>
                      </a:r>
                      <a:r>
                        <a:rPr lang="zh-CN" sz="1500" dirty="0">
                          <a:latin typeface="仿宋_GB2312" panose="02010609030101010101" charset="-122"/>
                          <a:ea typeface="仿宋_GB2312" panose="02010609030101010101" charset="-122"/>
                          <a:cs typeface="仿宋_GB2312" panose="02010609030101010101" charset="-122"/>
                        </a:rPr>
                        <a:t>，</a:t>
                      </a:r>
                      <a:r>
                        <a:rPr sz="1500" dirty="0">
                          <a:latin typeface="仿宋_GB2312" panose="02010609030101010101" charset="-122"/>
                          <a:ea typeface="仿宋_GB2312" panose="02010609030101010101" charset="-122"/>
                          <a:cs typeface="仿宋_GB2312" panose="02010609030101010101" charset="-122"/>
                        </a:rPr>
                        <a:t> 填报方式与填报流程进一步简化。</a:t>
                      </a:r>
                      <a:endParaRPr sz="1500">
                        <a:latin typeface="仿宋_GB2312" panose="02010609030101010101" charset="-122"/>
                        <a:ea typeface="仿宋_GB2312" panose="02010609030101010101" charset="-122"/>
                        <a:cs typeface="仿宋_GB2312" panose="02010609030101010101" charset="-122"/>
                      </a:endParaRPr>
                    </a:p>
                  </a:txBody>
                  <a:tcPr marL="0" marR="0" marT="635" marB="0" anchor="ctr" anchorCtr="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accent5">
                        <a:lumMod val="20000"/>
                        <a:lumOff val="80000"/>
                      </a:schemeClr>
                    </a:solidFill>
                  </a:tcPr>
                </a:tc>
                <a:tc>
                  <a:txBody>
                    <a:bodyPr/>
                    <a:lstStyle/>
                    <a:p>
                      <a:pPr marL="92075" marR="111760" algn="l">
                        <a:lnSpc>
                          <a:spcPct val="100000"/>
                        </a:lnSpc>
                        <a:spcBef>
                          <a:spcPts val="5"/>
                        </a:spcBef>
                        <a:buClrTx/>
                        <a:buSzTx/>
                        <a:buFontTx/>
                      </a:pPr>
                      <a:r>
                        <a:rPr sz="1500" dirty="0">
                          <a:latin typeface="仿宋_GB2312" panose="02010609030101010101" charset="-122"/>
                          <a:ea typeface="仿宋_GB2312" panose="02010609030101010101" charset="-122"/>
                          <a:cs typeface="仿宋_GB2312" panose="02010609030101010101" charset="-122"/>
                        </a:rPr>
                        <a:t>申报材料</a:t>
                      </a:r>
                      <a:r>
                        <a:rPr lang="zh-CN" sz="1500" dirty="0">
                          <a:latin typeface="仿宋_GB2312" panose="02010609030101010101" charset="-122"/>
                          <a:ea typeface="仿宋_GB2312" panose="02010609030101010101" charset="-122"/>
                          <a:cs typeface="仿宋_GB2312" panose="02010609030101010101" charset="-122"/>
                        </a:rPr>
                        <a:t>由二级单位初审，并由人事处、教务处、研究生院、科技处、社科处、学工部等职能部门联合复审</a:t>
                      </a:r>
                      <a:r>
                        <a:rPr sz="1500" dirty="0">
                          <a:latin typeface="仿宋_GB2312" panose="02010609030101010101" charset="-122"/>
                          <a:ea typeface="仿宋_GB2312" panose="02010609030101010101" charset="-122"/>
                          <a:cs typeface="仿宋_GB2312" panose="02010609030101010101" charset="-122"/>
                        </a:rPr>
                        <a:t>。</a:t>
                      </a:r>
                      <a:endParaRPr sz="1500" dirty="0">
                        <a:latin typeface="仿宋_GB2312" panose="02010609030101010101" charset="-122"/>
                        <a:ea typeface="仿宋_GB2312" panose="02010609030101010101" charset="-122"/>
                        <a:cs typeface="仿宋_GB2312" panose="02010609030101010101" charset="-122"/>
                      </a:endParaRPr>
                    </a:p>
                  </a:txBody>
                  <a:tcPr marL="0" marR="0" marT="0" marB="0" anchor="ctr" anchorCtr="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accent5">
                        <a:lumMod val="20000"/>
                        <a:lumOff val="80000"/>
                      </a:schemeClr>
                    </a:solidFill>
                  </a:tcPr>
                </a:tc>
              </a:tr>
              <a:tr h="860425">
                <a:tc>
                  <a:txBody>
                    <a:bodyPr/>
                    <a:lstStyle/>
                    <a:p>
                      <a:pPr algn="ctr">
                        <a:lnSpc>
                          <a:spcPct val="100000"/>
                        </a:lnSpc>
                      </a:pPr>
                      <a:r>
                        <a:rPr sz="1500" dirty="0">
                          <a:latin typeface="仿宋_GB2312" panose="02010609030101010101" charset="-122"/>
                          <a:ea typeface="仿宋_GB2312" panose="02010609030101010101" charset="-122"/>
                          <a:cs typeface="宋体" panose="02010600030101010101" pitchFamily="2" charset="-122"/>
                        </a:rPr>
                        <a:t>申报流程</a:t>
                      </a:r>
                      <a:endParaRPr sz="1500">
                        <a:latin typeface="仿宋_GB2312" panose="02010609030101010101" charset="-122"/>
                        <a:ea typeface="仿宋_GB2312" panose="02010609030101010101" charset="-122"/>
                        <a:cs typeface="宋体" panose="02010600030101010101" pitchFamily="2" charset="-122"/>
                      </a:endParaRPr>
                    </a:p>
                  </a:txBody>
                  <a:tcPr marL="0" marR="0" marT="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lumMod val="20000"/>
                        <a:lumOff val="80000"/>
                      </a:schemeClr>
                    </a:solidFill>
                  </a:tcPr>
                </a:tc>
                <a:tc>
                  <a:txBody>
                    <a:bodyPr/>
                    <a:lstStyle/>
                    <a:p>
                      <a:pPr algn="ctr">
                        <a:lnSpc>
                          <a:spcPct val="100000"/>
                        </a:lnSpc>
                      </a:pPr>
                      <a:r>
                        <a:rPr sz="1500" dirty="0">
                          <a:latin typeface="仿宋_GB2312" panose="02010609030101010101" charset="-122"/>
                          <a:ea typeface="仿宋_GB2312" panose="02010609030101010101" charset="-122"/>
                          <a:cs typeface="仿宋_GB2312" panose="02010609030101010101" charset="-122"/>
                        </a:rPr>
                        <a:t>代表作通讯评议</a:t>
                      </a:r>
                      <a:endParaRPr sz="1500">
                        <a:latin typeface="仿宋_GB2312" panose="02010609030101010101" charset="-122"/>
                        <a:ea typeface="仿宋_GB2312" panose="02010609030101010101" charset="-122"/>
                        <a:cs typeface="仿宋_GB2312" panose="02010609030101010101" charset="-122"/>
                      </a:endParaRPr>
                    </a:p>
                  </a:txBody>
                  <a:tcPr marL="0" marR="0" marT="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lumMod val="20000"/>
                        <a:lumOff val="80000"/>
                      </a:schemeClr>
                    </a:solidFill>
                  </a:tcPr>
                </a:tc>
                <a:tc>
                  <a:txBody>
                    <a:bodyPr/>
                    <a:lstStyle/>
                    <a:p>
                      <a:pPr algn="l">
                        <a:lnSpc>
                          <a:spcPct val="100000"/>
                        </a:lnSpc>
                      </a:pPr>
                      <a:r>
                        <a:rPr sz="1500" dirty="0">
                          <a:latin typeface="仿宋_GB2312" panose="02010609030101010101" charset="-122"/>
                          <a:ea typeface="仿宋_GB2312" panose="02010609030101010101" charset="-122"/>
                          <a:cs typeface="仿宋_GB2312" panose="02010609030101010101" charset="-122"/>
                        </a:rPr>
                        <a:t>申报高级职称人员统一送</a:t>
                      </a:r>
                      <a:r>
                        <a:rPr sz="1500" spc="5" dirty="0">
                          <a:latin typeface="仿宋_GB2312" panose="02010609030101010101" charset="-122"/>
                          <a:ea typeface="仿宋_GB2312" panose="02010609030101010101" charset="-122"/>
                          <a:cs typeface="仿宋_GB2312" panose="02010609030101010101" charset="-122"/>
                        </a:rPr>
                        <a:t>审</a:t>
                      </a:r>
                      <a:r>
                        <a:rPr sz="1500" spc="-10" dirty="0">
                          <a:latin typeface="仿宋_GB2312" panose="02010609030101010101" charset="-122"/>
                          <a:ea typeface="仿宋_GB2312" panose="02010609030101010101" charset="-122"/>
                          <a:cs typeface="仿宋_GB2312" panose="02010609030101010101" charset="-122"/>
                        </a:rPr>
                        <a:t>3</a:t>
                      </a:r>
                      <a:r>
                        <a:rPr sz="1500" dirty="0">
                          <a:latin typeface="仿宋_GB2312" panose="02010609030101010101" charset="-122"/>
                          <a:ea typeface="仿宋_GB2312" panose="02010609030101010101" charset="-122"/>
                          <a:cs typeface="仿宋_GB2312" panose="02010609030101010101" charset="-122"/>
                        </a:rPr>
                        <a:t>名校外同行专家进行学术评议。</a:t>
                      </a:r>
                      <a:endParaRPr sz="1500">
                        <a:latin typeface="仿宋_GB2312" panose="02010609030101010101" charset="-122"/>
                        <a:ea typeface="仿宋_GB2312" panose="02010609030101010101" charset="-122"/>
                        <a:cs typeface="仿宋_GB2312" panose="02010609030101010101" charset="-122"/>
                      </a:endParaRPr>
                    </a:p>
                  </a:txBody>
                  <a:tcPr marL="0" marR="0" marT="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lumMod val="20000"/>
                        <a:lumOff val="80000"/>
                      </a:schemeClr>
                    </a:solidFill>
                  </a:tcPr>
                </a:tc>
                <a:tc>
                  <a:txBody>
                    <a:bodyPr/>
                    <a:lstStyle/>
                    <a:p>
                      <a:pPr algn="l">
                        <a:lnSpc>
                          <a:spcPct val="100000"/>
                        </a:lnSpc>
                      </a:pPr>
                      <a:r>
                        <a:rPr lang="zh-CN" sz="1500" spc="-5" dirty="0">
                          <a:latin typeface="仿宋_GB2312" panose="02010609030101010101" charset="-122"/>
                          <a:ea typeface="仿宋_GB2312" panose="02010609030101010101" charset="-122"/>
                          <a:cs typeface="仿宋_GB2312" panose="02010609030101010101" charset="-122"/>
                        </a:rPr>
                        <a:t>通讯评议结果当年有效。</a:t>
                      </a:r>
                      <a:endParaRPr lang="zh-CN" sz="1500">
                        <a:latin typeface="仿宋_GB2312" panose="02010609030101010101" charset="-122"/>
                        <a:ea typeface="仿宋_GB2312" panose="02010609030101010101" charset="-122"/>
                        <a:cs typeface="仿宋_GB2312" panose="02010609030101010101" charset="-122"/>
                      </a:endParaRPr>
                    </a:p>
                  </a:txBody>
                  <a:tcPr marL="0" marR="0" marT="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lumMod val="20000"/>
                        <a:lumOff val="80000"/>
                      </a:schemeClr>
                    </a:solidFill>
                  </a:tcPr>
                </a:tc>
              </a:tr>
              <a:tr h="1220470">
                <a:tc>
                  <a:txBody>
                    <a:bodyPr/>
                    <a:p>
                      <a:pPr algn="ctr">
                        <a:lnSpc>
                          <a:spcPct val="100000"/>
                        </a:lnSpc>
                      </a:pPr>
                      <a:r>
                        <a:rPr sz="1500" dirty="0">
                          <a:latin typeface="仿宋_GB2312" panose="02010609030101010101" charset="-122"/>
                          <a:ea typeface="仿宋_GB2312" panose="02010609030101010101" charset="-122"/>
                          <a:cs typeface="宋体" panose="02010600030101010101" pitchFamily="2" charset="-122"/>
                        </a:rPr>
                        <a:t>申报流程</a:t>
                      </a:r>
                      <a:endParaRPr sz="1500">
                        <a:latin typeface="仿宋_GB2312" panose="02010609030101010101" charset="-122"/>
                        <a:ea typeface="仿宋_GB2312" panose="02010609030101010101" charset="-122"/>
                        <a:cs typeface="宋体" panose="02010600030101010101" pitchFamily="2" charset="-122"/>
                      </a:endParaRPr>
                    </a:p>
                  </a:txBody>
                  <a:tcPr marL="0" marR="0" marT="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5">
                        <a:lumMod val="20000"/>
                        <a:lumOff val="80000"/>
                      </a:schemeClr>
                    </a:solidFill>
                  </a:tcPr>
                </a:tc>
                <a:tc>
                  <a:txBody>
                    <a:bodyPr/>
                    <a:p>
                      <a:pPr algn="ctr">
                        <a:lnSpc>
                          <a:spcPct val="100000"/>
                        </a:lnSpc>
                      </a:pPr>
                      <a:r>
                        <a:rPr lang="zh-CN" sz="1500" spc="-5" dirty="0">
                          <a:latin typeface="仿宋_GB2312" panose="02010609030101010101" charset="-122"/>
                          <a:ea typeface="仿宋_GB2312" panose="02010609030101010101" charset="-122"/>
                          <a:cs typeface="宋体" panose="02010600030101010101" pitchFamily="2" charset="-122"/>
                        </a:rPr>
                        <a:t>评前公示</a:t>
                      </a:r>
                      <a:endParaRPr lang="zh-CN" sz="1500" spc="-5" dirty="0">
                        <a:latin typeface="仿宋_GB2312" panose="02010609030101010101" charset="-122"/>
                        <a:ea typeface="仿宋_GB2312" panose="02010609030101010101" charset="-122"/>
                        <a:cs typeface="宋体" panose="02010600030101010101" pitchFamily="2" charset="-122"/>
                      </a:endParaRPr>
                    </a:p>
                  </a:txBody>
                  <a:tcPr marL="0" marR="0" marT="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5">
                        <a:lumMod val="20000"/>
                        <a:lumOff val="80000"/>
                      </a:schemeClr>
                    </a:solidFill>
                  </a:tcPr>
                </a:tc>
                <a:tc>
                  <a:txBody>
                    <a:bodyPr/>
                    <a:p>
                      <a:pPr algn="l">
                        <a:lnSpc>
                          <a:spcPct val="100000"/>
                        </a:lnSpc>
                        <a:spcBef>
                          <a:spcPts val="5"/>
                        </a:spcBef>
                      </a:pPr>
                      <a:r>
                        <a:rPr sz="1500" spc="-5" dirty="0">
                          <a:latin typeface="仿宋_GB2312" panose="02010609030101010101" charset="-122"/>
                          <a:ea typeface="仿宋_GB2312" panose="02010609030101010101" charset="-122"/>
                          <a:cs typeface="仿宋_GB2312" panose="02010609030101010101" charset="-122"/>
                        </a:rPr>
                        <a:t>学校受理评审人员的评前公示由学</a:t>
                      </a:r>
                      <a:r>
                        <a:rPr sz="1500" dirty="0">
                          <a:latin typeface="仿宋_GB2312" panose="02010609030101010101" charset="-122"/>
                          <a:ea typeface="仿宋_GB2312" panose="02010609030101010101" charset="-122"/>
                          <a:cs typeface="仿宋_GB2312" panose="02010609030101010101" charset="-122"/>
                        </a:rPr>
                        <a:t>校评聘办统一进行网上在线公示，各二级单位同步在学院显著位置张榜告知，公示时间不得少于</a:t>
                      </a:r>
                      <a:r>
                        <a:rPr lang="en-US" sz="1500" spc="-10" dirty="0">
                          <a:latin typeface="仿宋_GB2312" panose="02010609030101010101" charset="-122"/>
                          <a:ea typeface="仿宋_GB2312" panose="02010609030101010101" charset="-122"/>
                          <a:cs typeface="仿宋_GB2312" panose="02010609030101010101" charset="-122"/>
                        </a:rPr>
                        <a:t>5</a:t>
                      </a:r>
                      <a:r>
                        <a:rPr sz="1500" dirty="0">
                          <a:latin typeface="仿宋_GB2312" panose="02010609030101010101" charset="-122"/>
                          <a:ea typeface="仿宋_GB2312" panose="02010609030101010101" charset="-122"/>
                          <a:cs typeface="仿宋_GB2312" panose="02010609030101010101" charset="-122"/>
                        </a:rPr>
                        <a:t>个工作日。</a:t>
                      </a:r>
                      <a:endParaRPr sz="1500">
                        <a:latin typeface="仿宋_GB2312" panose="02010609030101010101" charset="-122"/>
                        <a:ea typeface="仿宋_GB2312" panose="02010609030101010101" charset="-122"/>
                        <a:cs typeface="仿宋_GB2312" panose="02010609030101010101" charset="-122"/>
                      </a:endParaRPr>
                    </a:p>
                  </a:txBody>
                  <a:tcPr marL="0" marR="0" marT="635"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5">
                        <a:lumMod val="20000"/>
                        <a:lumOff val="80000"/>
                      </a:schemeClr>
                    </a:solidFill>
                  </a:tcPr>
                </a:tc>
                <a:tc>
                  <a:txBody>
                    <a:bodyPr/>
                    <a:p>
                      <a:pPr marL="92075" marR="111760" algn="l">
                        <a:lnSpc>
                          <a:spcPct val="100000"/>
                        </a:lnSpc>
                        <a:spcBef>
                          <a:spcPts val="5"/>
                        </a:spcBef>
                        <a:buClrTx/>
                        <a:buSzTx/>
                        <a:buFontTx/>
                      </a:pPr>
                      <a:r>
                        <a:rPr sz="1500" dirty="0">
                          <a:latin typeface="仿宋_GB2312" panose="02010609030101010101" charset="-122"/>
                          <a:ea typeface="仿宋_GB2312" panose="02010609030101010101" charset="-122"/>
                          <a:cs typeface="仿宋_GB2312" panose="02010609030101010101" charset="-122"/>
                        </a:rPr>
                        <a:t>所有申报材料进入评前公示 环节，原则上不再允许更改</a:t>
                      </a:r>
                      <a:r>
                        <a:rPr lang="zh-CN" sz="1500" dirty="0">
                          <a:latin typeface="仿宋_GB2312" panose="02010609030101010101" charset="-122"/>
                          <a:ea typeface="仿宋_GB2312" panose="02010609030101010101" charset="-122"/>
                          <a:cs typeface="仿宋_GB2312" panose="02010609030101010101" charset="-122"/>
                        </a:rPr>
                        <a:t>；</a:t>
                      </a:r>
                      <a:r>
                        <a:rPr sz="1500" dirty="0">
                          <a:latin typeface="仿宋_GB2312" panose="02010609030101010101" charset="-122"/>
                          <a:ea typeface="仿宋_GB2312" panose="02010609030101010101" charset="-122"/>
                          <a:cs typeface="仿宋_GB2312" panose="02010609030101010101" charset="-122"/>
                        </a:rPr>
                        <a:t> 如确有更改或补充材料的，须再次公示。</a:t>
                      </a:r>
                      <a:endParaRPr sz="1500" dirty="0">
                        <a:latin typeface="仿宋_GB2312" panose="02010609030101010101" charset="-122"/>
                        <a:ea typeface="仿宋_GB2312" panose="02010609030101010101" charset="-122"/>
                        <a:cs typeface="仿宋_GB2312" panose="02010609030101010101" charset="-122"/>
                      </a:endParaRPr>
                    </a:p>
                  </a:txBody>
                  <a:tcPr marL="0" marR="0" marT="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5">
                        <a:lumMod val="20000"/>
                        <a:lumOff val="80000"/>
                      </a:schemeClr>
                    </a:solidFill>
                  </a:tcPr>
                </a:tc>
              </a:tr>
              <a:tr h="1482090">
                <a:tc>
                  <a:txBody>
                    <a:bodyPr/>
                    <a:lstStyle/>
                    <a:p>
                      <a:pPr algn="ctr">
                        <a:lnSpc>
                          <a:spcPct val="100000"/>
                        </a:lnSpc>
                      </a:pPr>
                      <a:r>
                        <a:rPr sz="1500" dirty="0">
                          <a:latin typeface="仿宋_GB2312" panose="02010609030101010101" charset="-122"/>
                          <a:ea typeface="仿宋_GB2312" panose="02010609030101010101" charset="-122"/>
                          <a:cs typeface="宋体" panose="02010600030101010101" pitchFamily="2" charset="-122"/>
                        </a:rPr>
                        <a:t>评审流程</a:t>
                      </a:r>
                      <a:endParaRPr sz="1500">
                        <a:latin typeface="仿宋_GB2312" panose="02010609030101010101" charset="-122"/>
                        <a:ea typeface="仿宋_GB2312" panose="02010609030101010101" charset="-122"/>
                        <a:cs typeface="宋体" panose="02010600030101010101" pitchFamily="2" charset="-122"/>
                      </a:endParaRPr>
                    </a:p>
                  </a:txBody>
                  <a:tcPr marL="0" marR="0" marT="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lumMod val="20000"/>
                        <a:lumOff val="80000"/>
                      </a:schemeClr>
                    </a:solidFill>
                  </a:tcPr>
                </a:tc>
                <a:tc>
                  <a:txBody>
                    <a:bodyPr/>
                    <a:lstStyle/>
                    <a:p>
                      <a:pPr algn="ctr">
                        <a:lnSpc>
                          <a:spcPct val="100000"/>
                        </a:lnSpc>
                      </a:pPr>
                      <a:r>
                        <a:rPr sz="1500" dirty="0">
                          <a:latin typeface="仿宋_GB2312" panose="02010609030101010101" charset="-122"/>
                          <a:ea typeface="仿宋_GB2312" panose="02010609030101010101" charset="-122"/>
                          <a:cs typeface="宋体" panose="02010600030101010101" pitchFamily="2" charset="-122"/>
                        </a:rPr>
                        <a:t>学科组答辩</a:t>
                      </a:r>
                      <a:endParaRPr sz="1500">
                        <a:latin typeface="仿宋_GB2312" panose="02010609030101010101" charset="-122"/>
                        <a:ea typeface="仿宋_GB2312" panose="02010609030101010101" charset="-122"/>
                        <a:cs typeface="宋体" panose="02010600030101010101" pitchFamily="2" charset="-122"/>
                      </a:endParaRPr>
                    </a:p>
                  </a:txBody>
                  <a:tcPr marL="0" marR="0" marT="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lumMod val="20000"/>
                        <a:lumOff val="80000"/>
                      </a:schemeClr>
                    </a:solidFill>
                  </a:tcPr>
                </a:tc>
                <a:tc>
                  <a:txBody>
                    <a:bodyPr/>
                    <a:lstStyle/>
                    <a:p>
                      <a:pPr algn="l">
                        <a:lnSpc>
                          <a:spcPct val="100000"/>
                        </a:lnSpc>
                        <a:spcBef>
                          <a:spcPts val="25"/>
                        </a:spcBef>
                      </a:pPr>
                      <a:r>
                        <a:rPr sz="1500" dirty="0">
                          <a:latin typeface="仿宋_GB2312" panose="02010609030101010101" charset="-122"/>
                          <a:ea typeface="仿宋_GB2312" panose="02010609030101010101" charset="-122"/>
                          <a:cs typeface="仿宋_GB2312" panose="02010609030101010101" charset="-122"/>
                        </a:rPr>
                        <a:t>2</a:t>
                      </a:r>
                      <a:r>
                        <a:rPr sz="1500" spc="-10" dirty="0">
                          <a:latin typeface="仿宋_GB2312" panose="02010609030101010101" charset="-122"/>
                          <a:ea typeface="仿宋_GB2312" panose="02010609030101010101" charset="-122"/>
                          <a:cs typeface="仿宋_GB2312" panose="02010609030101010101" charset="-122"/>
                        </a:rPr>
                        <a:t>0</a:t>
                      </a:r>
                      <a:r>
                        <a:rPr sz="1500" dirty="0">
                          <a:latin typeface="仿宋_GB2312" panose="02010609030101010101" charset="-122"/>
                          <a:ea typeface="仿宋_GB2312" panose="02010609030101010101" charset="-122"/>
                          <a:cs typeface="仿宋_GB2312" panose="02010609030101010101" charset="-122"/>
                        </a:rPr>
                        <a:t>2</a:t>
                      </a:r>
                      <a:r>
                        <a:rPr lang="en-US" sz="1500" dirty="0">
                          <a:latin typeface="仿宋_GB2312" panose="02010609030101010101" charset="-122"/>
                          <a:ea typeface="仿宋_GB2312" panose="02010609030101010101" charset="-122"/>
                          <a:cs typeface="仿宋_GB2312" panose="02010609030101010101" charset="-122"/>
                        </a:rPr>
                        <a:t>1</a:t>
                      </a:r>
                      <a:r>
                        <a:rPr lang="zh-CN" sz="1500" dirty="0">
                          <a:latin typeface="仿宋_GB2312" panose="02010609030101010101" charset="-122"/>
                          <a:ea typeface="仿宋_GB2312" panose="02010609030101010101" charset="-122"/>
                          <a:cs typeface="仿宋_GB2312" panose="02010609030101010101" charset="-122"/>
                        </a:rPr>
                        <a:t>年度</a:t>
                      </a:r>
                      <a:r>
                        <a:rPr sz="1500" dirty="0">
                          <a:latin typeface="仿宋_GB2312" panose="02010609030101010101" charset="-122"/>
                          <a:ea typeface="仿宋_GB2312" panose="02010609030101010101" charset="-122"/>
                          <a:cs typeface="仿宋_GB2312" panose="02010609030101010101" charset="-122"/>
                        </a:rPr>
                        <a:t>学校拟设</a:t>
                      </a:r>
                      <a:r>
                        <a:rPr sz="1500" spc="5" dirty="0">
                          <a:latin typeface="仿宋_GB2312" panose="02010609030101010101" charset="-122"/>
                          <a:ea typeface="仿宋_GB2312" panose="02010609030101010101" charset="-122"/>
                          <a:cs typeface="仿宋_GB2312" panose="02010609030101010101" charset="-122"/>
                        </a:rPr>
                        <a:t>2</a:t>
                      </a:r>
                      <a:r>
                        <a:rPr lang="en-US" sz="1500" spc="-10" dirty="0">
                          <a:latin typeface="仿宋_GB2312" panose="02010609030101010101" charset="-122"/>
                          <a:ea typeface="仿宋_GB2312" panose="02010609030101010101" charset="-122"/>
                          <a:cs typeface="仿宋_GB2312" panose="02010609030101010101" charset="-122"/>
                        </a:rPr>
                        <a:t>6</a:t>
                      </a:r>
                      <a:r>
                        <a:rPr sz="1500" dirty="0">
                          <a:latin typeface="仿宋_GB2312" panose="02010609030101010101" charset="-122"/>
                          <a:ea typeface="仿宋_GB2312" panose="02010609030101010101" charset="-122"/>
                          <a:cs typeface="仿宋_GB2312" panose="02010609030101010101" charset="-122"/>
                        </a:rPr>
                        <a:t>个学科组。其中，以二 级单位为组建主体，设置学科</a:t>
                      </a:r>
                      <a:r>
                        <a:rPr sz="1500" spc="5" dirty="0">
                          <a:latin typeface="仿宋_GB2312" panose="02010609030101010101" charset="-122"/>
                          <a:ea typeface="仿宋_GB2312" panose="02010609030101010101" charset="-122"/>
                          <a:cs typeface="仿宋_GB2312" panose="02010609030101010101" charset="-122"/>
                        </a:rPr>
                        <a:t>组2</a:t>
                      </a:r>
                      <a:r>
                        <a:rPr sz="1500" spc="-10" dirty="0">
                          <a:latin typeface="仿宋_GB2312" panose="02010609030101010101" charset="-122"/>
                          <a:ea typeface="仿宋_GB2312" panose="02010609030101010101" charset="-122"/>
                          <a:cs typeface="仿宋_GB2312" panose="02010609030101010101" charset="-122"/>
                        </a:rPr>
                        <a:t>0</a:t>
                      </a:r>
                      <a:r>
                        <a:rPr sz="1500" dirty="0">
                          <a:latin typeface="仿宋_GB2312" panose="02010609030101010101" charset="-122"/>
                          <a:ea typeface="仿宋_GB2312" panose="02010609030101010101" charset="-122"/>
                          <a:cs typeface="仿宋_GB2312" panose="02010609030101010101" charset="-122"/>
                        </a:rPr>
                        <a:t>个；以 学部为组建主体，设置学科</a:t>
                      </a:r>
                      <a:r>
                        <a:rPr sz="1500" spc="5" dirty="0">
                          <a:latin typeface="仿宋_GB2312" panose="02010609030101010101" charset="-122"/>
                          <a:ea typeface="仿宋_GB2312" panose="02010609030101010101" charset="-122"/>
                          <a:cs typeface="仿宋_GB2312" panose="02010609030101010101" charset="-122"/>
                        </a:rPr>
                        <a:t>组</a:t>
                      </a:r>
                      <a:r>
                        <a:rPr lang="en-US" sz="1500" spc="-10" dirty="0">
                          <a:latin typeface="仿宋_GB2312" panose="02010609030101010101" charset="-122"/>
                          <a:ea typeface="仿宋_GB2312" panose="02010609030101010101" charset="-122"/>
                          <a:cs typeface="仿宋_GB2312" panose="02010609030101010101" charset="-122"/>
                        </a:rPr>
                        <a:t>4</a:t>
                      </a:r>
                      <a:r>
                        <a:rPr sz="1500" dirty="0">
                          <a:latin typeface="仿宋_GB2312" panose="02010609030101010101" charset="-122"/>
                          <a:ea typeface="仿宋_GB2312" panose="02010609030101010101" charset="-122"/>
                          <a:cs typeface="仿宋_GB2312" panose="02010609030101010101" charset="-122"/>
                        </a:rPr>
                        <a:t>个；以学校为组建主体，设置学科</a:t>
                      </a:r>
                      <a:r>
                        <a:rPr sz="1500" spc="5" dirty="0">
                          <a:latin typeface="仿宋_GB2312" panose="02010609030101010101" charset="-122"/>
                          <a:ea typeface="仿宋_GB2312" panose="02010609030101010101" charset="-122"/>
                          <a:cs typeface="仿宋_GB2312" panose="02010609030101010101" charset="-122"/>
                        </a:rPr>
                        <a:t>组</a:t>
                      </a:r>
                      <a:r>
                        <a:rPr lang="en-US" sz="1500" spc="-10" dirty="0">
                          <a:latin typeface="仿宋_GB2312" panose="02010609030101010101" charset="-122"/>
                          <a:ea typeface="仿宋_GB2312" panose="02010609030101010101" charset="-122"/>
                          <a:cs typeface="仿宋_GB2312" panose="02010609030101010101" charset="-122"/>
                        </a:rPr>
                        <a:t>2</a:t>
                      </a:r>
                      <a:r>
                        <a:rPr sz="1500" dirty="0">
                          <a:latin typeface="仿宋_GB2312" panose="02010609030101010101" charset="-122"/>
                          <a:ea typeface="仿宋_GB2312" panose="02010609030101010101" charset="-122"/>
                          <a:cs typeface="仿宋_GB2312" panose="02010609030101010101" charset="-122"/>
                        </a:rPr>
                        <a:t>个。</a:t>
                      </a:r>
                      <a:endParaRPr sz="1500">
                        <a:latin typeface="仿宋_GB2312" panose="02010609030101010101" charset="-122"/>
                        <a:ea typeface="仿宋_GB2312" panose="02010609030101010101" charset="-122"/>
                        <a:cs typeface="仿宋_GB2312" panose="02010609030101010101" charset="-122"/>
                      </a:endParaRPr>
                    </a:p>
                  </a:txBody>
                  <a:tcPr marL="0" marR="0" marT="3175"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lumMod val="20000"/>
                        <a:lumOff val="80000"/>
                      </a:schemeClr>
                    </a:solidFill>
                  </a:tcPr>
                </a:tc>
                <a:tc>
                  <a:txBody>
                    <a:bodyPr/>
                    <a:lstStyle/>
                    <a:p>
                      <a:pPr algn="l">
                        <a:lnSpc>
                          <a:spcPct val="100000"/>
                        </a:lnSpc>
                        <a:spcBef>
                          <a:spcPts val="25"/>
                        </a:spcBef>
                      </a:pPr>
                      <a:r>
                        <a:rPr sz="1500" dirty="0">
                          <a:latin typeface="仿宋_GB2312" panose="02010609030101010101" charset="-122"/>
                          <a:ea typeface="仿宋_GB2312" panose="02010609030101010101" charset="-122"/>
                          <a:cs typeface="仿宋_GB2312" panose="02010609030101010101" charset="-122"/>
                        </a:rPr>
                        <a:t>学科组评审答辩人员为申报 正、副高职称的参评人员， 无特殊原因不按时参加答辩 的，视为自动放弃评审。</a:t>
                      </a:r>
                      <a:endParaRPr sz="1500">
                        <a:latin typeface="仿宋_GB2312" panose="02010609030101010101" charset="-122"/>
                        <a:ea typeface="仿宋_GB2312" panose="02010609030101010101" charset="-122"/>
                        <a:cs typeface="仿宋_GB2312" panose="02010609030101010101" charset="-122"/>
                      </a:endParaRPr>
                    </a:p>
                  </a:txBody>
                  <a:tcPr marL="0" marR="0" marT="3175"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1">
                        <a:lumMod val="20000"/>
                        <a:lumOff val="80000"/>
                      </a:schemeClr>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7764" y="215595"/>
            <a:ext cx="3987800" cy="381635"/>
          </a:xfrm>
          <a:prstGeom prst="rect">
            <a:avLst/>
          </a:prstGeom>
        </p:spPr>
        <p:txBody>
          <a:bodyPr vert="horz" wrap="square" lIns="0" tIns="12700" rIns="0" bIns="0" rtlCol="0">
            <a:spAutoFit/>
          </a:bodyPr>
          <a:lstStyle/>
          <a:p>
            <a:pPr marL="12700">
              <a:lnSpc>
                <a:spcPct val="100000"/>
              </a:lnSpc>
              <a:spcBef>
                <a:spcPts val="100"/>
              </a:spcBef>
            </a:pPr>
            <a:r>
              <a:rPr spc="-5" dirty="0">
                <a:ea typeface="微软雅黑" panose="020B0503020204020204" charset="-122"/>
              </a:rPr>
              <a:t>申报职称前，我需要了解什么</a:t>
            </a:r>
            <a:endParaRPr spc="-5" dirty="0">
              <a:ea typeface="微软雅黑" panose="020B0503020204020204" charset="-122"/>
            </a:endParaRPr>
          </a:p>
        </p:txBody>
      </p:sp>
      <p:sp>
        <p:nvSpPr>
          <p:cNvPr id="3" name="object 3"/>
          <p:cNvSpPr/>
          <p:nvPr/>
        </p:nvSpPr>
        <p:spPr>
          <a:xfrm>
            <a:off x="369697" y="42671"/>
            <a:ext cx="719455" cy="719455"/>
          </a:xfrm>
          <a:custGeom>
            <a:avLst/>
            <a:gdLst/>
            <a:ahLst/>
            <a:cxnLst/>
            <a:rect l="l" t="t" r="r" b="b"/>
            <a:pathLst>
              <a:path w="719455" h="719455">
                <a:moveTo>
                  <a:pt x="359663" y="0"/>
                </a:moveTo>
                <a:lnTo>
                  <a:pt x="310858" y="3283"/>
                </a:lnTo>
                <a:lnTo>
                  <a:pt x="264049" y="12848"/>
                </a:lnTo>
                <a:lnTo>
                  <a:pt x="219664" y="28265"/>
                </a:lnTo>
                <a:lnTo>
                  <a:pt x="178133" y="49106"/>
                </a:lnTo>
                <a:lnTo>
                  <a:pt x="139882" y="74943"/>
                </a:lnTo>
                <a:lnTo>
                  <a:pt x="105341" y="105346"/>
                </a:lnTo>
                <a:lnTo>
                  <a:pt x="74939" y="139887"/>
                </a:lnTo>
                <a:lnTo>
                  <a:pt x="49103" y="178138"/>
                </a:lnTo>
                <a:lnTo>
                  <a:pt x="28263" y="219670"/>
                </a:lnTo>
                <a:lnTo>
                  <a:pt x="12847" y="264054"/>
                </a:lnTo>
                <a:lnTo>
                  <a:pt x="3283" y="310861"/>
                </a:lnTo>
                <a:lnTo>
                  <a:pt x="0" y="359663"/>
                </a:lnTo>
                <a:lnTo>
                  <a:pt x="3283" y="408466"/>
                </a:lnTo>
                <a:lnTo>
                  <a:pt x="12847" y="455273"/>
                </a:lnTo>
                <a:lnTo>
                  <a:pt x="28263" y="499657"/>
                </a:lnTo>
                <a:lnTo>
                  <a:pt x="49103" y="541189"/>
                </a:lnTo>
                <a:lnTo>
                  <a:pt x="74939" y="579440"/>
                </a:lnTo>
                <a:lnTo>
                  <a:pt x="105341" y="613981"/>
                </a:lnTo>
                <a:lnTo>
                  <a:pt x="139882" y="644384"/>
                </a:lnTo>
                <a:lnTo>
                  <a:pt x="178133" y="670221"/>
                </a:lnTo>
                <a:lnTo>
                  <a:pt x="219664" y="691062"/>
                </a:lnTo>
                <a:lnTo>
                  <a:pt x="264049" y="706479"/>
                </a:lnTo>
                <a:lnTo>
                  <a:pt x="310858" y="716044"/>
                </a:lnTo>
                <a:lnTo>
                  <a:pt x="359663" y="719327"/>
                </a:lnTo>
                <a:lnTo>
                  <a:pt x="408469" y="716044"/>
                </a:lnTo>
                <a:lnTo>
                  <a:pt x="455278" y="706479"/>
                </a:lnTo>
                <a:lnTo>
                  <a:pt x="499663" y="691062"/>
                </a:lnTo>
                <a:lnTo>
                  <a:pt x="541194" y="670221"/>
                </a:lnTo>
                <a:lnTo>
                  <a:pt x="579445" y="644384"/>
                </a:lnTo>
                <a:lnTo>
                  <a:pt x="613986" y="613981"/>
                </a:lnTo>
                <a:lnTo>
                  <a:pt x="644388" y="579440"/>
                </a:lnTo>
                <a:lnTo>
                  <a:pt x="670224" y="541189"/>
                </a:lnTo>
                <a:lnTo>
                  <a:pt x="691064" y="499657"/>
                </a:lnTo>
                <a:lnTo>
                  <a:pt x="706480" y="455273"/>
                </a:lnTo>
                <a:lnTo>
                  <a:pt x="716044" y="408466"/>
                </a:lnTo>
                <a:lnTo>
                  <a:pt x="719328" y="359663"/>
                </a:lnTo>
                <a:lnTo>
                  <a:pt x="716044" y="310861"/>
                </a:lnTo>
                <a:lnTo>
                  <a:pt x="706480" y="264054"/>
                </a:lnTo>
                <a:lnTo>
                  <a:pt x="691064" y="219670"/>
                </a:lnTo>
                <a:lnTo>
                  <a:pt x="670224" y="178138"/>
                </a:lnTo>
                <a:lnTo>
                  <a:pt x="644388" y="139887"/>
                </a:lnTo>
                <a:lnTo>
                  <a:pt x="613986" y="105346"/>
                </a:lnTo>
                <a:lnTo>
                  <a:pt x="579445" y="74943"/>
                </a:lnTo>
                <a:lnTo>
                  <a:pt x="541194" y="49106"/>
                </a:lnTo>
                <a:lnTo>
                  <a:pt x="499663" y="28265"/>
                </a:lnTo>
                <a:lnTo>
                  <a:pt x="455278" y="12848"/>
                </a:lnTo>
                <a:lnTo>
                  <a:pt x="408469" y="3283"/>
                </a:lnTo>
                <a:lnTo>
                  <a:pt x="359663" y="0"/>
                </a:lnTo>
                <a:close/>
              </a:path>
            </a:pathLst>
          </a:custGeom>
          <a:solidFill>
            <a:srgbClr val="156FC1"/>
          </a:solidFill>
        </p:spPr>
        <p:txBody>
          <a:bodyPr wrap="square" lIns="0" tIns="0" rIns="0" bIns="0" rtlCol="0"/>
          <a:lstStyle/>
          <a:p/>
        </p:txBody>
      </p:sp>
      <p:sp>
        <p:nvSpPr>
          <p:cNvPr id="4" name="object 4"/>
          <p:cNvSpPr txBox="1"/>
          <p:nvPr/>
        </p:nvSpPr>
        <p:spPr>
          <a:xfrm>
            <a:off x="584987" y="133299"/>
            <a:ext cx="24511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微软雅黑" panose="020B0503020204020204" charset="-122"/>
                <a:cs typeface="微软雅黑" panose="020B0503020204020204" charset="-122"/>
              </a:rPr>
              <a:t>1</a:t>
            </a:r>
            <a:endParaRPr sz="2800">
              <a:latin typeface="微软雅黑" panose="020B0503020204020204" charset="-122"/>
              <a:cs typeface="微软雅黑" panose="020B0503020204020204" charset="-122"/>
            </a:endParaRPr>
          </a:p>
        </p:txBody>
      </p:sp>
      <p:sp>
        <p:nvSpPr>
          <p:cNvPr id="5" name="object 5"/>
          <p:cNvSpPr txBox="1"/>
          <p:nvPr/>
        </p:nvSpPr>
        <p:spPr>
          <a:xfrm>
            <a:off x="6211570" y="421004"/>
            <a:ext cx="2512695"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B41F2C"/>
                </a:solidFill>
                <a:latin typeface="微软雅黑" panose="020B0503020204020204" charset="-122"/>
                <a:ea typeface="微软雅黑" panose="020B0503020204020204" charset="-122"/>
                <a:cs typeface="微软雅黑" panose="020B0503020204020204" charset="-122"/>
              </a:rPr>
              <a:t>——</a:t>
            </a:r>
            <a:r>
              <a:rPr sz="2400" b="1" dirty="0">
                <a:solidFill>
                  <a:srgbClr val="B41F2C"/>
                </a:solidFill>
                <a:latin typeface="微软雅黑" panose="020B0503020204020204" charset="-122"/>
                <a:ea typeface="微软雅黑" panose="020B0503020204020204" charset="-122"/>
                <a:cs typeface="微软雅黑" panose="020B0503020204020204" charset="-122"/>
              </a:rPr>
              <a:t>主要申报条件</a:t>
            </a:r>
            <a:endParaRPr sz="2400">
              <a:latin typeface="微软雅黑" panose="020B0503020204020204" charset="-122"/>
              <a:ea typeface="微软雅黑" panose="020B0503020204020204" charset="-122"/>
              <a:cs typeface="微软雅黑" panose="020B0503020204020204" charset="-122"/>
            </a:endParaRPr>
          </a:p>
        </p:txBody>
      </p:sp>
      <p:graphicFrame>
        <p:nvGraphicFramePr>
          <p:cNvPr id="6" name="object 6"/>
          <p:cNvGraphicFramePr>
            <a:graphicFrameLocks noGrp="1"/>
          </p:cNvGraphicFramePr>
          <p:nvPr>
            <p:custDataLst>
              <p:tags r:id="rId1"/>
            </p:custDataLst>
          </p:nvPr>
        </p:nvGraphicFramePr>
        <p:xfrm>
          <a:off x="363220" y="955675"/>
          <a:ext cx="8432800" cy="5622290"/>
        </p:xfrm>
        <a:graphic>
          <a:graphicData uri="http://schemas.openxmlformats.org/drawingml/2006/table">
            <a:tbl>
              <a:tblPr firstRow="1" bandRow="1">
                <a:tableStyleId>{2D5ABB26-0587-4C30-8999-92F81FD0307C}</a:tableStyleId>
              </a:tblPr>
              <a:tblGrid>
                <a:gridCol w="524510"/>
                <a:gridCol w="1035685"/>
                <a:gridCol w="4153534"/>
                <a:gridCol w="2719070"/>
              </a:tblGrid>
              <a:tr h="585215">
                <a:tc>
                  <a:txBody>
                    <a:bodyPr/>
                    <a:lstStyle/>
                    <a:p>
                      <a:pPr marL="166370" marR="159385">
                        <a:lnSpc>
                          <a:spcPct val="100000"/>
                        </a:lnSpc>
                        <a:spcBef>
                          <a:spcPts val="555"/>
                        </a:spcBef>
                      </a:pPr>
                      <a:r>
                        <a:rPr sz="1500" b="1" dirty="0">
                          <a:solidFill>
                            <a:srgbClr val="FFFFFF"/>
                          </a:solidFill>
                          <a:latin typeface="Microsoft JhengHei" panose="020B0604030504040204" charset="-120"/>
                          <a:cs typeface="Microsoft JhengHei" panose="020B0604030504040204" charset="-120"/>
                        </a:rPr>
                        <a:t>类 别</a:t>
                      </a:r>
                      <a:endParaRPr sz="1500">
                        <a:latin typeface="Microsoft JhengHei" panose="020B0604030504040204" charset="-120"/>
                        <a:cs typeface="Microsoft JhengHei" panose="020B0604030504040204" charset="-120"/>
                      </a:endParaRPr>
                    </a:p>
                  </a:txBody>
                  <a:tcPr marL="0" marR="0" marT="7048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nSpc>
                          <a:spcPct val="100000"/>
                        </a:lnSpc>
                        <a:spcBef>
                          <a:spcPts val="15"/>
                        </a:spcBef>
                      </a:pPr>
                      <a:endParaRPr sz="1250">
                        <a:latin typeface="Times New Roman" panose="02020603050405020304"/>
                        <a:cs typeface="Times New Roman" panose="02020603050405020304"/>
                      </a:endParaRPr>
                    </a:p>
                    <a:p>
                      <a:pPr algn="ctr">
                        <a:lnSpc>
                          <a:spcPct val="100000"/>
                        </a:lnSpc>
                      </a:pPr>
                      <a:r>
                        <a:rPr sz="1500" b="1" dirty="0">
                          <a:solidFill>
                            <a:srgbClr val="FFFFFF"/>
                          </a:solidFill>
                          <a:latin typeface="Microsoft JhengHei" panose="020B0604030504040204" charset="-120"/>
                          <a:cs typeface="Microsoft JhengHei" panose="020B0604030504040204" charset="-120"/>
                        </a:rPr>
                        <a:t>项目</a:t>
                      </a:r>
                      <a:endParaRPr sz="1500">
                        <a:latin typeface="Microsoft JhengHei" panose="020B0604030504040204" charset="-120"/>
                        <a:cs typeface="Microsoft JhengHei" panose="020B0604030504040204" charset="-120"/>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nSpc>
                          <a:spcPct val="100000"/>
                        </a:lnSpc>
                        <a:spcBef>
                          <a:spcPts val="15"/>
                        </a:spcBef>
                      </a:pPr>
                      <a:endParaRPr sz="1250">
                        <a:latin typeface="Times New Roman" panose="02020603050405020304"/>
                        <a:cs typeface="Times New Roman" panose="02020603050405020304"/>
                      </a:endParaRPr>
                    </a:p>
                    <a:p>
                      <a:pPr algn="ctr">
                        <a:lnSpc>
                          <a:spcPct val="100000"/>
                        </a:lnSpc>
                      </a:pPr>
                      <a:r>
                        <a:rPr sz="1500" b="1" dirty="0">
                          <a:solidFill>
                            <a:srgbClr val="FFFFFF"/>
                          </a:solidFill>
                          <a:latin typeface="Microsoft JhengHei" panose="020B0604030504040204" charset="-120"/>
                          <a:cs typeface="Microsoft JhengHei" panose="020B0604030504040204" charset="-120"/>
                        </a:rPr>
                        <a:t>规定</a:t>
                      </a:r>
                      <a:endParaRPr sz="1500">
                        <a:latin typeface="Microsoft JhengHei" panose="020B0604030504040204" charset="-120"/>
                        <a:cs typeface="Microsoft JhengHei" panose="020B0604030504040204" charset="-120"/>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nSpc>
                          <a:spcPct val="100000"/>
                        </a:lnSpc>
                        <a:spcBef>
                          <a:spcPts val="15"/>
                        </a:spcBef>
                      </a:pPr>
                      <a:endParaRPr sz="1250">
                        <a:latin typeface="Times New Roman" panose="02020603050405020304"/>
                        <a:cs typeface="Times New Roman" panose="02020603050405020304"/>
                      </a:endParaRPr>
                    </a:p>
                    <a:p>
                      <a:pPr marL="3175" algn="ctr">
                        <a:lnSpc>
                          <a:spcPct val="100000"/>
                        </a:lnSpc>
                      </a:pPr>
                      <a:r>
                        <a:rPr sz="1500" b="1" dirty="0">
                          <a:solidFill>
                            <a:srgbClr val="FFFFFF"/>
                          </a:solidFill>
                          <a:latin typeface="Microsoft JhengHei" panose="020B0604030504040204" charset="-120"/>
                          <a:cs typeface="Microsoft JhengHei" panose="020B0604030504040204" charset="-120"/>
                        </a:rPr>
                        <a:t>说明</a:t>
                      </a:r>
                      <a:endParaRPr sz="1500">
                        <a:latin typeface="Microsoft JhengHei" panose="020B0604030504040204" charset="-120"/>
                        <a:cs typeface="Microsoft JhengHei" panose="020B0604030504040204" charset="-120"/>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496697">
                <a:tc rowSpan="4">
                  <a:txBody>
                    <a:bodyPr/>
                    <a:lstStyle/>
                    <a:p>
                      <a:pPr algn="ctr">
                        <a:lnSpc>
                          <a:spcPct val="100000"/>
                        </a:lnSpc>
                      </a:pPr>
                      <a:r>
                        <a:rPr sz="1500" dirty="0">
                          <a:latin typeface="宋体" panose="02010600030101010101" pitchFamily="2" charset="-122"/>
                          <a:cs typeface="宋体" panose="02010600030101010101" pitchFamily="2" charset="-122"/>
                        </a:rPr>
                        <a:t>基</a:t>
                      </a:r>
                      <a:endParaRPr sz="1500" dirty="0">
                        <a:latin typeface="宋体" panose="02010600030101010101" pitchFamily="2" charset="-122"/>
                        <a:cs typeface="宋体" panose="02010600030101010101" pitchFamily="2" charset="-122"/>
                      </a:endParaRPr>
                    </a:p>
                    <a:p>
                      <a:pPr algn="ctr">
                        <a:lnSpc>
                          <a:spcPct val="100000"/>
                        </a:lnSpc>
                      </a:pPr>
                      <a:r>
                        <a:rPr sz="1500" dirty="0">
                          <a:latin typeface="宋体" panose="02010600030101010101" pitchFamily="2" charset="-122"/>
                          <a:cs typeface="宋体" panose="02010600030101010101" pitchFamily="2" charset="-122"/>
                        </a:rPr>
                        <a:t>本</a:t>
                      </a:r>
                      <a:endParaRPr sz="1500" dirty="0">
                        <a:latin typeface="宋体" panose="02010600030101010101" pitchFamily="2" charset="-122"/>
                        <a:cs typeface="宋体" panose="02010600030101010101" pitchFamily="2" charset="-122"/>
                      </a:endParaRPr>
                    </a:p>
                    <a:p>
                      <a:pPr algn="ctr">
                        <a:lnSpc>
                          <a:spcPct val="100000"/>
                        </a:lnSpc>
                      </a:pPr>
                      <a:r>
                        <a:rPr sz="1500" dirty="0">
                          <a:latin typeface="宋体" panose="02010600030101010101" pitchFamily="2" charset="-122"/>
                          <a:cs typeface="宋体" panose="02010600030101010101" pitchFamily="2" charset="-122"/>
                        </a:rPr>
                        <a:t>条</a:t>
                      </a:r>
                      <a:endParaRPr sz="1500" dirty="0">
                        <a:latin typeface="宋体" panose="02010600030101010101" pitchFamily="2" charset="-122"/>
                        <a:cs typeface="宋体" panose="02010600030101010101" pitchFamily="2" charset="-122"/>
                      </a:endParaRPr>
                    </a:p>
                    <a:p>
                      <a:pPr algn="ctr">
                        <a:lnSpc>
                          <a:spcPct val="100000"/>
                        </a:lnSpc>
                      </a:pPr>
                      <a:r>
                        <a:rPr sz="1500" dirty="0">
                          <a:latin typeface="宋体" panose="02010600030101010101" pitchFamily="2" charset="-122"/>
                          <a:cs typeface="宋体" panose="02010600030101010101" pitchFamily="2" charset="-122"/>
                        </a:rPr>
                        <a:t>件</a:t>
                      </a:r>
                      <a:endParaRPr sz="1500">
                        <a:latin typeface="宋体" panose="02010600030101010101" pitchFamily="2" charset="-122"/>
                        <a:cs typeface="宋体" panose="02010600030101010101" pitchFamily="2" charset="-122"/>
                      </a:endParaRPr>
                    </a:p>
                  </a:txBody>
                  <a:tcPr marL="0" marR="0" marT="0" marB="0" anchor="ctr" anchorCtr="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R="82550" algn="ctr">
                        <a:lnSpc>
                          <a:spcPct val="100000"/>
                        </a:lnSpc>
                        <a:spcBef>
                          <a:spcPts val="1105"/>
                        </a:spcBef>
                      </a:pPr>
                      <a:r>
                        <a:rPr sz="1500" spc="-5" dirty="0">
                          <a:latin typeface="宋体" panose="02010600030101010101" pitchFamily="2" charset="-122"/>
                          <a:cs typeface="宋体" panose="02010600030101010101" pitchFamily="2" charset="-122"/>
                        </a:rPr>
                        <a:t>思想品德</a:t>
                      </a:r>
                      <a:endParaRPr sz="1500">
                        <a:latin typeface="宋体" panose="02010600030101010101" pitchFamily="2" charset="-122"/>
                        <a:cs typeface="宋体" panose="02010600030101010101" pitchFamily="2" charset="-122"/>
                      </a:endParaRPr>
                    </a:p>
                  </a:txBody>
                  <a:tcPr marL="0" marR="0" marT="1403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91440">
                        <a:lnSpc>
                          <a:spcPct val="100000"/>
                        </a:lnSpc>
                        <a:spcBef>
                          <a:spcPts val="1105"/>
                        </a:spcBef>
                      </a:pPr>
                      <a:r>
                        <a:rPr sz="1500" spc="-5" dirty="0">
                          <a:latin typeface="宋体" panose="02010600030101010101" pitchFamily="2" charset="-122"/>
                          <a:cs typeface="宋体" panose="02010600030101010101" pitchFamily="2" charset="-122"/>
                        </a:rPr>
                        <a:t>师德师风、学术诚信、年度考核</a:t>
                      </a:r>
                      <a:endParaRPr sz="1500">
                        <a:latin typeface="宋体" panose="02010600030101010101" pitchFamily="2" charset="-122"/>
                        <a:cs typeface="宋体" panose="02010600030101010101" pitchFamily="2" charset="-122"/>
                      </a:endParaRPr>
                    </a:p>
                  </a:txBody>
                  <a:tcPr marL="0" marR="0" marT="1403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92075">
                        <a:lnSpc>
                          <a:spcPct val="100000"/>
                        </a:lnSpc>
                        <a:spcBef>
                          <a:spcPts val="1105"/>
                        </a:spcBef>
                      </a:pPr>
                      <a:r>
                        <a:rPr sz="1500" spc="-5" dirty="0">
                          <a:latin typeface="宋体" panose="02010600030101010101" pitchFamily="2" charset="-122"/>
                          <a:cs typeface="宋体" panose="02010600030101010101" pitchFamily="2" charset="-122"/>
                        </a:rPr>
                        <a:t>实行“一票否决制”</a:t>
                      </a:r>
                      <a:endParaRPr sz="1500">
                        <a:latin typeface="宋体" panose="02010600030101010101" pitchFamily="2" charset="-122"/>
                        <a:cs typeface="宋体" panose="02010600030101010101" pitchFamily="2" charset="-122"/>
                      </a:endParaRPr>
                    </a:p>
                  </a:txBody>
                  <a:tcPr marL="0" marR="0" marT="1403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r>
              <a:tr h="2791460">
                <a:tc vMerge="1">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pPr>
                      <a:endParaRPr sz="1500">
                        <a:latin typeface="Times New Roman" panose="02020603050405020304"/>
                        <a:cs typeface="Times New Roman" panose="02020603050405020304"/>
                      </a:endParaRPr>
                    </a:p>
                    <a:p>
                      <a:pPr>
                        <a:lnSpc>
                          <a:spcPct val="100000"/>
                        </a:lnSpc>
                      </a:pPr>
                      <a:endParaRPr sz="1500">
                        <a:latin typeface="Times New Roman" panose="02020603050405020304"/>
                        <a:cs typeface="Times New Roman" panose="02020603050405020304"/>
                      </a:endParaRPr>
                    </a:p>
                    <a:p>
                      <a:pPr>
                        <a:lnSpc>
                          <a:spcPct val="100000"/>
                        </a:lnSpc>
                      </a:pPr>
                      <a:endParaRPr sz="1500">
                        <a:latin typeface="Times New Roman" panose="02020603050405020304"/>
                        <a:cs typeface="Times New Roman" panose="02020603050405020304"/>
                      </a:endParaRPr>
                    </a:p>
                    <a:p>
                      <a:pPr>
                        <a:lnSpc>
                          <a:spcPct val="100000"/>
                        </a:lnSpc>
                      </a:pPr>
                      <a:endParaRPr sz="1500">
                        <a:latin typeface="Times New Roman" panose="02020603050405020304"/>
                        <a:cs typeface="Times New Roman" panose="02020603050405020304"/>
                      </a:endParaRPr>
                    </a:p>
                    <a:p>
                      <a:pPr>
                        <a:lnSpc>
                          <a:spcPct val="100000"/>
                        </a:lnSpc>
                        <a:spcBef>
                          <a:spcPts val="40"/>
                        </a:spcBef>
                      </a:pPr>
                      <a:endParaRPr sz="2150">
                        <a:latin typeface="Times New Roman" panose="02020603050405020304"/>
                        <a:cs typeface="Times New Roman" panose="02020603050405020304"/>
                      </a:endParaRPr>
                    </a:p>
                    <a:p>
                      <a:pPr marL="326390" marR="129540" indent="-190500">
                        <a:lnSpc>
                          <a:spcPct val="100000"/>
                        </a:lnSpc>
                        <a:spcBef>
                          <a:spcPts val="5"/>
                        </a:spcBef>
                      </a:pPr>
                      <a:r>
                        <a:rPr sz="1500" dirty="0">
                          <a:latin typeface="宋体" panose="02010600030101010101" pitchFamily="2" charset="-122"/>
                          <a:cs typeface="宋体" panose="02010600030101010101" pitchFamily="2" charset="-122"/>
                        </a:rPr>
                        <a:t>学历资历 条件</a:t>
                      </a:r>
                      <a:endParaRPr sz="15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281940" indent="-191135">
                        <a:lnSpc>
                          <a:spcPct val="100000"/>
                        </a:lnSpc>
                        <a:spcBef>
                          <a:spcPts val="410"/>
                        </a:spcBef>
                        <a:buSzPct val="93000"/>
                        <a:buAutoNum type="arabicPeriod"/>
                        <a:tabLst>
                          <a:tab pos="282575" algn="l"/>
                        </a:tabLst>
                      </a:pPr>
                      <a:r>
                        <a:rPr sz="1500" b="1" dirty="0">
                          <a:latin typeface="宋体" panose="02010600030101010101" pitchFamily="2" charset="-122"/>
                          <a:ea typeface="宋体" panose="02010600030101010101" pitchFamily="2" charset="-122"/>
                          <a:cs typeface="Microsoft JhengHei" panose="020B0604030504040204" charset="-120"/>
                        </a:rPr>
                        <a:t>申报正</a:t>
                      </a:r>
                      <a:r>
                        <a:rPr sz="1500" b="1" spc="10" dirty="0">
                          <a:latin typeface="宋体" panose="02010600030101010101" pitchFamily="2" charset="-122"/>
                          <a:ea typeface="宋体" panose="02010600030101010101" pitchFamily="2" charset="-122"/>
                          <a:cs typeface="Microsoft JhengHei" panose="020B0604030504040204" charset="-120"/>
                        </a:rPr>
                        <a:t>高</a:t>
                      </a:r>
                      <a:r>
                        <a:rPr sz="1500" b="1" dirty="0">
                          <a:latin typeface="宋体" panose="02010600030101010101" pitchFamily="2" charset="-122"/>
                          <a:ea typeface="宋体" panose="02010600030101010101" pitchFamily="2" charset="-122"/>
                          <a:cs typeface="宋体" panose="02010600030101010101" pitchFamily="2" charset="-122"/>
                        </a:rPr>
                        <a:t>：</a:t>
                      </a:r>
                      <a:endParaRPr sz="1500" b="1">
                        <a:latin typeface="宋体" panose="02010600030101010101" pitchFamily="2" charset="-122"/>
                        <a:ea typeface="宋体" panose="02010600030101010101" pitchFamily="2" charset="-122"/>
                        <a:cs typeface="宋体" panose="02010600030101010101" pitchFamily="2" charset="-122"/>
                      </a:endParaRPr>
                    </a:p>
                    <a:p>
                      <a:pPr marL="434340" marR="186690" indent="-343535">
                        <a:lnSpc>
                          <a:spcPct val="100000"/>
                        </a:lnSpc>
                        <a:tabLst>
                          <a:tab pos="434340" algn="l"/>
                        </a:tabLst>
                      </a:pPr>
                      <a:r>
                        <a:rPr sz="1500" dirty="0">
                          <a:latin typeface="宋体" panose="02010600030101010101" pitchFamily="2" charset="-122"/>
                          <a:cs typeface="宋体" panose="02010600030101010101" pitchFamily="2" charset="-122"/>
                        </a:rPr>
                        <a:t>①	博士，获副高职称后工作满</a:t>
                      </a:r>
                      <a:r>
                        <a:rPr sz="1500" spc="-10" dirty="0">
                          <a:latin typeface="宋体" panose="02010600030101010101" pitchFamily="2" charset="-122"/>
                          <a:cs typeface="宋体" panose="02010600030101010101" pitchFamily="2" charset="-122"/>
                        </a:rPr>
                        <a:t>5</a:t>
                      </a:r>
                      <a:r>
                        <a:rPr sz="1500" dirty="0">
                          <a:latin typeface="宋体" panose="02010600030101010101" pitchFamily="2" charset="-122"/>
                          <a:cs typeface="宋体" panose="02010600030101010101" pitchFamily="2" charset="-122"/>
                        </a:rPr>
                        <a:t>年</a:t>
                      </a:r>
                      <a:r>
                        <a:rPr sz="1500" b="1" dirty="0">
                          <a:solidFill>
                            <a:srgbClr val="FF0000"/>
                          </a:solidFill>
                          <a:latin typeface="Microsoft JhengHei" panose="020B0604030504040204" charset="-120"/>
                          <a:cs typeface="Microsoft JhengHei" panose="020B0604030504040204" charset="-120"/>
                        </a:rPr>
                        <a:t>（资历年限 截止</a:t>
                      </a:r>
                      <a:r>
                        <a:rPr lang="en-US" sz="1500" b="1" dirty="0">
                          <a:solidFill>
                            <a:srgbClr val="FF0000"/>
                          </a:solidFill>
                          <a:latin typeface="Microsoft JhengHei" panose="020B0604030504040204" charset="-120"/>
                          <a:cs typeface="Microsoft JhengHei" panose="020B0604030504040204" charset="-120"/>
                        </a:rPr>
                        <a:t>2021</a:t>
                      </a:r>
                      <a:r>
                        <a:rPr sz="1500" b="1" dirty="0">
                          <a:solidFill>
                            <a:srgbClr val="FF0000"/>
                          </a:solidFill>
                          <a:latin typeface="Microsoft JhengHei" panose="020B0604030504040204" charset="-120"/>
                          <a:cs typeface="Microsoft JhengHei" panose="020B0604030504040204" charset="-120"/>
                        </a:rPr>
                        <a:t>年</a:t>
                      </a:r>
                      <a:r>
                        <a:rPr sz="1500" b="1" spc="-150" dirty="0">
                          <a:solidFill>
                            <a:srgbClr val="FF0000"/>
                          </a:solidFill>
                          <a:latin typeface="Microsoft JhengHei" panose="020B0604030504040204" charset="-120"/>
                          <a:cs typeface="Microsoft JhengHei" panose="020B0604030504040204" charset="-120"/>
                        </a:rPr>
                        <a:t>12</a:t>
                      </a:r>
                      <a:r>
                        <a:rPr sz="1500" b="1" dirty="0">
                          <a:solidFill>
                            <a:srgbClr val="FF0000"/>
                          </a:solidFill>
                          <a:latin typeface="Microsoft JhengHei" panose="020B0604030504040204" charset="-120"/>
                          <a:cs typeface="Microsoft JhengHei" panose="020B0604030504040204" charset="-120"/>
                        </a:rPr>
                        <a:t>月</a:t>
                      </a:r>
                      <a:r>
                        <a:rPr sz="1500" b="1" spc="-150" dirty="0">
                          <a:solidFill>
                            <a:srgbClr val="FF0000"/>
                          </a:solidFill>
                          <a:latin typeface="Microsoft JhengHei" panose="020B0604030504040204" charset="-120"/>
                          <a:cs typeface="Microsoft JhengHei" panose="020B0604030504040204" charset="-120"/>
                        </a:rPr>
                        <a:t>31</a:t>
                      </a:r>
                      <a:r>
                        <a:rPr sz="1500" b="1" dirty="0">
                          <a:solidFill>
                            <a:srgbClr val="FF0000"/>
                          </a:solidFill>
                          <a:latin typeface="Microsoft JhengHei" panose="020B0604030504040204" charset="-120"/>
                          <a:cs typeface="Microsoft JhengHei" panose="020B0604030504040204" charset="-120"/>
                        </a:rPr>
                        <a:t>日，下同</a:t>
                      </a:r>
                      <a:r>
                        <a:rPr sz="1500" b="1" spc="5" dirty="0">
                          <a:solidFill>
                            <a:srgbClr val="FF0000"/>
                          </a:solidFill>
                          <a:latin typeface="Microsoft JhengHei" panose="020B0604030504040204" charset="-120"/>
                          <a:cs typeface="Microsoft JhengHei" panose="020B0604030504040204" charset="-120"/>
                        </a:rPr>
                        <a:t>）</a:t>
                      </a:r>
                      <a:r>
                        <a:rPr sz="1500" spc="5" dirty="0">
                          <a:latin typeface="宋体" panose="02010600030101010101" pitchFamily="2" charset="-122"/>
                          <a:cs typeface="宋体" panose="02010600030101010101" pitchFamily="2" charset="-122"/>
                        </a:rPr>
                        <a:t>；</a:t>
                      </a:r>
                      <a:endParaRPr sz="1500">
                        <a:latin typeface="宋体" panose="02010600030101010101" pitchFamily="2" charset="-122"/>
                        <a:cs typeface="宋体" panose="02010600030101010101" pitchFamily="2" charset="-122"/>
                      </a:endParaRPr>
                    </a:p>
                    <a:p>
                      <a:pPr marL="434340" marR="92075" indent="-343535">
                        <a:lnSpc>
                          <a:spcPct val="100000"/>
                        </a:lnSpc>
                        <a:tabLst>
                          <a:tab pos="434340" algn="l"/>
                        </a:tabLst>
                      </a:pPr>
                      <a:r>
                        <a:rPr sz="1500" dirty="0">
                          <a:latin typeface="宋体" panose="02010600030101010101" pitchFamily="2" charset="-122"/>
                          <a:cs typeface="宋体" panose="02010600030101010101" pitchFamily="2" charset="-122"/>
                        </a:rPr>
                        <a:t>②	非教学科研人员应具备硕士学位，获副高职 称后工作满</a:t>
                      </a:r>
                      <a:r>
                        <a:rPr sz="1500" spc="-10" dirty="0">
                          <a:latin typeface="宋体" panose="02010600030101010101" pitchFamily="2" charset="-122"/>
                          <a:cs typeface="宋体" panose="02010600030101010101" pitchFamily="2" charset="-122"/>
                        </a:rPr>
                        <a:t>5</a:t>
                      </a:r>
                      <a:r>
                        <a:rPr sz="1500" dirty="0">
                          <a:latin typeface="宋体" panose="02010600030101010101" pitchFamily="2" charset="-122"/>
                          <a:cs typeface="宋体" panose="02010600030101010101" pitchFamily="2" charset="-122"/>
                        </a:rPr>
                        <a:t>年。</a:t>
                      </a:r>
                      <a:endParaRPr sz="1500">
                        <a:latin typeface="宋体" panose="02010600030101010101" pitchFamily="2" charset="-122"/>
                        <a:cs typeface="宋体" panose="02010600030101010101" pitchFamily="2" charset="-122"/>
                      </a:endParaRPr>
                    </a:p>
                    <a:p>
                      <a:pPr marL="283845" indent="-193040">
                        <a:lnSpc>
                          <a:spcPct val="100000"/>
                        </a:lnSpc>
                        <a:spcBef>
                          <a:spcPts val="5"/>
                        </a:spcBef>
                        <a:buSzPct val="93000"/>
                        <a:buAutoNum type="arabicPeriod" startAt="2"/>
                        <a:tabLst>
                          <a:tab pos="284480" algn="l"/>
                        </a:tabLst>
                      </a:pPr>
                      <a:r>
                        <a:rPr sz="1500" b="1" dirty="0">
                          <a:latin typeface="宋体" panose="02010600030101010101" pitchFamily="2" charset="-122"/>
                          <a:ea typeface="宋体" panose="02010600030101010101" pitchFamily="2" charset="-122"/>
                          <a:cs typeface="Microsoft JhengHei" panose="020B0604030504040204" charset="-120"/>
                        </a:rPr>
                        <a:t>申报副高：</a:t>
                      </a:r>
                      <a:endParaRPr sz="1500" b="1">
                        <a:latin typeface="宋体" panose="02010600030101010101" pitchFamily="2" charset="-122"/>
                        <a:ea typeface="宋体" panose="02010600030101010101" pitchFamily="2" charset="-122"/>
                        <a:cs typeface="Microsoft JhengHei" panose="020B0604030504040204" charset="-120"/>
                      </a:endParaRPr>
                    </a:p>
                    <a:p>
                      <a:pPr marL="91440">
                        <a:lnSpc>
                          <a:spcPct val="100000"/>
                        </a:lnSpc>
                        <a:tabLst>
                          <a:tab pos="528955" algn="l"/>
                        </a:tabLst>
                      </a:pPr>
                      <a:r>
                        <a:rPr sz="1500" dirty="0">
                          <a:latin typeface="宋体" panose="02010600030101010101" pitchFamily="2" charset="-122"/>
                          <a:cs typeface="宋体" panose="02010600030101010101" pitchFamily="2" charset="-122"/>
                        </a:rPr>
                        <a:t>①</a:t>
                      </a:r>
                      <a:r>
                        <a:rPr lang="en-US" sz="1500" dirty="0">
                          <a:latin typeface="宋体" panose="02010600030101010101" pitchFamily="2" charset="-122"/>
                          <a:cs typeface="宋体" panose="02010600030101010101" pitchFamily="2" charset="-122"/>
                        </a:rPr>
                        <a:t> </a:t>
                      </a:r>
                      <a:r>
                        <a:rPr sz="1500" dirty="0">
                          <a:latin typeface="宋体" panose="02010600030101010101" pitchFamily="2" charset="-122"/>
                          <a:cs typeface="宋体" panose="02010600030101010101" pitchFamily="2" charset="-122"/>
                        </a:rPr>
                        <a:t>获得博士学位后工作满</a:t>
                      </a:r>
                      <a:r>
                        <a:rPr sz="1500" spc="-10" dirty="0">
                          <a:latin typeface="宋体" panose="02010600030101010101" pitchFamily="2" charset="-122"/>
                          <a:cs typeface="宋体" panose="02010600030101010101" pitchFamily="2" charset="-122"/>
                        </a:rPr>
                        <a:t>2</a:t>
                      </a:r>
                      <a:r>
                        <a:rPr sz="1500" dirty="0">
                          <a:latin typeface="宋体" panose="02010600030101010101" pitchFamily="2" charset="-122"/>
                          <a:cs typeface="宋体" panose="02010600030101010101" pitchFamily="2" charset="-122"/>
                        </a:rPr>
                        <a:t>年；</a:t>
                      </a:r>
                      <a:endParaRPr sz="1500">
                        <a:latin typeface="宋体" panose="02010600030101010101" pitchFamily="2" charset="-122"/>
                        <a:cs typeface="宋体" panose="02010600030101010101" pitchFamily="2" charset="-122"/>
                      </a:endParaRPr>
                    </a:p>
                    <a:p>
                      <a:pPr marL="91440" marR="855345">
                        <a:lnSpc>
                          <a:spcPct val="100000"/>
                        </a:lnSpc>
                        <a:tabLst>
                          <a:tab pos="528955" algn="l"/>
                        </a:tabLst>
                      </a:pPr>
                      <a:r>
                        <a:rPr sz="1500" dirty="0">
                          <a:latin typeface="宋体" panose="02010600030101010101" pitchFamily="2" charset="-122"/>
                          <a:cs typeface="宋体" panose="02010600030101010101" pitchFamily="2" charset="-122"/>
                        </a:rPr>
                        <a:t>②</a:t>
                      </a:r>
                      <a:r>
                        <a:rPr lang="en-US" sz="1500" dirty="0">
                          <a:latin typeface="宋体" panose="02010600030101010101" pitchFamily="2" charset="-122"/>
                          <a:cs typeface="宋体" panose="02010600030101010101" pitchFamily="2" charset="-122"/>
                        </a:rPr>
                        <a:t> </a:t>
                      </a:r>
                      <a:r>
                        <a:rPr sz="1500" dirty="0">
                          <a:latin typeface="宋体" panose="02010600030101010101" pitchFamily="2" charset="-122"/>
                          <a:cs typeface="宋体" panose="02010600030101010101" pitchFamily="2" charset="-122"/>
                        </a:rPr>
                        <a:t>硕士，获中级职称后工作满</a:t>
                      </a:r>
                      <a:r>
                        <a:rPr sz="1500" spc="-10" dirty="0">
                          <a:latin typeface="宋体" panose="02010600030101010101" pitchFamily="2" charset="-122"/>
                          <a:cs typeface="宋体" panose="02010600030101010101" pitchFamily="2" charset="-122"/>
                        </a:rPr>
                        <a:t>5</a:t>
                      </a:r>
                      <a:r>
                        <a:rPr sz="1500" dirty="0">
                          <a:latin typeface="宋体" panose="02010600030101010101" pitchFamily="2" charset="-122"/>
                          <a:cs typeface="宋体" panose="02010600030101010101" pitchFamily="2" charset="-122"/>
                        </a:rPr>
                        <a:t>年。  </a:t>
                      </a:r>
                      <a:r>
                        <a:rPr sz="1500" b="1" spc="-5" dirty="0">
                          <a:latin typeface="宋体" panose="02010600030101010101" pitchFamily="2" charset="-122"/>
                          <a:ea typeface="宋体" panose="02010600030101010101" pitchFamily="2" charset="-122"/>
                          <a:cs typeface="宋体" panose="02010600030101010101" pitchFamily="2" charset="-122"/>
                        </a:rPr>
                        <a:t>3.</a:t>
                      </a:r>
                      <a:r>
                        <a:rPr sz="1500" b="1" dirty="0">
                          <a:latin typeface="宋体" panose="02010600030101010101" pitchFamily="2" charset="-122"/>
                          <a:ea typeface="宋体" panose="02010600030101010101" pitchFamily="2" charset="-122"/>
                          <a:cs typeface="宋体" panose="02010600030101010101" pitchFamily="2" charset="-122"/>
                        </a:rPr>
                        <a:t>申报中级：</a:t>
                      </a:r>
                      <a:endParaRPr sz="1500">
                        <a:latin typeface="Microsoft JhengHei" panose="020B0604030504040204" charset="-120"/>
                        <a:cs typeface="Microsoft JhengHei" panose="020B0604030504040204" charset="-120"/>
                      </a:endParaRPr>
                    </a:p>
                    <a:p>
                      <a:pPr marL="91440">
                        <a:lnSpc>
                          <a:spcPct val="100000"/>
                        </a:lnSpc>
                        <a:tabLst>
                          <a:tab pos="434340" algn="l"/>
                        </a:tabLst>
                      </a:pPr>
                      <a:r>
                        <a:rPr sz="1500" dirty="0">
                          <a:latin typeface="宋体" panose="02010600030101010101" pitchFamily="2" charset="-122"/>
                          <a:cs typeface="宋体" panose="02010600030101010101" pitchFamily="2" charset="-122"/>
                        </a:rPr>
                        <a:t>①	</a:t>
                      </a:r>
                      <a:r>
                        <a:rPr sz="1500" spc="-5" dirty="0">
                          <a:latin typeface="宋体" panose="02010600030101010101" pitchFamily="2" charset="-122"/>
                          <a:cs typeface="宋体" panose="02010600030101010101" pitchFamily="2" charset="-122"/>
                        </a:rPr>
                        <a:t>获得硕士学位后工作满</a:t>
                      </a:r>
                      <a:r>
                        <a:rPr sz="1500" spc="-10" dirty="0">
                          <a:latin typeface="宋体" panose="02010600030101010101" pitchFamily="2" charset="-122"/>
                          <a:cs typeface="宋体" panose="02010600030101010101" pitchFamily="2" charset="-122"/>
                        </a:rPr>
                        <a:t>2</a:t>
                      </a:r>
                      <a:r>
                        <a:rPr sz="1500" spc="-5" dirty="0">
                          <a:latin typeface="宋体" panose="02010600030101010101" pitchFamily="2" charset="-122"/>
                          <a:cs typeface="宋体" panose="02010600030101010101" pitchFamily="2" charset="-122"/>
                        </a:rPr>
                        <a:t>年；</a:t>
                      </a:r>
                      <a:endParaRPr sz="1500">
                        <a:latin typeface="宋体" panose="02010600030101010101" pitchFamily="2" charset="-122"/>
                        <a:cs typeface="宋体" panose="02010600030101010101" pitchFamily="2" charset="-122"/>
                      </a:endParaRPr>
                    </a:p>
                    <a:p>
                      <a:pPr marL="91440">
                        <a:lnSpc>
                          <a:spcPct val="100000"/>
                        </a:lnSpc>
                        <a:tabLst>
                          <a:tab pos="434340" algn="l"/>
                        </a:tabLst>
                      </a:pPr>
                      <a:r>
                        <a:rPr sz="1500" dirty="0">
                          <a:latin typeface="宋体" panose="02010600030101010101" pitchFamily="2" charset="-122"/>
                          <a:cs typeface="宋体" panose="02010600030101010101" pitchFamily="2" charset="-122"/>
                        </a:rPr>
                        <a:t>②	</a:t>
                      </a:r>
                      <a:r>
                        <a:rPr lang="zh-CN" sz="1500" dirty="0">
                          <a:latin typeface="宋体" panose="02010600030101010101" pitchFamily="2" charset="-122"/>
                          <a:cs typeface="宋体" panose="02010600030101010101" pitchFamily="2" charset="-122"/>
                        </a:rPr>
                        <a:t>本科，</a:t>
                      </a:r>
                      <a:r>
                        <a:rPr sz="1500" dirty="0">
                          <a:latin typeface="宋体" panose="02010600030101010101" pitchFamily="2" charset="-122"/>
                          <a:cs typeface="宋体" panose="02010600030101010101" pitchFamily="2" charset="-122"/>
                        </a:rPr>
                        <a:t>获初级职称后工作满</a:t>
                      </a:r>
                      <a:r>
                        <a:rPr sz="1500" spc="-10" dirty="0">
                          <a:latin typeface="宋体" panose="02010600030101010101" pitchFamily="2" charset="-122"/>
                          <a:cs typeface="宋体" panose="02010600030101010101" pitchFamily="2" charset="-122"/>
                        </a:rPr>
                        <a:t>4</a:t>
                      </a:r>
                      <a:r>
                        <a:rPr sz="1500" dirty="0">
                          <a:latin typeface="宋体" panose="02010600030101010101" pitchFamily="2" charset="-122"/>
                          <a:cs typeface="宋体" panose="02010600030101010101" pitchFamily="2" charset="-122"/>
                        </a:rPr>
                        <a:t>年。</a:t>
                      </a:r>
                      <a:endParaRPr sz="1500">
                        <a:latin typeface="宋体" panose="02010600030101010101" pitchFamily="2" charset="-122"/>
                        <a:cs typeface="宋体" panose="02010600030101010101" pitchFamily="2" charset="-122"/>
                      </a:endParaRPr>
                    </a:p>
                  </a:txBody>
                  <a:tcPr marL="0" marR="0" marT="52069"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nSpc>
                          <a:spcPct val="100000"/>
                        </a:lnSpc>
                      </a:pPr>
                      <a:endParaRPr sz="1500">
                        <a:latin typeface="Times New Roman" panose="02020603050405020304"/>
                        <a:cs typeface="Times New Roman" panose="02020603050405020304"/>
                      </a:endParaRPr>
                    </a:p>
                    <a:p>
                      <a:pPr>
                        <a:lnSpc>
                          <a:spcPct val="100000"/>
                        </a:lnSpc>
                      </a:pPr>
                      <a:endParaRPr sz="1500">
                        <a:latin typeface="Times New Roman" panose="02020603050405020304"/>
                        <a:cs typeface="Times New Roman" panose="02020603050405020304"/>
                      </a:endParaRPr>
                    </a:p>
                    <a:p>
                      <a:pPr>
                        <a:lnSpc>
                          <a:spcPct val="100000"/>
                        </a:lnSpc>
                      </a:pPr>
                      <a:endParaRPr sz="1500">
                        <a:latin typeface="Times New Roman" panose="02020603050405020304"/>
                        <a:cs typeface="Times New Roman" panose="02020603050405020304"/>
                      </a:endParaRPr>
                    </a:p>
                    <a:p>
                      <a:pPr>
                        <a:lnSpc>
                          <a:spcPct val="100000"/>
                        </a:lnSpc>
                      </a:pPr>
                      <a:endParaRPr sz="1500">
                        <a:latin typeface="Times New Roman" panose="02020603050405020304"/>
                        <a:cs typeface="Times New Roman" panose="02020603050405020304"/>
                      </a:endParaRPr>
                    </a:p>
                    <a:p>
                      <a:pPr>
                        <a:lnSpc>
                          <a:spcPct val="100000"/>
                        </a:lnSpc>
                        <a:spcBef>
                          <a:spcPts val="5"/>
                        </a:spcBef>
                      </a:pPr>
                      <a:endParaRPr sz="1400">
                        <a:latin typeface="Times New Roman" panose="02020603050405020304"/>
                        <a:cs typeface="Times New Roman" panose="02020603050405020304"/>
                      </a:endParaRPr>
                    </a:p>
                    <a:p>
                      <a:pPr marL="92075" marR="142240" algn="just">
                        <a:lnSpc>
                          <a:spcPct val="100000"/>
                        </a:lnSpc>
                      </a:pPr>
                      <a:r>
                        <a:rPr sz="1500" dirty="0">
                          <a:latin typeface="宋体" panose="02010600030101010101" pitchFamily="2" charset="-122"/>
                          <a:cs typeface="宋体" panose="02010600030101010101" pitchFamily="2" charset="-122"/>
                        </a:rPr>
                        <a:t>所有申报人员均需具备，</a:t>
                      </a:r>
                      <a:r>
                        <a:rPr sz="1500" b="1" dirty="0">
                          <a:latin typeface="Microsoft JhengHei" panose="020B0604030504040204" charset="-120"/>
                          <a:cs typeface="Microsoft JhengHei" panose="020B0604030504040204" charset="-120"/>
                        </a:rPr>
                        <a:t>未达条件，</a:t>
                      </a:r>
                      <a:r>
                        <a:rPr lang="zh-CN" sz="1500" b="1" dirty="0">
                          <a:latin typeface="Microsoft JhengHei" panose="020B0604030504040204" charset="-120"/>
                          <a:cs typeface="Microsoft JhengHei" panose="020B0604030504040204" charset="-120"/>
                        </a:rPr>
                        <a:t>不予受理</a:t>
                      </a:r>
                      <a:r>
                        <a:rPr sz="1500" b="1" dirty="0">
                          <a:latin typeface="Microsoft JhengHei" panose="020B0604030504040204" charset="-120"/>
                          <a:cs typeface="Microsoft JhengHei" panose="020B0604030504040204" charset="-120"/>
                        </a:rPr>
                        <a:t>上会。</a:t>
                      </a:r>
                      <a:endParaRPr sz="1500">
                        <a:latin typeface="Microsoft JhengHei" panose="020B0604030504040204" charset="-120"/>
                        <a:cs typeface="Microsoft JhengHei" panose="020B0604030504040204" charset="-12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1080135">
                <a:tc vMerge="1">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nSpc>
                          <a:spcPct val="100000"/>
                        </a:lnSpc>
                      </a:pPr>
                      <a:endParaRPr sz="1500">
                        <a:latin typeface="Times New Roman" panose="02020603050405020304"/>
                        <a:cs typeface="Times New Roman" panose="02020603050405020304"/>
                      </a:endParaRPr>
                    </a:p>
                    <a:p>
                      <a:pPr>
                        <a:lnSpc>
                          <a:spcPct val="100000"/>
                        </a:lnSpc>
                        <a:spcBef>
                          <a:spcPts val="10"/>
                        </a:spcBef>
                      </a:pPr>
                      <a:endParaRPr sz="1200">
                        <a:latin typeface="Times New Roman" panose="02020603050405020304"/>
                        <a:cs typeface="Times New Roman" panose="02020603050405020304"/>
                      </a:endParaRPr>
                    </a:p>
                    <a:p>
                      <a:pPr marL="326390" marR="129540" indent="-190500">
                        <a:lnSpc>
                          <a:spcPct val="100000"/>
                        </a:lnSpc>
                        <a:spcBef>
                          <a:spcPts val="5"/>
                        </a:spcBef>
                      </a:pPr>
                      <a:r>
                        <a:rPr sz="1500" dirty="0">
                          <a:latin typeface="宋体" panose="02010600030101010101" pitchFamily="2" charset="-122"/>
                          <a:cs typeface="宋体" panose="02010600030101010101" pitchFamily="2" charset="-122"/>
                        </a:rPr>
                        <a:t>继续教育 条件</a:t>
                      </a:r>
                      <a:endParaRPr sz="15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1440" marR="53975">
                        <a:lnSpc>
                          <a:spcPct val="100000"/>
                        </a:lnSpc>
                        <a:spcBef>
                          <a:spcPts val="415"/>
                        </a:spcBef>
                      </a:pPr>
                      <a:r>
                        <a:rPr sz="1500" spc="-5" dirty="0">
                          <a:latin typeface="宋体" panose="02010600030101010101" pitchFamily="2" charset="-122"/>
                          <a:cs typeface="宋体" panose="02010600030101010101" pitchFamily="2" charset="-122"/>
                        </a:rPr>
                        <a:t>申报时需提供202</a:t>
                      </a:r>
                      <a:r>
                        <a:rPr lang="en-US" sz="1500" spc="-5" dirty="0">
                          <a:latin typeface="宋体" panose="02010600030101010101" pitchFamily="2" charset="-122"/>
                          <a:cs typeface="宋体" panose="02010600030101010101" pitchFamily="2" charset="-122"/>
                        </a:rPr>
                        <a:t>1</a:t>
                      </a:r>
                      <a:r>
                        <a:rPr sz="1500" spc="-5" dirty="0">
                          <a:latin typeface="宋体" panose="02010600030101010101" pitchFamily="2" charset="-122"/>
                          <a:cs typeface="宋体" panose="02010600030101010101" pitchFamily="2" charset="-122"/>
                        </a:rPr>
                        <a:t>年《广东省专业技术人员继 </a:t>
                      </a:r>
                      <a:r>
                        <a:rPr sz="1500" dirty="0">
                          <a:latin typeface="宋体" panose="02010600030101010101" pitchFamily="2" charset="-122"/>
                          <a:cs typeface="宋体" panose="02010600030101010101" pitchFamily="2" charset="-122"/>
                        </a:rPr>
                        <a:t>续教育证书》。</a:t>
                      </a:r>
                      <a:endParaRPr sz="1500">
                        <a:latin typeface="宋体" panose="02010600030101010101" pitchFamily="2" charset="-122"/>
                        <a:cs typeface="宋体" panose="02010600030101010101" pitchFamily="2" charset="-122"/>
                      </a:endParaRPr>
                    </a:p>
                  </a:txBody>
                  <a:tcPr marL="0" marR="0" marT="52705"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marL="92075" marR="142240" algn="just">
                        <a:lnSpc>
                          <a:spcPct val="100000"/>
                        </a:lnSpc>
                      </a:pPr>
                      <a:r>
                        <a:rPr sz="1500" dirty="0">
                          <a:solidFill>
                            <a:schemeClr val="tx1"/>
                          </a:solidFill>
                          <a:latin typeface="宋体" panose="02010600030101010101" pitchFamily="2" charset="-122"/>
                          <a:cs typeface="宋体" panose="02010600030101010101" pitchFamily="2" charset="-122"/>
                        </a:rPr>
                        <a:t>以海外高层次留学回国人员资 历申报的人员不作要求。</a:t>
                      </a:r>
                      <a:r>
                        <a:rPr sz="1500" b="1" dirty="0">
                          <a:solidFill>
                            <a:schemeClr val="tx1"/>
                          </a:solidFill>
                          <a:latin typeface="Microsoft JhengHei" panose="020B0604030504040204" charset="-120"/>
                          <a:cs typeface="Microsoft JhengHei" panose="020B0604030504040204" charset="-120"/>
                        </a:rPr>
                        <a:t>未达条件</a:t>
                      </a:r>
                      <a:r>
                        <a:rPr sz="1500" b="1" dirty="0">
                          <a:latin typeface="Microsoft JhengHei" panose="020B0604030504040204" charset="-120"/>
                          <a:cs typeface="Microsoft JhengHei" panose="020B0604030504040204" charset="-120"/>
                          <a:sym typeface="+mn-ea"/>
                        </a:rPr>
                        <a:t>，</a:t>
                      </a:r>
                      <a:r>
                        <a:rPr lang="zh-CN" sz="1500" b="1" dirty="0">
                          <a:latin typeface="Microsoft JhengHei" panose="020B0604030504040204" charset="-120"/>
                          <a:cs typeface="Microsoft JhengHei" panose="020B0604030504040204" charset="-120"/>
                          <a:sym typeface="+mn-ea"/>
                        </a:rPr>
                        <a:t>不予受理</a:t>
                      </a:r>
                      <a:r>
                        <a:rPr sz="1500" b="1" dirty="0">
                          <a:latin typeface="Microsoft JhengHei" panose="020B0604030504040204" charset="-120"/>
                          <a:cs typeface="Microsoft JhengHei" panose="020B0604030504040204" charset="-120"/>
                          <a:sym typeface="+mn-ea"/>
                        </a:rPr>
                        <a:t>上会。</a:t>
                      </a:r>
                      <a:endParaRPr sz="1500" b="1" dirty="0">
                        <a:solidFill>
                          <a:schemeClr val="tx1"/>
                        </a:solidFill>
                        <a:latin typeface="Microsoft JhengHei" panose="020B0604030504040204" charset="-120"/>
                        <a:cs typeface="Microsoft JhengHei" panose="020B0604030504040204" charset="-120"/>
                      </a:endParaRPr>
                    </a:p>
                  </a:txBody>
                  <a:tcPr marL="0" marR="0" marT="167005"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alpha val="0"/>
                      </a:srgbClr>
                    </a:solidFill>
                  </a:tcPr>
                </a:tc>
              </a:tr>
              <a:tr h="668628">
                <a:tc vMerge="1">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marL="422275" marR="129540" indent="-287020">
                        <a:lnSpc>
                          <a:spcPct val="100000"/>
                        </a:lnSpc>
                        <a:spcBef>
                          <a:spcPts val="890"/>
                        </a:spcBef>
                      </a:pPr>
                      <a:r>
                        <a:rPr sz="1500" dirty="0">
                          <a:latin typeface="宋体" panose="02010600030101010101" pitchFamily="2" charset="-122"/>
                          <a:cs typeface="宋体" panose="02010600030101010101" pitchFamily="2" charset="-122"/>
                        </a:rPr>
                        <a:t>教师资格 证</a:t>
                      </a:r>
                      <a:endParaRPr sz="1500">
                        <a:latin typeface="宋体" panose="02010600030101010101" pitchFamily="2" charset="-122"/>
                        <a:cs typeface="宋体" panose="02010600030101010101" pitchFamily="2" charset="-122"/>
                      </a:endParaRPr>
                    </a:p>
                  </a:txBody>
                  <a:tcPr marL="0" marR="0" marT="1130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1440" marR="244475">
                        <a:lnSpc>
                          <a:spcPct val="100000"/>
                        </a:lnSpc>
                        <a:spcBef>
                          <a:spcPts val="890"/>
                        </a:spcBef>
                      </a:pPr>
                      <a:r>
                        <a:rPr sz="1500" dirty="0">
                          <a:latin typeface="宋体" panose="02010600030101010101" pitchFamily="2" charset="-122"/>
                          <a:cs typeface="宋体" panose="02010600030101010101" pitchFamily="2" charset="-122"/>
                        </a:rPr>
                        <a:t>申请</a:t>
                      </a:r>
                      <a:r>
                        <a:rPr lang="zh-CN" sz="1500" dirty="0">
                          <a:latin typeface="宋体" panose="02010600030101010101" pitchFamily="2" charset="-122"/>
                          <a:cs typeface="宋体" panose="02010600030101010101" pitchFamily="2" charset="-122"/>
                        </a:rPr>
                        <a:t>教师系列</a:t>
                      </a:r>
                      <a:r>
                        <a:rPr sz="1500" dirty="0">
                          <a:latin typeface="宋体" panose="02010600030101010101" pitchFamily="2" charset="-122"/>
                          <a:cs typeface="宋体" panose="02010600030101010101" pitchFamily="2" charset="-122"/>
                        </a:rPr>
                        <a:t>职称者，需具有高等学校教师资格证书。</a:t>
                      </a:r>
                      <a:endParaRPr sz="1500">
                        <a:latin typeface="宋体" panose="02010600030101010101" pitchFamily="2" charset="-122"/>
                        <a:cs typeface="宋体" panose="02010600030101010101" pitchFamily="2" charset="-122"/>
                      </a:endParaRPr>
                    </a:p>
                  </a:txBody>
                  <a:tcPr marL="0" marR="0" marT="11303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nSpc>
                          <a:spcPct val="100000"/>
                        </a:lnSpc>
                        <a:spcBef>
                          <a:spcPts val="5"/>
                        </a:spcBef>
                      </a:pPr>
                      <a:endParaRPr sz="1550">
                        <a:latin typeface="Times New Roman" panose="02020603050405020304"/>
                        <a:cs typeface="Times New Roman" panose="02020603050405020304"/>
                      </a:endParaRPr>
                    </a:p>
                    <a:p>
                      <a:pPr marL="92075" marR="142240" algn="just">
                        <a:lnSpc>
                          <a:spcPct val="100000"/>
                        </a:lnSpc>
                      </a:pPr>
                      <a:r>
                        <a:rPr sz="1500" b="1" spc="-5" dirty="0">
                          <a:latin typeface="Microsoft JhengHei" panose="020B0604030504040204" charset="-120"/>
                          <a:cs typeface="Microsoft JhengHei" panose="020B0604030504040204" charset="-120"/>
                        </a:rPr>
                        <a:t>未达条件</a:t>
                      </a:r>
                      <a:r>
                        <a:rPr sz="1500" b="1" dirty="0">
                          <a:latin typeface="Microsoft JhengHei" panose="020B0604030504040204" charset="-120"/>
                          <a:cs typeface="Microsoft JhengHei" panose="020B0604030504040204" charset="-120"/>
                          <a:sym typeface="+mn-ea"/>
                        </a:rPr>
                        <a:t>，</a:t>
                      </a:r>
                      <a:r>
                        <a:rPr lang="zh-CN" sz="1500" b="1" dirty="0">
                          <a:latin typeface="Microsoft JhengHei" panose="020B0604030504040204" charset="-120"/>
                          <a:cs typeface="Microsoft JhengHei" panose="020B0604030504040204" charset="-120"/>
                          <a:sym typeface="+mn-ea"/>
                        </a:rPr>
                        <a:t>不予受理</a:t>
                      </a:r>
                      <a:r>
                        <a:rPr sz="1500" b="1" dirty="0">
                          <a:latin typeface="Microsoft JhengHei" panose="020B0604030504040204" charset="-120"/>
                          <a:cs typeface="Microsoft JhengHei" panose="020B0604030504040204" charset="-120"/>
                          <a:sym typeface="+mn-ea"/>
                        </a:rPr>
                        <a:t>上会。</a:t>
                      </a:r>
                      <a:endParaRPr sz="1500">
                        <a:latin typeface="Microsoft JhengHei" panose="020B0604030504040204" charset="-120"/>
                        <a:cs typeface="Microsoft JhengHei" panose="020B0604030504040204" charset="-120"/>
                      </a:endParaRPr>
                    </a:p>
                  </a:txBody>
                  <a:tcPr marL="0" marR="0" marT="6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5552" y="118871"/>
            <a:ext cx="719455" cy="719455"/>
          </a:xfrm>
          <a:custGeom>
            <a:avLst/>
            <a:gdLst/>
            <a:ahLst/>
            <a:cxnLst/>
            <a:rect l="l" t="t" r="r" b="b"/>
            <a:pathLst>
              <a:path w="719455" h="719455">
                <a:moveTo>
                  <a:pt x="359663" y="0"/>
                </a:moveTo>
                <a:lnTo>
                  <a:pt x="310858" y="3283"/>
                </a:lnTo>
                <a:lnTo>
                  <a:pt x="264049" y="12848"/>
                </a:lnTo>
                <a:lnTo>
                  <a:pt x="219664" y="28265"/>
                </a:lnTo>
                <a:lnTo>
                  <a:pt x="178133" y="49106"/>
                </a:lnTo>
                <a:lnTo>
                  <a:pt x="139882" y="74943"/>
                </a:lnTo>
                <a:lnTo>
                  <a:pt x="105341" y="105346"/>
                </a:lnTo>
                <a:lnTo>
                  <a:pt x="74939" y="139887"/>
                </a:lnTo>
                <a:lnTo>
                  <a:pt x="49103" y="178138"/>
                </a:lnTo>
                <a:lnTo>
                  <a:pt x="28263" y="219670"/>
                </a:lnTo>
                <a:lnTo>
                  <a:pt x="12847" y="264054"/>
                </a:lnTo>
                <a:lnTo>
                  <a:pt x="3283" y="310861"/>
                </a:lnTo>
                <a:lnTo>
                  <a:pt x="0" y="359663"/>
                </a:lnTo>
                <a:lnTo>
                  <a:pt x="3283" y="408466"/>
                </a:lnTo>
                <a:lnTo>
                  <a:pt x="12847" y="455273"/>
                </a:lnTo>
                <a:lnTo>
                  <a:pt x="28263" y="499657"/>
                </a:lnTo>
                <a:lnTo>
                  <a:pt x="49103" y="541189"/>
                </a:lnTo>
                <a:lnTo>
                  <a:pt x="74939" y="579440"/>
                </a:lnTo>
                <a:lnTo>
                  <a:pt x="105341" y="613981"/>
                </a:lnTo>
                <a:lnTo>
                  <a:pt x="139882" y="644384"/>
                </a:lnTo>
                <a:lnTo>
                  <a:pt x="178133" y="670221"/>
                </a:lnTo>
                <a:lnTo>
                  <a:pt x="219664" y="691062"/>
                </a:lnTo>
                <a:lnTo>
                  <a:pt x="264049" y="706479"/>
                </a:lnTo>
                <a:lnTo>
                  <a:pt x="310858" y="716044"/>
                </a:lnTo>
                <a:lnTo>
                  <a:pt x="359663" y="719327"/>
                </a:lnTo>
                <a:lnTo>
                  <a:pt x="408469" y="716044"/>
                </a:lnTo>
                <a:lnTo>
                  <a:pt x="455278" y="706479"/>
                </a:lnTo>
                <a:lnTo>
                  <a:pt x="499663" y="691062"/>
                </a:lnTo>
                <a:lnTo>
                  <a:pt x="541194" y="670221"/>
                </a:lnTo>
                <a:lnTo>
                  <a:pt x="579445" y="644384"/>
                </a:lnTo>
                <a:lnTo>
                  <a:pt x="613986" y="613981"/>
                </a:lnTo>
                <a:lnTo>
                  <a:pt x="644388" y="579440"/>
                </a:lnTo>
                <a:lnTo>
                  <a:pt x="670224" y="541189"/>
                </a:lnTo>
                <a:lnTo>
                  <a:pt x="691064" y="499657"/>
                </a:lnTo>
                <a:lnTo>
                  <a:pt x="706480" y="455273"/>
                </a:lnTo>
                <a:lnTo>
                  <a:pt x="716044" y="408466"/>
                </a:lnTo>
                <a:lnTo>
                  <a:pt x="719328" y="359663"/>
                </a:lnTo>
                <a:lnTo>
                  <a:pt x="716044" y="310861"/>
                </a:lnTo>
                <a:lnTo>
                  <a:pt x="706480" y="264054"/>
                </a:lnTo>
                <a:lnTo>
                  <a:pt x="691064" y="219670"/>
                </a:lnTo>
                <a:lnTo>
                  <a:pt x="670224" y="178138"/>
                </a:lnTo>
                <a:lnTo>
                  <a:pt x="644388" y="139887"/>
                </a:lnTo>
                <a:lnTo>
                  <a:pt x="613986" y="105346"/>
                </a:lnTo>
                <a:lnTo>
                  <a:pt x="579445" y="74943"/>
                </a:lnTo>
                <a:lnTo>
                  <a:pt x="541194" y="49106"/>
                </a:lnTo>
                <a:lnTo>
                  <a:pt x="499663" y="28265"/>
                </a:lnTo>
                <a:lnTo>
                  <a:pt x="455278" y="12848"/>
                </a:lnTo>
                <a:lnTo>
                  <a:pt x="408469" y="3283"/>
                </a:lnTo>
                <a:lnTo>
                  <a:pt x="359663" y="0"/>
                </a:lnTo>
                <a:close/>
              </a:path>
            </a:pathLst>
          </a:custGeom>
          <a:solidFill>
            <a:srgbClr val="156FC1"/>
          </a:solidFill>
        </p:spPr>
        <p:txBody>
          <a:bodyPr wrap="square" lIns="0" tIns="0" rIns="0" bIns="0" rtlCol="0"/>
          <a:lstStyle/>
          <a:p/>
        </p:txBody>
      </p:sp>
      <p:sp>
        <p:nvSpPr>
          <p:cNvPr id="3" name="object 3"/>
          <p:cNvSpPr txBox="1">
            <a:spLocks noGrp="1"/>
          </p:cNvSpPr>
          <p:nvPr>
            <p:ph type="title"/>
          </p:nvPr>
        </p:nvSpPr>
        <p:spPr>
          <a:xfrm>
            <a:off x="440842" y="260096"/>
            <a:ext cx="4707255" cy="391795"/>
          </a:xfrm>
          <a:prstGeom prst="rect">
            <a:avLst/>
          </a:prstGeom>
        </p:spPr>
        <p:txBody>
          <a:bodyPr vert="horz" wrap="square" lIns="0" tIns="0" rIns="0" bIns="0" rtlCol="0">
            <a:spAutoFit/>
          </a:bodyPr>
          <a:lstStyle/>
          <a:p>
            <a:pPr marL="12700">
              <a:lnSpc>
                <a:spcPts val="3060"/>
              </a:lnSpc>
              <a:tabLst>
                <a:tab pos="731520" algn="l"/>
              </a:tabLst>
            </a:pPr>
            <a:r>
              <a:rPr sz="2800" spc="-5" dirty="0">
                <a:solidFill>
                  <a:srgbClr val="FFFFFF"/>
                </a:solidFill>
              </a:rPr>
              <a:t>1	</a:t>
            </a:r>
            <a:r>
              <a:rPr spc="-5" dirty="0">
                <a:ea typeface="微软雅黑" panose="020B0503020204020204" charset="-122"/>
              </a:rPr>
              <a:t>申报职称前，我需要了解什么</a:t>
            </a:r>
            <a:endParaRPr sz="2400" spc="-5" dirty="0">
              <a:ea typeface="微软雅黑" panose="020B0503020204020204" charset="-122"/>
            </a:endParaRPr>
          </a:p>
        </p:txBody>
      </p:sp>
      <p:sp>
        <p:nvSpPr>
          <p:cNvPr id="4" name="object 4"/>
          <p:cNvSpPr txBox="1"/>
          <p:nvPr/>
        </p:nvSpPr>
        <p:spPr>
          <a:xfrm>
            <a:off x="6061075" y="627075"/>
            <a:ext cx="2512695" cy="381635"/>
          </a:xfrm>
          <a:prstGeom prst="rect">
            <a:avLst/>
          </a:prstGeom>
        </p:spPr>
        <p:txBody>
          <a:bodyPr vert="horz" wrap="square" lIns="0" tIns="12700" rIns="0" bIns="0" rtlCol="0">
            <a:spAutoFit/>
          </a:bodyPr>
          <a:lstStyle/>
          <a:p>
            <a:pPr marL="12700" algn="l">
              <a:lnSpc>
                <a:spcPct val="100000"/>
              </a:lnSpc>
              <a:spcBef>
                <a:spcPts val="100"/>
              </a:spcBef>
              <a:buClrTx/>
              <a:buSzTx/>
              <a:buFontTx/>
            </a:pPr>
            <a:r>
              <a:rPr sz="2400" b="1" dirty="0">
                <a:solidFill>
                  <a:srgbClr val="B41F2C"/>
                </a:solidFill>
                <a:latin typeface="微软雅黑" panose="020B0503020204020204" charset="-122"/>
                <a:ea typeface="微软雅黑" panose="020B0503020204020204" charset="-122"/>
                <a:cs typeface="微软雅黑" panose="020B0503020204020204" charset="-122"/>
              </a:rPr>
              <a:t>——主要申报条件</a:t>
            </a:r>
            <a:endParaRPr sz="2400" b="1" dirty="0">
              <a:solidFill>
                <a:srgbClr val="B41F2C"/>
              </a:solidFill>
              <a:latin typeface="微软雅黑" panose="020B0503020204020204" charset="-122"/>
              <a:ea typeface="微软雅黑" panose="020B0503020204020204" charset="-122"/>
              <a:cs typeface="微软雅黑" panose="020B0503020204020204" charset="-122"/>
            </a:endParaRPr>
          </a:p>
        </p:txBody>
      </p:sp>
      <p:graphicFrame>
        <p:nvGraphicFramePr>
          <p:cNvPr id="5" name="object 5"/>
          <p:cNvGraphicFramePr>
            <a:graphicFrameLocks noGrp="1"/>
          </p:cNvGraphicFramePr>
          <p:nvPr>
            <p:custDataLst>
              <p:tags r:id="rId1"/>
            </p:custDataLst>
          </p:nvPr>
        </p:nvGraphicFramePr>
        <p:xfrm>
          <a:off x="355600" y="1195705"/>
          <a:ext cx="8432165" cy="5364480"/>
        </p:xfrm>
        <a:graphic>
          <a:graphicData uri="http://schemas.openxmlformats.org/drawingml/2006/table">
            <a:tbl>
              <a:tblPr firstRow="1" bandRow="1">
                <a:tableStyleId>{2D5ABB26-0587-4C30-8999-92F81FD0307C}</a:tableStyleId>
              </a:tblPr>
              <a:tblGrid>
                <a:gridCol w="524510"/>
                <a:gridCol w="1046480"/>
                <a:gridCol w="1851025"/>
                <a:gridCol w="5010150"/>
              </a:tblGrid>
              <a:tr h="509270">
                <a:tc>
                  <a:txBody>
                    <a:bodyPr/>
                    <a:lstStyle/>
                    <a:p>
                      <a:pPr marL="166370" marR="159385">
                        <a:lnSpc>
                          <a:spcPct val="100000"/>
                        </a:lnSpc>
                        <a:spcBef>
                          <a:spcPts val="410"/>
                        </a:spcBef>
                      </a:pPr>
                      <a:r>
                        <a:rPr sz="1500" b="1" dirty="0">
                          <a:solidFill>
                            <a:srgbClr val="FFFFFF"/>
                          </a:solidFill>
                          <a:latin typeface="Microsoft JhengHei" panose="020B0604030504040204" charset="-120"/>
                          <a:cs typeface="Microsoft JhengHei" panose="020B0604030504040204" charset="-120"/>
                        </a:rPr>
                        <a:t>类 别</a:t>
                      </a:r>
                      <a:endParaRPr sz="1500">
                        <a:latin typeface="Microsoft JhengHei" panose="020B0604030504040204" charset="-120"/>
                        <a:cs typeface="Microsoft JhengHei" panose="020B0604030504040204" charset="-120"/>
                      </a:endParaRPr>
                    </a:p>
                  </a:txBody>
                  <a:tcPr marL="0" marR="0" marT="5206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gn="ctr">
                        <a:lnSpc>
                          <a:spcPct val="100000"/>
                        </a:lnSpc>
                        <a:spcBef>
                          <a:spcPts val="1310"/>
                        </a:spcBef>
                      </a:pPr>
                      <a:r>
                        <a:rPr sz="1500" b="1" dirty="0">
                          <a:solidFill>
                            <a:srgbClr val="FFFFFF"/>
                          </a:solidFill>
                          <a:latin typeface="Microsoft JhengHei" panose="020B0604030504040204" charset="-120"/>
                          <a:cs typeface="Microsoft JhengHei" panose="020B0604030504040204" charset="-120"/>
                        </a:rPr>
                        <a:t>项目</a:t>
                      </a:r>
                      <a:endParaRPr sz="1500">
                        <a:latin typeface="Microsoft JhengHei" panose="020B0604030504040204" charset="-120"/>
                        <a:cs typeface="Microsoft JhengHei" panose="020B0604030504040204" charset="-120"/>
                      </a:endParaRPr>
                    </a:p>
                  </a:txBody>
                  <a:tcPr marL="0" marR="0" marT="166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635" algn="ctr">
                        <a:lnSpc>
                          <a:spcPct val="100000"/>
                        </a:lnSpc>
                        <a:spcBef>
                          <a:spcPts val="1310"/>
                        </a:spcBef>
                      </a:pPr>
                      <a:r>
                        <a:rPr sz="1500" b="1" dirty="0">
                          <a:solidFill>
                            <a:srgbClr val="FFFFFF"/>
                          </a:solidFill>
                          <a:latin typeface="Microsoft JhengHei" panose="020B0604030504040204" charset="-120"/>
                          <a:cs typeface="Microsoft JhengHei" panose="020B0604030504040204" charset="-120"/>
                        </a:rPr>
                        <a:t>规定</a:t>
                      </a:r>
                      <a:endParaRPr sz="1500">
                        <a:latin typeface="Microsoft JhengHei" panose="020B0604030504040204" charset="-120"/>
                        <a:cs typeface="Microsoft JhengHei" panose="020B0604030504040204" charset="-120"/>
                      </a:endParaRPr>
                    </a:p>
                  </a:txBody>
                  <a:tcPr marL="0" marR="0" marT="166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marL="2540" algn="ctr">
                        <a:lnSpc>
                          <a:spcPct val="100000"/>
                        </a:lnSpc>
                        <a:spcBef>
                          <a:spcPts val="1310"/>
                        </a:spcBef>
                      </a:pPr>
                      <a:r>
                        <a:rPr sz="1500" b="1" dirty="0">
                          <a:solidFill>
                            <a:srgbClr val="FFFFFF"/>
                          </a:solidFill>
                          <a:latin typeface="Microsoft JhengHei" panose="020B0604030504040204" charset="-120"/>
                          <a:cs typeface="Microsoft JhengHei" panose="020B0604030504040204" charset="-120"/>
                        </a:rPr>
                        <a:t>说明</a:t>
                      </a:r>
                      <a:endParaRPr sz="1500">
                        <a:latin typeface="Microsoft JhengHei" panose="020B0604030504040204" charset="-120"/>
                        <a:cs typeface="Microsoft JhengHei" panose="020B0604030504040204" charset="-120"/>
                      </a:endParaRPr>
                    </a:p>
                  </a:txBody>
                  <a:tcPr marL="0" marR="0" marT="16637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r>
              <a:tr h="1449070">
                <a:tc rowSpan="2">
                  <a:txBody>
                    <a:bodyPr/>
                    <a:lstStyle/>
                    <a:p>
                      <a:pPr>
                        <a:lnSpc>
                          <a:spcPct val="100000"/>
                        </a:lnSpc>
                      </a:pPr>
                      <a:endParaRPr sz="1500">
                        <a:latin typeface="Times New Roman" panose="02020603050405020304"/>
                        <a:cs typeface="Times New Roman" panose="02020603050405020304"/>
                      </a:endParaRPr>
                    </a:p>
                    <a:p>
                      <a:pPr>
                        <a:lnSpc>
                          <a:spcPct val="100000"/>
                        </a:lnSpc>
                      </a:pPr>
                      <a:endParaRPr sz="1500">
                        <a:latin typeface="Times New Roman" panose="02020603050405020304"/>
                        <a:cs typeface="Times New Roman" panose="02020603050405020304"/>
                      </a:endParaRPr>
                    </a:p>
                    <a:p>
                      <a:pPr>
                        <a:lnSpc>
                          <a:spcPct val="100000"/>
                        </a:lnSpc>
                      </a:pPr>
                      <a:endParaRPr sz="1500">
                        <a:latin typeface="Times New Roman" panose="02020603050405020304"/>
                        <a:cs typeface="Times New Roman" panose="02020603050405020304"/>
                      </a:endParaRPr>
                    </a:p>
                    <a:p>
                      <a:pPr>
                        <a:lnSpc>
                          <a:spcPct val="100000"/>
                        </a:lnSpc>
                      </a:pPr>
                      <a:endParaRPr sz="1500">
                        <a:latin typeface="Times New Roman" panose="02020603050405020304"/>
                        <a:cs typeface="Times New Roman" panose="02020603050405020304"/>
                      </a:endParaRPr>
                    </a:p>
                    <a:p>
                      <a:pPr>
                        <a:lnSpc>
                          <a:spcPct val="100000"/>
                        </a:lnSpc>
                      </a:pPr>
                      <a:endParaRPr sz="1500">
                        <a:latin typeface="Times New Roman" panose="02020603050405020304"/>
                        <a:cs typeface="Times New Roman" panose="02020603050405020304"/>
                      </a:endParaRPr>
                    </a:p>
                    <a:p>
                      <a:pPr marL="166370" marR="159385" algn="just">
                        <a:lnSpc>
                          <a:spcPct val="100000"/>
                        </a:lnSpc>
                        <a:spcBef>
                          <a:spcPts val="1225"/>
                        </a:spcBef>
                      </a:pPr>
                      <a:r>
                        <a:rPr sz="1500" dirty="0">
                          <a:latin typeface="宋体" panose="02010600030101010101" pitchFamily="2" charset="-122"/>
                          <a:cs typeface="宋体" panose="02010600030101010101" pitchFamily="2" charset="-122"/>
                        </a:rPr>
                        <a:t>基 本 条 件</a:t>
                      </a:r>
                      <a:endParaRPr sz="15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ctr">
                        <a:lnSpc>
                          <a:spcPct val="100000"/>
                        </a:lnSpc>
                      </a:pPr>
                      <a:r>
                        <a:rPr sz="1500" dirty="0">
                          <a:latin typeface="宋体" panose="02010600030101010101" pitchFamily="2" charset="-122"/>
                          <a:cs typeface="宋体" panose="02010600030101010101" pitchFamily="2" charset="-122"/>
                        </a:rPr>
                        <a:t>教学科研国际化要求</a:t>
                      </a:r>
                      <a:endParaRPr sz="1500" dirty="0">
                        <a:latin typeface="宋体" panose="02010600030101010101" pitchFamily="2" charset="-122"/>
                        <a:cs typeface="宋体" panose="02010600030101010101" pitchFamily="2" charset="-122"/>
                      </a:endParaRPr>
                    </a:p>
                  </a:txBody>
                  <a:tcPr marL="0" marR="0" marT="0" marB="0" anchor="ctr" anchorCtr="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gridSpan="2">
                  <a:txBody>
                    <a:bodyPr/>
                    <a:lstStyle/>
                    <a:p>
                      <a:pPr>
                        <a:lnSpc>
                          <a:spcPct val="100000"/>
                        </a:lnSpc>
                      </a:pPr>
                      <a:r>
                        <a:rPr sz="1500" dirty="0">
                          <a:latin typeface="宋体" panose="02010600030101010101" pitchFamily="2" charset="-122"/>
                          <a:cs typeface="宋体" panose="02010600030101010101" pitchFamily="2" charset="-122"/>
                        </a:rPr>
                        <a:t>专业技术人员应积极参与参加国际化学习、合作研究和培训交流，包括赴国（境）外访学进修，参与国际科研项目合作，建设国际科研平台，指导学生赴国（境）外交流学习及参与国际竞赛等。具有在国（境）外访学进修或合作交流经历的，在同等条件下，优先考虑。</a:t>
                      </a:r>
                      <a:endParaRPr sz="1500" dirty="0">
                        <a:latin typeface="宋体" panose="02010600030101010101" pitchFamily="2" charset="-122"/>
                        <a:cs typeface="宋体" panose="02010600030101010101" pitchFamily="2" charset="-122"/>
                      </a:endParaRPr>
                    </a:p>
                  </a:txBody>
                  <a:tcPr marL="0" marR="0" marT="0" marB="0" anchor="ctr" anchorCtr="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hMerge="1">
                  <a:tcPr marL="0" marR="0" marT="0" marB="0"/>
                </a:tc>
              </a:tr>
              <a:tr h="1826895">
                <a:tc vMerge="1">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tc>
                  <a:txBody>
                    <a:bodyPr/>
                    <a:lstStyle/>
                    <a:p>
                      <a:pPr algn="ctr">
                        <a:lnSpc>
                          <a:spcPct val="100000"/>
                        </a:lnSpc>
                      </a:pPr>
                      <a:r>
                        <a:rPr sz="1500" dirty="0">
                          <a:latin typeface="宋体" panose="02010600030101010101" pitchFamily="2" charset="-122"/>
                          <a:cs typeface="宋体" panose="02010600030101010101" pitchFamily="2" charset="-122"/>
                        </a:rPr>
                        <a:t>担任</a:t>
                      </a:r>
                      <a:r>
                        <a:rPr sz="1500" dirty="0">
                          <a:latin typeface="宋体" panose="02010600030101010101" pitchFamily="2" charset="-122"/>
                          <a:cs typeface="宋体" panose="02010600030101010101" pitchFamily="2" charset="-122"/>
                          <a:sym typeface="+mn-ea"/>
                        </a:rPr>
                        <a:t>本科生</a:t>
                      </a:r>
                      <a:r>
                        <a:rPr lang="zh-CN" sz="1500" dirty="0">
                          <a:latin typeface="宋体" panose="02010600030101010101" pitchFamily="2" charset="-122"/>
                          <a:cs typeface="宋体" panose="02010600030101010101" pitchFamily="2" charset="-122"/>
                        </a:rPr>
                        <a:t>辅导员或</a:t>
                      </a:r>
                      <a:r>
                        <a:rPr sz="1500" dirty="0">
                          <a:latin typeface="宋体" panose="02010600030101010101" pitchFamily="2" charset="-122"/>
                          <a:cs typeface="宋体" panose="02010600030101010101" pitchFamily="2" charset="-122"/>
                        </a:rPr>
                        <a:t>班主任</a:t>
                      </a:r>
                      <a:r>
                        <a:rPr lang="zh-CN" sz="1500" dirty="0">
                          <a:latin typeface="宋体" panose="02010600030101010101" pitchFamily="2" charset="-122"/>
                          <a:cs typeface="宋体" panose="02010600030101010101" pitchFamily="2" charset="-122"/>
                        </a:rPr>
                        <a:t>经历要求</a:t>
                      </a:r>
                      <a:endParaRPr lang="zh-CN" sz="1500" dirty="0">
                        <a:latin typeface="宋体" panose="02010600030101010101" pitchFamily="2" charset="-122"/>
                        <a:cs typeface="宋体" panose="02010600030101010101" pitchFamily="2" charset="-122"/>
                      </a:endParaRPr>
                    </a:p>
                  </a:txBody>
                  <a:tcPr marL="0" marR="0" marT="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a:lnSpc>
                          <a:spcPct val="100000"/>
                        </a:lnSpc>
                      </a:pPr>
                      <a:r>
                        <a:rPr sz="1500" dirty="0">
                          <a:latin typeface="宋体" panose="02010600030101010101" pitchFamily="2" charset="-122"/>
                          <a:cs typeface="宋体" panose="02010600030101010101" pitchFamily="2" charset="-122"/>
                        </a:rPr>
                        <a:t>青年教师晋升</a:t>
                      </a:r>
                      <a:r>
                        <a:rPr lang="zh-CN" sz="1500" dirty="0">
                          <a:latin typeface="宋体" panose="02010600030101010101" pitchFamily="2" charset="-122"/>
                          <a:cs typeface="宋体" panose="02010600030101010101" pitchFamily="2" charset="-122"/>
                          <a:sym typeface="+mn-ea"/>
                        </a:rPr>
                        <a:t>教师系列</a:t>
                      </a:r>
                      <a:r>
                        <a:rPr sz="1500" dirty="0">
                          <a:latin typeface="宋体" panose="02010600030101010101" pitchFamily="2" charset="-122"/>
                          <a:cs typeface="宋体" panose="02010600030101010101" pitchFamily="2" charset="-122"/>
                        </a:rPr>
                        <a:t>高一级职称的，须有至少一年担任辅导员或班主任工作经历并考核合格。</a:t>
                      </a:r>
                      <a:endParaRPr sz="1500">
                        <a:latin typeface="宋体" panose="02010600030101010101" pitchFamily="2" charset="-122"/>
                        <a:cs typeface="宋体" panose="02010600030101010101" pitchFamily="2" charset="-122"/>
                      </a:endParaRPr>
                    </a:p>
                  </a:txBody>
                  <a:tcPr marL="0" marR="0" marT="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c>
                  <a:txBody>
                    <a:bodyPr/>
                    <a:lstStyle/>
                    <a:p>
                      <a:pPr marL="92075" marR="139700" algn="just">
                        <a:lnSpc>
                          <a:spcPct val="100000"/>
                        </a:lnSpc>
                        <a:spcBef>
                          <a:spcPts val="415"/>
                        </a:spcBef>
                      </a:pPr>
                      <a:r>
                        <a:rPr sz="1500" dirty="0">
                          <a:latin typeface="宋体" panose="02010600030101010101" pitchFamily="2" charset="-122"/>
                          <a:cs typeface="宋体" panose="02010600030101010101" pitchFamily="2" charset="-122"/>
                        </a:rPr>
                        <a:t>40周岁及以下青年专任教师，申请晋升教师系列高一级职称的，须有至少一年担任辅导员或班主任等学生工作经历，或支教、扶贫、参加孔子学院及国际组织援外交流等工作经历，并考核合格。</a:t>
                      </a:r>
                      <a:endParaRPr sz="1500" dirty="0">
                        <a:latin typeface="宋体" panose="02010600030101010101" pitchFamily="2" charset="-122"/>
                        <a:cs typeface="宋体" panose="02010600030101010101" pitchFamily="2" charset="-122"/>
                      </a:endParaRPr>
                    </a:p>
                  </a:txBody>
                  <a:tcPr marL="0" marR="0" marT="52705"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tr>
              <a:tr h="1579245">
                <a:tc>
                  <a:txBody>
                    <a:bodyPr/>
                    <a:lstStyle/>
                    <a:p>
                      <a:pPr>
                        <a:lnSpc>
                          <a:spcPct val="100000"/>
                        </a:lnSpc>
                      </a:pPr>
                      <a:endParaRPr sz="2000">
                        <a:latin typeface="Times New Roman" panose="02020603050405020304"/>
                        <a:cs typeface="Times New Roman" panose="02020603050405020304"/>
                      </a:endParaRPr>
                    </a:p>
                    <a:p>
                      <a:pPr marL="166370" marR="159385" algn="just">
                        <a:lnSpc>
                          <a:spcPct val="100000"/>
                        </a:lnSpc>
                      </a:pPr>
                      <a:r>
                        <a:rPr sz="1500" dirty="0">
                          <a:latin typeface="宋体" panose="02010600030101010101" pitchFamily="2" charset="-122"/>
                          <a:cs typeface="宋体" panose="02010600030101010101" pitchFamily="2" charset="-122"/>
                        </a:rPr>
                        <a:t>业 </a:t>
                      </a:r>
                      <a:r>
                        <a:rPr sz="1500" dirty="0">
                          <a:latin typeface="宋体" panose="02010600030101010101" pitchFamily="2" charset="-122"/>
                          <a:cs typeface="宋体" panose="02010600030101010101" pitchFamily="2" charset="-122"/>
                        </a:rPr>
                        <a:t>绩 </a:t>
                      </a:r>
                      <a:r>
                        <a:rPr sz="1500" dirty="0">
                          <a:latin typeface="宋体" panose="02010600030101010101" pitchFamily="2" charset="-122"/>
                          <a:cs typeface="宋体" panose="02010600030101010101" pitchFamily="2" charset="-122"/>
                        </a:rPr>
                        <a:t>条 件</a:t>
                      </a:r>
                      <a:endParaRPr sz="1500">
                        <a:latin typeface="宋体" panose="02010600030101010101" pitchFamily="2" charset="-122"/>
                        <a:cs typeface="宋体" panose="02010600030101010101" pitchFamily="2" charset="-122"/>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a:txBody>
                    <a:bodyPr/>
                    <a:lstStyle/>
                    <a:p>
                      <a:pPr algn="ctr">
                        <a:lnSpc>
                          <a:spcPct val="100000"/>
                        </a:lnSpc>
                      </a:pPr>
                      <a:r>
                        <a:rPr sz="1500" dirty="0">
                          <a:latin typeface="宋体" panose="02010600030101010101" pitchFamily="2" charset="-122"/>
                          <a:cs typeface="宋体" panose="02010600030101010101" pitchFamily="2" charset="-122"/>
                        </a:rPr>
                        <a:t>业绩条件</a:t>
                      </a:r>
                      <a:endParaRPr sz="1500">
                        <a:latin typeface="宋体" panose="02010600030101010101" pitchFamily="2" charset="-122"/>
                        <a:cs typeface="宋体" panose="02010600030101010101" pitchFamily="2" charset="-122"/>
                      </a:endParaRPr>
                    </a:p>
                  </a:txBody>
                  <a:tcPr marL="0" marR="0" marT="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tc gridSpan="2">
                  <a:txBody>
                    <a:bodyPr/>
                    <a:lstStyle/>
                    <a:p>
                      <a:pPr>
                        <a:lnSpc>
                          <a:spcPct val="100000"/>
                        </a:lnSpc>
                      </a:pPr>
                      <a:r>
                        <a:rPr sz="1500" dirty="0">
                          <a:solidFill>
                            <a:schemeClr val="tx1"/>
                          </a:solidFill>
                          <a:latin typeface="宋体" panose="02010600030101010101" pitchFamily="2" charset="-122"/>
                          <a:cs typeface="宋体" panose="02010600030101010101" pitchFamily="2" charset="-122"/>
                        </a:rPr>
                        <a:t>申报教师系列、研究系列、实验技术系列、图书资料系列</a:t>
                      </a:r>
                      <a:r>
                        <a:rPr sz="1500" dirty="0">
                          <a:latin typeface="宋体" panose="02010600030101010101" pitchFamily="2" charset="-122"/>
                          <a:cs typeface="宋体" panose="02010600030101010101" pitchFamily="2" charset="-122"/>
                          <a:sym typeface="+mn-ea"/>
                        </a:rPr>
                        <a:t>常规通道的人员</a:t>
                      </a:r>
                      <a:r>
                        <a:rPr lang="zh-CN" sz="1500" dirty="0">
                          <a:latin typeface="宋体" panose="02010600030101010101" pitchFamily="2" charset="-122"/>
                          <a:cs typeface="宋体" panose="02010600030101010101" pitchFamily="2" charset="-122"/>
                          <a:sym typeface="+mn-ea"/>
                        </a:rPr>
                        <a:t>可</a:t>
                      </a:r>
                      <a:r>
                        <a:rPr lang="zh-CN" sz="1500" dirty="0">
                          <a:latin typeface="宋体" panose="02010600030101010101" pitchFamily="2" charset="-122"/>
                          <a:cs typeface="宋体" panose="02010600030101010101" pitchFamily="2" charset="-122"/>
                          <a:sym typeface="+mn-ea"/>
                        </a:rPr>
                        <a:t>参考</a:t>
                      </a:r>
                      <a:r>
                        <a:rPr sz="1500" dirty="0">
                          <a:latin typeface="宋体" panose="02010600030101010101" pitchFamily="2" charset="-122"/>
                          <a:cs typeface="宋体" panose="02010600030101010101" pitchFamily="2" charset="-122"/>
                          <a:sym typeface="+mn-ea"/>
                        </a:rPr>
                        <a:t>《华南师范大学职称评审办法（修订）》（华师〔2021〕136号）</a:t>
                      </a:r>
                      <a:r>
                        <a:rPr lang="zh-CN" sz="1500" dirty="0">
                          <a:latin typeface="宋体" panose="02010600030101010101" pitchFamily="2" charset="-122"/>
                          <a:cs typeface="宋体" panose="02010600030101010101" pitchFamily="2" charset="-122"/>
                          <a:sym typeface="+mn-ea"/>
                        </a:rPr>
                        <a:t>申报</a:t>
                      </a:r>
                      <a:r>
                        <a:rPr sz="1500" dirty="0">
                          <a:latin typeface="宋体" panose="02010600030101010101" pitchFamily="2" charset="-122"/>
                          <a:cs typeface="宋体" panose="02010600030101010101" pitchFamily="2" charset="-122"/>
                          <a:sym typeface="+mn-ea"/>
                        </a:rPr>
                        <a:t>，待修订办法发文后按修订办法执行；青年人才通道按即将出台的青年人才高级职称评审细则执行</a:t>
                      </a:r>
                      <a:r>
                        <a:rPr sz="1500" dirty="0">
                          <a:solidFill>
                            <a:schemeClr val="tx1"/>
                          </a:solidFill>
                          <a:latin typeface="宋体" panose="02010600030101010101" pitchFamily="2" charset="-122"/>
                          <a:cs typeface="宋体" panose="02010600030101010101" pitchFamily="2" charset="-122"/>
                        </a:rPr>
                        <a:t>；其他暂未设置业绩条件的职称系列，业绩条件按广东省相应行业要求执行。</a:t>
                      </a:r>
                      <a:r>
                        <a:rPr sz="1500" b="1" dirty="0">
                          <a:solidFill>
                            <a:schemeClr val="tx1"/>
                          </a:solidFill>
                          <a:latin typeface="Microsoft JhengHei" panose="020B0604030504040204" charset="-120"/>
                          <a:cs typeface="Microsoft JhengHei" panose="020B0604030504040204" charset="-120"/>
                        </a:rPr>
                        <a:t>未达条件，不予受理上会。</a:t>
                      </a:r>
                      <a:endParaRPr sz="1500" b="1" dirty="0">
                        <a:solidFill>
                          <a:schemeClr val="tx1"/>
                        </a:solidFill>
                        <a:latin typeface="Microsoft JhengHei" panose="020B0604030504040204" charset="-120"/>
                        <a:cs typeface="Microsoft JhengHei" panose="020B0604030504040204" charset="-120"/>
                      </a:endParaRPr>
                    </a:p>
                  </a:txBody>
                  <a:tcPr marL="0" marR="0" marT="0" marB="0" anchor="ctr" anchorCtr="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0000">
                        <a:alpha val="0"/>
                      </a:srgbClr>
                    </a:solidFill>
                  </a:tcPr>
                </a:tc>
                <a:tc hMerge="1">
                  <a:tcPr marL="0" marR="0" marT="0" marB="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5092" y="287782"/>
            <a:ext cx="3395345" cy="381635"/>
          </a:xfrm>
          <a:prstGeom prst="rect">
            <a:avLst/>
          </a:prstGeom>
        </p:spPr>
        <p:txBody>
          <a:bodyPr vert="horz" wrap="square" lIns="0" tIns="12700" rIns="0" bIns="0" rtlCol="0">
            <a:spAutoFit/>
          </a:bodyPr>
          <a:lstStyle/>
          <a:p>
            <a:pPr marL="12700">
              <a:lnSpc>
                <a:spcPct val="100000"/>
              </a:lnSpc>
              <a:spcBef>
                <a:spcPts val="100"/>
              </a:spcBef>
            </a:pPr>
            <a:r>
              <a:rPr spc="-5" dirty="0">
                <a:ea typeface="微软雅黑" panose="020B0503020204020204" charset="-122"/>
              </a:rPr>
              <a:t>我如何使用系统申报职称</a:t>
            </a:r>
            <a:endParaRPr spc="-5" dirty="0">
              <a:ea typeface="微软雅黑" panose="020B0503020204020204" charset="-122"/>
            </a:endParaRPr>
          </a:p>
        </p:txBody>
      </p:sp>
      <p:sp>
        <p:nvSpPr>
          <p:cNvPr id="3" name="object 3"/>
          <p:cNvSpPr/>
          <p:nvPr/>
        </p:nvSpPr>
        <p:spPr>
          <a:xfrm>
            <a:off x="387095" y="152400"/>
            <a:ext cx="721360" cy="721360"/>
          </a:xfrm>
          <a:custGeom>
            <a:avLst/>
            <a:gdLst/>
            <a:ahLst/>
            <a:cxnLst/>
            <a:rect l="l" t="t" r="r" b="b"/>
            <a:pathLst>
              <a:path w="721360" h="721360">
                <a:moveTo>
                  <a:pt x="360426" y="0"/>
                </a:moveTo>
                <a:lnTo>
                  <a:pt x="311517" y="3291"/>
                </a:lnTo>
                <a:lnTo>
                  <a:pt x="264609" y="12878"/>
                </a:lnTo>
                <a:lnTo>
                  <a:pt x="220131" y="28330"/>
                </a:lnTo>
                <a:lnTo>
                  <a:pt x="178511" y="49219"/>
                </a:lnTo>
                <a:lnTo>
                  <a:pt x="140179" y="75114"/>
                </a:lnTo>
                <a:lnTo>
                  <a:pt x="105565" y="105584"/>
                </a:lnTo>
                <a:lnTo>
                  <a:pt x="75098" y="140201"/>
                </a:lnTo>
                <a:lnTo>
                  <a:pt x="49208" y="178533"/>
                </a:lnTo>
                <a:lnTo>
                  <a:pt x="28323" y="220152"/>
                </a:lnTo>
                <a:lnTo>
                  <a:pt x="12874" y="264627"/>
                </a:lnTo>
                <a:lnTo>
                  <a:pt x="3290" y="311528"/>
                </a:lnTo>
                <a:lnTo>
                  <a:pt x="0" y="360425"/>
                </a:lnTo>
                <a:lnTo>
                  <a:pt x="3290" y="409323"/>
                </a:lnTo>
                <a:lnTo>
                  <a:pt x="12874" y="456224"/>
                </a:lnTo>
                <a:lnTo>
                  <a:pt x="28323" y="500699"/>
                </a:lnTo>
                <a:lnTo>
                  <a:pt x="49208" y="542318"/>
                </a:lnTo>
                <a:lnTo>
                  <a:pt x="75098" y="580650"/>
                </a:lnTo>
                <a:lnTo>
                  <a:pt x="105565" y="615267"/>
                </a:lnTo>
                <a:lnTo>
                  <a:pt x="140179" y="645737"/>
                </a:lnTo>
                <a:lnTo>
                  <a:pt x="178511" y="671632"/>
                </a:lnTo>
                <a:lnTo>
                  <a:pt x="220131" y="692521"/>
                </a:lnTo>
                <a:lnTo>
                  <a:pt x="264609" y="707973"/>
                </a:lnTo>
                <a:lnTo>
                  <a:pt x="311517" y="717560"/>
                </a:lnTo>
                <a:lnTo>
                  <a:pt x="360426" y="720851"/>
                </a:lnTo>
                <a:lnTo>
                  <a:pt x="409334" y="717560"/>
                </a:lnTo>
                <a:lnTo>
                  <a:pt x="456242" y="707973"/>
                </a:lnTo>
                <a:lnTo>
                  <a:pt x="500720" y="692521"/>
                </a:lnTo>
                <a:lnTo>
                  <a:pt x="542340" y="671632"/>
                </a:lnTo>
                <a:lnTo>
                  <a:pt x="580672" y="645737"/>
                </a:lnTo>
                <a:lnTo>
                  <a:pt x="615286" y="615267"/>
                </a:lnTo>
                <a:lnTo>
                  <a:pt x="645753" y="580650"/>
                </a:lnTo>
                <a:lnTo>
                  <a:pt x="671643" y="542318"/>
                </a:lnTo>
                <a:lnTo>
                  <a:pt x="692528" y="500699"/>
                </a:lnTo>
                <a:lnTo>
                  <a:pt x="707977" y="456224"/>
                </a:lnTo>
                <a:lnTo>
                  <a:pt x="717561" y="409323"/>
                </a:lnTo>
                <a:lnTo>
                  <a:pt x="720851" y="360425"/>
                </a:lnTo>
                <a:lnTo>
                  <a:pt x="717561" y="311528"/>
                </a:lnTo>
                <a:lnTo>
                  <a:pt x="707977" y="264627"/>
                </a:lnTo>
                <a:lnTo>
                  <a:pt x="692528" y="220152"/>
                </a:lnTo>
                <a:lnTo>
                  <a:pt x="671643" y="178533"/>
                </a:lnTo>
                <a:lnTo>
                  <a:pt x="645753" y="140201"/>
                </a:lnTo>
                <a:lnTo>
                  <a:pt x="615286" y="105584"/>
                </a:lnTo>
                <a:lnTo>
                  <a:pt x="580672" y="75114"/>
                </a:lnTo>
                <a:lnTo>
                  <a:pt x="542340" y="49219"/>
                </a:lnTo>
                <a:lnTo>
                  <a:pt x="500720" y="28330"/>
                </a:lnTo>
                <a:lnTo>
                  <a:pt x="456242" y="12878"/>
                </a:lnTo>
                <a:lnTo>
                  <a:pt x="409334" y="3291"/>
                </a:lnTo>
                <a:lnTo>
                  <a:pt x="360426" y="0"/>
                </a:lnTo>
                <a:close/>
              </a:path>
            </a:pathLst>
          </a:custGeom>
          <a:solidFill>
            <a:srgbClr val="156FC1"/>
          </a:solidFill>
        </p:spPr>
        <p:txBody>
          <a:bodyPr wrap="square" lIns="0" tIns="0" rIns="0" bIns="0" rtlCol="0"/>
          <a:lstStyle/>
          <a:p/>
        </p:txBody>
      </p:sp>
      <p:sp>
        <p:nvSpPr>
          <p:cNvPr id="4" name="object 4"/>
          <p:cNvSpPr txBox="1"/>
          <p:nvPr/>
        </p:nvSpPr>
        <p:spPr>
          <a:xfrm>
            <a:off x="609091" y="285699"/>
            <a:ext cx="24511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微软雅黑" panose="020B0503020204020204" charset="-122"/>
                <a:cs typeface="微软雅黑" panose="020B0503020204020204" charset="-122"/>
              </a:rPr>
              <a:t>2</a:t>
            </a:r>
            <a:endParaRPr sz="2800">
              <a:latin typeface="微软雅黑" panose="020B0503020204020204" charset="-122"/>
              <a:cs typeface="微软雅黑" panose="020B0503020204020204" charset="-122"/>
            </a:endParaRPr>
          </a:p>
        </p:txBody>
      </p:sp>
      <p:sp>
        <p:nvSpPr>
          <p:cNvPr id="5" name="object 5"/>
          <p:cNvSpPr/>
          <p:nvPr/>
        </p:nvSpPr>
        <p:spPr>
          <a:xfrm>
            <a:off x="278130" y="1371600"/>
            <a:ext cx="1485900" cy="1440815"/>
          </a:xfrm>
          <a:prstGeom prst="rect">
            <a:avLst/>
          </a:prstGeom>
          <a:blipFill>
            <a:blip r:embed="rId1" cstate="print"/>
            <a:stretch>
              <a:fillRect/>
            </a:stretch>
          </a:blipFill>
        </p:spPr>
        <p:txBody>
          <a:bodyPr wrap="square" lIns="0" tIns="0" rIns="0" bIns="0" rtlCol="0"/>
          <a:lstStyle/>
          <a:p/>
        </p:txBody>
      </p:sp>
      <p:sp>
        <p:nvSpPr>
          <p:cNvPr id="6" name="object 6"/>
          <p:cNvSpPr/>
          <p:nvPr/>
        </p:nvSpPr>
        <p:spPr>
          <a:xfrm>
            <a:off x="681227" y="1450339"/>
            <a:ext cx="1033272" cy="949960"/>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886967" y="1636775"/>
            <a:ext cx="621791" cy="573024"/>
          </a:xfrm>
          <a:prstGeom prst="rect">
            <a:avLst/>
          </a:prstGeom>
          <a:blipFill>
            <a:blip r:embed="rId3" cstate="print"/>
            <a:stretch>
              <a:fillRect/>
            </a:stretch>
          </a:blipFill>
        </p:spPr>
        <p:txBody>
          <a:bodyPr wrap="square" lIns="0" tIns="0" rIns="0" bIns="0" rtlCol="0"/>
          <a:lstStyle/>
          <a:p/>
        </p:txBody>
      </p:sp>
      <p:sp>
        <p:nvSpPr>
          <p:cNvPr id="8" name="object 8"/>
          <p:cNvSpPr txBox="1"/>
          <p:nvPr/>
        </p:nvSpPr>
        <p:spPr>
          <a:xfrm>
            <a:off x="919988" y="1798701"/>
            <a:ext cx="560705"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FFFFFF"/>
                </a:solidFill>
                <a:latin typeface="微软雅黑" panose="020B0503020204020204" charset="-122"/>
                <a:cs typeface="微软雅黑" panose="020B0503020204020204" charset="-122"/>
              </a:rPr>
              <a:t>步骤一</a:t>
            </a:r>
            <a:endParaRPr sz="1400">
              <a:latin typeface="微软雅黑" panose="020B0503020204020204" charset="-122"/>
              <a:cs typeface="微软雅黑" panose="020B0503020204020204" charset="-122"/>
            </a:endParaRPr>
          </a:p>
        </p:txBody>
      </p:sp>
      <p:sp>
        <p:nvSpPr>
          <p:cNvPr id="9" name="object 9"/>
          <p:cNvSpPr txBox="1"/>
          <p:nvPr/>
        </p:nvSpPr>
        <p:spPr>
          <a:xfrm>
            <a:off x="1977644" y="1947296"/>
            <a:ext cx="5994400" cy="570865"/>
          </a:xfrm>
          <a:prstGeom prst="rect">
            <a:avLst/>
          </a:prstGeom>
        </p:spPr>
        <p:txBody>
          <a:bodyPr vert="horz" wrap="square" lIns="0" tIns="76200" rIns="0" bIns="0" rtlCol="0">
            <a:spAutoFit/>
          </a:bodyPr>
          <a:lstStyle/>
          <a:p>
            <a:pPr marL="299085" indent="-287020">
              <a:lnSpc>
                <a:spcPct val="100000"/>
              </a:lnSpc>
              <a:spcBef>
                <a:spcPts val="600"/>
              </a:spcBef>
              <a:buFont typeface="Wingdings" panose="05000000000000000000"/>
              <a:buChar char=""/>
              <a:tabLst>
                <a:tab pos="299085" algn="l"/>
                <a:tab pos="299720" algn="l"/>
              </a:tabLst>
            </a:pPr>
            <a:r>
              <a:rPr sz="1400" dirty="0">
                <a:latin typeface="宋体" panose="02010600030101010101" pitchFamily="2" charset="-122"/>
                <a:cs typeface="宋体" panose="02010600030101010101" pitchFamily="2" charset="-122"/>
              </a:rPr>
              <a:t>在浏览器中输入网址</a:t>
            </a:r>
            <a:r>
              <a:rPr sz="1400" spc="-10" dirty="0">
                <a:latin typeface="宋体" panose="02010600030101010101" pitchFamily="2" charset="-122"/>
                <a:cs typeface="宋体" panose="02010600030101010101" pitchFamily="2" charset="-122"/>
              </a:rPr>
              <a:t>：</a:t>
            </a:r>
            <a:r>
              <a:rPr sz="1400" u="sng" spc="-10" dirty="0">
                <a:solidFill>
                  <a:srgbClr val="0462C1"/>
                </a:solidFill>
                <a:uFill>
                  <a:solidFill>
                    <a:srgbClr val="0462C1"/>
                  </a:solidFill>
                </a:uFill>
                <a:latin typeface="Calibri" panose="020F0502020204030204"/>
                <a:cs typeface="Calibri" panose="020F0502020204030204"/>
                <a:hlinkClick r:id="rId4"/>
              </a:rPr>
              <a:t>https://sso.scnu.edu.cn/</a:t>
            </a:r>
            <a:r>
              <a:rPr sz="1400" spc="-10" dirty="0">
                <a:latin typeface="宋体" panose="02010600030101010101" pitchFamily="2" charset="-122"/>
                <a:cs typeface="宋体" panose="02010600030101010101" pitchFamily="2" charset="-122"/>
              </a:rPr>
              <a:t>，</a:t>
            </a:r>
            <a:r>
              <a:rPr sz="1400" dirty="0">
                <a:latin typeface="宋体" panose="02010600030101010101" pitchFamily="2" charset="-122"/>
                <a:cs typeface="宋体" panose="02010600030101010101" pitchFamily="2" charset="-122"/>
              </a:rPr>
              <a:t>登录</a:t>
            </a:r>
            <a:r>
              <a:rPr sz="1400" spc="-15" dirty="0">
                <a:latin typeface="宋体" panose="02010600030101010101" pitchFamily="2" charset="-122"/>
                <a:cs typeface="宋体" panose="02010600030101010101" pitchFamily="2" charset="-122"/>
              </a:rPr>
              <a:t>学</a:t>
            </a:r>
            <a:r>
              <a:rPr sz="1400" dirty="0">
                <a:latin typeface="宋体" panose="02010600030101010101" pitchFamily="2" charset="-122"/>
                <a:cs typeface="宋体" panose="02010600030101010101" pitchFamily="2" charset="-122"/>
              </a:rPr>
              <a:t>校综</a:t>
            </a:r>
            <a:r>
              <a:rPr sz="1400" spc="-15" dirty="0">
                <a:latin typeface="宋体" panose="02010600030101010101" pitchFamily="2" charset="-122"/>
                <a:cs typeface="宋体" panose="02010600030101010101" pitchFamily="2" charset="-122"/>
              </a:rPr>
              <a:t>合</a:t>
            </a:r>
            <a:r>
              <a:rPr sz="1400" dirty="0">
                <a:latin typeface="宋体" panose="02010600030101010101" pitchFamily="2" charset="-122"/>
                <a:cs typeface="宋体" panose="02010600030101010101" pitchFamily="2" charset="-122"/>
              </a:rPr>
              <a:t>服务</a:t>
            </a:r>
            <a:r>
              <a:rPr sz="1400" spc="-15" dirty="0">
                <a:latin typeface="宋体" panose="02010600030101010101" pitchFamily="2" charset="-122"/>
                <a:cs typeface="宋体" panose="02010600030101010101" pitchFamily="2" charset="-122"/>
              </a:rPr>
              <a:t>平</a:t>
            </a:r>
            <a:r>
              <a:rPr sz="1400" dirty="0">
                <a:latin typeface="宋体" panose="02010600030101010101" pitchFamily="2" charset="-122"/>
                <a:cs typeface="宋体" panose="02010600030101010101" pitchFamily="2" charset="-122"/>
              </a:rPr>
              <a:t>台。</a:t>
            </a:r>
            <a:endParaRPr sz="1400">
              <a:latin typeface="宋体" panose="02010600030101010101" pitchFamily="2" charset="-122"/>
              <a:cs typeface="宋体" panose="02010600030101010101" pitchFamily="2" charset="-122"/>
            </a:endParaRPr>
          </a:p>
          <a:p>
            <a:pPr marL="299085" indent="-287020">
              <a:lnSpc>
                <a:spcPct val="100000"/>
              </a:lnSpc>
              <a:spcBef>
                <a:spcPts val="500"/>
              </a:spcBef>
              <a:buFont typeface="Wingdings" panose="05000000000000000000"/>
              <a:buChar char=""/>
              <a:tabLst>
                <a:tab pos="299085" algn="l"/>
                <a:tab pos="299720" algn="l"/>
              </a:tabLst>
            </a:pPr>
            <a:r>
              <a:rPr sz="1400" spc="5" dirty="0">
                <a:latin typeface="宋体" panose="02010600030101010101" pitchFamily="2" charset="-122"/>
                <a:cs typeface="宋体" panose="02010600030101010101" pitchFamily="2" charset="-122"/>
              </a:rPr>
              <a:t>在学校综合服务平台的</a:t>
            </a:r>
            <a:r>
              <a:rPr sz="1400" spc="-10" dirty="0">
                <a:latin typeface="宋体" panose="02010600030101010101" pitchFamily="2" charset="-122"/>
                <a:cs typeface="宋体" panose="02010600030101010101" pitchFamily="2" charset="-122"/>
              </a:rPr>
              <a:t>“</a:t>
            </a:r>
            <a:r>
              <a:rPr lang="zh-CN" sz="1400" spc="5" dirty="0">
                <a:latin typeface="宋体" panose="02010600030101010101" pitchFamily="2" charset="-122"/>
                <a:cs typeface="宋体" panose="02010600030101010101" pitchFamily="2" charset="-122"/>
              </a:rPr>
              <a:t>热门</a:t>
            </a:r>
            <a:r>
              <a:rPr sz="1400" spc="-10" dirty="0">
                <a:latin typeface="宋体" panose="02010600030101010101" pitchFamily="2" charset="-122"/>
                <a:cs typeface="宋体" panose="02010600030101010101" pitchFamily="2" charset="-122"/>
              </a:rPr>
              <a:t>应</a:t>
            </a:r>
            <a:r>
              <a:rPr sz="1400" spc="5" dirty="0">
                <a:latin typeface="宋体" panose="02010600030101010101" pitchFamily="2" charset="-122"/>
                <a:cs typeface="宋体" panose="02010600030101010101" pitchFamily="2" charset="-122"/>
              </a:rPr>
              <a:t>用</a:t>
            </a:r>
            <a:r>
              <a:rPr sz="1400" spc="-30" dirty="0">
                <a:latin typeface="宋体" panose="02010600030101010101" pitchFamily="2" charset="-122"/>
                <a:cs typeface="宋体" panose="02010600030101010101" pitchFamily="2" charset="-122"/>
              </a:rPr>
              <a:t>”</a:t>
            </a:r>
            <a:r>
              <a:rPr sz="1400" spc="-10" dirty="0">
                <a:latin typeface="宋体" panose="02010600030101010101" pitchFamily="2" charset="-122"/>
                <a:cs typeface="宋体" panose="02010600030101010101" pitchFamily="2" charset="-122"/>
              </a:rPr>
              <a:t>中</a:t>
            </a:r>
            <a:r>
              <a:rPr sz="1400" spc="5" dirty="0">
                <a:latin typeface="宋体" panose="02010600030101010101" pitchFamily="2" charset="-122"/>
                <a:cs typeface="宋体" panose="02010600030101010101" pitchFamily="2" charset="-122"/>
              </a:rPr>
              <a:t>点</a:t>
            </a:r>
            <a:r>
              <a:rPr sz="1400" dirty="0">
                <a:latin typeface="宋体" panose="02010600030101010101" pitchFamily="2" charset="-122"/>
                <a:cs typeface="宋体" panose="02010600030101010101" pitchFamily="2" charset="-122"/>
              </a:rPr>
              <a:t>选</a:t>
            </a:r>
            <a:r>
              <a:rPr sz="1400" spc="-15" dirty="0">
                <a:latin typeface="宋体" panose="02010600030101010101" pitchFamily="2" charset="-122"/>
                <a:cs typeface="宋体" panose="02010600030101010101" pitchFamily="2" charset="-122"/>
              </a:rPr>
              <a:t>“</a:t>
            </a:r>
            <a:r>
              <a:rPr sz="1400" spc="5" dirty="0">
                <a:latin typeface="宋体" panose="02010600030101010101" pitchFamily="2" charset="-122"/>
                <a:cs typeface="宋体" panose="02010600030101010101" pitchFamily="2" charset="-122"/>
              </a:rPr>
              <a:t>职</a:t>
            </a:r>
            <a:r>
              <a:rPr sz="1400" dirty="0">
                <a:latin typeface="宋体" panose="02010600030101010101" pitchFamily="2" charset="-122"/>
                <a:cs typeface="宋体" panose="02010600030101010101" pitchFamily="2" charset="-122"/>
              </a:rPr>
              <a:t>称</a:t>
            </a:r>
            <a:r>
              <a:rPr sz="1400" spc="-10" dirty="0">
                <a:latin typeface="宋体" panose="02010600030101010101" pitchFamily="2" charset="-122"/>
                <a:cs typeface="宋体" panose="02010600030101010101" pitchFamily="2" charset="-122"/>
              </a:rPr>
              <a:t>评</a:t>
            </a:r>
            <a:r>
              <a:rPr sz="1400" spc="5" dirty="0">
                <a:latin typeface="宋体" panose="02010600030101010101" pitchFamily="2" charset="-122"/>
                <a:cs typeface="宋体" panose="02010600030101010101" pitchFamily="2" charset="-122"/>
              </a:rPr>
              <a:t>审</a:t>
            </a:r>
            <a:r>
              <a:rPr sz="1400" dirty="0">
                <a:latin typeface="宋体" panose="02010600030101010101" pitchFamily="2" charset="-122"/>
                <a:cs typeface="宋体" panose="02010600030101010101" pitchFamily="2" charset="-122"/>
              </a:rPr>
              <a:t>系</a:t>
            </a:r>
            <a:r>
              <a:rPr sz="1400" spc="-10" dirty="0">
                <a:latin typeface="宋体" panose="02010600030101010101" pitchFamily="2" charset="-122"/>
                <a:cs typeface="宋体" panose="02010600030101010101" pitchFamily="2" charset="-122"/>
              </a:rPr>
              <a:t>统</a:t>
            </a:r>
            <a:r>
              <a:rPr sz="1400" spc="5" dirty="0">
                <a:latin typeface="宋体" panose="02010600030101010101" pitchFamily="2" charset="-122"/>
                <a:cs typeface="宋体" panose="02010600030101010101" pitchFamily="2" charset="-122"/>
              </a:rPr>
              <a:t>”</a:t>
            </a:r>
            <a:r>
              <a:rPr sz="1400" spc="-434" dirty="0">
                <a:latin typeface="宋体" panose="02010600030101010101" pitchFamily="2" charset="-122"/>
                <a:cs typeface="宋体" panose="02010600030101010101" pitchFamily="2" charset="-122"/>
              </a:rPr>
              <a:t> </a:t>
            </a:r>
            <a:r>
              <a:rPr sz="1400" spc="5" dirty="0">
                <a:latin typeface="宋体" panose="02010600030101010101" pitchFamily="2" charset="-122"/>
                <a:cs typeface="宋体" panose="02010600030101010101" pitchFamily="2" charset="-122"/>
              </a:rPr>
              <a:t>。</a:t>
            </a:r>
            <a:endParaRPr sz="1400">
              <a:latin typeface="宋体" panose="02010600030101010101" pitchFamily="2" charset="-122"/>
              <a:cs typeface="宋体" panose="02010600030101010101" pitchFamily="2" charset="-122"/>
            </a:endParaRPr>
          </a:p>
        </p:txBody>
      </p:sp>
      <p:sp>
        <p:nvSpPr>
          <p:cNvPr id="10" name="object 10"/>
          <p:cNvSpPr txBox="1"/>
          <p:nvPr/>
        </p:nvSpPr>
        <p:spPr>
          <a:xfrm>
            <a:off x="2006345" y="1592072"/>
            <a:ext cx="2354580" cy="269240"/>
          </a:xfrm>
          <a:prstGeom prst="rect">
            <a:avLst/>
          </a:prstGeom>
        </p:spPr>
        <p:txBody>
          <a:bodyPr vert="horz" wrap="square" lIns="0" tIns="12065" rIns="0" bIns="0" rtlCol="0">
            <a:spAutoFit/>
          </a:bodyPr>
          <a:lstStyle/>
          <a:p>
            <a:pPr marL="299085" indent="-287020">
              <a:lnSpc>
                <a:spcPct val="100000"/>
              </a:lnSpc>
              <a:spcBef>
                <a:spcPts val="95"/>
              </a:spcBef>
              <a:buClr>
                <a:srgbClr val="5B9BD4"/>
              </a:buClr>
              <a:buFont typeface="Wingdings" panose="05000000000000000000"/>
              <a:buChar char=""/>
              <a:tabLst>
                <a:tab pos="299085" algn="l"/>
                <a:tab pos="299720" algn="l"/>
              </a:tabLst>
            </a:pPr>
            <a:r>
              <a:rPr sz="1600" b="1" spc="5" dirty="0">
                <a:solidFill>
                  <a:srgbClr val="7E7E7E"/>
                </a:solidFill>
                <a:latin typeface="Microsoft JhengHei" panose="020B0604030504040204" charset="-120"/>
                <a:cs typeface="Microsoft JhengHei" panose="020B0604030504040204" charset="-120"/>
              </a:rPr>
              <a:t>登陆学校综合服务平台</a:t>
            </a:r>
            <a:endParaRPr sz="1600">
              <a:latin typeface="Microsoft JhengHei" panose="020B0604030504040204" charset="-120"/>
              <a:cs typeface="Microsoft JhengHei" panose="020B0604030504040204" charset="-120"/>
            </a:endParaRPr>
          </a:p>
        </p:txBody>
      </p:sp>
      <p:pic>
        <p:nvPicPr>
          <p:cNvPr id="12" name="图片 11"/>
          <p:cNvPicPr>
            <a:picLocks noChangeAspect="1"/>
          </p:cNvPicPr>
          <p:nvPr/>
        </p:nvPicPr>
        <p:blipFill>
          <a:blip r:embed="rId5"/>
          <a:stretch>
            <a:fillRect/>
          </a:stretch>
        </p:blipFill>
        <p:spPr>
          <a:xfrm>
            <a:off x="0" y="2971800"/>
            <a:ext cx="9064625" cy="27635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5092" y="211582"/>
            <a:ext cx="3395345" cy="381635"/>
          </a:xfrm>
          <a:prstGeom prst="rect">
            <a:avLst/>
          </a:prstGeom>
        </p:spPr>
        <p:txBody>
          <a:bodyPr vert="horz" wrap="square" lIns="0" tIns="12700" rIns="0" bIns="0" rtlCol="0">
            <a:spAutoFit/>
          </a:bodyPr>
          <a:lstStyle/>
          <a:p>
            <a:pPr marL="12700">
              <a:lnSpc>
                <a:spcPct val="100000"/>
              </a:lnSpc>
              <a:spcBef>
                <a:spcPts val="100"/>
              </a:spcBef>
            </a:pPr>
            <a:r>
              <a:rPr spc="-5" dirty="0">
                <a:ea typeface="微软雅黑" panose="020B0503020204020204" charset="-122"/>
              </a:rPr>
              <a:t>我如何使用系统申报职称</a:t>
            </a:r>
            <a:endParaRPr spc="10" dirty="0">
              <a:solidFill>
                <a:srgbClr val="000000"/>
              </a:solidFill>
              <a:latin typeface="Microsoft JhengHei" panose="020B0604030504040204" charset="-120"/>
              <a:cs typeface="Microsoft JhengHei" panose="020B0604030504040204" charset="-120"/>
            </a:endParaRPr>
          </a:p>
        </p:txBody>
      </p:sp>
      <p:sp>
        <p:nvSpPr>
          <p:cNvPr id="3" name="object 3"/>
          <p:cNvSpPr/>
          <p:nvPr/>
        </p:nvSpPr>
        <p:spPr>
          <a:xfrm>
            <a:off x="387095" y="76200"/>
            <a:ext cx="721360" cy="721360"/>
          </a:xfrm>
          <a:custGeom>
            <a:avLst/>
            <a:gdLst/>
            <a:ahLst/>
            <a:cxnLst/>
            <a:rect l="l" t="t" r="r" b="b"/>
            <a:pathLst>
              <a:path w="721360" h="721360">
                <a:moveTo>
                  <a:pt x="360426" y="0"/>
                </a:moveTo>
                <a:lnTo>
                  <a:pt x="311517" y="3291"/>
                </a:lnTo>
                <a:lnTo>
                  <a:pt x="264609" y="12878"/>
                </a:lnTo>
                <a:lnTo>
                  <a:pt x="220131" y="28330"/>
                </a:lnTo>
                <a:lnTo>
                  <a:pt x="178511" y="49219"/>
                </a:lnTo>
                <a:lnTo>
                  <a:pt x="140179" y="75114"/>
                </a:lnTo>
                <a:lnTo>
                  <a:pt x="105565" y="105584"/>
                </a:lnTo>
                <a:lnTo>
                  <a:pt x="75098" y="140201"/>
                </a:lnTo>
                <a:lnTo>
                  <a:pt x="49208" y="178533"/>
                </a:lnTo>
                <a:lnTo>
                  <a:pt x="28323" y="220152"/>
                </a:lnTo>
                <a:lnTo>
                  <a:pt x="12874" y="264627"/>
                </a:lnTo>
                <a:lnTo>
                  <a:pt x="3290" y="311528"/>
                </a:lnTo>
                <a:lnTo>
                  <a:pt x="0" y="360425"/>
                </a:lnTo>
                <a:lnTo>
                  <a:pt x="3290" y="409323"/>
                </a:lnTo>
                <a:lnTo>
                  <a:pt x="12874" y="456224"/>
                </a:lnTo>
                <a:lnTo>
                  <a:pt x="28323" y="500699"/>
                </a:lnTo>
                <a:lnTo>
                  <a:pt x="49208" y="542318"/>
                </a:lnTo>
                <a:lnTo>
                  <a:pt x="75098" y="580650"/>
                </a:lnTo>
                <a:lnTo>
                  <a:pt x="105565" y="615267"/>
                </a:lnTo>
                <a:lnTo>
                  <a:pt x="140179" y="645737"/>
                </a:lnTo>
                <a:lnTo>
                  <a:pt x="178511" y="671632"/>
                </a:lnTo>
                <a:lnTo>
                  <a:pt x="220131" y="692521"/>
                </a:lnTo>
                <a:lnTo>
                  <a:pt x="264609" y="707973"/>
                </a:lnTo>
                <a:lnTo>
                  <a:pt x="311517" y="717560"/>
                </a:lnTo>
                <a:lnTo>
                  <a:pt x="360426" y="720851"/>
                </a:lnTo>
                <a:lnTo>
                  <a:pt x="409334" y="717560"/>
                </a:lnTo>
                <a:lnTo>
                  <a:pt x="456242" y="707973"/>
                </a:lnTo>
                <a:lnTo>
                  <a:pt x="500720" y="692521"/>
                </a:lnTo>
                <a:lnTo>
                  <a:pt x="542340" y="671632"/>
                </a:lnTo>
                <a:lnTo>
                  <a:pt x="580672" y="645737"/>
                </a:lnTo>
                <a:lnTo>
                  <a:pt x="615286" y="615267"/>
                </a:lnTo>
                <a:lnTo>
                  <a:pt x="645753" y="580650"/>
                </a:lnTo>
                <a:lnTo>
                  <a:pt x="671643" y="542318"/>
                </a:lnTo>
                <a:lnTo>
                  <a:pt x="692528" y="500699"/>
                </a:lnTo>
                <a:lnTo>
                  <a:pt x="707977" y="456224"/>
                </a:lnTo>
                <a:lnTo>
                  <a:pt x="717561" y="409323"/>
                </a:lnTo>
                <a:lnTo>
                  <a:pt x="720851" y="360425"/>
                </a:lnTo>
                <a:lnTo>
                  <a:pt x="717561" y="311528"/>
                </a:lnTo>
                <a:lnTo>
                  <a:pt x="707977" y="264627"/>
                </a:lnTo>
                <a:lnTo>
                  <a:pt x="692528" y="220152"/>
                </a:lnTo>
                <a:lnTo>
                  <a:pt x="671643" y="178533"/>
                </a:lnTo>
                <a:lnTo>
                  <a:pt x="645753" y="140201"/>
                </a:lnTo>
                <a:lnTo>
                  <a:pt x="615286" y="105584"/>
                </a:lnTo>
                <a:lnTo>
                  <a:pt x="580672" y="75114"/>
                </a:lnTo>
                <a:lnTo>
                  <a:pt x="542340" y="49219"/>
                </a:lnTo>
                <a:lnTo>
                  <a:pt x="500720" y="28330"/>
                </a:lnTo>
                <a:lnTo>
                  <a:pt x="456242" y="12878"/>
                </a:lnTo>
                <a:lnTo>
                  <a:pt x="409334" y="3291"/>
                </a:lnTo>
                <a:lnTo>
                  <a:pt x="360426" y="0"/>
                </a:lnTo>
                <a:close/>
              </a:path>
            </a:pathLst>
          </a:custGeom>
          <a:solidFill>
            <a:srgbClr val="156FC1"/>
          </a:solidFill>
        </p:spPr>
        <p:txBody>
          <a:bodyPr wrap="square" lIns="0" tIns="0" rIns="0" bIns="0" rtlCol="0"/>
          <a:lstStyle/>
          <a:p/>
        </p:txBody>
      </p:sp>
      <p:sp>
        <p:nvSpPr>
          <p:cNvPr id="4" name="object 4"/>
          <p:cNvSpPr txBox="1"/>
          <p:nvPr/>
        </p:nvSpPr>
        <p:spPr>
          <a:xfrm>
            <a:off x="609091" y="209499"/>
            <a:ext cx="24511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微软雅黑" panose="020B0503020204020204" charset="-122"/>
                <a:cs typeface="微软雅黑" panose="020B0503020204020204" charset="-122"/>
              </a:rPr>
              <a:t>2</a:t>
            </a:r>
            <a:endParaRPr sz="2800">
              <a:latin typeface="微软雅黑" panose="020B0503020204020204" charset="-122"/>
              <a:cs typeface="微软雅黑" panose="020B0503020204020204" charset="-122"/>
            </a:endParaRPr>
          </a:p>
        </p:txBody>
      </p:sp>
      <p:sp>
        <p:nvSpPr>
          <p:cNvPr id="9" name="object 9"/>
          <p:cNvSpPr txBox="1"/>
          <p:nvPr/>
        </p:nvSpPr>
        <p:spPr>
          <a:xfrm>
            <a:off x="1752600" y="1219200"/>
            <a:ext cx="6327775" cy="1002030"/>
          </a:xfrm>
          <a:prstGeom prst="rect">
            <a:avLst/>
          </a:prstGeom>
        </p:spPr>
        <p:txBody>
          <a:bodyPr vert="horz" wrap="square" lIns="0" tIns="76200" rIns="0" bIns="0" rtlCol="0">
            <a:spAutoFit/>
          </a:bodyPr>
          <a:lstStyle/>
          <a:p>
            <a:pPr marL="241300" indent="-228600">
              <a:lnSpc>
                <a:spcPct val="100000"/>
              </a:lnSpc>
              <a:spcBef>
                <a:spcPts val="600"/>
              </a:spcBef>
              <a:buFont typeface="Wingdings" panose="05000000000000000000"/>
              <a:buChar char=""/>
              <a:tabLst>
                <a:tab pos="241300" algn="l"/>
              </a:tabLst>
            </a:pPr>
            <a:r>
              <a:rPr sz="1400" dirty="0">
                <a:latin typeface="宋体" panose="02010600030101010101" pitchFamily="2" charset="-122"/>
                <a:cs typeface="宋体" panose="02010600030101010101" pitchFamily="2" charset="-122"/>
              </a:rPr>
              <a:t>在职称评审系统登录界</a:t>
            </a:r>
            <a:r>
              <a:rPr sz="1400" spc="-15" dirty="0">
                <a:latin typeface="宋体" panose="02010600030101010101" pitchFamily="2" charset="-122"/>
                <a:cs typeface="宋体" panose="02010600030101010101" pitchFamily="2" charset="-122"/>
              </a:rPr>
              <a:t>面</a:t>
            </a:r>
            <a:r>
              <a:rPr sz="1400" dirty="0">
                <a:latin typeface="宋体" panose="02010600030101010101" pitchFamily="2" charset="-122"/>
                <a:cs typeface="宋体" panose="02010600030101010101" pitchFamily="2" charset="-122"/>
              </a:rPr>
              <a:t>，选</a:t>
            </a:r>
            <a:r>
              <a:rPr sz="1400" spc="-15" dirty="0">
                <a:latin typeface="宋体" panose="02010600030101010101" pitchFamily="2" charset="-122"/>
                <a:cs typeface="宋体" panose="02010600030101010101" pitchFamily="2" charset="-122"/>
              </a:rPr>
              <a:t>择</a:t>
            </a:r>
            <a:r>
              <a:rPr sz="1400" dirty="0">
                <a:latin typeface="宋体" panose="02010600030101010101" pitchFamily="2" charset="-122"/>
                <a:cs typeface="宋体" panose="02010600030101010101" pitchFamily="2" charset="-122"/>
              </a:rPr>
              <a:t>“申</a:t>
            </a:r>
            <a:r>
              <a:rPr sz="1400" spc="-15" dirty="0">
                <a:latin typeface="宋体" panose="02010600030101010101" pitchFamily="2" charset="-122"/>
                <a:cs typeface="宋体" panose="02010600030101010101" pitchFamily="2" charset="-122"/>
              </a:rPr>
              <a:t>报</a:t>
            </a:r>
            <a:r>
              <a:rPr sz="1400" dirty="0">
                <a:latin typeface="宋体" panose="02010600030101010101" pitchFamily="2" charset="-122"/>
                <a:cs typeface="宋体" panose="02010600030101010101" pitchFamily="2" charset="-122"/>
              </a:rPr>
              <a:t>人”</a:t>
            </a:r>
            <a:r>
              <a:rPr sz="1400" spc="-15" dirty="0">
                <a:latin typeface="宋体" panose="02010600030101010101" pitchFamily="2" charset="-122"/>
                <a:cs typeface="宋体" panose="02010600030101010101" pitchFamily="2" charset="-122"/>
              </a:rPr>
              <a:t>角</a:t>
            </a:r>
            <a:r>
              <a:rPr sz="1400" dirty="0">
                <a:latin typeface="宋体" panose="02010600030101010101" pitchFamily="2" charset="-122"/>
                <a:cs typeface="宋体" panose="02010600030101010101" pitchFamily="2" charset="-122"/>
              </a:rPr>
              <a:t>色，</a:t>
            </a:r>
            <a:r>
              <a:rPr sz="1400" spc="-15" dirty="0">
                <a:latin typeface="宋体" panose="02010600030101010101" pitchFamily="2" charset="-122"/>
                <a:cs typeface="宋体" panose="02010600030101010101" pitchFamily="2" charset="-122"/>
              </a:rPr>
              <a:t>点</a:t>
            </a:r>
            <a:r>
              <a:rPr sz="1400" dirty="0">
                <a:latin typeface="宋体" panose="02010600030101010101" pitchFamily="2" charset="-122"/>
                <a:cs typeface="宋体" panose="02010600030101010101" pitchFamily="2" charset="-122"/>
              </a:rPr>
              <a:t>击“</a:t>
            </a:r>
            <a:r>
              <a:rPr sz="1400" spc="-15" dirty="0">
                <a:latin typeface="宋体" panose="02010600030101010101" pitchFamily="2" charset="-122"/>
                <a:cs typeface="宋体" panose="02010600030101010101" pitchFamily="2" charset="-122"/>
              </a:rPr>
              <a:t>进</a:t>
            </a:r>
            <a:r>
              <a:rPr sz="1400" dirty="0">
                <a:latin typeface="宋体" panose="02010600030101010101" pitchFamily="2" charset="-122"/>
                <a:cs typeface="宋体" panose="02010600030101010101" pitchFamily="2" charset="-122"/>
              </a:rPr>
              <a:t>入系</a:t>
            </a:r>
            <a:r>
              <a:rPr sz="1400" spc="-15" dirty="0">
                <a:latin typeface="宋体" panose="02010600030101010101" pitchFamily="2" charset="-122"/>
                <a:cs typeface="宋体" panose="02010600030101010101" pitchFamily="2" charset="-122"/>
              </a:rPr>
              <a:t>统</a:t>
            </a:r>
            <a:r>
              <a:rPr sz="1400" dirty="0">
                <a:latin typeface="宋体" panose="02010600030101010101" pitchFamily="2" charset="-122"/>
                <a:cs typeface="宋体" panose="02010600030101010101" pitchFamily="2" charset="-122"/>
              </a:rPr>
              <a:t>”</a:t>
            </a:r>
            <a:r>
              <a:rPr lang="zh-CN" sz="1400" dirty="0">
                <a:latin typeface="宋体" panose="02010600030101010101" pitchFamily="2" charset="-122"/>
                <a:cs typeface="宋体" panose="02010600030101010101" pitchFamily="2" charset="-122"/>
              </a:rPr>
              <a:t>，选择</a:t>
            </a:r>
            <a:r>
              <a:rPr lang="en-US" altLang="zh-CN" sz="1400" dirty="0">
                <a:latin typeface="宋体" panose="02010600030101010101" pitchFamily="2" charset="-122"/>
                <a:cs typeface="宋体" panose="02010600030101010101" pitchFamily="2" charset="-122"/>
              </a:rPr>
              <a:t>“</a:t>
            </a:r>
            <a:r>
              <a:rPr lang="zh-CN" altLang="en-US" sz="1400" dirty="0">
                <a:latin typeface="宋体" panose="02010600030101010101" pitchFamily="2" charset="-122"/>
                <a:cs typeface="宋体" panose="02010600030101010101" pitchFamily="2" charset="-122"/>
              </a:rPr>
              <a:t>职称评审申报</a:t>
            </a:r>
            <a:r>
              <a:rPr lang="en-US" altLang="zh-CN" sz="1400" dirty="0">
                <a:latin typeface="宋体" panose="02010600030101010101" pitchFamily="2" charset="-122"/>
                <a:cs typeface="宋体" panose="02010600030101010101" pitchFamily="2" charset="-122"/>
              </a:rPr>
              <a:t>”</a:t>
            </a:r>
            <a:r>
              <a:rPr lang="zh-CN" altLang="en-US" sz="1400" dirty="0">
                <a:latin typeface="宋体" panose="02010600030101010101" pitchFamily="2" charset="-122"/>
                <a:cs typeface="宋体" panose="02010600030101010101" pitchFamily="2" charset="-122"/>
              </a:rPr>
              <a:t>。</a:t>
            </a:r>
            <a:endParaRPr sz="1400">
              <a:latin typeface="宋体" panose="02010600030101010101" pitchFamily="2" charset="-122"/>
              <a:cs typeface="宋体" panose="02010600030101010101" pitchFamily="2" charset="-122"/>
            </a:endParaRPr>
          </a:p>
          <a:p>
            <a:pPr marL="241300" indent="-228600">
              <a:lnSpc>
                <a:spcPct val="100000"/>
              </a:lnSpc>
              <a:spcBef>
                <a:spcPts val="500"/>
              </a:spcBef>
              <a:buFont typeface="Wingdings" panose="05000000000000000000"/>
              <a:buChar char=""/>
              <a:tabLst>
                <a:tab pos="241300" algn="l"/>
              </a:tabLst>
            </a:pPr>
            <a:r>
              <a:rPr sz="1400" dirty="0">
                <a:latin typeface="宋体" panose="02010600030101010101" pitchFamily="2" charset="-122"/>
                <a:cs typeface="宋体" panose="02010600030101010101" pitchFamily="2" charset="-122"/>
              </a:rPr>
              <a:t>进入系统后，请</a:t>
            </a:r>
            <a:r>
              <a:rPr lang="zh-CN" sz="1400" dirty="0">
                <a:latin typeface="宋体" panose="02010600030101010101" pitchFamily="2" charset="-122"/>
                <a:cs typeface="宋体" panose="02010600030101010101" pitchFamily="2" charset="-122"/>
              </a:rPr>
              <a:t>点击下载阅读《华南师范大学教师职称申报指引》，然后点击左上角</a:t>
            </a:r>
            <a:r>
              <a:rPr lang="en-US" altLang="zh-CN" sz="1400" dirty="0">
                <a:latin typeface="宋体" panose="02010600030101010101" pitchFamily="2" charset="-122"/>
                <a:cs typeface="宋体" panose="02010600030101010101" pitchFamily="2" charset="-122"/>
              </a:rPr>
              <a:t>“</a:t>
            </a:r>
            <a:r>
              <a:rPr lang="zh-CN" altLang="en-US" sz="1400" dirty="0">
                <a:latin typeface="宋体" panose="02010600030101010101" pitchFamily="2" charset="-122"/>
                <a:cs typeface="宋体" panose="02010600030101010101" pitchFamily="2" charset="-122"/>
              </a:rPr>
              <a:t>职称评审申报</a:t>
            </a:r>
            <a:r>
              <a:rPr lang="en-US" altLang="zh-CN" sz="1400" dirty="0">
                <a:latin typeface="宋体" panose="02010600030101010101" pitchFamily="2" charset="-122"/>
                <a:cs typeface="宋体" panose="02010600030101010101" pitchFamily="2" charset="-122"/>
              </a:rPr>
              <a:t>”</a:t>
            </a:r>
            <a:r>
              <a:rPr lang="zh-CN" altLang="en-US" sz="1400" dirty="0">
                <a:latin typeface="宋体" panose="02010600030101010101" pitchFamily="2" charset="-122"/>
                <a:cs typeface="宋体" panose="02010600030101010101" pitchFamily="2" charset="-122"/>
              </a:rPr>
              <a:t>开始填报相关信息</a:t>
            </a:r>
            <a:r>
              <a:rPr sz="1400" dirty="0">
                <a:latin typeface="宋体" panose="02010600030101010101" pitchFamily="2" charset="-122"/>
                <a:cs typeface="宋体" panose="02010600030101010101" pitchFamily="2" charset="-122"/>
              </a:rPr>
              <a:t>。</a:t>
            </a:r>
            <a:endParaRPr sz="1400">
              <a:latin typeface="宋体" panose="02010600030101010101" pitchFamily="2" charset="-122"/>
              <a:cs typeface="宋体" panose="02010600030101010101" pitchFamily="2" charset="-122"/>
            </a:endParaRPr>
          </a:p>
        </p:txBody>
      </p:sp>
      <p:sp>
        <p:nvSpPr>
          <p:cNvPr id="13" name="object 6"/>
          <p:cNvSpPr/>
          <p:nvPr/>
        </p:nvSpPr>
        <p:spPr>
          <a:xfrm>
            <a:off x="533272" y="913129"/>
            <a:ext cx="1033272" cy="949960"/>
          </a:xfrm>
          <a:prstGeom prst="rect">
            <a:avLst/>
          </a:prstGeom>
          <a:blipFill>
            <a:blip r:embed="rId1" cstate="print"/>
            <a:stretch>
              <a:fillRect/>
            </a:stretch>
          </a:blipFill>
        </p:spPr>
        <p:txBody>
          <a:bodyPr wrap="square" lIns="0" tIns="0" rIns="0" bIns="0" rtlCol="0"/>
          <a:p/>
        </p:txBody>
      </p:sp>
      <p:sp>
        <p:nvSpPr>
          <p:cNvPr id="10" name="object 10"/>
          <p:cNvSpPr txBox="1"/>
          <p:nvPr/>
        </p:nvSpPr>
        <p:spPr>
          <a:xfrm>
            <a:off x="1709420" y="915669"/>
            <a:ext cx="1946275" cy="269240"/>
          </a:xfrm>
          <a:prstGeom prst="rect">
            <a:avLst/>
          </a:prstGeom>
        </p:spPr>
        <p:txBody>
          <a:bodyPr vert="horz" wrap="square" lIns="0" tIns="12065" rIns="0" bIns="0" rtlCol="0">
            <a:spAutoFit/>
          </a:bodyPr>
          <a:lstStyle/>
          <a:p>
            <a:pPr marL="299085" indent="-287020">
              <a:lnSpc>
                <a:spcPct val="100000"/>
              </a:lnSpc>
              <a:spcBef>
                <a:spcPts val="95"/>
              </a:spcBef>
              <a:buClr>
                <a:srgbClr val="5B9BD4"/>
              </a:buClr>
              <a:buFont typeface="Wingdings" panose="05000000000000000000"/>
              <a:buChar char=""/>
              <a:tabLst>
                <a:tab pos="299085" algn="l"/>
                <a:tab pos="299720" algn="l"/>
              </a:tabLst>
            </a:pPr>
            <a:r>
              <a:rPr sz="1600" b="1" spc="5" dirty="0">
                <a:solidFill>
                  <a:srgbClr val="7E7E7E"/>
                </a:solidFill>
                <a:latin typeface="Microsoft JhengHei" panose="020B0604030504040204" charset="-120"/>
                <a:cs typeface="Microsoft JhengHei" panose="020B0604030504040204" charset="-120"/>
              </a:rPr>
              <a:t>进入职称评审系统</a:t>
            </a:r>
            <a:endParaRPr sz="1600">
              <a:latin typeface="Microsoft JhengHei" panose="020B0604030504040204" charset="-120"/>
              <a:cs typeface="Microsoft JhengHei" panose="020B0604030504040204" charset="-120"/>
            </a:endParaRPr>
          </a:p>
        </p:txBody>
      </p:sp>
      <p:sp>
        <p:nvSpPr>
          <p:cNvPr id="7" name="object 7"/>
          <p:cNvSpPr/>
          <p:nvPr/>
        </p:nvSpPr>
        <p:spPr>
          <a:xfrm>
            <a:off x="707135" y="1065530"/>
            <a:ext cx="684276" cy="627888"/>
          </a:xfrm>
          <a:prstGeom prst="rect">
            <a:avLst/>
          </a:prstGeom>
          <a:blipFill>
            <a:blip r:embed="rId2" cstate="print"/>
            <a:stretch>
              <a:fillRect/>
            </a:stretch>
          </a:blipFill>
        </p:spPr>
        <p:txBody>
          <a:bodyPr wrap="square" lIns="0" tIns="0" rIns="0" bIns="0" rtlCol="0"/>
          <a:lstStyle/>
          <a:p/>
        </p:txBody>
      </p:sp>
      <p:sp>
        <p:nvSpPr>
          <p:cNvPr id="8" name="object 8"/>
          <p:cNvSpPr txBox="1"/>
          <p:nvPr/>
        </p:nvSpPr>
        <p:spPr>
          <a:xfrm>
            <a:off x="812215" y="1275207"/>
            <a:ext cx="482600" cy="19685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微软雅黑" panose="020B0503020204020204" charset="-122"/>
                <a:cs typeface="微软雅黑" panose="020B0503020204020204" charset="-122"/>
              </a:rPr>
              <a:t>步骤二</a:t>
            </a:r>
            <a:endParaRPr sz="1200">
              <a:latin typeface="微软雅黑" panose="020B0503020204020204" charset="-122"/>
              <a:cs typeface="微软雅黑" panose="020B0503020204020204" charset="-122"/>
            </a:endParaRPr>
          </a:p>
        </p:txBody>
      </p:sp>
      <p:sp>
        <p:nvSpPr>
          <p:cNvPr id="14" name="object 5"/>
          <p:cNvSpPr/>
          <p:nvPr/>
        </p:nvSpPr>
        <p:spPr>
          <a:xfrm>
            <a:off x="117475" y="836295"/>
            <a:ext cx="1485900" cy="1440815"/>
          </a:xfrm>
          <a:prstGeom prst="rect">
            <a:avLst/>
          </a:prstGeom>
          <a:blipFill>
            <a:blip r:embed="rId3" cstate="print"/>
            <a:stretch>
              <a:fillRect/>
            </a:stretch>
          </a:blipFill>
        </p:spPr>
        <p:txBody>
          <a:bodyPr wrap="square" lIns="0" tIns="0" rIns="0" bIns="0" rtlCol="0"/>
          <a:p/>
        </p:txBody>
      </p:sp>
      <p:pic>
        <p:nvPicPr>
          <p:cNvPr id="6" name="图片 5"/>
          <p:cNvPicPr>
            <a:picLocks noChangeAspect="1"/>
          </p:cNvPicPr>
          <p:nvPr/>
        </p:nvPicPr>
        <p:blipFill>
          <a:blip r:embed="rId4"/>
          <a:stretch>
            <a:fillRect/>
          </a:stretch>
        </p:blipFill>
        <p:spPr>
          <a:xfrm>
            <a:off x="381000" y="2362200"/>
            <a:ext cx="3151505" cy="1905000"/>
          </a:xfrm>
          <a:prstGeom prst="rect">
            <a:avLst/>
          </a:prstGeom>
        </p:spPr>
      </p:pic>
      <p:pic>
        <p:nvPicPr>
          <p:cNvPr id="15" name="图片 14"/>
          <p:cNvPicPr>
            <a:picLocks noChangeAspect="1"/>
          </p:cNvPicPr>
          <p:nvPr/>
        </p:nvPicPr>
        <p:blipFill>
          <a:blip r:embed="rId5"/>
          <a:stretch>
            <a:fillRect/>
          </a:stretch>
        </p:blipFill>
        <p:spPr>
          <a:xfrm>
            <a:off x="3962400" y="2362200"/>
            <a:ext cx="4629150" cy="1864360"/>
          </a:xfrm>
          <a:prstGeom prst="rect">
            <a:avLst/>
          </a:prstGeom>
        </p:spPr>
      </p:pic>
      <p:pic>
        <p:nvPicPr>
          <p:cNvPr id="18" name="图片 17"/>
          <p:cNvPicPr>
            <a:picLocks noChangeAspect="1"/>
          </p:cNvPicPr>
          <p:nvPr/>
        </p:nvPicPr>
        <p:blipFill>
          <a:blip r:embed="rId6"/>
          <a:stretch>
            <a:fillRect/>
          </a:stretch>
        </p:blipFill>
        <p:spPr>
          <a:xfrm>
            <a:off x="387350" y="4419600"/>
            <a:ext cx="8204835" cy="2078355"/>
          </a:xfrm>
          <a:prstGeom prst="rect">
            <a:avLst/>
          </a:prstGeom>
        </p:spPr>
      </p:pic>
    </p:spTree>
  </p:cSld>
  <p:clrMapOvr>
    <a:masterClrMapping/>
  </p:clrMapOvr>
</p:sld>
</file>

<file path=ppt/tags/tag1.xml><?xml version="1.0" encoding="utf-8"?>
<p:tagLst xmlns:p="http://schemas.openxmlformats.org/presentationml/2006/main">
  <p:tag name="KSO_WM_UNIT_TABLE_BEAUTIFY" val="smartTable{02cf0fd4-7031-4faa-a025-119731d100d1}"/>
  <p:tag name="TABLE_ENDDRAG_ORIGIN_RECT" val="684*428"/>
  <p:tag name="TABLE_ENDDRAG_RECT" val="19*87*684*428"/>
</p:tagLst>
</file>

<file path=ppt/tags/tag10.xml><?xml version="1.0" encoding="utf-8"?>
<p:tagLst xmlns:p="http://schemas.openxmlformats.org/presentationml/2006/main">
  <p:tag name="COMMONDATA" val="eyJoZGlkIjoiMjA3NjdlNzcyNDBmYjJhYTA3MWRiYzdmYmRkNzc1NGQifQ=="/>
</p:tagLst>
</file>

<file path=ppt/tags/tag2.xml><?xml version="1.0" encoding="utf-8"?>
<p:tagLst xmlns:p="http://schemas.openxmlformats.org/presentationml/2006/main">
  <p:tag name="KSO_WM_UNIT_TABLE_BEAUTIFY" val="smartTable{d4a7fabf-2c9d-4b16-a798-a4603c02abba}"/>
  <p:tag name="TABLE_ENDDRAG_ORIGIN_RECT" val="677*423"/>
  <p:tag name="TABLE_ENDDRAG_RECT" val="22*96*677*423"/>
</p:tagLst>
</file>

<file path=ppt/tags/tag3.xml><?xml version="1.0" encoding="utf-8"?>
<p:tagLst xmlns:p="http://schemas.openxmlformats.org/presentationml/2006/main">
  <p:tag name="KSO_WM_UNIT_TABLE_BEAUTIFY" val="smartTable{e74dd5f5-851f-4a39-a599-7cea1a78a0a4}"/>
</p:tagLst>
</file>

<file path=ppt/tags/tag4.xml><?xml version="1.0" encoding="utf-8"?>
<p:tagLst xmlns:p="http://schemas.openxmlformats.org/presentationml/2006/main">
  <p:tag name="KSO_WM_UNIT_TABLE_BEAUTIFY" val="smartTable{660de702-617b-4a83-af92-e248b6e96d85}"/>
  <p:tag name="TABLE_ENDDRAG_ORIGIN_RECT" val="663*428"/>
  <p:tag name="TABLE_ENDDRAG_RECT" val="28*94*663*428"/>
</p:tagLst>
</file>

<file path=ppt/tags/tag5.xml><?xml version="1.0" encoding="utf-8"?>
<p:tagLst xmlns:p="http://schemas.openxmlformats.org/presentationml/2006/main">
  <p:tag name="KSO_WM_UNIT_TABLE_BEAUTIFY" val="smartTable{24c86e8a-ecbf-4e13-b1ae-173f417805da}"/>
  <p:tag name="TABLE_ENDDRAG_ORIGIN_RECT" val="630*404"/>
  <p:tag name="TABLE_ENDDRAG_RECT" val="41*94*630*404"/>
</p:tagLst>
</file>

<file path=ppt/tags/tag6.xml><?xml version="1.0" encoding="utf-8"?>
<p:tagLst xmlns:p="http://schemas.openxmlformats.org/presentationml/2006/main">
  <p:tag name="KSO_WM_UNIT_TABLE_BEAUTIFY" val="smartTable{89ebf1bf-039f-43bd-a49a-893e99919741}"/>
</p:tagLst>
</file>

<file path=ppt/tags/tag7.xml><?xml version="1.0" encoding="utf-8"?>
<p:tagLst xmlns:p="http://schemas.openxmlformats.org/presentationml/2006/main">
  <p:tag name="KSO_WM_UNIT_TABLE_BEAUTIFY" val="smartTable{dd8770f8-db83-4eb6-b4d9-b7086f631ef7}"/>
</p:tagLst>
</file>

<file path=ppt/tags/tag8.xml><?xml version="1.0" encoding="utf-8"?>
<p:tagLst xmlns:p="http://schemas.openxmlformats.org/presentationml/2006/main">
  <p:tag name="KSO_WM_UNIT_TABLE_BEAUTIFY" val="smartTable{6d3c6c18-475b-4a0f-82f7-3e7f5e046bc7}"/>
</p:tagLst>
</file>

<file path=ppt/tags/tag9.xml><?xml version="1.0" encoding="utf-8"?>
<p:tagLst xmlns:p="http://schemas.openxmlformats.org/presentationml/2006/main">
  <p:tag name="KSO_WM_UNIT_TABLE_BEAUTIFY" val="smartTable{9d5689a3-e582-4b17-b481-b6a6adfb634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5982</Words>
  <Application>WPS 演示</Application>
  <PresentationFormat>On-screen Show (4:3)</PresentationFormat>
  <Paragraphs>852</Paragraphs>
  <Slides>20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20</vt:i4>
      </vt:variant>
    </vt:vector>
  </HeadingPairs>
  <TitlesOfParts>
    <vt:vector size="33" baseType="lpstr">
      <vt:lpstr>Arial</vt:lpstr>
      <vt:lpstr>宋体</vt:lpstr>
      <vt:lpstr>Wingdings</vt:lpstr>
      <vt:lpstr>微软雅黑</vt:lpstr>
      <vt:lpstr>Microsoft JhengHei</vt:lpstr>
      <vt:lpstr>黑体</vt:lpstr>
      <vt:lpstr>Arial</vt:lpstr>
      <vt:lpstr>仿宋_GB2312</vt:lpstr>
      <vt:lpstr>Times New Roman</vt:lpstr>
      <vt:lpstr>Wingdings</vt:lpstr>
      <vt:lpstr>Calibri</vt:lpstr>
      <vt:lpstr>Arial Unicode MS</vt:lpstr>
      <vt:lpstr>Office Theme</vt:lpstr>
      <vt:lpstr>PowerPoint 演示文稿</vt:lpstr>
      <vt:lpstr>PowerPoint 演示文稿</vt:lpstr>
      <vt:lpstr>1	申报职称前，我需要了解什么</vt:lpstr>
      <vt:lpstr>申报职称前，我需要了解什么               ——2021年度各系列职称受理对象与评审权限</vt:lpstr>
      <vt:lpstr>1	申报职称前，我需要了解什么</vt:lpstr>
      <vt:lpstr>申报职称前，我需要了解什么</vt:lpstr>
      <vt:lpstr>1	申报职称前，我需要了解什么</vt:lpstr>
      <vt:lpstr>我如何使用系统申报职称</vt:lpstr>
      <vt:lpstr>我如何使用系统申报职称</vt:lpstr>
      <vt:lpstr>我如何使用系统申报职称</vt:lpstr>
      <vt:lpstr>我如何使用系统申报职称</vt:lpstr>
      <vt:lpstr>我如何使用系统申报职称</vt:lpstr>
      <vt:lpstr>PowerPoint 演示文稿</vt:lpstr>
      <vt:lpstr>PowerPoint 演示文稿</vt:lpstr>
      <vt:lpstr>我应如何规范地提交佐证材料</vt:lpstr>
      <vt:lpstr>我应如何规范地提交佐证材料</vt:lpstr>
      <vt:lpstr>我应如何规范地提交佐证材料</vt:lpstr>
      <vt:lpstr>——代表作送审材料准备</vt:lpstr>
      <vt:lpstr>我应该如何安排时间</vt:lpstr>
      <vt:lpstr>联系我们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zhongyao.kang</dc:creator>
  <cp:keywords>ppt</cp:keywords>
  <cp:lastModifiedBy>Running</cp:lastModifiedBy>
  <cp:revision>147</cp:revision>
  <dcterms:created xsi:type="dcterms:W3CDTF">2021-03-25T02:30:00Z</dcterms:created>
  <dcterms:modified xsi:type="dcterms:W3CDTF">2022-06-14T02:16:55Z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2020-09-06T08:00:00Z</vt:filetime>
  </property>
  <property fmtid="{D5CDD505-2E9C-101B-9397-08002B2CF9AE}" pid="3" name="Creator">
    <vt:lpwstr>Microsoft® PowerPoint® 2016</vt:lpwstr>
  </property>
  <property fmtid="{D5CDD505-2E9C-101B-9397-08002B2CF9AE}" pid="4" name="LastSaved">
    <vt:filetime>2021-03-29T08:00:00Z</vt:filetime>
  </property>
  <property fmtid="{D5CDD505-2E9C-101B-9397-08002B2CF9AE}" pid="5" name="ICV">
    <vt:lpwstr>1B7FA56E42A84E8582EE4A9B7FE15E11</vt:lpwstr>
  </property>
  <property fmtid="{D5CDD505-2E9C-101B-9397-08002B2CF9AE}" pid="6" name="KSOProductBuildVer">
    <vt:lpwstr>2052-11.1.0.11744</vt:lpwstr>
  </property>
</Properties>
</file>