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79" r:id="rId3"/>
    <p:sldId id="380" r:id="rId4"/>
    <p:sldId id="381" r:id="rId5"/>
  </p:sldIdLst>
  <p:sldSz cx="9144000" cy="51435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charset="0"/>
        <a:ea typeface="宋体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宋体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宋体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宋体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宋体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宋体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宋体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宋体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CC0099"/>
    <a:srgbClr val="FAC90F"/>
    <a:srgbClr val="FF3399"/>
    <a:srgbClr val="FF9900"/>
    <a:srgbClr val="92D050"/>
    <a:srgbClr val="E83828"/>
    <a:srgbClr val="7EE500"/>
    <a:srgbClr val="35BCD9"/>
    <a:srgbClr val="FA6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710"/>
  </p:normalViewPr>
  <p:slideViewPr>
    <p:cSldViewPr showGuides="1">
      <p:cViewPr>
        <p:scale>
          <a:sx n="100" d="100"/>
          <a:sy n="100" d="100"/>
        </p:scale>
        <p:origin x="-516" y="72"/>
      </p:cViewPr>
      <p:guideLst>
        <p:guide orient="horz" pos="1620"/>
        <p:guide pos="301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748CE093-0987-4123-A19C-C73418D4581B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024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4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C07390C9-E209-452A-AF2C-23D0DB5DF8D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TextBox 10"/>
          <p:cNvSpPr txBox="1"/>
          <p:nvPr userDrawn="1"/>
        </p:nvSpPr>
        <p:spPr>
          <a:xfrm>
            <a:off x="8475663" y="4686300"/>
            <a:ext cx="436562" cy="3381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indent="0"/>
            <a:fld id="{9A0DB2DC-4C9A-4742-B13C-FB6460FD3503}" type="slidenum">
              <a:rPr lang="zh-CN" altLang="en-US" sz="1600">
                <a:solidFill>
                  <a:srgbClr val="595959"/>
                </a:solidFill>
                <a:latin typeface="Calibri" charset="0"/>
                <a:ea typeface="宋体" charset="-122"/>
              </a:rPr>
            </a:fld>
            <a:endParaRPr lang="zh-CN" altLang="en-US" sz="1600" dirty="0">
              <a:solidFill>
                <a:srgbClr val="595959"/>
              </a:solidFill>
              <a:latin typeface="Calibri" charset="0"/>
              <a:ea typeface="宋体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204788" y="627063"/>
            <a:ext cx="252413" cy="36513"/>
          </a:xfrm>
          <a:prstGeom prst="rect">
            <a:avLst/>
          </a:prstGeom>
          <a:solidFill>
            <a:srgbClr val="F862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3" name="矩形 12"/>
          <p:cNvSpPr/>
          <p:nvPr userDrawn="1"/>
        </p:nvSpPr>
        <p:spPr>
          <a:xfrm>
            <a:off x="493713" y="627063"/>
            <a:ext cx="250825" cy="36513"/>
          </a:xfrm>
          <a:prstGeom prst="rect">
            <a:avLst/>
          </a:prstGeom>
          <a:solidFill>
            <a:srgbClr val="79A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4" name="矩形 13"/>
          <p:cNvSpPr/>
          <p:nvPr userDrawn="1"/>
        </p:nvSpPr>
        <p:spPr>
          <a:xfrm>
            <a:off x="781050" y="627063"/>
            <a:ext cx="252413" cy="36513"/>
          </a:xfrm>
          <a:prstGeom prst="rect">
            <a:avLst/>
          </a:prstGeom>
          <a:solidFill>
            <a:srgbClr val="F5CA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5" name="矩形 14"/>
          <p:cNvSpPr/>
          <p:nvPr userDrawn="1"/>
        </p:nvSpPr>
        <p:spPr>
          <a:xfrm>
            <a:off x="1068388" y="627063"/>
            <a:ext cx="252413" cy="36513"/>
          </a:xfrm>
          <a:prstGeom prst="rect">
            <a:avLst/>
          </a:prstGeom>
          <a:solidFill>
            <a:srgbClr val="92E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6" name="矩形 15"/>
          <p:cNvSpPr/>
          <p:nvPr userDrawn="1"/>
        </p:nvSpPr>
        <p:spPr>
          <a:xfrm>
            <a:off x="1357313" y="627063"/>
            <a:ext cx="252413" cy="36513"/>
          </a:xfrm>
          <a:prstGeom prst="rect">
            <a:avLst/>
          </a:prstGeom>
          <a:solidFill>
            <a:srgbClr val="F862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7" name="矩形 16"/>
          <p:cNvSpPr/>
          <p:nvPr userDrawn="1"/>
        </p:nvSpPr>
        <p:spPr>
          <a:xfrm>
            <a:off x="1668463" y="627063"/>
            <a:ext cx="7473950" cy="36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13854" y="244872"/>
            <a:ext cx="8229600" cy="349548"/>
          </a:xfrm>
        </p:spPr>
        <p:txBody>
          <a:bodyPr>
            <a:noAutofit/>
          </a:bodyPr>
          <a:lstStyle>
            <a:lvl1pPr algn="l"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fontAlgn="auto"/>
            <a:r>
              <a:rPr lang="zh-CN" altLang="en-US" strike="noStrike" noProof="1" dirty="0" smtClean="0"/>
              <a:t>第一部分  点击此处输入您的标题</a:t>
            </a:r>
            <a:endParaRPr lang="zh-CN" altLang="en-US" strike="noStrike" noProof="1" dirty="0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8424428" y="4711836"/>
            <a:ext cx="718619" cy="288032"/>
            <a:chOff x="8424428" y="4716750"/>
            <a:chExt cx="718624" cy="288032"/>
          </a:xfrm>
          <a:solidFill>
            <a:srgbClr val="BFBFBF"/>
          </a:solidFill>
        </p:grpSpPr>
        <p:sp>
          <p:nvSpPr>
            <p:cNvPr id="9" name="圆角矩形 8"/>
            <p:cNvSpPr/>
            <p:nvPr userDrawn="1"/>
          </p:nvSpPr>
          <p:spPr>
            <a:xfrm>
              <a:off x="8424428" y="4716750"/>
              <a:ext cx="468052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8820472" y="4948014"/>
              <a:ext cx="322580" cy="56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32274D81-BE9C-4C9D-8371-8BC208C7A87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EED5F6FF-76A1-4CE1-A727-BAA53E4938F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内容占位符 2"/>
          <p:cNvSpPr>
            <a:spLocks noGrp="1"/>
          </p:cNvSpPr>
          <p:nvPr/>
        </p:nvSpPr>
        <p:spPr>
          <a:xfrm>
            <a:off x="672148" y="1380490"/>
            <a:ext cx="8161338" cy="2792413"/>
          </a:xfrm>
          <a:prstGeom prst="rect">
            <a:avLst/>
          </a:prstGeom>
          <a:noFill/>
          <a:ln w="9525">
            <a:noFill/>
          </a:ln>
        </p:spPr>
        <p:txBody>
          <a:bodyPr lIns="68592" tIns="34296" rIns="68592" bIns="34296" anchor="t"/>
          <a:p>
            <a:pPr fontAlgn="base">
              <a:lnSpc>
                <a:spcPct val="150000"/>
              </a:lnSpc>
            </a:pPr>
            <a:r>
              <a:rPr lang="zh-CN" altLang="en-US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1. 主题：</a:t>
            </a:r>
            <a:r>
              <a:rPr lang="zh-CN" altLang="en-US" sz="2000" strike="noStrike" noProof="1" dirty="0">
                <a:latin typeface="微软雅黑" pitchFamily="34" charset="-122"/>
                <a:ea typeface="微软雅黑" pitchFamily="34" charset="-122"/>
                <a:cs typeface="+mn-cs"/>
              </a:rPr>
              <a:t>我与华师的故事（感恩母校师友、毕业感悟、青春印记等）</a:t>
            </a:r>
            <a:endParaRPr lang="en-US" altLang="zh-CN" sz="2000" strike="noStrike" noProof="1" dirty="0">
              <a:latin typeface="微软雅黑" pitchFamily="34" charset="-122"/>
              <a:ea typeface="微软雅黑" pitchFamily="34" charset="-122"/>
            </a:endParaRPr>
          </a:p>
          <a:p>
            <a:pPr fontAlgn="base">
              <a:lnSpc>
                <a:spcPct val="150000"/>
              </a:lnSpc>
            </a:pPr>
            <a:r>
              <a:rPr lang="zh-CN" altLang="en-US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2. 形式：</a:t>
            </a:r>
            <a:r>
              <a:rPr lang="zh-CN" altLang="en-US" sz="2000" strike="noStrike" noProof="1" dirty="0">
                <a:latin typeface="微软雅黑" pitchFamily="34" charset="-122"/>
                <a:ea typeface="微软雅黑" pitchFamily="34" charset="-122"/>
                <a:cs typeface="+mn-cs"/>
              </a:rPr>
              <a:t>题目自拟、文体不限</a:t>
            </a:r>
            <a:endParaRPr lang="zh-CN" altLang="en-US" sz="2000" b="1" strike="noStrike" noProof="1" dirty="0">
              <a:solidFill>
                <a:srgbClr val="CC0099"/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base">
              <a:lnSpc>
                <a:spcPct val="150000"/>
              </a:lnSpc>
            </a:pPr>
            <a:r>
              <a:rPr lang="en-US" altLang="zh-CN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3. </a:t>
            </a:r>
            <a:r>
              <a:rPr lang="zh-CN" altLang="en-US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字数：</a:t>
            </a:r>
            <a:r>
              <a:rPr lang="zh-CN" altLang="en-US" sz="2000" strike="noStrike" noProof="1" dirty="0">
                <a:latin typeface="微软雅黑" pitchFamily="34" charset="-122"/>
                <a:ea typeface="微软雅黑" pitchFamily="34" charset="-122"/>
                <a:cs typeface="+mn-cs"/>
              </a:rPr>
              <a:t>300字以内</a:t>
            </a:r>
            <a:endParaRPr lang="zh-CN" altLang="en-US" sz="2000" strike="noStrike" noProof="1" dirty="0">
              <a:latin typeface="微软雅黑" pitchFamily="34" charset="-122"/>
              <a:ea typeface="微软雅黑" pitchFamily="34" charset="-122"/>
            </a:endParaRPr>
          </a:p>
          <a:p>
            <a:pPr fontAlgn="base">
              <a:lnSpc>
                <a:spcPct val="150000"/>
              </a:lnSpc>
            </a:pPr>
            <a:r>
              <a:rPr lang="en-US" altLang="zh-CN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4</a:t>
            </a:r>
            <a:r>
              <a:rPr lang="zh-CN" altLang="en-US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. 提交时间：</a:t>
            </a:r>
            <a:r>
              <a:rPr lang="zh-CN" altLang="en-US" sz="2000" strike="noStrike" noProof="1" dirty="0">
                <a:latin typeface="微软雅黑" pitchFamily="34" charset="-122"/>
                <a:ea typeface="微软雅黑" pitchFamily="34" charset="-122"/>
                <a:cs typeface="+mn-cs"/>
                <a:sym typeface="宋体" charset="-122"/>
              </a:rPr>
              <a:t>20</a:t>
            </a:r>
            <a:r>
              <a:rPr lang="en-US" altLang="zh-CN" sz="2000" strike="noStrike" noProof="1" dirty="0">
                <a:latin typeface="微软雅黑" pitchFamily="34" charset="-122"/>
                <a:ea typeface="微软雅黑" pitchFamily="34" charset="-122"/>
                <a:cs typeface="+mn-cs"/>
                <a:sym typeface="宋体" charset="-122"/>
              </a:rPr>
              <a:t>20</a:t>
            </a:r>
            <a:r>
              <a:rPr lang="zh-CN" altLang="en-US" sz="2000" strike="noStrike" noProof="1" dirty="0">
                <a:latin typeface="微软雅黑" pitchFamily="34" charset="-122"/>
                <a:ea typeface="微软雅黑" pitchFamily="34" charset="-122"/>
                <a:cs typeface="+mn-cs"/>
                <a:sym typeface="宋体" charset="-122"/>
              </a:rPr>
              <a:t>年</a:t>
            </a:r>
            <a:r>
              <a:rPr lang="en-US" altLang="zh-CN" sz="2000" strike="noStrike" noProof="1" dirty="0">
                <a:latin typeface="微软雅黑" pitchFamily="34" charset="-122"/>
                <a:ea typeface="微软雅黑" pitchFamily="34" charset="-122"/>
                <a:cs typeface="+mn-cs"/>
                <a:sym typeface="宋体" charset="-122"/>
              </a:rPr>
              <a:t>X</a:t>
            </a:r>
            <a:r>
              <a:rPr lang="zh-CN" altLang="en-US" sz="2000" strike="noStrike" noProof="1" dirty="0">
                <a:latin typeface="微软雅黑" pitchFamily="34" charset="-122"/>
                <a:ea typeface="微软雅黑" pitchFamily="34" charset="-122"/>
                <a:cs typeface="+mn-cs"/>
                <a:sym typeface="宋体" charset="-122"/>
              </a:rPr>
              <a:t>月</a:t>
            </a:r>
            <a:r>
              <a:rPr lang="en-US" altLang="zh-CN" sz="2000" strike="noStrike" noProof="1" dirty="0">
                <a:latin typeface="微软雅黑" pitchFamily="34" charset="-122"/>
                <a:ea typeface="微软雅黑" pitchFamily="34" charset="-122"/>
                <a:cs typeface="+mn-cs"/>
                <a:sym typeface="宋体" charset="-122"/>
              </a:rPr>
              <a:t>X</a:t>
            </a:r>
            <a:r>
              <a:rPr lang="zh-CN" altLang="en-US" sz="2000" strike="noStrike" noProof="1" dirty="0">
                <a:latin typeface="微软雅黑" pitchFamily="34" charset="-122"/>
                <a:ea typeface="微软雅黑" pitchFamily="34" charset="-122"/>
                <a:cs typeface="+mn-cs"/>
                <a:sym typeface="宋体" charset="-122"/>
              </a:rPr>
              <a:t>日</a:t>
            </a:r>
            <a:endParaRPr lang="zh-CN" altLang="en-US" sz="2000" strike="noStrike" noProof="1" dirty="0">
              <a:latin typeface="微软雅黑" pitchFamily="34" charset="-122"/>
              <a:ea typeface="微软雅黑" pitchFamily="34" charset="-122"/>
            </a:endParaRPr>
          </a:p>
          <a:p>
            <a:pPr fontAlgn="base">
              <a:lnSpc>
                <a:spcPct val="150000"/>
              </a:lnSpc>
            </a:pPr>
            <a:r>
              <a:rPr lang="en-US" altLang="zh-CN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5</a:t>
            </a:r>
            <a:r>
              <a:rPr lang="zh-CN" altLang="en-US" sz="2000" b="1" strike="noStrike" noProof="1" dirty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. 范例如下：</a:t>
            </a:r>
            <a:endParaRPr lang="zh-CN" altLang="en-US" sz="2000" strike="noStrike" noProof="1" dirty="0">
              <a:solidFill>
                <a:srgbClr val="CBB158"/>
              </a:solidFill>
              <a:latin typeface="微软雅黑" pitchFamily="34" charset="-122"/>
              <a:ea typeface="微软雅黑" pitchFamily="34" charset="-122"/>
              <a:sym typeface="Arial" charset="0"/>
            </a:endParaRPr>
          </a:p>
          <a:p>
            <a:pPr fontAlgn="base">
              <a:lnSpc>
                <a:spcPct val="140000"/>
              </a:lnSpc>
              <a:spcBef>
                <a:spcPct val="15000"/>
              </a:spcBef>
            </a:pPr>
            <a:endParaRPr lang="zh-CN" altLang="en-US" sz="2000" strike="noStrike" noProof="1" dirty="0">
              <a:solidFill>
                <a:srgbClr val="CBB158"/>
              </a:solidFill>
              <a:latin typeface="微软雅黑" pitchFamily="34" charset="-122"/>
              <a:ea typeface="微软雅黑" pitchFamily="34" charset="-122"/>
              <a:sym typeface="Arial" charset="0"/>
            </a:endParaRPr>
          </a:p>
          <a:p>
            <a:pPr fontAlgn="base">
              <a:lnSpc>
                <a:spcPct val="140000"/>
              </a:lnSpc>
              <a:spcBef>
                <a:spcPct val="15000"/>
              </a:spcBef>
            </a:pPr>
            <a:r>
              <a:rPr lang="zh-CN" altLang="en-US" sz="2000" strike="noStrike" noProof="1" dirty="0">
                <a:solidFill>
                  <a:srgbClr val="CBB158"/>
                </a:solidFill>
                <a:latin typeface="微软雅黑" pitchFamily="34" charset="-122"/>
                <a:ea typeface="微软雅黑" pitchFamily="34" charset="-122"/>
                <a:cs typeface="+mn-cs"/>
                <a:sym typeface="Arial" charset="0"/>
              </a:rPr>
              <a:t>  </a:t>
            </a:r>
            <a:endParaRPr lang="zh-CN" altLang="en-US" strike="noStrike" noProof="1" dirty="0">
              <a:latin typeface="黑体" charset="-122"/>
              <a:ea typeface="黑体" charset="-122"/>
              <a:sym typeface="Arial" charset="0"/>
            </a:endParaRPr>
          </a:p>
        </p:txBody>
      </p:sp>
      <p:sp>
        <p:nvSpPr>
          <p:cNvPr id="22530" name="文本框 25"/>
          <p:cNvSpPr txBox="1"/>
          <p:nvPr/>
        </p:nvSpPr>
        <p:spPr>
          <a:xfrm>
            <a:off x="836613" y="511493"/>
            <a:ext cx="5542915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sz="2400" dirty="0">
                <a:latin typeface="微软雅黑" pitchFamily="34" charset="-122"/>
                <a:ea typeface="微软雅黑" pitchFamily="34" charset="-122"/>
              </a:rPr>
              <a:t>附件</a:t>
            </a:r>
            <a:r>
              <a:rPr lang="en-US" sz="2400" dirty="0">
                <a:latin typeface="微软雅黑" pitchFamily="34" charset="-122"/>
                <a:ea typeface="微软雅黑" pitchFamily="34" charset="-122"/>
              </a:rPr>
              <a:t>5</a:t>
            </a:r>
            <a:r>
              <a:rPr sz="2400" dirty="0">
                <a:latin typeface="微软雅黑" pitchFamily="34" charset="-122"/>
                <a:ea typeface="微软雅黑" pitchFamily="34" charset="-122"/>
              </a:rPr>
              <a:t>：“感恩华师”个人感言填写参考</a:t>
            </a:r>
            <a:endParaRPr sz="2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文本框 1"/>
          <p:cNvSpPr txBox="1"/>
          <p:nvPr/>
        </p:nvSpPr>
        <p:spPr>
          <a:xfrm>
            <a:off x="236538" y="873125"/>
            <a:ext cx="8670925" cy="3692525"/>
          </a:xfrm>
          <a:prstGeom prst="rect">
            <a:avLst/>
          </a:prstGeom>
          <a:noFill/>
          <a:ln w="9525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r>
              <a:rPr lang="zh-CN" altLang="en-US" noProof="1" dirty="0">
                <a:latin typeface="微软雅黑" pitchFamily="34" charset="-122"/>
                <a:ea typeface="微软雅黑" pitchFamily="34" charset="-122"/>
                <a:cs typeface="+mn-cs"/>
              </a:rPr>
              <a:t>理工女学霸养成实验报告</a:t>
            </a:r>
            <a:endParaRPr lang="zh-CN" altLang="en-US" noProof="1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noProof="1" dirty="0">
                <a:latin typeface="微软雅黑" pitchFamily="34" charset="-122"/>
                <a:ea typeface="微软雅黑" pitchFamily="34" charset="-122"/>
                <a:cs typeface="+mn-cs"/>
              </a:rPr>
              <a:t>[实验对象] 光电理工女</a:t>
            </a:r>
            <a:endParaRPr lang="zh-CN" altLang="en-US" noProof="1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noProof="1" dirty="0">
                <a:latin typeface="微软雅黑" pitchFamily="34" charset="-122"/>
                <a:ea typeface="微软雅黑" pitchFamily="34" charset="-122"/>
                <a:cs typeface="+mn-cs"/>
              </a:rPr>
              <a:t>[实验目的] 不断进步，超越自我</a:t>
            </a:r>
            <a:endParaRPr lang="zh-CN" altLang="en-US" noProof="1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noProof="1" dirty="0">
                <a:latin typeface="微软雅黑" pitchFamily="34" charset="-122"/>
                <a:ea typeface="微软雅黑" pitchFamily="34" charset="-122"/>
                <a:cs typeface="+mn-cs"/>
              </a:rPr>
              <a:t>[实验所需] 坚持不懈的精神，勇敢无畏的信念，适合自身的计划，自信认真的态度</a:t>
            </a:r>
            <a:endParaRPr lang="zh-CN" altLang="en-US" noProof="1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noProof="1" dirty="0">
                <a:latin typeface="微软雅黑" pitchFamily="34" charset="-122"/>
                <a:ea typeface="微软雅黑" pitchFamily="34" charset="-122"/>
                <a:cs typeface="+mn-cs"/>
              </a:rPr>
              <a:t>[实验步骤]</a:t>
            </a:r>
            <a:endParaRPr lang="zh-CN" altLang="en-US" noProof="1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noProof="1" dirty="0">
                <a:latin typeface="微软雅黑" pitchFamily="34" charset="-122"/>
                <a:ea typeface="微软雅黑" pitchFamily="34" charset="-122"/>
                <a:cs typeface="+mn-cs"/>
              </a:rPr>
              <a:t>1.在坚持学习的基础下，尽量不断尝试新鲜事物，开阔眼界，选择适合自己和自己感兴趣的领域继续发展</a:t>
            </a:r>
            <a:endParaRPr lang="zh-CN" altLang="en-US" noProof="1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noProof="1" dirty="0">
                <a:latin typeface="微软雅黑" pitchFamily="34" charset="-122"/>
                <a:ea typeface="微软雅黑" pitchFamily="34" charset="-122"/>
                <a:cs typeface="+mn-cs"/>
              </a:rPr>
              <a:t>2.合理分配时间，有所取舍，坚持认真仔细的态度，尽量不半途而废</a:t>
            </a:r>
            <a:endParaRPr lang="zh-CN" altLang="en-US" noProof="1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noProof="1" dirty="0">
                <a:latin typeface="微软雅黑" pitchFamily="34" charset="-122"/>
                <a:ea typeface="微软雅黑" pitchFamily="34" charset="-122"/>
                <a:cs typeface="+mn-cs"/>
              </a:rPr>
              <a:t>3.明确目标后制定分步简单小计划去执行</a:t>
            </a:r>
            <a:endParaRPr lang="zh-CN" altLang="en-US" noProof="1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noProof="1" dirty="0">
                <a:latin typeface="微软雅黑" pitchFamily="34" charset="-122"/>
                <a:ea typeface="微软雅黑" pitchFamily="34" charset="-122"/>
                <a:cs typeface="+mn-cs"/>
              </a:rPr>
              <a:t>[实验感悟]</a:t>
            </a:r>
            <a:endParaRPr lang="zh-CN" altLang="en-US" noProof="1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noProof="1" dirty="0">
                <a:latin typeface="微软雅黑" pitchFamily="34" charset="-122"/>
                <a:ea typeface="微软雅黑" pitchFamily="34" charset="-122"/>
                <a:cs typeface="+mn-cs"/>
              </a:rPr>
              <a:t>“选择努力，未必心想事成，至少无怨无悔。”在华师光电的三年，做过科研，混过社团，唱过合唱，玩过体育，感谢那颗不安分而勇于尝试的心，感谢华师光电，给予了我很多机会去成长，感谢身边所有一起努力的朋友，漫漫长路，我们一直在路上！</a:t>
            </a:r>
            <a:endParaRPr lang="zh-CN" altLang="en-US" noProof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554" name="文本框 25"/>
          <p:cNvSpPr txBox="1"/>
          <p:nvPr/>
        </p:nvSpPr>
        <p:spPr>
          <a:xfrm>
            <a:off x="361950" y="366713"/>
            <a:ext cx="868363" cy="5064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700" dirty="0">
                <a:latin typeface="微软雅黑" pitchFamily="34" charset="-122"/>
                <a:ea typeface="微软雅黑" pitchFamily="34" charset="-122"/>
              </a:rPr>
              <a:t>例：</a:t>
            </a:r>
            <a:endParaRPr lang="zh-CN" altLang="en-US" sz="27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文本框 1"/>
          <p:cNvSpPr txBox="1"/>
          <p:nvPr/>
        </p:nvSpPr>
        <p:spPr>
          <a:xfrm>
            <a:off x="411163" y="1017588"/>
            <a:ext cx="8321675" cy="3441700"/>
          </a:xfrm>
          <a:prstGeom prst="rect">
            <a:avLst/>
          </a:prstGeom>
          <a:noFill/>
          <a:ln w="9525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>
              <a:lnSpc>
                <a:spcPct val="110000"/>
              </a:lnSpc>
            </a:pPr>
            <a:r>
              <a:rPr lang="zh-CN" altLang="en-US" noProof="1" dirty="0">
                <a:latin typeface="微软雅黑" pitchFamily="34" charset="-122"/>
                <a:ea typeface="微软雅黑" pitchFamily="34" charset="-122"/>
                <a:cs typeface="+mn-cs"/>
              </a:rPr>
              <a:t>毕业在即，对华师，我唯有感恩与不舍之情。感恩这一路上师长的指引和包容，小伙伴的陪伴和分享。感恩知识的熏陶、思维的启迪，让我逐渐对自己和周围的世界有了认识和思考。</a:t>
            </a:r>
            <a:endParaRPr lang="zh-CN" altLang="en-US" noProof="1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10000"/>
              </a:lnSpc>
            </a:pPr>
            <a:endParaRPr lang="zh-CN" altLang="en-US" noProof="1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noProof="1" dirty="0">
                <a:latin typeface="微软雅黑" pitchFamily="34" charset="-122"/>
                <a:ea typeface="微软雅黑" pitchFamily="34" charset="-122"/>
                <a:cs typeface="+mn-cs"/>
              </a:rPr>
              <a:t>踏入华师时的我还未成年，今我已二十有余。华师见证了我的三年时光，承载了我或痛苦或美好或难忘的记忆。离开华师，似乎就是和一个阶段的自己以及这个阶段中的人事物告别，而我不得不继续前行。</a:t>
            </a:r>
            <a:endParaRPr lang="zh-CN" altLang="en-US" noProof="1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10000"/>
              </a:lnSpc>
            </a:pPr>
            <a:endParaRPr lang="zh-CN" altLang="en-US" noProof="1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noProof="1" dirty="0">
                <a:latin typeface="微软雅黑" pitchFamily="34" charset="-122"/>
                <a:ea typeface="微软雅黑" pitchFamily="34" charset="-122"/>
                <a:cs typeface="+mn-cs"/>
              </a:rPr>
              <a:t>这怎会没有不舍。细细回味，朱砂门和床板烧时代的西四，夏日空调机轰鸣和月圆时深夜积水空明般的西六阳台，阳光斜照在书上时的一课和乌云压顶大雨滂沱时的一课，落叶、开花再重又枝叶繁茂的木棉……都还真真切切地印在脑中。</a:t>
            </a:r>
            <a:endParaRPr lang="zh-CN" altLang="en-US" noProof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578" name="文本框 25"/>
          <p:cNvSpPr txBox="1"/>
          <p:nvPr/>
        </p:nvSpPr>
        <p:spPr>
          <a:xfrm>
            <a:off x="361950" y="366713"/>
            <a:ext cx="868363" cy="5064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700" dirty="0">
                <a:latin typeface="微软雅黑" pitchFamily="34" charset="-122"/>
                <a:ea typeface="微软雅黑" pitchFamily="34" charset="-122"/>
              </a:rPr>
              <a:t>例：</a:t>
            </a:r>
            <a:endParaRPr lang="zh-CN" altLang="en-US" sz="27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/>
  <PresentationFormat>全屏显示(16:9)</PresentationFormat>
  <Paragraphs>31</Paragraphs>
  <Slides>0</Slides>
  <Notes>2</Notes>
  <HiddenSlides>0</HiddenSlides>
  <MMClips>1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微软雅黑</vt:lpstr>
      <vt:lpstr>黑体</vt:lpstr>
      <vt:lpstr>Office 主题​​</vt:lpstr>
      <vt:lpstr>PowerPoint 演示文稿</vt:lpstr>
      <vt:lpstr>PowerPoint 演示文稿</vt:lpstr>
      <vt:lpstr>PowerPoint 演示文稿</vt:lpstr>
    </vt:vector>
  </TitlesOfParts>
  <Company>Users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iPhone</cp:lastModifiedBy>
  <cp:revision>136</cp:revision>
  <dcterms:created xsi:type="dcterms:W3CDTF">1900-01-01T00:00:00Z</dcterms:created>
  <dcterms:modified xsi:type="dcterms:W3CDTF">1900-01-01T00:00:00Z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2052-10.7.1</vt:lpwstr>
  </property>
</Properties>
</file>