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6" r:id="rId3"/>
    <p:sldId id="263" r:id="rId4"/>
    <p:sldId id="271" r:id="rId5"/>
    <p:sldId id="289" r:id="rId6"/>
    <p:sldId id="270" r:id="rId7"/>
    <p:sldId id="269" r:id="rId8"/>
    <p:sldId id="272" r:id="rId9"/>
    <p:sldId id="273" r:id="rId10"/>
    <p:sldId id="274" r:id="rId11"/>
    <p:sldId id="288" r:id="rId12"/>
    <p:sldId id="277" r:id="rId13"/>
    <p:sldId id="278" r:id="rId14"/>
    <p:sldId id="285" r:id="rId15"/>
    <p:sldId id="280" r:id="rId16"/>
    <p:sldId id="290" r:id="rId17"/>
    <p:sldId id="282" r:id="rId18"/>
    <p:sldId id="283" r:id="rId19"/>
    <p:sldId id="284" r:id="rId20"/>
    <p:sldId id="279" r:id="rId21"/>
    <p:sldId id="286" r:id="rId22"/>
    <p:sldId id="28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121DA-0F3D-4229-B9E3-30B99B1BE3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E71EE63-F4DC-4642-ACDE-D318DC4D0548}">
      <dgm:prSet phldrT="[文本]" custT="1"/>
      <dgm:spPr/>
      <dgm:t>
        <a:bodyPr/>
        <a:lstStyle/>
        <a:p>
          <a:r>
            <a:rPr lang="zh-CN" altLang="en-US" sz="2800" dirty="0"/>
            <a:t>  木叶</a:t>
          </a:r>
          <a:r>
            <a:rPr lang="zh-CN" altLang="en-US" sz="1700" dirty="0"/>
            <a:t>（疏朗与绵密的交织）</a:t>
          </a:r>
        </a:p>
      </dgm:t>
    </dgm:pt>
    <dgm:pt modelId="{9C79C218-11BB-48BA-A12F-BD0E2955CB9B}" type="parTrans" cxnId="{69243B41-9D25-410F-ABAF-FF0562866E8E}">
      <dgm:prSet/>
      <dgm:spPr/>
      <dgm:t>
        <a:bodyPr/>
        <a:lstStyle/>
        <a:p>
          <a:endParaRPr lang="zh-CN" altLang="en-US"/>
        </a:p>
      </dgm:t>
    </dgm:pt>
    <dgm:pt modelId="{62143C10-B873-4E69-BB2A-26DDD699E241}" type="sibTrans" cxnId="{69243B41-9D25-410F-ABAF-FF0562866E8E}">
      <dgm:prSet/>
      <dgm:spPr/>
      <dgm:t>
        <a:bodyPr/>
        <a:lstStyle/>
        <a:p>
          <a:endParaRPr lang="zh-CN" altLang="en-US"/>
        </a:p>
      </dgm:t>
    </dgm:pt>
    <dgm:pt modelId="{948BDB87-7DA2-4B62-8149-FEA9E8096BA3}">
      <dgm:prSet phldrT="[文本]" custT="1"/>
      <dgm:spPr/>
      <dgm:t>
        <a:bodyPr/>
        <a:lstStyle/>
        <a:p>
          <a:r>
            <a:rPr lang="zh-CN" altLang="en-US" sz="2800" dirty="0"/>
            <a:t>落木</a:t>
          </a:r>
          <a:r>
            <a:rPr lang="zh-CN" altLang="en-US" sz="1700" dirty="0"/>
            <a:t>（更空阔）</a:t>
          </a:r>
        </a:p>
      </dgm:t>
    </dgm:pt>
    <dgm:pt modelId="{CD1815B4-63A9-4D06-89AE-9B11263C3427}" type="parTrans" cxnId="{E9DCC720-BF3E-4C9C-97CD-A4B849599992}">
      <dgm:prSet/>
      <dgm:spPr/>
      <dgm:t>
        <a:bodyPr/>
        <a:lstStyle/>
        <a:p>
          <a:endParaRPr lang="zh-CN" altLang="en-US"/>
        </a:p>
      </dgm:t>
    </dgm:pt>
    <dgm:pt modelId="{2747ABD7-1DE3-42C5-9817-7D98CCDE052D}" type="sibTrans" cxnId="{E9DCC720-BF3E-4C9C-97CD-A4B849599992}">
      <dgm:prSet/>
      <dgm:spPr/>
      <dgm:t>
        <a:bodyPr/>
        <a:lstStyle/>
        <a:p>
          <a:endParaRPr lang="zh-CN" altLang="en-US"/>
        </a:p>
      </dgm:t>
    </dgm:pt>
    <dgm:pt modelId="{8161D3CF-6F86-4B32-BDD5-02B57DBB4F1C}">
      <dgm:prSet phldrT="[文本]" custT="1"/>
      <dgm:spPr/>
      <dgm:t>
        <a:bodyPr/>
        <a:lstStyle/>
        <a:p>
          <a:r>
            <a:rPr lang="zh-CN" altLang="en-US" sz="2800" dirty="0"/>
            <a:t>落叶</a:t>
          </a:r>
          <a:r>
            <a:rPr lang="zh-CN" altLang="en-US" sz="1700" dirty="0"/>
            <a:t>（繁茂饱满湿润绿色）</a:t>
          </a:r>
        </a:p>
      </dgm:t>
    </dgm:pt>
    <dgm:pt modelId="{CE970A76-4EFE-4165-B03D-5B11B3328BB7}" type="parTrans" cxnId="{A656F313-5D6B-4BB2-A1ED-D5220068CC9F}">
      <dgm:prSet/>
      <dgm:spPr/>
      <dgm:t>
        <a:bodyPr/>
        <a:lstStyle/>
        <a:p>
          <a:endParaRPr lang="zh-CN" altLang="en-US"/>
        </a:p>
      </dgm:t>
    </dgm:pt>
    <dgm:pt modelId="{8DBEA380-7A5E-4CF4-A55C-2E4B09D80B42}" type="sibTrans" cxnId="{A656F313-5D6B-4BB2-A1ED-D5220068CC9F}">
      <dgm:prSet/>
      <dgm:spPr/>
      <dgm:t>
        <a:bodyPr/>
        <a:lstStyle/>
        <a:p>
          <a:endParaRPr lang="zh-CN" altLang="en-US"/>
        </a:p>
      </dgm:t>
    </dgm:pt>
    <dgm:pt modelId="{FF49B3F7-8714-4693-BF8A-DA9DFAAF2472}" type="pres">
      <dgm:prSet presAssocID="{2AC121DA-0F3D-4229-B9E3-30B99B1BE3ED}" presName="compositeShape" presStyleCnt="0">
        <dgm:presLayoutVars>
          <dgm:chMax val="7"/>
          <dgm:dir/>
          <dgm:resizeHandles val="exact"/>
        </dgm:presLayoutVars>
      </dgm:prSet>
      <dgm:spPr/>
    </dgm:pt>
    <dgm:pt modelId="{25E796D0-8FC8-436F-8DC0-22C8E56B1F51}" type="pres">
      <dgm:prSet presAssocID="{AE71EE63-F4DC-4642-ACDE-D318DC4D0548}" presName="circ1" presStyleLbl="vennNode1" presStyleIdx="0" presStyleCnt="3" custLinFactNeighborX="-5042" custLinFactNeighborY="-1443"/>
      <dgm:spPr/>
    </dgm:pt>
    <dgm:pt modelId="{7AFC99EB-25EE-4939-AB01-61F706D4E0DD}" type="pres">
      <dgm:prSet presAssocID="{AE71EE63-F4DC-4642-ACDE-D318DC4D05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5AEDFA-890E-4FB9-A379-BFB0634E14A2}" type="pres">
      <dgm:prSet presAssocID="{948BDB87-7DA2-4B62-8149-FEA9E8096BA3}" presName="circ2" presStyleLbl="vennNode1" presStyleIdx="1" presStyleCnt="3" custLinFactNeighborX="2405" custLinFactNeighborY="962"/>
      <dgm:spPr/>
    </dgm:pt>
    <dgm:pt modelId="{FF92A847-168C-4B58-BD13-D0B4BF3F6327}" type="pres">
      <dgm:prSet presAssocID="{948BDB87-7DA2-4B62-8149-FEA9E8096B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1F233E-D076-447B-BB6F-158AFBC5520D}" type="pres">
      <dgm:prSet presAssocID="{8161D3CF-6F86-4B32-BDD5-02B57DBB4F1C}" presName="circ3" presStyleLbl="vennNode1" presStyleIdx="2" presStyleCnt="3" custLinFactNeighborX="-9138" custLinFactNeighborY="481"/>
      <dgm:spPr/>
    </dgm:pt>
    <dgm:pt modelId="{C3C4325C-53FD-4908-A33D-CB9E153E2CA0}" type="pres">
      <dgm:prSet presAssocID="{8161D3CF-6F86-4B32-BDD5-02B57DBB4F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32C906-E494-4BBE-8BB0-A408521CBB27}" type="presOf" srcId="{AE71EE63-F4DC-4642-ACDE-D318DC4D0548}" destId="{25E796D0-8FC8-436F-8DC0-22C8E56B1F51}" srcOrd="0" destOrd="0" presId="urn:microsoft.com/office/officeart/2005/8/layout/venn1"/>
    <dgm:cxn modelId="{A656F313-5D6B-4BB2-A1ED-D5220068CC9F}" srcId="{2AC121DA-0F3D-4229-B9E3-30B99B1BE3ED}" destId="{8161D3CF-6F86-4B32-BDD5-02B57DBB4F1C}" srcOrd="2" destOrd="0" parTransId="{CE970A76-4EFE-4165-B03D-5B11B3328BB7}" sibTransId="{8DBEA380-7A5E-4CF4-A55C-2E4B09D80B42}"/>
    <dgm:cxn modelId="{B3365315-0018-4468-A185-696AD1A7EB17}" type="presOf" srcId="{948BDB87-7DA2-4B62-8149-FEA9E8096BA3}" destId="{FF92A847-168C-4B58-BD13-D0B4BF3F6327}" srcOrd="1" destOrd="0" presId="urn:microsoft.com/office/officeart/2005/8/layout/venn1"/>
    <dgm:cxn modelId="{E9DCC720-BF3E-4C9C-97CD-A4B849599992}" srcId="{2AC121DA-0F3D-4229-B9E3-30B99B1BE3ED}" destId="{948BDB87-7DA2-4B62-8149-FEA9E8096BA3}" srcOrd="1" destOrd="0" parTransId="{CD1815B4-63A9-4D06-89AE-9B11263C3427}" sibTransId="{2747ABD7-1DE3-42C5-9817-7D98CCDE052D}"/>
    <dgm:cxn modelId="{69243B41-9D25-410F-ABAF-FF0562866E8E}" srcId="{2AC121DA-0F3D-4229-B9E3-30B99B1BE3ED}" destId="{AE71EE63-F4DC-4642-ACDE-D318DC4D0548}" srcOrd="0" destOrd="0" parTransId="{9C79C218-11BB-48BA-A12F-BD0E2955CB9B}" sibTransId="{62143C10-B873-4E69-BB2A-26DDD699E241}"/>
    <dgm:cxn modelId="{C49DA564-5DAC-4A2B-8259-0043D962C2DC}" type="presOf" srcId="{AE71EE63-F4DC-4642-ACDE-D318DC4D0548}" destId="{7AFC99EB-25EE-4939-AB01-61F706D4E0DD}" srcOrd="1" destOrd="0" presId="urn:microsoft.com/office/officeart/2005/8/layout/venn1"/>
    <dgm:cxn modelId="{0E2D3445-91EF-4F06-B264-90F2874E9325}" type="presOf" srcId="{8161D3CF-6F86-4B32-BDD5-02B57DBB4F1C}" destId="{C3C4325C-53FD-4908-A33D-CB9E153E2CA0}" srcOrd="1" destOrd="0" presId="urn:microsoft.com/office/officeart/2005/8/layout/venn1"/>
    <dgm:cxn modelId="{4B3DD79E-A3E6-4BE6-930F-57D60CDDBFEB}" type="presOf" srcId="{2AC121DA-0F3D-4229-B9E3-30B99B1BE3ED}" destId="{FF49B3F7-8714-4693-BF8A-DA9DFAAF2472}" srcOrd="0" destOrd="0" presId="urn:microsoft.com/office/officeart/2005/8/layout/venn1"/>
    <dgm:cxn modelId="{B44103D2-343A-4A42-AB69-46E9A62E948A}" type="presOf" srcId="{948BDB87-7DA2-4B62-8149-FEA9E8096BA3}" destId="{1B5AEDFA-890E-4FB9-A379-BFB0634E14A2}" srcOrd="0" destOrd="0" presId="urn:microsoft.com/office/officeart/2005/8/layout/venn1"/>
    <dgm:cxn modelId="{E4357CD6-FA12-4C43-86D7-19DC033EA37A}" type="presOf" srcId="{8161D3CF-6F86-4B32-BDD5-02B57DBB4F1C}" destId="{BA1F233E-D076-447B-BB6F-158AFBC5520D}" srcOrd="0" destOrd="0" presId="urn:microsoft.com/office/officeart/2005/8/layout/venn1"/>
    <dgm:cxn modelId="{258166DD-7F48-444A-9B77-3B6D83B4C1CD}" type="presParOf" srcId="{FF49B3F7-8714-4693-BF8A-DA9DFAAF2472}" destId="{25E796D0-8FC8-436F-8DC0-22C8E56B1F51}" srcOrd="0" destOrd="0" presId="urn:microsoft.com/office/officeart/2005/8/layout/venn1"/>
    <dgm:cxn modelId="{10E71807-44D9-40A9-B1B0-F24349950337}" type="presParOf" srcId="{FF49B3F7-8714-4693-BF8A-DA9DFAAF2472}" destId="{7AFC99EB-25EE-4939-AB01-61F706D4E0DD}" srcOrd="1" destOrd="0" presId="urn:microsoft.com/office/officeart/2005/8/layout/venn1"/>
    <dgm:cxn modelId="{D4E962F4-C737-414D-90D5-62CFCBF082F5}" type="presParOf" srcId="{FF49B3F7-8714-4693-BF8A-DA9DFAAF2472}" destId="{1B5AEDFA-890E-4FB9-A379-BFB0634E14A2}" srcOrd="2" destOrd="0" presId="urn:microsoft.com/office/officeart/2005/8/layout/venn1"/>
    <dgm:cxn modelId="{0CE27FE7-C376-4221-84FF-D881BA5E8279}" type="presParOf" srcId="{FF49B3F7-8714-4693-BF8A-DA9DFAAF2472}" destId="{FF92A847-168C-4B58-BD13-D0B4BF3F6327}" srcOrd="3" destOrd="0" presId="urn:microsoft.com/office/officeart/2005/8/layout/venn1"/>
    <dgm:cxn modelId="{0BF9031C-4E93-44CF-A016-CB597D9AB59E}" type="presParOf" srcId="{FF49B3F7-8714-4693-BF8A-DA9DFAAF2472}" destId="{BA1F233E-D076-447B-BB6F-158AFBC5520D}" srcOrd="4" destOrd="0" presId="urn:microsoft.com/office/officeart/2005/8/layout/venn1"/>
    <dgm:cxn modelId="{310AD687-D625-4584-A752-3203539C478D}" type="presParOf" srcId="{FF49B3F7-8714-4693-BF8A-DA9DFAAF2472}" destId="{C3C4325C-53FD-4908-A33D-CB9E153E2C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96D0-8FC8-436F-8DC0-22C8E56B1F51}">
      <dsp:nvSpPr>
        <dsp:cNvPr id="0" name=""/>
        <dsp:cNvSpPr/>
      </dsp:nvSpPr>
      <dsp:spPr>
        <a:xfrm>
          <a:off x="1653568" y="60584"/>
          <a:ext cx="1786974" cy="17869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  木叶</a:t>
          </a:r>
          <a:r>
            <a:rPr lang="zh-CN" altLang="en-US" sz="1700" kern="1200" dirty="0"/>
            <a:t>（疏朗与绵密的交织）</a:t>
          </a:r>
        </a:p>
      </dsp:txBody>
      <dsp:txXfrm>
        <a:off x="1891831" y="373304"/>
        <a:ext cx="1310448" cy="804138"/>
      </dsp:txXfrm>
    </dsp:sp>
    <dsp:sp modelId="{1B5AEDFA-890E-4FB9-A379-BFB0634E14A2}">
      <dsp:nvSpPr>
        <dsp:cNvPr id="0" name=""/>
        <dsp:cNvSpPr/>
      </dsp:nvSpPr>
      <dsp:spPr>
        <a:xfrm>
          <a:off x="2431444" y="1220420"/>
          <a:ext cx="1786974" cy="17869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落木</a:t>
          </a:r>
          <a:r>
            <a:rPr lang="zh-CN" altLang="en-US" sz="1700" kern="1200" dirty="0"/>
            <a:t>（更空阔）</a:t>
          </a:r>
        </a:p>
      </dsp:txBody>
      <dsp:txXfrm>
        <a:off x="2977960" y="1682055"/>
        <a:ext cx="1072184" cy="982836"/>
      </dsp:txXfrm>
    </dsp:sp>
    <dsp:sp modelId="{BA1F233E-D076-447B-BB6F-158AFBC5520D}">
      <dsp:nvSpPr>
        <dsp:cNvPr id="0" name=""/>
        <dsp:cNvSpPr/>
      </dsp:nvSpPr>
      <dsp:spPr>
        <a:xfrm>
          <a:off x="935573" y="1211825"/>
          <a:ext cx="1786974" cy="17869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落叶</a:t>
          </a:r>
          <a:r>
            <a:rPr lang="zh-CN" altLang="en-US" sz="1700" kern="1200" dirty="0"/>
            <a:t>（繁茂饱满湿润绿色）</a:t>
          </a:r>
        </a:p>
      </dsp:txBody>
      <dsp:txXfrm>
        <a:off x="1103847" y="1673460"/>
        <a:ext cx="1072184" cy="982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A0A5-0FA8-4F41-8485-2D58BF4DD1B0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CA47-7331-4FCE-AB0E-C91D2561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77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0CA47-7331-4FCE-AB0E-C91D2561F9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4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E9DF7-5D41-41A4-9237-361D61E90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B256C2-B18E-422E-8A2A-2B06A4700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6C605-005C-41DB-BED7-4832E69F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2844B5-BB47-4FB3-B4BF-2B824C41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64364A-990C-4A53-B060-961B4C5A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466BF-3630-413F-97FD-C6832BFF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4346C-92AA-4875-BA2C-0FA82B91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296C9-16CD-427F-9F4A-508A5815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8F366-2ED1-45B0-82B9-5111F52D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EE0FFF-CAE2-472E-BAE4-ACBAEC2D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E297FF-19B3-4CA2-9A27-33D9ACF5B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CD8E17-8AAD-4644-8D2B-724843850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15FE4-B318-4BB0-86F7-7ABDCCBF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0ACB0-736A-48C4-8952-1322D0F9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8F609-5685-4448-9A4D-F0448F3A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05772-A2FF-4D65-BDA7-06BCA540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31B5E8-DFB6-4D4D-A5A4-907F5FF1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8D88F-8FCE-4015-AB65-66B6B99C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0EB0A-434C-43E7-9B09-A4383EC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06B98C-5556-4324-A9C6-8BAC34F4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EF448-D676-4CD1-8885-9D22874A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D140-B423-41B4-AC31-A4914B3C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AC0961-2038-4EA6-BABD-E1D80E8C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F56F0-0DC1-4F6F-8A9E-63FE03EE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05C4B1-309F-4321-9352-3E657FB7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08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F851E-2230-4C8E-8E77-84E6ADA1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E2D1A4-4689-4A36-9C03-FABF46DBB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B50072-E7A9-42AC-B20A-4DD654C01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19D771-7881-47BC-8D09-66BBB7D8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3FBB50-2162-4CD1-A259-EA6DF46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CC9E50-7CD5-4546-8B90-173FFFF0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8EC50-725E-40DD-8061-B58363B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E2BA31-059C-4B0D-A2B0-DC7FEB4F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D6AF1C-F012-4513-92CE-33DB24D8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38206B-1898-49EA-80B9-F222A718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EEA03D-D568-4015-8677-A7B8E0538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7E6B9F-60BE-47D1-A3C3-924E1E29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3ECD52-A118-4516-B6E9-EFAE9971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23F5E7-D8EF-40CF-A46F-88640967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E94D6-8F97-49A8-B670-09778561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5780C4-FF9F-4F6A-A1E7-173993CA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EA06CC-2FD0-4A8D-9420-CB615438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99DACC-9889-48FC-B47B-4C8DDC1D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9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A4D0DB-B613-4168-8146-1FA7D37C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5CF731-86AB-48ED-AF80-DC82FBFB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E31EA5-2D26-4D1C-BE17-6756057B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3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A2C16-92C5-47C8-A2E0-67CE3D55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0D3CD-431F-408D-A8FF-F09C42D0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33488-1261-4DEA-BCF6-42C8A9069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72FEC8-3A96-4769-AE90-CF54A5ED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AC01F2-6590-4464-9544-91456E7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44894-7D43-4312-B86E-8216B18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7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BB677-811E-49AD-8CD9-B5336EEE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FEBDB7-7923-42B2-B2D9-AB7C9250C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D48C67-0777-454B-910B-E598FCAF6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E36BC9-7D97-43CF-AE17-BCD77649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F506E-3258-4204-A272-2E47FB48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B25A38-43AA-4CFE-ACCB-C9BAE1A6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925A75-4C08-4852-8156-7723C860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00D997-AABD-48DE-A221-A189B360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7AFEA-EB54-490E-A05F-CAB98C56C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E6BB8-701B-4C9F-AB76-3ACEAC124CB4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B8C41-55F9-4AD4-831C-3F6C8E315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76817-46CA-4749-B72C-4441F9118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4E8C-C6CE-42CA-AF23-4D991D522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9375D10-1868-4B6F-A3A3-79A75C348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45292" r="-1406" b="1181"/>
          <a:stretch/>
        </p:blipFill>
        <p:spPr>
          <a:xfrm>
            <a:off x="5377894" y="3185922"/>
            <a:ext cx="6943458" cy="36709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EEB978-0CAB-4197-9B8F-ED2D11914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0"/>
          <a:stretch/>
        </p:blipFill>
        <p:spPr>
          <a:xfrm>
            <a:off x="0" y="90914"/>
            <a:ext cx="6943458" cy="3095008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CAD431-13C7-4215-9582-CBF779758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660400"/>
            <a:ext cx="9144000" cy="2387600"/>
          </a:xfrm>
        </p:spPr>
        <p:txBody>
          <a:bodyPr/>
          <a:lstStyle/>
          <a:p>
            <a:r>
              <a:rPr lang="zh-CN" altLang="en-US" dirty="0"/>
              <a:t>说“木叶”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8DE456-F382-4509-B073-8782FEC1E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3323844"/>
            <a:ext cx="9144000" cy="1655762"/>
          </a:xfrm>
        </p:spPr>
        <p:txBody>
          <a:bodyPr/>
          <a:lstStyle/>
          <a:p>
            <a:r>
              <a:rPr lang="zh-CN" altLang="en-US" dirty="0"/>
              <a:t>部编版高中语文必修下册</a:t>
            </a:r>
            <a:r>
              <a:rPr lang="en-US" altLang="zh-CN" dirty="0"/>
              <a:t>《</a:t>
            </a:r>
            <a:r>
              <a:rPr lang="zh-CN" altLang="en-US" dirty="0"/>
              <a:t>说“木叶”</a:t>
            </a:r>
            <a:r>
              <a:rPr lang="en-US" altLang="zh-CN" dirty="0"/>
              <a:t>》</a:t>
            </a:r>
            <a:r>
              <a:rPr lang="zh-CN" altLang="en-US" dirty="0"/>
              <a:t>说课设计</a:t>
            </a:r>
            <a:endParaRPr lang="en-US" altLang="zh-CN" dirty="0"/>
          </a:p>
          <a:p>
            <a:r>
              <a:rPr lang="zh-CN" altLang="en-US" dirty="0"/>
              <a:t>广东省湛江市爱周中学  蔡叶琳</a:t>
            </a:r>
          </a:p>
        </p:txBody>
      </p:sp>
    </p:spTree>
    <p:extLst>
      <p:ext uri="{BB962C8B-B14F-4D97-AF65-F5344CB8AC3E}">
        <p14:creationId xmlns:p14="http://schemas.microsoft.com/office/powerpoint/2010/main" val="38081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设计方案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2262C13F-4ABC-4B12-82B1-187A2A9C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92568"/>
              </p:ext>
            </p:extLst>
          </p:nvPr>
        </p:nvGraphicFramePr>
        <p:xfrm>
          <a:off x="1045029" y="2178224"/>
          <a:ext cx="10420141" cy="317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38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1417478204"/>
                    </a:ext>
                  </a:extLst>
                </a:gridCol>
                <a:gridCol w="284184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3871928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  <a:gridCol w="2609259">
                  <a:extLst>
                    <a:ext uri="{9D8B030D-6E8A-4147-A177-3AD203B41FA5}">
                      <a16:colId xmlns:a16="http://schemas.microsoft.com/office/drawing/2014/main" val="3697520242"/>
                    </a:ext>
                  </a:extLst>
                </a:gridCol>
              </a:tblGrid>
              <a:tr h="26857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概念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问句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结论</a:t>
                      </a:r>
                    </a:p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90762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落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像“无边落木萧萧下”这样大胆的发挥创造性，难道不怕死心眼的人会误以为是木头自天而降吗？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“无边落木萧萧下”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而我们的诗人杜甫，却宁可冒这危险，创造出那千古流传形象鲜明的诗句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35876"/>
                  </a:ext>
                </a:extLst>
              </a:tr>
              <a:tr h="1436543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落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这冒险，这形象，其实又都在这一个“木”字上，然则这一字的来历岂不大可思索吗？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US" sz="18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在这里我们就不得不先来分析一下“木”字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367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7224D24-0F3A-4326-BF1F-08F20FADA11C}"/>
              </a:ext>
            </a:extLst>
          </p:cNvPr>
          <p:cNvSpPr txBox="1"/>
          <p:nvPr/>
        </p:nvSpPr>
        <p:spPr>
          <a:xfrm>
            <a:off x="1308809" y="1535123"/>
            <a:ext cx="95743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</a:t>
            </a:r>
            <a:r>
              <a:rPr lang="en-US" altLang="zh-CN" sz="2800" dirty="0"/>
              <a:t>3</a:t>
            </a:r>
            <a:r>
              <a:rPr lang="zh-CN" altLang="en-US" sz="2800" dirty="0"/>
              <a:t>、分析第</a:t>
            </a:r>
            <a:r>
              <a:rPr lang="en-US" altLang="zh-CN" sz="2800" dirty="0"/>
              <a:t>3</a:t>
            </a:r>
            <a:r>
              <a:rPr lang="zh-CN" altLang="en-US" sz="2800" dirty="0"/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182871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64134" y="2411721"/>
            <a:ext cx="9574381" cy="350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小结：在前三段中作者告诉我们，他在大量的阅读中，发现“木叶”</a:t>
            </a:r>
            <a:r>
              <a:rPr lang="zh-CN" altLang="en-US" sz="2800" dirty="0">
                <a:solidFill>
                  <a:srgbClr val="FF0000"/>
                </a:solidFill>
              </a:rPr>
              <a:t>常见</a:t>
            </a:r>
            <a:r>
              <a:rPr lang="zh-CN" altLang="en-US" sz="2800" dirty="0"/>
              <a:t>而“树叶”</a:t>
            </a:r>
            <a:r>
              <a:rPr lang="zh-CN" altLang="en-US" sz="2800" dirty="0">
                <a:solidFill>
                  <a:srgbClr val="FF0000"/>
                </a:solidFill>
              </a:rPr>
              <a:t>不多见</a:t>
            </a:r>
            <a:r>
              <a:rPr lang="zh-CN" altLang="en-US" sz="2800" dirty="0"/>
              <a:t>这一有趣现象，并在梳理“木叶”</a:t>
            </a:r>
            <a:r>
              <a:rPr lang="zh-CN" altLang="en-US" sz="2800" dirty="0">
                <a:solidFill>
                  <a:srgbClr val="FF0000"/>
                </a:solidFill>
              </a:rPr>
              <a:t>发展</a:t>
            </a:r>
            <a:r>
              <a:rPr lang="zh-CN" altLang="en-US" sz="2800" dirty="0"/>
              <a:t>为“落木”时，发现问题的关键是“木”字。</a:t>
            </a:r>
            <a:endParaRPr lang="en-US" altLang="zh-CN" sz="2800" dirty="0"/>
          </a:p>
          <a:p>
            <a:pPr>
              <a:lnSpc>
                <a:spcPts val="4500"/>
              </a:lnSpc>
            </a:pPr>
            <a:r>
              <a:rPr lang="en-US" altLang="zh-CN" sz="2800" dirty="0"/>
              <a:t>        </a:t>
            </a:r>
            <a:r>
              <a:rPr lang="zh-CN" altLang="en-US" sz="2800" dirty="0"/>
              <a:t>在接下来的篇幅中，作者通过</a:t>
            </a:r>
            <a:r>
              <a:rPr lang="zh-CN" altLang="en-US" sz="2800" dirty="0">
                <a:solidFill>
                  <a:srgbClr val="FF0000"/>
                </a:solidFill>
              </a:rPr>
              <a:t>分析、对比</a:t>
            </a:r>
            <a:r>
              <a:rPr lang="zh-CN" altLang="en-US" sz="2800" dirty="0"/>
              <a:t>得出“木”与“树”的不同，最终解决了问题，并由此探讨了古诗词语言中的</a:t>
            </a:r>
            <a:r>
              <a:rPr lang="zh-CN" altLang="en-US" sz="2800" dirty="0">
                <a:solidFill>
                  <a:srgbClr val="FF0000"/>
                </a:solidFill>
              </a:rPr>
              <a:t>暗示性</a:t>
            </a:r>
            <a:r>
              <a:rPr lang="zh-CN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1829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64134" y="2411721"/>
            <a:ext cx="9574381" cy="119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四、阅读第</a:t>
            </a:r>
            <a:r>
              <a:rPr lang="en-US" altLang="zh-CN" sz="2800" dirty="0"/>
              <a:t>4-6</a:t>
            </a:r>
            <a:r>
              <a:rPr lang="zh-CN" altLang="en-US" sz="2800" dirty="0"/>
              <a:t>自然段，找出“木”的两个艺术特征，并对比“木叶”与“树叶”的差别。</a:t>
            </a:r>
          </a:p>
        </p:txBody>
      </p:sp>
    </p:spTree>
    <p:extLst>
      <p:ext uri="{BB962C8B-B14F-4D97-AF65-F5344CB8AC3E}">
        <p14:creationId xmlns:p14="http://schemas.microsoft.com/office/powerpoint/2010/main" val="262355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endParaRPr lang="zh-CN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DC5317A6-53E9-4E5D-8104-1AA7920D1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43932"/>
              </p:ext>
            </p:extLst>
          </p:nvPr>
        </p:nvGraphicFramePr>
        <p:xfrm>
          <a:off x="6024492" y="2243137"/>
          <a:ext cx="5274310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726EE9C-2AB6-43DB-AACE-507FCD260F7F}"/>
              </a:ext>
            </a:extLst>
          </p:cNvPr>
          <p:cNvCxnSpPr/>
          <p:nvPr/>
        </p:nvCxnSpPr>
        <p:spPr>
          <a:xfrm flipH="1" flipV="1">
            <a:off x="7153506" y="2984596"/>
            <a:ext cx="652780" cy="54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A55E754-9DBF-49DE-B11E-32F716AFB760}"/>
              </a:ext>
            </a:extLst>
          </p:cNvPr>
          <p:cNvCxnSpPr>
            <a:cxnSpLocks/>
          </p:cNvCxnSpPr>
          <p:nvPr/>
        </p:nvCxnSpPr>
        <p:spPr>
          <a:xfrm flipV="1">
            <a:off x="9316273" y="3036508"/>
            <a:ext cx="519589" cy="536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B0B2E67-4959-4C35-AA33-0DD05EE1C921}"/>
              </a:ext>
            </a:extLst>
          </p:cNvPr>
          <p:cNvSpPr txBox="1"/>
          <p:nvPr/>
        </p:nvSpPr>
        <p:spPr>
          <a:xfrm>
            <a:off x="6371900" y="239017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    叶</a:t>
            </a:r>
          </a:p>
          <a:p>
            <a:r>
              <a:rPr lang="zh-CN" altLang="en-US" dirty="0"/>
              <a:t>（绵密）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7ED143C-6048-4E40-9FCD-BE702CB6775F}"/>
              </a:ext>
            </a:extLst>
          </p:cNvPr>
          <p:cNvSpPr txBox="1"/>
          <p:nvPr/>
        </p:nvSpPr>
        <p:spPr>
          <a:xfrm>
            <a:off x="9737159" y="2240867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       木</a:t>
            </a:r>
          </a:p>
          <a:p>
            <a:r>
              <a:rPr lang="zh-CN" altLang="en-US" dirty="0"/>
              <a:t>（疏朗空阔</a:t>
            </a:r>
          </a:p>
          <a:p>
            <a:r>
              <a:rPr lang="zh-CN" altLang="en-US" dirty="0"/>
              <a:t>干燥微黄）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76F777-7D47-4C45-866E-AA277C5EC5D2}"/>
              </a:ext>
            </a:extLst>
          </p:cNvPr>
          <p:cNvSpPr txBox="1"/>
          <p:nvPr/>
        </p:nvSpPr>
        <p:spPr>
          <a:xfrm>
            <a:off x="1349228" y="1854391"/>
            <a:ext cx="46925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  </a:t>
            </a:r>
            <a:r>
              <a:rPr lang="zh-CN" altLang="en-US" sz="3200" dirty="0">
                <a:solidFill>
                  <a:schemeClr val="accent2"/>
                </a:solidFill>
              </a:rPr>
              <a:t>“木”的两个艺术特征</a:t>
            </a:r>
            <a:endParaRPr lang="en-US" altLang="zh-CN" sz="3200" dirty="0">
              <a:solidFill>
                <a:schemeClr val="accent2"/>
              </a:solidFill>
            </a:endParaRPr>
          </a:p>
          <a:p>
            <a:endParaRPr lang="en-US" altLang="zh-CN" sz="2800" dirty="0"/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、它仿佛本身就含有一个落叶的因素。（第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段）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、“木”不但让我们容易想起了树干，而且还会带来了“木”所暗示的颜色性。（第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段）</a:t>
            </a:r>
          </a:p>
        </p:txBody>
      </p:sp>
    </p:spTree>
    <p:extLst>
      <p:ext uri="{BB962C8B-B14F-4D97-AF65-F5344CB8AC3E}">
        <p14:creationId xmlns:p14="http://schemas.microsoft.com/office/powerpoint/2010/main" val="242843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比较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9DBD70-12E9-4A3F-952C-40C3C3EF2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663"/>
          <a:stretch/>
        </p:blipFill>
        <p:spPr>
          <a:xfrm>
            <a:off x="6096000" y="1577291"/>
            <a:ext cx="4859045" cy="33054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80583E2-08A0-421D-9DAC-A4294ADE845D}"/>
              </a:ext>
            </a:extLst>
          </p:cNvPr>
          <p:cNvSpPr txBox="1"/>
          <p:nvPr/>
        </p:nvSpPr>
        <p:spPr>
          <a:xfrm>
            <a:off x="2476869" y="508407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树</a:t>
            </a:r>
            <a:r>
              <a:rPr lang="zh-CN" altLang="en-US" dirty="0"/>
              <a:t>多悲风，</a:t>
            </a:r>
            <a:endParaRPr lang="en-US" altLang="zh-CN" dirty="0"/>
          </a:p>
          <a:p>
            <a:r>
              <a:rPr lang="zh-CN" altLang="en-US" dirty="0"/>
              <a:t>海水扬其波</a:t>
            </a:r>
            <a:endParaRPr lang="en-US" altLang="zh-CN" dirty="0"/>
          </a:p>
          <a:p>
            <a:r>
              <a:rPr lang="zh-CN" altLang="en-US" dirty="0"/>
              <a:t>（饱满）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B5C3D1-07A7-47F1-BB84-B1DA0ABFA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59"/>
          <a:stretch/>
        </p:blipFill>
        <p:spPr>
          <a:xfrm>
            <a:off x="1186649" y="1577291"/>
            <a:ext cx="4762500" cy="33054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FFE69A6-E52E-4E85-BE91-4B726CB29C7B}"/>
              </a:ext>
            </a:extLst>
          </p:cNvPr>
          <p:cNvSpPr txBox="1"/>
          <p:nvPr/>
        </p:nvSpPr>
        <p:spPr>
          <a:xfrm>
            <a:off x="8016536" y="505374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秋月照层岭，</a:t>
            </a:r>
            <a:endParaRPr lang="en-US" altLang="zh-CN" dirty="0"/>
          </a:p>
          <a:p>
            <a:r>
              <a:rPr lang="zh-CN" altLang="en-US" dirty="0"/>
              <a:t>寒风扫高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木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（空阔）</a:t>
            </a:r>
          </a:p>
        </p:txBody>
      </p:sp>
    </p:spTree>
    <p:extLst>
      <p:ext uri="{BB962C8B-B14F-4D97-AF65-F5344CB8AC3E}">
        <p14:creationId xmlns:p14="http://schemas.microsoft.com/office/powerpoint/2010/main" val="366604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主旨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413214" y="1876425"/>
            <a:ext cx="9574381" cy="350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五、课文第</a:t>
            </a:r>
            <a:r>
              <a:rPr lang="en-US" altLang="zh-CN" sz="2800" dirty="0"/>
              <a:t>7</a:t>
            </a:r>
            <a:r>
              <a:rPr lang="zh-CN" altLang="en-US" sz="2800" dirty="0"/>
              <a:t>段中提到，“木叶”与“树叶”不过一字之差，在艺术形象的领域，差别就几乎一字千金。</a:t>
            </a:r>
            <a:endParaRPr lang="en-US" altLang="zh-CN" sz="2800" dirty="0"/>
          </a:p>
          <a:p>
            <a:pPr>
              <a:lnSpc>
                <a:spcPts val="4500"/>
              </a:lnSpc>
            </a:pPr>
            <a:r>
              <a:rPr lang="zh-CN" altLang="en-US" sz="2800" dirty="0"/>
              <a:t>       这种差别的根本原因是什么？</a:t>
            </a:r>
            <a:endParaRPr lang="en-US" altLang="zh-CN" sz="2800" dirty="0"/>
          </a:p>
          <a:p>
            <a:pPr>
              <a:lnSpc>
                <a:spcPts val="4500"/>
              </a:lnSpc>
            </a:pPr>
            <a:endParaRPr lang="en-US" altLang="zh-CN" sz="2800" dirty="0"/>
          </a:p>
          <a:p>
            <a:pPr>
              <a:lnSpc>
                <a:spcPts val="4500"/>
              </a:lnSpc>
            </a:pPr>
            <a:r>
              <a:rPr lang="zh-CN" altLang="en-US" sz="2800" dirty="0"/>
              <a:t>       诗歌语言的暗示性，使概念相似的词语在艺术形象领域可能差别巨大。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1BF6C2-D7BF-4D9A-B29E-360FA9C1FB75}"/>
              </a:ext>
            </a:extLst>
          </p:cNvPr>
          <p:cNvSpPr txBox="1"/>
          <p:nvPr/>
        </p:nvSpPr>
        <p:spPr>
          <a:xfrm>
            <a:off x="4208014" y="4736567"/>
            <a:ext cx="287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课文主旨</a:t>
            </a:r>
          </a:p>
        </p:txBody>
      </p:sp>
    </p:spTree>
    <p:extLst>
      <p:ext uri="{BB962C8B-B14F-4D97-AF65-F5344CB8AC3E}">
        <p14:creationId xmlns:p14="http://schemas.microsoft.com/office/powerpoint/2010/main" val="15716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22035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08716" y="1986848"/>
            <a:ext cx="95743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591FF9-8353-4520-B2DD-670FE7B4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" y="2392708"/>
            <a:ext cx="12155596" cy="273405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231745B-38BF-4B8A-AC26-0F456D89FC3B}"/>
              </a:ext>
            </a:extLst>
          </p:cNvPr>
          <p:cNvSpPr/>
          <p:nvPr/>
        </p:nvSpPr>
        <p:spPr>
          <a:xfrm>
            <a:off x="9978137" y="4250009"/>
            <a:ext cx="385061" cy="32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0F8AA7C-271B-429C-9C0C-2D0A7B11F94E}"/>
              </a:ext>
            </a:extLst>
          </p:cNvPr>
          <p:cNvSpPr/>
          <p:nvPr/>
        </p:nvSpPr>
        <p:spPr>
          <a:xfrm>
            <a:off x="9912943" y="4422036"/>
            <a:ext cx="2279057" cy="5565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而非离人游子的愁绪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81F9C8-EEBB-4AF6-B8E5-13E55EEC10D6}"/>
              </a:ext>
            </a:extLst>
          </p:cNvPr>
          <p:cNvSpPr txBox="1"/>
          <p:nvPr/>
        </p:nvSpPr>
        <p:spPr>
          <a:xfrm>
            <a:off x="679414" y="1530166"/>
            <a:ext cx="9574381" cy="64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                             </a:t>
            </a:r>
            <a:r>
              <a:rPr lang="zh-CN" altLang="en-US" sz="3600" dirty="0"/>
              <a:t> 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诗歌语言的暗示性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10868" y="2318439"/>
            <a:ext cx="9574381" cy="12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                             </a:t>
            </a:r>
            <a:r>
              <a:rPr lang="zh-CN" altLang="en-US" sz="3600" dirty="0"/>
              <a:t> 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行文思路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4500"/>
              </a:lnSpc>
            </a:pPr>
            <a:r>
              <a:rPr lang="zh-CN" altLang="en-US" sz="3600" dirty="0"/>
              <a:t>       </a:t>
            </a:r>
            <a:r>
              <a:rPr lang="zh-CN" altLang="en-US" sz="2800" dirty="0"/>
              <a:t>摆现象</a:t>
            </a:r>
            <a:r>
              <a:rPr lang="en-US" altLang="zh-CN" sz="2800" dirty="0"/>
              <a:t>——</a:t>
            </a:r>
            <a:r>
              <a:rPr lang="zh-CN" altLang="en-US" sz="2800" dirty="0"/>
              <a:t>析本质</a:t>
            </a:r>
            <a:r>
              <a:rPr lang="en-US" altLang="zh-CN" sz="2800" dirty="0"/>
              <a:t>——</a:t>
            </a:r>
            <a:r>
              <a:rPr lang="zh-CN" altLang="en-US" sz="2800" dirty="0"/>
              <a:t>找原因</a:t>
            </a:r>
            <a:r>
              <a:rPr lang="en-US" altLang="zh-CN" sz="2800" dirty="0"/>
              <a:t>——</a:t>
            </a:r>
            <a:r>
              <a:rPr lang="zh-CN" altLang="en-US" sz="2800" dirty="0"/>
              <a:t>明结论</a:t>
            </a:r>
          </a:p>
        </p:txBody>
      </p:sp>
    </p:spTree>
    <p:extLst>
      <p:ext uri="{BB962C8B-B14F-4D97-AF65-F5344CB8AC3E}">
        <p14:creationId xmlns:p14="http://schemas.microsoft.com/office/powerpoint/2010/main" val="70319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64134" y="2411721"/>
            <a:ext cx="9574381" cy="292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六、</a:t>
            </a:r>
            <a:r>
              <a:rPr lang="en-US" altLang="zh-CN" sz="2800" dirty="0"/>
              <a:t>《</a:t>
            </a:r>
            <a:r>
              <a:rPr lang="zh-CN" altLang="en-US" sz="2800" dirty="0"/>
              <a:t>说“木叶”</a:t>
            </a:r>
            <a:r>
              <a:rPr lang="en-US" altLang="zh-CN" sz="2800" dirty="0"/>
              <a:t>》</a:t>
            </a:r>
            <a:r>
              <a:rPr lang="zh-CN" altLang="en-US" sz="2800" dirty="0"/>
              <a:t>可以改为</a:t>
            </a:r>
            <a:r>
              <a:rPr lang="en-US" altLang="zh-CN" sz="2800" dirty="0"/>
              <a:t>《</a:t>
            </a:r>
            <a:r>
              <a:rPr lang="zh-CN" altLang="en-US" sz="2800" dirty="0"/>
              <a:t>论“木叶”</a:t>
            </a:r>
            <a:r>
              <a:rPr lang="en-US" altLang="zh-CN" sz="2800" dirty="0"/>
              <a:t>》</a:t>
            </a:r>
            <a:r>
              <a:rPr lang="zh-CN" altLang="en-US" sz="2800" dirty="0"/>
              <a:t>吗？</a:t>
            </a:r>
            <a:endParaRPr lang="en-US" altLang="zh-CN" sz="2800" dirty="0"/>
          </a:p>
          <a:p>
            <a:pPr>
              <a:lnSpc>
                <a:spcPts val="4500"/>
              </a:lnSpc>
            </a:pPr>
            <a:endParaRPr lang="en-US" altLang="zh-CN" sz="2800" dirty="0"/>
          </a:p>
          <a:p>
            <a:pPr>
              <a:lnSpc>
                <a:spcPts val="4500"/>
              </a:lnSpc>
            </a:pPr>
            <a:r>
              <a:rPr lang="zh-CN" altLang="en-US" sz="2800" dirty="0"/>
              <a:t>       不能！</a:t>
            </a:r>
            <a:endParaRPr lang="en-US" altLang="zh-CN" sz="2800" dirty="0"/>
          </a:p>
          <a:p>
            <a:pPr>
              <a:lnSpc>
                <a:spcPts val="4500"/>
              </a:lnSpc>
            </a:pPr>
            <a:r>
              <a:rPr lang="zh-CN" altLang="en-US" sz="2800" dirty="0"/>
              <a:t>       文艺随笔：行文很讲究文采，笔调轻松活泼，亲切随意，深入浅出。可读性很强，但学理性相对稍弱。</a:t>
            </a:r>
          </a:p>
        </p:txBody>
      </p:sp>
    </p:spTree>
    <p:extLst>
      <p:ext uri="{BB962C8B-B14F-4D97-AF65-F5344CB8AC3E}">
        <p14:creationId xmlns:p14="http://schemas.microsoft.com/office/powerpoint/2010/main" val="219967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612560" y="1310890"/>
            <a:ext cx="10697592" cy="600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七、探究与写作：在古代诗歌中，“柳”这个形象具有比较强的暗示性。品读下列诗句，探究古代诗词中的“柳”经常出现在什么样的场景中，能引起哪些联想，具有怎样的暗示性。和同学交流发现，仿照</a:t>
            </a:r>
            <a:r>
              <a:rPr lang="en-US" altLang="zh-CN" sz="2800" dirty="0"/>
              <a:t>《</a:t>
            </a:r>
            <a:r>
              <a:rPr lang="zh-CN" altLang="en-US" sz="2800" dirty="0"/>
              <a:t>说“木叶”</a:t>
            </a:r>
            <a:r>
              <a:rPr lang="en-US" altLang="zh-CN" sz="2800" dirty="0"/>
              <a:t>》</a:t>
            </a:r>
            <a:r>
              <a:rPr lang="zh-CN" altLang="en-US" sz="2800" dirty="0"/>
              <a:t>的行文思路，写一篇</a:t>
            </a:r>
            <a:r>
              <a:rPr lang="en-US" altLang="zh-CN" sz="2800" dirty="0"/>
              <a:t>《</a:t>
            </a:r>
            <a:r>
              <a:rPr lang="zh-CN" altLang="en-US" sz="2800" dirty="0"/>
              <a:t>说“柳”</a:t>
            </a:r>
            <a:r>
              <a:rPr lang="en-US" altLang="zh-CN" sz="2800" dirty="0"/>
              <a:t>》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>
              <a:lnSpc>
                <a:spcPts val="4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、闺中少妇不知愁，春日凝妆上翠楼。忽见陌头杨柳色，悔教夫婿觅封侯。（王昌龄</a:t>
            </a:r>
            <a:r>
              <a:rPr lang="en-US" altLang="zh-CN" dirty="0"/>
              <a:t>《</a:t>
            </a:r>
            <a:r>
              <a:rPr lang="zh-CN" altLang="en-US" dirty="0"/>
              <a:t>闺怨</a:t>
            </a:r>
            <a:r>
              <a:rPr lang="en-US" altLang="zh-CN" dirty="0"/>
              <a:t>》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ts val="4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 灞岸晴来送别频，相偎相倚不胜春。自家飞絮犹无定，争解垂丝绊路人？（罗隐的</a:t>
            </a:r>
            <a:r>
              <a:rPr lang="en-US" altLang="zh-CN" dirty="0"/>
              <a:t>《</a:t>
            </a:r>
            <a:r>
              <a:rPr lang="zh-CN" altLang="en-US" dirty="0"/>
              <a:t>柳</a:t>
            </a:r>
            <a:r>
              <a:rPr lang="en-US" altLang="zh-CN" dirty="0"/>
              <a:t>》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ts val="4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、扬子江头杨柳春，杨花愁杀渡江人。（郑谷</a:t>
            </a:r>
            <a:r>
              <a:rPr lang="en-US" altLang="zh-CN" dirty="0"/>
              <a:t>《</a:t>
            </a:r>
            <a:r>
              <a:rPr lang="zh-CN" altLang="en-US" dirty="0"/>
              <a:t>淮上与友人别</a:t>
            </a:r>
            <a:r>
              <a:rPr lang="en-US" altLang="zh-CN" dirty="0"/>
              <a:t>》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ts val="4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、渡头杨柳青青，枝枝叶叶离情。（晏几道</a:t>
            </a:r>
            <a:r>
              <a:rPr lang="en-US" altLang="zh-CN" dirty="0"/>
              <a:t>《</a:t>
            </a:r>
            <a:r>
              <a:rPr lang="zh-CN" altLang="en-US" dirty="0"/>
              <a:t>清平乐</a:t>
            </a:r>
            <a:r>
              <a:rPr lang="en-US" altLang="zh-CN" dirty="0"/>
              <a:t>》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ts val="4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、柳阴直，烟里丝丝弄碧。隋堤上、曾见几番，拂水飘绵送行色。登临望故国，谁识京华倦客？（周邦彦</a:t>
            </a:r>
            <a:r>
              <a:rPr lang="en-US" altLang="zh-CN" dirty="0"/>
              <a:t>《</a:t>
            </a:r>
            <a:r>
              <a:rPr lang="zh-CN" altLang="en-US" dirty="0"/>
              <a:t>兰陵王</a:t>
            </a:r>
            <a:r>
              <a:rPr lang="en-US" altLang="zh-CN" dirty="0"/>
              <a:t>》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ts val="4500"/>
              </a:lnSpc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98345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6641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教学目标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64B910-A9DD-4F97-B61A-0CBE0B1CE2FD}"/>
              </a:ext>
            </a:extLst>
          </p:cNvPr>
          <p:cNvSpPr/>
          <p:nvPr/>
        </p:nvSpPr>
        <p:spPr>
          <a:xfrm>
            <a:off x="285750" y="3440016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教学内容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DE6EA91-FDC4-490D-8910-A080C48D3DA5}"/>
              </a:ext>
            </a:extLst>
          </p:cNvPr>
          <p:cNvSpPr/>
          <p:nvPr/>
        </p:nvSpPr>
        <p:spPr>
          <a:xfrm>
            <a:off x="2894456" y="1385055"/>
            <a:ext cx="4667250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 把握关键概念和术语，理清文章思路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5F1D4FD-8825-43F3-B9F3-F18E4667EA87}"/>
              </a:ext>
            </a:extLst>
          </p:cNvPr>
          <p:cNvSpPr/>
          <p:nvPr/>
        </p:nvSpPr>
        <p:spPr>
          <a:xfrm>
            <a:off x="2509699" y="1437443"/>
            <a:ext cx="371475" cy="390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E6F5B1E-6502-4EA0-B7F6-76443AB29D49}"/>
              </a:ext>
            </a:extLst>
          </p:cNvPr>
          <p:cNvSpPr/>
          <p:nvPr/>
        </p:nvSpPr>
        <p:spPr>
          <a:xfrm>
            <a:off x="3279213" y="2026409"/>
            <a:ext cx="4667251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 分析作者阐述说明、逻辑推理的方法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CDD18D8-9907-4036-B82B-98ADB7546878}"/>
              </a:ext>
            </a:extLst>
          </p:cNvPr>
          <p:cNvSpPr/>
          <p:nvPr/>
        </p:nvSpPr>
        <p:spPr>
          <a:xfrm>
            <a:off x="2891672" y="2086513"/>
            <a:ext cx="371475" cy="3905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12DD5C-DB88-4A2A-B102-40398904A167}"/>
              </a:ext>
            </a:extLst>
          </p:cNvPr>
          <p:cNvSpPr txBox="1"/>
          <p:nvPr/>
        </p:nvSpPr>
        <p:spPr>
          <a:xfrm>
            <a:off x="2202252" y="5486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3ADC117-1234-4219-8B88-74E48D411B09}"/>
              </a:ext>
            </a:extLst>
          </p:cNvPr>
          <p:cNvSpPr/>
          <p:nvPr/>
        </p:nvSpPr>
        <p:spPr>
          <a:xfrm>
            <a:off x="3265930" y="3902894"/>
            <a:ext cx="6100011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了解“木叶”与“树叶”的不同之处，体会诗歌语言的暗示性。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F4219DE-94EE-40CC-9CE1-01CB09420B5A}"/>
              </a:ext>
            </a:extLst>
          </p:cNvPr>
          <p:cNvSpPr/>
          <p:nvPr/>
        </p:nvSpPr>
        <p:spPr>
          <a:xfrm>
            <a:off x="2946839" y="4615937"/>
            <a:ext cx="4812244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梳理说理的过程，理解作者说理的逻辑。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9242BF2-6F43-4D3F-B99B-0500DFBDB467}"/>
              </a:ext>
            </a:extLst>
          </p:cNvPr>
          <p:cNvSpPr/>
          <p:nvPr/>
        </p:nvSpPr>
        <p:spPr>
          <a:xfrm>
            <a:off x="3348481" y="5369429"/>
            <a:ext cx="6017460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学以致用，探究“柳”的暗示性，分析它特定的意蕴。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4F33BD6-D1AF-4E5D-87E8-1B751C9BF4D8}"/>
              </a:ext>
            </a:extLst>
          </p:cNvPr>
          <p:cNvSpPr/>
          <p:nvPr/>
        </p:nvSpPr>
        <p:spPr>
          <a:xfrm>
            <a:off x="2891135" y="3935492"/>
            <a:ext cx="371475" cy="390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6DE3871-390D-4E42-9F3A-2AE0DCCB0D4F}"/>
              </a:ext>
            </a:extLst>
          </p:cNvPr>
          <p:cNvSpPr/>
          <p:nvPr/>
        </p:nvSpPr>
        <p:spPr>
          <a:xfrm>
            <a:off x="2977006" y="5425322"/>
            <a:ext cx="371475" cy="3905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A27E87F-183A-4C51-884E-84AF08394BC0}"/>
              </a:ext>
            </a:extLst>
          </p:cNvPr>
          <p:cNvSpPr/>
          <p:nvPr/>
        </p:nvSpPr>
        <p:spPr>
          <a:xfrm>
            <a:off x="2560571" y="4668324"/>
            <a:ext cx="371475" cy="3905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1C204D7-7302-45BA-ACF4-4C4833E88ACA}"/>
              </a:ext>
            </a:extLst>
          </p:cNvPr>
          <p:cNvSpPr/>
          <p:nvPr/>
        </p:nvSpPr>
        <p:spPr>
          <a:xfrm>
            <a:off x="3279213" y="2703193"/>
            <a:ext cx="371475" cy="3905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17BCB23-9715-4D39-8E17-5D32F00044A8}"/>
              </a:ext>
            </a:extLst>
          </p:cNvPr>
          <p:cNvSpPr/>
          <p:nvPr/>
        </p:nvSpPr>
        <p:spPr>
          <a:xfrm>
            <a:off x="3657329" y="2650805"/>
            <a:ext cx="4667251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  运用所学，探究实际问题，形成己见</a:t>
            </a:r>
          </a:p>
        </p:txBody>
      </p:sp>
    </p:spTree>
    <p:extLst>
      <p:ext uri="{BB962C8B-B14F-4D97-AF65-F5344CB8AC3E}">
        <p14:creationId xmlns:p14="http://schemas.microsoft.com/office/powerpoint/2010/main" val="181637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graphicFrame>
        <p:nvGraphicFramePr>
          <p:cNvPr id="10" name="表格 2">
            <a:extLst>
              <a:ext uri="{FF2B5EF4-FFF2-40B4-BE49-F238E27FC236}">
                <a16:creationId xmlns:a16="http://schemas.microsoft.com/office/drawing/2014/main" id="{4CD1489B-238A-4D28-BE05-D3A2B6950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78714"/>
              </p:ext>
            </p:extLst>
          </p:nvPr>
        </p:nvGraphicFramePr>
        <p:xfrm>
          <a:off x="648070" y="1362747"/>
          <a:ext cx="11034945" cy="540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22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320759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4370251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  <a:gridCol w="2945075">
                  <a:extLst>
                    <a:ext uri="{9D8B030D-6E8A-4147-A177-3AD203B41FA5}">
                      <a16:colId xmlns:a16="http://schemas.microsoft.com/office/drawing/2014/main" val="3697520242"/>
                    </a:ext>
                  </a:extLst>
                </a:gridCol>
              </a:tblGrid>
              <a:tr h="304837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场景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联想、暗示性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160039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扬子江头杨柳春，杨花愁杀渡江人。（郑谷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淮上与友人别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渡头杨柳青青，枝枝叶叶离情。（晏几道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清平乐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3674"/>
                  </a:ext>
                </a:extLst>
              </a:tr>
              <a:tr h="1829023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闺中少妇不知愁，春日凝妆上翠楼。忽见陌头杨柳色，悔教夫婿觅封侯。（王昌龄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闺怨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灞岸晴来送别频，相偎相倚不胜春。自家飞絮犹无定，争解垂丝绊路人？（罗隐的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柳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42526"/>
                  </a:ext>
                </a:extLst>
              </a:tr>
              <a:tr h="119726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柳阴直，烟里丝丝弄碧。隋堤上、曾见几番，拂水飘绵送行色。登临望故国，谁识京华倦客？（周邦彦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兰陵王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5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graphicFrame>
        <p:nvGraphicFramePr>
          <p:cNvPr id="10" name="表格 2">
            <a:extLst>
              <a:ext uri="{FF2B5EF4-FFF2-40B4-BE49-F238E27FC236}">
                <a16:creationId xmlns:a16="http://schemas.microsoft.com/office/drawing/2014/main" id="{4CD1489B-238A-4D28-BE05-D3A2B6950257}"/>
              </a:ext>
            </a:extLst>
          </p:cNvPr>
          <p:cNvGraphicFramePr>
            <a:graphicFrameLocks noGrp="1"/>
          </p:cNvGraphicFramePr>
          <p:nvPr/>
        </p:nvGraphicFramePr>
        <p:xfrm>
          <a:off x="648070" y="1362747"/>
          <a:ext cx="11034945" cy="540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22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320759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4370251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  <a:gridCol w="2945075">
                  <a:extLst>
                    <a:ext uri="{9D8B030D-6E8A-4147-A177-3AD203B41FA5}">
                      <a16:colId xmlns:a16="http://schemas.microsoft.com/office/drawing/2014/main" val="3697520242"/>
                    </a:ext>
                  </a:extLst>
                </a:gridCol>
              </a:tblGrid>
              <a:tr h="304837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场景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联想、暗示性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160039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扬子江头杨柳春，杨花愁杀渡江人。（郑谷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淮上与友人别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渡头杨柳青青，枝枝叶叶离情。（晏几道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清平乐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离别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柳”者，“留”也，“柳”、“留”二音相谐，因而古人“折柳”相留，言朋友分别时依依不舍之意。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3674"/>
                  </a:ext>
                </a:extLst>
              </a:tr>
              <a:tr h="1829023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闺中少妇不知愁，春日凝妆上翠楼。忽见陌头杨柳色，悔教夫婿觅封侯。（王昌龄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闺怨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灞岸晴来送别频，相偎相倚不胜春。自家飞絮犹无定，争解垂丝绊路人？（罗隐的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柳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春天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春意盎然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年华易逝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42526"/>
                  </a:ext>
                </a:extLst>
              </a:tr>
              <a:tr h="119726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柳阴直，烟里丝丝弄碧。隋堤上、曾见几番，拂水飘绵送行色。登临望故国，谁识京华倦客？（周邦彦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兰陵王</a:t>
                      </a: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遥望故国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思乡之情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2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自我评价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CA7117B-72AB-4C12-A7BE-1AF701B1E755}"/>
              </a:ext>
            </a:extLst>
          </p:cNvPr>
          <p:cNvSpPr txBox="1"/>
          <p:nvPr/>
        </p:nvSpPr>
        <p:spPr>
          <a:xfrm>
            <a:off x="1701829" y="1925358"/>
            <a:ext cx="8775059" cy="352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/>
              <a:t>        刚接触</a:t>
            </a:r>
            <a:r>
              <a:rPr lang="en-US" altLang="zh-CN" dirty="0"/>
              <a:t>《</a:t>
            </a:r>
            <a:r>
              <a:rPr lang="zh-CN" altLang="en-US" dirty="0"/>
              <a:t>说“木叶”</a:t>
            </a:r>
            <a:r>
              <a:rPr lang="en-US" altLang="zh-CN" dirty="0"/>
              <a:t>》</a:t>
            </a:r>
            <a:r>
              <a:rPr lang="zh-CN" altLang="en-US" dirty="0"/>
              <a:t>这篇课文时，学生们并不喜欢它，因为这篇课文既长也显学术味，但经过师生共同探究之后，他们理解了课文也做到了举一反三。总体来说，教学活动较好地达到预期的效果。</a:t>
            </a:r>
            <a:endParaRPr lang="en-US" altLang="zh-CN" dirty="0"/>
          </a:p>
          <a:p>
            <a:pPr>
              <a:lnSpc>
                <a:spcPts val="3000"/>
              </a:lnSpc>
            </a:pPr>
            <a:r>
              <a:rPr lang="zh-CN" altLang="en-US" dirty="0"/>
              <a:t>        为了设计这堂课，本人查阅了大量的资料，斟酌文本，得出</a:t>
            </a:r>
            <a:r>
              <a:rPr lang="en-US" altLang="zh-CN" dirty="0"/>
              <a:t>《</a:t>
            </a:r>
            <a:r>
              <a:rPr lang="zh-CN" altLang="en-US" dirty="0"/>
              <a:t>说“木叶”</a:t>
            </a:r>
            <a:r>
              <a:rPr lang="en-US" altLang="zh-CN" dirty="0"/>
              <a:t>》</a:t>
            </a:r>
            <a:r>
              <a:rPr lang="zh-CN" altLang="en-US" dirty="0"/>
              <a:t>一文的特征有：</a:t>
            </a:r>
            <a:r>
              <a:rPr lang="en-US" altLang="zh-CN" dirty="0"/>
              <a:t>1</a:t>
            </a:r>
            <a:r>
              <a:rPr lang="zh-CN" altLang="en-US" dirty="0"/>
              <a:t>、使用概念来引出问题；</a:t>
            </a:r>
            <a:r>
              <a:rPr lang="en-US" altLang="zh-CN" dirty="0"/>
              <a:t>2</a:t>
            </a:r>
            <a:r>
              <a:rPr lang="zh-CN" altLang="en-US" dirty="0"/>
              <a:t>、通过一连串问句来引导思考；</a:t>
            </a:r>
            <a:r>
              <a:rPr lang="en-US" altLang="zh-CN" dirty="0"/>
              <a:t>3</a:t>
            </a:r>
            <a:r>
              <a:rPr lang="zh-CN" altLang="en-US" dirty="0"/>
              <a:t>、引用大量的古诗词，有的是为了以量多来归纳结论，有的则是用来分析、比较，进而得出创见。我还通过网络，观看了大量优质的教学视频和教学设计，吸收众长，巧妙处理“梳理说理过程”等教学难题。综上，设计了集教师精到的问题、学生自主学习，和表格、关系图、图片等多种多媒体为一体的课程。</a:t>
            </a:r>
          </a:p>
        </p:txBody>
      </p:sp>
    </p:spTree>
    <p:extLst>
      <p:ext uri="{BB962C8B-B14F-4D97-AF65-F5344CB8AC3E}">
        <p14:creationId xmlns:p14="http://schemas.microsoft.com/office/powerpoint/2010/main" val="6010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2885426-03C2-4692-9BEB-6835B5E5FCFD}"/>
              </a:ext>
            </a:extLst>
          </p:cNvPr>
          <p:cNvSpPr/>
          <p:nvPr/>
        </p:nvSpPr>
        <p:spPr>
          <a:xfrm>
            <a:off x="1821007" y="1127474"/>
            <a:ext cx="3562350" cy="33337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任务驱动教学法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启发式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教学法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自主学习法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归纳总结法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拓展迁移法</a:t>
            </a:r>
          </a:p>
        </p:txBody>
      </p:sp>
      <p:sp>
        <p:nvSpPr>
          <p:cNvPr id="14" name="流程图: 终止 13">
            <a:extLst>
              <a:ext uri="{FF2B5EF4-FFF2-40B4-BE49-F238E27FC236}">
                <a16:creationId xmlns:a16="http://schemas.microsoft.com/office/drawing/2014/main" id="{988363CB-5124-4AE5-8AD9-15769102B66F}"/>
              </a:ext>
            </a:extLst>
          </p:cNvPr>
          <p:cNvSpPr/>
          <p:nvPr/>
        </p:nvSpPr>
        <p:spPr>
          <a:xfrm>
            <a:off x="2271063" y="1238641"/>
            <a:ext cx="2662239" cy="61216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教学方法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F92F60A-868C-4A4D-A675-0139CD159A8A}"/>
              </a:ext>
            </a:extLst>
          </p:cNvPr>
          <p:cNvSpPr/>
          <p:nvPr/>
        </p:nvSpPr>
        <p:spPr>
          <a:xfrm>
            <a:off x="6602835" y="2362822"/>
            <a:ext cx="3562350" cy="33337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照片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表格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关系图</a:t>
            </a: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</a:p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图片</a:t>
            </a:r>
            <a:endParaRPr lang="en-US" altLang="zh-C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流程图: 终止 15">
            <a:extLst>
              <a:ext uri="{FF2B5EF4-FFF2-40B4-BE49-F238E27FC236}">
                <a16:creationId xmlns:a16="http://schemas.microsoft.com/office/drawing/2014/main" id="{91F736EA-6DF5-4955-9340-8FC088DB0F43}"/>
              </a:ext>
            </a:extLst>
          </p:cNvPr>
          <p:cNvSpPr/>
          <p:nvPr/>
        </p:nvSpPr>
        <p:spPr>
          <a:xfrm>
            <a:off x="7052891" y="2488265"/>
            <a:ext cx="2662239" cy="61216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教学媒体</a:t>
            </a:r>
          </a:p>
        </p:txBody>
      </p:sp>
    </p:spTree>
    <p:extLst>
      <p:ext uri="{BB962C8B-B14F-4D97-AF65-F5344CB8AC3E}">
        <p14:creationId xmlns:p14="http://schemas.microsoft.com/office/powerpoint/2010/main" val="2080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1564134" y="2411721"/>
            <a:ext cx="9574381" cy="177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一、导入：课文</a:t>
            </a:r>
            <a:r>
              <a:rPr lang="en-US" altLang="zh-CN" sz="2800" dirty="0"/>
              <a:t>《</a:t>
            </a:r>
            <a:r>
              <a:rPr lang="zh-CN" altLang="en-US" sz="2800" dirty="0"/>
              <a:t>说“木叶”</a:t>
            </a:r>
            <a:r>
              <a:rPr lang="en-US" altLang="zh-CN" sz="2800" dirty="0"/>
              <a:t>》</a:t>
            </a:r>
            <a:r>
              <a:rPr lang="zh-CN" altLang="en-US" sz="2800" dirty="0"/>
              <a:t>，说的是诗歌语言的暗示性。作者是怎么发现问题，又是怎么解决问题的呢？希望课文中包含的科学思维方式能给同学们带来启发。</a:t>
            </a:r>
          </a:p>
        </p:txBody>
      </p:sp>
    </p:spTree>
    <p:extLst>
      <p:ext uri="{BB962C8B-B14F-4D97-AF65-F5344CB8AC3E}">
        <p14:creationId xmlns:p14="http://schemas.microsoft.com/office/powerpoint/2010/main" val="427834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0" y="0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教学设计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E63337-996B-4D8F-8617-9AC1D83D37FB}"/>
              </a:ext>
            </a:extLst>
          </p:cNvPr>
          <p:cNvSpPr txBox="1"/>
          <p:nvPr/>
        </p:nvSpPr>
        <p:spPr>
          <a:xfrm>
            <a:off x="6722061" y="1896816"/>
            <a:ext cx="4081823" cy="330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二、作者简介：</a:t>
            </a:r>
            <a:endParaRPr lang="en-US" altLang="zh-CN" sz="2800" dirty="0"/>
          </a:p>
          <a:p>
            <a:pPr>
              <a:lnSpc>
                <a:spcPts val="3000"/>
              </a:lnSpc>
            </a:pPr>
            <a:r>
              <a:rPr lang="zh-CN" altLang="en-US" dirty="0"/>
              <a:t>林庚（</a:t>
            </a:r>
            <a:r>
              <a:rPr lang="en-US" altLang="zh-CN" dirty="0"/>
              <a:t>1910-2006</a:t>
            </a:r>
            <a:r>
              <a:rPr lang="zh-CN" altLang="en-US" dirty="0"/>
              <a:t>），字静希。我国现当代著名学者，诗人，文史学家。</a:t>
            </a:r>
            <a:r>
              <a:rPr lang="en-US" altLang="zh-CN" dirty="0"/>
              <a:t>1933</a:t>
            </a:r>
            <a:r>
              <a:rPr lang="zh-CN" altLang="en-US" dirty="0"/>
              <a:t>年毕业于清华大学中文系。历任厦门大学，燕京大学，北京大学中文系教授，出版过</a:t>
            </a:r>
            <a:r>
              <a:rPr lang="en-US" altLang="zh-CN" dirty="0"/>
              <a:t>《</a:t>
            </a:r>
            <a:r>
              <a:rPr lang="zh-CN" altLang="en-US" dirty="0"/>
              <a:t>春野与窗</a:t>
            </a:r>
            <a:r>
              <a:rPr lang="en-US" altLang="zh-CN" dirty="0"/>
              <a:t>》《</a:t>
            </a:r>
            <a:r>
              <a:rPr lang="zh-CN" altLang="en-US" dirty="0"/>
              <a:t>问路集</a:t>
            </a:r>
            <a:r>
              <a:rPr lang="en-US" altLang="zh-CN" dirty="0"/>
              <a:t>》</a:t>
            </a:r>
            <a:r>
              <a:rPr lang="zh-CN" altLang="en-US" dirty="0"/>
              <a:t>等六部新诗集及古典文学专著</a:t>
            </a:r>
            <a:r>
              <a:rPr lang="en-US" altLang="zh-CN" dirty="0"/>
              <a:t>《</a:t>
            </a:r>
            <a:r>
              <a:rPr lang="zh-CN" altLang="en-US" dirty="0"/>
              <a:t>诗人李白</a:t>
            </a:r>
            <a:r>
              <a:rPr lang="en-US" altLang="zh-CN" dirty="0"/>
              <a:t>》《</a:t>
            </a:r>
            <a:r>
              <a:rPr lang="zh-CN" altLang="en-US" dirty="0"/>
              <a:t>中国文学史</a:t>
            </a:r>
            <a:r>
              <a:rPr lang="en-US" altLang="zh-CN" dirty="0"/>
              <a:t>》</a:t>
            </a:r>
            <a:r>
              <a:rPr lang="zh-CN" altLang="en-US" dirty="0"/>
              <a:t>等。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2DB933-D3E5-456E-A694-A2D8AB550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3" y="1020278"/>
            <a:ext cx="3943927" cy="50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设计方案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CAE74B-CF26-4EC5-8096-C1318F6137A8}"/>
              </a:ext>
            </a:extLst>
          </p:cNvPr>
          <p:cNvSpPr txBox="1"/>
          <p:nvPr/>
        </p:nvSpPr>
        <p:spPr>
          <a:xfrm>
            <a:off x="1308809" y="1535123"/>
            <a:ext cx="9574381" cy="177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三、自主学习：本文收集了大量的古诗词进行深入研究，请同学们阅读第</a:t>
            </a:r>
            <a:r>
              <a:rPr lang="en-US" altLang="zh-CN" sz="2800" dirty="0"/>
              <a:t>1-3</a:t>
            </a:r>
            <a:r>
              <a:rPr lang="zh-CN" altLang="en-US" sz="2800" dirty="0"/>
              <a:t>段，在课文中画出“木叶”等概念、相关问句、所举诗句，以及结论，完成以下任务单。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9FEA8220-3F23-46D7-BFC2-57857917A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84892"/>
              </p:ext>
            </p:extLst>
          </p:nvPr>
        </p:nvGraphicFramePr>
        <p:xfrm>
          <a:off x="2028825" y="3742957"/>
          <a:ext cx="844661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493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831493">
                  <a:extLst>
                    <a:ext uri="{9D8B030D-6E8A-4147-A177-3AD203B41FA5}">
                      <a16:colId xmlns:a16="http://schemas.microsoft.com/office/drawing/2014/main" val="1417478204"/>
                    </a:ext>
                  </a:extLst>
                </a:gridCol>
                <a:gridCol w="254608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2335759">
                  <a:extLst>
                    <a:ext uri="{9D8B030D-6E8A-4147-A177-3AD203B41FA5}">
                      <a16:colId xmlns:a16="http://schemas.microsoft.com/office/drawing/2014/main" val="765953657"/>
                    </a:ext>
                  </a:extLst>
                </a:gridCol>
                <a:gridCol w="1901778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概念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问句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结论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第一段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木叶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……</a:t>
                      </a: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……</a:t>
                      </a: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……</a:t>
                      </a: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……</a:t>
                      </a: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4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0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设计方案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2262C13F-4ABC-4B12-82B1-187A2A9C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0409"/>
              </p:ext>
            </p:extLst>
          </p:nvPr>
        </p:nvGraphicFramePr>
        <p:xfrm>
          <a:off x="1686516" y="2422738"/>
          <a:ext cx="9125135" cy="267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93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417478204"/>
                    </a:ext>
                  </a:extLst>
                </a:gridCol>
                <a:gridCol w="6263313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1704654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</a:tblGrid>
              <a:tr h="63031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概念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结论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2040899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第一段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3000"/>
                        </a:lnSpc>
                      </a:pP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“袅袅兮秋风，洞庭波兮木叶下。” 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屈原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《九歌》 </a:t>
                      </a:r>
                    </a:p>
                    <a:p>
                      <a:pPr indent="127000">
                        <a:lnSpc>
                          <a:spcPts val="3000"/>
                        </a:lnSpc>
                      </a:pP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“洞庭始波，木叶微脱。” 谢庄《月赋》</a:t>
                      </a:r>
                    </a:p>
                    <a:p>
                      <a:pPr indent="127000" algn="ctr">
                        <a:lnSpc>
                          <a:spcPts val="3000"/>
                        </a:lnSpc>
                      </a:pP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“木叶下，江波连，秋月照浦云歇山。” 陆厥《临江王节士歌》</a:t>
                      </a:r>
                    </a:p>
                    <a:p>
                      <a:pPr indent="127000">
                        <a:lnSpc>
                          <a:spcPts val="3000"/>
                        </a:lnSpc>
                      </a:pP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“秋风吹木叶，还似洞庭波。” 王褒《渡河北》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2500"/>
                        </a:lnSpc>
                      </a:pP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“木叶”是那么突出地成为诗人们笔下钟爱的形象。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1267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7224D24-0F3A-4326-BF1F-08F20FADA11C}"/>
              </a:ext>
            </a:extLst>
          </p:cNvPr>
          <p:cNvSpPr txBox="1"/>
          <p:nvPr/>
        </p:nvSpPr>
        <p:spPr>
          <a:xfrm>
            <a:off x="1308809" y="1535123"/>
            <a:ext cx="95743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</a:t>
            </a:r>
            <a:r>
              <a:rPr lang="en-US" altLang="zh-CN" sz="2800" dirty="0"/>
              <a:t>1</a:t>
            </a:r>
            <a:r>
              <a:rPr lang="zh-CN" altLang="en-US" sz="2800" dirty="0"/>
              <a:t>、分析第</a:t>
            </a:r>
            <a:r>
              <a:rPr lang="en-US" altLang="zh-CN" sz="2800" dirty="0"/>
              <a:t>1</a:t>
            </a:r>
            <a:r>
              <a:rPr lang="zh-CN" altLang="en-US" sz="2800" dirty="0"/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355852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设计方案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2262C13F-4ABC-4B12-82B1-187A2A9C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77598"/>
              </p:ext>
            </p:extLst>
          </p:nvPr>
        </p:nvGraphicFramePr>
        <p:xfrm>
          <a:off x="1045029" y="2178224"/>
          <a:ext cx="10420141" cy="438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38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1417478204"/>
                    </a:ext>
                  </a:extLst>
                </a:gridCol>
                <a:gridCol w="284184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3871928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  <a:gridCol w="2609259">
                  <a:extLst>
                    <a:ext uri="{9D8B030D-6E8A-4147-A177-3AD203B41FA5}">
                      <a16:colId xmlns:a16="http://schemas.microsoft.com/office/drawing/2014/main" val="3697520242"/>
                    </a:ext>
                  </a:extLst>
                </a:gridCol>
              </a:tblGrid>
              <a:tr h="268576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概念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问句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结论</a:t>
                      </a:r>
                    </a:p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259585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第一段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3000"/>
                        </a:lnSpc>
                      </a:pP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木叶”是什么呢？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2500"/>
                        </a:lnSpc>
                      </a:pP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2500"/>
                        </a:lnSpc>
                      </a:pP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按照字面的解释，“木”就是“树”，“木叶”也就是“树叶”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1267"/>
                  </a:ext>
                </a:extLst>
              </a:tr>
              <a:tr h="1403271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树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我们在古代的诗歌中为什么很少看见用“树叶”呢？</a:t>
                      </a:r>
                    </a:p>
                    <a:p>
                      <a:pPr indent="127000"/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“后皇嘉树，橘徕服兮。”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屈原《橘颂》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“桂树丛生兮山之幽。”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淮南小山《招隐士》</a:t>
                      </a:r>
                      <a:endParaRPr lang="en-US" altLang="zh-CN" sz="18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“庭中有奇树，绿叶发华滋。</a:t>
                      </a:r>
                      <a:r>
                        <a:rPr lang="zh-CN" alt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zh-CN" sz="1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无名氏古诗里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“树”倒是常见的</a:t>
                      </a:r>
                    </a:p>
                    <a:p>
                      <a:pPr indent="127000"/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35876"/>
                  </a:ext>
                </a:extLst>
              </a:tr>
              <a:tr h="1403271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可是为什么单单“树叶”就不常见了呢？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“叶密鸟飞碍，风轻花落迟。”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萧纲《折杨柳》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) </a:t>
                      </a:r>
                    </a:p>
                    <a:p>
                      <a:pPr indent="127000"/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皎皎云间月，灼灼叶中华。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”(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陶渊明《拟古》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)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一般的情况，大概遇见“树叶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”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的时候就都简称之为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叶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367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7224D24-0F3A-4326-BF1F-08F20FADA11C}"/>
              </a:ext>
            </a:extLst>
          </p:cNvPr>
          <p:cNvSpPr txBox="1"/>
          <p:nvPr/>
        </p:nvSpPr>
        <p:spPr>
          <a:xfrm>
            <a:off x="1308809" y="1535123"/>
            <a:ext cx="95743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</a:t>
            </a:r>
            <a:r>
              <a:rPr lang="en-US" altLang="zh-CN" sz="2800" dirty="0"/>
              <a:t>2</a:t>
            </a:r>
            <a:r>
              <a:rPr lang="zh-CN" altLang="en-US" sz="2800" dirty="0"/>
              <a:t>、分析第</a:t>
            </a:r>
            <a:r>
              <a:rPr lang="en-US" altLang="zh-CN" sz="2800" dirty="0"/>
              <a:t>2</a:t>
            </a:r>
            <a:r>
              <a:rPr lang="zh-CN" altLang="en-US" sz="2800" dirty="0"/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221336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61A7D-8CDF-4C1F-A8DA-579C390C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CE703B-BD30-44C7-BEAF-02337F2115AE}"/>
              </a:ext>
            </a:extLst>
          </p:cNvPr>
          <p:cNvSpPr/>
          <p:nvPr/>
        </p:nvSpPr>
        <p:spPr>
          <a:xfrm>
            <a:off x="-13282" y="22034"/>
            <a:ext cx="12205282" cy="68359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CCB471-D7D1-4A59-AAB4-27D9C87703C7}"/>
              </a:ext>
            </a:extLst>
          </p:cNvPr>
          <p:cNvSpPr txBox="1"/>
          <p:nvPr/>
        </p:nvSpPr>
        <p:spPr>
          <a:xfrm>
            <a:off x="6925898" y="142875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部编版高中语文必修下册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说“木叶”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35E5-DBD9-46DC-900F-D9900B594B15}"/>
              </a:ext>
            </a:extLst>
          </p:cNvPr>
          <p:cNvSpPr/>
          <p:nvPr/>
        </p:nvSpPr>
        <p:spPr>
          <a:xfrm>
            <a:off x="285750" y="676275"/>
            <a:ext cx="174307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/>
              <a:t>设计方案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2262C13F-4ABC-4B12-82B1-187A2A9C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55741"/>
              </p:ext>
            </p:extLst>
          </p:nvPr>
        </p:nvGraphicFramePr>
        <p:xfrm>
          <a:off x="1045029" y="2178224"/>
          <a:ext cx="10420141" cy="410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38">
                  <a:extLst>
                    <a:ext uri="{9D8B030D-6E8A-4147-A177-3AD203B41FA5}">
                      <a16:colId xmlns:a16="http://schemas.microsoft.com/office/drawing/2014/main" val="1506463686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1417478204"/>
                    </a:ext>
                  </a:extLst>
                </a:gridCol>
                <a:gridCol w="2841847">
                  <a:extLst>
                    <a:ext uri="{9D8B030D-6E8A-4147-A177-3AD203B41FA5}">
                      <a16:colId xmlns:a16="http://schemas.microsoft.com/office/drawing/2014/main" val="3081693025"/>
                    </a:ext>
                  </a:extLst>
                </a:gridCol>
                <a:gridCol w="3871928">
                  <a:extLst>
                    <a:ext uri="{9D8B030D-6E8A-4147-A177-3AD203B41FA5}">
                      <a16:colId xmlns:a16="http://schemas.microsoft.com/office/drawing/2014/main" val="2164281685"/>
                    </a:ext>
                  </a:extLst>
                </a:gridCol>
                <a:gridCol w="2609259">
                  <a:extLst>
                    <a:ext uri="{9D8B030D-6E8A-4147-A177-3AD203B41FA5}">
                      <a16:colId xmlns:a16="http://schemas.microsoft.com/office/drawing/2014/main" val="3697520242"/>
                    </a:ext>
                  </a:extLst>
                </a:gridCol>
              </a:tblGrid>
              <a:tr h="268576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概念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问句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诗句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结论</a:t>
                      </a:r>
                    </a:p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1307"/>
                  </a:ext>
                </a:extLst>
              </a:tr>
              <a:tr h="259585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600" b="1" dirty="0"/>
                        <a:t>第一段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、</a:t>
                      </a: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树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3000"/>
                        </a:lnSpc>
                      </a:pP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“亭皋木叶下，陇首秋云飞。”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柳恽《捣衣诗》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)</a:t>
                      </a:r>
                    </a:p>
                    <a:p>
                      <a:pPr indent="127000"/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九月寒砧催木叶，十年征戍忆辽阳。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”( </a:t>
                      </a:r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沈佺期《古意》</a:t>
                      </a:r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)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可见洗炼并不能作为“叶”字独用的理由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1267"/>
                  </a:ext>
                </a:extLst>
              </a:tr>
              <a:tr h="907625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树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“树叶”为什么从来就无人过问呢？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US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至少从来就没有产生过精彩的诗句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35876"/>
                  </a:ext>
                </a:extLst>
              </a:tr>
              <a:tr h="1436543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叶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落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然而天才的杜甫却宁愿省掉“木叶”之“叶”而不肯放弃“木叶”之“木”，这道理究竟是为什么呢？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“辞洞庭兮落木，去涔阳兮极浦。”庾信《哀江南赋》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这里我们乃可以看到“落木”一词确乎并非偶然了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367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7224D24-0F3A-4326-BF1F-08F20FADA11C}"/>
              </a:ext>
            </a:extLst>
          </p:cNvPr>
          <p:cNvSpPr txBox="1"/>
          <p:nvPr/>
        </p:nvSpPr>
        <p:spPr>
          <a:xfrm>
            <a:off x="1308809" y="1535123"/>
            <a:ext cx="95743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dirty="0"/>
              <a:t>       </a:t>
            </a:r>
            <a:r>
              <a:rPr lang="en-US" altLang="zh-CN" sz="2800" dirty="0"/>
              <a:t>2</a:t>
            </a:r>
            <a:r>
              <a:rPr lang="zh-CN" altLang="en-US" sz="2800" dirty="0"/>
              <a:t>、分析第</a:t>
            </a:r>
            <a:r>
              <a:rPr lang="en-US" altLang="zh-CN" sz="2800" dirty="0"/>
              <a:t>2</a:t>
            </a:r>
            <a:r>
              <a:rPr lang="zh-CN" altLang="en-US" sz="2800" dirty="0"/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421334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2231</Words>
  <Application>Microsoft Office PowerPoint</Application>
  <PresentationFormat>宽屏</PresentationFormat>
  <Paragraphs>239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华文楷体</vt:lpstr>
      <vt:lpstr>宋体</vt:lpstr>
      <vt:lpstr>Arial</vt:lpstr>
      <vt:lpstr>Office 主题​​</vt:lpstr>
      <vt:lpstr>说“木叶”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 </dc:creator>
  <cp:lastModifiedBy> </cp:lastModifiedBy>
  <cp:revision>110</cp:revision>
  <dcterms:created xsi:type="dcterms:W3CDTF">2021-04-04T12:35:37Z</dcterms:created>
  <dcterms:modified xsi:type="dcterms:W3CDTF">2021-04-05T11:10:20Z</dcterms:modified>
</cp:coreProperties>
</file>