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307" r:id="rId4"/>
    <p:sldId id="308" r:id="rId5"/>
    <p:sldId id="309" r:id="rId6"/>
    <p:sldId id="290" r:id="rId7"/>
    <p:sldId id="275" r:id="rId8"/>
    <p:sldId id="258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3.jpe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5" name="标题 307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37765" y="518795"/>
            <a:ext cx="9539605" cy="27222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algn="ctr">
              <a:lnSpc>
                <a:spcPct val="200000"/>
              </a:lnSpc>
            </a:pPr>
            <a:r>
              <a:rPr lang="zh-CN" altLang="en-US" sz="480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理解与重构</a:t>
            </a:r>
            <a:endParaRPr lang="zh-CN" altLang="en-US" sz="4800">
              <a:solidFill>
                <a:srgbClr val="CC33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360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——</a:t>
            </a:r>
            <a:r>
              <a:rPr lang="zh-CN" altLang="en-US" sz="360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《林教头风雪山神庙》探究性阅读</a:t>
            </a:r>
            <a:endParaRPr lang="zh-CN" altLang="en-US" sz="3600">
              <a:solidFill>
                <a:srgbClr val="CC33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9780" y="4156710"/>
            <a:ext cx="5652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广东广雅中学  温景祥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/>
        </p:nvSpPr>
        <p:spPr>
          <a:xfrm>
            <a:off x="643890" y="304800"/>
            <a:ext cx="10389870" cy="678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三、聚焦阅读</a:t>
            </a:r>
            <a:endParaRPr lang="zh-CN" altLang="en-US" sz="4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QQ截图2020122809084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90" y="1073785"/>
            <a:ext cx="10995660" cy="5162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QQ截图20201228090854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033780"/>
            <a:ext cx="11877040" cy="3793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QQ截图20201228090905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" y="1123950"/>
            <a:ext cx="11292205" cy="4126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QQ截图20201228090925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85" y="1151255"/>
            <a:ext cx="11670030" cy="3249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6920" y="4868545"/>
            <a:ext cx="10516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：聚焦阅读，可以窥见文学的秘密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作者隐藏的形式技巧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3110" y="1353185"/>
            <a:ext cx="10685780" cy="4351655"/>
          </a:xfrm>
        </p:spPr>
        <p:txBody>
          <a:bodyPr/>
          <a:p>
            <a:pPr marL="0" indent="0" algn="l">
              <a:lnSpc>
                <a:spcPct val="16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叙述视角：指“叙述者或人物与叙述文中的事件相对应的位置或状态，或者说，叙述者或人物从什么角度观察故事。”当然，作者的视角在是存在的，但在叙述过程中并不直接出现，而是选择了叙述者或者小说中的人物作为代言人。</a:t>
            </a:r>
            <a:r>
              <a:rPr lang="zh-CN" altLang="en-US" b="1" u="sng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叙述视角是作者、叙述者和人物观察故事的角度，体现出观察者的立场及其认知限制，体现出观察者的情感、态度和评价</a:t>
            </a:r>
            <a:r>
              <a:rPr lang="zh-CN" altLang="en-US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643890" y="304800"/>
            <a:ext cx="10389870" cy="678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四、理解与重构</a:t>
            </a:r>
            <a:endParaRPr lang="zh-CN" altLang="en-US" sz="4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255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学以致用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/>
          <a:p>
            <a:pPr marL="0" indent="0">
              <a:lnSpc>
                <a:spcPct val="130000"/>
              </a:lnSpc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《林教头风雪山神庙》当中，聚焦了林冲“被逼上梁山”的过程及原因，林冲被逼上梁山的事件在整本《水浒传》也被赋予特殊的意义，请从课文的人物中选择一个角色（李小二、李小二妻子、陆虞侯、管营、林冲等），以该角色的独特视角（具有限制性）向大家讲述以特定的叙述视角向别人讲述林冲落草的过程、原因、心理状态以及对社会现实的评价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37553" y="692150"/>
          <a:ext cx="10467975" cy="5230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80"/>
                <a:gridCol w="2025650"/>
                <a:gridCol w="3715385"/>
                <a:gridCol w="3553460"/>
              </a:tblGrid>
              <a:tr h="743585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角色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对林冲的认知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叙述林冲落草过程的局限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如何说林冲落草的原因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李小二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585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小二妻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585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陆虞侯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585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管营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255"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林冲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endParaRPr lang="en-US" altLang="en-US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37870" y="5350510"/>
            <a:ext cx="10516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：个性化阅读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寻找属于自己的视角，形成自己的判断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420" y="445770"/>
            <a:ext cx="10515600" cy="1325563"/>
          </a:xfrm>
        </p:spPr>
        <p:txBody>
          <a:bodyPr/>
          <a:p>
            <a:r>
              <a:rPr lang="zh-CN" altLang="en-US" sz="3600">
                <a:solidFill>
                  <a:srgbClr val="FF0000"/>
                </a:solidFill>
              </a:rPr>
              <a:t>板书设计</a:t>
            </a:r>
            <a:endParaRPr lang="zh-CN" altLang="en-US" sz="360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66103" y="1771650"/>
          <a:ext cx="11404600" cy="3279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0"/>
                <a:gridCol w="1470660"/>
                <a:gridCol w="1099185"/>
                <a:gridCol w="1990090"/>
                <a:gridCol w="5415915"/>
              </a:tblGrid>
              <a:tr h="1278890"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算得到</a:t>
                      </a:r>
                      <a:endParaRPr lang="en-US" altLang="en-US" sz="2800" b="0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把得牢</a:t>
                      </a:r>
                      <a:endParaRPr lang="en-US" altLang="en-US" sz="2800" b="0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3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表</a:t>
                      </a:r>
                      <a:r>
                        <a:rPr lang="zh-CN" altLang="en-US" sz="3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层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矛盾：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高太尉、陆虞侯、富安等人的迫害</a:t>
                      </a:r>
                      <a:endParaRPr lang="en-US" altLang="en-US" sz="2800" b="0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995">
                <a:tc gridSpan="2"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林冲</a:t>
                      </a:r>
                      <a:endParaRPr lang="en-US" altLang="en-US" sz="36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3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8890"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熬得住</a:t>
                      </a:r>
                      <a:endParaRPr lang="en-US" altLang="en-US" sz="2800" b="0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做得彻</a:t>
                      </a:r>
                      <a:endParaRPr lang="en-US" altLang="en-US" sz="2800" b="0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600" b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3600" b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深层矛盾：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00206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原有生活理想与现实处境的矛盾</a:t>
                      </a:r>
                      <a:endParaRPr lang="en-US" altLang="en-US" sz="2800" b="0">
                        <a:solidFill>
                          <a:srgbClr val="00206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350" marR="6350" marT="635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56965" y="2429510"/>
            <a:ext cx="724535" cy="1964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80000"/>
              </a:lnSpc>
              <a:buNone/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教师的阅读理解层次深刻影响着学生的阅读理解层次，教学活动设计的艺术在于激活学生的深度阅读思维，让学生学会自主探究性阅读。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433" name="文本框 3"/>
          <p:cNvSpPr txBox="1"/>
          <p:nvPr/>
        </p:nvSpPr>
        <p:spPr>
          <a:xfrm>
            <a:off x="615315" y="730250"/>
            <a:ext cx="111442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反思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爱读书、爱学生、爱思考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3"/>
          <p:cNvSpPr txBox="1"/>
          <p:nvPr/>
        </p:nvSpPr>
        <p:spPr>
          <a:xfrm>
            <a:off x="865505" y="564515"/>
            <a:ext cx="111442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说思路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自主阅读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思辨性表达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4" name="文本框 4"/>
          <p:cNvSpPr txBox="1"/>
          <p:nvPr/>
        </p:nvSpPr>
        <p:spPr>
          <a:xfrm>
            <a:off x="1168400" y="1847850"/>
            <a:ext cx="2873375" cy="1198563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找准核心议题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精读和理解文本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35" name="文本框 5"/>
          <p:cNvSpPr txBox="1"/>
          <p:nvPr/>
        </p:nvSpPr>
        <p:spPr>
          <a:xfrm>
            <a:off x="5668963" y="1863725"/>
            <a:ext cx="4786312" cy="1200150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创设学习情境，发生生本对话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实践运用文本思想和思维方法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36" name="文本框 6"/>
          <p:cNvSpPr txBox="1"/>
          <p:nvPr/>
        </p:nvSpPr>
        <p:spPr>
          <a:xfrm>
            <a:off x="5651500" y="3871913"/>
            <a:ext cx="4786313" cy="1198562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结合生活经验思考文本价值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对比阅读相关文本确立价值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437" name="文本框 8"/>
          <p:cNvSpPr txBox="1"/>
          <p:nvPr/>
        </p:nvSpPr>
        <p:spPr>
          <a:xfrm>
            <a:off x="1168400" y="3887788"/>
            <a:ext cx="2867025" cy="1173162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进入深层记忆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获得学习意义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041775" y="2378075"/>
            <a:ext cx="1608138" cy="1714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下箭头 10"/>
          <p:cNvSpPr/>
          <p:nvPr/>
        </p:nvSpPr>
        <p:spPr>
          <a:xfrm>
            <a:off x="7880350" y="3063875"/>
            <a:ext cx="247650" cy="8016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左箭头 11"/>
          <p:cNvSpPr/>
          <p:nvPr/>
        </p:nvSpPr>
        <p:spPr>
          <a:xfrm>
            <a:off x="4035425" y="4302125"/>
            <a:ext cx="1609725" cy="34448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下箭头 12"/>
          <p:cNvSpPr/>
          <p:nvPr/>
        </p:nvSpPr>
        <p:spPr>
          <a:xfrm>
            <a:off x="2516188" y="3063875"/>
            <a:ext cx="76200" cy="8016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4041775" y="3046413"/>
            <a:ext cx="1627188" cy="819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3"/>
          <p:cNvSpPr/>
          <p:nvPr>
            <p:custDataLst>
              <p:tags r:id="rId1"/>
            </p:custDataLst>
          </p:nvPr>
        </p:nvSpPr>
        <p:spPr>
          <a:xfrm>
            <a:off x="801688" y="1397000"/>
            <a:ext cx="677386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1" name="文本框 99"/>
          <p:cNvSpPr/>
          <p:nvPr>
            <p:custDataLst>
              <p:tags r:id="rId2"/>
            </p:custDataLst>
          </p:nvPr>
        </p:nvSpPr>
        <p:spPr>
          <a:xfrm>
            <a:off x="483870" y="1336675"/>
            <a:ext cx="10627360" cy="4485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612775">
              <a:lnSpc>
                <a:spcPct val="17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林教头风雪山神庙》这篇课文为我们呈现了一个“艰难地挣脱思想束缚的林冲”形象，我将引导学生深入理解这一过程作为教学的重点，就是为了让学生对林冲人物性格，对《水浒传》所体现的社会悲剧有更加深刻的理解。</a:t>
            </a:r>
            <a:endParaRPr lang="zh-CN" altLang="en-US" sz="2400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612775">
              <a:lnSpc>
                <a:spcPct val="170000"/>
              </a:lnSpc>
            </a:pPr>
            <a:r>
              <a:rPr lang="zh-CN" altLang="en-US" sz="24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《水浒传》脱胎于话本，保留着话本小说的现场感和叙述技巧，小说中设置“李小二”形象和叙述过程中设置的悬念，都是话本小说的形式需要，以“从不同叙述视角感受小说叙述的艺术效果”为目标，正是抓住了这篇小说的特殊性。</a:t>
            </a:r>
            <a:endParaRPr lang="zh-CN" altLang="en-US" sz="2400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8433" name="文本框 3"/>
          <p:cNvSpPr txBox="1"/>
          <p:nvPr/>
        </p:nvSpPr>
        <p:spPr>
          <a:xfrm>
            <a:off x="635000" y="358775"/>
            <a:ext cx="111442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说教材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深刻理解</a:t>
            </a:r>
            <a:r>
              <a:rPr 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《水浒传》的关键处</a:t>
            </a:r>
            <a:endParaRPr 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3"/>
          <p:cNvSpPr/>
          <p:nvPr>
            <p:custDataLst>
              <p:tags r:id="rId1"/>
            </p:custDataLst>
          </p:nvPr>
        </p:nvSpPr>
        <p:spPr>
          <a:xfrm>
            <a:off x="649605" y="688340"/>
            <a:ext cx="11119485" cy="2889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612775">
              <a:lnSpc>
                <a:spcPct val="130000"/>
              </a:lnSpc>
            </a:pPr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林冲原是东京</a:t>
            </a:r>
            <a:r>
              <a:rPr lang="en-US" altLang="zh-CN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80</a:t>
            </a:r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万禁军教头，他的上司（太尉）高俅的干儿子高衙内看上了他的妻子。</a:t>
            </a:r>
            <a:r>
              <a:rPr lang="zh-CN" altLang="zh-CN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高俅及手下陆虞候设下一条毒计，让</a:t>
            </a:r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林冲买了一把宝刀，又传高俅的命令，说高太尉要看那宝刀。于是林冲奉命带着宝刀去见高俅，没想到竟被他们诬陷为“行刺”的刺客，无辜地被刺配沧州。</a:t>
            </a:r>
            <a:endParaRPr lang="zh-CN" altLang="en-US" sz="2800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674" name="文本框 4"/>
          <p:cNvSpPr/>
          <p:nvPr>
            <p:custDataLst>
              <p:tags r:id="rId2"/>
            </p:custDataLst>
          </p:nvPr>
        </p:nvSpPr>
        <p:spPr>
          <a:xfrm>
            <a:off x="649605" y="227965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情节回顾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6628" name="图片 5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7776"/>
          <a:stretch>
            <a:fillRect/>
          </a:stretch>
        </p:blipFill>
        <p:spPr>
          <a:xfrm>
            <a:off x="5737860" y="3368040"/>
            <a:ext cx="5836285" cy="2753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文本框 7"/>
          <p:cNvSpPr/>
          <p:nvPr>
            <p:custDataLst>
              <p:tags r:id="rId5"/>
            </p:custDataLst>
          </p:nvPr>
        </p:nvSpPr>
        <p:spPr>
          <a:xfrm>
            <a:off x="649605" y="3578225"/>
            <a:ext cx="495871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zh-CN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在去沧州的路上，押送的公人</a:t>
            </a:r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董超、薛霸</a:t>
            </a:r>
            <a:r>
              <a:rPr lang="zh-CN" altLang="zh-CN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被陆虞候买通，多次想杀害林冲，幸被鲁智深</a:t>
            </a:r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在野猪林</a:t>
            </a:r>
            <a:r>
              <a:rPr lang="zh-CN" altLang="zh-CN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救下，安全来到沧州。</a:t>
            </a:r>
            <a:endParaRPr lang="zh-CN" altLang="zh-CN" sz="2800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000" y="1007745"/>
            <a:ext cx="10515600" cy="764540"/>
          </a:xfrm>
        </p:spPr>
        <p:txBody>
          <a:bodyPr/>
          <a:p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同学们的疑问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730" y="1679575"/>
            <a:ext cx="10515600" cy="4351338"/>
          </a:xfrm>
        </p:spPr>
        <p:txBody>
          <a:bodyPr>
            <a:normAutofit fontScale="90000" lnSpcReduction="20000"/>
          </a:bodyPr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林冲与高太尉等人有什么恩怨，为什么那么多人想害死林冲，陆谦为什么害林冲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为什么那么多写李小二的情节，老军为什么帮林冲，葫芦的作用是什么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林冲为什么不对朝廷死心，还要去看粮草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林冲的疑心为什么那么重？林冲的运气怎么那么好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林冲的草房子怎么那么容易塌了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林冲为什么喝李小二的酒那么客气，对庄客的态度那么差</a:t>
            </a: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林冲杀人之后怎么办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433" name="文本框 3"/>
          <p:cNvSpPr txBox="1"/>
          <p:nvPr/>
        </p:nvSpPr>
        <p:spPr>
          <a:xfrm>
            <a:off x="635000" y="158115"/>
            <a:ext cx="111442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说学生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由浅层到深层，由模糊到清晰</a:t>
            </a:r>
            <a:endParaRPr 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045" y="1393825"/>
            <a:ext cx="10515600" cy="1355725"/>
          </a:xfrm>
        </p:spPr>
        <p:txBody>
          <a:bodyPr>
            <a:normAutofit fontScale="90000"/>
          </a:bodyPr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讨论：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梁山泊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在以下几类人的故事里出现的效果分别是什么？</a:t>
            </a:r>
            <a:endParaRPr lang="zh-CN" altLang="en-US" sz="36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8180" y="2749550"/>
            <a:ext cx="10515600" cy="3598545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第一类：李逵、李俊、张顺、燕顺、张横、王英、时迁；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第二类：鲁智深、武松；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第三类：林冲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5239385"/>
            <a:ext cx="10516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阅读整本《水浒传》，才能更准确把握林冲形象的文学价值。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3" name="文本框 3"/>
          <p:cNvSpPr txBox="1"/>
          <p:nvPr/>
        </p:nvSpPr>
        <p:spPr>
          <a:xfrm>
            <a:off x="838835" y="4445"/>
            <a:ext cx="111442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说教学环节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四个活动环节分别指向的阅读方法与理解层次</a:t>
            </a:r>
            <a:endParaRPr 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803910" y="831850"/>
            <a:ext cx="10389870" cy="678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一、初读感悟</a:t>
            </a:r>
            <a:endParaRPr lang="zh-CN" altLang="en-US" sz="4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QQ截图20201228085926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10" y="551180"/>
            <a:ext cx="10584180" cy="57550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1855" y="5048885"/>
            <a:ext cx="10516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：好奇与疑惑，是进入深度阅读的起点，是激活思维的关键。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33730" y="1093470"/>
            <a:ext cx="8523605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60000"/>
              </a:lnSpc>
            </a:pPr>
            <a:r>
              <a:rPr lang="zh-CN" sz="2800" b="1">
                <a:ea typeface="宋体" panose="02010600030101010101" pitchFamily="2" charset="-122"/>
              </a:rPr>
              <a:t>（1）分析两次“偷听”的内容，填写下面表格。</a:t>
            </a:r>
            <a:endParaRPr lang="zh-CN" altLang="en-US" sz="2800" b="1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21055" y="2125980"/>
          <a:ext cx="10549890" cy="3331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795"/>
                <a:gridCol w="1602105"/>
                <a:gridCol w="1799590"/>
                <a:gridCol w="1830070"/>
                <a:gridCol w="1970405"/>
                <a:gridCol w="2066925"/>
              </a:tblGrid>
              <a:tr h="622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偷听者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谈话者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谈话内容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谈话时心态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谈话的结果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第一次偷听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第二次偷听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33730" y="244475"/>
            <a:ext cx="10389870" cy="678180"/>
          </a:xfrm>
        </p:spPr>
        <p:txBody>
          <a:bodyPr>
            <a:normAutofit/>
          </a:bodyPr>
          <a:p>
            <a:r>
              <a:rPr lang="zh-CN" altLang="en-US" sz="4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二、细节品读</a:t>
            </a:r>
            <a:endParaRPr lang="zh-CN" altLang="en-US" sz="4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890" y="626110"/>
            <a:ext cx="10756265" cy="2178685"/>
          </a:xfrm>
        </p:spPr>
        <p:txBody>
          <a:bodyPr>
            <a:normAutofit/>
          </a:bodyPr>
          <a:p>
            <a:r>
              <a:rPr lang="zh-CN" altLang="en-US" sz="3200"/>
              <a:t>（2）分析两次“偷听”之后，林冲的具体表现及其原因。</a:t>
            </a:r>
            <a:endParaRPr lang="zh-CN" altLang="en-US" sz="320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08990" y="2891155"/>
            <a:ext cx="10231755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08990" y="3750945"/>
            <a:ext cx="10231755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08990" y="4604385"/>
            <a:ext cx="10231755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56920" y="4868545"/>
            <a:ext cx="10516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：对比阅读，是研究性阅读的主要策略，可以从中找到分歧点。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AS_UNIQUEID" val="183"/>
</p:tagLst>
</file>

<file path=ppt/tags/tag10.xml><?xml version="1.0" encoding="utf-8"?>
<p:tagLst xmlns:p="http://schemas.openxmlformats.org/presentationml/2006/main">
  <p:tag name="KSO_WM_TEMPLATE_CATEGORY" val="custom"/>
  <p:tag name="KSO_WM_TEMPLATE_INDEX" val="2017718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8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86"/>
</p:tagLst>
</file>

<file path=ppt/tags/tag13.xml><?xml version="1.0" encoding="utf-8"?>
<p:tagLst xmlns:p="http://schemas.openxmlformats.org/presentationml/2006/main">
  <p:tag name="KSO_WM_UNIT_TABLE_BEAUTIFY" val="smartTable{3a367f31-a82c-4a34-bc45-5611caaac22a}"/>
</p:tagLst>
</file>

<file path=ppt/tags/tag14.xml><?xml version="1.0" encoding="utf-8"?>
<p:tagLst xmlns:p="http://schemas.openxmlformats.org/presentationml/2006/main">
  <p:tag name="KSO_WM_UNIT_TABLE_BEAUTIFY" val="smartTable{c5f68ea0-f792-47d8-8042-2895b965c91d}"/>
</p:tagLst>
</file>

<file path=ppt/tags/tag15.xml><?xml version="1.0" encoding="utf-8"?>
<p:tagLst xmlns:p="http://schemas.openxmlformats.org/presentationml/2006/main">
  <p:tag name="KSO_WM_UNIT_TABLE_BEAUTIFY" val="smartTable{bb9842e2-6cbc-4785-af77-74b2e784964d}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77186"/>
</p:tagLst>
</file>

<file path=ppt/tags/tag3.xml><?xml version="1.0" encoding="utf-8"?>
<p:tagLst xmlns:p="http://schemas.openxmlformats.org/presentationml/2006/main">
  <p:tag name="AS_UNIQUEID" val="202"/>
</p:tagLst>
</file>

<file path=ppt/tags/tag4.xml><?xml version="1.0" encoding="utf-8"?>
<p:tagLst xmlns:p="http://schemas.openxmlformats.org/presentationml/2006/main">
  <p:tag name="AS_UNIQUEID" val="203"/>
</p:tagLst>
</file>

<file path=ppt/tags/tag5.xml><?xml version="1.0" encoding="utf-8"?>
<p:tagLst xmlns:p="http://schemas.openxmlformats.org/presentationml/2006/main">
  <p:tag name="KSO_WM_TEMPLATE_CATEGORY" val="custom"/>
  <p:tag name="KSO_WM_TEMPLATE_INDEX" val="20177186"/>
</p:tagLst>
</file>

<file path=ppt/tags/tag6.xml><?xml version="1.0" encoding="utf-8"?>
<p:tagLst xmlns:p="http://schemas.openxmlformats.org/presentationml/2006/main">
  <p:tag name="AS_UNIQUEID" val="205"/>
</p:tagLst>
</file>

<file path=ppt/tags/tag7.xml><?xml version="1.0" encoding="utf-8"?>
<p:tagLst xmlns:p="http://schemas.openxmlformats.org/presentationml/2006/main">
  <p:tag name="AS_UNIQUEID" val="206"/>
</p:tagLst>
</file>

<file path=ppt/tags/tag8.xml><?xml version="1.0" encoding="utf-8"?>
<p:tagLst xmlns:p="http://schemas.openxmlformats.org/presentationml/2006/main">
  <p:tag name="AS_UNIQUEID" val="207"/>
</p:tagLst>
</file>

<file path=ppt/tags/tag9.xml><?xml version="1.0" encoding="utf-8"?>
<p:tagLst xmlns:p="http://schemas.openxmlformats.org/presentationml/2006/main">
  <p:tag name="AS_UNIQUEID" val="20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1619</Words>
  <Application>WPS 演示</Application>
  <PresentationFormat>宽屏</PresentationFormat>
  <Paragraphs>196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黑体</vt:lpstr>
      <vt:lpstr>楷体</vt:lpstr>
      <vt:lpstr>微软雅黑</vt:lpstr>
      <vt:lpstr>仿宋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同学们的疑问</vt:lpstr>
      <vt:lpstr>一、初读感悟</vt:lpstr>
      <vt:lpstr>一、初读感悟</vt:lpstr>
      <vt:lpstr>二、细节品读</vt:lpstr>
      <vt:lpstr>（2）分析两次“偷听”之后，林冲的具体表现及其原因。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学以致用</vt:lpstr>
      <vt:lpstr>PowerPoint 演示文稿</vt:lpstr>
      <vt:lpstr>板书设计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景祥</cp:lastModifiedBy>
  <cp:revision>23</cp:revision>
  <dcterms:created xsi:type="dcterms:W3CDTF">2020-12-28T00:08:00Z</dcterms:created>
  <dcterms:modified xsi:type="dcterms:W3CDTF">2021-03-20T13:33:02Z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</Properties>
</file>