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9" r:id="rId6"/>
    <p:sldId id="260" r:id="rId7"/>
    <p:sldId id="290" r:id="rId8"/>
    <p:sldId id="262" r:id="rId9"/>
    <p:sldId id="258"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4" y="-138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07D1B-BDD6-40C2-B844-1E83EBF422F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33DCF-755D-4C09-8C77-B4C66B47F23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7488ED1-95B7-44CE-A12E-9AE24D363B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CAEF5B-32AE-4564-9C2B-25E12F42EC3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7488ED1-95B7-44CE-A12E-9AE24D363B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CAEF5B-32AE-4564-9C2B-25E12F42EC3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8" name="矩形 7"/>
          <p:cNvSpPr/>
          <p:nvPr userDrawn="1"/>
        </p:nvSpPr>
        <p:spPr>
          <a:xfrm>
            <a:off x="160943" y="6299204"/>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7488ED1-95B7-44CE-A12E-9AE24D363B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CAEF5B-32AE-4564-9C2B-25E12F42EC3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7488ED1-95B7-44CE-A12E-9AE24D363B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CAEF5B-32AE-4564-9C2B-25E12F42EC3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7488ED1-95B7-44CE-A12E-9AE24D363B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CAEF5B-32AE-4564-9C2B-25E12F42EC3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7488ED1-95B7-44CE-A12E-9AE24D363B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CAEF5B-32AE-4564-9C2B-25E12F42EC3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7488ED1-95B7-44CE-A12E-9AE24D363BC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3CAEF5B-32AE-4564-9C2B-25E12F42EC3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7488ED1-95B7-44CE-A12E-9AE24D363BC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CAEF5B-32AE-4564-9C2B-25E12F42EC3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488ED1-95B7-44CE-A12E-9AE24D363BC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3CAEF5B-32AE-4564-9C2B-25E12F42EC3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7488ED1-95B7-44CE-A12E-9AE24D363B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CAEF5B-32AE-4564-9C2B-25E12F42EC3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7488ED1-95B7-44CE-A12E-9AE24D363B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CAEF5B-32AE-4564-9C2B-25E12F42EC3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88ED1-95B7-44CE-A12E-9AE24D363BC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AEF5B-32AE-4564-9C2B-25E12F42EC3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4.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4.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screen">
            <a:alphaModFix amt="20000"/>
            <a:lum/>
          </a:blip>
          <a:srcRect/>
          <a:stretch>
            <a:fillRect/>
          </a:stretch>
        </a:blipFill>
        <a:effectLst/>
      </p:bgPr>
    </p:bg>
    <p:spTree>
      <p:nvGrpSpPr>
        <p:cNvPr id="1" name=""/>
        <p:cNvGrpSpPr/>
        <p:nvPr/>
      </p:nvGrpSpPr>
      <p:grpSpPr>
        <a:xfrm>
          <a:off x="0" y="0"/>
          <a:ext cx="0" cy="0"/>
          <a:chOff x="0" y="0"/>
          <a:chExt cx="0" cy="0"/>
        </a:xfrm>
      </p:grpSpPr>
      <p:pic>
        <p:nvPicPr>
          <p:cNvPr id="8" name="图片 9"/>
          <p:cNvPicPr>
            <a:picLocks noChangeAspect="1"/>
          </p:cNvPicPr>
          <p:nvPr/>
        </p:nvPicPr>
        <p:blipFill>
          <a:blip r:embed="rId2" cstate="email">
            <a:clrChange>
              <a:clrFrom>
                <a:srgbClr val="F4F0ED"/>
              </a:clrFrom>
              <a:clrTo>
                <a:srgbClr val="F4F0ED">
                  <a:alpha val="0"/>
                </a:srgbClr>
              </a:clrTo>
            </a:clrChange>
          </a:blip>
          <a:srcRect/>
          <a:stretch>
            <a:fillRect/>
          </a:stretch>
        </p:blipFill>
        <p:spPr bwMode="auto">
          <a:xfrm>
            <a:off x="7446722" y="3517101"/>
            <a:ext cx="4745278" cy="335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rotWithShape="1">
          <a:blip r:embed="rId3" cstate="screen"/>
          <a:srcRect b="63982"/>
          <a:stretch>
            <a:fillRect/>
          </a:stretch>
        </p:blipFill>
        <p:spPr>
          <a:xfrm>
            <a:off x="-941826" y="-296437"/>
            <a:ext cx="11867535" cy="7598939"/>
          </a:xfrm>
          <a:prstGeom prst="rect">
            <a:avLst/>
          </a:prstGeom>
        </p:spPr>
      </p:pic>
      <p:sp>
        <p:nvSpPr>
          <p:cNvPr id="3" name="矩形 2"/>
          <p:cNvSpPr/>
          <p:nvPr/>
        </p:nvSpPr>
        <p:spPr>
          <a:xfrm>
            <a:off x="4381500" y="1774190"/>
            <a:ext cx="3840480" cy="1198880"/>
          </a:xfrm>
          <a:prstGeom prst="rect">
            <a:avLst/>
          </a:prstGeom>
          <a:noFill/>
          <a:ln>
            <a:noFill/>
          </a:ln>
        </p:spPr>
        <p:txBody>
          <a:bodyPr wrap="none" rtlCol="0" anchor="t">
            <a:spAutoFit/>
          </a:bodyPr>
          <a:p>
            <a:pPr algn="ctr"/>
            <a:r>
              <a:rPr lang="zh-CN" altLang="en-US" sz="7200" b="1">
                <a:gradFill>
                  <a:gsLst>
                    <a:gs pos="21000">
                      <a:srgbClr val="53575C"/>
                    </a:gs>
                    <a:gs pos="88000">
                      <a:srgbClr val="C5C7CA"/>
                    </a:gs>
                  </a:gsLst>
                  <a:lin ang="5400000"/>
                </a:gradFill>
                <a:effectLst/>
              </a:rPr>
              <a:t>项羽之死</a:t>
            </a:r>
            <a:endParaRPr lang="zh-CN" altLang="en-US" sz="7200" b="1">
              <a:gradFill>
                <a:gsLst>
                  <a:gs pos="21000">
                    <a:srgbClr val="53575C"/>
                  </a:gs>
                  <a:gs pos="88000">
                    <a:srgbClr val="C5C7CA"/>
                  </a:gs>
                </a:gsLst>
                <a:lin ang="5400000"/>
              </a:gradFill>
              <a:effectLst/>
            </a:endParaRPr>
          </a:p>
        </p:txBody>
      </p:sp>
      <p:sp>
        <p:nvSpPr>
          <p:cNvPr id="4" name="矩形 3"/>
          <p:cNvSpPr/>
          <p:nvPr/>
        </p:nvSpPr>
        <p:spPr>
          <a:xfrm>
            <a:off x="6813550" y="2973070"/>
            <a:ext cx="5200650" cy="521970"/>
          </a:xfrm>
          <a:prstGeom prst="rect">
            <a:avLst/>
          </a:prstGeom>
          <a:noFill/>
          <a:ln>
            <a:noFill/>
          </a:ln>
        </p:spPr>
        <p:txBody>
          <a:bodyPr wrap="none" rtlCol="0" anchor="t">
            <a:spAutoFit/>
          </a:bodyPr>
          <a:p>
            <a:pPr algn="ctr"/>
            <a:r>
              <a:rPr sz="2800" b="1">
                <a:gradFill>
                  <a:gsLst>
                    <a:gs pos="21000">
                      <a:srgbClr val="53575C"/>
                    </a:gs>
                    <a:gs pos="88000">
                      <a:srgbClr val="C5C7CA"/>
                    </a:gs>
                  </a:gsLst>
                  <a:lin ang="5400000"/>
                </a:gradFill>
                <a:effectLst/>
              </a:rPr>
              <a:t>高二14班导演作品《本色英雄》</a:t>
            </a:r>
            <a:endParaRPr sz="2800" b="1">
              <a:gradFill>
                <a:gsLst>
                  <a:gs pos="21000">
                    <a:srgbClr val="53575C"/>
                  </a:gs>
                  <a:gs pos="88000">
                    <a:srgbClr val="C5C7CA"/>
                  </a:gs>
                </a:gsLst>
                <a:lin ang="5400000"/>
              </a:gradFill>
              <a:effectLs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screen">
            <a:alphaModFix amt="20000"/>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srcRect/>
          <a:stretch>
            <a:fillRect/>
          </a:stretch>
        </p:blipFill>
        <p:spPr>
          <a:xfrm>
            <a:off x="215413" y="21554"/>
            <a:ext cx="3995224" cy="5318145"/>
          </a:xfrm>
          <a:prstGeom prst="rect">
            <a:avLst/>
          </a:prstGeom>
        </p:spPr>
      </p:pic>
      <p:sp>
        <p:nvSpPr>
          <p:cNvPr id="8" name="椭圆 7"/>
          <p:cNvSpPr/>
          <p:nvPr/>
        </p:nvSpPr>
        <p:spPr>
          <a:xfrm>
            <a:off x="1250871" y="2630461"/>
            <a:ext cx="1635155" cy="1597852"/>
          </a:xfrm>
          <a:prstGeom prst="ellipse">
            <a:avLst/>
          </a:prstGeom>
          <a:solidFill>
            <a:schemeClr val="bg1"/>
          </a:solidFill>
          <a:ln>
            <a:noFill/>
          </a:ln>
          <a:effectLst>
            <a:outerShdw blurRad="50800" dist="762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1566694" y="2785049"/>
            <a:ext cx="1292662" cy="1287993"/>
          </a:xfrm>
          <a:prstGeom prst="rect">
            <a:avLst/>
          </a:prstGeom>
          <a:noFill/>
        </p:spPr>
        <p:txBody>
          <a:bodyPr vert="eaVert" wrap="square" rtlCol="0">
            <a:spAutoFit/>
          </a:bodyPr>
          <a:lstStyle/>
          <a:p>
            <a:pPr algn="ctr"/>
            <a:r>
              <a:rPr lang="zh-CN" altLang="en-US" sz="7200" dirty="0">
                <a:latin typeface="微软雅黑" panose="020B0503020204020204" pitchFamily="34" charset="-122"/>
                <a:ea typeface="微软雅黑" panose="020B0503020204020204" pitchFamily="34" charset="-122"/>
                <a:sym typeface="微软雅黑" panose="020B0503020204020204" pitchFamily="34" charset="-122"/>
              </a:rPr>
              <a:t>壹</a:t>
            </a:r>
            <a:endParaRPr lang="zh-CN" altLang="en-US" sz="6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4210685" y="1985010"/>
            <a:ext cx="7394575" cy="3046095"/>
          </a:xfrm>
          <a:prstGeom prst="rect">
            <a:avLst/>
          </a:prstGeom>
          <a:noFill/>
        </p:spPr>
        <p:txBody>
          <a:bodyPr wrap="square" rtlCol="0">
            <a:spAutoFit/>
          </a:bodyPr>
          <a:p>
            <a:pPr>
              <a:lnSpc>
                <a:spcPct val="150000"/>
              </a:lnSpc>
            </a:pPr>
            <a:r>
              <a:rPr lang="zh-CN" altLang="en-US" sz="3200">
                <a:latin typeface="华文行楷" panose="02010800040101010101" charset="-122"/>
                <a:ea typeface="华文行楷" panose="02010800040101010101" charset="-122"/>
                <a:cs typeface="华文行楷" panose="02010800040101010101" charset="-122"/>
              </a:rPr>
              <a:t>3月</a:t>
            </a:r>
            <a:r>
              <a:rPr lang="en-US" altLang="zh-CN" sz="3200">
                <a:latin typeface="华文行楷" panose="02010800040101010101" charset="-122"/>
                <a:ea typeface="华文行楷" panose="02010800040101010101" charset="-122"/>
                <a:cs typeface="华文行楷" panose="02010800040101010101" charset="-122"/>
              </a:rPr>
              <a:t>5</a:t>
            </a:r>
            <a:r>
              <a:rPr lang="zh-CN" altLang="en-US" sz="3200">
                <a:latin typeface="华文行楷" panose="02010800040101010101" charset="-122"/>
                <a:ea typeface="华文行楷" panose="02010800040101010101" charset="-122"/>
                <a:cs typeface="华文行楷" panose="02010800040101010101" charset="-122"/>
              </a:rPr>
              <a:t>日，你接到通知说明星工作室可能会邀请你作为导演拍摄一部关于项羽的电影，你马上查阅了司马迁的《项羽本纪》对项羽进行研究</a:t>
            </a:r>
            <a:r>
              <a:rPr lang="en-US" altLang="zh-CN" sz="3200">
                <a:latin typeface="华文行楷" panose="02010800040101010101" charset="-122"/>
                <a:ea typeface="华文行楷" panose="02010800040101010101" charset="-122"/>
                <a:cs typeface="华文行楷" panose="02010800040101010101" charset="-122"/>
              </a:rPr>
              <a:t>……</a:t>
            </a:r>
            <a:endParaRPr lang="en-US" altLang="zh-CN" sz="3200">
              <a:latin typeface="华文行楷" panose="02010800040101010101" charset="-122"/>
              <a:ea typeface="华文行楷" panose="02010800040101010101" charset="-122"/>
              <a:cs typeface="华文行楷"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1000"/>
                                        <p:tgtEl>
                                          <p:spTgt spid="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screen">
            <a:alphaModFix amt="20000"/>
            <a:lum/>
          </a:blip>
          <a:srcRect/>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407296" y="2100064"/>
            <a:ext cx="1013460" cy="2449377"/>
          </a:xfrm>
          <a:prstGeom prst="rect">
            <a:avLst/>
          </a:prstGeom>
          <a:noFill/>
        </p:spPr>
        <p:txBody>
          <a:bodyPr vert="eaVert" wrap="square" rtlCol="0">
            <a:spAutoFit/>
          </a:bodyPr>
          <a:lstStyle/>
          <a:p>
            <a:r>
              <a:rPr lang="en-US" altLang="zh-CN" sz="54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54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回顾 </a:t>
            </a:r>
            <a:r>
              <a:rPr lang="en-US" altLang="zh-CN" sz="54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4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1610995" y="474980"/>
            <a:ext cx="9929495" cy="5908040"/>
          </a:xfrm>
          <a:prstGeom prst="rect">
            <a:avLst/>
          </a:prstGeom>
          <a:noFill/>
        </p:spPr>
        <p:txBody>
          <a:bodyPr wrap="square" rtlCol="0">
            <a:spAutoFit/>
          </a:bodyPr>
          <a:p>
            <a:pPr fontAlgn="auto">
              <a:lnSpc>
                <a:spcPct val="150000"/>
              </a:lnSpc>
            </a:pPr>
            <a:r>
              <a:rPr lang="en-US" altLang="zh-CN" sz="2800">
                <a:latin typeface="华文楷体" panose="02010600040101010101" charset="-122"/>
                <a:ea typeface="华文楷体" panose="02010600040101010101" charset="-122"/>
                <a:cs typeface="华文楷体" panose="02010600040101010101" charset="-122"/>
              </a:rPr>
              <a:t>1.</a:t>
            </a:r>
            <a:r>
              <a:rPr lang="zh-CN" altLang="en-US" sz="2800">
                <a:latin typeface="华文楷体" panose="02010600040101010101" charset="-122"/>
                <a:ea typeface="华文楷体" panose="02010600040101010101" charset="-122"/>
                <a:cs typeface="华文楷体" panose="02010600040101010101" charset="-122"/>
              </a:rPr>
              <a:t>籍曰：“彼可取而代也。”</a:t>
            </a:r>
            <a:endParaRPr lang="zh-CN" altLang="en-US" sz="2800">
              <a:latin typeface="华文楷体" panose="02010600040101010101" charset="-122"/>
              <a:ea typeface="华文楷体" panose="02010600040101010101" charset="-122"/>
              <a:cs typeface="华文楷体" panose="02010600040101010101" charset="-122"/>
            </a:endParaRPr>
          </a:p>
          <a:p>
            <a:pPr fontAlgn="auto">
              <a:lnSpc>
                <a:spcPct val="150000"/>
              </a:lnSpc>
            </a:pPr>
            <a:r>
              <a:rPr lang="en-US" altLang="zh-CN" sz="2800">
                <a:latin typeface="华文楷体" panose="02010600040101010101" charset="-122"/>
                <a:ea typeface="华文楷体" panose="02010600040101010101" charset="-122"/>
                <a:cs typeface="华文楷体" panose="02010600040101010101" charset="-122"/>
              </a:rPr>
              <a:t>2.於是已破秦军，项羽召见诸侯将，入辕门，无不膝行而前，莫</a:t>
            </a:r>
            <a:r>
              <a:rPr lang="en-US" altLang="zh-CN" sz="2800" u="sng">
                <a:latin typeface="华文楷体" panose="02010600040101010101" charset="-122"/>
                <a:ea typeface="华文楷体" panose="02010600040101010101" charset="-122"/>
                <a:cs typeface="华文楷体" panose="02010600040101010101" charset="-122"/>
              </a:rPr>
              <a:t>敢</a:t>
            </a:r>
            <a:r>
              <a:rPr lang="en-US" altLang="zh-CN" sz="2800">
                <a:latin typeface="华文楷体" panose="02010600040101010101" charset="-122"/>
                <a:ea typeface="华文楷体" panose="02010600040101010101" charset="-122"/>
                <a:cs typeface="华文楷体" panose="02010600040101010101" charset="-122"/>
              </a:rPr>
              <a:t>仰视。</a:t>
            </a:r>
            <a:endParaRPr lang="en-US" altLang="zh-CN" sz="2800">
              <a:latin typeface="华文楷体" panose="02010600040101010101" charset="-122"/>
              <a:ea typeface="华文楷体" panose="02010600040101010101" charset="-122"/>
              <a:cs typeface="华文楷体" panose="02010600040101010101" charset="-122"/>
            </a:endParaRPr>
          </a:p>
          <a:p>
            <a:pPr fontAlgn="auto">
              <a:lnSpc>
                <a:spcPct val="150000"/>
              </a:lnSpc>
            </a:pPr>
            <a:r>
              <a:rPr lang="en-US" altLang="zh-CN" sz="2800">
                <a:latin typeface="华文楷体" panose="02010600040101010101" charset="-122"/>
                <a:ea typeface="华文楷体" panose="02010600040101010101" charset="-122"/>
                <a:cs typeface="华文楷体" panose="02010600040101010101" charset="-122"/>
              </a:rPr>
              <a:t>3.项王曰：“此沛公左司马曹无伤言之；不然，籍何以至此。”</a:t>
            </a:r>
            <a:endParaRPr lang="en-US" altLang="zh-CN" sz="2800">
              <a:latin typeface="华文楷体" panose="02010600040101010101" charset="-122"/>
              <a:ea typeface="华文楷体" panose="02010600040101010101" charset="-122"/>
              <a:cs typeface="华文楷体" panose="02010600040101010101" charset="-122"/>
            </a:endParaRPr>
          </a:p>
          <a:p>
            <a:pPr fontAlgn="auto">
              <a:lnSpc>
                <a:spcPct val="150000"/>
              </a:lnSpc>
            </a:pPr>
            <a:r>
              <a:rPr lang="en-US" altLang="zh-CN" sz="2800">
                <a:latin typeface="华文楷体" panose="02010600040101010101" charset="-122"/>
                <a:ea typeface="华文楷体" panose="02010600040101010101" charset="-122"/>
                <a:cs typeface="华文楷体" panose="02010600040101010101" charset="-122"/>
              </a:rPr>
              <a:t>4.范增数目项王，举所佩玉玦以示之者三，项王默然不应。</a:t>
            </a:r>
            <a:endParaRPr lang="en-US" altLang="zh-CN" sz="2800">
              <a:latin typeface="华文楷体" panose="02010600040101010101" charset="-122"/>
              <a:ea typeface="华文楷体" panose="02010600040101010101" charset="-122"/>
              <a:cs typeface="华文楷体" panose="02010600040101010101" charset="-122"/>
            </a:endParaRPr>
          </a:p>
          <a:p>
            <a:pPr fontAlgn="auto">
              <a:lnSpc>
                <a:spcPct val="150000"/>
              </a:lnSpc>
            </a:pPr>
            <a:r>
              <a:rPr lang="en-US" altLang="zh-CN" sz="2800">
                <a:latin typeface="华文楷体" panose="02010600040101010101" charset="-122"/>
                <a:ea typeface="华文楷体" panose="02010600040101010101" charset="-122"/>
                <a:cs typeface="华文楷体" panose="02010600040101010101" charset="-122"/>
              </a:rPr>
              <a:t>5.居数日，项羽引兵西屠咸阳，杀秦降王子婴，烧秦宫室，火三月不灭；收其货宝妇女而东。</a:t>
            </a:r>
            <a:endParaRPr lang="en-US" altLang="zh-CN" sz="2800">
              <a:latin typeface="华文楷体" panose="02010600040101010101" charset="-122"/>
              <a:ea typeface="华文楷体" panose="02010600040101010101" charset="-122"/>
              <a:cs typeface="华文楷体" panose="02010600040101010101" charset="-122"/>
            </a:endParaRPr>
          </a:p>
          <a:p>
            <a:pPr fontAlgn="auto">
              <a:lnSpc>
                <a:spcPct val="150000"/>
              </a:lnSpc>
            </a:pPr>
            <a:r>
              <a:rPr lang="en-US" altLang="zh-CN" sz="2800">
                <a:latin typeface="华文楷体" panose="02010600040101010101" charset="-122"/>
                <a:ea typeface="华文楷体" panose="02010600040101010101" charset="-122"/>
                <a:cs typeface="华文楷体" panose="02010600040101010101" charset="-122"/>
              </a:rPr>
              <a:t>6.遂北烧夷齐城郭室屋，皆阬田荣降卒，系虏其老弱妇女。徇齐至北海，多所残灭。齐人相聚而叛之。</a:t>
            </a:r>
            <a:endParaRPr lang="en-US" altLang="zh-CN" sz="2800">
              <a:latin typeface="华文楷体" panose="02010600040101010101" charset="-122"/>
              <a:ea typeface="华文楷体" panose="02010600040101010101" charset="-122"/>
              <a:cs typeface="华文楷体" panose="0201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screen">
            <a:alphaModFix amt="20000"/>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srcRect/>
          <a:stretch>
            <a:fillRect/>
          </a:stretch>
        </p:blipFill>
        <p:spPr>
          <a:xfrm>
            <a:off x="36978" y="200624"/>
            <a:ext cx="3995224" cy="5318145"/>
          </a:xfrm>
          <a:prstGeom prst="rect">
            <a:avLst/>
          </a:prstGeom>
        </p:spPr>
      </p:pic>
      <p:sp>
        <p:nvSpPr>
          <p:cNvPr id="8" name="椭圆 7"/>
          <p:cNvSpPr/>
          <p:nvPr/>
        </p:nvSpPr>
        <p:spPr>
          <a:xfrm>
            <a:off x="1217216" y="2630461"/>
            <a:ext cx="1635155" cy="1597852"/>
          </a:xfrm>
          <a:prstGeom prst="ellipse">
            <a:avLst/>
          </a:prstGeom>
          <a:solidFill>
            <a:schemeClr val="bg1"/>
          </a:solidFill>
          <a:ln>
            <a:noFill/>
          </a:ln>
          <a:effectLst>
            <a:outerShdw blurRad="50800" dist="762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1477794" y="2785049"/>
            <a:ext cx="1292662" cy="1287993"/>
          </a:xfrm>
          <a:prstGeom prst="rect">
            <a:avLst/>
          </a:prstGeom>
          <a:noFill/>
        </p:spPr>
        <p:txBody>
          <a:bodyPr vert="eaVert" wrap="square" rtlCol="0">
            <a:spAutoFit/>
          </a:bodyPr>
          <a:lstStyle/>
          <a:p>
            <a:pPr algn="ctr"/>
            <a:r>
              <a:rPr lang="zh-CN" altLang="en-US" sz="7200" dirty="0">
                <a:latin typeface="微软雅黑" panose="020B0503020204020204" pitchFamily="34" charset="-122"/>
                <a:ea typeface="微软雅黑" panose="020B0503020204020204" pitchFamily="34" charset="-122"/>
                <a:sym typeface="微软雅黑" panose="020B0503020204020204" pitchFamily="34" charset="-122"/>
              </a:rPr>
              <a:t>贰</a:t>
            </a:r>
            <a:endParaRPr lang="zh-CN" altLang="en-US" sz="6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23"/>
          <p:cNvSpPr>
            <a:spLocks noChangeArrowheads="1"/>
          </p:cNvSpPr>
          <p:nvPr/>
        </p:nvSpPr>
        <p:spPr bwMode="auto">
          <a:xfrm>
            <a:off x="3868420" y="1536700"/>
            <a:ext cx="7831455" cy="3046095"/>
          </a:xfrm>
          <a:prstGeom prst="rect">
            <a:avLst/>
          </a:prstGeom>
          <a:noFill/>
          <a:ln>
            <a:noFill/>
          </a:ln>
        </p:spPr>
        <p:txBody>
          <a:bodyPr wrap="square">
            <a:spAutoFit/>
          </a:bodyPr>
          <a:lstStyle/>
          <a:p>
            <a:pPr algn="ctr">
              <a:lnSpc>
                <a:spcPct val="150000"/>
              </a:lnSpc>
            </a:pPr>
            <a:r>
              <a:rPr sz="3200" kern="0" dirty="0">
                <a:latin typeface="华文行楷" panose="02010800040101010101" charset="-122"/>
                <a:ea typeface="华文行楷" panose="02010800040101010101" charset="-122"/>
                <a:cs typeface="华文行楷" panose="02010800040101010101" charset="-122"/>
                <a:sym typeface="微软雅黑" panose="020B0503020204020204" pitchFamily="34" charset="-122"/>
              </a:rPr>
              <a:t>3曰8日，明星工作室确定邀请你作为导演，以《项羽之死》为剧本拍摄一部名为《本色英雄》的电影，请你做好</a:t>
            </a:r>
            <a:r>
              <a:rPr lang="zh-CN" sz="3200" kern="0" dirty="0">
                <a:latin typeface="华文行楷" panose="02010800040101010101" charset="-122"/>
                <a:ea typeface="华文行楷" panose="02010800040101010101" charset="-122"/>
                <a:cs typeface="华文行楷" panose="02010800040101010101" charset="-122"/>
                <a:sym typeface="微软雅黑" panose="020B0503020204020204" pitchFamily="34" charset="-122"/>
              </a:rPr>
              <a:t>电影</a:t>
            </a:r>
            <a:r>
              <a:rPr sz="3200" kern="0" dirty="0">
                <a:latin typeface="华文行楷" panose="02010800040101010101" charset="-122"/>
                <a:ea typeface="华文行楷" panose="02010800040101010101" charset="-122"/>
                <a:cs typeface="华文行楷" panose="02010800040101010101" charset="-122"/>
                <a:sym typeface="微软雅黑" panose="020B0503020204020204" pitchFamily="34" charset="-122"/>
              </a:rPr>
              <a:t>分镜头脚本，并谈谈原因。</a:t>
            </a:r>
            <a:endParaRPr sz="3200" kern="0" dirty="0">
              <a:latin typeface="华文行楷" panose="02010800040101010101" charset="-122"/>
              <a:ea typeface="华文行楷" panose="02010800040101010101" charset="-122"/>
              <a:cs typeface="华文行楷" panose="02010800040101010101" charset="-122"/>
              <a:sym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1000"/>
                                        <p:tgtEl>
                                          <p:spTgt spid="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alphaModFix amt="20000"/>
            <a:lum/>
          </a:blip>
          <a:srcRect/>
          <a:stretch>
            <a:fillRect/>
          </a:stretch>
        </a:blipFill>
        <a:effectLst/>
      </p:bgPr>
    </p:bg>
    <p:spTree>
      <p:nvGrpSpPr>
        <p:cNvPr id="1" name=""/>
        <p:cNvGrpSpPr/>
        <p:nvPr/>
      </p:nvGrpSpPr>
      <p:grpSpPr>
        <a:xfrm>
          <a:off x="0" y="0"/>
          <a:ext cx="0" cy="0"/>
          <a:chOff x="0" y="0"/>
          <a:chExt cx="0" cy="0"/>
        </a:xfrm>
      </p:grpSpPr>
      <p:graphicFrame>
        <p:nvGraphicFramePr>
          <p:cNvPr id="3" name="表格 2"/>
          <p:cNvGraphicFramePr/>
          <p:nvPr/>
        </p:nvGraphicFramePr>
        <p:xfrm>
          <a:off x="557530" y="1817370"/>
          <a:ext cx="11289030" cy="2977515"/>
        </p:xfrm>
        <a:graphic>
          <a:graphicData uri="http://schemas.openxmlformats.org/drawingml/2006/table">
            <a:tbl>
              <a:tblPr firstRow="1" bandRow="1">
                <a:tableStyleId>{5940675A-B579-460E-94D1-54222C63F5DA}</a:tableStyleId>
              </a:tblPr>
              <a:tblGrid>
                <a:gridCol w="1157605"/>
                <a:gridCol w="951230"/>
                <a:gridCol w="765810"/>
                <a:gridCol w="4688205"/>
                <a:gridCol w="1096645"/>
                <a:gridCol w="1377315"/>
                <a:gridCol w="1252220"/>
              </a:tblGrid>
              <a:tr h="992505">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镜号名称</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景别</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长度</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画面内容</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解说词</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音乐</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效果</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92505">
                <a:tc>
                  <a:txBody>
                    <a:bodyPr/>
                    <a:p>
                      <a:pPr indent="0" algn="ctr">
                        <a:buNone/>
                      </a:pPr>
                      <a:r>
                        <a:rPr lang="en-US" sz="2400" b="0">
                          <a:latin typeface="华文楷体" panose="02010600040101010101" charset="-122"/>
                          <a:ea typeface="华文楷体" panose="02010600040101010101" charset="-122"/>
                          <a:cs typeface="华文楷体" panose="02010600040101010101" charset="-122"/>
                        </a:rPr>
                        <a:t>1.慷慨悲歌</a:t>
                      </a:r>
                      <a:endParaRPr lang="en-US" altLang="en-US" sz="2400" b="0">
                        <a:latin typeface="华文楷体" panose="02010600040101010101" charset="-122"/>
                        <a:ea typeface="华文楷体" panose="02010600040101010101" charset="-122"/>
                        <a:cs typeface="华文楷体" panose="0201060004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特写</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15</a:t>
                      </a:r>
                      <a:r>
                        <a:rPr lang="en-US" sz="2400" b="0">
                          <a:latin typeface="华文楷体" panose="02010600040101010101" charset="-122"/>
                          <a:ea typeface="华文楷体" panose="02010600040101010101" charset="-122"/>
                          <a:cs typeface="Calibri" panose="020F0502020204030204" charset="0"/>
                        </a:rPr>
                        <a:t>’</a:t>
                      </a:r>
                      <a:r>
                        <a:rPr lang="en-US" sz="2400" b="0">
                          <a:latin typeface="华文楷体" panose="02010600040101010101" charset="-122"/>
                          <a:ea typeface="华文楷体" panose="02010600040101010101" charset="-122"/>
                          <a:cs typeface="宋体" panose="02010600030101010101" pitchFamily="2" charset="-122"/>
                        </a:rPr>
                        <a:t>s</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深夜，项王左手举起酒杯，右手举高，反复多次慷慨悲歌，高唱《垓下歌》</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《垓下歌》</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伤感楚歌纯音乐</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失落、绝望</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92505">
                <a:tc>
                  <a:txBody>
                    <a:bodyPr/>
                    <a:p>
                      <a:pPr indent="0" algn="ctr">
                        <a:buNone/>
                      </a:pPr>
                      <a:r>
                        <a:rPr lang="en-US" sz="2400" b="0">
                          <a:latin typeface="华文楷体" panose="02010600040101010101" charset="-122"/>
                          <a:ea typeface="华文楷体" panose="02010600040101010101" charset="-122"/>
                          <a:cs typeface="华文楷体" panose="02010600040101010101" charset="-122"/>
                        </a:rPr>
                        <a:t>2.霸王别姬</a:t>
                      </a:r>
                      <a:endParaRPr lang="en-US" altLang="en-US" sz="2400" b="0">
                        <a:latin typeface="华文楷体" panose="02010600040101010101" charset="-122"/>
                        <a:ea typeface="华文楷体" panose="02010600040101010101" charset="-122"/>
                        <a:cs typeface="华文楷体" panose="0201060004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中景</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18</a:t>
                      </a:r>
                      <a:r>
                        <a:rPr lang="en-US" sz="2400" b="0">
                          <a:latin typeface="华文楷体" panose="02010600040101010101" charset="-122"/>
                          <a:ea typeface="华文楷体" panose="02010600040101010101" charset="-122"/>
                          <a:cs typeface="Calibri" panose="020F0502020204030204" charset="0"/>
                        </a:rPr>
                        <a:t>’</a:t>
                      </a:r>
                      <a:r>
                        <a:rPr lang="en-US" sz="2400" b="0">
                          <a:latin typeface="华文楷体" panose="02010600040101010101" charset="-122"/>
                          <a:ea typeface="华文楷体" panose="02010600040101010101" charset="-122"/>
                          <a:cs typeface="宋体" panose="02010600030101010101" pitchFamily="2" charset="-122"/>
                        </a:rPr>
                        <a:t>s</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深夜，项王与虞姬两相依偎，四目对望，一歌一和</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分离纯音乐</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华文楷体" panose="02010600040101010101" charset="-122"/>
                          <a:ea typeface="华文楷体" panose="02010600040101010101" charset="-122"/>
                          <a:cs typeface="宋体" panose="02010600030101010101" pitchFamily="2" charset="-122"/>
                        </a:rPr>
                        <a:t>不舍、重情</a:t>
                      </a:r>
                      <a:endParaRPr lang="en-US" altLang="en-US" sz="2400" b="0">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296545" y="791845"/>
            <a:ext cx="6611620" cy="521970"/>
          </a:xfrm>
          <a:prstGeom prst="rect">
            <a:avLst/>
          </a:prstGeom>
          <a:noFill/>
        </p:spPr>
        <p:txBody>
          <a:bodyPr wrap="square" rtlCol="0">
            <a:spAutoFit/>
          </a:bodyPr>
          <a:p>
            <a:r>
              <a:rPr lang="zh-CN" altLang="en-US" sz="2800"/>
              <a:t>《本色英雄</a:t>
            </a:r>
            <a:r>
              <a:rPr lang="zh-CN" altLang="en-US" sz="2800"/>
              <a:t>》电影分镜头脚本示范：</a:t>
            </a:r>
            <a:endParaRPr lang="zh-CN" altLang="en-US" sz="2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screen">
            <a:alphaModFix amt="20000"/>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srcRect/>
          <a:stretch>
            <a:fillRect/>
          </a:stretch>
        </p:blipFill>
        <p:spPr>
          <a:xfrm>
            <a:off x="-169397" y="206974"/>
            <a:ext cx="3995224" cy="5318145"/>
          </a:xfrm>
          <a:prstGeom prst="rect">
            <a:avLst/>
          </a:prstGeom>
        </p:spPr>
      </p:pic>
      <p:sp>
        <p:nvSpPr>
          <p:cNvPr id="8" name="椭圆 7"/>
          <p:cNvSpPr/>
          <p:nvPr/>
        </p:nvSpPr>
        <p:spPr>
          <a:xfrm>
            <a:off x="1010841" y="2735871"/>
            <a:ext cx="1635155" cy="1597852"/>
          </a:xfrm>
          <a:prstGeom prst="ellipse">
            <a:avLst/>
          </a:prstGeom>
          <a:solidFill>
            <a:schemeClr val="bg1"/>
          </a:solidFill>
          <a:ln>
            <a:noFill/>
          </a:ln>
          <a:effectLst>
            <a:outerShdw blurRad="50800" dist="762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1461086" y="2890459"/>
            <a:ext cx="1106170" cy="1287993"/>
          </a:xfrm>
          <a:prstGeom prst="rect">
            <a:avLst/>
          </a:prstGeom>
          <a:noFill/>
        </p:spPr>
        <p:txBody>
          <a:bodyPr vert="eaVert" wrap="square" rtlCol="0">
            <a:spAutoFit/>
          </a:bodyPr>
          <a:lstStyle/>
          <a:p>
            <a:pPr algn="ctr"/>
            <a:r>
              <a:rPr lang="zh-CN" altLang="en-US" sz="6000" dirty="0">
                <a:latin typeface="微软雅黑" panose="020B0503020204020204" pitchFamily="34" charset="-122"/>
                <a:ea typeface="微软雅黑" panose="020B0503020204020204" pitchFamily="34" charset="-122"/>
                <a:sym typeface="微软雅黑" panose="020B0503020204020204" pitchFamily="34" charset="-122"/>
              </a:rPr>
              <a:t>叁</a:t>
            </a:r>
            <a:endParaRPr lang="zh-CN" altLang="en-US" sz="6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23"/>
          <p:cNvSpPr>
            <a:spLocks noChangeArrowheads="1"/>
          </p:cNvSpPr>
          <p:nvPr/>
        </p:nvSpPr>
        <p:spPr bwMode="auto">
          <a:xfrm>
            <a:off x="3538220" y="1906270"/>
            <a:ext cx="8434705" cy="3046095"/>
          </a:xfrm>
          <a:prstGeom prst="rect">
            <a:avLst/>
          </a:prstGeom>
          <a:noFill/>
          <a:ln>
            <a:noFill/>
          </a:ln>
        </p:spPr>
        <p:txBody>
          <a:bodyPr wrap="square">
            <a:spAutoFit/>
          </a:bodyPr>
          <a:lstStyle/>
          <a:p>
            <a:pPr algn="ctr">
              <a:lnSpc>
                <a:spcPct val="150000"/>
              </a:lnSpc>
            </a:pPr>
            <a:r>
              <a:rPr lang="zh-CN" altLang="en-US" sz="3200" kern="0" dirty="0">
                <a:latin typeface="华文行楷" panose="02010800040101010101" charset="-122"/>
                <a:ea typeface="华文行楷" panose="02010800040101010101" charset="-122"/>
                <a:sym typeface="微软雅黑" panose="020B0503020204020204" pitchFamily="34" charset="-122"/>
              </a:rPr>
              <a:t>工作室希望在电影最后设计一个彩蛋，内容是大家对项羽的评价，作为本部影片核心人物，你决定参考太史公的《项羽本纪赞》尝试用文言文的方式写下自己对项羽的评价。</a:t>
            </a:r>
            <a:endParaRPr lang="zh-CN" altLang="en-US" sz="3200" kern="0" dirty="0">
              <a:latin typeface="华文行楷" panose="02010800040101010101" charset="-122"/>
              <a:ea typeface="华文行楷" panose="02010800040101010101" charset="-122"/>
              <a:sym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1000"/>
                                        <p:tgtEl>
                                          <p:spTgt spid="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screen">
            <a:alphaModFix amt="20000"/>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srcRect l="27444" t="9632" r="23378" b="21559"/>
          <a:stretch>
            <a:fillRect/>
          </a:stretch>
        </p:blipFill>
        <p:spPr>
          <a:xfrm>
            <a:off x="10319543" y="1841593"/>
            <a:ext cx="1514210" cy="3175520"/>
          </a:xfrm>
          <a:prstGeom prst="rect">
            <a:avLst/>
          </a:prstGeom>
        </p:spPr>
      </p:pic>
      <p:pic>
        <p:nvPicPr>
          <p:cNvPr id="19" name="图片 18"/>
          <p:cNvPicPr>
            <a:picLocks noChangeAspect="1"/>
          </p:cNvPicPr>
          <p:nvPr/>
        </p:nvPicPr>
        <p:blipFill rotWithShape="1">
          <a:blip r:embed="rId3" cstate="screen"/>
          <a:srcRect l="4689" t="46192" r="71105" b="-1"/>
          <a:stretch>
            <a:fillRect/>
          </a:stretch>
        </p:blipFill>
        <p:spPr>
          <a:xfrm flipH="1">
            <a:off x="6244590" y="144145"/>
            <a:ext cx="4197985" cy="6221095"/>
          </a:xfrm>
          <a:prstGeom prst="rect">
            <a:avLst/>
          </a:prstGeom>
        </p:spPr>
      </p:pic>
      <p:sp>
        <p:nvSpPr>
          <p:cNvPr id="2" name="文本框 1"/>
          <p:cNvSpPr txBox="1"/>
          <p:nvPr/>
        </p:nvSpPr>
        <p:spPr>
          <a:xfrm>
            <a:off x="700405" y="2295525"/>
            <a:ext cx="5765165" cy="2266315"/>
          </a:xfrm>
          <a:prstGeom prst="rect">
            <a:avLst/>
          </a:prstGeom>
          <a:noFill/>
        </p:spPr>
        <p:txBody>
          <a:bodyPr wrap="square" rtlCol="0">
            <a:spAutoFit/>
          </a:bodyPr>
          <a:p>
            <a:pPr fontAlgn="auto">
              <a:lnSpc>
                <a:spcPts val="4240"/>
              </a:lnSpc>
            </a:pPr>
            <a:r>
              <a:rPr lang="zh-CN" altLang="en-US" sz="3200">
                <a:latin typeface="华文行楷" panose="02010800040101010101" charset="-122"/>
                <a:ea typeface="华文行楷" panose="02010800040101010101" charset="-122"/>
              </a:rPr>
              <a:t>拍摄完这部电影，不知道你会不会有什么新的体会，请你今晚再看一次《项羽本纪》看看是否有别样的收获？</a:t>
            </a:r>
            <a:endParaRPr lang="zh-CN" altLang="en-US" sz="3200">
              <a:latin typeface="华文行楷" panose="02010800040101010101" charset="-122"/>
              <a:ea typeface="华文行楷" panose="020108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SLIDE_ID_2" val="{FDDDD1CA-C686-4F16-A5FB-150E20BF87C1}"/>
  <p:tag name="GENSWF_ADVANCE_TIME" val="5"/>
  <p:tag name="ISPRING_CUSTOM_TIMING_USED" val="1"/>
</p:tagLst>
</file>

<file path=ppt/tags/tag2.xml><?xml version="1.0" encoding="utf-8"?>
<p:tagLst xmlns:p="http://schemas.openxmlformats.org/presentationml/2006/main">
  <p:tag name="ISPRING_SLIDE_ID_2" val="{8A79FDD6-2179-41AF-9112-195CBEFFD948}"/>
  <p:tag name="GENSWF_ADVANCE_TIME" val="5"/>
  <p:tag name="ISPRING_CUSTOM_TIMING_USED" val="1"/>
</p:tagLst>
</file>

<file path=ppt/tags/tag3.xml><?xml version="1.0" encoding="utf-8"?>
<p:tagLst xmlns:p="http://schemas.openxmlformats.org/presentationml/2006/main">
  <p:tag name="ISPRING_SLIDE_ID_2" val="{1CA094BE-B88A-4BA9-B456-AF7DD6297AE9}"/>
  <p:tag name="GENSWF_ADVANCE_TIME" val="5"/>
  <p:tag name="ISPRING_CUSTOM_TIMING_USED" val="1"/>
</p:tagLst>
</file>

<file path=ppt/tags/tag4.xml><?xml version="1.0" encoding="utf-8"?>
<p:tagLst xmlns:p="http://schemas.openxmlformats.org/presentationml/2006/main">
  <p:tag name="ISPRING_SLIDE_ID_2" val="{7846E4C0-4EC1-4582-A5AE-EA8592C8FBB2}"/>
  <p:tag name="GENSWF_ADVANCE_TIME" val="5"/>
  <p:tag name="ISPRING_CUSTOM_TIMING_USED" val="1"/>
</p:tagLst>
</file>

<file path=ppt/tags/tag5.xml><?xml version="1.0" encoding="utf-8"?>
<p:tagLst xmlns:p="http://schemas.openxmlformats.org/presentationml/2006/main">
  <p:tag name="ISPRING_SLIDE_ID_2" val="{1CA094BE-B88A-4BA9-B456-AF7DD6297AE9}"/>
  <p:tag name="GENSWF_ADVANCE_TIME" val="5"/>
  <p:tag name="ISPRING_CUSTOM_TIMING_USED" val="1"/>
</p:tagLst>
</file>

<file path=ppt/tags/tag6.xml><?xml version="1.0" encoding="utf-8"?>
<p:tagLst xmlns:p="http://schemas.openxmlformats.org/presentationml/2006/main">
  <p:tag name="ISPRING_SLIDE_ID_2" val="{8B575D73-43BA-49FF-ACC9-1756AE467765}"/>
  <p:tag name="GENSWF_ADVANCE_TIME" val="5"/>
  <p:tag name="ISPRING_CUSTOM_TIMING_USED" val="1"/>
</p:tagLst>
</file>

<file path=ppt/tags/tag7.xml><?xml version="1.0" encoding="utf-8"?>
<p:tagLst xmlns:p="http://schemas.openxmlformats.org/presentationml/2006/main">
  <p:tag name="ISPRING_SLIDE_ID_2" val="{94AB8D28-9712-48C8-BE9A-99389090EAC3}"/>
  <p:tag name="GENSWF_ADVANCE_TIME" val="5"/>
  <p:tag name="ISPRING_CUSTOM_TIMING_USED"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612</Words>
  <Application>WPS 演示</Application>
  <PresentationFormat>自定义</PresentationFormat>
  <Paragraphs>71</Paragraphs>
  <Slides>7</Slides>
  <Notes>25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vt:i4>
      </vt:variant>
    </vt:vector>
  </HeadingPairs>
  <TitlesOfParts>
    <vt:vector size="20" baseType="lpstr">
      <vt:lpstr>Arial</vt:lpstr>
      <vt:lpstr>宋体</vt:lpstr>
      <vt:lpstr>Wingdings</vt:lpstr>
      <vt:lpstr>Calibri</vt:lpstr>
      <vt:lpstr>华文行楷</vt:lpstr>
      <vt:lpstr>微软雅黑</vt:lpstr>
      <vt:lpstr>华文楷体</vt:lpstr>
      <vt:lpstr>等线</vt:lpstr>
      <vt:lpstr>Arial Unicode MS</vt:lpstr>
      <vt:lpstr>等线 Light</vt:lpstr>
      <vt:lpstr>Calibri</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淡雅中国风</dc:title>
  <dc:creator>第一PPT</dc:creator>
  <cp:keywords>www.1ppt.com</cp:keywords>
  <dc:description>www.1ppt.com</dc:description>
  <cp:lastModifiedBy>乐橙</cp:lastModifiedBy>
  <cp:revision>65</cp:revision>
  <dcterms:created xsi:type="dcterms:W3CDTF">2017-05-03T23:55:00Z</dcterms:created>
  <dcterms:modified xsi:type="dcterms:W3CDTF">2021-07-14T09:13:42Z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