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7" r:id="rId15"/>
    <p:sldId id="281" r:id="rId16"/>
    <p:sldId id="26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华文新魏" pitchFamily="2" charset="-122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82" y="-7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5564-B15D-4DD1-B329-CBAFCAEFEC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2038-DE7F-4326-A72D-697C37D715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969C-0FF9-44A8-B192-75C9D79AC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1F0A0-C6F4-449D-A840-EDC9B9732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6D78-0C14-4A50-8D03-01A1372285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F778-D632-4799-8A2B-E293D9B49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656F-C8E3-4A03-9CF0-8201BE207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67EE-E55C-4062-9DF4-162BB8EFE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2B5D-E4A5-47B1-B62F-9034071ED8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E30D-06A0-408B-8E7E-C81FED97C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3161-D30B-4BD0-90BB-BC6B09A240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BEA6B7-E6D6-4A65-A7C7-A8A93228F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073"/>
          <p:cNvSpPr>
            <a:spLocks noGrp="1"/>
          </p:cNvSpPr>
          <p:nvPr>
            <p:ph type="ctrTitle"/>
          </p:nvPr>
        </p:nvSpPr>
        <p:spPr>
          <a:xfrm>
            <a:off x="131763" y="87313"/>
            <a:ext cx="5214937" cy="1470025"/>
          </a:xfrm>
        </p:spPr>
        <p:txBody>
          <a:bodyPr anchor="ctr"/>
          <a:lstStyle/>
          <a:p>
            <a:pPr eaLnBrk="1" hangingPunct="1"/>
            <a:r>
              <a:rPr lang="zh-CN" altLang="en-US" sz="2400" b="1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统编版教材必修下册第一单元第</a:t>
            </a:r>
            <a:r>
              <a:rPr lang="en-US" altLang="zh-CN" sz="2400" b="1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课</a:t>
            </a:r>
          </a:p>
        </p:txBody>
      </p:sp>
      <p:sp>
        <p:nvSpPr>
          <p:cNvPr id="13314" name="副标题 3074"/>
          <p:cNvSpPr>
            <a:spLocks noGrp="1"/>
          </p:cNvSpPr>
          <p:nvPr>
            <p:ph type="subTitle" idx="1"/>
          </p:nvPr>
        </p:nvSpPr>
        <p:spPr>
          <a:xfrm>
            <a:off x="684213" y="1916113"/>
            <a:ext cx="7726362" cy="175260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华文隶书" pitchFamily="2" charset="-122"/>
                <a:ea typeface="华文隶书" pitchFamily="2" charset="-122"/>
              </a:rPr>
              <a:t>子路、曾皙、冉有、公西华侍坐</a:t>
            </a:r>
            <a:endParaRPr lang="zh-CN" altLang="en-US" sz="4000" smtClean="0">
              <a:latin typeface="华文隶书" pitchFamily="2" charset="-122"/>
              <a:ea typeface="华文隶书" pitchFamily="2" charset="-122"/>
            </a:endParaRPr>
          </a:p>
          <a:p>
            <a:pPr eaLnBrk="1" hangingPunct="1"/>
            <a:r>
              <a:rPr lang="zh-CN" altLang="zh-CN" sz="2800" b="1" smtClean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 smtClean="0">
                <a:latin typeface="华文新魏" pitchFamily="2" charset="-122"/>
                <a:ea typeface="华文新魏" pitchFamily="2" charset="-122"/>
              </a:rPr>
              <a:t>论语</a:t>
            </a:r>
            <a:r>
              <a:rPr lang="zh-CN" altLang="zh-CN" sz="2800" b="1" smtClean="0">
                <a:latin typeface="华文新魏" pitchFamily="2" charset="-122"/>
                <a:ea typeface="华文新魏" pitchFamily="2" charset="-122"/>
              </a:rPr>
              <a:t>》</a:t>
            </a:r>
          </a:p>
        </p:txBody>
      </p:sp>
      <p:pic>
        <p:nvPicPr>
          <p:cNvPr id="13315" name="图片 1" descr="u=3175962130,4294831564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2590800"/>
            <a:ext cx="34178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④梳理四子之志何如</a:t>
            </a:r>
          </a:p>
        </p:txBody>
      </p:sp>
      <p:pic>
        <p:nvPicPr>
          <p:cNvPr id="22530" name="图片 4" descr="360截图202103232223106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09625"/>
            <a:ext cx="85423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组合 9"/>
          <p:cNvGrpSpPr>
            <a:grpSpLocks/>
          </p:cNvGrpSpPr>
          <p:nvPr/>
        </p:nvGrpSpPr>
        <p:grpSpPr bwMode="auto">
          <a:xfrm>
            <a:off x="1403350" y="908050"/>
            <a:ext cx="5516563" cy="2449513"/>
            <a:chOff x="2915920" y="1483381"/>
            <a:chExt cx="6360160" cy="3891238"/>
          </a:xfrm>
        </p:grpSpPr>
        <p:pic>
          <p:nvPicPr>
            <p:cNvPr id="22534" name="图形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5920" y="1483381"/>
              <a:ext cx="6360160" cy="389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3400184" y="2677257"/>
              <a:ext cx="5249103" cy="1521923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pPr algn="ctr">
                <a:defRPr/>
              </a:pPr>
              <a:r>
                <a:rPr lang="zh-CN" altLang="en-US" sz="3600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“ 君子不器</a:t>
              </a:r>
              <a:r>
                <a:rPr lang="en-US" altLang="zh-CN" sz="3600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”</a:t>
              </a:r>
            </a:p>
            <a:p>
              <a:pPr algn="ctr">
                <a:defRPr/>
              </a:pPr>
              <a:r>
                <a:rPr lang="en-US" altLang="zh-CN" sz="3600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“</a:t>
              </a:r>
              <a:r>
                <a:rPr lang="zh-CN" altLang="en-US" sz="3600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不仕无义</a:t>
              </a:r>
              <a:r>
                <a:rPr lang="en-US" altLang="zh-CN" sz="3600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”</a:t>
              </a:r>
            </a:p>
          </p:txBody>
        </p: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4868863"/>
            <a:ext cx="8208962" cy="1616075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华文新魏" pitchFamily="2" charset="-122"/>
              </a:rPr>
              <a:t>让学生结合文本，对照表演，对子路、曾皙、冉有、公西华四人所说志向做梳理归纳，并与自身理想目标作对比，做评述，旨在加深学生对四子之志的理解，了解学生个人目标取向，让学生辨析古今立志之别。</a:t>
            </a:r>
          </a:p>
        </p:txBody>
      </p:sp>
      <p:pic>
        <p:nvPicPr>
          <p:cNvPr id="2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89363"/>
            <a:ext cx="838676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活动</a:t>
            </a:r>
            <a:r>
              <a:rPr lang="en-US" altLang="zh-CN" sz="3600" b="1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：问题导向，师生共讨（重难点）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孔子对四人之志的态度？</a:t>
            </a:r>
          </a:p>
          <a:p>
            <a:pPr eaLnBrk="1" hangingPunct="1"/>
            <a:r>
              <a:rPr lang="zh-CN" altLang="en-US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与</a:t>
            </a:r>
            <a:r>
              <a:rPr lang="en-US" altLang="zh-CN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礼</a:t>
            </a:r>
            <a:r>
              <a:rPr lang="en-US" altLang="zh-CN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的关系？</a:t>
            </a:r>
          </a:p>
          <a:p>
            <a:pPr eaLnBrk="1" hangingPunct="1"/>
            <a:r>
              <a:rPr lang="zh-CN" altLang="en-US" b="1" smtClean="0">
                <a:solidFill>
                  <a:srgbClr val="2D2D89"/>
                </a:solidFill>
                <a:latin typeface="华文新魏" pitchFamily="2" charset="-122"/>
                <a:ea typeface="华文新魏" pitchFamily="2" charset="-122"/>
              </a:rPr>
              <a:t>曾皙为什么最后发言？他鼓瑟合不合礼？</a:t>
            </a:r>
          </a:p>
          <a:p>
            <a:pPr eaLnBrk="1" hangingPunct="1"/>
            <a:endParaRPr lang="zh-CN" altLang="en-US" b="1" smtClean="0">
              <a:solidFill>
                <a:srgbClr val="2D2D89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2873375"/>
            <a:ext cx="320516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285" y="3016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三、重难点问题讲解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177800" y="933450"/>
            <a:ext cx="8299450" cy="6381750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⑴</a:t>
            </a:r>
            <a:r>
              <a:rPr lang="zh-CN" altLang="en-US" sz="2800" b="1" smtClean="0"/>
              <a:t>首先孔子“哂”子路代表什么？</a:t>
            </a:r>
          </a:p>
          <a:p>
            <a:pPr eaLnBrk="1" hangingPunct="1"/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⑵孔子“与点”，说明什么？</a:t>
            </a:r>
          </a:p>
          <a:p>
            <a:pPr eaLnBrk="1" hangingPunct="1"/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⑶孔子对求、赤的“志” 持什么态度？为什么不当面点评学生们的志向？</a:t>
            </a:r>
          </a:p>
          <a:p>
            <a:pPr eaLnBrk="1" hangingPunct="1"/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（</a:t>
            </a:r>
            <a:r>
              <a:rPr lang="en-US" altLang="zh-CN" sz="2800" smtClean="0"/>
              <a:t>4</a:t>
            </a:r>
            <a:r>
              <a:rPr lang="zh-CN" altLang="en-US" sz="2800" b="1" smtClean="0"/>
              <a:t>）其他人谈话时，曾皙鼓瑟，合不合礼？</a:t>
            </a:r>
            <a:endParaRPr lang="zh-CN" altLang="en-US" b="1" smtClean="0"/>
          </a:p>
          <a:p>
            <a:pPr eaLnBrk="1" hangingPunct="1"/>
            <a:endParaRPr lang="zh-CN" altLang="en-US" b="1" smtClean="0"/>
          </a:p>
          <a:p>
            <a:pPr eaLnBrk="1" hangingPunct="1"/>
            <a:endParaRPr lang="zh-CN" altLang="en-US" b="1" smtClean="0"/>
          </a:p>
        </p:txBody>
      </p:sp>
      <p:grpSp>
        <p:nvGrpSpPr>
          <p:cNvPr id="24579" name="组合 3"/>
          <p:cNvGrpSpPr>
            <a:grpSpLocks/>
          </p:cNvGrpSpPr>
          <p:nvPr/>
        </p:nvGrpSpPr>
        <p:grpSpPr bwMode="auto">
          <a:xfrm>
            <a:off x="598488" y="1446213"/>
            <a:ext cx="6015037" cy="849312"/>
            <a:chOff x="2611272" y="1122026"/>
            <a:chExt cx="8538139" cy="5062610"/>
          </a:xfrm>
        </p:grpSpPr>
        <p:pic>
          <p:nvPicPr>
            <p:cNvPr id="24594" name="图形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1272" y="1122026"/>
              <a:ext cx="6969456" cy="46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文本框 8"/>
            <p:cNvSpPr txBox="1">
              <a:spLocks noChangeArrowheads="1"/>
            </p:cNvSpPr>
            <p:nvPr/>
          </p:nvSpPr>
          <p:spPr bwMode="auto">
            <a:xfrm>
              <a:off x="2986421" y="1772269"/>
              <a:ext cx="6185286" cy="95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2828FC"/>
                  </a:solidFill>
                  <a:latin typeface="思源黑体 CN Heavy"/>
                  <a:ea typeface="思源黑体 CN Heavy"/>
                  <a:cs typeface="思源黑体 CN Heavy"/>
                </a:rPr>
                <a:t>为国以礼，先要“言谈有礼”</a:t>
              </a:r>
            </a:p>
          </p:txBody>
        </p:sp>
        <p:sp>
          <p:nvSpPr>
            <p:cNvPr id="24596" name="文本框 9"/>
            <p:cNvSpPr txBox="1">
              <a:spLocks noChangeArrowheads="1"/>
            </p:cNvSpPr>
            <p:nvPr/>
          </p:nvSpPr>
          <p:spPr bwMode="auto">
            <a:xfrm>
              <a:off x="5900611" y="5230636"/>
              <a:ext cx="5248800" cy="9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0" i="1">
                  <a:solidFill>
                    <a:srgbClr val="4385C6"/>
                  </a:solidFill>
                  <a:latin typeface="Arial" charset="0"/>
                  <a:ea typeface="黑体" pitchFamily="49" charset="-122"/>
                  <a:cs typeface="Arial" charset="0"/>
                </a:rPr>
                <a:t>CYBER PUNK</a:t>
              </a:r>
              <a:endParaRPr lang="zh-CN" altLang="en-US" sz="1400" b="0" i="1">
                <a:solidFill>
                  <a:srgbClr val="4385C6"/>
                </a:solidFill>
                <a:latin typeface="Arial" charset="0"/>
                <a:ea typeface="黑体" pitchFamily="49" charset="-122"/>
                <a:cs typeface="Arial" charset="0"/>
              </a:endParaRPr>
            </a:p>
          </p:txBody>
        </p:sp>
      </p:grpSp>
      <p:grpSp>
        <p:nvGrpSpPr>
          <p:cNvPr id="24580" name="组合 10"/>
          <p:cNvGrpSpPr>
            <a:grpSpLocks/>
          </p:cNvGrpSpPr>
          <p:nvPr/>
        </p:nvGrpSpPr>
        <p:grpSpPr bwMode="auto">
          <a:xfrm>
            <a:off x="609600" y="2936875"/>
            <a:ext cx="5762625" cy="787400"/>
            <a:chOff x="2611272" y="1122026"/>
            <a:chExt cx="8538139" cy="5062610"/>
          </a:xfrm>
        </p:grpSpPr>
        <p:pic>
          <p:nvPicPr>
            <p:cNvPr id="24591" name="图形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1272" y="1122026"/>
              <a:ext cx="6969456" cy="46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文本框 12"/>
            <p:cNvSpPr txBox="1">
              <a:spLocks noChangeArrowheads="1"/>
            </p:cNvSpPr>
            <p:nvPr/>
          </p:nvSpPr>
          <p:spPr bwMode="auto">
            <a:xfrm>
              <a:off x="2986421" y="1772269"/>
              <a:ext cx="6185286" cy="95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2828FC"/>
                  </a:solidFill>
                  <a:latin typeface="思源黑体 CN Heavy"/>
                  <a:ea typeface="思源黑体 CN Heavy"/>
                  <a:cs typeface="思源黑体 CN Heavy"/>
                </a:rPr>
                <a:t>为国以礼，旨在“礼序人和”</a:t>
              </a:r>
            </a:p>
          </p:txBody>
        </p:sp>
        <p:sp>
          <p:nvSpPr>
            <p:cNvPr id="4" name="文本框 13"/>
            <p:cNvSpPr txBox="1">
              <a:spLocks noChangeArrowheads="1"/>
            </p:cNvSpPr>
            <p:nvPr/>
          </p:nvSpPr>
          <p:spPr bwMode="auto">
            <a:xfrm>
              <a:off x="5900611" y="5230636"/>
              <a:ext cx="5248800" cy="9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0" i="1">
                  <a:solidFill>
                    <a:srgbClr val="4385C6"/>
                  </a:solidFill>
                  <a:latin typeface="Arial" charset="0"/>
                  <a:ea typeface="黑体" pitchFamily="49" charset="-122"/>
                  <a:cs typeface="Arial" charset="0"/>
                </a:rPr>
                <a:t>CYBER PUNK</a:t>
              </a:r>
              <a:endParaRPr lang="zh-CN" altLang="en-US" sz="1400" b="0" i="1">
                <a:solidFill>
                  <a:srgbClr val="4385C6"/>
                </a:solidFill>
                <a:latin typeface="Arial" charset="0"/>
                <a:ea typeface="黑体" pitchFamily="49" charset="-122"/>
                <a:cs typeface="Arial" charset="0"/>
              </a:endParaRPr>
            </a:p>
          </p:txBody>
        </p:sp>
      </p:grpSp>
      <p:grpSp>
        <p:nvGrpSpPr>
          <p:cNvPr id="24581" name="组合 14"/>
          <p:cNvGrpSpPr>
            <a:grpSpLocks/>
          </p:cNvGrpSpPr>
          <p:nvPr/>
        </p:nvGrpSpPr>
        <p:grpSpPr bwMode="auto">
          <a:xfrm>
            <a:off x="727075" y="4681538"/>
            <a:ext cx="5610225" cy="760412"/>
            <a:chOff x="2611272" y="1122026"/>
            <a:chExt cx="8538139" cy="5062610"/>
          </a:xfrm>
        </p:grpSpPr>
        <p:pic>
          <p:nvPicPr>
            <p:cNvPr id="24588" name="图形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1272" y="1122026"/>
              <a:ext cx="6969456" cy="46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文本框 16"/>
            <p:cNvSpPr txBox="1">
              <a:spLocks noChangeArrowheads="1"/>
            </p:cNvSpPr>
            <p:nvPr/>
          </p:nvSpPr>
          <p:spPr bwMode="auto">
            <a:xfrm>
              <a:off x="2986421" y="1772269"/>
              <a:ext cx="6185286" cy="95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2828FC"/>
                  </a:solidFill>
                  <a:latin typeface="思源黑体 CN Heavy"/>
                  <a:ea typeface="思源黑体 CN Heavy"/>
                  <a:cs typeface="思源黑体 CN Heavy"/>
                </a:rPr>
                <a:t>为国以礼，亦当“教育有礼”</a:t>
              </a:r>
            </a:p>
          </p:txBody>
        </p:sp>
        <p:sp>
          <p:nvSpPr>
            <p:cNvPr id="24590" name="文本框 17"/>
            <p:cNvSpPr txBox="1">
              <a:spLocks noChangeArrowheads="1"/>
            </p:cNvSpPr>
            <p:nvPr/>
          </p:nvSpPr>
          <p:spPr bwMode="auto">
            <a:xfrm>
              <a:off x="5900611" y="5230636"/>
              <a:ext cx="5248800" cy="9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0" i="1">
                  <a:solidFill>
                    <a:srgbClr val="4385C6"/>
                  </a:solidFill>
                  <a:latin typeface="Arial" charset="0"/>
                  <a:ea typeface="黑体" pitchFamily="49" charset="-122"/>
                  <a:cs typeface="Arial" charset="0"/>
                </a:rPr>
                <a:t>CYBER PUNK</a:t>
              </a:r>
              <a:endParaRPr lang="zh-CN" altLang="en-US" sz="1400" b="0" i="1">
                <a:solidFill>
                  <a:srgbClr val="4385C6"/>
                </a:solidFill>
                <a:latin typeface="Arial" charset="0"/>
                <a:ea typeface="黑体" pitchFamily="49" charset="-122"/>
                <a:cs typeface="Arial" charset="0"/>
              </a:endParaRPr>
            </a:p>
          </p:txBody>
        </p:sp>
      </p:grpSp>
      <p:pic>
        <p:nvPicPr>
          <p:cNvPr id="24582" name="图片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1841500"/>
            <a:ext cx="1990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285875" y="3148013"/>
            <a:ext cx="5834063" cy="1630362"/>
          </a:xfrm>
          <a:prstGeom prst="rect">
            <a:avLst/>
          </a:prstGeom>
          <a:solidFill>
            <a:srgbClr val="FFCC99"/>
          </a:solidFill>
          <a:ln w="76200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华文新魏" pitchFamily="2" charset="-122"/>
              </a:rPr>
              <a:t>儒家</a:t>
            </a:r>
            <a:r>
              <a:rPr lang="zh-CN" altLang="en-US" sz="3200">
                <a:latin typeface="Arial" charset="0"/>
                <a:ea typeface="华文新魏" pitchFamily="2" charset="-122"/>
              </a:rPr>
              <a:t>“</a:t>
            </a:r>
            <a:r>
              <a:rPr lang="zh-CN" altLang="en-US" sz="3200">
                <a:ea typeface="华文新魏" pitchFamily="2" charset="-122"/>
              </a:rPr>
              <a:t>礼</a:t>
            </a:r>
            <a:r>
              <a:rPr lang="zh-CN" altLang="en-US" sz="3200">
                <a:latin typeface="Arial" charset="0"/>
                <a:ea typeface="华文新魏" pitchFamily="2" charset="-122"/>
              </a:rPr>
              <a:t>”</a:t>
            </a:r>
            <a:r>
              <a:rPr lang="zh-CN" altLang="en-US" sz="3200">
                <a:ea typeface="华文新魏" pitchFamily="2" charset="-122"/>
              </a:rPr>
              <a:t>在本文的体现：为国以礼，人伦有序，言谈有礼，闲坐重礼，教育明礼</a:t>
            </a: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473075" y="5930900"/>
            <a:ext cx="6392863" cy="808038"/>
            <a:chOff x="2611272" y="1122026"/>
            <a:chExt cx="8538139" cy="5062610"/>
          </a:xfrm>
        </p:grpSpPr>
        <p:pic>
          <p:nvPicPr>
            <p:cNvPr id="24585" name="图形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1272" y="1122026"/>
              <a:ext cx="6969456" cy="46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文本框 16"/>
            <p:cNvSpPr txBox="1">
              <a:spLocks noChangeArrowheads="1"/>
            </p:cNvSpPr>
            <p:nvPr/>
          </p:nvSpPr>
          <p:spPr bwMode="auto">
            <a:xfrm>
              <a:off x="2986421" y="1772269"/>
              <a:ext cx="6185286" cy="95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2828FC"/>
                  </a:solidFill>
                  <a:latin typeface="思源黑体 CN Heavy"/>
                  <a:ea typeface="思源黑体 CN Heavy"/>
                  <a:cs typeface="思源黑体 CN Heavy"/>
                </a:rPr>
                <a:t>为国以礼，还需“佐之以乐”</a:t>
              </a:r>
            </a:p>
          </p:txBody>
        </p:sp>
        <p:sp>
          <p:nvSpPr>
            <p:cNvPr id="24587" name="文本框 17"/>
            <p:cNvSpPr txBox="1">
              <a:spLocks noChangeArrowheads="1"/>
            </p:cNvSpPr>
            <p:nvPr/>
          </p:nvSpPr>
          <p:spPr bwMode="auto">
            <a:xfrm>
              <a:off x="5900611" y="5230636"/>
              <a:ext cx="5248800" cy="9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0" i="1">
                  <a:solidFill>
                    <a:srgbClr val="4385C6"/>
                  </a:solidFill>
                  <a:latin typeface="Arial" charset="0"/>
                  <a:ea typeface="黑体" pitchFamily="49" charset="-122"/>
                  <a:cs typeface="Arial" charset="0"/>
                </a:rPr>
                <a:t>CYBER PUNK</a:t>
              </a:r>
              <a:endParaRPr lang="zh-CN" altLang="en-US" sz="1400" b="0" i="1">
                <a:solidFill>
                  <a:srgbClr val="4385C6"/>
                </a:solidFill>
                <a:latin typeface="Arial" charset="0"/>
                <a:ea typeface="黑体" pitchFamily="49" charset="-122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活动</a:t>
            </a:r>
            <a:r>
              <a:rPr lang="en-US" altLang="zh-CN" sz="3600" b="1" smtClean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：课后思考，结合现实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solidFill>
                  <a:schemeClr val="accent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本文孔子所说的“礼”，在今天有什么现实意义？</a:t>
            </a:r>
          </a:p>
        </p:txBody>
      </p:sp>
      <p:pic>
        <p:nvPicPr>
          <p:cNvPr id="2560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475" y="2678113"/>
            <a:ext cx="36163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反思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>
                <a:ln/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完成本课教学对学生有一定的要求，过程中引用《论语》 相关内容较多，课堂容量大，需要学生全力配合。对于一些平时不够活跃、文言基础薄弱的班级，还需要进一步思考如何调动学生，如何更深入浅出地完成教学。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388"/>
            <a:ext cx="8229600" cy="5961062"/>
          </a:xfrm>
        </p:spPr>
        <p:txBody>
          <a:bodyPr/>
          <a:lstStyle/>
          <a:p>
            <a:pPr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《礼记·曲礼上》：“侍坐于先生，先生问焉，终则对。请业则起，请益则起。”</a:t>
            </a:r>
          </a:p>
          <a:p>
            <a:pPr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《礼记·曲礼》上说：“侍于君子（长者），不顾望而对，非礼也。”清代刘宝楠《论语正义》也说：“四子以子路为年长，自当先对，但亦当顾望，不得急遽先三人也。”</a:t>
            </a:r>
          </a:p>
          <a:p>
            <a:pPr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《公冶长篇》：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孟武伯问：“子路仁乎？”子曰：“不知也。”又问，     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子曰：“由也千乘之国；可使治其赋（指负责兵役和军政工作），不知其仁也。”　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《公冶长篇》又记：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孟武伯问：“求也何如？”子曰：“求也，千室之邑，百乘之家，可使为之宰也（指担任县长或总管），不知其仁也。”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孟武伯问：“赤也何如？”</a:t>
            </a:r>
          </a:p>
          <a:p>
            <a:pPr marL="0" indent="0">
              <a:buFontTx/>
              <a:buNone/>
              <a:defRPr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子曰：“赤也，束带立于朝，可使与宾客言也（指接待外宾办理交涉），不知其仁也。”</a:t>
            </a:r>
          </a:p>
          <a:p>
            <a:pPr>
              <a:defRPr/>
            </a:pP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一、教学目标</a:t>
            </a:r>
          </a:p>
        </p:txBody>
      </p:sp>
      <p:grpSp>
        <p:nvGrpSpPr>
          <p:cNvPr id="14338" name="组合 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84288" y="2413000"/>
            <a:ext cx="6615112" cy="1654175"/>
            <a:chOff x="2089355" y="3213899"/>
            <a:chExt cx="5016207" cy="1254240"/>
          </a:xfrm>
        </p:grpSpPr>
        <p:cxnSp>
          <p:nvCxnSpPr>
            <p:cNvPr id="43" name="直接箭头连接符 42"/>
            <p:cNvCxnSpPr/>
            <p:nvPr>
              <p:custDataLst>
                <p:tags r:id="rId6"/>
              </p:custDataLst>
            </p:nvPr>
          </p:nvCxnSpPr>
          <p:spPr>
            <a:xfrm flipH="1">
              <a:off x="4569170" y="3454636"/>
              <a:ext cx="0" cy="1013503"/>
            </a:xfrm>
            <a:prstGeom prst="straightConnector1">
              <a:avLst/>
            </a:prstGeom>
            <a:ln w="25400">
              <a:solidFill>
                <a:srgbClr val="0F6FC6"/>
              </a:solidFill>
              <a:headEnd w="lg" len="lg"/>
              <a:tailEnd type="none"/>
            </a:ln>
          </p:spPr>
          <p:style>
            <a:lnRef idx="1">
              <a:srgbClr val="0F6FC6"/>
            </a:lnRef>
            <a:fillRef idx="0">
              <a:srgbClr val="0F6FC6"/>
            </a:fillRef>
            <a:effectRef idx="0">
              <a:srgbClr val="0F6FC6"/>
            </a:effectRef>
            <a:fontRef idx="minor">
              <a:sysClr val="windowText" lastClr="000000"/>
            </a:fontRef>
          </p:style>
        </p:cxnSp>
        <p:cxnSp>
          <p:nvCxnSpPr>
            <p:cNvPr id="44" name="肘形连接符 43"/>
            <p:cNvCxnSpPr/>
            <p:nvPr>
              <p:custDataLst>
                <p:tags r:id="rId7"/>
              </p:custDataLst>
            </p:nvPr>
          </p:nvCxnSpPr>
          <p:spPr>
            <a:xfrm rot="16200000" flipH="1">
              <a:off x="5209643" y="2572221"/>
              <a:ext cx="1254240" cy="2537597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rgbClr val="0F6FC6"/>
            </a:lnRef>
            <a:fillRef idx="0">
              <a:srgbClr val="0F6FC6"/>
            </a:fillRef>
            <a:effectRef idx="0">
              <a:srgbClr val="0F6FC6"/>
            </a:effectRef>
            <a:fontRef idx="minor">
              <a:sysClr val="windowText" lastClr="000000"/>
            </a:fontRef>
          </p:style>
        </p:cxnSp>
        <p:cxnSp>
          <p:nvCxnSpPr>
            <p:cNvPr id="45" name="肘形连接符 44"/>
            <p:cNvCxnSpPr/>
            <p:nvPr>
              <p:custDataLst>
                <p:tags r:id="rId8"/>
              </p:custDataLst>
            </p:nvPr>
          </p:nvCxnSpPr>
          <p:spPr>
            <a:xfrm rot="5400000">
              <a:off x="2704549" y="2598705"/>
              <a:ext cx="1254240" cy="248463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rgbClr val="0F6FC6"/>
            </a:lnRef>
            <a:fillRef idx="0">
              <a:srgbClr val="0F6FC6"/>
            </a:fillRef>
            <a:effectRef idx="0">
              <a:srgbClr val="0F6FC6"/>
            </a:effectRef>
            <a:fontRef idx="minor">
              <a:sysClr val="windowText" lastClr="000000"/>
            </a:fontRef>
          </p:style>
        </p:cxnSp>
      </p:grpSp>
      <p:sp>
        <p:nvSpPr>
          <p:cNvPr id="14339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2188" y="1470025"/>
            <a:ext cx="2046287" cy="1258888"/>
          </a:xfrm>
          <a:prstGeom prst="roundRect">
            <a:avLst>
              <a:gd name="adj" fmla="val 11718"/>
            </a:avLst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教学目标</a:t>
            </a:r>
          </a:p>
        </p:txBody>
      </p:sp>
      <p:sp>
        <p:nvSpPr>
          <p:cNvPr id="14340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933825"/>
            <a:ext cx="2544763" cy="2217738"/>
          </a:xfrm>
          <a:prstGeom prst="roundRect">
            <a:avLst>
              <a:gd name="adj" fmla="val 11718"/>
            </a:avLst>
          </a:prstGeom>
          <a:solidFill>
            <a:srgbClr val="009DD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1、通过人物语言和动作了解人物形象（性格、志趣等）</a:t>
            </a:r>
          </a:p>
        </p:txBody>
      </p:sp>
      <p:sp>
        <p:nvSpPr>
          <p:cNvPr id="14341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80150" y="3944938"/>
            <a:ext cx="2703513" cy="2219325"/>
          </a:xfrm>
          <a:prstGeom prst="roundRect">
            <a:avLst>
              <a:gd name="adj" fmla="val 11718"/>
            </a:avLst>
          </a:prstGeom>
          <a:solidFill>
            <a:srgbClr val="009DD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3、使学生了解儒家思想特征和孔子主张，深化对传统文化“礼”的认识，明确自己的理想目标，树立正确的价值观、人生观（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</a:rPr>
              <a:t>重难点</a:t>
            </a:r>
            <a:r>
              <a:rPr lang="en-US" altLang="zh-CN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14342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95625" y="3944938"/>
            <a:ext cx="2649538" cy="2217737"/>
          </a:xfrm>
          <a:prstGeom prst="roundRect">
            <a:avLst>
              <a:gd name="adj" fmla="val 11718"/>
            </a:avLst>
          </a:prstGeom>
          <a:solidFill>
            <a:srgbClr val="009DD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2、培养学生情境意识，利用资料，研读文本，</a:t>
            </a:r>
            <a:r>
              <a:rPr lang="zh-CN" altLang="en-US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使学生学会自主思考，提高学生的自主探究能力及语言表达能力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325" y="223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教学目标设立依据</a:t>
            </a:r>
          </a:p>
        </p:txBody>
      </p:sp>
      <p:grpSp>
        <p:nvGrpSpPr>
          <p:cNvPr id="15362" name="组合 12"/>
          <p:cNvGrpSpPr>
            <a:grpSpLocks/>
          </p:cNvGrpSpPr>
          <p:nvPr/>
        </p:nvGrpSpPr>
        <p:grpSpPr bwMode="auto">
          <a:xfrm>
            <a:off x="-238125" y="1258888"/>
            <a:ext cx="8924925" cy="5462587"/>
            <a:chOff x="4370251" y="711734"/>
            <a:chExt cx="8374488" cy="5462769"/>
          </a:xfrm>
        </p:grpSpPr>
        <p:sp>
          <p:nvSpPr>
            <p:cNvPr id="15363" name="熊猫儿小白白(http://dwz.cn/Wu2UP)"/>
            <p:cNvSpPr>
              <a:spLocks noChangeArrowheads="1"/>
            </p:cNvSpPr>
            <p:nvPr/>
          </p:nvSpPr>
          <p:spPr bwMode="auto">
            <a:xfrm>
              <a:off x="5849354" y="819073"/>
              <a:ext cx="1328100" cy="8026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5082" tIns="47541" rIns="95082" bIns="47541"/>
            <a:lstStyle/>
            <a:p>
              <a:endParaRPr lang="en-US" altLang="zh-CN" sz="2000" b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sym typeface="Arial" charset="0"/>
              </a:endParaRPr>
            </a:p>
          </p:txBody>
        </p:sp>
        <p:grpSp>
          <p:nvGrpSpPr>
            <p:cNvPr id="15364" name="组合 37"/>
            <p:cNvGrpSpPr>
              <a:grpSpLocks/>
            </p:cNvGrpSpPr>
            <p:nvPr/>
          </p:nvGrpSpPr>
          <p:grpSpPr bwMode="auto">
            <a:xfrm rot="-5400000">
              <a:off x="3391027" y="3141933"/>
              <a:ext cx="4268836" cy="485021"/>
              <a:chOff x="1187416" y="903985"/>
              <a:chExt cx="6732000" cy="657741"/>
            </a:xfrm>
          </p:grpSpPr>
          <p:cxnSp>
            <p:nvCxnSpPr>
              <p:cNvPr id="15377" name="直接连接符 38"/>
              <p:cNvCxnSpPr>
                <a:cxnSpLocks noChangeShapeType="1"/>
              </p:cNvCxnSpPr>
              <p:nvPr/>
            </p:nvCxnSpPr>
            <p:spPr bwMode="auto">
              <a:xfrm>
                <a:off x="4554057" y="903985"/>
                <a:ext cx="0" cy="396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78" name="直接连接符 42"/>
              <p:cNvCxnSpPr>
                <a:cxnSpLocks noChangeShapeType="1"/>
              </p:cNvCxnSpPr>
              <p:nvPr/>
            </p:nvCxnSpPr>
            <p:spPr bwMode="auto">
              <a:xfrm>
                <a:off x="1187416" y="1201726"/>
                <a:ext cx="6732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79" name="直接连接符 43"/>
              <p:cNvCxnSpPr>
                <a:cxnSpLocks noChangeShapeType="1"/>
              </p:cNvCxnSpPr>
              <p:nvPr/>
            </p:nvCxnSpPr>
            <p:spPr bwMode="auto">
              <a:xfrm>
                <a:off x="1187416" y="1201726"/>
                <a:ext cx="0" cy="360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0" name="直接连接符 44"/>
              <p:cNvCxnSpPr>
                <a:cxnSpLocks noChangeShapeType="1"/>
              </p:cNvCxnSpPr>
              <p:nvPr/>
            </p:nvCxnSpPr>
            <p:spPr bwMode="auto">
              <a:xfrm>
                <a:off x="7918695" y="1201726"/>
                <a:ext cx="0" cy="360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1" name="直接连接符 45"/>
              <p:cNvCxnSpPr>
                <a:cxnSpLocks noChangeShapeType="1"/>
              </p:cNvCxnSpPr>
              <p:nvPr/>
            </p:nvCxnSpPr>
            <p:spPr bwMode="auto">
              <a:xfrm>
                <a:off x="3393121" y="1201726"/>
                <a:ext cx="0" cy="360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2" name="直接连接符 46"/>
              <p:cNvCxnSpPr>
                <a:cxnSpLocks noChangeShapeType="1"/>
              </p:cNvCxnSpPr>
              <p:nvPr/>
            </p:nvCxnSpPr>
            <p:spPr bwMode="auto">
              <a:xfrm>
                <a:off x="5680945" y="1201726"/>
                <a:ext cx="0" cy="360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5" name="TextBox 1"/>
            <p:cNvSpPr txBox="1"/>
            <p:nvPr/>
          </p:nvSpPr>
          <p:spPr>
            <a:xfrm>
              <a:off x="7218352" y="711734"/>
              <a:ext cx="5526387" cy="129226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    </a:t>
              </a:r>
              <a:r>
                <a:rPr lang="zh-CN" altLang="en-US" sz="160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单元任务要求学生理解文意，把握经典选篇的思想内涵，认识其文化价值，思考其现代意义，深化学生对传统文化的认知</a:t>
              </a: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7243675" y="2057979"/>
              <a:ext cx="5486168" cy="129226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   </a:t>
              </a:r>
              <a:r>
                <a:rPr lang="zh-CN" altLang="en-US" sz="18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作为文言文，需要老师在学生翻译过程中给予一定的指导和补充。同时需要老师创设具体情境，帮助学生在趣味盎然的文意探寻中不知不觉地提升文言文阅读能力。</a:t>
              </a:r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7258571" y="3421686"/>
              <a:ext cx="5486168" cy="138275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   </a:t>
              </a:r>
              <a:r>
                <a:rPr lang="zh-CN" altLang="en-US" sz="16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要学生</a:t>
              </a: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通过主动积累、梳理和整合，掌握文言特点及规律，能将作品置于特定情境加以理解和评价，并在语文学习中继承中华优秀文化。</a:t>
              </a:r>
              <a:r>
                <a:rPr lang="zh-CN" altLang="en-US" sz="20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 </a:t>
              </a:r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7258571" y="4882235"/>
              <a:ext cx="5486168" cy="129226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+mn-ea"/>
                </a:rPr>
                <a:t>    </a:t>
              </a: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批评家姚斯认为作品的意义来源于两个方面:一是作品本身，一是读者的赋予。读者对作品意义的赋予是主要的、决定性的。这一理论强调读者在文学活动中的作用 。</a:t>
              </a:r>
            </a:p>
          </p:txBody>
        </p:sp>
        <p:sp>
          <p:nvSpPr>
            <p:cNvPr id="15369" name="TextBox 4"/>
            <p:cNvSpPr txBox="1">
              <a:spLocks noChangeArrowheads="1"/>
            </p:cNvSpPr>
            <p:nvPr/>
          </p:nvSpPr>
          <p:spPr bwMode="auto">
            <a:xfrm>
              <a:off x="6007248" y="914963"/>
              <a:ext cx="1052232" cy="70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latin typeface="DFKai-SB" pitchFamily="65" charset="-120"/>
                  <a:ea typeface="DFKai-SB" pitchFamily="65" charset="-120"/>
                  <a:sym typeface="+mn-ea"/>
                </a:rPr>
                <a:t>单元任务安排</a:t>
              </a:r>
              <a:endParaRPr lang="en-US" altLang="zh-CN" sz="200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sym typeface="+mn-ea"/>
              </a:endParaRPr>
            </a:p>
          </p:txBody>
        </p:sp>
        <p:sp>
          <p:nvSpPr>
            <p:cNvPr id="15370" name="熊猫儿小白白(http://dwz.cn/Wu2UP)"/>
            <p:cNvSpPr>
              <a:spLocks noChangeArrowheads="1"/>
            </p:cNvSpPr>
            <p:nvPr/>
          </p:nvSpPr>
          <p:spPr bwMode="auto">
            <a:xfrm>
              <a:off x="5848758" y="2285363"/>
              <a:ext cx="1310821" cy="7766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5082" tIns="47541" rIns="95082" bIns="47541"/>
            <a:lstStyle/>
            <a:p>
              <a:endParaRPr lang="en-US" altLang="zh-CN" sz="2000" b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sym typeface="Arial" charset="0"/>
              </a:endParaRPr>
            </a:p>
          </p:txBody>
        </p:sp>
        <p:sp>
          <p:nvSpPr>
            <p:cNvPr id="15371" name="TextBox 5"/>
            <p:cNvSpPr txBox="1">
              <a:spLocks noChangeArrowheads="1"/>
            </p:cNvSpPr>
            <p:nvPr/>
          </p:nvSpPr>
          <p:spPr bwMode="auto">
            <a:xfrm>
              <a:off x="6007248" y="2378078"/>
              <a:ext cx="1153523" cy="70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  <a:sym typeface="+mn-ea"/>
                </a:rPr>
                <a:t>基于文本和学情</a:t>
              </a:r>
              <a:endParaRPr lang="en-US" altLang="zh-CN" sz="20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endParaRPr>
            </a:p>
          </p:txBody>
        </p:sp>
        <p:sp>
          <p:nvSpPr>
            <p:cNvPr id="15372" name="熊猫儿小白白(http://dwz.cn/Wu2UP)"/>
            <p:cNvSpPr>
              <a:spLocks noChangeArrowheads="1"/>
            </p:cNvSpPr>
            <p:nvPr/>
          </p:nvSpPr>
          <p:spPr bwMode="auto">
            <a:xfrm>
              <a:off x="5867526" y="3623377"/>
              <a:ext cx="1292351" cy="8287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5082" tIns="47541" rIns="95082" bIns="47541"/>
            <a:lstStyle/>
            <a:p>
              <a:endParaRPr lang="en-US" altLang="zh-CN" sz="2000" b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sym typeface="Arial" charset="0"/>
              </a:endParaRPr>
            </a:p>
          </p:txBody>
        </p:sp>
        <p:sp>
          <p:nvSpPr>
            <p:cNvPr id="15373" name="TextBox 6"/>
            <p:cNvSpPr txBox="1">
              <a:spLocks noChangeArrowheads="1"/>
            </p:cNvSpPr>
            <p:nvPr/>
          </p:nvSpPr>
          <p:spPr bwMode="auto">
            <a:xfrm>
              <a:off x="6006950" y="3719267"/>
              <a:ext cx="974179" cy="70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  <a:sym typeface="+mn-ea"/>
                </a:rPr>
                <a:t>学科核心素养</a:t>
              </a:r>
            </a:p>
          </p:txBody>
        </p:sp>
        <p:sp>
          <p:nvSpPr>
            <p:cNvPr id="15374" name="熊猫儿小白白(http://dwz.cn/Wu2UP)"/>
            <p:cNvSpPr>
              <a:spLocks noChangeArrowheads="1"/>
            </p:cNvSpPr>
            <p:nvPr/>
          </p:nvSpPr>
          <p:spPr bwMode="auto">
            <a:xfrm>
              <a:off x="5849056" y="5105543"/>
              <a:ext cx="1328100" cy="7766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5082" tIns="47541" rIns="95082" bIns="47541"/>
            <a:lstStyle/>
            <a:p>
              <a:endParaRPr lang="en-US" altLang="zh-CN" sz="2000" b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sym typeface="Arial" charset="0"/>
              </a:endParaRP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6006950" y="5174762"/>
              <a:ext cx="1014695" cy="70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  <a:sym typeface="+mn-ea"/>
                </a:rPr>
                <a:t>接受美学理论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2785856" y="2975887"/>
              <a:ext cx="4614782" cy="818072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zh-CN" alt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小标宋简体" panose="03000509000000000000" pitchFamily="65" charset="-122"/>
                  <a:ea typeface="方正小标宋简体" panose="03000509000000000000" pitchFamily="65" charset="-122"/>
                  <a:sym typeface="+mn-ea"/>
                </a:rPr>
                <a:t>教学目标依据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11835"/>
            <a:ext cx="8229600" cy="541464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二、教学方法</a:t>
            </a:r>
          </a:p>
          <a:p>
            <a:pPr marL="0" indent="0">
              <a:buFontTx/>
              <a:buNone/>
              <a:defRPr/>
            </a:pPr>
            <a:endParaRPr lang="zh-CN" altLang="en-US"/>
          </a:p>
          <a:p>
            <a:pPr marL="0" indent="0">
              <a:buFontTx/>
              <a:buNone/>
              <a:defRPr/>
            </a:pPr>
            <a:r>
              <a:rPr lang="zh-CN" altLang="en-US"/>
              <a:t>  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情境法（表演法）；评价法；讨论法；点拨法</a:t>
            </a:r>
          </a:p>
          <a:p>
            <a:pPr marL="0" indent="0">
              <a:buFontTx/>
              <a:buNone/>
              <a:defRPr/>
            </a:pPr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三、教学媒体</a:t>
            </a:r>
            <a:endParaRPr lang="zh-CN" altLang="en-US" sz="4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    PPT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FontTx/>
              <a:buNone/>
              <a:defRPr/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四、教学设计</a:t>
            </a: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7" name="C9F754DE-2CAD-44b6-B708-469DEB6407EB-1" descr="qt_te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31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988" y="4243388"/>
            <a:ext cx="3343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活动</a:t>
            </a:r>
            <a:r>
              <a:rPr lang="en-US" altLang="zh-CN" sz="3600" b="1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：还原情境，以演代读</a:t>
            </a: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CN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安排班级几位同学，以表演的形式展现课文内容，还原这次闲谈。要求用现代汉语对话，不得脱离课文。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目的</a:t>
            </a: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：以口译的形式检验学生文言知识掌握程度，同时帮学生培养情境意识，以便更好地进入人物角色，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理解文意。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活动</a:t>
            </a:r>
            <a:r>
              <a:rPr lang="en-US" altLang="zh-CN" sz="3600" b="1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：以评代讲，自主探究</a:t>
            </a: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57200" y="2678113"/>
            <a:ext cx="8229600" cy="3448050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①语言表达是否符合文本</a:t>
            </a: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 rot="10800000" flipV="1">
            <a:off x="455613" y="1417638"/>
            <a:ext cx="7602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2D2D89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>
                <a:solidFill>
                  <a:srgbClr val="2D2D89"/>
                </a:solidFill>
                <a:latin typeface="华文楷体" pitchFamily="2" charset="-122"/>
                <a:ea typeface="华文楷体" pitchFamily="2" charset="-122"/>
              </a:rPr>
              <a:t>由其他同学点评上述同学表演，用点评方式代替老师讲授，老师引导学生从语言表达、人物形象、行为表现几个角度进行评价，并归纳四子之志</a:t>
            </a:r>
          </a:p>
        </p:txBody>
      </p:sp>
      <p:pic>
        <p:nvPicPr>
          <p:cNvPr id="19460" name="图片 13" descr="360截图202103232208578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3289300"/>
            <a:ext cx="7969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文本框 14"/>
          <p:cNvSpPr txBox="1">
            <a:spLocks noChangeArrowheads="1"/>
          </p:cNvSpPr>
          <p:nvPr/>
        </p:nvSpPr>
        <p:spPr bwMode="auto">
          <a:xfrm>
            <a:off x="684213" y="5084763"/>
            <a:ext cx="8080375" cy="1198562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华文新魏" pitchFamily="2" charset="-122"/>
              </a:rPr>
              <a:t>       </a:t>
            </a:r>
            <a:r>
              <a:rPr lang="zh-CN" altLang="en-US">
                <a:ea typeface="华文新魏" pitchFamily="2" charset="-122"/>
              </a:rPr>
              <a:t>设置这项评价的目的是解决翻译问题，让学生发现表演同学对话与原文是否相符，自主解决翻译过程中遇到的省略、赘余、倒序、古今异义等问题</a:t>
            </a:r>
          </a:p>
        </p:txBody>
      </p:sp>
      <p:pic>
        <p:nvPicPr>
          <p:cNvPr id="19462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4365625"/>
            <a:ext cx="933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②人物形象是否与文本相符</a:t>
            </a: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5693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827088" y="3716338"/>
            <a:ext cx="7458075" cy="2676525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华文新魏" pitchFamily="2" charset="-122"/>
              </a:rPr>
              <a:t>这项评价的设置是为了让学生注意文本当中的某些细节表达，如“率尔”、“哂”、“鼓瑟希，铿尔，舍瑟而作”、“喟然叹曰”等动作是否在表演中有所体现，提示学生细读文本。</a:t>
            </a:r>
          </a:p>
          <a:p>
            <a:r>
              <a:rPr lang="zh-CN" altLang="en-US">
                <a:ea typeface="华文新魏" pitchFamily="2" charset="-122"/>
              </a:rPr>
              <a:t>        四人发言时语气怎样？孔子说话时语气如何？引导学生立足文本，自主揣摩，明确各个人物的形象特征。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/>
          <p:cNvSpPr>
            <a:spLocks noGrp="1"/>
          </p:cNvSpPr>
          <p:nvPr>
            <p:ph idx="1"/>
          </p:nvPr>
        </p:nvSpPr>
        <p:spPr>
          <a:xfrm>
            <a:off x="288925" y="166688"/>
            <a:ext cx="8229600" cy="5024437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③行为动作是否合礼</a:t>
            </a:r>
          </a:p>
        </p:txBody>
      </p:sp>
      <p:pic>
        <p:nvPicPr>
          <p:cNvPr id="21506" name="图片 3" descr="360截图202103232218105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831850"/>
            <a:ext cx="89471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4"/>
          <p:cNvSpPr txBox="1">
            <a:spLocks noChangeArrowheads="1"/>
          </p:cNvSpPr>
          <p:nvPr/>
        </p:nvSpPr>
        <p:spPr bwMode="auto">
          <a:xfrm>
            <a:off x="479425" y="3316288"/>
            <a:ext cx="7475538" cy="1616075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华文新魏" pitchFamily="2" charset="-122"/>
              </a:rPr>
              <a:t>本项评价设置的目的是让学生思考“礼”可以有哪些具体表现，与文本比对，用心思考，探究古代师生闲谈的举止。比如称谓方面，自称其名，他称其字；发言长幼有序，次序分明（曾皙鼓瑟，最后发言）</a:t>
            </a:r>
          </a:p>
        </p:txBody>
      </p:sp>
      <p:pic>
        <p:nvPicPr>
          <p:cNvPr id="20484" name="图片 -2147482623" descr="d50735fae6cd7b89e013ce99a32dbba1d9330eb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868863"/>
            <a:ext cx="2701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图片 12" descr="72f082025aafa40f5884bf100a6dfa4979f019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905375"/>
            <a:ext cx="27082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0245" y="4793933"/>
            <a:ext cx="2663825" cy="11068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侍坐？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627313" y="5949950"/>
            <a:ext cx="41148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/>
                <a:ea typeface="宋体"/>
              </a:rPr>
              <a:t>拥师而坐  星拱月轮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8366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822_2*i*1"/>
  <p:tag name="KSO_WM_TEMPLATE_CATEGORY" val="diagram"/>
  <p:tag name="KSO_WM_TEMPLATE_INDEX" val="822"/>
  <p:tag name="KSO_WM_UNIT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f"/>
  <p:tag name="KSO_WM_UNIT_INDEX" val="1_1_1"/>
  <p:tag name="KSO_WM_UNIT_ID" val="diagram822_2*p_h_f*1_1_1"/>
  <p:tag name="KSO_WM_UNIT_LAYERLEVEL" val="1_1_1"/>
  <p:tag name="KSO_WM_UNIT_VALUE" val="2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f"/>
  <p:tag name="KSO_WM_UNIT_INDEX" val="1_1_1_1"/>
  <p:tag name="KSO_WM_UNIT_ID" val="diagram822_2*p_h_h_f*1_1_1_1"/>
  <p:tag name="KSO_WM_UNIT_LAYERLEVEL" val="1_1_1_1"/>
  <p:tag name="KSO_WM_UNIT_VALUE" val="2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f"/>
  <p:tag name="KSO_WM_UNIT_INDEX" val="1_1_3_1"/>
  <p:tag name="KSO_WM_UNIT_ID" val="diagram822_2*p_h_h_f*1_1_3_1"/>
  <p:tag name="KSO_WM_UNIT_LAYERLEVEL" val="1_1_1_1"/>
  <p:tag name="KSO_WM_UNIT_VALUE" val="2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f"/>
  <p:tag name="KSO_WM_UNIT_INDEX" val="1_1_2_1"/>
  <p:tag name="KSO_WM_UNIT_ID" val="diagram822_2*p_h_h_f*1_1_2_1"/>
  <p:tag name="KSO_WM_UNIT_LAYERLEVEL" val="1_1_1_1"/>
  <p:tag name="KSO_WM_UNIT_VALUE" val="2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i"/>
  <p:tag name="KSO_WM_UNIT_INDEX" val="1_1_2_1"/>
  <p:tag name="KSO_WM_UNIT_ID" val="diagram822_2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i"/>
  <p:tag name="KSO_WM_UNIT_INDEX" val="1_1_3_1"/>
  <p:tag name="KSO_WM_UNIT_ID" val="diagram822_2*p_h_h_i*1_1_3_1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822"/>
  <p:tag name="KSO_WM_UNIT_TYPE" val="p_h_h_i"/>
  <p:tag name="KSO_WM_UNIT_INDEX" val="1_1_1_1"/>
  <p:tag name="KSO_WM_UNIT_ID" val="diagram822_2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Dg5NzUzNDgyMTYiLAogICAiR3JvdXBJZCIgOiAiNjM0NjY1OTYzIiwKICAgIkltYWdlIiA6ICJpVkJPUncwS0dnb0FBQUFOU1VoRVVnQUFCQWNBQUFIeUNBWUFBQUNYbzZkUEFBQUFDWEJJV1hNQUFBc1RBQUFMRXdFQW1wd1lBQUFnQUVsRVFWUjRuT3pkZDF5VlpmOEg4TTg1N0Qxa3lWQkVISUM0VVJRWGlwbmJITGxIYVpuWjhHbG81ZE93MG9abHBwWGpaMjV6SmM3VU5EVEVBUTVRRUJBVUZKa0NzamRuL1A1QXp3UENZWG5nQnM3bi9YcjFrbk9mKzl6bkM0SnhmZTdyK2w0aVNYNnNIRVJFUkVSRVJFVFU0bWthT0ltcU9pNXU3RUtJaUlpSWlJaUlxR2xoT0VCRVJFUkVSRVNrNWhnT0VCRVJFUkVSRWFrNWhnTkVSRVJFUkVSRWFvN2hBQkVSRVJFUkVaR2FZemhBUkVSRVJFUkVwT1lZRGhBUkVSRVJFUkdwT1lZRFJFUkVSRVJFUkdxTzRRQVJFUkVSRVJHUm1tTTRRRVJFUkVSRVJLVG1HQTRRRVJFUkVSRVJxVG1HQTBSRVJFUkVSRVJxanVFQUVSRVJFUkVSa1pwak9FQkVSRVJFUkVTazVoZ09FQkVSRVJFUkVhazVoZ05FUkVSRVJFUkVhbzdoQUJFUkVSRVJFWkdhWXpoQVJFUkVSRVJFcE9ZWURoQVJFUkVSRVJHcE9ZWURSRVJFUkVSRVJHcU80UUFSRVJFUkVSR1JtbU00UUVSRVJFUkVSS1RtR0E0UUVSRVJFUkVScVRtR0EwUkVSRVJFUkVScWp1RUFFUkVSRVJFUmtacGpPRUJFUkVSRVJFU2s1aGdPRUJFUkVSRVJFYWs1aGdORVJFUkVSRVJFYW83aEFCRVJFUkVSRVpHYVl6aEFSRVJFUkVSRXBPWVlEaEFSRVJFUkVSR3BPWVlEUkVSRVJFUkVSR3FPNFFBUkVSRVJFUkdSbW1NNFFFUkVSRVJFUktUbUdBNFFFUkVSRVJFUnFUbUdBMFJFUkVSRVJFUnFqdUVBRVJFUkVSRVJrWnBqT0VCRVJFUkVSRVNrNWhnT0VCRVJFUkVSRWFrNWhnTkVSRVJFUkVSRWFvN2hBQkVSRVJFUkVaR2FZemhBUkVSRVJFUkVwT1lZRGhBUkVSRVJFUkdwT1lZRFJFUkVSRVJFUkdxTzRRQVJFUkVSRVJHUm10TVV1Z0FpSW1yWmN2TUxFQm9lZzNzUEVoR2ZtSXI0cEZSazUrU2hvS0FZaGNWRkFBQTlIVjNvNit2QXhOZ1FEclpXY0xDemdyT2pIYnE2dFllUmdiN0Fud0VSRVJGUnl5ZVM1TWZLaFM2Q2lJaGFsb1NrTkp6MXY0YkE0QWpFSjZYRDNkVUZuVHEwaDRPOUhkclkyOFBjM0JUNmVuclExeXNiK0JjVUZxQ2dzQkFaR1ZsNG1KQ0ErSVJFUk4yTlFWaEVKQnhzTGVEWjB4WERCM3ZBM3RaUzRNK01pSWlJcUhuVE5IQVNWWFdjNFFBUkVhbUVWQ3JEK1V2Qk9IenFJbEpTc3pEY2V6QUdlZldEYStlTzBORFFxT2MxcFlpNEU0MExsNjdnelBsL1lXdHRpZ2t2RG9TM1YwOW9hSEJsSEJFUkVWRmRNUndnSXFJR0laWEtjTkl2RVB1TytNSEswZ2JUSnI4RVQ0OWVFSXRWTzNpWHlXUUl2SFlEZS8vMFJWcmFJMHliTUF5amhua3lKQ0FpSWlLcUE0WURSRVNrY2hGUjk3Rm0wMEVZRzV0ai90eVo2T3JtMmlqdkd4b2VnZDkzN0VGT1RnYmVXemdGcnAzYU5jcjdFaEVSRVRWM0RBZUlpRWhsU2twS3NXblhNZmhmQ2NQaTErZkRaOGdnUWVyNDU3dy9mdjIvclJqY3p4MExaNCtEdHJhV0lIVVFFUkVSTlJjTUI0aUlTQ1VTa3RLdzRzZnRjSEJ3eExJbGIwRmZYOWpkQkFvS0N2RGRUK3NSbnhDSEx6NTRCWGF0TFFTdGg0aUlpS2dwWXpoQVJFVFA3VmI0UGF4WXZSMnZ6cDJGOGFOSENsMU9CVWRPbk1LMm5idngrWWZ6ME0zTldlaHlpSWlJaUpva2hnTkVSUFJjQWdKRDhkUG1QN0ZpK1RKMGQrOGlkRGxWdWhsMkc1K3QvQmJ2TFp5TWdYMjdDVjBPRVJFUlVaT2pMQnhnaTJjaUlxcFJRR0FvMW0wNWpEWGZmTlZrZ3dFQTZPN2VCV3RXZllWMS8zY0VBWUdoUXBkRFJFUkUxR3d3SENBaW9tcmRETCtMTlpzT1lQWEtMOUMrbmFQUTVkVEkyYWtkdnYvNmM2elpmQkMzd3U4SlhRNFJFUkZSczhCd2dJaUlsRXBJU3NPWHEzZmd5LzkrM0N5Q2dhZWNuZHJoeStVZlljWHE3VWhJU2hPNkhDSWlJcUltaitFQUVSRlZxYVNrRkN0K0xHcysySlNYRWlqVDNiMExYcGt6Q3l0KzNJN1NVb25RNVJBUkVSRTFhUXdIaUlpb1NwdDJIWU9EZzJPVDI1V2dMaWFNR1FrSCs3Yll1UE9vMEtVUUVSRVJOV2tNQjRpSXFKS0lxUHZ3dnhLR1pVdmVFcnFVNTdaMHlkdnd2eEtHaU9nSFFwZENSRVJFMUdReEhDQWlvZ3FrVWhuV2JEcUl4YS9QaDc2K3Z0RGxQRGNEQTMwc2Z1MVZyTmw0QUZLcFRPaHlpSWlJaUpva2hnTkVSRlRCU2I5QUdCdWJ3MmZJSUtGTFVSa2Y3OEV3TmpiSFNiOUFvVXNoSWlJaWFwSVlEaEFSa1lKVUtzTytJMzVZTUhlVzBLV28zUHc1TTdEdmlCOW5EeEFSRVJGVmdlRUFFUkVwbkw4VURDdExHN2k3dVFoZGlzcDE3ZUlHUzB0cm5MOFVMSFFwUkVSRVJFME93d0VpSWxJNGZPb2lwazErU2VneUdzejB5Uk54NUhTQTBHV1F3RXBMU2hBVkhvNm84SERJNWZJNnZUWS9MdzhoUVVFSUNRcENmbTV1QTFWWXM5eWNIRWlsVXNIZXY3RklKQktrSkNVSlhVYVZjckt5Y09uY09aVmZWeXFSNE42ZE85VitiOGJGeGlJMk9ocXgwZEYxL2g1dUNGbVptWWdNRFVWa2FDaGtNczdPSW1xdU5JVXVnSWlJbW9hRXBEU2twR2JCMDZPWDBLVTBHRStQWHZodTdYb2tKcWZEcnJXRjBPVTBxdHNoSVFpOWNRUFQ1OCtIU0NRU3VoeEI1V1JsWWV1NmRRQ0FielpzcU5QWDQzRnFLdlp0M1FvQVdQVGhoekF3TXFwWERSRzNidUhRN3QwQWdFOVhyNjcxNndvTEN1QzdlemZDYjk3RTJKZGZScjhoUStyMS9rM0J3OWhZQUlDQmtSRmFXVnBXZXY3V3RXczQ2ZXVMMHRKU2ZMQmlCZlFOREdxOHBsUXF4ZDR0V3dBQXppNHU4QnlrdkhkS1NtSWlqaDA0Z01telo4UGNvbTcvSHR3T0NjSGUzMytIcExRVVJzYkc2TnE3ZDUxZVg1MkkwRkRzM3JRSkpxYW1tRFovUHB3NmRxeDB6cDdObTVHZG1Ra0ErSHI5ZW1ocGF5dWVTMGxLZ3BXTkRjVGl1dDBEVEUxT2hsWHIxdldxT1RvOEhJZDI3UUlBZkxWdUhiUjFkT3AxSFNJU0ZzTUJJaUlDQUp6MXY0Ymgzb1ByL0F0bGN5SVdpekhjZXpETytsL0R2R2tqaFM2bjBWd05DRkFNUkMydHJURjg3RmpCYXJsMTdWcWp2bDluZDNmbzZPbzI2bnZXUm1sSkNmSnljdXI4T2oxOWZlUmtaME1xbGNMdnI3L2c0ZVVGVFMydEJxaXdZY2xrTXZ6NjNYY0FnRjc5K3VIbGVmTXFuWk9WbVltc2pBd0F3TWxEaHpCNXpwd2FyeXVYeVJBV1hMWjBTRmRQRDFBU0R1VGw1R0R6VHo4aFB6Y1g2MWF1eE16WFgwY0hsOW92cCtyZzRnSkRJeU5rWldUZytNR0Q2T3p1cnJJQjhZMHJWd0NVelE2eHRMYXU4cHp5ZitmbDc5VGZ1M01IMjMvNUJZN096cGp4Mm11MUNsVGtjamxPK3ZyaWtwOGZYbm43N1RwOUhZaW9aV0U0UUVSRUFJREE0QWk4KytaYlFwZlI0QVo3OWNlNkRiK29WVGpRemNNRDUwNmRRdWJqeC9ENzZ5ODRkZWlBOXAwN0s1NWZ0bkNoeXQrelRidDJXUHpSUjVXTy8vSGtybTVqK1dERkNsamEyTlRxM01lcHFmaiswMDlyZmUwTnRiemovOTJtVGJXK1ptMk1uRGdSRzc3L0hyazVPYmgrNVVxMWQ4ZWJzd0ZEaCtMcXhZdElmL1FJMXk5ZmhvZVhGOXEyYjYrU2F4c2FHMlBJaUJFNGVlZ1FDZ3NLc0hYZE9veWFOQWtEZlh4cTlYb2RYVjFNbUQ0ZDIzLzlGVGxaV2ZqMzlHbThNSDc4YzllVm01T0RxTnUzQVFDZHVuU0JrWWxKbGVkcEtRa0hMcDA3aDlMU1V0eU5qTVM2bFNzeFo5RWkyRG80VlB1ZU1WRlJ1SERtREFCZzk4YU5XTFIwS1d6czdKNzNVeUdpWm9qaEFCRVJJVGUvQUFuSjZYRHRYSG42YWt2ajBxa2o0aFBUa1p0ZkFDTURmYUhMYVJRNnVycVk5dXFyMlBqREQ1REw1ZGk3ZFN2Kzg5bG5NREEwRkxvMHFrSkNYQnpXcjFwVnEzTVA3OW1EdzN2MlZIdU9xc09KeHFLaHFZblJreVpoeDIrL1FTNlg0L0FmZitDZDVjdFZOcnRwMFBEaE1EVTN4LzV0MnlBcExjV0pnd2VSbXBLQ2wyYk13TWVMRnRYcFduNG5UOEx2NU1rYXovdG13NFpxNnc4SkRGUU05bnYzNzYvMFBPMXl5d2pLaHdPekZpNkU3KzdkdUg3NU1qSWZQOGFHMWFzeGZmNTh1SGJycHZSYXpwMDd3MmZNR1B4ejRnU0tpb3F3YmYxNnZQWEpKekF5TmdaUU5yTWcvZEdqYWordjNIS3pZTkllUGFwUVgxVk16YzByTElVZ29xYUI0UUFSRVNFMFBBWmRYRnlnb2FFaGRDa05UbE5UQTI2dW5SRWFIZ092UHU1Q2w5Tm9ISjJkTWVURkYzSCsxQ25rWm1mano1MDdNZmZOTndFQWsyYlBydFUxVHZuNm9pQS9IeG9hR2hnL2JScEUxUXh5REd0WWk5OXZ5QkJNbUQ2OXh2ZDhFQk9ERGQ5L0R3QVk2T09ETVZPbTFLclcrakMzdE1US1gzNnA5cHo0QncrdzhZY2ZBQUN2LytjL0tydVRYWjVZTEM2YkVrOXc3ZFlOVGgwN0lqWTZHc2tKQ1FpNmNFR2xmUmE2OXVvRkF3TURiUC90TjVRVUYrTnFRQUE2ZCttaXN1dlhoVXdtdytWLy93VUFtSmlhVmp1Z0w3K0VvWHc0b0tHaGdTbHo1OExVM0J6L25EaUJrdUppN055d0FXT21UTUdBWWNPVVhtLzQyTEhJeThsQjRJVUx5TXJNeEs0TkcvRDYrKzlEVTFNVFVva0VQM3orZWEwL2ozVXJWOVo0em9JbFM3aDhnYWdKWWpoQVJFUzQ5eUFSblRxb2ZwRFRWSFZ5Ym8rWXVDUzFDZ2NBd0dmTUdOd09DVUZhU2dvaWJ0MUNVRUFBK2c0Y2lENERCdFQ0Mm9TNE9CVGs1d01vRzdEMWJhU3A3RGN1WHdaUU51Z1pVTXNwMzNWUlVsS0NwSWNQNGRTeEkwUWlVWTNyOThzSGFCcWFtZzJ5M3QvV3dRRXIxcTVWUEw0ZEVvTGd3RUJNbno5ZjZkM1crQWNQY01yWEYvMjl2ZUhhclZ1TDZoMHlhdElrL1BMTk53Q0FNOGVPb1p1SFI2M1cwdGRXKzg2ZE1mL2RkN0Z0M1RyMEhUd1lidDI3SzU2Yk1IMDZ1dlRzK1Z6WGo3aDVFNzQxek80QXl2cHhaRDUrREFEd0hES2syci9EOG4wMGlnc0xGWGY1bnhvK2RpeDA5ZlJ3NHVCQnlPVnluRGg0RUk3T3pyQnYyMWJwTmNkUG40NnNqQXpjdVgwYmNiR3hPTFJyRjZhKzhrcU5kUk5SeThGd2dJaUlFSitZaXI1OU96WFk5V1V5V1pNYXJMU3h0OGZWYXhlRkxxUFJhV3BxWXZLY09kaTRlalZFSWhGS2lvdHIvZG9yVCs1b0FvRG40TUVOVUYxbHhVVkZ1UG1rZ1dGUFQwK1ltcG1wL0QxK1g3c1dLVWxKZVB2amoySFZ1alhrY2pta0VvblM4OHR2SHlpVlNDQXBMYTMyK3M4YkhxU25wdUtQTFZzZ2xVaXdiK3RXekZxNHNOTHVDbks1SElmMzdFSGl3NGVJaVlyQ2tCRWpNSExpeE9kNjM2YkV3ZEVSN2oxN0lpdzRHQVg1K1RoNy9EakdUNXRXNWJubE4vVVQxMkVtbEdQNzluaG4rWEtZUDdOcmdxNmVYcVdCZDEzVmRoYUkvNU4xLzVwYVd1ZzdjR0N0cjFsUVVGRGxPUU45ZktDcHFZbWorL1poOHB3NTFRWURRTm1NbFJtdnZZYmZ2dnNPajVLVFlmV2tWNGVtbGxhTlMxT3VYcnpJM1FxSVdnQ0dBMFJFaFBpa1ZFeXh0MWZaOWFRU0NXS2pRaEY1OHlvaWIxN0ZpRWx6MGQyemNRYVV0ZUhnWUlkRFI2dGZROXRTT2Jadmp4SGp4Nk45cDA1bzQrUlVxOWRrcEtjak9EQVFBR0J0YXd2bmNzME1WYVdtcG9qWExsM0N0VXVYYW5XdGwyYk9yTlNrTC8zUkl6eUlpVUZyTzdzS0E2dXN6TXl5cWRjYk4rS2RUejVCVkhnNGR0ZHlqZjdtbjM2cThaenlnNnJ5UVVMNWtLSDhjUTFOelFxRGZ3c3JLNHg4NlNXY09IZ1F0ME5DOE8vcDAvQWVXYkdaNWtVL1B5UStmQWdBY08vWkV5TW1US2hWL2MzSmlQSGpFWDd6Sm1ReUdRTDkvVEZreEFpWVZCRVdsZis2YXRVeG1HbGxaVlhsOGR4NjdDcnhsS1ptN1g3VmpycDlHOGtKQ1FDQXpsMjYxTmdQUkUvL2YvMVNpcFNFQTBEWjhoMW5GeGVsdXg0OFMwZFhGL1BlZWdzSmNYRndmODRaRTBUVS9EQWNJQ0lpWk9ma3dkemM5TG12RTNUK0pDSnZYY1hkOEJBVUZ4V1dlMGF1OURWQ2FHVm1odXpzZktITEVNeXpnOHVhL0hQaWhHSmRjMVY3cmpjSDkrN2N3ZUUvL2tDWEhqMHdxdHhkOVRtTEZtSFRqejhpTFNVRnZudjJWSmhTcmtveW1RekwzNnA2TjVEeXgyY3RYRmhwVURaZzJERGNEZ2xCL0lNSGxlN0lQazVOeGQ5SGpnQUFYTHAyeGZRRkM1clVMQjFWc2JTeFFZKytmWkdlbW9yUmt5WlZHUXdBZ0t4OE9GQk53N3NITVRIUTFkT0RqYTF0bGM4dlhyWU1RRmxnOE9YNzc5ZTdidWZPblRGcjRVSzgrOS8vQWtDVmZ6ZHl1Unlubi93ZDFsVDNVL3Jsd29OQ0plR0FYQzVIWG00dWlvdUtFSEhyRnJJek01R1ZtWWxlbnA2d2F0MWE2YlhOV3JXQ1dhdFdBSURTMHRKYXpUQXFmMDUrWGg1S2E1aFJJeEtKVkxvMGhJaFVnK0VBRVJHaG9LQVkraXBvZ0had2E5azZhWkZJaExiT3JvaTdGL0hjMTJ3SStucDZLQ2lzL1pSNmRSWVhHNnVZTmRBWWhvOGRpMjY5ZTlmcnRkVTFUY3ZLekFSUTFpVzlQTHMyYlRCbDdsejg4WC8vaDRmMzcyUE1sQ25WVHFGK0dCdUxYNy83RGdDdzZNTVA0ZWpzWEs5YXExUGRMSXBqKy9majJQNzlWVDRYR1JxS1Q1NDBtWHpXWnovKzJPeDNwM2hweG93YUI4NUZoZjhMSlpYZHRYK2Ntb29kdi82S2t1Sml2REIrUEFZTkgxNXBxVVp0WjlYVWhwNitmb1U3L2MrNmZ2a3lrdUxqNjNSTnczSi9sM2NqSTVHVG5ZM3N6RXhrWjJVaE96TVRPVmxaeU1uS3FqQ1Q0aWtyRzV0cXc0SHlMcHc5aXpOSGo5YXB0bTgvK2FUR2M4d3RMTENzRm8wTGlhaHhNUndnSWlJVUZoZEJYKy81dC9YcjFtY1FYSHIwaFV1M1BqQXdNc0VIczE5UVFYV3FwNmV2aDRJS014dW9LbEtwRkw2N2QwTXVyemp6NDlxbFMzQjBkcTcxVk9XNk1EUTJodVdUdGM2cWxKR2VEcUJ5T0FBQTNYcjNocWFtSnB3N2Q0YVd0bmFGN3UvUGtwWDdXc2hrc21yUGZVb2tFa0VzRnVPamN0c1RSb1NHNHRpK2ZRQlE0Ymloa1ZHRDdGVHc3T0MzT2FyTkhmWHk0VUQ1cG4zbDNibDlHNFVGQlpETDVUaDU2QkFpYnQ3RXRQbnpGWGZMbjZVc0xFcExTVkVFVXZYZExyS2t1Rmd4OCtOWjZZOGVJVGt4RVZrWkdjakt5Q2k3ODUrUmdhek1UT1NWVytwUTIrVTJZckVZaHNiR2lzQkFKcE1wN1puUjBEMER1QnNIVWRQRWNJQ0lpQ0NSeUtDcCtmemJHTTUrKzc4cXFLYmhhV2xxUWlLcGVWRFgzSVVGQnl0ZFAxK2J3Y3dwWDEra0pDWldPQllURllWQWYzL282T2pnNVZkZWFiQnArS3IyT0MwTkFKUU9BTjI2ZDYreDc4R3pOdjM0WTYzTzY5YTdOMmE4OWxxRjl5NS81L2ZabXNydlZFQjFrNU9WcGZoWTJkSURyNkZEWWRhcUZRNXMzNDdDZ2dJOGlJbkJ6MTkvamNsejVxQkxqeDZOVlNvQXdPL2tTYVU5RGE1ZXVnVC92Lyt1MVhYRVlqR01UVXhnWW1hbTlEOWpFNU1LeXhydVJrWmk2N3AxVlY3djZiOFBnNFlQcjlTLzQ4elJvK2pTc3lkc0hSd3F2UzQ3TXhQM0lpTUJBRjE2OXF3VTBQanUzbzNiSVNFTUI0aWFLSVlEUkVSRVZFbkVyVnNJK09jZkFJQ3hxYWxpMEZXUW53KzVYSTZpb2lMczJyZ1IzaSsraUJmR2o2L3puV2xsNXgvZXN3ZUhhN0h0VzEybHA2UUFnS0lETzdWTVQ1ZVBBS2gyZHd2WGJ0M3d6dkxsMkxsaEE1SVRFbEJZVUlBOW16ZGp5YWVmd3ZwSkg0THlNd05xVWxPd3RQS1hYeXJ0WEpIdzRBRXVQTm1od05UY0hGa1pHUldlZnpvelIwTkRBOGFtcG9wQnZxbVpHWXhOVFJYYkZMWjFjc0tpcFVzYlpIYUlscFpXaGNhTzF5NWRRdUNGQ3dnS0NJQmI5KzRZUG01Y2hiNE44UThlNEs5RGh3Q1VCVzdQTG1VcGZES3pvN3BsRmtRa0hJWURSRVROUU5sZ3JCUzUrUVhJTHloRVhsNEJDb3FLVVZ4Y2lxS1NFaFFYbDZLa3BCUkZKYVVvS1M1QlVYRUpTa3BLVVZ4U0NvbEVDdW1UNmM5bGY4ckxQcGJLRk1mVmxmZkVkeHYxL2M3Ny90eW83MmZmdGkwbXpaNnRlSHduTEF6aE4yL1crTHJFdURqcy9mMTNBR1VEazFrTEYrSzNKK3ZzM1h2MmhJT2pJM3gzNzRaRUlzRzVVNmVROFBBaHBzK2ZYNmNHWTQwNXpUMHJNeE5GUlVYUTBOU0VoYlUxTXA4c01YaFdmYWVHTjRTNnptSlFwaWw5VG8waE5UbFo4YkZKRlV0SXlqTzNzTUNiUzVmaXdQYnRDQXNPeHVqSmt4WEJRRU9UbEpaaS8vYnRpbjkvWDVvNUU5dldyNjl3VHRkZXZkREp6UTFHSmlaVi9yeGM5UE5ENXVQSGVKeVdWcStmcC9hZE91R1RiNzlWUEw1KzVVcU4vUVVzckt6ZzJMNDlIc1RFNEhaSUNNSnYza1N2ZnYzd3dyaHhNREV6ZzdoY0hjOHVSd0tnV0E3QmNJQ29hV0k0UUVRa2dLTGlFbVJtNVNJek94ZVpXYm5JeU1wQlJsWXVzckp5a1ptVGg5emNBdVFWRkNJL3Z3QzUrVVhJeXk5VTYwRjhRNWszdFc1ZCsrdHIrLzVUamZJK3p6SnIxUXA5Qmd4UVBNN055YWt4SEhpY21vcHR2L3lpNkQ0K1pzb1V0SDJtT1Z1dmZ2MWdZVzJOblJzMklDOG5COUhoNFZpL2FoWG1MVjVjN2VDcWZITTBaUjMxUjAyY2lKNzkrdFg0dVZYbDZ3OC9yUEo0WWx3Y0FNRFN5cXBXbmZ5VmRYK3ZLMTA5dmVjT1FVek56YUdoVWJjbFAxS3B0TkpkYUhXUmtwUUVvS3pmZ0xHSlNZM25hK3ZvWU9icnJ5TXFQQnlkdTNSUmVsNVZJVXROUFFjeUh6OVcycHp2NzZOSEZVRkdkdytQS3Q5YlIxZFhhZDhFb0d4bVFlYmp4OGpMelVWQmZuNmR1LzlyYW1wV1dIcWhWODFVZjdsY0RrbHBLZHAxNklCRlM1Y2lLandjcHc4ZlJsSjhQSzVmdm96STBOQUt2VE9VRVl2RjBOSFY1YklDb2lhSzRRQVJrWW9WRkJVak5UMFRxV21aZUpTV2liVDBMS1NtUC9rNEl4TVpXVGtvTEN3UnVrd0NNSGZxaTQzMlhrSUZCSFdSOXVnUk5xOVpvMWdEUFdEWU1QVDM5cTd5M0xaT1RuajdrMCt3ODdmZmtQandJVExTMC9IYmQ5OWgrbXV2S1Ixa2xRKzR4RW9HdkRwNmVqQXlObjdPejZTaVZsWldHREppUkxVRHJmSysrTTkvVlBLK0g2MWFwYlRIUVcwdGVQZmRPamRvck10MCtKWkVKcE1oL3Y1OUFJQzlvMk90Z3htUlNGUnRNTkFRSGowSk1ZeU1qVEZ1NnRSNlhjUGExaGJSRVdVN3dxUWtKamJvTnFNWC9meHcvdFFwRFBEeFFYOXZiM1J5YzBOSFYxZGN2M3daZng4NUFwOHhZNkN0b3dPSlJLSjRqVVlWdTBVcytmUlRBRlhQS2lBaTRURWNJQ0txSTdsY2pzenNYQ1FtcFNFK09SMkp5YWxJU0U1RFFsSWFVdE16a1pmZk1GM3dkYlMxWUdpZ0IwTURmUmdZNkVGZlR3ZTZPdHJRMGRhRWpyWTJkSFcxb2FPbEJXMGRMZWpvYUVOWFd4czZPbHJRMEJCRFUwTUQ0aWNkMDhVYUltaUlOYUNoSVlaWUxJSllySUVQdnZpMVFXcW01aVBod1FOcysvVlh4YlJmRHk4dmpKa3lwZHJYbUpxWllkR0hIK0tQTFZzUWNlc1dpb3FLc09QWFh6RnEwaVFNOVBHcGRMNjAzTUJCMlRaekRjSEcxaFlqSjA1c3RQY2pZVHlNalZYTWVHblRycDNBMVZTdno4Q0JpSTZJd0xUNTgyRmdaRlN2YTVSdkNQancvdjBHQ3dka01obkNidHhBZmw0ZS9qNXlCQmZPbk1IQTRjTXh5TWNISGw1ZTZOYTd0MkluaWRKeXV4OVU5elBlRW5iUElHcUpHQTRRRVNraGxjcVFtSktHKzNISnVQOHdHWEdKajVDUWxJYWs1RFFVRkJVLzE3VzF0RFJoYm1vRVV4TWptSnNhd2V6Sm42WlBQall4TW9DaGdSNE05UFZnYUZqMnA1WUtkaE5RUmxOVERJbEVxcElkQzVxRFVva0VtcG8xVHk5WEY2SFhyK1BBOXUyS1grdzl2THd3YWZic1d2MENyNld0amRsdnZJR2plL2NpOE1JRnlHUXluRGg0RUtuSnlYaHA1c3dLMC9pTGlvb1VIK3NxdVl1Zmw1T0R0Q2ZOQTRVMmV0SWtESHFoYnR0eGh0KzhpWjBiTnFpc2hxM3IxOWRyV1lFNnVoMFNvdmk0bmJOenJWOG5rOG1RbDVNRFkxTlRwZWQ4VmNXU0ZYbTVtVEExUGY4c0YzZDNqSjQ4R2M2ZE85ZTZ6bWZadDIycitQanBqSW1HSUJhTHNXanBVb1RldUlFeng0NGgvZEVqbkRsNkZGZk9uOGVJQ1JQZzRlV2xPRGMvTjFmeE1aY09FRFUvREFlSVNPM0o1WEtrWjJZajlrRVM3c2NuNC82RFpNUStURVpjUWdwS1N5VTFYK0FaT3RwYXNMWXdnNldGS2F3dHpXQmxZUTVMQ3pOWVc1akMwc0lVcmN4TW9LK24wNlR1bk9qcDZLS2dzQURHOWJ5RDFkd1VGaFJDWDVlL3VFb2tFcHp5OWNWRlB6L0ZNWjh4WXpCODdOZzZYVWNzRnVPbG1UTmhiR2FtYUdpV201TlQ2WHU4dUZ3NG9LTms0SEQyK0hHY1BYNjhUdS9ma21Vb2FaNm9Udkp5Y2hCeTlXcVZzMUdla2tna0NBNEtBZ0RvR3hqQTJjV2wxdGQvY084ZWZsKzNEdDA5UE9BOWNpUXNyS3lxcktHbUd1dENRMU96MnMrbk5peHRiR0JnYUlqOHZEemN2M3NYY3JtOHdmNi9JaEtKMEsxM2I3ajM3SWxBZjMrY09YWU11VGs1bGJaaHpNbk9CdkJrbDRNbnN3bUlxUGxnT0VCRWFpY2pLd2RSOStJUkhST1BPL2ZpRUJVVGo4eXMzSnBmV0k2SmtRSHNXbHZDdnJVbGJGdGJ3TDYxRmV4Ylc2QzFkU3NZR2VvM3FZRi9iZWpyNjZDZ3NGQnR3b0dDd2tMbzYra0lYWWJndHExZmozdDM3Z0FvKzJWK3dvd1o2TjIvZjcydk4yelVLSmlZbXVMeXYvOWl4b0lGbFg0T3lnK2c2dG84VFFnbmZYMXg2dkRoT3IxRzFXdXBQMWl4UW0xN0RzamxjbHk5ZUJHbmZIMWhZbXBhN1dBNitNb1Z4VjFyOTU0OTZ6VGJJakkwRkpMU1VseS9mQm45QmcrdThoeFZOeVJVQlpGSWhIWWRPdUIyU0FqeTgvS1FFQmNIQjBmSEJucy9vQ3dJN08vdGplNTkraUR3d2dVTUdUR2l3dk5QZXltMHNyUnMwRHFJcUdFd0hDQ2lGcTJvdUFSMzdzVWhMUEkrb3U0OVJQUzllS1JsWk5YcXRTS1JDTGJXNW5Cc1l3dW5OcTNSMXNFRzlxMnRZTmZhQW9ZR0xldXVzNG14SVRJeXNtQlR4UjJ6bHVoeFppWk1USnIrNExTaHZmalNTOWk4WmczTXpNMHg0L1hYSyt4WFhsKzkrL2RIVDAvUEtuY0Z5QzYzQi8yelU3amZmaktJTWpRMnJuSi8raU43OStMS3YvOENxRHdRazhsa0VJdkZTSGl5SzRGWkRWdlkxWlpjTG0vVXhta3ltUXdwaVlrVjFwS3JxNVNrSlBqdTNvMjRtQmdBVlRlM2U2cWt1QmhueXMwMkVkVmlSNHJ5SWtKREFaVDEwTEJ2NE1HMXFuVjBjMU1zcDRnTURWVjVPTEQycTYrUW5KQ2c5UG0vanh5cDhuaEtVbEtOMjNHcTJ6YWJSTTBCd3dFaWFsR3ljL054T3pJV1laR3hDSTJNUVhSTVBLVFNtcmNBTkRFeWdMT1RQZHEzdFlWam05WmxZWUM5TlhSMTFlUHVzb090RlI0bUpNQzFjOE4xdTI1SzR1TVQ0V0JyTFhRWmduTndkTVRDOTk2RHRhMnRTcWNBSzlzdU1EMDFWZkh4c3dIQTAvWFR1elp1aEVna3drc3padFNxVWR1bGMrZHdOU0FBQzVZc3FiQUdXeFVhcStmQWhUTm5FQk1kamZ0MzcwSXNGdU9MbjM1U1BMZjVwNS9VcXVkQWFVa0ovamx4QWhmT25sWHNiaUVXaTlIZHcwUHBhLzc2ODAva1Bwbk9EZ0NCL3Y0d01UWEYwRkdqYW55LzlOUlVwRDk2QkFCdzY5NzlPYXR2Zks1ZHUrS3dTQVM1WEk2UW9DQU1IenUyMmMxY0k2S21nK0VBRVRWcjJibjVDQW1OUm5CWU5FSWpZaEdYVUhNak0wTURQWFJxNzRCT3ptM1FxWDBiZEhSMmdMV0ZtVnIvUXVWZ1o0WDRoRVNoeTJnMER4TVM0R0NuSHJNa2F0S1lkMHFUNHVNQmxEVWpyS3I1VytqMTY0cTdvRVdGaFZpd1pFbTExd3NMRHNheC9mc0JBQnQrK0FHdnYvZGVsYk1PbXBMYzdHeEVSMFlpK01vVnhiRy9EaDFTZlB4c2gvZWNyTnJOZEdvSkltN2R3ckg5KzVINStMSGltSzJEQXliTm5xMDArQWtKQ2tMZ2hRc0F5cGJHYUdocW9xaXdFSDhmUFFvZFhWMTREUjFhN1h0R1BwazFBQUJ1UFhvb1BhK211K0ExUGQ5UWpFeE00TlNwRTJMdTNFRkdlanBpb3FLVU5qazhjL1FvVWxOUzBMMVBIN2gyNjZZMHhDdHY3cHR2UWxKdUI0THFuUFQxUmNTdFd4Q0pSRmo0L3Zzd1ZKTmxha1F0Q2NNQkltcFdpb3BMRUJZWmcrQmJkM0U5TkFyMzdpdWY3Z2lVM1hGeWJtY0g5ODVPY08za2lFN09iV0ZyYmE3V1FVQlZuQjN0Y094czhITmY1NXYzNTFWNS9PanVEVGgxY0x2aThjYy9idUhjVjJvQUFDQUFTVVJCVksveXZNWVNkUzhHNDRmM0VyUUdkU09UeWZEZzNqMEFRR3NIaDBvL2c3azVPVGl5YngrQXNpbmtveWRQcnZHYVhYcjBRSSsrZlJFU0ZJVEhxYW5ZOU1NUFdQakJCeW9MQ1A0NmRLakN3UDE1Sk1YSFk5L1dyWW8xMmMreXNMSkNseDQ5NE42eko0RC96YjU0NzRzdllHbHRqWE9uVHVIdkkwZGdhR3lNVDFldlZyenU2YUMwZkcrQ3RFZVBzT2FMTHdCQVpVM3FWaTViaHB5c0xHaG9hT0RUSDM2QW5yNytjMTJ2L0lBekp5c0wyMy85dGNKQVhVdGJHeStNSFlzQlBqNUtCN0dSb2FFNHVIT240dkdrMmJOaGJHS0MzOWV0ZzFRcXhmRURCNkN0bzFPaG0vNnpJbTdkQWxEV0E2TmRodzdQOVRrSnhhTi9mOFE4NlIzeTcrblRTc09CeFBoNDNBa0x3KzJRRUh5MWZuMnR3Z0dSV0l6UTRHQU1xMkVXUnVqMTY0cS9QeDFkWFJRWEZUWGJyeWVST21NNFFFUk5YbUp5T2dLdTNrTFE5VWlFUjhXaVZLSjh5cXllbmpaY083YUR1NHNUM0YyYzRPTHNDRDA5ZGt5dVNWZTM5bGkxYmcra1VtbWRwekNYOXppMTZvRlBiblltZ013cW4ydHNFb2tVNFJGMzhObVNxVUtYMHFnS0N3b1VBeUdnYk9jQUhTWGJDVGFFQi9mdW9iQ2dBQUFxRFY3a2NqbjJiOTJxYUNqM3d0aXhhRzF2WCtNMVJTSVJYcDQzRDhWRlJZaTRkUXNaNmVuWTlNTVBlT09ERDJEU3hHWVFhR2hxVmdvR0xHMXMwSzEzYjNUcDBhUFM1L3ZOTTBzVG5qYU9yRTAvQWt0cmE4WHJqKzNmRDdsY2pvRStQakMzc0toWDdSbnA2WW9aREU0ZE96NTNNQUNnd2pyMnU1R1JGWjdyNk9hR2lUTm53cXhWSzZXdkR3NE14Sis3ZGtFcUtkdFJacUNQRDNyMDdRc0FtRFJuRGc1czJ3YTVYSTVEdTNaQlIxY1hYWHRWRGdPek1qTngvKzVkQUlCTDE2NlZCc3U2ZW5ybzFhOGZBT0RsZWZNQWxIMnYzZ2tMUTJkMzkwcWhTMkZCQVFvTENoUmY1L3k4UFB6MTU1OEE2dDRIb1M2Njl1Nk4wNGNQSXlzekUzY2pJeEViSFEybmpwV1hpQ21hQlZwWlFVdExxOGJyaGw2L0R0ODllOURLMHJMYWNPQnFRQUNPN04ycjZNOVJWRmlJYmIvOGdnNHVMaGd6WlFwczdPenErWmtSVVdOak9FQkVUWTVjTHNmZDJBUmNEQXBGUUZBb0hzUXJYeXFncTZNTmQ1ZjI2Tld0STNxNmQ0QlRXenRvYUhELytyb3lNdENIZldzTFJOeUpocnRiN2JjQWU5WVB1ODZvc0txR0VSa1ZEUWU3bHRkVXNqcjV1Ym5ZOHZQUGltbjlBTEQzOTk4eDk4MDNHMjBXemJWTGx4UWZ1N2k3VjNqdS9LbFRpZ0ZpUnpjM0RINm1BM3AxeEdJeFpyNzJHcmF1WDQrWXFDaGtwS2RqODA4L1lkR0hIejczdEdaVjloeXdzTEtDV0N5R2tZa0p1dlh1amU1OStzQ3VUWnRhWFRNeExnNnhVVkVBQUxkdTNlcFVUMDVXRnNLQ2cxRlNYSXdwYytmVzZiVlBQVzBLQ0pUTjFuaGVjcmtjZmlkUFZqcHVZR1NFc1ZPbUtBYjVWWkZLSkRqNXpQYWI3ajE3WXRTa1NZckh2VHc5a1ptZWpyUEhqME11bDJQZjFxMHdNREJBKzJkQ3FadEJRWW9CYlZYOUJveE1UQlNoQUZBV2FCemVzd2R4c2JFWU1tSUVSazZjV09IOEE5dTM0MDVZR0xyMjZvWEJJMGJBMXNHaHd1c2Jpb2FHQm9hT0hnM2YzYnNCQUFkMzdNQi9QdnNNMmpyLzY1bVRsNU9qV0s3UldzbGd2WHl2aW4xYnR5TGt5ZGFReXJacHpNbkt3ckg5K3hFV1hEYnJUQ1FTd1h2a1NOd09DVUZxY2pMdVJrYmk1NisvUm04dkw0d1lOdzZHeHNiUC84a1NVWU5pT0VCRVRZSkVJa05vNUQxY0RBckZ4YUF3cEQydWVwMnRXQ3lHUzhjMjZPWGVDYjI2ZG9KTHg3YlEwdUkvWmFyZzJkTVZGeTVkZWE1d29Ebnd2M1FabmozZGhDNmowZVRsNUdEem1qVjRsSndNb0d6d0hSMGVqc2pRVUd4ZHZ4NlQ1OHlCU1JYci81KzE2TU1QQVZUZVphQTJzck95RUhyOU9nREF4dFlXZHVYV2owZmN1b1V6eDQ0QkFFeE1UVEh0bFZlcURDeXEyelZBVTBzTDh4WXZ4b2JWcTVFVUg0LzBSNCt3WmUxYUxIei9mWlhjNVZZRkRRME5MUDdvSTlpMWFWT25RQ1kzT3h0L2JOa0N1VndPQTBORGRLdW1NVjlWbnQ3eHIrNHVmRTJlTGdjUmlVUndyV000VVpVN1lXR0l1bjI3d3JFZWZmdGkzTlNwMVc1eG1SQVhoejkzN3F3dzY4QnowQ0JNbURHajB0ZlVaOHdZWktTbjQ4YVZLNUJLSk5peFlRTVd2djkraFVBbStNbmdWMHRMQ3gxZFhaVytiM1pXRnM0ZU80YnJseThydmcrVEVoSlFVbHlzR0lDblAzcUVoTGc0eUdReTNMeDJEVGV2WFVOSE56Y01IVG15VWFiWDl4a3dBRmNEQXBBUUY0ZU05SFQ4c1dVTFpyL3hobUltMklOeUFVOGJKNmNxcjVHYThyOGcvbWt3WUdOcld5bFV5c25LUW9DZkg2NzgreTlLUzBvQWxNMk1tVHg3Tm5wNmVtTDQyTEc0ZE80Yy9qbHhBa1dGaGJnYUVJRFFhOWZnTTNZcytudDdQOWZzTkNKcVdQeU5tb2dFVTFSVWpHczNvM0F4S0JSWHJvY2pONytneXZPTURQVFJyN2NidlBxNG8xZjNUakRRYTd5cDBPcGsrR0FQdlB2cHIxaTBZRjZ0MXFJMlJ6S1pER2ZQKzJQOTEyOExYVXFqeU0zT3hxWTFhNUQyNUpmKy90N2VHRDl0R280Zk9JQ0xmbjZJRGcvSEQ1OTloaTQ5ZXFCTGp4NndzTEtDaVprWnRMUzBJQktMSVJLSkZJTXVSMmZuS3Q5RExwZERLcEZBS3BWVytFOG1sVUxmd0FDNmVubzQ5OWRma0R5Wi91MVpiaC81eEljUHNmZjMzeUdYeTZHbHBZVzViNzZwZEllQzFDZmh4ck1OKzU3UzF0SEIzTVdMOGN1cVZjak55VUZ5UWdKMi9QWWJGcno3TGpSck1ZVmFWWExMM1dWOXR0YTY3S1lnbDhzUkZoeU1vM3YzSXUvSmNvdHhVNmRXQ2p2RVlqRmtNaGx5YzNJVVBRZWVrc2xraWxEb2VhWjJQeDFZT3JSclY2OXc2Rm1kM2QzUndjVUZkeU1qWVdCa2hDbHo1c0NsYTFlbDUrZmw1dUxzOGVNSXVuQkJNVGdYaVVRWVBtNWN0ZFBkSjgyYWhmVFVWTVRGeEtDNHFBaGIxNjNEbTh1V29aV2xKWkxpNHhYVDdEdTR1bGE1VzBkMlZoYjhUNTlHME1XTGloNEpacTFhWWN5VUtaVm1VRmhZVzJQWjExOGpLQ0FBNTArZkxtczhHUjZPNlBCd09IWHNpT0ZqeDFZNTFWOVZSQ0lSWml4WWdIVXJWNktvcUtncy9GdTNEaS9QbXdjVE16UEYzWDBBY0tvaXJFaFBUY1hOcTFjclhHL3dDeS9naFhIam9LR3BDYWxFZ3Fqd2NBUUhCaUw4NWszRlRoSUFZTlc2TmFhOThvb2k5Qk9MeFJqbzQ0T2VmZnZpOUpFanVIYnBFb3FLaW5EaTRFRUVCUVJnL0xScDZPRFNza05vb3VhSzRRQVJOYXFjM0h4Y3VuWWJGNE5DY2YxV0ZFcEtxdTZDYkdWaGlnRjl1MkpBbjY1d2Qya1BUYzJXT1ZodFN1eHRMV0ZqWllyQWF6ZlF2Mi9kN2s0MkY0SFhic0RXMmhSMnJldTM5cnE1Q1FzT1ZnUURYWHIwd0xpcFpYMFdSaytlREQxOWZmajk5UmRLaW9zUkhCaUk0TUJBcGRkNUdoS1UvMDh1bDBNcWxWWjdSLytkNWNzQkFGY3ZYZ1JRdG4yaHg0QUJBTXJXUC8vKzg4OG9LUzR1Nngzd1pIQlJXbHFLeld2V3dNVFVGQVpHUnREUjBVRnFTZ3BpbzZNQmxLMlhWc2JVekF4ejNud1RtMzc4RVpMU1V0eS9leGUzYnR4QUwwL1BPbnpWYWlhVlNuRTFJQUE2dXJyUTF0R0JscFlXeEJvYXlNbkt3dmtuMCtVMU5UWHJOWTA2UHk4UHQ2NWRROUNGQzBoNU1uZ1ZpOFVZTjNVcXV2ZnBVK2w4VTNOelpLU240NVN2TDBaUG5nd0RRME1BUUVseE1TNmRQNCtpd2tKb2FHalVlMkJhVkZpb0dFUjNVZEZXZnlLUkNGTmZmUlVIdG0vSDVObXpsZmFIeU0vTHd5VS9QMXc4ZHc3RlJVV0s0NWJXMXBneWJ4N2FLcmtEL3BTR3BpYm1MRnFFOWF0V0lTc2pBM201dWZqMzc3OHhhZGFzQ3Qvdnp5NHB5SHo4R0dlT0hjT3RhOWNVVSswMXRiUXdhUGh3REIwNVV1bTJuNXBhV3ZBYU9oUjlCdzdFRlg5L25EdDVFZ1g1K1lpTmpzYW1IMzlFQnhjWHZQck9PdzBXdnJheXNzTHNSWXV3ZGYxNlNDVVMzTHR6QjZzLy9SU3RMQzBWMzBzR2hvYXdyV0k1UzBseHNhSi9nNm1aR2FiTm53OUhaMmNFQndVaEtpd01VZUhoS0Nvc3JQQWFBME5EZUk4Y3FYUTJnSUdSRVNiTm5nMFBMeS80N3RtRDVJUUVwS1drWU12YXRmRHc4c0xrT1hNYTRLdEFSTStENFFBUk5UaVpUSVpyTisvZzFMa2dYTG9hQ29sRVZ1VjU3ZHEweHNDK1hUR2dyenVjMjlselJ3RUJ2RFJ5QVBiOWViakZoZ043Ly9URmhCY0hDbDFHby9IdzhzSS9mLzBGczFhdE1HMytmTVhQbEZnc2hzK1lNZWpTb3dlQ0FnSVFldU9HMG5YRlFObGQ3T3BDZ0twWVdsdkRyazBiWERoelJuR1gwV2ZzV01YZDlJTDhmTVVnYWV6VXFZcUdjVnBhV3NqT3lNREQyTmdxcjl2blNiaWdUSnQyN1RCNTltd2MyTDRkNDZkTlUza3dBSlF0RVRoMzZsUzEyd3gyNzlPblR2K0dCZnI3SXpnd0VQRVBIbFM0Szl2YTNoNHZ6WmlCdHUzYlYvbTZIbjM3d3UrdnYvRHcvbjFzS0xlTFFYbTkrdmV2ZHJwK2RlSmlZLyszTGw4Ri9RYWVNakkyeHZ4MzNsSDZ2RXdtdytZZmYxUU1hb0d5d2I3WDBLRVlNVzVjcldlREdCb1pZZDdpeGZqdCsrL2gyclVySmt5ZkRxQnNDOC9XOXZaSVNVeXMxQU5EVDE4ZkNYRnhrRXFsRUl2RjZOMi9QM3pHanEzVjhodWdMQ1FZNk9PRDN2Mzc0OXpKazdoOC9qd2tFZ21jT25aczhGbFp6cDA3WTg2aVJkaTdaUXVLQ2d0UldscGE0V3M0VU1udUQ3WU9EbmhoM0RqY3Yzc1hVMTk5VmZIOWtwbWVqbHRQbGdROVpXbHRqWDVEaHNERHk2dENYd05sMmpnNTRaM2x5M0hSenc5bmp4OUhTWEd4MHFVTlJDUXNoZ05FMUdBU2s5TngrbHdnL2o1L0RXa1psWCtKRm9sRTZPTGloQUY5M09IVnB5dnNiT3EvSnBaVXc5dXJKN2J0TzRYUThBaDBkVk8rQnJjNUNyMGRqclMwUi9EMjZpbDBLWTFHUzFzYm95ZE5Ra2RYMXlxN2s5dlkyV0g4dEdrWU4zVXE4dlB5a0pPVmhmeThQTVd5QUpsTXB2aFRXdTVqeGRUdXB4Y3FOd2grK3BGVjY5WUFnSUhEaHlNdU5oWjVPVG5vM2IrLzRyeDJIVHJnbmVYTEVSa1docjRES3dZMlZxMWJJeTgzVi9GZUlwRUlKcWFtNkR0NGNJMzcxZ05sQStZMjdkcFZPOHZnZWRrNk9GUVpEaGdhRzhPMWExZU1uaktsVHRjek1UTkRYTGxBcEsyVEV3WU1Hd2IzWHIycURSbUdqaG9GeU9VSXVYb1ZXUmtaaW1CQkxCYkQxTndjM2Z2MGdjL28wWFdxcGJ5NEovMEdyRzF0WWRHQVg4OW5pY1ZpVEpzL0g3OSsreTNrY2prOEJnekFrQmRmck5jMmxhM3Q3YkY0MlRKWTI5b3F2cGJkUFR6UTNjTURLWW1KbFpheTZPcnBZY2FDQlRoLytqUmVHRHNXRnRiVzlmb2M5UFQxTVhyeVpQVDM5c2ExaXhjeDVNVVg2M1dkdXVyY3BRdmUvZTkvY2ViWU1ZVGV1QUdwUkFLeFdJeCtnd2RYVzhQZ0VTTXdlTVNJQ3Q5dncwYVBSbEo4UE9JZlBJQmI5KzdvMGFlUDBxQ3FPbUt4R0lPR0QwZlhYcjF3eGQrLzJ1MGxpVWc0SWtsK2JOMXVCUkFSVmFPb3FCaitnYmR3MGk4UW9lRXhsWjRYaVVUbzNhMHpobmoxUUwvZWJqQXpNUlNnU3FyTzhUT1hjZjV5Qkg3K2ZxWFFwYWpVdTB1WHc3dS9LOGErMEwvbWsxVnN4LzdUMkw3L0ZNNzcvdHpvNzkwVUZCVVZJUzhucDE2RHkvSnJ6RlZGSXBFZ0pURVJRTlY5QUxJenk3YmQxTlBYVjNwblZDYVRsWVVYVCsveWkwUVFpOFhQMVd6dHhNR0QwTlRTUXZjK2ZXQmphMXZ2NjZoU29MOC9raElTMEw1VEozVHIzYnZSM3o4Mk9ob1dWbFlxNlhYUTFEM3RDMkJtYmc1N1IwZVZYRk1xbFNJN014T0dSa2ExdXN0ZjVUVWtFb2cxTkRpYmo2Z0YwVFJ3cXZJSG1qTUhpT2k1eWVWeVJONk53eW0vSUp3THVJR0NvdUpLNTlqWnRNS0lvWjRZTWFRUHJDeGEvaTk1emRtb1laNDRldm9pL3ZuM0FueUdEQks2SEpYNDU3dy9jbk16TVdxWTZxZVlVODEwZFhXaHExdS9ScUlOTVNEUjFOU3N0am1nc2pYdzVZbkZZcFZQRVI5VHg5a0dqYUY4QTBraE5HUVR2NmJHdmFmcVp6VnBhR2pBM09MNWVxeG9LR2tDU2tRdEQzL2FpYWplTXJOeWNjYi9Hazc1QlNFdUlhWFM4N282MmhqY3Z6dEdEZldFdTZzVDd6bzBFeG9hWXJ5M2NBbytXLzA3K3ZmcERmMG1zaFZjZmVYbkYrQzNMZHV3NHNPNTBOQmdZMHNpSWlLaXFqQWNJS0k2dS84d0dmdVBuTU0vQWRjaGxWWnVMdWpXMlJHamh2WERFSzhlME5ldDN6UkdFcFpycDNZWTNNOGQzNjM5QlNzK1dTcDBPYy9sKzdYck1jaXpDMXc3T2dwZENoRVJFVkdUeFhDQWlHcEZMcGZqVnZnOTdEM3NoNnNoa1pXZU56YzF4b3ZlZlRCaWFCKzBzYXRmOHlacVdoYk9Ib2ZGSDYvRjBiOU9ZZnpva1VLWFV5OUhUcHhDUXVKRGZQeldFcUZMSVNJaUltclNHQTRRVWJXa1Voa3VYTG1KZlVmUElUb212c0p6SXBFSS9YcTdZY3p3L3VqVHc0VlR0bHNZYlcwdGZQNytQTHp6eWM5bzI4WUIzZDI3Q0YxU25ZU0VobUhienQxWS84MFNhR254ZjNkRVJFUkUxZUZ2UzBSVXBhS2lZcHowQzhLZkovNUY4cVBIRlo3VDB0TEVpOTU5TVhuY0VMU3hiYnl0cmFqeDJkdGE0dk1QNStHemxkOWl6YXF2NE96VVR1aVNhdVZlN0gxOHZ1bzdmUEhoUE5pMWZyNW1YRVJFUkVUcWdPRUFFVldRbVoySEl5Y3Y0TWlwaThqSnk2L3duTEdoQVNhTUhJQUpvd1p4QzBJMTBzM05HZSs5UGdWTC83c0MzMy85ZVpNUENPN0Yzc2ZTLzY3QWV3c25vNXViczlEbEVCRVJFVFVMREFlSUNBQ1FsSktPL1VmUDQvVDVJSlNVbEZaNHJyVjFLMHdaNjQyUlEvdEFsdzBHMWRKQXo2NEFnUGMrK1JSZkx2K295UzR4Q0FrTncrZXJ2c043Q3lkallOOXVRcGREUkVSRTFHd3dIQ0JTYzVsWnVkaDU4RzhjUDNPcDBzNERuWnpiWU5xRVlSamsyVlhsKzNsVDh6UFFzeXVNamZUeCtWZmY0SlU1c3pCaFROTnFVbmo0eEVsczM3a0hYM3c0anpNR2lJaUlpT3FJNFFDUm1zb3ZMTUxCbytleC85aDVGQlVWVjNqT3M1Y3JwazBZaHE2dTdTRVNpUVNxa0pxaWJtN09XTGZxWGF6NGNUdENib1ZpNlpLM1lXQ2dMMmhOK2ZrRitIN3RlaVFrUHNUNmI1WTA2UjRETy9hZkZyb0VJcUptYmU3VUY0VXVnYWpGRWtueVkrVkNGMEZFamFlMFZJS2pweTlpOTU5bmtKMWJzYWZBUU0rdWVIWDZhRGc2MkFoVUhUVVhKU1dsMkxUckdQeXZoR0h4YTYvQ3gzdXdJSFdjUGZjdmZ0dXlEWVA3dWVPTk9lT2I3SzRFTy9hZnh2YjlwNFF1ZzRpbzJUdnYrN1BRSlJBMWU1b0dUbFhlL1dNNFFLUW1aRElaemw2NGp1MTdUeUVsTGFQQ2M5M2RPdUQxMldQaDByR3RRTlZSY3hVUi9RQnJOaDZBc2JFNTVzK2RpYTV1cm8zeXZxRzN3L0g3emorUWs1T0I5OTU0R2E0ZEhSdmxmWW1JaUlpYU80WURSR3BLTHBjaktEZ1NtM2Nkdy8ySHlSV2VjMjVuajlkbWpZRkg5ODVjUGtEMUpwWEtjTkl2RVB1TytNSFMwaHJUSjArRXAwY3ZsZmVwa01sa0NMeDJBM3YvOUVWYTJpTk1tekFNbzRaNVFrT0QvVENJaUlpSWFvdmhBSkVhaW9pNmo0MjdqaU1zSXFiQ2NWc2JDN3c2ZlRTOEIvU0FtS0VBcVloVUtzUDVTOEU0Y2pvQXlZK3k0ZU05Q0lPOStzTzFjMGRvYUdqVTg1cFNSTnlKaHYrbHl6aDczaDkyTm1ZWVAySUF2TDE2TWhRZ0lpSWlxZ2VHQTBScUpDc25EeHUzSDhYZi8xNnRjTnpNeEJCelhuNFJvNGYzaDVabS9RWnJSTFdSbUp5T3MvN1hFQmdjam9lSjZlamkyaG1kbk51ampiMDlIQnpzME1yTURQcDZldERUMXdNQUZCWVVvcUN3RUk4ek14RWZuNGlIQ1FtSXVoZUQyeEYzME1iT0FwNDkzVEI4c0VlVGJqWklSRVJFMUJ3d0hDQlNBeks1SEtmUEJXSFRqbVBJeWZ0ZnMwRjlYUjFNZldrWXBvenhocDZldG9BVmtqckt6UzlBYUhnTVl1S1NFSitZaXZpa1I4ak96a2RCWVRFS2lnb0JBUHE2ZXREWDA0R0ppUUVjYkszaFlHZUY5bTF0MGRXdFBZd0UzZzJCaUlpSXFDVmhPRURVd2oySVQ4R2FUUWNxTENFUWlVUVlNN3cvWHAweENxYkdoZ0pXUjBSRVJFUkVUWUd5Y0tCcDd2bEVSTFZXVkZ5QzNRZi94cjZqNXlDVnloVEhuZHJhNHYxRlU5bkZuWWlJaUlpSWFzUndnS2dadXhvU2liV2JEeUw1MFdQRk1WMWRIYnd5YlNRbWpSN01obTFFUkVSRVJGUXJEQWVJbXFISG1UbjRaYXN2L3IwVVV1RzRWeDkzdkQxL0Vxd3R6UVNxaklpSWlJaUltaU9HQTBUTmlGd3V4NG16bDdGcHh6SGtGeFlwamx0Wm1PS2RCWlBoMWNkZHdPcUlpSWlJaUtpNVlqaEExRXhrWnVkaDlhOS80TXIxY01VeHNWaU15V01HWTk3VVVkeUZnSWlJaUlpSTZvM2hBRkV6Y0RVa0V0K3UzNFBNckZ6RnNjNGQydUtEUlZQUjN0Rk93TXFJaUlpSWlLZ2xZRGhBMUlTVmxKUmk4KzdqT0hUQ1gzRk1MQlpqM3JRWE1lT2w0V3c0U0VSRVJFUkVLc0Z3Z0tpSmV2QXdHU3ZXN01DRGg4bUtZM1kycmJCOHlWeTRkR3dyWUdWRVJFUkVSTlRTTUJ3Z2FtTGtjamtPbnd6QXhwMUhVVm9xVVJ3Zk9iUXYzbG93Q2ZxNk9nSldSMFJFUkVSRUxSSERBYUltSkRNckY5K3UzNE9ySVpHS1k0WUdlbmgvMFRRTTZkOWR3TXFJaUlpSWlLZ2xZemhBMUVSY3Yza0hLOWZ1UWxaT251SllkN2NPK1BqZFdiQ3lNQld3TWlJaUlpSWlhdWtZRGhBSlRDNlhZOS9SYzlpeTZ6aGtjamtBUUVORGpQa3p4MkRxT0crSXhXdzZTRVJFUkVSRURZdmhBSkdBaW9wTDhNTnZlK0VYRUt3NFptOXJpVS8vTXhjZDJ6c0lXQmtSRVJFUkVha1RoZ05FQWtsSnk4Q24zLzZPZS9jVEZNYzhlN25pdi8rWkN3TjlYUUVySXlJaUlpSWlkY053Z0VnQXQ4THY0ZlB2dHlJN04xOXhiTmFrNFhobCtpZ3VJeUFpSWlJaW9rYkhjSUNvRWNubGNodzlmUkcvYlBXRlZDb0RBT2pxYUdQWjJ6TzVHd0VSRVJFUkVRbUc0UUJSSXlrdGxXRHQ1Z000NlJla09HWmpaWTZ2UDFxQTlvNTJBbFpHUkVSRVJFVHFqdUVBVVNONG5KbUR6Nzc3SFJIUkR4VEh1bmZwZ0M4K2ZBVW1SZ2JDRlVaRVJFUkVSQVNHQTBRTkxqNHBGVXRYYkVCS1dvYmkyS1F4Zy9IR25BblExR1IvQVNJaUlpSWlFaDdEQWFJR0ZCMFRqMlZmYlVSV1RoNEFRRXRUQSs4dG1vb1h2ZnNLWEJrUkVSRVJFZEgvTUJ3Z2FpQWhZWGV4L052TktDd3NBUUFZNk9saTVTZXZvWnViczhDVkVSRVJFUkVSVmNSd2dLZ0IrRisraVpWcmQ2SlVJZ1VBbUprWTR2dlBGc0c1bmIzQWxSRVJFUkVSRVZYR2NJQkl4WTZmdVlTZk5oMkVYQzRIQUxTMmJvWFZuNzBKdTlZV0FsZEdSRVJFUkVSVU5ZWURSQ29pbDh1eCs5QVpiUDNqcE9LWVUxdGJmUC9aSXJReU14YXdNaUlpSWlJaW91b3hIQ0JTQVpsY2psKzMrc0wzcnd1S1krNHVUbGoxeWVzd05OQVRzRElpSWlJaUlxS2FNUndnZWs0eW1RemZydHVEc3hldUs0NzE2KzJHejk2ZkIxMGRiUUVySXlJaUlpSWlxaDJHQTBUUFFTYVhZL1d2K3lvRUF5T0c5TUVIYjA2SHBxWll3TXFJaUlpSWlJaHFqK0VBVVQzSjVYS3MzWFFBcDg4SEtZNU5IRDBJaTErZENMRklKR0JsUkVSRVJFUkVkY053Z0tnZTVISTVmdG5xaStObkxpdU9qUnN4QUcrOU9oRWlCZ05FUkVSRVJOVE1jTjR6VVIzSjVYSnMybm1zUXZQQlVjUDY0dDNYSnpNWUlDSWlJaUtpWm9uaEFGRWRiZHQ3RXZ1UG5sTTg5aG5VRys4dm1zYWxCRVJFUkVSRTFHd3hIQ0NxZzUwSC84YXVQODhvSGcvcDN4MGZ2VDBUWWpGL2xJaUlpSWlJcVBuaWlJYW9sdlllOGNPMnZTY1ZqNzM2dUdQNWtyblEwT0NQRVJFUkVSRVJOVzhjMVJEVndsLy9YTUhtbmNjVWovdjJkTVhuNzgvamRvVkVSRVJFUk5RaWNHUkRWSVByTis5Z3pjWURpc2U5dW5iRWlxV3ZRa3VMbTMwUUVSRVJFVkhMd0hDQXFCcjNIeWJqOCsrM1FpYVRBUUE2T0RuZ3EyV3ZRVWRiUytES2lJaUlpSWlJVklmaEFKRVM2Um5aK09qcmpTZ29LZ1lBV0Z1YTRadmxyME5QVDF2Z3lvaUlpSWlJaUZTTDRRQlJGUW9MUy9EeHlzMUlUYzhDQUJqbzZlTGI1UXZSeXN4WTRNcUlpSWlJaUloVWorRUEwVE9rVWhtK1hMTU45KzRuQUFBME5NUllzV3crSE51MEZyZ3lJaUlpSWlLaWhzRndnS2djdVZ5T1g3YjZJdkJHaE9MWWUyOU1RNit1SFFXc2lvaUlpSWlJcUdFeEhDQXE1OC9qL2poeUtrRHhlUGJrRnpCcVdGOEJLeUlpSWlJaUltcDREQWVJbnJoeEt3b2JkaHhSUEI0MnNCZGVtVDVLd0lxSWlJaUlpSWdhQjhNQklnQ1Awakx4NVpvZGtNdmxBQUIzRnljc2Uyc0dSQ0tSd0pVUkVSRVJFUkUxUEUyaEN5QVNXbW1wQkYvOHNBMDV1ZmtBQUF0ekU2ejQ4RlZvYWZISGcwZ1Zjdk1MRUJvZWczc1BFaEdmbUlyNHBGUms1K1Nob0tBWWhjVkZBQUE5SFYzbzYrdkF4TmdRRHJaV2NMQ3pnck9qSGJxNnRZZVJnYjdBbndFUkVSRlJ5eWVTNU1mS2hTNkNTRWcvYno2SUk2Y3ZBaWpibVdEdGwrK2dpMHM3Z2FzaWF0NFNrdEp3MXY4YUFvTWpFSitVRG5kWEYzVHEwQjRPOW5ab1kyOFBjM05UNk92cFFWK3ZiT0JmVUZpQWdzSkNaR1JrNFdGQ0F1SVRFaEYxTndaaEVaRndzTFdBWjA5WERCL3NBWHRiUzRFL015SWlJcUxtVGRQQXFjcnAwUXdIU0syZHZYQWRxOWJ1VWp4KzY5V0ptRFJtc0lBVkVUVmZVcWtNNXk4RjQvQ3BpMGhKemNKdzc4RVk1TlVQcnAwN1FrTkRvNTdYbENMaVRqUXVYTHFDTStmL2hhMjFLU2E4T0JEZVhqMmhvY0dWY1VSRVJFUjF4WENBNkJuM0h5WmowZElmVVZ4U0NnRHdIdEFUbi81bkR2c01FTldSVkNyRFNiOUE3RHZpQnl0TEcweWIvQkk4UFhwQkxGYnQ0RjBta3lIdzJnM3MvZE1YYVdtUE1HM0NNSXdhNXNtUWdJaUlpS2dPR0E0UWxaTmZXSVEzUHZ3QkNVbHBBSUMyOWpiWThOMzcwTlBURnJneW91WWxJdW8rMW13NkNHTmpjOHlmT3hOZDNWd2I1WDFEd3lQdys0NDl5TW5Kd0hzTHA4QzFFNWNDRVJFUkVkVUd3d0dpSitSeU9UNWZ2UlVCZ2FFQUFGMWRIV3o4L2oyMHRiY1J1REtpNXFPa3BCU2JkaDJELzVVd0xINTlQbnlHREJLa2puL08rK1BYLzl1S3dmM2NzWEQyT0docmF3bFNCeEVSRVZGem9Td2M0RnhNVWpzbnpsNVJCQU1Bc1BUTmFRd0dpT29nSVNrTml6OWVpOHhjR2ZaczJTQllNQUFBUHQ2RHNXZkxCbVRtU0xINDQ3VklURTRYckJZaUlpS2k1b3poQUttVnhPUjAvTGJ0c09MeHhOR0Q0RDJncDRBVkVUVXZ0OEx2NFoxUGZzYjRNV094NHBPbDBOY1hmcHRCZlgxOXJGaStET05HajhYYkg2L0ZyZkI3UXBkRVJFUkUxT3h3STNkU0cxS3BES3ZXN1VaUmNRa0F3TkhCQmd0bmp4TzRLcUxtSXlBd0ZEOXQvaE1yUHYwWTNkMjdDRjFPSlJQR2pJUmpXd2Q4dHZKYnZMZHdNZ2IyN1NaMFNVUkVSRVROQm1jT2tOcjQ0L0EvaUlpNkR3RFExQlJqK1pMWlhKOU1WRXNCZ2FGWXQrVXcxbnp6VlpNTUJwN3E3dDRGYTFaOWhYWC9kNlRDOGlFaUlpSWlxaDdEQVZJTGQyUGpzV1AvS2NYalY2YU5obk03ZXdFckltbytib2JmeFpwTkI3QjY1UmRvMzg1UjZISnE1T3pVRHQ5Ly9UbldiRDdJSlFaRVJFUkV0Y1J3Z0ZxODRwSlNyRnE3RzFLcERBRFF4YVVkcGswWUtuQlZSTTFEUWxJYXZseTlBMS8rOStObUVRdzg1ZXpVRGw4dS93Z3JWbTlYYkZsS1JFUkVSTW94SEtBV2I4dWVFM2lRa0FJQTBOUFR4c2R2ejRKWXpHOTlvcHFVbEpSaXhZL2I4ZXJjV1UxNktZRXkzZDI3NEpVNXM3RGl4KzBvTFpVSVhRNFJFUkZSazhZUkVyVm9OMi9meFovSC8xVThYdnpLUk5qYVdBaFhFRkV6c21uWE1UZzRPR0w4NkpGQ2wxSnZFOGFNaElOOVcyemNlVlRvVW9pSWlJaWFOSVlEMUdJVmw1Umk5Vy83RkkvN2UzVEJxR0dlQWxaRTFIeEVSTjJILzVVd0xGdnlsdENsUExlbFM5NkcvNVV3UkVRLzdNSXJqd0FBSUFCSlJFRlVFTG9VSWlJaW9pYUw0UUMxV0xzUC9vMmtsSFFBZ0xHaEFUNVlOQTBpa1VqZ3FvaWFQcWxVaGpXYkRtTHg2L09ocjY4dmREblB6Y0JBSDR0ZmV4VnJOaDVROUI0aElpSWlvb29ZRGxDTDlDQStCWHVQK0NrZUw1dzdEbWFtUmdKV1JOUjhuUFFMaExHeE9YeUdEQks2RkpYeDhSNE1ZMk56blBRTEZMb1VJaUlpb2lhSjRRQzFPREs1SEdzMjdsZmNJWFIzYlk4WGgvWVZ1Q3FpNWtFcWxXSGZFVDhzbUR0TDZGSlVidjZjR2RoM3hJK3pCNGlJaUlpcXdIQ0FXcHhUZm9FSWk0d0ZBR2hxaXZIZUd5OUR6T1VFUkxWeS9sSXdyQ3h0NE83bUluUXBLdGUxaXhzc0xhMXgvbEt3MEtVUUVSRVJOVGtNQjZoRnljekt4Y1lkLyt0S1BtMzhNRGphMndoWUVWSHpjdmpVUlV5Yi9KTFFaVFNZNlpNbjRzanBBS0hMYUxJa0VnbFNrcEtFTHFOUlNTVVMzTHR6QjNLNVhPazVjYkd4aUkyT1JteDBkTFhuQ1VrbWswRW1relhaK3A1SFhrNE83dCs5QzVsTStGay9XUmtaeUVoUEY3b013ZDIvZXhjeFVWRkNsMEZFS3FZcGRBRkVxdlRiOWlQSXl5OEVBTmphV0dEV2xCRUNWMFRVZkNRa3BTRWxOUXVlSHIyRUxxWEJlSHIwd25kcjF5TXhPUjEycmRWclc5T0hzV1V6cWd5TWpOREswckxTODdldVhjTkpYMStVbHBiaWd4VXJvRzlnVU9NMXBWSXA5bTdaQWdCd2RuR0I1eURsZlNva0Vna083OW1EWHYzNndhbGp4M3ArRnFvWEVScUszWnMyd2NUVUZOUG16Nit5dGoyYk55TTdNeE1BOFBYNjlkRFMxbFk4bDVLVUJDc2JHNGpGdGIvZmtoUWZEMGxwS2RvNE9kVjRibkJnSUk3dUs5dDVaL2wzMzBGYlI2Zks4ejVldEFnQU1IclNKQXg2NFlWYTE5SWMzQWdNeE1sRGg2QnZZSUNYWnM1RTExNk4vMjlVVVZFUlRoNDZoT3VYTDZPMW5SMFdmL1JSbmY3T2ExSlNYSXhQMzNrSEFEQmp3UUowOC9CUTJiVlY3Y0QyN2JoeDVRck1XclhDK3l0V1FPdi8yYnZ2K0NqSy9BL2duNW5abnQ1SklKUlFFcExRUVRxaFN3ZEZCS1NJb2lMbm5YcDY2bmwzNmsvdk9EM1Bnb0I2S3FLQWlpQ2lDSUpTbEY0TlNJQ0VUaUFGMHZ2VzJabmZIeHNtdThsdXNwdHNzdG5rKzM2OWVHVm05cGxudmh1eWtQbk84M3dmdWR6VElSRkMzSVNTQTZURk9IWDJFdlljK0UzYS8vTmpzNkJVMEg5WWhEaHI5LzZUR0RjcXlhMi84RFkzTE10aTNLZ2s3TjUvRW92bVRQUjBPRTFHRUFTOC81Ly9BQUQ2RFI2TSt4Y3RxdEdtdUtnSXhZV0ZBSUFkMzM2TCt4WXVyTE5mVVJCdzlwUmxtb1pLclFZY0pBZk1QSS9WeTVmait1WExTRWxPeHFOUFAxM2p4bGdRQkp4TlRuYmxiZFhKbVJ1czVLTkhBUUJscGFVSWk0aXcyMFptZGZOai9mVDZ5b1VMK0h6VktuVHMwZ1VQUFBxb1V3bVZxeGN2WXQwSEg0RGxPRHp4d2dzSWRYRE5PM2llaDE2bnE3UGZsaXlsOHVkQ3A5V2lYWWNPSG9sQnFWUWk2K1pObUhrZW1UZHU0T0R1M1VpNnUya2VRSWlpQ0RQUHU3VlBXUU51NktPaW81Rjg5Q2lLQ2dxdzc2ZWZNRzdxVkRkR1JnanhKRW9Pa0JaQkVBU3MvSFNMdEQ5NldGLzA3eDNud1lnSThUN0hUcVhpcVQvODBkTmhOTHFrb1VPdzRzTlZyU281NEl4aG8wZmp4S0ZEeU0vSndXOUhqbURBMEtIbzBMbXpXL3JtWkRMRWRPMks2NWN2dzJnd1lNM0tsVmp5N0xPSWJOZE9hc09iVFBpcWNoU0N1OVNWSENnckxjWEZjK2NBQUxHSmlmQUxDTERiVHU0Z09YRDRsMTlnTXBsd09TME5LNVl0dzhLbFN4RVZIVjNyTlMrbnBVR3Yxd01BUGwyeEFrKzg4QUo4L2YyZGVqK3RVVUZlSGpMVDB3RUEzWHYyUkhDb1owYjhNQXlEZXg1NEFLdGVmeDJpS0dMM3RtM28wYTlmazhTVG41T0R0MTU1eGExOS91ZWpqK3A5N3VDUkkzSDRsMTlRbUorUC9idDI0YTVod3hBUUZPVEc2QWdobmtMSkFkSWk3Tmg3RE9rM2J3RUFWQ29sbGk2YTRlR0lDUEV1WlJWYVpON0tSM3hjOHhudTNWaTZ4M1pEUmxZK3lpcTA4UFBSZURxY1pvT1R5VEI1NWt5cy9lQURpS0tJNzc3NkNrLysvZTl1RzBreWZ2cDBsSmFVNE9UaHc5QnB0Vmk5ZkRtV1B2ZGNuVS9PRzlQcFk4ZWttLzMrUTRZNGJLZXdta1pnblJ5WXYyUUp0bnp4Qlg0N2NnUkZCUVg0OEwvL3hkekZpeEhmcTVmRHZ1NmVQaDM1T1RrNGUrb1VDdlB6OGRtcVZYajh1ZWRvYUxZRHA0OGZsN2FiNmttOUkrMDZkRUMvd1lQeDI1RWpNSmxNK0dIalJpeDY0Z21QeHVRT1owNmVkUG1jRHAwN296QS9IKzA3ZGNMVml4ZkJjWnhMNXpmbmFST0V0R2FVSENCZVQ2czNZTTJHSGRMK25CbWpFUnBzLytrUEljUytsUE5Ya2RpOXU4dS80SGtqbVl4RFFud2NVczVmeGRDN2VuZzZuR1lsdmxjdnhIVHJobXVYTHVGV1ppYU9IemlBd1NOSHVxMy9lK2ZQUjNsWkdkSlNVbEJlVm9aUGxpL0hINTUvSGdGQlFWQW9sWGo1N2JkclBYL2JwazNTeldKZGJlc2lDQUtPN05zSEFBZ0lES3oxaHQ1Nm5yOTFjb0RqT014NjhFRUVCZ2Rqei9idE1Cb01XUGZoaDVneWF4YUdqUmxqdHkrR1lURG40WWRSV2x5TUc5ZXVJZlBHRFd4ZXV4WnpIM21rUWUvSFc3MndaSW5UYlQ5ODg4MTZYYU1oVDhtcm16QmpCbEtTazZIUmFKRFF1N2ZiK25YVzM5NTRvOTduRnVUbDRTTTduNXVHak5pNWV2Rml2UW9UVW5LQWtPYUprZ1BFNjMyOVpTK0tpc3NBQUdIQmdaZzliWlNISXlMRSsxeEp6MEpzVi9jTUlmY0dzVjA2NCtxTmJFb08yREZwNWt5c2V2MTFBTUN1SDM1QXJ3RURuSnBMN3d5V1pURjM4V0tzZXVNTjVONjZoZUxDUXV6ZXRrMnFiK0RqNjF2citUSloxYTh0ZGJXdHk1bVRKMUZVVUFBQUdEUnlaSzBqSkpRcWxiUnQwT25nVjIwYXdMaXBVNkZTcTdIOW0yOGdpaUsyZi9NTk9uYnA0bkIrdkV3dXg4S2xTL0hlc21Vb0xTN0c3eWRQb2szYnRoZzFrYWE2TktVRHUzYlY2N3pZaEFSRVJVZERWMUhoVWg4QndjSG8xYjkvdmE0cDllSGs4SDFSRk1GVVc4YlphREEwNk5xRWtKYVBrZ1BFcStVVkZHUFRENzlJKzR2blRZWktaYitTTXlIRXNZeXNYQXdjR092cE1KcE0rM2J0Y09Ma0lVK0gwU3hGZCt5SUhuMzc0dXlwVTlCV1ZHRDN0bTJZUG1lTzNiYldpK2F4VG80NlVhcFVlSERwVXF4OC9YWEVKaVppeGdNUFNLL3BkVG9jTzNBQVNlUEgxN2l4Y2RibHREU1l6V2JFSlNiVzJtNS81VTJkVEM3SHdPSERhMjJyVXF1bGJhMVdhN2ZOOExGaklaUEpzUFhycjNIZndvVjFGczd6OWZmSC9DVkw4TkhiYjBNVUJPa2ErVGs1TnNzUmxwV1dTdHQ1T1RrMlV4enNLUzh2Ujk3dDJ6Ykh3dG8wL3lWOSt3d2NpREdUSnJtdHY3MDdkdGhNU2JEbngyKy9yWGYvZHdweHVpS21XemViNUlDalVSTmZyVjR0UGMwZk9HSUVodHNaaFNJSUFyNzgrR1BFOStxRmZvTUgxM2h0ODdwMWxqb0o4K2JaSk5WcU0yakVDRXk5LzM1bjM0N0x0bTNhaEdNSERqUmEvNFNRaHFQa0FQRnFuMzcxSXd4R0V3Q2dTNmQyR0RlU2hxa1JVaDhaMmJtWVpWVWNyaUV1bnYwTnlZZjI0TWFWTkpRV1c2cmZCNGUxUVh5ZlFSZzU2VDc0K0hsKzJrOTBkRnQ4dXpYSDAyRTBXM2RQbjQ3enYvOE9RUkJ3YlA5K2pMejdicnRQTE0xbXM3VHR5cHo1MElnSS9QR3ZmMFZvUklTVUJOQnB0VmorMm1zb0xpcUNYS0hBMEZHdWp3SXpHWTM0ZHYxNkZCVVVJS0YzYjh4ZHZOaG0yY0U3THA0N2gxdVptUUNBdU1URU9rY2hxRFZWdFNuMERwSURnS1ZRVzVmdTNSMnVlbEJkaDVnWTNEdHZIb0tDZzlFNXpsSkU5NzFseXh3KzRWMnhiRm1kZmU3LytXZnMvL2xubTJQdUhGYmZXRlJxdFZ1VEdOWUpIVy9uRnhpSU9ROC9iSE5zeDdmZjR0enAwemgzK2pTS2k0cHNFaXQ3dG0yVFZ1SEl5YzdHZ3FWTEVSQVlhTGNmYXd6TDJsM0ZnRGVac0gzelpneE9Ta0pFVkpUZGN3dno4M0ZzLzM2TW5UTEY0WEtiVEF0ZUNZZVFsb0tTQThSclhibWVpVjM3cW9yb1BQSFFETEQxZk5KRVNHdFhVbHFPNE9EQUJ2Vmg1bmw4L09hTHVKcDJCZ0FnVnlqaDZ4OEliWGtwY3JKdUlDZnJCcElQN2NiU3Y3K0ZzRGJ1U1VUVVYwaFFFRXBLS2p3YVEzTVcxcVlOK2d3Y2lQemNYRXllT2RQaFVHYkJPamxReHhOdGU5ZXdwdFpvMEQ0bUJzWEp5ZGk1WlF1NjkramhjaVg0dlR0MlNGTUZCRUd3RzVNb2l2anArKzlkaWx0amxUelFPVWdPaUtLSThySXlHUFI2cEo0NWc1S2lJaFFYRmFIZm9FRUlqNHgwMkhkdGhSQko0NnBQMHVUTzAvNndpQWo4NWJYWEduVDl2N3o2cXJSdE5CcWw1TStVV2JPa2tTOXFqUVlxbFFwOUJnNlUycDc1N1RjYzNMTUhBQkFjR29yQlNVazIvWTZjTUFHM3NyS1FldVlNTXRMVHNYTFpNc3gvL0hGMDdOelpwaDlubEpXV1l0MkhIK0xtdFd0SVNVN0dZODg4Z3piVkVnUkdnd0ZyUC9nQXQ3T3lrSktjakh2bXpVTnNRb0pMMXlHRU5BK1VIQ0JlNjM5cnQwcERMNGNNU0VUdnhLNGVqb2dRNzZYVkdxQnA0Sk0ybzFHUHEybG4wQ1crTjhaTW00dk9jVDNCY2h4RVVjVEZsTi93OVVkdm9yUzRFRjk5OEFhZWVtMlZteUt2SDQxYURhMk81dC9XNXA0SEhxanp4bG12MDBuYnpnNWRyczJVV2JPUWR2WXNURVlqdmxtN0ZvODk4NHpUMHd2eWJ0L0dnZDI3QVZodXFPNmROODl1dTkrT0hFRjJSb1pMY2ZsYUpRY3VwNldodEtRRUpVVkZLQ2t1UmtsUkVVcUxpMUZhWEd3emt1S084RFp0YWswT1ZQZlBGU3RzOWs4Y1BJaHZ2L2hDZXMzUlU5azdONjJUWjg3RWlQSGpuYjRlOFJ6ckJKbjFhQkgvZ0FDSG95aXlidDdFNW5YckFGaEdSeXo2NHg5cjFBUlJLSlZZdUhRcHRuNzlOWTd1MjRleTBsSjg4czQ3bUxWb0VYcTdVQWp3MnFWTCtQclRUMUZTWEF6QU10SWwwRTZpa0dFWWRPN1dEVG5aMlNncUtNQ2FGU3ZRWitCQVRKczkyMjMxU2dnaFRZT1NBOFFyblUyOWl1U1VTd0FzQmE2V0xKem00WWdJOFc0Nmd4NGFkY09XOVdOWkRqTVcvQUhEeHRzdUpjb3dET0o2RGNDOUR6MkpkU3YraVl6cmwzQTc2d2JhdEsxOVRuWmpVbXZVME9wMWRUZHN4Wng1b202ZEhMQXUybWROVzFHQmlySXl1NjlaVHlzQUxNWFdSdDU5TjNadjI0WnJseTdodHlOSE1HRG8wRHJqRUFRQkd6LzdER2FlQjJCSk12Z0gxaHdKWXpRWThMUFZxQUZyK1RrNXVKV1ZoZUxDUWhRWEZscWUvQmNXb3Jpb0NPVlc4LzVQSGo1Y1p6eUE1ZjhtWDM5L0tXRlFYbG9LZzE1Zm81MlBuMSt0UStDdDZ6clFzT3pXN1haMk5sWXZYdzZqd1FDV1pURi95UkpFT0VnOE1ReURHWFBud2o4d0VEOS8vejE0bnNmWG4zNkt3cnc4aks1VzIySFpLa3V5OWs3ZEVFRVFzR2Y3ZHZ5eVk0ZFUySEQ4OU9rWU5XR0MzV1NkWEtIQXREbHprTkNuRDc1WnV4WkZCUVU0ZmZ3NExxV21ZdnJzMmRMS0JOTm16OGFVKys1ejU3ZUVFT0ptbEJ3Z1h1bnpqVDlKMnhOR0RVRDd0cDViSjV1UWxvRG5CY2hrRFZ2R1VLbFMxMGdNV0l2dFVWV0lLLzkybGtlVEEzS1pERHd2MU4yUTFLcTA4b2tpNExpSyt0SDkrN0ZyNjFhN3J5MWJ0YXJHSE9lazhlTngvT0JCbEJZWFkrZVdMVWpvM2J2T3A0OTd0bTFEUm5vNkFLQjd6NTRPaCtydjNiSERwc0NmdFJPSEQ5ZVlxKzhJeTdMd0R3aEFRRkNRd3ovK0FRRTJLeUJzMzd6WmJvRzg2WFBtWUVodDlSV3NpaE8yNUtsemVwMnVSaUhGaHZiWGt1VGw1T0NUZDkrRnRzSXlIZXEraFF2UnRYdDM2ZldVNUdUODlOMTNBSURuLy9VdjZmam9pUk9oMFdqdy9ZWU5FRVVSUDIvZGlvcnljcHZDZzlhZndhd2JON0I1L1hwcGRFMWdVQkRtTEY2TVRsM3JIcDNaT1RZV2YzNzVaV3ovNWh1Y09IUUlGV1ZsK0dyMWFwdzlkUXIzekpzSEgxL2ZXbGNGSVlSNEhpVUhySWk4RVVKZUpvVENISWdsQlJES0NnRmRCVVNURVNKdkFBVDZSYks1K0djM0FOM3VaTXR2UXZ0bC9kZjk5VG9zQzBhbUJDTlhBR29mc0g3QllBSkN3QVpIZ0ExckIwYm0ycnhmUXBxSzlTK0Y5b3BlRWU5VFhGUWtiZHNiYmx3ZmNvVUM0NmROdytaMTYxQlJYbzZkMzMySG1mUG5PMnlmZnVVS2Z2M0prakQyOWZmSHJNcGxFYXZMVEUrWGxwMExEQTVHY1dHaHpldDNpZ2h5SEFmL3dFRHBKajh3S0FqK2dZSFNNb1VkWW1LdzlQbm42NzJhZ3FzRXE5ODlXdkxJZ2RQSGo5ZTV1a0JySllvaTFuMzRvVFNDWmNLTUdUVldLTkRyZENqSXk3TjcvcUNrSkNoVkttejYvSE1JZ21EM1JsK3YxMlB2OXUwNHRIZXY5RFBYbzI5ZnpGeXdRQ3JJK2RVbm44QmtNaUUyTVJHRFJveXdleTJsU29XWkN4WWdzVzlmZlBQNTV5Z3JMY1haVTZkdy9mSmwzRHQvUGhKNjk2NzM5NEVRMHZoYWZYSkExRldBVDArRk9lTUNoSUpzUUJEclBva1FUeElFaUVZZFJLTU9xQ2lCa0o5ZDlSckxnQTJKQWhjZEIxbW5lREFxbXV2WGtnaWlDTjdFdzhTYlllSjVtTTBDQkZHQUtGaHVJQVJCZ0NqQ2Nrd1VJVmgySUloaTVXc2lCQUVRUlFHQ0tGck9Fd1dJVGZUdjNvMHJGd0JZaHJ1MjY5Zzhhb1NNdXZlcEpyM2VyMXZlYTlMck5iYmNXN2VrN1lEZ1lMdHR4a3lhWkZOSi9jQ3VYWFV1SWRkdjhHRHMzN1VMWnA2dmMxMTRtVnlPd09CZ0ZPYm40LzRISDRTUG4xK05OcnpKaEkyVk4wWUFjTSs4ZWZoczVVcWJOajM3OVVOc1FnTDhBZ0xzM3ZnZjJyc1hSUVVGS01qTHExZGlZUFpERCtIK1JZdWsvUmVYTG5YcVBLRnk1QURETVBUVXRaVmlHQWF6Rmk3RUo4dVhZK0R3NFJnMWNhTExmZlFaT0JBc3h5RTdJd09KZmZwSXh3VkJ3SW1EQjdGcjJ6WnArbytQcnkrbXo1a2pUUWNBTEFtS2xPUmtpS0tJMFBEd09xOFhtNUNBcDE5NkNWK3ZXWVBMYVdrb0x5dkR1ZzgvUk45Qmd6QnQ5bXliRlVBSUljMUhLMDBPaUJCeU1tQktPd0Z6OWpWQXBCRUJwSVVRUkFoNVdSRHlzbUE2L1N1NHFCakl1dzhFR3hIdDZjaGFGRkVVd2ZObTZBd0c2UFVtNkEwRzZQVkc2UFhHeW1ORzZBMUc2QXhHNkEwR0dQUW02UFFHU3p1RENTWVRENVBKREJOZnVXMDJTOGQ0RXcrVG1RZlBtMkUwOGVCTmxrVEFuV1NBTjl1L2N6TUFJTDdQWVBqNk4yeGxCSGRaTk52MVg3THI0L09OTzV2a09rM3RkcllsT2FsVXFlQWY0TDRsS3UvTXB3NEpEYTJ6OWtHN0RoM3c5RXN2SWZYTUdjUldWbml2N3VldFc2VkVSdThCQTZSSzhOYVVLcFhEdWdtQVpXUkJVVUVCeXN2S29LMm9jTG5RR3NNdzlVb3FtRTJXNVhvNXJtSFRmcHE3d1NOSFlzYmN1VzdyNy9zTkczQjAzejYzOWRlVVJGSEU1YlEwbkRoMENIM3V1Z3Z4dlhxaGZVd00vdlRpaXcxYTdyRlgvLzQxa20xWExsekFkMTk5VmRWbXdBQk1uejI3UnBMTm9OZExSYUJyKzV4WTgvWDN4K0tubnNJdk8zZGl6N1p0RUFRQnA0NGRRMkJ3TU82ZVByM2U3NE1RMG5oYVhYSkF5TDBKNDVrREVISXo3YnpLZ0EyT2dpeXlHOWlnS0xDQmJjRDRCb09ScThFb2xBRGI2cjVkcERrU2VJaEdBMFNURG1KNUlZVGkyeENLc3NIZnVnU2hNQnRTK1NwUmdEbnJDc3haVjhDR3Q0T2kxd2l3NGUwOUducHpJSW9pREVZVHlpdDBxTkRxVUZHaFExbUZEdVVWZXBSWDZGQ3UxYUdpWEl0eXJRN2xXajNLeTNVbzEycFJVYTVEaFU1Zm1RQXcyZ3oxSlhVN3ZtOG4wbjQvRHJsQ2lTbHpIL0YwT0pJSFowOW9zbXUxdEFTQklBakl1SDRkQU5DdVkwZTNEN092dmx4YWJaVFZsbnFyTHFjeWllSG43NDlwczJmWEs1NklxQ2hjU2swRkFOek95a0pNdDI3MTZzZFZmR1dSUlhlc0JrRnF1clBLZzZ2eWNuSmNPbmZXZ3c4NnZXemw1blhyWUtwTUNzVW1KRWkxR0JpR1FYNU9qdDF6ckd0cE9GTzdJVGdzREJ6SG9WdDhQQVlNSFlvYjE2NWh4cHc1NkJ3WFo3ZjluVm9IQUdvdG9Ga2R3ekFZTTJrU1lycDJ4WWJWcStFZkdJaXhreWM3ZlQ0aHBHbTFtdjlwUkYwNVRLZjJnazlQcS9ZS0F5NnlLK1JkQjBIV29TY1lWYzNoaUlRMEs2d01qRXBtbVRMZ0Z3b3UwdklMcWhLQXFDOERmeU1GcHN2SFlMNTFHWGNTQlVKdUp2Uzd2NEtzWXp6a2ZVZURVZnM2N3QvTG1Fdzhpa3ZMVVZKYWp1S1NjaFJYZmkwcExVZHhhUVdLUzh0UlZGS0swbEl0eXNxMUtOZHF2Ym9RblZ6R1FTNlRRU2FYZ2VOWWNDeGJPZHlZa1lZZE13ekFNU3lZeXUycTQ5YnRHREFNQzVZRkdJYkYyZFNyalJiejVmT25zR1d0WlFqM3pFVlBJcXhOdTBhN0ZtazZONjlkazVaZmE5K3BVNFA2T3JSM3IxUHRjcXltTVRoN1R0djI3WEhYOE9HNGxKcUtPWXNYMjUxMjRJeW82S29SV0RldlgyK3k1SUMrY29VRGpwSURMWTVCcjhlMVM1ZHc4Zng1WER4M1RqcCtKekhBTUF3RVFjQmJyN3ppVXIvT3RILytuLzlFU09YMGdHbXpaNk13UHg4Y3h6bE1MTndaSlFSWXB1blVsWUJRYVRUdzgvZVg5anQxN1lxblhub0p2TWxFUDh1RU5HT3Q0dE5wdnBFRzQvR2RFRTFHcTZNTVpESDlvT3cvSFd4QTNYT25DUEVHak1vUDh0aWhrTWNPaFZDU0M4TnZXOEZmUzhhZEpBR2ZuZ3B6MWhVb0JrNEMxOEgrMDRIbVFCQkZGSmVVSWIrZ0JQbUZKY2d2TEVaK1FTa0tpa3FzYnY3TFVGeFNnUXBkemFYQm1vSmN4a0dsVkVLbFVrQ3RWRUNoVkVDdFVsUWVrME90VkVLbFVrS2xsRU9sVkVDcFVrQ3RWRUtwVkVDcGtFSEdjWkRMWlpETEs3OXljbWxiVnBrQWtNdGxsY2tBT1dSeURqS09iYlFpYU9QdS96TjQzdHpnRlF1cXUzN3hIRDU3OS85ZzVubU12MmNCK2c4ZjU5Yis2OHZFODVESmFQNTJRNXc3ZlZyYTd0U2xTNFA2MnJacFU2T2RNMkxjT0V5WU1RT1Q3N3NQWFJ3OEZYVkd1dzVWcTJ2Y0dUSGhiclU5aWE0b0wzZnFTZldQMzM1cnQ2YUQ5YzBncVRKNTVreVgydC81M3ZyNCtXSGsrUEZPbnhmZHNhUE4vb1d6WjdIMmd3L3Nqa0tMN3RnUi9ZY01RVUx2M3ZBTENNQzM2OWU3RkdOOXZQdmFhMDYzM2ZuZGQ5aFp1VEtDSXdPR0RzVjkxWXFEK3ZpMm5BY1RoTFJVTFRzNVlPWmhUTjRML3ZKcG04TmNWQnlVZDkwTExzeHp5MmdSMHRqWWdIQ294endLYzgveE1KejRGdWJzaXdBQTBXU0U0ZEQza09YMmdhTHZHSUJyMm44RzlBWWpjZ3VLVVZCUWd2eWlFdVFWRktPZzBQSTF2N0FFQllVbEtDZ3FiZFQ1OVFxRkhMNGFOWHg5cXYvUndOZEhCUjhmTlh3MXFzcjlxdGMxYWhYVUtpVlVTZ1U0cm1YZFdLcVZLbWgxV3ZqWDg2bXFQVmN2cEdETjJ5L0JhTkJqNU9SWkdIL3ZBcmYxM1ZBNnJRNGFsZk5EWTF1VDh0SlNuRDV4QXNQSGpuWFlodWQ1bktxc0xLL3g4VUVYcXlYVm1pTk9KcXYxL1RnanJFMGIrUGo2b3FLOEhOY3ZYNWJXZnlmZWJZUUxOL2hBVlhKQW85RzRmSzQxbFZvdEpRWllsa1duYnQxdzlZS2xhT3Z3c1dOdGlnSCs1Nk9QN1BhaDErbnd6cXV2b3FTb0NCb2ZIMm5vdjYrL1A4cExTekZqN2x3TUhqbXkzakVTUWxxZkZwc2NFRTE2R1BadmdaQnpVenJHK29WQ09mUUJ5S0lUUEJnWklVMkxDK3NBemVSbndHZWNnK0h3QmdobCtRQUEvdEpwQ0NVRlVDYk5CQ05YdXUxNlJxTUp0L09Ma0pOYmdOdTVoYmlkVTRoYmVZVzRuVnVBMnprRktDb3BkOXUxQUlEaldBVDYreUxBM3hjQi9qNElEUEJEb0w4UEF2eDlFZWh2MlE0TThFVkFnQzhDZkgzZ28xRkJvYUJsOUtyVGFKVFE2blJ1U3c1Y1BuOGFhOTU1R1NhakFhT256c0drK3g5MlM3L3VvdFhwb0ZHNzcrZStKUkJGRVNjT0hjTE9MVnNRRUJoWTY4MzBxYU5IcGNybVBmcjJiWEN4UEVjM1A5VnRYcmNPSnc4ZmR1a2NkMkVZQnAyNmRzVzUwNmRSVVY2T3pCczNhandOYnFpL3ZQcHFqV01mdi9zdVNvdUxFZGVqQjZiY2Q1L0RjKzhNSlUrNisyNE1zRE8zUFRBa3hIMkJOb0tqKy9aNWJRSEIrZ2dLQ1VGTXQyN29OV0FBZXZUdEM3bGNqcGVlZk5LbFBuN1l1QkVsUlVYdzlmZkhpTEZqc1dQTEZnQ1dGVUsyZnYwMWRtL2ZqajZEQmtGVlJ3RkJoVkpaNStmcHptZFBKcGZqdGZmZWMvaVpyMjhOQjBKSTg5QWlrd09pcmdMNlh6WkNMTTZWam5HUjNhQWUremd0N1VaYUxWbDBJcmdaZjROdXovOWd2blVKQUNEazNJUis5NWRRalpvTlJ1M2NaME1VUlJTWGxDTXpPeGNadC9KdzYzWStidVVXNGxadUlYSnlDMUJRVkZwM0owNElDdkJGU0hBZ1FvUDlFUm9jaUpCZ2Y0UUVCU0E0MEErQi9uNlZpUUJmK0doVTlQVE9EUUw4ZlZGWVdJdzJiaGgyZkNIbEpENWYvaXA0a3hFVFp6MkVNZFBjVjRIY1hRcUtpaEFRUVA4ZjNIRTdPeHRidnZnQ042NWFhay9VTmlmWWFEQmcxN1p0MGo3VGlwYlg2NWFRSUUyblNFdEpjWHR5b0hvbGV0NWtrdGEyajRpTWRLcFN2YSt2YjRNcTJwT21FUkFVaENYUFBpdnQzNm5mNGF6VU0yZVFmUFFvQUdERzNMblFhYlhTYXdOSGpNREJQWHRRbUorUFgzYnN3S1I3NzIxd3ZOZXZYQUZncWIzUjBsZk9JS1ExYTNISkFkRmtxSkVZa0hjZkFkV1FPUUJMLzVpUjFvMVIrVUF6Nldub2ozd05VOW9CQUlCWWxBdjlyeHVoR2pmUFpnU0IzbUJFMXEwOFpHVG5JU003QnhtWmxtUkFSbFlPS3JUMW4rZXZVTWpSSmpRSW9TR0JDQTBPUUdod0FFSXF2NGFHQkZnU0FFSCtrTHQ1N2p1cFhYUlVPRzVtWmlJK3JtRkYxbEpQSDhlNkZhL0JiT1l4WThFZk1HejhERGRGNkY0WkdWbUlqb3J3ZEJnZVp6SWFzV2Y3ZGh6WXZkdG1pSE52cXlITjFmMjRlVFBLU2txay9XUDc5eU1nTUJDakowMXE5SGc5TGI1blQzekhNQkJGRWFlUEg4ZTRxVk1iTlRtWmtaNHUvYjFFdG12WmhUejdEQnlJTVc3OEdkcTdZd2RPVjA1OWFXbHlzck94OGJQUEFGaEc3dlRvMnhjbkRoMlNYdWM0RGhObXpNQlhxMWZqNE83ZGlFdE1iRkFCelp2WHIwdXJKSFNKalcxWThJU1FacTFsSlFmTVBBejd2NjFLRExBc1ZJTm5ReDQvMHFOaEVkS3NzQnhVdythQkMyNEwvZEdOZ0NCQUxNcEY5bmRyOEgxSktLNW41U0lqT3hlNStjWDE2bDR1bHlFeUxCZ1I0U0ZvRXg2TU51SEJpQXdQUnB2Sy9jQUFYM3JTM3d4RnR3MUhSbVpXZy9vNDk5dGhyRisxRElKZ3hxekZ6K0N1cEx2ZEZKMzczY3pNUkhUYjFsMmNMZlhNR2Z5d2NTT0tDZ3FrWTFIUjBaaTVZSUZOOFQxcnA0OGZ4N0VEbHNTaVhDNEhKNU5CcjlQaDU2MWJvVlNwTUhUMDZIckhJNG9paWdvS0VCd2FXdTgrR3B0ZlFBQmlZbU54OWNJRkZPYm40K3JGaXc2TEhPN2F1aFc1dDIramQrVTY5YXdUSXl4K1Aza1NQZnYxazlxbXBxUklyM1hvM05rOWI2S1pVcW5WYmgzeDRNcHllOTZrcktRRWExYXVoRjZuUTBSa0pHWTkrS0RkZHIwR0RNRFpVNmR3OXRRcGZMVjZOWjcreHovZ2E3VjZnQ3YyLy95enROMTM4T0I2OVhISDdhd3MvUFQ5OStnL1pBamlFaE1oazlNMFAwS2FreGFWSERBbTc3V3BNVUNKQVVJY3UvUFowQi9lQUFBSU1wVWcvUFl0YkU0cHFlVXNpd0EvSDdSckc0YjJVUkdJaWd4RFpIZ0lJc09ERUJFZWdxQkFQN0IwOCs5MXVuUnNpeDkybjJwUUgrdFcvUXVDMlF5WlRJNjlQMnpBM2g4Mk9HdzdZOEZTZE8vdGVGMzZ4bmJ4eWxWTUg5ZlBZOWR2YW56bDBtZ0FVRnBjak0vZmZ4OXBWamVlY29VQzQ2ZE94YkN4WXgzZXhLYWxwT0NiZGV1ay9aa0xGc0EvSUFDZnJsZ0JzOW1NYlpzMlFhRlVZc0RRb1M3SFYxcGNqQTJmZm9xWWJ0MHdidXBVbDg5dlNnT0dESkVLeCszNzZTZUh5WUdzakF4Y09Ic1c1MDZmeGo5WHJxdzFPV0F5bWZERHhvMDRjZkFnNGhJVG9WS3JZZVo1NmNsM1pMdDJIaythTEh2aEJaUVdGNFBqT0x6MDFsdFFhelFlamFjMUtpc3R4YWNyVnFDNHNCQnFqUVlQL3VFUFVOWlNUK0RlK2ZOeDgvcDFsQlJRUU04bkFBQWdBRWxFUVZRVjRiUDMzOGNqVHozbDh0OWI2cGt6MGxTYWJ2SHhDSXRvMklpcmlySXlwS1drSUMwbEJRLys0UStJNzlXclFmMFJRdHlyeFNRSHpEZlNiRllsa0hjZlFZa0JRdW9nang4SmMyR1dOTVZnY293R1ozTU5PSmlsaDF3dVE5dklNRVJIaGFGOVZEaWkyMFlnT2lvTTdkcUd3OStYNW1xM05EMFRPdVBmSzc2RTJXeXU5M3hTd1d3R0FQQzhDUVc1MmJXMk5laDE5YnFHTy9DOEdlZFRMK0RscDJkN0xJYW1kaXN6VTlxK25KWm04MXEzaEFUY08yOGVnbW9wV0hmcTJERnNYcjhlWnA0SFlLbW0zbWVnSmJremMrRkNiUHJzTTRpaWlHL1hyNGRTcFVMUGZzNG5YaTZjUFl0Tm4zK09pdkp5aEVkR3V2SzJQS0puLy83NDZidnZVRnhVaE10cGFiaDI2WkxkSWRzNWxldkNoNFNIUTE3dDZhajE4blczczdPeGN0a3k1Tnk2QmNDeVdvUktyVWJ5c1dQUzlJMStEWHhhMjFDRitma29MYmFNSm92cDFvMFNBeDZRZC9zMlBsMnhBa1VGQlpESjVWaXdaRW1kUzFOcWZId3dkL0ZpckY2K0hKbnA2ZmpmVzIvaDBhZWZkbm9Fd2EzTVRHeGNzd2FBWmJyUmxGbXpHdncreWlzTG1RS0FmMkJnZy9zamhMaFhpMGdPaUxweUdJL3ZsUGE1eUc1UURXbCtCYkFJYVk1VVErWkFLTDR0RlNsOGZtZzQvamgwTmtMYlJqazFESmEwREg0K0dyU0xERVhxaFV2b2tWQy9aZW5lV3IvTHpWRTFqclNMbHhEZE5oUytQaTF6MkhGMW9paGk3NDRkTlk3NytQbGg2cXhaMGsyK1BXYWV4NDR0VzNCbzcxN3BXSSsrZlRISmFtMzRmb01Hb1NnL0g3dTNiWU1vaXZoNnpScjQrUGlnczRNbjZvSW9TdHMvYk5xRTQ1WFRGR1F5R2RwMzZ1VHkrMnRxSE1kaDlPVEoyUExGRndDQWI5YXV4WjlmZmhrS1pWWE5sdkxTVW1tNlJtVGJ0alg2S0NrcWtyYnZ2SDhBNk42ekozd0RBcURYNi9IejFxMEFMTVBqQnd3YjFpanZ4VmwzQ2xVQ1FHS2ZQaDZNcEhXNmVPNGN2bDZ6QnRxS0Nzamxjano0eEJNT1AxL1ZkZXJhRmZNZWV3enIvL2MvM003S3dzcC8veHYzenArUDJNVEVXcys3ZHVrU3Z2ajRZK2oxbGhwRDQ2ZE5RMFJVVklQZlM3SFZ6MzV0Q1VsQ2lHZTBpT1NBNmRSZWlDWWpBTXR5aGVxeGp3TjBVME9JYzFnTzZyR1BRL3Y5dnlHVTVZTTFteEI0OHhUWTZKWmQvSXJVTktodlBBNGNQbHJ2NUlDMzJILzRDQWIxYlQxTDJsNDRleFlYejUyek9kWm40RUJNbXowYkdoL0hvNEF5Yjl6QTVuWHJiRVlkREJveEFqTWVlS0JHM1pDeFU2YWdNRDhmeVVlUHdzenpXUHZoaDFqeTdMTm8yNzU5alg0TDh2S2s3VHMzeHBIdDJtSE80c1ZvNDRhYmo2WncxN0JoT0hId0lESnYzRUJoZmo2K1dyMGFDeDUvWEJwMWsyNTFNOTArSnFiRythZU9IYlBabDh2bG1ESnJGZ1lsSlFFQXZsNnpSbHFsWU16a3lYVXVSZGZZMGlzcjFUTU0weUtHZ1F1Q0FJTysvb1YxQVV2U3pYcUZBRmNvVlNxbmt1OEd2Ujdidi9sR0tqWW9WeWl3NklrbkhFNWxjU1MrVnkvTWZ1Z2hiUHpzTXhRWEZXSE55cFVZUFhFaTdwNVJzMkFzYnpKaDM4OC9ZKytQUDBvalhQb01ISWhSRXljNmRTMlpUQWFlNTIxcW1WaTduV1dwYmFOU3FlRGo2K3ZTK3lDRU5ENnZUdzRJdVRmQnAxY05rVlFPblV2TEZSTGlJa2JsQStYUXVkRDl0QklBd0tlblF0YTFOOWp3bXIvWWs1WnJYTklBUFBYUysxajZ5S0lXTzJwRUVBVHMvblUvVnY3clQ1NE9wY25FOWVpQnJ0Mjc0M0phR256OC9EQnI0VUowNzluVFlmdnlzakxzM3JZTnh3OGNnRmo1bEo5aEdJeWJOcTNXYXZJejU4OUhmbTR1Ymx5OUNvTmVqelVyVnVBUEw3eUFrTEF3cVUxUlFRSE9uRHdwN1RNTWc2R2pSMlBpdmZkQ1ZzdnlpYzBOd3pCNDRKRkhzR0xaTXVqMWVxU2xwR0ROaWhXNGY5RWlCQVFGNGV5cHF2b2RNVjI3MnB3cmlxSk5aZm1JcUNqTWYrd3hhVXJGNFY5K2tXb05SRVZITjZqSW83dmNTWFpFZCtyVWFFUEJqKzdiaDZQNzlqVkszOVZscHFmai9mLzhwMEY5NU9mbTR2LysvT2Q2bmJ2MHVlZlFzVXNYbTJOM3BtMEFBRnVaWkRwOS9MajBzeElVRW9LRlM1Y2lLanE2WHRmc2ZkZGQ4UEh6dzRiVnExRlJYbzdvYXFOMCtNb2FGNy9zMklIQy9IenArSkJSb3pCdHR2TlRzRUxDdzVHVG5ZMnJGeTlpei9idGFCOFRJeVVUYjJWa1NKLy90ZzZLbmhKQ1BNdDcvaWUyUzRUeDkvM1NIaGNWQzFsMDdjT2tDQ0gyeWFJVHdVVjJrNllYR004Y2hHcmNQQTlIUlpwU3U2Z3d0QWtQeExHVHlSZ3kwUEZTZHQ3czJNbGtSRVVFb20xazg2Mkk3MjRNdzJEMnd3OWowK2VmNDc0RkN4QVFGR1MzWFVWNU9RN3YzWXREdi94aTgxUTFMQ0lDc3hZdFFnYzdUOEN0Y1RJWkZpNWRpcFgvL2plS0N3dFJYbGFHZlQvL2pKbno1MHR0Q3ZQenBmWGNOVDQrbVAzUVE0anIwY01ONzdMcGhZU0hZOEhTcFZpemNpWE1QSThyRnk3Z3Z5KzloSkN3TU55dXJEZmc0K3VMcUdxakp4aUd3VDN6NXVHemxTdlIrNjY3TUhQK2ZHbEt3cWxqeDdCdDB5WUFnRUtweE56Rml6MitwcnhlcDVQcUp5VDI3dTNSV0ZxU3NwSVMvUGp0dC9EeDlZVk1Kc09sMUZUcHRjRGdZQURBb0tRa1pHVmtvREF2RHc4OCttaURuN1IzN2Q0ZFQvN2pIOWovODgrSTc5VUxvaWppNXJWclNFbE94dThuVHRqVUExQnJOSmc2ZXpiNkRScmswalg2RGhxRW5WdTJRQlJGN042MnpXRzcycVl6RVVJOHg2dVRBMEpPQm9TOE8wdHZNVkRlTmJQVzlvU1EyaWtIem9UMit6Y0FpQkJ5TXlEa1pJQ05xTjlUQ3VLZDdwazRERjl2L3E3RkpnYzJiTjZDR1JPR2V6cU1KdWZuNzQvRlR6N3A4SFZCRVBEeDIyOUxON1dBNVdaLzZPalJ1SHZhTktlWEcvUDE4OE9pSjU3QUIyKytpZmllUFRGanJtMzluODZ4c1JnMlpneXVYN21DQlk4L2prQUhpUXB2MFNVdURndVhMc1dHMWF1aDErbGdNcGxzdm9mREhheitFSmVZaUNYUFBtdFR5TkNnMTJQYnBrMFFSUkVzeStLQlJ4NXBGZ1VhYjF5N0pvMGdTV2pFZWdOOUJnNnNkV1NLcS9idTJDR053S2d1TkNJQzg1Y3NjZHUxWEJVZUdRbWxTb1dVMzM2RHViS1E2eDNCb2FFMm93Tm16SjBMaG1IY05wb3JNQ2dJMCtmTUFXQXBJdnY5aGczSXpzaVFYcGZKWk9nL1pBakdUcDBLdjNvc2ZUaGkzRGlVRkJYaCtNR0RVZ0ZUYXpLNUhDUEdqcTNYcWlhRWtNYm4xY2tCVTlvSmFWc1cwdzljR0ExUklxUWh1TENPa01YMEEzL3ROd0NBS2UwNGxKUWNhRlZHRGUyTHo3N2VpWlR6cWVpWkVPL3BjTndxNWR4NTVPWGxZTlRRdnA0T3BkbGhXUlp6RmkvRysyKzhBVkVVTVdEWU1JeWNNS0ZlTisrUjdkcmhpUmRlUUVSVVZJM2FCQUF3OFo1N0lBSmVOWTJnTm5HSmlYanFILy9Bcmg5K1FFcHlNc3c4RDVabE1UZ3BDU01uVEhCNFh2VVZEcFFxRmVZKzhnZytYN1VLOTlVeDlhTXAzYWlzTnhBUkZZWFFPcXJqTjRSS3JVWlltelp1N2M4UmpZOFBldlQxL0w4RFFTRWh5TS9OQldBWktkS3VRd2RNbnp2WFpyUklZNDRjNFdReTNMZHdJVmE5L2pxQ1FrTFFlOEFBREI0NUVuNEJBZlh1azJWWlRKOHpCNU5temtScFVaSE55aHd5dVJ3QlFVRXRkdG9hSVMwQncxZGNFK3R1MXZ5SXVncm92bnNmRUFVQURIenVmdzFzUU9QOXAwVklheUdVNUtKaTA4c0FSSUJob2I3M0NhcmowY3BzMjNVRXZ4NUp4WHR2THZOMEtHNzExUE4veDZnaDhaZzZma2lUWDN2dHhwL3crY2FkK0hYTGUwMStiVmRjdTNRSm9lSGh6WGFKTVoxV0swMUxjRFE5d2xsMzZnSUVCUWVqWGNlT0RRME5BR0EybTFGU1ZBUmZQeitiMVF0Y2taK2IyNmczNGE0NnRuOC9zak16MFRrMkZyMzY5M2Q3LzJXVmhSY1ZDZ1dVYml5OGFORHJZVFJhaWxYWDV3bDRVeEpGMFc0aXJha1U1T1haMUFZaGhMUjhNcDhZdS8vb2VHM2FuazlQclV3TUFGeGtWMG9NRU9JbWJFQTR1TWd1TU4rNkRJZ0MrT3Vwa0hkdm1VUE1pWDJUeGd6QzFwOE9ZYysrQXhnN2NvU253M0dMUGIvdVIxbFpFU2FOY1czK2JHdFQvV2wyYzZQV2FLRFdhTnpTVjJNOE9lWTREc0doRGF0bjBad1NBd0NrRlJRYVMyUGR1Q3RWS3JjbUd4cVRKeE1EQUNneFFBaVJlTzI0SG5QR0JXbGIzcFYrMlNQRW5lUmRxajVUMXA4MTBqcHdISXRubHN6Qyt4OS9DbTA5bCtwcVRpb3F0UGhnOVdmNDg1Slo0RGl2L1crUEVFSUlJYVJSZWVWdlNhTEpCS0hnVHNFZkJySU96V05lSGlFdGhheERMd0NXSnhsQ3dTMkl2Tkd6QVpFbUZ4L2JDVW1EZStBL3kxZDVPcFFHZTNQNVNvd1lsSWo0YmgwOUhRb2hoQkJDU0xQbGxja0JJVDhERUN5bEV0amdLREFxUHc5SFJFakx3cWo5d0FaVlZza1dCS3RWUVVocnNtVEJOR1JrcEdQcmp6czlIVXE5ZmI5OUp6S3pidUx4aGRNOUhRb2hoQkJDU0xQbW5jbUJ3aHhwV3hiWnZPZEhFdUt0WkZHeDByWlFlTnVEa1JCUFVTamtlT1haUlZpejlndjhmdmFjcDhOeDJlbVVzL2hzM1JkNDVkbEZrTXU5dHNRT0lZUVFRa2lUOE1ya2dGaFNJRzJ6UVZFZWpJU1Fsc3Y2c3lXV0Zub3dFdUpKN2FMQzhNcHppL0R5c2pkdzVkcDFUNGZqdEN2WHJ1T1ZmLzhIcnp5M0NHMGpHMVlnamhCQ0NDR2tOZkRLNUlCUVZuV2p3Z2E2YjAxY1FrZ1ZOaUJDMmhZb09kQ3E5VXJvZ21jZW00WG4vL0dxVnlRSXJseTdqdWYvOFNxZVdYSWZlaVYwOFhRNGhCQkNDQ0Zld1N1VEE5QlZTSnVNYjdBSEF5R2s1V0w4UXFwMjlPV2VDNFEwQzhNSDljU1RqOXlEWi83MlVyT2VZbkE2NVN5ZStkdExlUExSR1JnK3NKZW53eUdFRUVJSThScGVPUWxUTkZWVlRtZmthZzlHUWtqTHhjaXIxb2UyL3N5UjFtdjRvSjd3OTlQZ2xYKytqb2NXenNlTUtSTTlIWktONzdidndPZnJ2c1QvUGJlSVJnd1FRZ2doaExqSU81TUR2RUhhWmhSS0QwWkNTTXRGeVFGaVQ2K0VMbGp4NzZmdzZ0dWY0L1NaRkR6LzlKL2c0NlB4YUV3VkZWcTh1WHdsTXJOdVl1WHJUemZyR2dOck4vN2s2UkFJSWNTclBUaDdncWRESUtURjhzcmtBQVNoYXB2MXpyZEFTTFBIV1gyMkJMUG40aUROVHJ1b01Mei8rdFA0YVAwUG1QL29Vanp4Nk1NWU95ckpJN0hzL21VZlBsajlHWklHOThDTGYzeTYyYTlLOFBsRzcxMFdraEJDbWdOS0RoRFNlQmkrNHBybzZTQmNwZjN5RFduYjc5R1BQQmdKSVMxYjJTZExwRzNOdkw5Nk1CTFNYS1ZlU3NjNy85c0VmLzlnTEg1d0hub214RGZKZFZQT25jZW42NzVDYVdraG5ubjhmc1IzNjlnazF5V0VFRUlJOFhZeW54akc3dkdtRG9RUVFrakxFZCt0SXo3NjcxK3dZKzh4L1B1L2J5RXNMQUp6NzdzWGd3YjBBOHU2dCthdElBZzRkaklaR3padlFWNWVEdWJNR0lOSll3YUI0N3l6dGk0aGhCQkNTSE5DeVFGQ0NDRU53bkVzcG80ZmdrbGpCdUhYdzZld2ZzTjZ2TGw4RmNhT0dvR2tvVU1RSDljTkhNZlZxMit6Mll6VUM1ZXcvL0FSN1A1MVA5cTJDY0wwdTRkaDFOQytsQlFnaEJCQ0NIRWpTZzRRUWdoeEM0NWpNWFpFZjR3ZDBSOVp0L0t4ZS85SnJQaHdGVzVtNVNNeFBnNnhYVHFqZmJ0MmlJNXVpNUNnSUdqVWFxZzFsaFZuZEZvZHREb2RDb3FLa0pHUmhadVptYmg0NVNyT3BWNUErN2FoR05RM0FTdi85YWRtWFd5UUVFSUlJY1NiVWMwQlFvaERWSE9BdUVOWmhSWXA1Ni9pNm8xc1pHVGxJaU03QnlVbEZkRHFETkRxZFFBQWpVb05qVnFKZ0FBZlJFZEZJTHB0T0RwM2lFTFBoTTd3OC9CcUNJUVFRZ2doTFFuVkhDQ0VFT0lSZmo0YURMMnJCNGJlMWNQVG9SQkNDQ0dFRUFkb3dpWWhoQkJDQ0NHRUVOTEtVWEtBRUVJSUlZUVFRZ2hwNVdoYUFYR0tVSlFOb2ZpMnRDL3IwQXRnNjFkOW5OUk9OR3FyZGhnT2pGenB1V0FJSVlRUVFnZ2hyUUlsQnh3d3BSMEFHQWJ5dU9HZURxVlpNRjArQnVPWm42Vjkzd2ZmQTZOb25ja0JrVGRDS0xvRkxxeERvL1JmdnZiUDBqWVgzZ21hNlZRSWtCQkNDQ0dFRU5LNEtEbGdCNTk1SHZyREd3QlJBSjl4SHFvUkM4QW9mWm8wQnRHb2hhZ3RnYWd0Z2FBdHRXenJTc0g0QkVLUk9LWkpZN0dMc1Z2Z3NuNUVFWVpqbXlBS0FsUkQ1d0J3cm0rUk4wTElTMi93NVZuL01EQStRYzVkVTFjSzNjK3JJQlRkZ25yaWsrRGFkRzN3OVFraGhCQkNDQ0hFMHlnNVVJMVlVUXo5M284QlVRQUE4T21uVVpGM0hlcWtoOEMxalhPbUI4RE1RK1JOZ05rSTBXU0FhTlFESmwzbHRnNHc2U0VhZFpZL2hncUkrZ3FJaG5LYnJ4RE1kbnRuL2NOYVZuS0FOMEgzNjJydzZiOUxoNXhORUlqbGhkQnVmN3ZCSVNnSDMrL1U5MVFvellQdXgzY2hsQmNBQUhRL3JZSjYwdFBnd2pzMU9BWkNDQ0dFRUVJSThTUktEbFREK0FSQ09lQWU2STl1a203UXhZcGlhSGNzaDZMdkpDajdUclc1TVRaZE9BakRxZTBBYjRKb05nSThEMEJzdFBpRTBqeUlSaTBZaGUyNjMrWmJseHJjTjZQMkJ4dll4cm0yYmtvTzhMY3VnazgvSSsyYlV2Y0JjRDVCMEpRWWpUOFlUUUJRbVJ3UVRYcm9mbG9CemVSbndZYTA4M0IwaEJCQ0NDR0VFRkovbEJ5d1F4NC9FbXh3TytqMmZBUlJWMXA1VklUeDFJOFFjcTlETmVvUk1DckxOQVBHTnhoaVJYSFRCTWJKd0tvRElKVG1nUXUxbmUvdWppZm84bTZEb1VwYTVGeGp4ajBMWGNpaUU2RWFPc2N5amFPU0tYVWZHSWFCY3NnY3QxekRYUmlaRXVvSmY0SjIrMXNRQ3JNQUFLSkJDKzJPNWRCTS9ZdlRpUlZDQ0NHRUVFSUlhVzRvT2VBQTE2WUxmTzc1TzNTN1A0VFphbDQ3bjVrSzdYZi9nbXJzRW5CaEhjR0Z0SGV0WTRZQnhLcVJCWXhQSUxqZ2RtQVVha0NwQWFQUWdGSDZnRkg1Vkg3MUJhUHlBNlAyclRGYW9FbFZUck9Rc081YkJWTWVQeEtDdGdURzB6dWtZOGJ6dndKeUZaUURaampkajJiUzArRGFkbmVxYmRrblMxeU9Fd0FZcFFhYUNVK2lZdXNiRUN1S0FBQ2l2Z3phSGU5Q00vVjVzSDRoOWVxWEVFSUlJWVFRUWp5SmtnTzFZSHdDb1pueUYraCsvUlI4K21ucHVGQmVDQ0V2SFZ4WVJ6QnFQeWdIM3crQXNTdzVKMU9BcWZ3RHVSS01URm50cThMbXhsVGVxVi9sK2MyY1lKVWNZQmk0ZThpL3N2OTBpR1VGTUYwNUxoMHovcjRUakVJTlJhKzc3WjlVSTJIUk5Lc25NRDZCMEV4OEN0b2YzcFNXSFJRcmlxR3JUQkF3R3Y4bWlZTVFRZ2doaEJCQzNJV1NBM1dSeWFFZXV3U0c0NXRoUExzSEFDRHZjaGZrOFNPbEpzMmhRS0Rmb3g4MThoV3M2aWd3alhNVHJocXhFRUpwSHN5NTE2UmpoaE5id1BxRlFCYlR2MlpFK2dxYmZVYWhicFM0N0dHRElxRWUreGkwUDYyUUVpZENhUjYwTzkrRHo0eS9BcHk4eVdJaGhCQkNDQ0dFa0lhaTVJQXpHQWJLUWJQQStvZkJlT0VnbE1NWGVEcWlSc05ucGRtT0VxZ2tsT1pYN1RBQW4zSGVwWDVsMFFsMU4rSmtVSTliaW9ydmwwbDFIR1F4L2NHMTcyRzN1VkNVWmJQUGFBSmRpcW1odUxiZG9Sbzh1NnBlQXN0Q0VaOUVpUUZDQ0NHRUVFS0kxNkhrZ0F2azhTTWhqeHNHc0MzMzI2YjdlUlZnNW10dlpPYWgrMm1GUy8wNk83S0IwZmhEUFhZSnREKytBMldmS1ZEMG51Q3dMWC96ck5WNUFXRFVmaTdGNUE3eStKRXc1OTBBbi80NzFHTWZjN3JtQVNHRUVFSUlJWVEwSnkzM0xyZXh0T0RFUUtOeHNSWUFGeDREMzluTExNc0dPaUNVNUlMUHJCcTlJR3ZJVGJuWXNLVW5WY01lZ05Cbklsai84QWIxUXdnaGhCQkNDQ0dlNHI2Uzh5MEZiL0owQkMwT1U0OUNnYlVsQmdBUmhpTmYyOXpVeXpyZjVlSUZxZ29xQ3FWNUxrWlhEU2VueEFBaGhCQkNDQ0hFcTlGamNCc2lkTHZlQjFnT3ltSHp3UG9HZXpxZ0p1YzcveTNZRkIrc3BOdXhIT2E4R3dBQUxySWIxT09YMXRxUDRlVDNNS1h1dCt5NGViU0ZJWG03emFnQkxyUTlaTkh4THZYQnFId2g2c29BQUthTGg4RDZCSUlONjFnamtjRW9OV0NEMnpVOGFFSUlJWVFRUWdocHhpZzVZTVY0WnBlbElCOEE4K2IvZzZML0RDZ1NSdGs4WmJiR1h6M1o0R3NLSlRuMTZvZlJCSUNMN05iZzY5Zm8xMUhGZjZ1bjlJeE1BVWFocWF1bnFrMjNMVEVvd3BDOERjWlRQMXBkaG9WeThHeTR1clFpRjlHbGFubEtNdy9EeWUvdHRwTjN1UXVxVVl2ckdTOGhoQkJDQ0NHRWVBZEtEbFFTeWd0aCtPMEhhVjgwR1dBNHVoSDgxWk5RSlQwSU5yQk5qWE4wdjZ4dThIWDVqSFBnTTg2NWZCN1hOZzZhUmtnT09DSmFGeWwwNW1aZnNHclAyYll2WC85TWpXVUlxNnRld0ZEVWxrQi9ZRjJONzVXeTMxUndiYnJVSFU4MWlqNlR3R2VjcmJQNEl1TVRCSkUzUWl6THI3VWRBREFxUDl1aWlHWWVRbW11eTdGWkUza1RoS0pzbDg1aC9FTEF5SlFOdWk0aGhCQkNDQ0drZGFIa1FDWFdOeGpxQ1grRTRjQjZDT1VGMG5GejdqVm92MXNHNWVEN0lZOGI3c0VJN1RQZnV1VDJQdG1ROW1BVXFtb1hzcjdaZDJLcFBzRXNiZGFuNW9ETnBYT3VRYmZ6UFlnbXZjMXhSZUlZS1BwTXFsZWZYR2g3YUtZK0IyUHlOcGh6cmtFMGF1MjJZelFCRVBKdlFydnR2M1gycWVnekNjciswNlY5b1RRWEZadGZyVmQ4VWgrRm1TNzNvWm4wTksyYVFBZ2hoQkJDQ0hFSkpRZXN5TnAyQnpmelpSaU9iSURwOGpIcHVNZ2JvVC80QmZpTTgxQ05XQUJHNmVQQktHMXB0Ny90OWo0MTAxOEFGeDVqYzB3MDZhUnRScWFvdXhPYmtRWU4rekhqSW1JZ2p4c0c0OWs5bGYyeFVBNjhENHJFTVEzck42d2oxQlArVkdjNzgrMHJEYm9PSVlRUVFnZ2hoRFIzbEJ5b2hsR29vQnI1RUdRZGVrRi9ZQjFFWTlWTk1aOStHdHJDTFBqTWVnVmdaVFdHdmp1cjdKTWwwcllpY1F5VWcrOXZjTnlOemZyN1VHTlVnYjMyVmlNSHdObittR21tUGcrSWdzMHhQdU1jRE1lL2RkaWZjdEFzaUdZZVFsNDZsTVBtZ1F0dDcyVGtoQkJDQ0NHRUVFTHFRc2tCQjJTZCtrSVQyZ0g2WHo2Qk9mZTZkRnpSYjRyYnErODNlMmJlZGlTQU0vUFpyZG96MVpJRDl1bzNzSVZaZFhhcEdqckhzcENDZ3dLUmpZVnIwOFZoSXNnNjBWTWRHeFJWcndTU2RaOWNlQ2RvcHYvVjVUNElJWVFRUWdnaHhCV3Q3QzdYTmF4ZkNEUlRuNFBoK0xjd250c0xSYzl4a0hjWjZPbXdiTlIyODZrL3NBNm1pNGN0T3l3SDM3bHZnTkg0dTN5TjZ2UHhHWG5kSXdlc2F3NjRMNW5Db0d5MTQ1dnhCdmN1VThMM29SV04xajhoaEJCQ0NDR0VORmVVSEtnTHkwRTUrSDdJT3ZRQ0Y5blYwOUU0VGVTTjRLOG5TL3V5am4zcWxSZ0FBS0dzd0diZm1YNXNweFU0VWNDUUVFSUlJWVFRUW9qSFVITEFTVnhVcktkRGNBbWZmaHFpc2FxNnZ5SStxZDU5Q2FWNU52dXNYNmdUSnptZVZrQUlJWVFRUWdnaHBIbWh1N1lXU3BwT0FNdmNkeTZ5VzczN0VzdnliZlladjVDNlQzSjE2VU1uK1QyOENnQ2cyLzAvOEJubkFBQ3l6Z09nVG5yUTViNTArejRIZiswM2FkL2JFa0NFRUVJSUlZUVE0aTZzcHdNZzdpZVU1TUNjZlZIYVZ5U01zdHRPNUkzTzlWZDhxMnFIWmNINkJOVjVqdlcwQXJlT0hPRGtBQ2VIUEc2NGRJaS9mZ3Fpdmx4Nnpaay9RbG1CemJRTE1BeVVBMmE0TDA1Q0NDR0VFRUlJOFNJMGNzQUo1dndiWUFQYWdKSGJyOUl2R3JVb1gvdm5ldlZ0UExjWHhuTjduV3FydnZzSnlOcjNyTE9kNmNKQmFadFJhaURyT3NqbWRmUHR5ekNtN0laUWZBcytzMTZycy9xL09lZWF0TTBHUmdHTUV6a2xVOVdVQnNnVWRiZDNrYXg5VHpBYWY0amFVa0F3dzNoMkQ1U0Raamw5dnZIVWRrQVVwWDE1NTd2QUJyZDFlNXlFRUVJSUlZUVE0ZzFvNUlBVERFYzNvZUxyRjJFOHZRT2l2c0xUNGRSSzVJMHdYVHdpN2N2amhvT3h1amszWjZWQnUrMHQ4RGZPUUNqSkJYL2pUTzM5NmNvZ1dFMHI0TUk3T1JlSHlWQzEweGdGQ1ZrV2l1NVZkUlNNcWZzZ2xPUTZkYW81NXlwTVZ0TUp3TW1oNkQvTjNSRVNRZ2doaEJCQ2lOZWc1RUFkUkpNZTV0eHJFUFVWTVB5MkZlVWJYb0JZVWVUcHNCemlMeDJGYUtoTVlMQnNqU2tGWEZTY1RVRkI0OWs5dGZabnpybHFlMzVFakhPQldDVUhtRVlZT1FBQThoNWp3YWo4TER0bUhvWWpHK28reVd5Q2Z2OWFtMUVEeXY3VG5DdXlTQWdoaEJCQ0NDRXRGRTBycUlNNSt4SWdDTkkrcXdrRVU4ZWNlK1dBR1pCMTdOUGdhNHNWeGREdWVOZUZFMFNiS1FyeW1QNDFZMlVZeUJQSHdIQjBJd0RMRkFOei9nMXdvUjNzZGxsOVpBRVg3a3h5UUxTdFo5Qkl5UUZHcm9LaXp5VHB2ZkNacVRCZE9nSjV0eUVPenpIODlnT0VraHhwbnd1UGdhTEh1RWFKanhCQ0NDR0VFRUs4QlNVSDZtRE9TclhaZCthbW45RUVnQTFzMCtCckN5NE94K2V2bjdLNThWWDBIRyszblR4MktJekpQMEEwNmdBQXByTjd3WTE2MkU0QUF2aWJWY2tCMWovTXFmY2xtb3dBcXA3TU45YklBUUJReEkrQUtXMC9oT0xiQUFEOTRhL0FoVVNERFltdTBkWjA1UVNNS2J1cURzamtVQ1U5V0dmTkJVSUlJWVFRUWdocDZXaGFRUjM0bTJkdDltVWRlM3Nva3JxSU1QeStROXFUUlNmWXZVRUdBRWF1aEx6YllHbmZkTzAzaU5yaUd1M010eTdaMUZod2VqU0VkVEZDd0cwakIwUjllYzJEckF5cVVZc0JsclBzOHlib2R2K3ZSbHR6emxYb0Q2eTFPc0pBbmJUSUxVa2NRZ2doaEJCQ0NQRjJsQnlvaFZDWVpWT01qMUg3T3ptc3Z1bVpycHlBVUpBcDdTdDZUNnExdmR5cW1COEVNNHhwQjJ1ME1WNDRZTFB2YkdMRXBoZ2g0SENWQjFmdzE1SlJzZmxWdTY5eG9lMmg3RDlkMmhmSzhxSGQ4YTVVZThGODZ4SjBQNjBBekx6VVJ0bHZDbVF4L1JzY2x5dEUzbEIzSTBJSUlZUVFRZ2p4QUVvTzFLTDZmSHRaaDE3TmNnaTZXRkVNdzlGdnBIMHVLaFpjbXk2MW5zTUd0Z0VYRlN2dG15NGVzcW10SUpRWGdMOSt1cXE5WDZqVHhRaXIzd1F6c3ZvbkIwU2pGdnBmMTBDMzkyT0l1bExiV2daV0ZEM0gyeXp6S0JSa1F2dmp1ekJkUEF6dHp2Y2dHcXRHTThpN0RvS2k3NVI2eDFRZi9OV1QwSDcvZXBOZWt4QkNDQ0dFRUVLY1JUVUhhbEVqT2VDR0lvUHVKcFFYUXJkekJVUjltWFJNMlc5cWpYYWlvUUtpdGdTaXRnUkM1VmViMXl1S3dkODhJNzFIMDdsZkFMRXFXU0JQSEEzQXljUkk5V2tGOVJ3NXdHZWNnLzdBZXBzcEQ2S3VESXhmU00zR0RBUDFtTWVnM2ZHdXRNS0NVSkFCL1lGMXRxRjBId0hWMEFmcUZVOTlpQlZGMEIvNkN2ek5GSUNsWEJ3aGhCQkNDQ0drZWFMa2dBTkNXUUhNZWVuU1BxTlFRZFkyMXZFSkhpQ2FETkJ1K1NkRWcxWTZ4c2lWTUtidWgzaHFPMFJkT1VSOW1XWCt2V0N1c3o5VDZuN0lPdmFCVUpZUFkrbyttejdsM1lhNkZKYzFScTZxKzV4cUl3TDArOWZDZE9sSXRYNlVOZ21MR21SeXFPLytJN1JiMzdBcHpIaUhvdmRFS0FmTXFETVc5eEJoU2owQXc4a3RWYU1XQkFHaVFRdEdxV21pR0FnaGhCQkNDQ0hFT1pRY2NJQy9lc0ptWHhiZEEyQ2IxN2VMa1N2QlJjYUNUNjhhL2krYURPQ3ZucXhYZjN6V0JRaWx1VEFjLzlabWZyNDhiamdZUmQwMytGSU1oZ3FiZldmT0ZVcHpiZmFySndhNHRuRlFEVjhJMXQ2b2dUdlgxWmZCa0x3TlFtbWUzZGZOZWVrUUNqUEJCcmVyTTU2R0VBcXpvRC80QmN5NTEyeU9Nd3ExemZlVkVFSUlJWVFRUXBxTDVuVzMyNHlZcXQxZ044Y3BCUUNnNkQzQkpqbmdFQ2NIcS9FSG93a0Vvd2tBby9ZSHF3a0FPSmtsR1FBQUhBZGo4bmJ3NmI5THB6RUtUWjNGRGF1N3M2eWcxSWZTcC9ZVFJOR212b0hOdVhJbGxJTm1RUjQzM1BIcEpqMU01L2ZCZUdhblRXMkI2c3haYWFqWThpL0lZNGRCMFdjU1dOL2cydU9xaTFCdEZBTnZoT0hFRmhqUDdxN3htcXhqSDZpR3pnV2o4Vy9ZTlFraGhCQkNDQ0drRVZCeXdHL0dsWG9BQUNBQVNVUkJWQTZoS0J0Q1lWYlZBVTRPTGpyUmN3SFZnZ3ZyQ0ZtSFhoQks4OEQ2Qm9QeENRTHJFd1RHSnhDTVQ2QmxXeE5RNncyNk9Tc05iSGdNWkIxNlFyZnpQWnZYRkgwbmcxSFZjWE52alRlQnYzSzhhbDhtQitNVFdPc3B4cFJkZHFjQmNKRmRvVXBhQk5ZdjFPNTVvcllZeG5PL3dKUjJBS0pSWi9zaXkwS1JPQVpjZUF6MFJ6WlcxUzBRUlpndUhJVHA0bUhJT3ZTQ0luRTB1TWh1enI4LzYrdnJTbTNmeDltOUFFU2JZNHdtRUtxaGM1dnhFcGlFRUVJSUlZUVFRc2tCdTB3WEQ5dnN5OXAyZDJrNVB2Myt0ZER2WCt2dXNCeFNqLzlEdzg2ZitCUWc4TkJ1Znh1aXZtcEtBQnZZQm9xRWtUWnR6ZmszSVdxTHdXZ0N3YXI5QWJrS2pGd0IwY3hES01xRzRmaTNFTW9LcFBaY1JCYzRYY2hRdWpBSFpmL3BVUFFjWDNOMUNGRUVuNVVLMDZXamx0RUdRczFoK2x4NEo2aUd6UWNiWXBrKzROTTJEb1pqbTIzL1hrVUJmUHBwOE9tbndRWkVRTmFwTDJTZCtvQUw3ZUIwbVB6dHk5V08yQ1lHNUxGRG9SeDBIeGdGMVJnZ2hCQkNDQ0dFTkcrVUhLaE80R0c2Zk16bWtLeFQ4NXhTNERhQ0FOM2UxVERuV00yUloyVlFqWDZrUnAwRklTOGQra05mT3QyMXZOdmdPdHNvZW8ySE9Tc05mRllhV0w5UXFNWThDaTZzbzAwYmMvNU44TmVUWWJwOERHSkZzZDErMklBSUtQcE9nYnp6QUp1a0FxUFFRRFZpSWVUZEJzTnc0anRwTlFQcFBaWGt3UGo3VGhoLzN3bldOeGhjVkJ5NGlCaHc0VEZnZzZMc0wxOXA1bUg4L1NmN2NmZ0dRemw4QVdUdDR1dDg3NFFRUWdnaGhCRFNIRkJ5b0JvKy9YZExkZjg3R0JheTlqMDlGMUJqRTBYbzkzOVdvMjZCY3NBTWNDSFJOWnJmZVJydkRDNnlxK1ZHdlU0TVZDTWZodUhrZDFBT25pVTlhZWN6em9HL2NRYjh6UlNIQ1FFQVlQM0RvT2d6R2ZLdUF3SEc4WEtCWEp1dTBFeDdIdnpOc3pEOHRoVkNRVWFOTmtKNUlZUkxSNlNDaUlxZTQ2RWNPTE5HTy81bUNvVEN6QnJINWJGRG9SeDh2MU1yTkJCQ0NDR0VFRUpJYzBISmdXcEVmUVVZbVJJaWIxbU9qMnZUQll6SzE2VStsQU5tdUtXQW9WaFJETzJPZHh2Y1Q2MFlCcERaVHBtUWRlZ0ZSYyt4ZHB1emdWRk9kU3ZyMkFlcXBBZHJ2Vm0zQ1VQamIybHZ4Wnh4RHFhMEE0N09nS3h0SE9RSm95RnIzOFArMDMxSHNiWHZBVm43SGpCblg0RHgvRDd3Tjg3WVhTS1JDK3NJNVlEcDl2dm8xQmV5NkVUd0dlY3E0dytBYXNSQ3lKcHBiUXBDQ0NHRUVFSUlxUTBsQjZxUnh5ZEIxcmsvVE9kL2hmSDhQc2c2OVhXNUQwWVRBRGF3VFlOakVUaDVnL3R3aG1yWUF4QjFwZUJ2bkFFWEVRUDE2RWZocUU0QW8xQkJPWGcyWU5SQ05QT1dPZitDWUxtNVpqa3dQa0dRdGUwT05yaHRnK05TRHJvUDV0eHJNT2ZkcUxxK3hoL3ltQUdReHllQkRZaG9VUDljVkJ6VVVYRVFLNHBndW5nRXB1dW5wTkVBakVJTjFaakhhbDIrVXBYMElDbzJ2d2F1VFJlb2hpOXdyWEFqSWExSVdZVVdLZWV2NGtwNkZqS3ljcEdSbll1UzBuSm90UWJvREpZVlJ0UktGVFFhSlFMOGZSRWRGWTdvdHVIbzByRXRlaVowaHA4UDFlMGdoQkJDQ0dsc2xCeXdnMUg2UU5GM0NoUzk3b1lvbUowNGdiTXBaT2ZxU0FQSDNjcHMrMjJzd25ZTUM5WG94VEFjV0EvbGtMbUFyUGFraENKeGRPUEVVUjByZzJyMG85RDkrQTY0cURqSXU5d0ZMaXJPcFZFQ3ptQjhncURvT3htS3ZwTWhsT2FDdjM0YWJGQWtXTCtRMnM5VCs4UG4zcitEOFFseWF6eUV0QVNaMlhuWXZmOGtqcDFLUlVaMlBuckVkMGRzMTg0WU9EQVdzOXExUTNCd0lEUnFOVFJxeTc5cldwMFdXcDBPaFlYRnVKbVppWXpNTFB5dyt4U1d2ZmNsb3FOQ01haHZQTVlsRFVDN3FEQVB2ek5DQ0NHRWtKYUo0U3V1aVhVM2ExNjBYNzRoYmZzOStwRUhJeUdrWlN2N1pJbTByWm4zVnc5R1FyeUIyU3pnMThPbjhOM09RN2lkVzR4eG81SXdZdWhneE1kMUE4ZHg5ZXpUak5RTGwzRGc4RkhzK25VZm9pSUNNV1BDY0l3YTJoY2M1OXkwSlVJSUlZUVFVa1htRTJQM2FTdU5IQ0NFRU5JZ1pyT0FIWHVQNGV2djl5SThyQTBXUGpBZmd3YjBBOHMyL09hZDR6ajBTT2lPSGduZHNmU1JSVGgyTWhrYk5tL0JaMS92eEp3Wll6QnB6Q0JLRWhCQ0NDR0V1SUYzSmdkWTFqTFBIYkRNZWE5bFhqZ2hwSjdNZk5VMlc3K252cVRsUzcxNEhlOTg5QTM4L1lQeHQrZitncDRKamJlRUo4dXlHREp3QUlZTUhJQ1U4Nm40ZE8yWDJQclRJVHl6WkJiaVl6czEyblVKSVlRUVFsb0RyN3lyWm1SS2lFWWRBRUEwR3NDb3ZQSnRFTktzaVNhOXRNM0lGUjZNaERSSFJxTUpINjMvQWZ1UG5zVVRqeTNHMkpFam12VDZQUlBpOGQ2Ynk3RG4xLzE0K2I5cmtEUzRCNVlzbUFhRm9ta0t1UkpDQ0NHRXREUmVPUmJUK2taRk5PazhHQWtoTFJjbEI0Z2ptZGw1ZU9MRjVTZ3FFL0RsNmcrYlBERmdiZXlvSkh5NStrTVVsWnJ4eEl2TGtYVXIzMk94RUVJSUlZUjRNNjlNRGtCZHRXU2NXRjdvd1VBSWFibkVzb0txSFRldHdFRzgzNW56Vi9EazM5N0Q5Q2xUOGVyZm5vZEc0L2xsQmpVYURWNzkrd3VZTm5rcS92VGljcHc1ZjhYVElSRkNDQ0dFZUIydlRBNndmc0hTdGxCODI0T1JFTkp5Q1NVNTBqYnJIMXhMUzlKYUhEeVdnbGZmWG9kWFgzb1IweWRQOUhRNE5jeVlNaEd2dnZRaS91L3R0VGg0L0l5bnd5R0VFRUlJOFNwZW1SeGdBcXJXbnhlS3NqMFlDU0V0bC9Wbmk2SGtRS3QzOEZnS1ZxeitEdSs4L2svMDdwSG82WEFjNnQwakVlLzgrNTlZOGNuM09IZ3N4ZFBoRUVJSUlZUjREYTlNRHJEQkVkSTJmK3VTQnlNaHBPWGlzeTlLMjJ4d0d3OUdRanp0OS9PWDhjNUhtL0RmWmYrSHpwMDZlanFjT25XSjZZUTMvL1VLM3ZuNEc1cGlRQWdoaEJEaUpPOU1Eb1JHQXl3REFCQUtzeUhxeXp3Y0VTRXRpNmdyZzFCMHk3TERzbUREMm5vMklPSXhtZGw1ZU8yL2EvSGFQMTcwaXNUQUhWMWlPdUcxdi84VnIvNzNjMlJtNTNrNkhFSUlJWVNRWnM4cmt3T01YQTQySktweVR3VC8vK3pkZFhSVTU5YkE0ZDlZM0pVWTdsNmNvQ2xRdkxRRldscGFxTXV0VS92cXBlNUc5Vlp1S2ZYaVJZbzdKRkFzRUp3Z0NZRzR5MlRzK3lQSmtEUkNaSktUU2ZhelZsWm1qbTZZWkRKbm4vM3U5NXlVamdwaFM4WnpCd0VMQUdyZklGUmFtYTJnT1Nvc05ERDNneCs0Yy9hdGpYb29RV1Y2OStqT0hiTnVaZTRIUDJBd0dKVU9Sd2doaEJDaVViUEw1QUNBSnF5ejliSGhaS1NDa1FqUjlCaE9YZjZkS3YyN0pwcVhyeGNzSnl5c2RhTnNQbGhkMTAwYVQxaG9LNzc2Y1puU29RZ2hoQkJDTkdwMm14elF0dTRLcXFMd1RSZFBZczVNVWpnaUlab0djMllTcG92RjQ3UlZhclJ0dWlvYmtGREVrZU5uMkxMckVNODg5cERTb2RUWjA0ODl6SlpkaHpoeTRxelNvUWdoaEJCQ05GcDJteHhRT2J1aUNXNWIvTXlDL2grNUt5U0VMUlQ5TGhVTktkQUV0MFhsNUtwc1FLTEJtVXhtUHZ6NlR4Njg5eTVjWEZ5VURxZk9YRjFkZVBDZU8vbndxejh3bWN4S2h5T0VFRUlJMFNqWmJYSUFRTmRsZ1BXeE1YWXZwdVJ6Q2tZamhQMHpKWi9GR0x2WCtselhaYUNDMFFpbHJOb1FpWWVIRDZOSERsYzZGSnNaSFRFQ0R3OGZWbTJRWVdoQ0NDR0VFQld4NitTQU9qQU1kVUJvOFRNTCt0MkxGSTFIQ0h1bmoxcUV0UkZoUUJqcXdEQmxBeElOem1ReTg5dlNEZHc5KzFhbFE3RzV1MmJkd205TE4wajFnQkJDQ0NGRUJldzZPUUFxSEhwZHZyTmxTamlPTWU2d2d2RUlZYitNY1ljeFhUeGhmZTdRYTVpQzBRaWxiTnF4andEL0Z2VG8xa1hwVUd5dVovZHUrUHNIc21uSFBxVkRFVUlJSVlSb2RPdzhPUURxZ0pab1cxLytFS3ZmOFN1V2dsd0ZJeExDL2xnS2N0RHYrTlg2WE51NksrcUFsZ3BHSkpTeVpQVjJaa3k3WHVrdzZzM04wMjVnNmQvYmxBNURVZWZQbkZFNkJGRk5Gb3VGTXlkUFlqS1psQTZsd2V6WnNZUGQyN2VUbUpDZ2RDaVZXcmx3SVNzWExtVExtalZLaDFLTzJXeTJmdFdVeFdLeGFTeUg5Ky9ubjUwNytXZm5UcHNlVjVSWGtKOWZicG5GWW1IdnJsMFVGQlRVNjduUHhjWnk4dWhSVGg0OVdxL25FUTFEcTNRQXRxRHJNd3JUaGROWURJV1lzMVBJWC84VkxoTWVBN1ZHNmRDRWFQek1KdkxYZjQwNU93VUFsYzRSWForckZRNUtLQ0UrSVpsTFNSa002dDlYNlZEcXphRCtmWG5uNDNsY3VKaENTSkNmMHVFMEtJdkZ3b28vLzJUN2hnME1HejJhaWRPbW9WS3BsQTVMVkNIdTdGbStldjk5SEJ3ZEdUWnFGTmRNbWFKMFNQVnU4VTgvWVRhYm1YempqUVFHQnlzZFRvVzJybHNIZ0g5Z0lDUEdqcTIzODN6ODJtc2tYN29Fd0J1ZmYxNnRmWjU5NEFGcmJFKysrbXExejdWNXpScU9IejdNN0FjZnhNbkpxZWJCVnVEdkpVdElUa3dFb0Y5NHVFMk9hUThzRmd0R2c0RkN2UjY5WG8rK29LRG9lMzQrK2ZuNUdBMEdtLzUvWktTbDhjN3p6OU8yWTBjbVRaOU9VR2dvWnJPWi8zNzRJV2RPbnFSM1RBdzMzMzIzemM3M2IzLys4SVAxZFg3bjY2L3I3VHlpWVRTSjVJREsyUTJIZ2VQUmJ5K2FzY0IwOFFRRk8zL0RhZWhNaFNNVG92RXIyUGxiMmVFRUE4ZWpjblpUTUNLaGxIVmI5akFtWWdScXRkMFhsVlZLclZZekptSUU2N2JzNGZZWjQ1VU9wMEdscDZaeVlQZHVBTGF0WDA5dVRnN1RaODh1ODNvZjNMTUhnOEZRNTNNRmg0VVJIRmErWjhrejk5MVg3V1A4MzV0djR1RG95S3RQUEZHbldKNTcrMjA4dmIzTExEdTBieDgvMWVPSFdGdDlRRDUyNkJBQWhYbzlYcjYrTmpsbVkxRnlaMXVsVWxXWnBKci94UmNjT1hqUVp1ZTkwbXR6NnRneHRxMWZUOGV1WGVuV3V6ZGVQajQyTzNkTkdRMEdqRVpqdlo4bmN1dFdWaTllRE1BM0gzM0UzWTgraW5NVG1LbW1waEl2WG1UbnBrMVlTbFZmbU0xbVRDWVRacE1KazhtRXlXakVhRFJhdnh1TnhxTFh5V0RBWURCZ0tDekVhRFJlc1FxalUvZnV1SHQ0MkNUdW85SFJtTTFtVGg4L2pvdHIwUXhUYXJXYWRwMDZjZWJrU1E3czJVT0hybDJiVllKRzFGNlRTQTRBYUZwMVFadDRIdVBKL1FBWWptNUY0eE9DcnV0SVpRTVRvaEV6SE5tTTRlaFc2M050eDZ2UXRPcXNZRVJDU1pIN2p2RG9meDVTT294Nk4ySklPSjkrK1ZtelN3NzQrUGx4M3hOUDhQV0hINUtUbGNXK3lFZ0s5WHB1dWZ0dU5OcWlqd05MZi8yVnZOeTZEODI3ZXNLRUNwTURKWnhkWENxOUlMVEYrWnVLa290aW5ZTURQZnYxVXpnYTJ5cTV3ejMxdHRzWU1IU293dEZjdG5QVEpvNGRPc1N4UTRmdzh2RlJORG5RVVBxSGgzTm83MTVPSFR0Ry9ObXovUGZERDdsM3poeTdTaEJzWHJPRzFZc1hvMUtwdVBXKysraCsxVlUxUG9hRGd3T1JXN2JZUERhZFRvZURvMlBSbDRNRE9rZEhVaElUYlpjY0tFNGl0dW5Rb1V3aTlPb0pFNGc1Y0lDTDhmRXMvLzEzMm5YcWhIY1RTakllTzNTSUh6Ny9ISXZGd3ZqcnIyZmt1SEZLaDlRa05KbmtBSUJEMzFHWXMxSXhKNTRIb0dEWDd3Q1NJQkNpQW9Zam02Mi9JMURVdjhPaHp5Z0ZJeEpLeXM3TkkvNWlDbDA3ZDFRNmxIclhwVk5INGk2a2tKMmJoN3VyL1h6NHRZV0FvQ0R1blRPSHI5OS9uOXljSEE3djM4LzhMNzlrMXYzM285WHBHaXlPUjE5NG9kSVBxYVdyQzF4Y1hYbmh2ZmNxM0c3Vm9rWHNpNHpFTHpDUSs1OThzdEp6dWJtN1Z4bkxuUTgvakk5ZjNZZVlSRzdkeXZZTkcrcDhuQktwU1VsY2pJOEhvSGYvL2pZcjliWTMxOTF5Q3hOdXVLSFM5V2F6bVEvbnpnVmd6T1RKOUtwREVpVXJJNE9qMGRFQXVIbDQwS1ZuejFvZnk1NW90RnB1ZStBQnZuNy9mUkxpNGtpSWkrUDdlZk80NTdISGNIQjBWRHE4S3pwMjZCQi9MMWtDUU1UNDhiVktEQUI0Ky9veWFQaHdMSUJXcTBXajFhTFZhSXErNjNSb3Rkckx5NHVYbFZRZzNYelhYZmdIQnFKemNFRG40RkNVQkNqK3F1N3dyY1UvLzB6VTFxMVgzSzUwOVV0K1hoNm5qeDBEb08vZ3dXVzIwMmcwWEhmTExYejEzbnZvQ3dwWXRHQUJkei8yV0RYL04ycW5aQmhNVGJsNWVOUTRHZFc1UncvR1RKN00ydVhMK1h2cFVnS0NndWphcTFldHppOHVhMUxKQVRSYUhFZE1wV0RkejFqU2s4QnNwbURIcjVqU0x1QVVQa042RUFnQllEWlJzUE8zTWhVRHNaa0dQb2s4UmREKytiUU9EU0lzTklDV3dZR0VoUWJnNHRUNFB4aUl1b3VPT1UzM0xsM1FhSnIrKzZSV3E2RmIxODVFeDV4bXlJQWVTb2ZUNEFLRGdyajdzY2Y0K29NUEtNalA1K3lwVXlURXhkR3liVnVlZi9kZHFFTlRzdWNmc20zbGlVcWxxdlR1V2xaR0JnQUJMVnJVNlE2Y2o1OGYvaTFhMUhyL0VpNXUxUitPdFh2NzlpdHVjK2JrU2V0akIwZkhhdTFUa1pDV0xRbHBhYjhOWmoyOXZLcGNYN3J4bnB1SFI1MWV5Nmh0MjZ6SDZ4Y2UzcVNIV1AyYms1TVRkenowRVBQZWVvdXNqQXpPeDhieXd4ZGZjTmNqanpUcXZ3czUyZG44TVg4K0ZvdUZrSll0R1RONWNwMk9kLzNNMmcxSkRtblowaWJ2SXpXMUx5b0tvOUdJUnFzbHRIVnIwbE5UeTZ6MzlQS2lVN2R1NlBWNnJwNHdvZHg2QUNkblo1dFZpYnovOHN1MTJ1LzZtVE1aTkh6NGxUZjhsNGp4NHpsMitERG5ZMlA1Yy81OEhuL3BKVHl1OEo0aHF0YTBrZ01VTlZOemlyaUpnazIvRnlVSUtCcGlZTTY0aFBQbysxRTV1U29jb1JES3NSVGtrci8rcXpJOUJtSXpEYnkwTFoxMHZZbFRGMUxaUm5TWmZmeDhQQWtORHFCVmFBQmh3WUcwREEwZ0xDU1FBRDl2MU5MTXJNazRkZllDblRxMFV6cU1CdE9wZlR0T24wdG9Oc21CL0x3OG9LaThWYXZURVJ3V3hoMFBQY1RDQlF1NDlkNTdhUkVTQWhUZExiTVhLY1VOc0JwcjA3cXFMRnF3b0ViYjc5aTRzZGJuR2oxcGtsMG5CeHBLUVg2KzlmOVpvOUVRSGhHaGNFUU56OFBMaTlrUFBNQ1g3NytQQ3VqZHIxK2pUZ3dBTFB2dE4zS3pzMUdwVk9WNnFOaWJheVpQWnRpb2lpczRONjVlemI3SVNCei9WVUcwcHpocGFESWErYWk0Z3FZeVgzL3dRWVhMUjQ0ZHkvZ3Fxbk1hTTdWYXpmUlpzL2pvMVZmSnk4MWx5UysvTVBzLy8xRTZMTHRtUDU4Q2FrRGw3SXJUbUpub3R5eXlEakV3WFR4QjN0STNjUnh5TTlxdzdncEhLRVRETThZZFJyL2pWK3VzQkFEeEJrZStQcXNocDRwWnNsTFNNa2xKeStUQTRaTmxsanM2NkFnSjhpY3NKSUFnZjE5YUJQb1NGT2hEVUtBdkxmeDkwT21hNU50TGt4VjNJWW1CQXpzcEhVYURhUmtheXU0OXRic1RhNDllZWZ4eG9HZ002dGppanZldDI3Zm5pVmRlVVdUR2dyZWZlNjVPK3hmcTlXUVdWdzRFaFliYUlpVFJ6RzFkdTlhYVJQUHc4cXJXOUh0NXVibHNXTFdxMnVmUWFqVGxaamVvYnBQT21qVHpCRWhPVEt4MG4vOTc4ODFLaC9XRXRtN056SHZ1d2NmUHo1bzByTTM1LzYyaS9ZTkNRM25zeFJkcmZjeHpwMDhUL2M4L1FGRkpmVzNmQzdhdVhjdktSWXRxSFFmVS9vNDVYQjRtNE9iaGdWc2xWVkFsRlMzZXBYcGduSStOdFE0OWFpeVVtSzBnSUNpSUFVT0hFcmwxSzBjT0h1VFVzV08wN3l6OXMycXJ5WDU2TDZvZ3VKSENmUnN3bmlocVVtak9UaUgvNzNsb2dqdmhPR0FxR3Y5V0NrY3BSUDB6Slo5Rkg3V29UTFVBZ0xaakh6cjJ1WnA1R2kxR281bjRpMG5Fbmt2Zy9JVkU0aTRrY2Y1Q0V2RUpTUlRvQ3lzOHJyN1FRT3k1QkdMUGxaK0xXcVZTNGVmdFNZdEFINElDZkFrS0xQNEtLRW9pK1BsNDJIVjJ2eW1LUzBoaXVnMHVzcElTNHRpMWFTV25ZdmFUbW5RUms5R0l1NWNQSGJwZHhhakpNL0JyRVhMbGd6U0FzTEFRRmkxTFZEb014U2sxbGFHN1IrWHZBU1VYL2FWVmRXSHl5emZmOE1zMzM1UmJYdFVGVUdscEtTbFgzS1k2OG5KeWFyelA2RW1UNmx3R1habTZYc3cxSjdrNU9Xd3ZWWjJSbnBySzJtWExxclZmZGJZcjRlRG9XSzlUSDlxS3ZZemJYdmZYWDBEUjNlUFJreVlwSEkzdEZPcjE1WG85NUdabkE1U1p0V1RqNnRYV3g5ZlBuRW0vZi9VY2dNdER2U3BiRDZCdTVOVWgxVEZxNGtUMjdOaUJ5V1JpM2ZMbGtoeW9neWFiSEFCQW84V2gvMWcwQWEwb2pGcU54YUFId0pSd25MeWxiNkZ0MnhmSGZsTlFld1lvSEtnUXRtZk9URUwvenpLTXNYdUJ5Mk9JVlRwSEhBYU9Mek1yZ1ZhcnBuVllDMXFIbFIwdlo3WllTRTdKSUQ0aGlYUHhpY1FsSkhFK3ZpaDVrSnhXL2dOOENZdkZRbkphQnNscEdSdzZHbHR1dlZhcnh0ZmJFMThmTHdKOFBmSHo5Y0xQeHhPLzR1ZStQcDc0K1hqaTROQndEZEthdTh5c0hIeDg2ajVPNzZmUDN5RGhmQ3dhalJaM0wyOEs5UVZrcENheForc2FEa1J1NXE0blhxZDlWK1UvZVBwNmU1T1pLVjN4bGZMZy8vMWZ0Um9TTm9UdjU4MnJ0Mk1ialVhN0dxclJXSjA4ZXBSdlAvNzRpdHN0K2Zsbmx2ejhjNlhySzd1cnVYTGhRdlFGQmJXT3J5NG0zM2hqcGVzMnJWNU5UdkZGWVZYYmxmYlhIMzhBUlkwNEk4WlhQQ09MczJ2Tmg5aE9uRHExeHZ0c1hydldlbEZiMGY2dWRlZ1ZrcGlRd01talI0R2laRVpkdXZBUHYrWWFobDl6VGEzMkxYbS9lbkx1M0RyM0hEaDkvRGdyRnkwaU1DaUltKzY0bzh5NmtsNEJKYzFUTDV3L2IyMmVDVVVKa3FxYXlsNXB2YjN6OFBLaWU1OCtITnl6aDdPblR4Ti85aXloclZzckhaWmRhaFovc1RTdE91TVVFSXBoMzBhTVo0OFVMN1ZnalAwSFkreGVORUh0MGJVZmhMWjFMMVJPVlhjMUZxSXhzK1JuWXp4M0VNT3BTRXdYVDFFNktRQ2diZDBOWFo4SVZNN1ZhNXlsVnFrSTlQY20wTitidnIzS2xwem5GZWlKdjVCRVFtSXFDWWtwWEVwTUsvcWVsTXFscERSTUpuTWxSd1dqMFV4aWNqcUp5ZWtjcVhRcjhIQjN4Yy9IRTM5ZkwveDl2ZkQxOGNESHl4MXZUdys4UEZ6eDlITEh5OE1WTjFjWDZYOVFSM2w1ZWx5Y25ldDhIQi8vRm95WU1KMGUvWWJnNEZnME5qTCt6RWwrL3ZJdGtpL0c4OHRYYi9QOGh3dXNVK2NweGNYWm1ieDh2YUl4TkJhRmVqMm5qeCt2OFg1S2RISi8rTmxuOGJ6QzFIS3ZQL1ZVQTBWelplOCsvenlkdW5jblBDSkNoajgwVWllUEhtWHZybDFBMFJTYlQ4eWRlOFVHbHlVWGhQNkJnVHo1NnF0MU92L1FTc2FZQTBSdTJXSk5EbFMxWFdrbHlRRm5GNWRxNzFNZHRibDQzcjE5dXpVNVVOdUw3OHFVSHZiUkx6emNwc2RXU25KaUloZk9uZU5pWEJ5akowN0VONkRvNXFYWmJMWW1CMW9VOTFncHFacW9UOW1abVJUazUxOXhPNVBwOHRqVW1zeFc0T1Rzakx1blo2MWlxMGovSVVNNHVHY1BBUC9zMmlYSmdWcHFGc2tCQUpXekd3NURya1hib1RlRkI3ZGlUaW9abzJQQmRQRWtwb3NuWWR0UHFMMkQwQVozUXUwZGpOb3pFSlc3THlxZEV5cWRFMmlhelgrWGFNeE1SaXlHZ3FLdjdGVE1tWW1ZMHhNd0poekhuSDZSZnljRUFOUUJZVGowR29ZNndIWk5xVnljSE9uWUxveU83Y3JQWlc0Mm0wbE96ZVJpVWdvWEU5TzRlQ21WaTBtcEpDU21jakV4aGZTTTdHcWRJeXM3bDZ6czNBcUhMcFNtMGFqeGRIZkR5OU1OTHc4M3ZMM2M4UEp3eDdQa3VXZlJjdzhQRjl4Y25YRnpjWmFxaEgvSjF4Zmc0bHozYnNXekhubXBYTGw0YUpzT1RMdnpNYjU4NDBteTBsTTVlK29JN1Rvck8wV1lzNHN6ZVFWWC90RFRIR1NtcC9QRDU1L1hlTCs2akMzOTZOVlhheldrd2RYZDNYcmhscGFTd2lldnZ3N0EzR3JjVmE2TUxlNzRBZXlQaWlwendaS1puazVtUmdhN3QyL0hMekJRa2dNMmNzL2pqNWVad2VCS1V4bEc3OXRYYWVsL29WN1A0cDkrc2o2LzlxYWJiRGIzdkQySVAzdVc5TFMwQ3RmNStQb1MwcXJ4RHI4OXZMOW95TENqa3hNZHVuYTE2YkZyMHhQbHZ4OTlWTzNtamZjOC9qaSsvdjdsbHZjTEQyZmp5cFZrWm1Td2Z1VkthL1ZBV2txSzlRSzhSV2dvSjQ0Y0tWTTFVRjlXTGxyRS9xaW9HdTFUazk0TFZ3MGN5SXc3NzZ4cFdKVnEyN0Vqemk0dTVPZmxjWGovZnFiTW1LSFkwRGw3MXV5dWR0VUJMWEVhY3l2bXhEZ01SNk13SmNTQ3BlUU9wd1Z6ZWdLRjZWVmZpQWhoRjFScU5NRnQwWFVaaURxdy9BVjhmVktyMWRhS2c5N2R5cTgzR0l6V1JvY3BxUmtrcDJXU21wWkpjbG9teWFucHBLUVdQVGNZcStpVVdJckpaQ1l0STR1MGpLeHF4K2pnb01QTnhia29XVkQ4NWU3bWJFMGV1THE1NE9iaWpMdWJDKzdGNjExY25IQnljc0RaMFJFblIwZTAycWJUTjhGb05LUFYxbjNjWVdYanlGdTE3Mko5bkpkVC9kZXB2dWkwUmIwMmhESnNVY0p0TVp1cmRWZXJvVncxY0NCWERSeG9mWDR1OXZLUXFqWWRPbFRyR0dhem1kU2twQnFmMjh2SEI1MkRRNDMzczBlKy92NWxTc2l2TkpWaFZSZjdDMy84MGRwem9uT1BIdlFaTk1qRzBUWnUyemR1clBUaXIvK1FJVXliTmF2Q2RSYUxSZEdMcnBTa0pPdnIxcVpEQjVzUDNhbG91cjhyeWFxZ1YwcGx6S2FLUDl0b3RWcEdqQjNMOHQ5LzU4RHUzZGJxZ1F2bnpnSEYvWndDQXZqOG5YY0FhTld1SGVkT242NXhyRTJWUnFPaGJjZU94Qnc0UUhabUpra1hMOXJsYkRaS2EzYkpnUkxxd0RBY0E4T3c1T2RpUEhzRVU5d3h6S2tKWUs3OS9NNUNLRTZ0UXUwYmpDYXNNOW8yWFJ2dDFKMDZuZGJhcExBeUZvdUZ6T3hjVWxJelNFbkxJamsxZzdUMExESXlzMG5QeWlFOU01dk16RnpTTTdQSnlxNzUyUEhDUWdOcGhZWWFKUlRLL1R1MEdwd2NIWXNTQms1RjMwdVNCODVPRHRaMUxrNk9PRG81NE9Ub2dMT1RBdzQ2SFRxZEZwMVdXL1JkcDBXbjBSUS9MdnF1MWVwd0tINnMwMnJSYVRWb2RWcTdIVDVSa0hmNU5mTDJEVlF3RWxHVkY5NTdyOHIxcVVsSmZIbUZiYXFqcW1hQkRkRnp3S0hVaFhSNmFtcTl6RTllY21mUDJjV0YwR3JlZ2MzUHk2dFYxL083SDN1TURsMjZYSGxEWWJWbDdWb09GbmU2ZDNOMzU0WmJiMVU0SXZ0dzRkdzVGaTVZd0xVMzNWVHRwSmV0blMrVmVHdlZ0bTI5bmFjNlZVVTE2VGxRbmZlMkFjT0dzWEgxYW5LeXN0aTRlalhUWjg4bXZqZzVFQlFhU3RTMmJhUW1KYUZTcWJqMnhodVo5OVpiUU5IMHFGVk5rVnJaZWs4dkw1NHJUalpVeFphekVOVG5lM3lydG0ySk9YQUFLRXJRU25LZzVwcHRjcUNFeXRrVlhaZis2THIweDJJc3hKeDhBWFBhSlN4WmFaaXowcUFnQjR1aEVJdWhFTXpWdTRzcFJMMVNhMURwSEZEcEhNREpEYldIRHlvUEg5UStMVkQ3aDZEU05vMjdSeXFWQ2krUG9tRUI3ZHRVdmEzSlpDWXJPNWVNNHFSQlJ1Ymw1RUZHVmpicG1UbGtaR1dUbloxUFRtNGVPYm41NkFzTmRZN1JZRFJoTU9hUm5adFg1Mk5WbDFhckxrb2NhTFZvdEdyVUtoVnFsUnFWbXVMdkt0UXFVS3MxcUZTcW9tU0N1dWk3V3EwdVdxWUdsYXBvMzVMOTZ0dWVyV3NBQ0F4dVNVanI5dlYrdnVxS3VPSFJCajNmcHNXZk5PajVhdXBLSmRVRmVYWDdXYjkrNWt3QVhLcG9pRmFkYmVxcVJVZ0lLcFVLaThYQ3lvVUwwZXAwK0xkb1VlZFpWQ3htTTlsWldSellzOGQ2UjdaSG56NHlPMHNqVTFCUXdQb1ZLNENpdTdXekhuaWd6RkNGNW1McXJiY3laY2FNTXN0S3BqMnRpTDZnZ0c4Ky9wajh2RHgrLzkvL2VQeWxsM0IwY3Fydk1NdTVkT0dDOVhGVEc2NmowK2tZTVdZTUt4Y3RZbDlrSktNblRlTDBpYUxacHRwMDZJQmo4U3dHL2NMRFpVeDlCUUpMVGIrWmRQR2lncEhZcjJhZkhDaE5wWFZBRTlRR1RkQVZya1NFWWc0ZGplV1I1NHMrWEt2VmFoWjg5anpCTGZ3VWprb29UYU5SNCszbGpyZVhPMjBJcXRZK0JvT1JuTng4c3ZQeXlja3BTaGprNU9hVG5aTlBUbDQrT2RsNVJkOXo4OGpPS1hxY20xZEFRVUVoK1FWNjhnc0t5NVN6TFBPQVhRQUFJQUJKUkVGVU5oU2owWXpScUtlQXh0OU16MUNvSnlraGpuOTJyR2Y3bWlXNHVYc3k4ei9QTnFveGdMZmZWSEUzYjF2NzRmZlZWOTZvR1JnMGZMaE50b0hMNWVTMStYbnk5UGFtVjc5K0hOaXpoMHNKQ1h6OXdRYzFQa1oxdUxtN2MvV0VDYlhhZC9yczJWVTJXa3VJaTdQMlhCQTE0K1RreExSWnMvamxtMitZTm1zV3JkcTFVem9rUmVnY0hHbzBITVhSeVlseDExL1BrcDkvSmowMWxaV0xGbkZEY1RLdklaV2VmdFRicitsOUJodzRmRGdiVjY4bVB5K1BsUXNYa25EK1BGQTBwcjVOaHc1c1c3K2VTZE9ubDlubm1pbFQ2Tm1uVDdsamxWUWlWYmErS1V4aldKcFBxWW8wVzAxVDI5eElja0RZbFI1ZDJuSlZqdzdzUDNRU3M5bk16NHZXOGRTRE55c2RsckJET3AzV21sQ29EWXZGZ3RGb0lsK3ZKeisva0FLOXZpaHhVUEs4UUUrKy9uSWlRVi95UEYrUDBXaWkwR2pFYURSaE1CaUx2b3pHb2tvRVE5RnlvOUZBb2NHRTBXaWswSEI1VzdPbDhROTkrdTZERnpsNjRQSTRWcTFXeDlCcnJtUFVsRnR3YzdkZFoySmJtSDNUdUFZN1YzTk9FTlMyakxTcWt0ZVN2Z1dPLzVvUHZMcW16NTZOcDdjM2V5TWp5Y215YlI4TVZ6YzN1dlRzeWFpSkUrczB4VnB6WkNsK2o2dnZKR0t2ZnYxd2MzT2puY3lIWGlNRGh3MWpmMlFrWjArZkptcnJWbnIyN2R2Z2M4cG5aMlphSDN2WXNOdjl2OVZraUU5dGhnTlZ4dEhKaWZDSUNEYXNYTW1oZmZzQTBHaTF0Ty9TQlNjbkorNTc0Z21jL2pXN2tIc0YvVFpxc3I2cGNDdFYvVll5VTRhb0dVa09DTHR6KzQzajJYL29KQUJyTnU5bTV0UXhVajBnR3B4S3BiTDJDL0J3YTdqZURtYXoyWm9zTUpwTVdNd1d6QllMWm9zWnM4bUN4V0xCYkRaanNWQzByUGh4eWZLaUw3Qll6RVg3bVN4WUxHWWVlZUZUbThYbzRlMkxiMEF3UmtNaE9Wa1pHSTBHZHF4ZlR2TEZlQ2JPdUp1Z01Lbk9FbldYWDl5TTBMR1dVM0JxZFRvbVRKM0toS2xUS2RUck1SaHFOOVFvTnp2YjJoalJOeUFBUnljbm16ZElheTRNQm9NMU9hQnJnRG5aU3hJRGkzLyttYWl0VzJ1OGYzSmlZbzBTWDdZY3Q2MFVsVXJGRGJmZXlpZXZ2NDdKWkdMUmdnWE1lZm5sQm0ySVdWaFlhSDNzVUkvbjlmSHp1K0lNQk1tSmlUWGV0anFHWEgwMVc5ZXR3MUQ4YjIzZnFSTk94VU00Sk9GWXVkSS9ENlYvVGtUMXlWOHZZWGQ2ZG10SDcyNGRPQkJ6RXBOSnFnZEU4NkpXcTNGeWRJRGEzU3l0bEZhcnhtZzAyV1RHZ3VsM1BtWjliRGFaT0hmcUtPdVcvc1N4NkQzRUhqL0VReTkrUkhBclpjdDREVVpqazVwdG9yR3JxdEhoNjA4OUJjQ0R6enhUcmtTNHFnYWNKZk5wTzljeU9WQ2FnNk1qRHJXc1FGaTllREY3ZHV3QW1zYkZuNUlLOVplSFMya2JJRG1ndE8wYk5sUzVQcjlVajQ4cmJWdlJ2bFh0NCszclM3ZmV2V3QwekJLQndjR0VSMFN3YmYxNjBsSlNXTHQ4T1JPblRhdlZzV3JEWkRSYUgydnFNUkYzNThNUFY3dkpZRTIyclE1WE56Y0dEaHRtZlEyNzF2SzFhbTVLRDVNd1ZUSXJoS2lhSkFlRVhabzlZeXdIWHJ4Y1BYRHo5YU1KRFM0L1o2d1FvbnFjSFozSXk4L0R3NzEyd3l3cW85Wm9hTk9wTy9jOC9SYWZ2ejZIc3lkaVdQSGJOOXo3ek5zMlBVOU41ZWZsNCtKVTk0dEtVVDBsalE0dm5EdUh5V1NpUlVoSXVZdHhWemUzR3MweGZ6RStIa0M2VVRjaHBhZURjM1Z6YTdEemR1dlZDMDl2NzJwdnYzYlpNcUFveGlHalJ0WDZ2SC85OFVlOWJBdVFrNTFkNVQ0ZHUzV3JkWElBWVBTa1NleVBpaUluTzV2dEd6WncxY0NCQkljMXpMVEpwUk5IaHNMQ1dpZjJHanNmLzh1ZmEwdVNvVXBwaUZsa2JLR2hxa3FhTWtrT0NMdlV1MXNIZW5Wcno4R1lVNWhNWnY3NzAzSmVmZm91cGNNU3dtNjV1RGlTbDU5djgrUkFDWlZLUlovd3F6bDdJb1l6SjJMcTVSdzFrWmVmajR0ejAveEEyWmg5K2Q1N0dBd0dIbi9wSlZxVTZpcGRVeGFMeFRwVllIVzZsVnNzRmxKcVVOSmJFeVZEQ3FEcUQvRE5ZYnh2WFdXbXAxc2ZlelRnN0FHZHVuZW5VL2Z1MWQ2K0pEbmc0dXJLcUZvMm5MUjNUczdPakprOG1TVy8vSUxaYk9aRVRFeURKUWRLejVDZzErdnJMVG53N1NlZlhIR29RRzIycmE3ZHBZYTY3TjYrbmRHVEp1SHM0bExodHZVOWxhRzkwSmQ2UC81M1h3WlJQWkljRUhici9sblg4c0F6SHdLd0xUS2F3MGZQMEwyTGpHVVdvalk4UGR4SVM4dWdSVUJBdloxRFZUeGxZbjJXZ1ZaWGFubzZucDROMXl2Q1h0VG4zU0dqd1dBZDExOVJ5WGgyVmxhNTVTNXVidWgwT25vVWQ5a3V1Uk4wTkRxYTdPSW1ndWRpWXluSXo3ZCtFUHozdGxCMEFXL0xobUdWcWVvY05SMXlrSjJaV1dXeUlUMDF0VWJIc3djbDFTRFFQTVpWMi9zd2xBSERobkY0LzM2R2pSbERwMjdkR3V5OHBhczhNdExTYWxSeFZCTVphV24xc20xMW5EMTFpa3NKQ2RibmhYbzlrVnUyRURHK1lXYlkrYmNuNTg2MTJiSHE4NzA0dmRUcjRPWGpVMi9uYWNxVS80UW1SQzExN3RDS3E0ZjJZZVAyb2s2dVg4NWZ5bWR2UGRhb3Bra1R3bDZFQlFkd1BqNmVycDA3MXZvWVJxTUJyYmJpY2NJV2k0VURrWnNCYU4yK2E2M1BZU3R4Y1JjSUN3NVVPb3htSlRjMzEvcFlyUzdmNytITEN2b1MzSHJmZmZUbzA0ZGJTeVV0akFZRHF4WXZ0ajQvR2gzTko2Ky96czEzMzAzTE5tM0tiR3ZQL2w2NmxMK1hMbFU2akFZVmYrNGNVTlRjVGU3NlhaYVdrb0tYajArRnZ6ZWxHWTNHZW0yR2FiRllNSmxNMW5PbzFXcnVmdXl4Syt4bGU3Nmx5dTFUazVNSmE5MjZYczd6NU55NTFlNGpVSk50cTJQVDMzOEQ0QmNZaUtlWEY2ZVBIMmZIeG8wTUd6T213dGU0UHFZeVZLbFUxcDg1VzFZK2xSeXpQajZ2cHlZbFdSK1hIcFlocWsrU0E4S3UzVDF6RXRzaUQySXdtamh5NGl4YmRoMWtaTGcwYlJHaXBzSkNBb2lMdjFDblkyeGUrU2ZwcVVrTWpwaElTT3YyMWovOHlaZmlXZlg3OTV3K2VoQ1ZTc1hvS2JmWUl1UTZPUjhmVDFoSS9WVkoyS3ZwczJmWDI3RkxmMmd6bTgyMU9vYlpiT2FYYjcrMTNsRWZjdlhWeEJ3NFFGcEtDbCs5OXg3amI3aUJZYU5IbDl2UDJjV2wwcnUwQmZuNS9EbC9Qa05IamFKTmh3NDFqbW5oano5S1EwSWJNSnZObkQ1K0hJQ1FsaTF0ZHR5U2J1KzJMdmx1S0h0MzdXTHByNy9TdVVjUGJyN3Jya29UQkRuWjJYeis5dHQwN2RXTHNWT20yTHpVUGpjN205Lys5ei9DUjQ2a1M4K2VOajEyVFpYKytZZy9lNWJlL2Z2YjlQajNQZkVFWVBzN3p3OCs4d3h3NWFxWWhMZzRqaDA2QkVCNFJBUWVucDZjUG42YzdLd3M5a2RGMFgvSWtITDcxTWRVaGpmZGNRYzMzWEZIaGVzS3F4ak9ZVEtaaUR0emh0YnQyMWU0L3EwdnZ5UW5PeHUzZWhqR0dIZjJyUFZ4YUt0V05qOStjeURKQVdIWGdnSjl1V0hpQ0g1ZnRoR0FiMzc2aXlIOXU2UFR5WSsyRURYUnZuVUl5OWZ0cTlNeHpDWVRVWnRXRWJWcEZRNk9Ucmk2ZTZJdnlDY3ZwNmo4MjhIUmlSdnZua1ByamcxWGZscVo0NmRPTTJWTVg2WERhSFQ2aFlmWDI3RkxsNHl2WDdHQ0dYZmVXV2I5MDYrOWhtOFZ3MXF5TWpMNDVkdHZPWE95cUJsdDd3RUR1UGFtbXhnMWNTSS9mL01OcDQ4ZFk4V2ZmM0xtNUVsdXZPTU82N1JmVi9MTHQ5OXkvUEJoamh3OHlPaEprN2g2d29SR1VZRTJmZmJzZW4wOWF1cU5aNTRoS3lNRGpVYkRpKysvWCtuWTUrcjZ2emZmQkM0M0hqeHo0b1MxTzMvSHJyV3NMckpZT1BqUFAzaDZlK1BzN0V4R2VqbzdOMjBDd012T2hpbm9Dd3BZK3V1djdJdU1CQ0Q2bjMvdzhQUms4bzAzbHR2V1lyR3c0TXN2U1V0SllmdUdEY1FjT01BTk0yZlMwVWFsL3JFblR2RHJkOStSbFpGQldPdldpaWNIV3JWdGkwcWx3bUt4Y083MGFac2Z2MjNIMmxmUVZhVmwyN2JWMm03dDh1VkEwWmo1Zm9NSG8zTnd3TVBMaTZ5TURMYXRXMGUvOFBCNmY0K3lXQ3o4OThNUGFkK2xDOFBIakxGT0xacVRsY1hLUllzNHRHOGY5ei81WkxrTDhMMlJrYXhjdUpDOG5Cd2VlK2tsV3Z5cllXeEdlanBybHkzandPN2RQUFRzc3pidlUxSHk4NkJXcTJuWlJvWWExNFpjUVFtN04zUGFHRlp2aUNJcko1ZUVTeWtzKzNzNzB5YVBWRG9zSWV4S3oyN3RlUFBUbnpHWlRMVyt3elo0MUNRc0ZqUEhvdjhoK1ZJOG1XbkpPRGc2RWRLcVBSMTc5R1hJNk1sNCtTcC90OTVvTkJGejVCZ3ZQWGFUMHFFMENtNGVIaFZlY05oYVNjazR3UDZvS05wMTZsVGhIYkIvMHhjVXNHMzllcmF0VzBkQlFRRUFQZnYydFZZNXVMcTVjZmVqajdMaWp6L1lzV2tUTVFjTzhObWJiekw3UC8rcDFwMnk2MjYrbWZtZmY4NmxoQVRXTGwvT21aTW51Zm11dTNDdHArYWM5aWd0SmNVNmswRGJqaDNybkJpQThuZFBvN1p0QTRwS2pUdjE2Rkc3ZzZwVWJGeTVzc3hZN1JLMnZydGNuMDRmUDg2ZjgrZVg2U3ZSTHp5Y01aTW5WN2k5U3FVaVlzSUVGaTFZUUZaR0J1bXBxWHozNmFmMEdUU0l5VGZlaUl0cjdmcXJHSTFHMWk1Ynh0WjE2N0JZTEVEWkdTV1U0dXJ1VGxpYk5weVBqU1h1N0ZteXM3SnMxbmVndG4xWGFqcU8zajh3a0NkZmZiWGM4cE5IajFxYnJRNGROY3JhZkhIQTBLR3NYN0dDeElzWE9SNFRRK2NhTk5Dc2pYOTI3aVQyeEFsaVQ1d2dMeWZIK2pmQzBjbUp3L3YzWXlnc0pHcnJWa0p2dTYzTWZ0NCtQdVJtWndPd1pjMmFjcFVIQmZuNTdJK0t3bXcycy9UWFgzbmdxYWRzbHVqSVNFOG5JUzRPZ0RZZE9zalFwRnFTNUlDd2UrNnVMc3k2Y1N5ZmZWODBCdlhIUDlZdzl1b0J1THZXL2NPTEVNMkZ1NnNMb1VGK0hEbDJnaDdkdXRUdUdKN2VqSjA2bTdGVDY2ODAzUmFPSGo5QldJZ2ZicTd5d1FHS1N1NkgxbUU2dHVvd204M1dNdG1XYmRzU2YvWXNpeFlzS05QcC85OVNrNVBadEhvMUIvLzVoMEs5SGdBSFIwZkdUSjdNOERGanlteXJWcXU1ZHNZTS9BSURXZjc3N3lRbkp2TFoyMi96MklzdlhyR0UxOGZQai84ODh3eS9mdmNkUjZPak9YbjBLSis4OFFhekhuaWd3Y3RTblYxY2VQaTU1Nnh4TlJhbDc4NTJ2K29xbXg4L1BUV1Z3L3YzQTlDaFN4Yzg2ekJUUVZpYk5pUmV2R2k5bUhYejhLRFBvRUZjclZBanQ1b29LQ2hnemRLbDdOcTgyUnEvcDVjWFUyKzc3WXF6S1hUdTNwMDVMNy9NOHQ5L3QxWWI3SXVNNUhoTUREZk1uRm10MTYzMGNKL1U1R1RtdmZrbWx5NFVEVGRUcVZSRWpCdkhtR3V2cmZhL3A3YkRoNnFqWjkrK25JK054V0t4Y0dqdlhzSWpJbXh5M0pyKzdHVVdKMHZjUER6UVhLRW5SR251bnA3bGxwbk5adXYwazA3T3ptWGVsd2NNRzhiR1Zhc3dtODFzWGJldVhwTUR1VGs1ckZxMENDaDZ6eDF4elRYV2RUb0hCenIzNkVIMFAvOXdZTThlSmsyZlhtYjJpTFlkTzlJaUpJUkxGeTV3Y004ZXhsMTNYWmtHa2kyQ2crazNaQWk3dDIzajNPblQ3SXVNcE8vZ3dUYUorOURldmRiSFBmdEtaV0J0U1hKQU5BblhqaHZLa2xWYnVIQXBsZXpjUEw3L1pSV1Azak5ONmJDRXNDdUQrblJsNjQ1ZHRVNE8ySXN0TzNZeXFJL3lReHVhbXBJTGVDamZhT3JVc1dQa0ZUY2tIRHRsQ3FsSlNTejU1UmRXL1BsbnBjZno4dmJHYURSU3FOZWowK200YXVCQXhreWVYT1VVZCtFUkVYaDRlZkhuL1BsY08yTkd0VHZlT3pvNU1ldUJCNnpWQjVucDZSdzVjS0JheVlHcUVodzFwVmFyYlpLUUtMbXd0Sld6cDA0QlJhOXIxMTY5Ykhwc2dMK1hMTUZrTWdFd2VPVEljdXQ5L2YwWlBXa1NjT1hweWFiTm1zWFUyMjZ6SHEreUJuMGxzMTNVaGRsaXFkVnhOQnBOdWJ2NTBYdjM4dGNmZjVTNU05OHZQSnpKTjk1WTdUdWd6aTR1M0hUSEhmVHMyNWRGQ3hhUW5aVkZiblkyQzc3NmlqNkRCakZseG93cWoxWDYzTEVuVGxnZmUzcDdNK1BPTzJ0VWJtODBHS3dYenZYUjc2SHY0TUdzV2JZTVEyRWhrVnUzMml3NVVOTnAvVW9xRGU1LzRvazZOKzNidUdvVmljVlZMMWRQbUZDbVFzZlR5NHN1UFhzU2MrQUF1ZG5aR0FvTDBaV2FrU1U3SzZ2SzJVMnV0TjdiejgvNnU3Snk0VUxyKzNYRXVISGwzbk43OWV0SGRISFNObnJ2M25JVllFTWlJbGowMDArWVRDYWl0bTdsbWlsVHlxeS81dHByT2JCN040VjZQYXNXTDZaSG56NTE3cEZoc1ZpSUxKNzYwY25KaWFzR0RxelQ4Wm96U1E2SUprR24xWERmck90NDZkM3ZBRmoyOTNiR1JReWdVM3ZiTlRVU29xa2JNNkkvajc3NE9RL2NmZnNWdTJMYks3UFp6THBOVzVqMytzTktoOUxrbEZ4QUF1WEt6dGV2V0dGZDNyWmpSOXAzN295VGl3dUxGaXhBWHp4VTRQdlBQcU45NTg2MDZkQUJUeTh2M0l1SE8zVG8wb1V1UFh0V1dScGQwa1hkYURUU3VuMTcvdlBNTTZoVktpNmNQNDlXcXlYd1grTmVLMUpTZmVEajcwOWhZV0daTzgycHljbG9OQm9jblp6UU9UaWcwV2d3RkJaeVBDYkdXZ0pjWDNPdDEwYkMrZlBXeDQ3VjdMMVFsYlBGbFFOaGJkcFVtWnlwamFQUjBSellzd2NvYWlCVzBYaDJIeisvU2t2cUs2SlNxYTdZdGYvMXA1NnFXYUFWU0UxS3F0VnhXclpwdzRQLzkzOUFVUytPbFFzWGN2TG9VZXQ2SHo4L3JydjU1aXRXQzFTbVM4K2V6SG5sRlJZdFdHQ3R5TmdYR1Vuc2lSUGNlUHZ0dE92VXFjTDlTbjZXUyt2Y3ZUczMzWGxucGI5L2VibTVPRGs3bC9tYllUSWFXYlZvRWNiaXFVdHQvVE1ENE9McVNyL3djSFp0M2t4aVFnSW5ZbUpzMW1OQkNSZmo0OW00YWhVQXZnRUJETDM2Nm5MYkRCczltbzdkdWpGZzZOQnlmNlBYTGx2RzJtWExLajMrbGRZLytzSUxCSWVGY2V6d1lmYnUyZ1dBWDBBQXcwdFZEWlRvMUwwN09wME9nOEhBNFgzN3lpVUhyaG80a0wvKy9KTkN2WjdkTzNZd2V2TGtNdkc2ZTNnd2N0dzQxaTViUms1V0ZqczNiV0xrdUhHVnhsWWR4dzRkSWlVeEVTaXFzckRGKzE1ekpja0IwV1FNSGRpRGdYMjZFclh2Q0JhTGhRKysrb092M3AzVFpDOXloTEMxMEdCL1dnUjRFYmxuTCtFRDdXZDhiazFFN3RsTGNLQVhJVUdOcDJUYm5pUmZ1c1R4bUJpY25KMXhjSEJBcmRHZ1ZxdEpUVTVtODVvMTF1MUtkeE5QVDAyMWxxVjM2OTNiK3A3Y3ExOC9XclpwdzVwbHl6aTRadzhwaVlta0pDWVN1V1ZMdWZPcVZDbzBXaTFxdGRwYWxXQ3hXRENielpoTnBpckxsMGRObk1nMU5TaUZybWlJeGFwRmk2d1hXWldwckROM2Zkcjg5OThreE1YaDVPS0NnNE1ER3EwV1EyRWgwZi84WTkwbW9JNTNNd3Z5ODYxM003djN0dTFzUUdrcEtmdzVmejVROUJwUG1qNjlVVFNEYkFnV2k0VWx2L3pDN20zYnJKVWVPZ2NISXNhUFo4UTExOVI1U2tJWFYxZHV1LzkrZG16Y3lNcEZpekFaaldTa3BmSE5SeDh4NFlZYnlsMzA1ZVhtc3U2dnY2elAxV28xWTY2OWxvaHg0NnA4VFQ1NysyMVNrNUxRT1RqZzRPaUlScU1oTnp2Yldya0IwTG0yUFNTdVlQVEVpZXlMakVSZlVNRHFKVXZvMExWcnJYNSt2dnYwVTA3RXhOUXBscHIySENqdG5hKy9ScS9YVzkvSHBzeVlnYWFDMTc5Tmh3NjFtbEdsdW5KemNsajQ0NC9XNTlmZGNrdUZQNGM2blk1Mm5UcHg3UEJoVGg0N1JrRitmcG1LRkoyREF6MzY5R0h2cmwxa1oyWnk1T0RCY3NOYWhvMGF4WTRORzhqTnlXSEwyclVNR2pteTJrMWsvODFpc2ZEM2tpVkFVUUk2d2c2R0VEVm1raHdRVFlaS3BlTFJlNlp4KzZOdlVWaG80R1JzSEV0WGIrZUdpY09WRGswSXUzSDkrS0g4dG5CSmswME8vTHB3TWRlTkc2WjBHSGJMYURSYXg4UldKamdzck13SFdHOWZYenAyNjhhcG8wZkwzUjN5OXZWbHhwMTNNdjZHR3ppNGV6Y25qeDBqNGZ4NWNvb2JXcFd3V0N6V3U1QTExWGZRb0ZydFYxcFFhR2lWeVFGM0R3OG1UV3Y0b1d4R281R0RwUklCL3hZY0ZsYm51Nm5uaXNkMUEzU3pZYjhCaThYQ2dxKytJamNuQjZEV1UwblcxcTIxYkR4bkN5NnVycWhVS3B4ZFhLei90ejM3OVdQaXRHbDRsUnFmYlF0RHJyNmExdTNhOGZNMzM1Q2FuSXpPd2FIQ2lnUVhWMWY2aG9lemRlMWF0RG9kdDk1N2I3Vm1KUWdLQ1NFMUtRbERZYUYxMnNqU2ZQejhyRU5DYk0zTnc0TXhreWV6NHM4L1NZaUxZOC8yN1F3WVpwL3Y3NjNidFdQRTJMSGtaR1hScVJhL3MxTnZ1NDBCUTRmV0tZWTFTNWVTblprSlFQOGhRK2pRcGZJaGhwMTc5T0RZNGNPb1ZTb3V4c2VYKzkzdE0yZ1ErNk9pNk5TOWU0WE5JaDBjSFJrNWRpd3JGeTBpTHplWHZidDJNYVNXUTBNaXQyeXhOaUVkTzJWS3JSdHdpaUtTSEJCTlNsQ2dMN2ROSDh0M1B4ZVZzSDczOHdxR0QrNkZuMC81eGk5Q2lQSWlodlRoZjcrdEpqcm1DRDI3MVhJNnNVWXErbkFNeWNtSlJBenBvM1FvZGlzd09CaU5SbFBtcm1BSmxVcEZoNjVkbVQ1clZybTdkeU92dVFZM2QzZjhBd01yUEs2bmx4ZkRyN25HZWplelVLOG5OeWVIZ3Z4ODhuSnpLZFRyaXk0K2pFWnJwWURGWWdHTEJWUXFWSUNxdUtwQXJkR2dLZjV5ZEhLcWNuckU2dXJjb3djRitmbFlMQmJyRnhUZElRc01EcVpiNzk2MXZ1dFZGNjNidDZkbG16YVlpaXNvU3VKeTkvQ2dWYnQyREI4enBzN1ZjK2VLaDRzRUJnZmpaNFAveXhJcWxZcGI3NzJYLzMzK09WN2Uzb3kvNFFhYkhiczZldlJSL24xZ3pLUkpKQ1lrTUh6TW1IcWJQZzhncEZVckhubmhCUll0V0VEMzNyMHJIV1l6Y2VwVUN2VjY2MUNlNm1qVnR1M2xCcERGdnh0cWpRWVBUMC9hZCs3TTRKRWpiVEs3UldXR2pockZrWU1IaVQxeGdwVUxGOUtwZS9jeURmQ3E0NjVISHFtbjZHcG16T1RKdFU2QzJ1VDgxMTZMUnF0bFgxUVVrNjR3ZzAzWDNyM1JPVGpRdlUrZkN0LzcyblhxeEhQdnZGUGxMQktESXlMWXUyc1hnMGVPWk9EdzJ0M0lTMHRKWWRYaW9vYmtIYnAwWWRDSUViVTZqcmhNWmN5TnRXM1hHaUVVWmpDYXVHZk91NXlMTDJxOE1uTElWYno4eE8zS0JpV0VIZmxyN1U0MjdUekNKKysrb1hRb052WG8wODhURWQ2VnlkYzAvTnp4ODMvL214OStYODJteFo4MCtMbmg4alNDSHA2ZWRSNy9tNTZhaXJINElyM2tRbG10VnVQaDVWWGxSVUJ1ZHJaTUQyaUhJcmRzSVNFK25uYWRPdEdyWHorYkh6OHZOeGUxUmxPbjVFcEpvelUzRDQ5NnZSQVZqVk4yWmliejNucUx6UFIwV3JWcngzMXo1bFJZbHQ4VUhTenUxeEhXcG8zTlpqZ3hHbzExSHRaU1hSYUxwZFpEaVl3R0ExKys5eDd4NTg3aDVlUER3ODgraTV1TnByUnNEclN1YlN2OGoyOGV2em1pV2RGcE5UeCszM1FlZTNFZUFKdDM3R2ZDcUlIMDc5MjBPN0FMWVNzVFJnMWkyZC9iV2I5NUs2TkhObzFoT2VzM2JTRTdPNTBKbytwZVltNlBiRGtsWDNWbkFQZzNTUXpZcC9xK0UyZUxFdUM2ZG9rWDlzM2QwNU03SG5xSUhSczNBaEI3OG1TVkpmRk5TYS8rdGg4QzJGQ0pBU2cvczAxTm5EcCtuS0RRVUlKQ1F4bHk5ZFdTR0xBUlNRNklKcWxYdC9hTWpSakFtazI3QWZqNHZ3djUvdVAvdzlGQnAzQmtRalIrR28yYU9mZE41NlgzdmlOOFFEOWM3UHhPWEc1dUhsOTgrei9tUGpVYmpVWWFsQW9oUkZNVEZCckt0Rm16bEE1RE5LRE8zYnZUdVpZemVvakt5YWNrMFdUZFAzc0s3cTVGRnpVSmwxTDQ1cWUvcnJDSEVLSkUxMDV0R0RHNEIrOTgvSm5Tb2RUWnV4L1BZL2lnN25UdDJGcnBVSVFRUWdnaEdpMUpEb2dteTh2RGpRZnV1TTc2Zk5HS0xldy9kRkxCaUlTd0wvZmRkaTF4Y1dkWnRuSzEwcUhVMnRJVnE0bS9jSjc3WjAxUk9oUWhoQkJDaUVaTmtnT2lTUnNYTVlEdy9wZExqdDZlOXhPNWVRVUtSaVNFL1hCdzBQSHlFN2Z6L2Z5Zk9IRG9zTkxoMU5qKzZFUDg3OGVmZVBtSjI5SHBaQlNkRUVJSUlVUlZKRGtnbWpTVlNzV1REOHpBMDcybzRWRlNTZ2J6dmwya2NGUkMySS9RWUg5ZWZ1cDJYbnJqYlU3Rm5sRTZuR283Rlh1R2w5OThoNWVmdXAyUUlOdDBjQlpDQ0NHRWFNb2tPU0NhUEc4dmQrYmNmNVAxK1pyTnU5a1dHYTFnUkVMWWwxN2QyalBuM3VrOC9jSmN1MGdRbklvOXc5TXZ6R1hPZmRQbzFhMjkwdUVJSVlRUVF0Z0ZTUTZJWm1INDRGNWNNK0x5ZEM4ZmZQa2I2Um5aQ2tZa2hIMFpOcWduajl4OVBYT2VlN0ZSRHpIWUgzMklPYys5eUNQM1hNZXdnYjJVRGtjSUlZUVF3bTVJY2tBMEd3L2ZQUlYvWHk4QU1yTnplZi9MMzdCWUxBcEhKWVQ5R0Rhb0o2ODhNWnVYWDN1THBTc2FYNVBDSlN0VzhjcnJiL1BLRTdNbE1TQ0VFRUlJVVVNcVkyNnNYQjJKWm1OdjlBbWVmT1Z6Ni9PbkhyeVpDYU1HS1JpUkVQWW5QaUdadVIvOFFGaG9LNTUrN0dGY2k2Y01WVXB1Ymg3dmZqeVArQXZuZWZtSnh0bGpZUDd2Zi9QRDc2dTUvYWJ4U29jaWhCQkNDQnVhZmRNNHBVT29NYTFyVzFWRnl5VTVJSnFkZWQ4dFl2SEtyUUE0T3VqNDRwMDV0RzBWckhCVVF0aVh3a0lEWHk5WXpwWmRoM2p3bmpzWkhURkNrVGpXYmR6TUY5LytqeEdEZTNEL3JDbU5kbGFDa3VTQUVFSUlJWnFXVFlzL1VUcUVHcFBrZ0JERkN2U0ZQUERVQjV5TnZ3UVVkV1AvNnIwbmNYVjJVamd5SWV6UGtSTm4rZkNyUC9EdzhPR3UyVFBwMmExcmc1dzMrbkFNMy8zNEMxbFphY3k1LzBhNmRtemRJT2NWUWdnaGhMQjNraHdRb3BSejhaZTQvK2tQS1NqUUEwVU5DMTk1OGc1VXFncC9UNFFRVlRDWnpLemFFTWx2U3pmZzd4L0l6ZE51WUZEL3ZxalZ0bTFyWXphYmlkeXpsMThYTGlZNU9aRVoxNDFpd3FoQmFEVFNQa2NJSVlRUW9yb2tPU0RFdjJ6Y3ZvL1hQcHh2ZmY3Z0hkY3piZkpJNVFJU3dzNlpUR1kyN2RqSDByKzNjVEV4azlFUnd4a3hKSnl1blR1aTBXaHFlVXdUUjQ2ZFlNdU9uYXpidElXUUZ0NU1HVHVVaUNGOUpDa2doQkJDQ0ZFTGtod1FvZ0tmZnJ1UUphdTJBYURScVBua3RVZnAxcm0xc2tFSjBRUmN1SmpDdWkxN2lOd1h3L2tMS1hUdjJwbE83ZHZSTWpTVXNMQVFmTDI5Y1hGMnh0bkZHWUQ4dkh6eTh2TkpUVThuTHU0QzUrUGpPWDdxTkllUEhLTmxpQitEK25SanpJaitqYkxab0JCQ0NDR0VQWkhrZ0JBVk1CaU1QUExDcHh3N2VRNEFmeDh2L3Z2aFUzaDV1Q2tjbVJCTlIzWnVIdEV4cHpsOUxvRzRDMG5FSlNTU21abExYcjZldklKOEFGeWNuSEZ4ZHNUVDA1V3c0RURDUWdKbzF5cVludDNhNGE3d2JBaENDQ0dFRUUySkpBZUVxRVJpY2pyM1B2RWVXVG01QVBUdDFZbDNYN3pmNXVPbGhSQkNDQ0dFRUVKcGxTVUg1T3BITkh1Qi90NDgvL2h0MW1hRWV3OGU1NGZmWk1veElZUVFRZ2doUlBNaHlRRWhnQUZYZFdIVzlMSFc1d3NXcm1YTjV0MEtSaVNFRUVJSUlZUVFEVWVTQTBJVW0zWGpXQWIydVR4SCsvdGYvTXJCbUZNS1JpU0VFRUlJSVlRUURVT1NBMElVVTZ2VnZQakViTnEyQ2diQWFEVHo0dHZmY1Q0aFNlSEloQkJDQ0NHRUVLSitTWEpBaUZKY25aMTQrNFg3OFBQeEJJcTZyRC8zK2xka1p1Y3FISmtRUWdnaGhCQkMxQjlKRGdqeEwvNitYcno1M0QwNE9Ua0NjT0ZTS2krOC9RMkZoUWFGSXhOQ0NDR0VFRUtJK2lISkFTRXEwS0Z0R0MvTm1ZMjZlQWFEdzBmUDhPN252MkN4eU15ZlFnZ2hoQkJDaUtaSGtnTkNWR0p3djI0OGVPY04xdWNidHUyVEtRNkZFRUlJSVlRUVRaSWtCNFNvd2cwVGh6TjE0Z2pyOHgvL1hNT0tkVHNWakVnSUlZUVFRZ2doYkUrU0EwSmN3WC91dUk3dy90MnR6ei84NmcvV2IvMUh3WWlFRUVJSUlZUVF3cllrT1NERUZhalZhbDU0YkRaZE83WUd3R0t4OE5hblA3TjExMEZsQXhOQ0NDR0VFRUlJRzVIa2dCRFY0T3pzd0RzdjNrK0h0bUVBbU0xbVh2dm9CeUwzSGxFNE1pR0VFRUlJSVlTb08wa09DRkZOYnE3T3ZQL3lBN1J1R1FTQTBXaUlYNXpZQUFBZ0FFbEVRVlRtcFhlL1kyLzBDWVVqRTBJSUlZUVFRb2k2a2VTQUVEWGc0ZTdLQjYvOGg3RGdBQUFNQmlNdnZQVU5oNDZjVmpneUlZUVFRZ2doaEtnOVNRNElVVU0rWGg1OE1QZEJnZ0o5QVNqUUYvSi9yMy9Oc1pQbkZJNU1DQ0dFRUVJSUlXcEhrZ05DMUlLL3J4Y2Z2UElnL3I1ZUFPUVY2SG5xMVM4NWRTWmU0Y2lFRUVJSUlZUVFvdVlrT1NCRUxRVUYrdkxCM0FmeDluSUhJQ2MzbnlkZS9rSXFDSVFRUWdnaGhCQjJSNUlEUXRSQldIQUFINzd5SUI3dXJnQms1ZVR5K011ZlM1TkNJWVFRUWdnaGhGMlI1SUFRZGRTNlpSQWZ2L1l3dnQ0ZUFCUVU2SG4yOWEvWXV1dWd3cEVKSVlRUVFnZ2hSUFZJY2tBSUcyalRNb2hQMzNpVWtCWkZUUW9OUmhOejMvOGZLOWJ0VkRneUlZUVFRZ2doaExneVNRNElZU1BCTGZ6NDlNM0hhTmM2QkFDenhjSUhYLzdPTDR2WFk3RllGSTVPQ0NHRUVFSUlJU29ueVFFaGJNakh5NE9QWDN1WUhsM2FXcGQ5ODlOZmZQM2pja2tRQ0NHRUVFSUlJUm90U1E0SVlXTnVyczY4KzlJRERPcmIxYnJzOTJVYmVlL3pYekdaekFwR0pvUVFRZ2doaEJBVmsrU0FFUFhBeWRHQjE1NjVoekhEKzFtWHJkNFl4Y3Z2ZlU5QmdWN0J5SVFRUWdnaGhCQ2lQSlV4TjFacW5ZV29KMmFMaFMrK1g4S2lsVnVzeTlxMUR1SDFaKyttaGIrUGdwRUpJWVFRUWdnaG1pT3RhMXRWUmN1bGNrQ0llcVJXcVhqd3p1dTU4NWFKMW1XbnoxN2dnYWMrNE5DUjB3cEdKb1FRUWdnaGhCQ1hTZVdBRUExazg4NER2RFB2WndyMGhRQm9OR29ldldjNms2OEpWemd5SVlRUVFnZ2hSSE5SV2VXQUpBZUVhRUNuenNUend0dmZrcGljYmwxMjNiaWhQSGpuVkxSYUtlUVJRZ2doaEJCQzFDOUpEZ2pSU0dSazVmRHllOThUSFhONVdFSHZiaDE0NWVrNzhIUjNWVEF5SVlRUVFnZ2hSRk1ueVFFaEdoR0QwY1JuM3kxbStacnQxbVV0QW54NDQ5bDdhTnNxV01ISWhCQkNDQ0dFRUUyWkpBZUVhSVNXcjluT3A5OHV3bVF5QStEazVNaXpEODlrK09CZUNrY21oQkJDQ0NHRWFJb2tPU0JFSTNVdzVoUXZ2L3M5bWRtNTFtWFhqUi9HL2JPbjRPaWdVekF5SVlRUVFnZ2hSRk1qeVFFaEdyRkxTV2s4LzlZM3hKNUxzQzVySGRhQ2w1NjRuVFl0Z3hTTVRBZ2hoQkJDQ05HVVNISkFpRWF1UUYvSUYvOWJ5bDlyZDFpWDZYUmE3cDgxaGVzbkRFT2xxdkIzV0FnaGhCQkNDQ0dxVFpJRFF0aUpiVkVIZWYvejM4bkt1VHpNWUdDZnJqeno4RXk4UGQwVWpFd0lJWVFRUWdoaDd5UTVJSVFkU1U3TDRNMlBmK0xBNFpQV1pkNWU3ano3eUV6NjkrNmlZR1JDQ0NHRUVFSUlleWJKQVNIc2pObHM1cmRsRy9uK2w1WFcyUXdBcGw4N2tudG1Ua2FuMHlvWW5SQkNDQ0dFRU1JZVNYSkFDRHQxL05SNVh2dG9QaGN1cGxpWHRXc2R3Z3R6WnRFNnRJV0NrUWtoaEJCQ0NDSHNqU1FIaExCaitmbUZmUGI5UWxadGlMSXUwMnJWM0hMOUdHWk9IWU9EVEhrb2hCQkNDQ0dFcUFaSkRnalJCR3plc1ovM3YveU4zTHdDNjdMUVlIL20zSGNUVi9Yb29HQmtRZ2doaEJCQ0NIc2d5UUVobW9qazFBem1mYnVZYlZFSHl5d2ZPM0lBOTk4K0JTOFBtZEZBQ0NHRUVFSUlVVEZKRGdqUnhPellmWWhQdmxsSWNtcUdkWm1IbXl2MzN6NkZjUkVEVUtrcS9KMFhRZ2doaEJCQ05HT1NIQkNpQ2NvcjBQUDlMeXRac25JclpzdmxYK1ZlM2RvejUvNGJhUmtTcUdCMFFnZ2hoQkJDaU1aR2tnTkNOR0hIVDhYeC9wZS9jZXBNdkhXWlRxdGg1dFJydVBuNlVkS3dVQ2dxT3plUDZKalRuRHA3Z2JnTFNjUWxKSkdabFVOZW5wNThmVkgvREdkSEoxeGNIUEgwY0NNc09JQ3drQURhdHc2aFo3ZDJ1THU2S1B3dkVFSUlJWVJvT2lRNUlFUVRaektaV2J4eUs5Ly90b3FDQXIxMWVWaHdBUGZQbnNMZ2Z0MWtxSUZvTVBFSnlhemJzb2ZJZlVlSVMwaWhSOWN1ZE9yUWpyRFFFRnFHaHVMajQ0V0xzek11emtVWC9ubjVlZVRsNTVPV2xzSDUrSGppNGk5dy9PUnBEaDA1U2xpd0g0UDZkR1hNaVA2RUJ2c3IvQzhUUWdnaGhMQnZraHdRb3BsSVRFN24wMjhYc25QUDRUTEx1M2RwdzMyM1RxRjdsellLUlNhYU9wUEp6S1lkKzFpeWVqdVhraklZRXpHQzRVTUcwN1Z6UnpRYVRTMlBhZUxJc1JOczNiR0x0WnMyRXh6b3hYWGpoaEV4cEE4YWpkckcvd0loaEJCQ2lLWlBrZ05DTkNNV2k0WHRVWWVZOSswaWt0TXl5cXdiTXFBSGQ5ODZpZGFoTFJTS1RqUTFKcE9aVlJzaStXM3BCZ0w4V3pCajJ2VU02dDhYdGRxMkYrOW1zNW5JUFh2NWRlRmlrcE1UbVhIZEtDYU1HaVJKQWlHRUVFS0lHcERrZ0JETlVJRytrTVdydHZMTG9uWGs1aFZZbDZ0VktzWmRQWkRiWjR6SDM5ZEx3UWlGdlR0eS9Bd2ZmdjBuSGg0KzNEVjdKajI3ZFcyUTgwYkhIT0c3K1QrVGxaWEduUHVtMDdXVFZNUUlJWVFRUWxTSEpBZUVhTWF5Y25MNWVlRTZscXphaXNGb3NpNTNjTkF4YmVJSVp0d3dTcHEraVJvcExEVHc5WUxsYk5sMWlBZnZ2WXZSSTRjckVzZjZUVnY0L0p2dkdURzRCL2ZkZHEwMDN4UkNDQ0dFdUFKSkRnZ2h1SlNjeGcrL3JtYnRsajFZU2sxOTZPN3F3c3hwWTdoKy9EQzV1QkpYRkorUXpOd1BmaUFzckRYUFBQWVFMaTdLSnBieTh2SjQ1Nk41eE1XZjQ1VW43eUFreUUvUmVJUVFRZ2doR2pOSkRnZ2hyR0xQSmZEZkJYOFJ0ZTlJbWVVQmZsN2NPbTBzWTBmMmx5U0JxTkRCbUZQTWZlOEg3cHg5SzFNbWpsYzZuREtXcmxqTi8zNzhpWmVmdXAxZTNkb3JIWTRRUWdnaFJLTWt5UUVoUkRrSFlrN3kxZnpsSEQ5MXZzeHlieTkzcGs0YXliVmp3Mlc0Z2JEYUZobk5SLzlkeU56bm42RjNqKzVLaDFPaEE0Y084OUliYnpQbnZta01HOWhMNlhDRUVFSUlJUm9kU1E0SUlTcGtzVmpZdXVzZzMvNnlndmlFNURMcm5KMGRtRFFtbktrVFJ4TG83NjFRaEtJeDJCWVp6YWZmTHVHOU4xNmhYWnZXU29kVHBWT3haM2o2aGJrOGN2ZjFEQnZVVStsd2hCQkNDQ0VhRlVrT0NDR3FaRFNhMmJ4ekg3OHUyVURzdVlReTZ6UWFOYU9HOW1YRzlhTm8wekpJb1FpRlVnN0VuR1R1Ky9QNTZPMDNHbjFpb01TcDJEUE1lZTVGWG5saXRnd3hFRUlJSVlRb1JaSURRb2hxc1Zncy9IUHdHTDhzM3NDQnd5ZkxyUjl3VlJkdXZuNFV2YnExUjZXcThIMUZOQ0h4Q2NrODh0d256SDN4MlVZN2xLQXlCdzRkNXVYWDN1TFROeDhsTk5oZjZYQ0VFRUlJSVJvRlNRNElJV3JzK0tuei9MWjBBMXQzSGNSc0tmdFcwYWw5R0RPbWpHTFlvRjVvTkdxRkloVDFxYkRRd0lQUGZzeVVTWk1iWGZQQjZscTZZalhMVi83RkYyOC9qazZuVlRvY0lZUVFRZ2pGU1hKQUNGRnJGeTZtOE9kZkcxbTljVGVGaFlZeTYxb0UrREJoOUNER2poeElnSitYUWhHSytqRHZ1MFdrWjV1Wis5elRTb2RTSnkrLzhRN2VIaG9ldm11cTBxRUlJWVFRUWloT2tnTkNpRHBMejh4aHljcXRMRjI5amV6Y3ZETHIxQ29WL1hwM1pzS29RWVFQNklGT3ExRW9TbUVMUjQ2ZjRhWDM1dlB6dDEvaTRtTGZNMWJrNXVaeDZ6MFA4T3JUdDlPMVkydWx3eEZDQ0NHRVVKUWtCNFFRTnBPZlg4aXFEYnRZdUdJemw1TFN5cTMzZEhkbHpNaitUQncxaU5iU3dORHVtRXhtN252cWZXYk91Sm5SSTRjckhZNU5yTiswaFo5Ly80MnYzM3RTaHNFSUlZUVFvbG1UNUlBUXd1Yk1GZ3Y3RDUxazFmcGRiSXM4aU1Gb0tyZE5wL1l0bVRoNkVGY1A3WXVyaTVNQ1VZcWErbXZ0VGpidFBNSW43NzZoZENnMjllalR6eE1SM3BYSjE0UXJIWW9RUWdnaGhHSWtPU0NFcUZkWk9ibXMzN0tYVlJzaU9YMzJRcm4xamc0NlJnenV6WVRSZytqWnRaM01kTkJJbVV4bVpqMzhCczgvOVJROXVuVlJPaHliaWo0Y3c1dnZmOENQODU2WDZnRWhoQkJDTkZ1U0hCQkNOQWlMeGNMSjJIaFdiZGpGK3ExN3ljMHJLTGROU0F0ZlJvUmZ4YkNCUGVuWXZpVnFTUlEwR3V1My9zUEtEZnY1OUwwM2xRNmxYano4MUxOTUd0V0gwY1A3S1IyS0VFSUlJWVFpSkRrZ2hHaHdCZnBDdGtWRnMycGRKQWRpVGxhNGpiK1BGME1HOW1EWW9KNzA3TkllclZidTZDcnB3V2MvWnRZdHR4SStzTC9Tb2RTTG5WRjdXUERyQWo1NzgzR2xReEdpU2trWEw1S2NtQWhBdDk2OUZZNm0vcDA3ZlpvenAwN1JQendjVjNmM0d1Mjc3cSsvQUFocjA0Yk8zYnZYUjNqaVg1SXZYU0xtd0FGR2podW5kQ2hDaUZxb0xEa2drejRMSWVxTms2TURZNGIzWTh6d2ZseTRtTUxmR3lOWnZUR0sxUFFzNnpiSmFSa3NYYjJOcGF1MzRlN3F3dUIrM1JnNnFBZjllM2ZCeWRGQndlaWJuL2lFWkM0bFpUQ29mMStsUTZrM2cvcjM1WjJQNTNIaFlnb2hRWDVLaDlPZ2prWkg0K0hwU1VpclZ1WFdXU3dXQ3ZMemJYWXU1d2FhNFNJdk41ZU10RFRTVTFOSlQwMGxJeTJOUXIyZTYyNjVCYlhhdmhPTiszZnZadU9xVlFDODgvWFhDa2RUL3piOS9UZEhvNk5aOTlkZlBQUDY2M2g0Vlg5cTNQVXJWZ0F3ZU9USWVrOE8vUHJkZDV5SWlRSEExOStmZXg1L0hFZW41dFZQWjhPcVZhei82eS9NWmpOT0xpNE1HdDQwR3RjS0lTUTVJSVJvSUNGQmZ0dzFjeEozM0R5Qm1PTm4yUjRWemJhb2FDNG1wbHEzeWM3TlkrMldQYXpkc2dkSEJ4MzlyK3JDMElFOUdOeXZHeDV1cmdwRzN6eXMyN0tITVJFajdQNmlxaXBxdFpveEVTTll0MlVQdDg4WXIzUTREV1ovVkJSLy9QQUR6cTZ1L09mcHAvRUxDQ2l6UGljN205ZWZlc3BtNTZ2cHhhelpiS2F3c0pDQy9IenljM09MdnVmbGtaZWJhLzJlazVWRmRsWldtZTlHbzdIQzR3VUVCVEYwMUtoS3ovZk1mZmZWS0w3YWFBNFg5TGFTbXBURXNVT0hBT2pTbzBlTkVnTU5hZk9hTlJ6WXZkdjYzTm5GQmFQQjBHREpnVFhMbGxrVFJyVmxpNS9MVm0zYllyRVVGUjZ2K09NUDJuWHNpSCtMRm5VK3JoQkNlWkljRUVJMEtMVmFUWTh1YmVuUnBTMzN6NTVDN0xrRXRrY2RZbXZrUVdMUEpWaTMweGNhMkI0VnpmYW9hTlJxTmIyNnRXUFl3RjRNNnR1Vm9FQmZCZjhGVFZma3ZpTTgrcCtIbEE2ajNvMFlFczZuWDM3V3JKSUQvb0dCcURVYWNyT3orZjdULzIvdnZzT2pydEsrZ1grVG1TUXprMDU2TDRTUVFnZ2dKYlFFcEFrcUtJZ0lLNElyQ210YlJWM1pmZFlYM1hWeGR4L1hGUlVlWFpVaUtxQUVBZWtvZ1VBUUZxUUVVa2d2RTlJYjZabjIvcEZrbUNGdGtzeGtFdWI3dVM2dUpMODVjODRaU0pqODduUE9mWCtFRjlhdGc3V05qVkhtOHRIZi9vYm01bWJJbXByUTNOeU01cWFtVG0veWUrdkVnUU1ZTlc0Y2JPenM5TnJ2WUZCVldZbmRXN1pnd1JOUHdOM0x5OWpUMFVsQ1hCeFVLaFhNek13dzg2R0hqRDJkRGwyN2RBbEhmL2dCUU12N21GS3BSSGxwS2JaODhnbFdyMTBMU3l1ckh2ZlpreURWaE9ob28vM00zaTBvSkFUanAwN0ZoZmg0eUdReTdOcXlCUytzVzNkUEI1YUpUQVdEQTBSa05HWm1aaGpxNzRXaC9sNVlzZVFCM0NvcXc5bi9Yc2ZaQzRtNGtacXRYcGxRS3BXNGNqMGRWNjZuNDZNdkFFOTNaOXczTWhoalJnN0g2SWhoc0xmbHJvSytxcW1yaDdTd0RHRWh3Y2FlaXNHRkRnOUdma0VaYXVycVlXdmRQOXZmamMzYjN4K1BMVitPWFZ1Mm9MeTBGRjl0M296bjFxNkZRTmorMTRDMy8vM3ZEbzhGdE4zSXZQN09PeDJ1RXBZV0ZlSDk5ZXU3blV0QlhsNHZYa0VMc1VRQ2F4dWJsaisydHJDMnNZR05uUjFzN2V4Z2EyK3YvbWhuYjYvVHpWck1uRGtZTjZucjBwWnRyMm42M0xtNEx5cXF5N1lYejUzRDZXUEhkSG90cFVWRlhUNWVYMXZiYlZ0emMzTTRhZXdDS1MwcXdoY2Zmb2lxeWtwOCt2NzdlRzd0V25qNitPZzBIMk9wcTZuQmY4K2VCUUNNR0QxNlFBWTBiaVlsWWZmV3JWQ3BWREEzTjhmS0YxL0VyNy84Z21zWEwwS2FrNE52L3ZNZnJIamhoWDY5T1Y2OFlvWE9iVzljdVlLVXhFUzlqai8zMFVlUmRPVUtoRUloSnZCWUFkRTlnOEVCSWhvd1BOMmQ4Zmo4NlhoOC9uUlVWdFVnNGVKMW5MMXdIWmNUYjBJbVY2amIzU29xdzYyaU12eDQvQnpNek13UUZPQ05zU09ETVhya01JUU5ENEMxMkxUT2YrcERZbEltUm9TR1FpQVFHSHNxQmljVUNoQWVGb0xFcEV4TUhoOWg3T24wbTlFVEp1QldmajdpVDV4QVRtWW05dS9haFlWUFBtbTArVGdNR1FMZmdBQllXbG5CeXNvS2xpSVJyS3lzSUJLTElaWklJSlpJSUpKSUlHbjlYR0pqby9lYkx4c2JHNTIzUTl2WTJuYmIxcVlISzd1NkJGSzZheXV4dHNiNkR6NEFBRWh6Y3JEbDQ0OVIxeHBVQ0FvSmdlc2cyT29kZitJRVpNM05NRGMzeCt6NTg5czkzbDBRUlZOalEwTzM3U1hXMWoxS2VKaDA5U3ErK2Z4ektGcDN0enl5ZENtR2g0ZGo2UERodUYxVmhlejBkS1RldUlHZFgzNkpKU3RYUW1oaG9YUGZyNy96anRiWFozLytHZWZqNHp0OFRDeVJJQ0V1VHYzMTJHNkNXcHJLUzBzN0RRN3MyN2tUdjV3NnBYTmZIWW5kc1FPeE8zYjA2RGs4ZGtNME1ERTRRRVFEa3FPRExSNmFOUWtQelpxRXVvWkdYUGcxR2VjdkplSFh4RFJVVk4xSmFOaFNPakVmNlZuNTJMbnZaNWlibVNIUTN3c2p3d0lSRVJLSUVhR0JjQjVpYjhSWE1qaGs1QlJnK0xDaHhwNUd2eGtlTkJTWnViZE1LamdBQUhNWExrUk9aaWJ5c3JKdzRjd1pEQjh4d21pWjhJZUZodUt4cDU0eXl0ajNtb3pVVkd6ZnZCbk5UVTBBZ09oWnN6QnYwU0tZRGZBeXNmVjFkZmpsOUdrQUxjRXJWdytQZG0xNkVrUzVjdUVDcmx5NDBHV2JhWFBtWU83Q2hUcjFkejQrSHZ0MzdvUlNxUVFBekZ1NFVMMUtMaFFLc2VMNTUvSEZ4bzJRNXVRZzhkSWxWRmRVNEtubm40ZU5qc0dIdTROTkVvM2dVay9QOEtlbnBDQXJMUTBBTUdmQmdoNDlsNGlvRFlNRFJEVGdXWXRGdUgvS0dOdy9aUXhVS2hWeThvdHc4V29xTGllbTRWcFNCaHFibXRWdGxTb1ZNcktseU1pV1l1K2hsaFVZRHpjblJJUUVJbXg0QUVLQ2ZCSG83d2tMNGIyL1F0NFQrUVVsbURCaHVMR24wVzk4dmIzeDM0dG5qVDJOZm1kdWJvNWxxMVpoNDd2dnd0UEhCOE5DUTQwOUpaUFYzY3FwWnZLNXJ0cGVPSE1HKzNmdGdrSXVoN201T2VZdldZS0owNmJwYzZvR2Mrcm9VVFExTmtJb0ZHTFd3dytycjB0emNxQlFLT0EzMURnQlM0VkNnVU43OWlEaDVFbjF0UWNYTFVMMDdObGE3Y1FTQ1o1OTVSVjh1WEVqOHJLemtadVZoVS9lZXc4clgzd1I3cDZlL1RybnJMUTA5ZmRMYjRNRFBUbXEwQnRYTGx4QVJtcXFRY2Nnb3I1aGNJQ0lCaFV6TXpNRStIb2d3TmNEajgrZkRwbE1qcVMwYkZ5K2xvWnJLWmxJU2N1RlRLYWQzS3l3dUJ5RnhlVTRmdm9pQU1CQ0tFQ2d2eWRDZ253eFBNZ1BJVUcrOFBOMk0rbGtTdm0zU3JEWTI5dGcvWmNXU2ZIQi8vd09zdWFXbGMzM2R4dzMyRmk2OFBIeFF1eitZcVBPd1ZnY25aenc5RXN2d2RQSEJ4WWRiSUYrKzlWWHUzeCtUMVp5eVhEa01obCsrUFpiWERwM0RrRExkdmxseno0N2FBSStGV1ZsNnB2dlNkT253OUhwVHFMWi9idDJJUzg3RzhOSGpNQ0dUWnM2ekkyaHFTMGZ4c1JwMC9ESTBxVjltbGRsZVRtKy9lSUw1R1ZsQVFBRUFnRVdQdmxrcDl2NFJXSXhWcjN5Q3I3KzdET2tKU2Vqc3J3Y20vNytkOHhidUJCUk1URURmdmVHcHA0Y1ZkRFVkcFRGM055OHl6S20wdHhjQmdlSUJqZ0dCNGhvVUxPd0VHSlUrRENNQ2g4R0FKREo1RWpMbENJeE5SUFhrek54SXlVYk5YWDFXcytSeVJXNG1aR1BteG41QUJJQUFDSXJTd1Q2ZXlIUTF3UCt2dTRJOVBXRXY2OEhITzBIUm5ab1E2dStYWXNoUXd4VFBreWxVbUgzZjk1WEJ3WUdBaWRIUjFSWDF4bDdHa2JqRnhobzdDa01DSWRpWTNFb05sYW50ajkrOXgxKy9PNDdBODlJTnhWbFpkang2YWU0bFo4UEFQRDA4Y0ZUdi91ZDFnMzJRSGM0TmhaeXVSd1NhMnZjUDIrZStucEtZaUx5c3JNQnRBU3l1Z3NNNk5PbGMrZHc4UHZ2MFZEZjhwNGhsa2l3Zk0wYURCM2U5YTRxSzVFSVQ3LzBFdmJ2M0luejhmRm9ibXJDdnAwN2NmbkNCU3hhdnJ6ZmR4SG9RMlY1T2JaKy9ESEdUcDZNcU9qb1RoTjhOamMxNFMrdnZRYWdwWVRvYTIrLzNZK3pKQ0o5WTNDQWlPNHBGaFpDaElmNEl6ekVIMHNmbVFHbFNvVThhVEd1cDJRaU5UMFBxUmw1eU1rcmhMSzFFa0tieHFabUpOL01SdkxOYkszcmp2WTI4UGYxUUtDdkoveDgzT0hqNVFJdkR4YzRPOW9QcWhXaDd0VFhOMEVpRmh1azcvZ2pzY2hKVDhZUUYzZFVsT3FlWE15UUpHSXg2aHNHVHJCaUlERjB0WUkyRnhNU2NERWhvZmNUMWRFZi92cFhyWXoreGxSWlhnNjVUS1pUMjg2cUZSUVhGbUxQVjErcGIyRDlBZ1B4eUxKbGtNdGtYU2JqRzBoMTZGTVNFM0g5OG1VQXdPejU4OVhmYnlxVkNrZjM3UU1BMkRzNDZKd2JvSzhxeXNxd2IrZE8zTHh4UTMzTjI4OFB2M251T1F4eGR0YXBEM056Y3p6Nm05L0F5OWNYQjNidmhrd21RMTVXRmo1NjkxMU1uVGtUTVhQbVFHSTk4Q3JyT0xtNHdMK0Q0eHVIOXV4QmNXRWhEdTNaZzdnalJ6Qmx4Z3hNdnY5K2lMcDRuK2p1UGJHenNZaG80R0J3Z0lqdWFlWm1adkQzY1llL2p6c2VuajBaUUVzZ0lDT3JBS2tadVVqTnlNUE56RHhJYjVWMitQeks2bHBVdHBaUjFDUVNXY0hMM1JrK25pN3c5bkNCdDZjcnZEMWM0ZTQyQkk0T3RqQWZaSUdEaHFaR1NNVDZMK3RYV2lURjBkanRFSWtsaUg1Z0lmYnQyS3ozTVhwRExCR2p2ckhCMk5Nd3VJSzhQSlFWdHo4KzRSTVFvUE5Oejcyc3Ywc1pidCs4R1lWU2FZL24yVlhRSlRjckN4dmZmYmZiUGdaS2R2aUcrbnJzL2VZYkFDMDNpOEZoWVNndEtvSk1Ka05HU2dxS0Nnb0FBSThzV3dhUnlMQ1ZaNXFibW5EcTZGR2NQbjRjY3ZtZDQyakRSNHpBM0VjZmhVSXU3MUcxQkFBSUdEWU1TMzc3Vy96d3pUZW9xNjJGUXFIQXFXUEhrQkFYaC9GVHBtRHF6SmtEYW9mSDFKa3pNWFhtekhiWGx6ejlORnc5UEJCLy9EanE2K3B3L01BQm5QMzVaMHgvNEFGTW1qNWRYWlZCTTlEZVhiV2J6c1lpb29HRHdRRWlNamtpSzB1TUNBM0FpTkFBOWJYYXVnWms1eFVpTys4V3NuTUxrWlZmaU95Y3duWkhFdG8wTmpZaE02Y0FtVGtGN1I0VENzM2g2andFTGs0T2NITjJoS3V6QTF4ZEhPSHE3QWczWjBjNE90ckIxa1l5b0FJSWNya1NRajBuYWRROFR2RElNNi9DU21TWW5RbTlZU0VVUWk1WEduc2FCbmN4SWFIRE1tV0xsaS9IK0NsVCtuOUNHdnlHRHNXb2NlTU1QazVYWmV1TVdjclFWRlZWVk9CMlZSV0FsaEo3LzN6cnJYWnRJc2FNUVZoa3BNSG1vSkRMY1Q0K0hpY1BIMFp0VFkzNnVyT3JLK3JyNm5EenhnMnRYUVM5TlhYbVRKeUxpNE5Db1lDc3VSa0pKMC9pbDFPbk1IditmRXlmTzdmUC9XdFNLRnJLL2VvcmQ0NkZwU1ZtejUrUGNaTW40OUNlUGJoKytUTHE2K3B3S0RZVzUwNmR3dHIxNjJGcFpRV2w0azZaWVZNb2hVdDByMk53Z0lnSWdJMjFHQkdoZ1lnSXZYTVdXNlZTb2F5eUdqbDVoY2pLTFVTZXRCalNvbEpJQzBxMXlpbmVUUzVYNGxaUkdXNFZsWFhhUmlBd2g0T2REUndkN09Cb2I0c2hEclp3dExlRm82TXRIQjFzWVdjamdhMjFHTmJXWXRoWVMyQmpMWWFWcGU3MXN3ZUN0dU1Fd1JIM1ljSzB1Ymg2L3BTeHAwUTY2SytFaE82ZW5wZzBmYnBlK2hvc1h1bmdScmdydGJkdlkvL3UzVWk4ZEVsOWJVSjBOT1l2V1FKaFA1N0YxeWNQYjIvWU96aWd1alZBQUFDV1ZsYVF5MlJRS3BVUVN5UlljRmRTd2JZakxkMzU1ZFNwRG9OaGJaYXRXb1hJY2VOUVVWNk9Jei84QUZselM2VWJvWVVGcGovd0FLWTk4QUErL010ZlVGK25uM3drRHkxZWpLaVlHQnpadXhkSlY2OUNwVkpCSUJDb3k0ZHVlUE5OcmI4SFRYZS81dTUyZnJTVnNleHJqb2I2dWpxdDR3K09UazU0Y3ZWcTNMeHhBL3QyN2tSRldSa2l4NDFUNXlCbyt6c0VXZ0lLUkRTNERjNTNGaUtpZm1CbVpnYVhJUTV3R2VLQWNhTzBNNERYTlRUaVZtRXA4bStWUWxwWUNtbEJDYVJGcFNncHJVUjVaZWVCZ3pZS2hSTGxsYmQxYXR2R3drSUlHMnN4YkNWaVdOdUlJUkdMSUxLeWhKV2xCVVJXRnJDeXNvU1ZoU1ZFSWt0WVdBb2hzclNFbFpVRmhBSUJCQUp6bUp1My9CR1ltOFBjM0F3Q2dhRGxvd0dxTkxRZEo3QVNpZkg0TTEzZmJCclQ5SVcvNzlmeDR2WnU3TmZ4SGxtNlZDdDd1NjQzV1lhaTB0aUNmQy9sN05BM2xVcUZTK2ZPNGRDZVBlcmNBcFpXVm5oMDJUS002ZVpvdzJEdy9McDFBQUFyS3l0WWlVUzRsWmVIVGYvNEJ3RGd3Y2NlZzYyZG5VSEhkM0Z6dzRPTEZtSC9ybDJJSERjT2N4OTlGQTVEaGdBQVh2L0xYL1E2bHJPcks1YXZXWU5DcVJRbkR4K0dmMUFRWEQwODlEb0djT2NtdmF1Y0FOMnB2WDBiNzY5ZkQvK2dJTncvYng1OEErN3NyaHMrWWdUV3JsK1BoTGc0VEpreFEzMjlXU000WUdYZ1l5QkVaSGdNRGhBUjlZSzFXSVJoZ1Q0WUZ1alQ3akdaVEk2UzhtcVVsbFdndUxRU3hXV1ZLTkg0V0ZsVjArbHhoYTdJWkhKVVZ0V2dzcXFtKzhaR3BIbWNZTkhUdjRlRDA4QklCdGVSbFV2MHU3VzNNOXQySCttWGNmUmgzWVlOSGQ1Z3RPMG9lT21QZit3d3dWOTVTUWsrZnUrOUx2dm1GdVR1RmVUbTRzZnZ2MGQyK3AwOEo3WjJkbGo0NUpOd2NYUHIwUmw0b1lYRmdEcmYzc2JCMFZIOXVVd213NjR0VzZCVUtoRVdHWWx4a3llM2EvLzZPKy9vWlZ3N2h6c1ZXYUppWXVBZkZBUVBBNVp3MWVUaDdZM2ZQUGVjMXJYVnI3K3U5VE54OXVlZmNUNCtIa0RQWDNOalEwc09GWnN1anRGMDU5aUJBMmlvcjBkS1lpSlNFaE14TERRVXMrYlBWMWMzc2JDMHhMUTVjN1NlMDZDeHk2S3JNb1pFTkRnd09FQkVwR2NXRmtKNHVUdkJ5NzN6WDhwbGNnV3FxbHR1OUN1cmExQmUyZkt4c3VwMlMvQ2d0Z0cxOWZXb3JXMUFiVjA5YXVycUI4MForYmJqQk1QQ1IyUGkvUThhZXpwZFdySGtnWDRiYXlBSENLeHRiTEJ1d3dZQWdNT1FJVjJ1Nmx1SlJCM2VCSGo0K0tqNzZJeENNemd3QUxiRkQ2UlNocmVycW5CMDN6NWNQbjllYTRjRkFOVGN2bzN0bTN1ZXpOUEQyN3ZIUnhuNjI0RmR1MUJhWEF3Ylcxc3NXcjY4d3phR3FMUmdabWJXYjRHQnpqaTV1R2g5TGRISVdkSFQxMXhXVWdJQWZRb0d6WjQvSHhZV0ZyZ1FIdys1WEk3MGxCU2twNlFnZk5Rb3pIMzAwUTducEptem9TK0JDU0lhR0l6L3preEVaSUlzaEFLNE9EbkF4Y21oKzhab1dZMXZhcGFocHE0ZWRYV05xS210UjMxREk1cWI1V2hzYmtaVFV6T2FtbVZvYXBLaHVWbUdSdlhYelZBb2xGQW9GVkFvVlZBcWxWQzJmbXk1cm9SU29jVGw2Mmw2ZVYyYXh3a1dyMXFybHo3SjhNek56ZnU4d2l3UUNMcnRRNlpSeHMvQzRrNE9qWXF5TW5XU09uM3dEd3JTVzErR1ZsOVhoL2dUSjVCdzhxVDYzTGlwdUhMaEF2NTc5aXlBbGlTWnZMbnNIWlZLaGZMVzRJQ0xtMXV2KzdHMXM4UDhKVXNRTTNzMmZqNTBDQmNURXFCVUtwRjA5U3BTRWhQeHdycDE4UGJ6MDNwT2RXV2wrblBOblJsRU5EZ3hPRUJFTkFpWW1abEJaR1VKa1pVbFhJYm92Lzlaajc4S3VWelJwNG9GbXNjSkZxNTRDVU9jZS85THFxSEo1SElJaGZyUHRUQVlWWmFYOTZoOWRWV1Z1b3haVjZ4dGJOUkp5OXEwYlgwR0FFdU44OG54SjA1MG1VaXVwM1F0MjlkZEtVT0ZVb21xOHZKMks3eWQ2YTZVb2FiNnVqcWNPWEVDQ1hGeGFHcHNWRi8zOFBiRzdQbnpzZmViYjFCVFhZMnBNMmZpb2NXTGRlcHpNSkhtNUNCMnh3NEF3TGpKazdXcUU2aFVLblhBS1BOUE5sUUFBQlpjU1VSQlZHRFlzSDZaejc2ZE8vWDZQYWpKMEdVa0swcEwxWUUzYjMvL1B2ZG43K2lJaFU4K2lVblRwK1BBN3QzSXZIa1RBY0hCN1FJREFGQ3FVU3BWMTU4VElocTRHQndnSWlLSXJVU29iNmlIWFI5Vzd0cU9Fd3dOamNURUdRL3BjWGI2MTFEZkFNa0FLcTFvVEgvLzA1OTYxUDd6Zi85YnAzWnRtZUUxTmRiZnliWFJsOFJwZmZYdzQ0OERhS2xKMzluMjdkdFZWZmoyaXk5UVVsU0U1Ly93QnpoM2tHZmhicEZqeDhMTzNyN0xOaFZsWlVnNGVSTC9QWHRXYTZlQXZZTURaaTlZZ1BzbVRzUzV1RGpVVkZkREtCUWladmJzSHJ5eXdhR3N1QmhiTjIyQ1RDYUQwTUlDYnA2ZU9Cd2JpL0xTVXBRV0Y2TzhwQVJ5dVJ5QndjRlkvZHByT0xaL1AwNGVQdHluTWUrZk53OXpGaXpRMHlzWVdGS1RrdFNmSDltN0Z6OGRQSWpIbGkrSGIyQmdGOC9xbnJ1WEY1NWJ1eGJYTDErR3U1ZFhoMjBLOHZLMDJoUFI0TWJnQUJFUlFTS3hRbjFEUTUrQ0EwZGp0d01BTWxPdTRZMm41blRaOXZYbExUYzg3Kzg0M3V2eCtxSytvUUVTc1ZYM0RVbXZxalMySUZ0cm5LL1cxRjNlZ3M0Y1AzQUFsOCtmMTZtdFpyYjF6cFNWbENBM014TktwUkpmYnR5STU5OThzOXNzK2w2K3ZuQjJkZTB3YTN1aFZJcWZEaDVVbDdSckk1WklFRDFyRnFiT21nVUxDd3NvNUhLY2F0MTlNSHpFQ0RRMk5HanR1T2lPalozZGdFOE1kK3JZTWRUZWJxblVJcGZKY1BENzd6dHMxMVpCb0w4dFc3V3F6MzFjT25jT2FjbkplcGhOOTFLdlh3ZlFrb0N5b3F5bGhHNlRqa2RVTHAwN3AxTzczTXhNNUdabXRydWVuNTJ0SGpzckxRMVphYm9mVVJ2YnhhNGRJaklPQmdlSWlBajJkamFvcUtpQ3V3NnJvNTN4OEFubzh2SDYydHNvSzc0RkFQQWRHdExyY2ZTaHZMSVM5dmJXM1RjMEFXLzk3Ly9DcG91YjNqMWZmWVdMQ1FsYTE5dzhQTERtalRlMDZxSHJvcXFpUXYxNVp5dnN2YzE5b0VzWk5aVktoWCs5L1RZOHZMMXhYMVFVUWlJaUFBQnhSNDRnL3NRSkFNRDZEejRBQUFRR0IyUCtraVhxMnU3YlB2a0VhOTU0UXl0WHd0MTkvM3pvRUJKT25zVHExMTVydDRwcVlXR0J0T1JrZFdEQTNzRUJVMmJNd0lUb2FLMjUxOWZYcS9NdkpGMjlpcVNyVjN2MDk3RHMyV2NST1hac2o1N1QzN3g4ZmJXK3A0UkNJWnhjWGVIcTdnNW5OemU0dUxuQjJjME5iaDJVL090cEZ2LzMxNi92OGZ6dTN2SFNHOWtaR1lDZWd3TU9qbzVhNVFXQmxtMzlHU2twQUlEd3lFaGN1M1NwM2ZOR2pSc0hUNS8ybFhVQTRQdnQyL1V5TjdsTTF1TytHQndnR25nWUhDQWlJdmg0dWlKUEtrVllTSEN2KzNqNTdZKzZmUHpxK1ZQNGV0TUduZG9hV241K0FYdzhCMjVPaFA1U1hsS0MvL3o3MzNqaHpUYzdUQ1oyZE44K1hFeEl3SWpSbzNIanloVUFMYi9RWHpwM0R0cysrUVRQdnZvcUxDd3RkUjZ2VUNwVmZ6N0VDT2VUczlMU1VGcFVoTktpSWppNXVLaURBODNOemFqWEtNbldadUswYVNqSXk4UEZoQVJJYzNPeFovdDJMTzFrVmJta3NCQnhSNDVBTHBkankwY2Y0ZmwxNjdSSzlqbTd1V0hld29WSWlJdER6T3paR0ROaGdrRXFOamdhYWJXOUo0TER3ekZ2MFNLNHVydkQxY01Eams1T01EZlhMUWVJSVNvWERIUUZ1YmtvS1NyQ2hPaG9USWlPMW5yc3A0TUhvVlFxWVc1dWp0RVRKblFZSEhEejlJU2JwMmQvVFplSUJqRUdCNGlJQ0Q1ZXJzaVhGaGg3R3YwbVR5cUZqMWZ2ZDBuY0M0b0tDdkRGeG8yb3FhNUdlbW9xN291SzBucjg1ME9IRUhma0NGemMzZkg0eXBYcTRFRE03Tm1vcjZ0RDhyVnIyTDU1TTU1Y3ZWcm4vQUhTM0Z3QWdNVGF1dHN0K29adzVjSUY5ZWU2cmxvdVdMb1VPWm1aS0MwcXd0V0xGeEV3YkJpaVltSUF0T3dXaUR0eUJHTW1Ub1NicHljZVdiWU1lNzc2Q3RWVlZkajYwVWQ0L3MwM3RYWUZSTVhFSUNvbXBzdFNrYloyZGoxT1lIZmh6Qm5zL2ZwckFNQVFaK2NlUGRjWW5GeGM3c2xjQ3ZxVWtwaUlsTVJFcEY2L2p1cXFLcmg1ZUdEMGhBbGFiWkt2WGNPMWl4Y0JBT09uVElHOVJqQ3FNN3UyYk1HSTBhTVJHaEVCZ1ZEWXEyU0pLcFVLWDMvMm1WYkFjUEdLRlQzdWg0Z0dIcVpxSmlJaUJQbDc0V1o2Ky9Pazk2cWJHWmtZNm1lNksybTVtWm40OVAzM1VWTmREVE16TXdnRmQ2cFVLSlZLN1AzNmF4dy9jQUFpa1FoUHJWbWpkWU5yWm1hR3gxZXVoSXViRzlKVFVyRHBILzlRbjNQdVNsVmxwWHJuUUg5bG9OY2tsOHZWTnpQK1FVRTZKUmdFV280RExGdTFDZ0toRUdPaW9qQkdJNGhTZS9zMmp1M2ZqNy8vOFk4NGRmUW94azJlakluVHBnRUFpbTdkd3JlZmY2NlZYOERNekt6THdFQnZsYlZtakxld3RPenlpRWhmL08zTk4vSG02dFg0MC9QUG8wRWpzYVFoS2VSeUtPVHlmaG5MMklvTEMxRlVjQ2RBdTIzVEpsdzRjd2JWclVkTW1wdWJ0ZHFYbDVSZzk5YXRVS2xVa0ZoYlk5YkREK3MwenJXTEY3SGowMCt4ODhzdmV6VlBwVktKMkIwNzFEOUxRRXRTd2wvUG56ZVpmeXVpZXhsM0RoQVJFVWFHRDhXR2o3NkJRcUdBUU5EN2NvYURnVnl1UUZKeUt2N2ZLMHVNUFpWK0pkZjR4YjB0Q1ptRmhRV1dybHFGOEZHakFBQjFOVFhZdlhVcmJpWWx3Y0xDQWl0ZWVBR3VIWno3Rmtza1dQM2FhL2pzWC85Q1NXRWhQdDZ3QVF1ZWVBS2p4by92ZFB6RTFoVk9BRnBsNi9yTGxRc1gxRGUxNHlaUDd0RnpQWDE4OE9wYmI3WGIwbDdlR2hSUnFWUVF0K1pmZVBqeHgxRW9sU0luSXdPcE4yN2djR3dzSG56c01UMjhnczRWMzJySjVlRmtvRjBEYldVRmdaWmNESVpLZUNocmJrWnVWaGF5MDlPUmxaYUcvT3hzdlBMV1d3WVp5OWdhR3h0eDg4WU5wQ2NuSXkwNUdkVWF5VHJiT0x1NUlXemtTSVNPSEFuL29DRDE5ZUxDUW55NWNTTWFHeHBnWm1hR3BjODhBeHM3Tzl5dXJ1NXl6S2JHUmlpVlNnQ0FwSk9Fb0YycExDL0hkOXUydFVzNldDaVY0cnV0VzNFNE5oWVRZMklRRlIxdHNDQVZFUmtXZ3dORVJBUmJhd204UFp5Um5KcUdpUEJRZzR3eEttb2FSa1ZOTTBqZlBaRnlNdzArWHM2d3NUYXRVb2FhNS8yQmxodjhwMTk2Q1g2dDVjN1NrcEx3M2JadHFMbDlHd0tCQUUrdVhvM0E0TTV6VU5qYTI3Y0VDRDc0QUtWRlJkajU1WmY0OVpkZjhNalNwWEM2YTFWZXBWTGhmSHc4Z0phczVzWUlEaVNjUEFrQXNMYTF4YWd1RXM2cFZLb09WL2M3T3V0ZXJMSFMyNVlvVGlBUVlObXFWZmp3cjM5RmZWMGQ0aytjZ0plZlg1ZGo5b1ZLcFZLWGt6UFVlWHpOTFBValJvL1dXNzhWWldYSXo4NUdYdXVmZ3R4Y0tCUUtyVFk5eVdreG1GUlhWT0RienovWHVtWnViZzYvb1VNUkZobUpzSkVqNGV6V1BpOUtUa1lHdG0vZXJNNlJNV2ZCQWdTSGgrczBaazFyaFFnQVd2a3d1dFBjMUlTekowL2kxTkdqYUdwc0JOQnkvR1g1bWpVb0tTckM2V1BIVUZwY2pOcmJ0M0hpeHg5eDhzZ1JSSTRkaXlrelpzREwxMWZuY1lqSStCZ2NJQ0lpQUVEVW1EREVKL3hpc09EQVFIRTY0UnlpeHVqMnkvUzk1S2NmZjFSL2JtdHZqMVd2dkFKM1QwL1UxdFRnV0d2aVFaVktCUXRMUy96bTJXZlZ5ZnE2WW10dmp4ZlhyY04zMjdZaDZlcFZwQ1VuNC8zMTZ6Rmk5R2hNblRWTGZjTjg1Y0lGbEplV0FnQkdqeC9mWlpXRDhwS1NYcjIrcnNyOVphYW1xb01qRTJOaUlMeXI0b0JRSXpIZzdhb3FuYzV1QTBCS2F3azVpYlcxVm5VQ2UwZEhMSG42YVd6YnRBbStBUUVJTk9BeGlwdEpTYWl0cVFFQWc5Mkk1V1JrQUdnNUZ0SFh3STQwTnhjL0hUeUl2T3hzMUxYTysyNVdJaEc4L2YzaEd4RFFxeFh1d2NETjB4Tk9ycTY0WFZXRjRMQXdoRVZHSW5Ua3lFNUxmQ3JrY3B3NGVCQ25qeDFUci83UFhiZ1EwK2JjS1J0cnJySHJTeTZUdGV1anRLaEkvZm5kQWJ5T1ZGVlc0ci94OFRoLzVveld2OVd3MEZBOHZuSWw3QndjNERkMEtNWk9tb1FiVjY3ZzFMRmprT2JrUUNHWDQvTDU4N2g4L2p3Q2hnMUR6T3paQ0ltSU1NaVJHaUxTTHdZSGlJZ0lBREFyWmh4Ky85WW0vRzdWU3Awemh3ODJTcVVTSitKTzQrTjNYekwyVlBwZGFHUWtVbS9jZ0syZEhkYTgvanFjWFYyUmNQSWtqdS9majhiVzFVQnJXMXM4L2VLTDhQSDMxN2xma1ZpTXAzNzNPOFNmT0lHaisvWkJJWmNqOGRkZmtaNlNnblViTmtBZ0ZPTDRnUU1BV2xaR3A4NmExV1YvL3pUQU52TFNraEpZV0ZwQ3BWS3Bjd0pvY3RLb25IQTROaGJ6bHl5QnRhMXRwLzAxTmpUZ3dwa3pTRWxNQk5CUyt1N3VHNStRaUFnc1g3TUdJU05HOUtvcVFYVmxKY3BLU2lDV1NDQVNpeUVTaXlFUUNDQVFDaUVRQ05EWTBJQzA1R1RzMzdsVC9aemdzTEFlajZPTG5OYWRBejRCQVIxV3RlZ0prVmlzL250ck04VFpHWUhCd2ZBTERJUnZZQ0RjUEQwN3ZaRjhjL1hxUG8ydmkvNFlBd0NlZnVFRk9EbzV0UXRXM1Mwek5SVUh2dnRPblpOQUlCUml3Uk5QWU1MVXFWcnROQ3RWL0hMNk5MejkvV0ZyWndlVlNvWHlraEtjUEh4WS9YaG5QK1BWbFpWSXZuWU4xeTlmUm5aNnVqb1FBYlFFQStjdVhJZ3hFeVpvL2Z1WW1aa2hZc3dZUkl3WmcvU1VGSnc2ZWhRWnFha0FnT3owZEdTbnA4UE53d1BSczJkajlQanhCcW5TUVVUNndaOU9JaUlDQUhoN3VzRGQxUUhuTC82S1NSTU1zd1hhMk01Zi9CV2ViZzd3OGhqNEdkMzFMU282R3ZXMXRRaUppRkFuNDdPMXMxTW5Pdk1iT2hSTG4za0dqazVPdmVvL2V0WXNoRWRHNHVDZVBVaStkZzJ6NTgrSFNDekdvZGhZVkphWEF3REdSRVYxV0x2ZTBLS2lveEU1ZGl6eXM3TmgwOEZOZjBqcmltMWRiUzJ1WHJ5SXF4cjVFYm9qc2JaR2RDY0JqN1pjRHIxUlYxdUwvM3p3Z2M3dGg0V0d3c3ZQcjlmamRhYXhvVUdkMDJCRUgxNVBHMmRYVndTSGg4Tmh5QkFFRGh1R3dPQmduWGRxM0d1Nk93WlNrSmVISTN2M0lqMGw1YzV6M055dzdObG40ZW5qMDY2OWxVaUU0ZUhodUptVWhKczNidURkTjk3b3NOL2c4SEFNY1haV0J3M3ljM0tRbTVXRmpKUVVsTFltdDlUazRPaUlxYk5tWVVKME5DeTZDV1FNQ3czRnNOQlFTSE55Y09MZ1FhUzI3cTRwTGl6RTk5dTM0K2krZlpneVl3WW1USjFxc053VlJOUjdEQTRRRVpIYW8zT25ZTmVlSCs3WjRNRE9QWHZ4eUFOVHUyOTRqN3AvM2p5dHIwZU9IWXU2MmxyVTF0Umd4b01QOW5uSGlKT3JLMVk4L3p5eTA5UGhOM1FvQUtncklWaUpSSmk5WUVHM2ZiejNmLy9YcTdFUDdONk5YMDZkNnZSeHNVVFM2ZGxza1VpRTM3NzhNbUozN01DdC9IeWR4ak16TTBOUVNBZ2VmT3d4ZzVRUDlQRDJobGdpMGFreWdGOWdJSlkrODR6ZTV3QUF1VmxaNm9vTDRYcktOL0RNeXkvMytybXZ2L05PajlxL3YzNjl3Y2ZveU0rSEQydVZ6dXlOcW9vSzlRcThRQ2pFcEduVE1HZkJnaTd6TUN4ZXNRTDdkdTVFOHJWcldxditRRXUrajlIangrT2h4WXNCdEt6cWYvYXZmM1hZajBBb1JIQllHTVpQbVlLUWlJZ2UvOS9nN2UrUHAxOThFZExjWEp6NDhVZDFrS0NtdWhwSDl1NkZHWUFZalNNUlJEUXdNRGhBUkVScTB5ZVB3ZFpkUjVDWWxJeVI0WWJab213c2lUZVNVRnBhak9tVHh4aDdLZ05LUjl2cyswcXpWT0hzQlF1UW41T0Q4RkdqWUsvRGxuUmpIV254OXZQRDcvLzhaOVRWMXFLaHJrNnJCT0hkQkVJaDdCd2N0SElWNkp1Wm1Sa2VmT3d4VkpTVlFkNWEwaytoVUVDbFVyVWtUUVJnWTJ1TGdPQmdCSVdFR093OGQyNXJ2Z0UzVDArZHl6L3FtN201dWZyN29xZEpGOXVlMTVQdkszMGtkaFNKKzU3d05IelVLTXg2K0dIY3lzL0h2RVdMdEk2L2RNYlczaDdMMTZ5QlFxRkFkV1dsdXJ5Z2xVZ0VXM3Q3cmUrVHdPQmdoRVJFcUcvY1JXSXhob1dHSW5Ua1NJUkZSdXBsWmQvYno2OWRrTURkMHhOVFpzN3NjOTlFcEg5bThycXN6dC85aUlqSTVQeDQvQnppemlWajR6Ly9adXlwNk5Ydi8vQS9tRDRwREEvUG50VHZZMi9mZlJUYmRoOUIzTjZOL1Q2MnZraHpjd0VBN3A2ZTNaNlJ2bHRkYlMwazF0YWQzc0NXRmhlanFxSUNRTXUyNU43UVJ4L1Uzdm5UcDNGTEtzWFE0Y01ST1hhc3NhZGpNSG5aMlNncExBUUFqSjNVOS84akNxVlNWTFNXdXV6TDhSSkRLNVJLa1o2Y2pNRGdZSGo2K2hvOE9DZk56WVc1dVhtSHh5S0lxUDhJclFNN2ZFUG16Z0VpSXRJeWIwWVU5aDg5aTU5T3hXUG10R2hqVDBjdmZvbzdqWnFhU3N5YkVXWHNxUXhhM24wNHo5NVpCdlkyTG01dWNPbWdiRnRQNktNUGFpOHFKc2JZVStnWHZnRUI2dW9hK3VEaDdRMFBiMis5OVdjby9UM1B2dncvUWtTR2QyK21veVlpb2w0VENNeXhkdlZpYlByUGw2alg0Ynp6UUZkWFY0L05YMnpGcTZzWFF5RGcyeDRSRVJGUlIvaGJFaEVSdFJNMlBBQXhFeVB3anc4L01mWlUrdXlmSDM2TTZLZ1JDQXYyTi9aVWlJaUlpQVlzQmdlSWlLaERxNWZQUjM1K0R2WWZPbUxzcWZUYXZvTkhJQzNJdzVxbnVzK1NUMFJFUkdUS0dCd2dJcUlPV1ZwYVlQMXJLN0ZsKzllNGV2MkdzYWZUWTFjU3IyUHJWMTlqL1dzcllXSEJGRHRFUkVSRVhXRndnSWlJT3VYdDZZTDFiNnpFLy92YjM1R1JsVzNzNmVnc0l5c2I2emY4QSt2ZldBa3ZELzNYb0NjaUlpSzYxekE0UUVSRVhZb01EOExhNXhiakQzOStaMUFFQ0RLeXN2R0hQNytEdGFzZlEyUjRrTEduUTBSRVJEUW9NRGhBUkVUZG1obzFFaSt2ZWhSci8vVFdnRDVpY0NYeE90Yis2UzI4L093am1Eb2gwdGpUSVNJaUlobzBlQWlUaUloME1qVnFKT3hzSlZqLzEvZnc5Rk5QNHBHSDVocDdTbHArT0hnWTI3NzZCbSsvc1pJN0JvaUlpSWg2aU1FQklpTFNXV1I0RUQ3YThIdTg4Njl0dUhJdEVYOTQ1U1ZZVzB1TU9xZTZ1bnI4ODhPUElTM0l3OGZ2dlRLZ2N3eHMzMzNVMkZNZ0loclVWaXg1d05oVElMcG5tY25yc2xUR25nUVJFUTB1emMweWZMYmpBRTcvY2gwdlBQdGJ6SndlWTVSNW5EaDVDcHUvMklxWWlSRlk4OVNDQVZ1VllQdnVvOWkyZS9DV2hDUWlHaWppOW00MDloU0lCajJoZGFCWlI5Y1pIQ0Fpb2w1TFRzdkJCNTkrQnp1N0lYaG14Vzh3TWp5c1g4Wk52SkdFTDcvNkZyZHZWMkR0bXNjUkZ1emZMK01TRVJFUkRYWU1EaEFSa1VFb0ZFb2Mvdms4ZHUzN0dTNHVibGo2MkVKRWpic1A1dWI2elhtclZDcHgvdUt2MkxsbkwwcExpL0hFSXpNd2IwWVVCQUxtMWlVaUlpTFNGWU1EUkVSa1VBcUZFbkVKbDdIdjZCa1VGbGRqNXZSb3hFeWVoTENRWUFnRWdsNzJxVUJ5YWhwT0o1ekRpYmpUOEhKM3hJSTVVekI5OGhnR0JZaUlpSWg2Z2NFQklpTHFOd1dGWlRoeCtpTE9YMDVDWGtFWlJvU0ZZSGpRVVBoNmU4UEh4d3RPam82UWlNVVFTOFFBZ0liNkJ0UTNOS0M4c2hMNStRWElrMHB4TXlNVE41SlQ0ZXZsaktneDRaZ1ZNMjVBSnhza0lpSWlHZ3dZSENBaUlxT29xYXRIWWxJbU1uTnZJYitnQlBtM2lsRmRYWWY2aGliVU56WUFBQ1FpTVNSaUs5amJXOFBIMHcwK1hxNFk2dWVKa2VGRFlXdmthZ2hFUkVSRTl4SUdCNGlJaUlpSWlJaE1YR2ZCQVI3WUpDSWlJaUlpSWpKeERBNFFFUkVSRVJFUm1UZ0dCNGlJaUlpSWlJaE1ISU1EUkVSRVJFUkVSQ2FPd1FFaUlpSWlJaUlpRThmZ0FCRVJFUkVSRVpHSlkzQ0FpSWlJaUlpSXlNUXhPRUJFUkVSRVJFUms0aGdjSUNJaUlpSWlJakp4REE0UUVSRVJFUkVSbVRnR0I0aUlpSWlJaUloTUhJTURSRVJFUkVSRVJDYU93UUVpSWlJaUlpSWlFOGZnQUJFUkVSRVJFWkdKWTNDQWlJaUlpSWlJeU1ReE9FQkVSRVJFUkVSazRoZ2NJQ0lpSWlJaUlqSnhEQTRRRVJFUkVSRVJtVGdHQjRpSWlJaUlpSWhNSElNRFJFUkVSRVJFUkNhT3dRRWlJaUlpSWlJaUU4ZmdBQkVSRVJFUkVaR0pZM0NBaUlpSWlJaUl5TVF4T0VCRVJFUkVSRVJrNGhnY0lDSWlJaUlpSWpKeERBNFFFUkVSRVJFUm1UZ0dCNGlJaUlpSWlJaE1ISU1EUkVSRVJFUkVSQ2FPd1FFaUlpSWlJaUlpRThmZ0FCRVJFUkVSRVpHSlkzQ0FpSWlJaUlpSXlNUXhPRUJFUkVSRVJFUms0aGdjSUNJaUlpSWlJakp4REE0UUVSRVJFUkVSbVRnR0I0aUlpSWlJaUloTUhJTURSRVJFUkVSRVJDYU93UUVpSWlJaUlpSWlFOGZnQUJFUkVSRVJFWkdKWTNDQWlJaUlpSWlJeU1ReE9FQkVSRVJFUkVSazRoZ2NJQ0lpSWlJaUlqSnhEQTRRRVJFUkVSRVJtVGdHQjRpSWlJaUlpSWlJaUlpSWlJaUlpSWlJaUlpSWlJaUlpSWlJaUlpSWlJaE0wLzhIYTVlTmhOSEZ6ME1BQUFBQVNVVk9SSzVDWUlJPSIsCiAgICJUeXBlIiA6ICJtaW5kIgp9Cg=="/>
    </extobj>
  </extobjs>
</s:customData>
</file>

<file path=customXml/itemProps1.xml><?xml version="1.0" encoding="utf-8"?>
<ds:datastoreItem xmlns:ds="http://schemas.openxmlformats.org/officeDocument/2006/customXml" ds:itemID="{7A4FDE91-AA37-41EA-A8EB-344FC2462E47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1222</Words>
  <Application>WPS 演示</Application>
  <PresentationFormat>全屏显示(4:3)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华文新魏</vt:lpstr>
      <vt:lpstr>宋体</vt:lpstr>
      <vt:lpstr>Arial</vt:lpstr>
      <vt:lpstr>Calibri</vt:lpstr>
      <vt:lpstr>华文楷体</vt:lpstr>
      <vt:lpstr>华文隶书</vt:lpstr>
      <vt:lpstr>DFKai-SB</vt:lpstr>
      <vt:lpstr>+mn-ea</vt:lpstr>
      <vt:lpstr>华文中宋</vt:lpstr>
      <vt:lpstr>思源黑体 CN Heavy</vt:lpstr>
      <vt:lpstr>黑体</vt:lpstr>
      <vt:lpstr>默认设计模板</vt:lpstr>
      <vt:lpstr>统编版教材必修下册第一单元第1课</vt:lpstr>
      <vt:lpstr>一、教学目标</vt:lpstr>
      <vt:lpstr>教学目标设立依据</vt:lpstr>
      <vt:lpstr>幻灯片 4</vt:lpstr>
      <vt:lpstr>四、教学设计</vt:lpstr>
      <vt:lpstr>活动1：还原情境，以演代读</vt:lpstr>
      <vt:lpstr>活动2：以评代讲，自主探究</vt:lpstr>
      <vt:lpstr>幻灯片 8</vt:lpstr>
      <vt:lpstr>幻灯片 9</vt:lpstr>
      <vt:lpstr>幻灯片 10</vt:lpstr>
      <vt:lpstr>活动3：问题导向，师生共讨（重难点）</vt:lpstr>
      <vt:lpstr>幻灯片 12</vt:lpstr>
      <vt:lpstr>活动4：课后思考，结合现实</vt:lpstr>
      <vt:lpstr>反思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统编版教材第一单元第1课</dc:title>
  <dc:creator>lenovo</dc:creator>
  <cp:lastModifiedBy>lenovo</cp:lastModifiedBy>
  <cp:revision>31</cp:revision>
  <dcterms:created xsi:type="dcterms:W3CDTF">2021-03-23T14:57:00Z</dcterms:created>
  <dcterms:modified xsi:type="dcterms:W3CDTF">2021-04-06T13:18:54Z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