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60" r:id="rId6"/>
    <p:sldId id="261" r:id="rId7"/>
    <p:sldId id="288" r:id="rId8"/>
    <p:sldId id="267" r:id="rId9"/>
    <p:sldId id="289" r:id="rId10"/>
    <p:sldId id="264" r:id="rId11"/>
    <p:sldId id="290" r:id="rId12"/>
    <p:sldId id="265" r:id="rId13"/>
    <p:sldId id="291" r:id="rId14"/>
    <p:sldId id="266" r:id="rId15"/>
    <p:sldId id="292" r:id="rId16"/>
    <p:sldId id="259" r:id="rId17"/>
    <p:sldId id="273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66" d="100"/>
          <a:sy n="66" d="100"/>
        </p:scale>
        <p:origin x="204" y="-1374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A308-C464-47FB-BEB2-E33F9623A8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632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632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2426-E0C4-4BF4-9367-2E90A6DD94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9ECB-D37A-4305-B530-DAF523F5AE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491938" y="1434265"/>
            <a:ext cx="6971408" cy="5104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709104" y="525512"/>
            <a:ext cx="1718631" cy="1576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350" y="1499235"/>
            <a:ext cx="80079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创新教学设计评选活动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从《秋菊打官司》看中国乡土本色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东莞市东莞中学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语文科组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林子丹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219821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305430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四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7815" y="2984500"/>
            <a:ext cx="4214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教学媒体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85" y="3524250"/>
            <a:ext cx="825500" cy="776605"/>
          </a:xfrm>
          <a:prstGeom prst="rect">
            <a:avLst/>
          </a:prstGeom>
        </p:spPr>
      </p:pic>
      <p:sp>
        <p:nvSpPr>
          <p:cNvPr id="5" name="TextBox 35"/>
          <p:cNvSpPr txBox="1"/>
          <p:nvPr/>
        </p:nvSpPr>
        <p:spPr>
          <a:xfrm>
            <a:off x="2499254" y="2117040"/>
            <a:ext cx="50215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纸质材料：《乡土中国》原著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9022" y="3574521"/>
            <a:ext cx="5174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叶根友毛笔行书简体" panose="02010601030101010101" pitchFamily="2" charset="-122"/>
                <a:ea typeface="叶根友毛笔行书简体" panose="02010601030101010101" pitchFamily="2" charset="-122"/>
                <a:cs typeface="+mn-cs"/>
              </a:rPr>
              <a:t>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叶根友毛笔行书简体" panose="02010601030101010101" pitchFamily="2" charset="-122"/>
              <a:ea typeface="叶根友毛笔行书简体" panose="02010601030101010101" pitchFamily="2" charset="-122"/>
              <a:cs typeface="+mn-cs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2499254" y="3441464"/>
            <a:ext cx="50215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多媒体：电影《秋菊打官司》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964" y="2900124"/>
            <a:ext cx="4534424" cy="4008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8425" y="2198370"/>
            <a:ext cx="825500" cy="7766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33462" y="2248641"/>
            <a:ext cx="5174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叶根友毛笔行书简体" panose="02010601030101010101" pitchFamily="2" charset="-122"/>
                <a:ea typeface="叶根友毛笔行书简体" panose="02010601030101010101" pitchFamily="2" charset="-122"/>
                <a:cs typeface="+mn-cs"/>
              </a:rPr>
              <a:t>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叶根友毛笔行书简体" panose="02010601030101010101" pitchFamily="2" charset="-122"/>
              <a:ea typeface="叶根友毛笔行书简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222869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308478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五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7815" y="2984500"/>
            <a:ext cx="54641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教学设计方案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005784" y="3114834"/>
            <a:ext cx="4914964" cy="36418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9915" y="521970"/>
            <a:ext cx="11011535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由于《乡土中国》内容庞杂，笔者对整本书阅读教学的处理主要分为两个部分：一是长达一学期的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学生自读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，在学生自读过程中，通过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布置读书笔记、章节概述等落实阅读任务，理解书中“差序格局”“男女有别”“礼治”等重要概念。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二是一到两课时的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教师案例分析教学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，将书中的各个关键术语、重要观点等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理论应用到分析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中。学生自读是教师最后进行课堂教学的落脚点和重要基础。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本教学设计为案例分析教学这一阶段。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笔者先给学生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观看了电影《秋菊打官司》，将其中的故事作为分析案例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进行课堂教学设计。具体设计如下：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167005" y="243840"/>
            <a:ext cx="1167130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提出案例：请学生简单概括故事情节。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【剧情梗概】秋菊的丈夫万庆来与村长王善堂因为盖辣子楼发生争执，庆来被村长踢中下体。秋菊怀着身孕去找村长说理，村长不以为意，不肯认错。秋菊不服，要讨个说法，前往乡里公安局上访。乡里的李公安与村民们都有交情，决定以调解矛盾并赔偿二百元结束。村长口头答应赔偿秋菊家的经济损失，心里则认为不应该赔钱，将钱甩在地上让秋菊捡。受辱的秋菊没有捡钱，而是踏上了漫漫的路途到县公安局去上访，县里公安局复议，维持原判。秋菊还是不服，来到市里。旅店老板是个好心人，见秋菊千里迢迢上访不易，又有孕在身，便告诉她市公安局长的地址。市里的复议书仍然维持原判，只是要求多加五十元钱赔偿金。复议书被直接交到村长手里，村长仍然不以为意。庆来从村长那里拿了钱，没想到倔强的秋菊又把钱还给了村长，重新去了市里。市公安局长建议她走法律程序，并推荐给她一个律师帮忙起诉。而法院判决市公安局处理得当，维持原案裁决复议。秋菊不服，决心继续向市中级法院上诉。过年时，秋菊难产了，然而村里人都去相邻的王庄看戏了，庆来只好去求村长去请人回来抬秋菊去医院。孩子顺利出生了，秋菊一家都感谢村长鼎力相助。然而在孩子满月之时，庆来拍片的结果显示村长踢的那一脚造成轻伤。于是中级法院判决拘留村长十五天，这让只想得到一句道歉的秋菊十分意外和茫然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260350" y="254635"/>
            <a:ext cx="116713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2.分析秋菊一家与村长的冲突发生的最根本的原因。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（1）联系《家族》《血缘与地缘》</a:t>
            </a: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分析为何村长踢伤庆来。</a:t>
            </a:r>
            <a:endParaRPr kumimoji="0" 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拓展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讨论：重男轻女的表现（如潮汕农村生男生女庆祝方式不同）、根源（劳动力问题以及宗教、文化的影响：香火延续、家族绵延的需要）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村长踢伤庆来下体，秋菊认为这是“要命的事”“要命的地方”，因此坚持告状要个说法。联系《男女有别》，男女生理上的分化是为了生育，生育又规定了男女的结合。男女之间的结合是为了共同完成生育事业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拓展讨论：男同性恋骗婚的根本原因、由郑爽代孕事件看为什么在中国代孕不能合法化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260350" y="254635"/>
            <a:ext cx="11671300" cy="738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3.分析这场冲突中双方的是非对错。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联系《无讼》《礼治秩序》，分析“理”与“礼”、”“法治”与“礼治”的区别。法理社会讲</a:t>
            </a: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的是“合法还是违法”，保障人的合法权利，而礼俗社会讲究的是“是非”，追求“合乎情理”。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思考：秋菊一直想要个说法，为什么最后村长王善堂被抓走了她又说这不是她想要的？司法制度在乡村推行的阻碍是什么？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学生</a:t>
            </a:r>
            <a:r>
              <a:rPr kumimoji="0" 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讨论后教师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明确：联系《无讼》，法律要走向熟人社会还有一段很长的曲折的路要走。它需要打破的是人际关系的铜墙铁壁。熟人社会可能不讲理，可是到了危急关头，却可以情浓于血；法律能给个说法，却法不容情，无情的裁决可能让真情消融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260350" y="254635"/>
            <a:ext cx="11671300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4.分析王善堂始终不愿意给秋菊一个说法的原因。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联系《名实的分离》，王善堂认为给秋菊道歉是丢面子的表现。面子就是表面的无违。在熟人社会中，处理问题多依靠人与人之间的信任关系、领导魅力、个人的信誉度、宗亲网络等。“面子”不仅是熟人社会里的话语权，也是熟人社会里解决问题的通行证。一旦丢了面子，不仅意味着在这个熟人圈子里寸步难行，还可能成为大家茶余饭后的“谈资”。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拓展讨论：家丑不能外扬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总结并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布置作业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193405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279014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六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0325" y="2790190"/>
            <a:ext cx="66611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教学评价及反思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491938" y="1434265"/>
            <a:ext cx="6971408" cy="5104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709104" y="525512"/>
            <a:ext cx="1718631" cy="1576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97025" y="1803400"/>
            <a:ext cx="8007985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谢谢大家！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821163" y="3439795"/>
            <a:ext cx="4232607" cy="309939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43325" y="679450"/>
            <a:ext cx="238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6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23695" y="2239010"/>
            <a:ext cx="1424305" cy="819786"/>
            <a:chOff x="6352015" y="3525668"/>
            <a:chExt cx="1424305" cy="511044"/>
          </a:xfrm>
        </p:grpSpPr>
        <p:sp>
          <p:nvSpPr>
            <p:cNvPr id="20" name="椭圆 19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496603" y="2342500"/>
            <a:ext cx="31295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222A35"/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教学目标</a:t>
            </a:r>
            <a:endParaRPr lang="zh-CN" altLang="en-US" sz="3600" b="1" dirty="0">
              <a:solidFill>
                <a:srgbClr val="222A35"/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96603" y="3440992"/>
            <a:ext cx="31295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546A">
                    <a:lumMod val="50000"/>
                  </a:srgb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教学内容</a:t>
            </a:r>
            <a:endParaRPr lang="zh-CN" altLang="en-US" sz="3600" b="1" dirty="0">
              <a:solidFill>
                <a:srgbClr val="44546A">
                  <a:lumMod val="50000"/>
                </a:srgb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96603" y="4533134"/>
            <a:ext cx="31295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44546A">
                    <a:lumMod val="50000"/>
                  </a:srgb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教学方法</a:t>
            </a:r>
            <a:endParaRPr lang="zh-CN" altLang="en-US" sz="3600" b="1" dirty="0">
              <a:solidFill>
                <a:srgbClr val="44546A">
                  <a:lumMod val="50000"/>
                </a:srgb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55385" y="2363470"/>
            <a:ext cx="18161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44546A">
                    <a:lumMod val="50000"/>
                  </a:srgb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  <a:sym typeface="+mn-ea"/>
              </a:rPr>
              <a:t>教学媒体</a:t>
            </a:r>
            <a:endParaRPr lang="zh-CN" altLang="en-US" sz="3200" b="1" dirty="0">
              <a:solidFill>
                <a:srgbClr val="44546A">
                  <a:lumMod val="50000"/>
                </a:srgb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0300" y="3465195"/>
            <a:ext cx="2632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44546A">
                    <a:lumMod val="50000"/>
                  </a:srgb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  <a:sym typeface="+mn-ea"/>
              </a:rPr>
              <a:t>教学设计方案</a:t>
            </a:r>
            <a:endParaRPr lang="zh-CN" altLang="en-US" sz="3200" b="1" dirty="0">
              <a:solidFill>
                <a:srgbClr val="44546A">
                  <a:lumMod val="50000"/>
                </a:srgb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14745" y="4571365"/>
            <a:ext cx="3041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44546A">
                    <a:lumMod val="50000"/>
                  </a:srgb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  <a:sym typeface="+mn-ea"/>
              </a:rPr>
              <a:t>教学评价及反思</a:t>
            </a:r>
            <a:endParaRPr lang="zh-CN" altLang="en-US" sz="3200" b="1" dirty="0">
              <a:solidFill>
                <a:srgbClr val="44546A">
                  <a:lumMod val="50000"/>
                </a:srgb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23695" y="3340735"/>
            <a:ext cx="1424305" cy="819786"/>
            <a:chOff x="6352015" y="3525668"/>
            <a:chExt cx="1424305" cy="511044"/>
          </a:xfrm>
        </p:grpSpPr>
        <p:sp>
          <p:nvSpPr>
            <p:cNvPr id="17" name="椭圆 16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23695" y="4439920"/>
            <a:ext cx="1424305" cy="819786"/>
            <a:chOff x="6352015" y="3525668"/>
            <a:chExt cx="1424305" cy="511044"/>
          </a:xfrm>
        </p:grpSpPr>
        <p:sp>
          <p:nvSpPr>
            <p:cNvPr id="33" name="椭圆 32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84470" y="2239010"/>
            <a:ext cx="1424305" cy="819786"/>
            <a:chOff x="6352015" y="3525668"/>
            <a:chExt cx="1424305" cy="511044"/>
          </a:xfrm>
        </p:grpSpPr>
        <p:sp>
          <p:nvSpPr>
            <p:cNvPr id="36" name="椭圆 35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84470" y="3347085"/>
            <a:ext cx="1424305" cy="819786"/>
            <a:chOff x="6352015" y="3525668"/>
            <a:chExt cx="1424305" cy="511044"/>
          </a:xfrm>
        </p:grpSpPr>
        <p:sp>
          <p:nvSpPr>
            <p:cNvPr id="39" name="椭圆 38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84470" y="4446905"/>
            <a:ext cx="1424305" cy="819786"/>
            <a:chOff x="6352015" y="3525668"/>
            <a:chExt cx="1424305" cy="511044"/>
          </a:xfrm>
        </p:grpSpPr>
        <p:sp>
          <p:nvSpPr>
            <p:cNvPr id="42" name="椭圆 41"/>
            <p:cNvSpPr/>
            <p:nvPr/>
          </p:nvSpPr>
          <p:spPr>
            <a:xfrm>
              <a:off x="6352015" y="3525668"/>
              <a:ext cx="764540" cy="51104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517115" y="3603254"/>
              <a:ext cx="1259205" cy="3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02390" y="1028063"/>
            <a:ext cx="3575032" cy="42418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14370" y="178435"/>
            <a:ext cx="8828405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编版普通高中语文教材以《普通高中课程方案（2017年版）》和《普通高中语文课程标准(2017年版)》为依据，围绕语文核心素养以及课程标准设置了若干任务群，要求教师整合学习情境、学习内容、学习方法和学习资源，精心设计学习任务，从而提升学生的语文核心素养。出于将学生引向深度阅读，重视读书方法的养成，扩大阅读面的要求，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教材设置了整本书阅读与研讨这一学习任务群，要求学生在指定范围内选择阅读一部学术著作。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部编版教材必修上册的阅读书目为费孝通先生的《乡土中国》。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212709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298318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9405" y="2900680"/>
            <a:ext cx="4214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49" y="2176716"/>
            <a:ext cx="1362456" cy="1155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748" y="3688479"/>
            <a:ext cx="1362456" cy="1155569"/>
          </a:xfrm>
          <a:prstGeom prst="rect">
            <a:avLst/>
          </a:prstGeom>
        </p:spPr>
      </p:pic>
      <p:sp>
        <p:nvSpPr>
          <p:cNvPr id="5" name="TextBox 35"/>
          <p:cNvSpPr txBox="1"/>
          <p:nvPr/>
        </p:nvSpPr>
        <p:spPr>
          <a:xfrm>
            <a:off x="2343785" y="1924050"/>
            <a:ext cx="6094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通过“秋菊打官司”这一具体案例以及时事新闻，进一步理解《乡土中国》中的重要概念和观点，把握概念之间的联系和作者的论证思路。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6126" y="2385503"/>
            <a:ext cx="11709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3906" y="3943893"/>
            <a:ext cx="11709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35"/>
          <p:cNvSpPr txBox="1"/>
          <p:nvPr/>
        </p:nvSpPr>
        <p:spPr>
          <a:xfrm>
            <a:off x="2343785" y="3851275"/>
            <a:ext cx="5707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加强对中国乡土文化的认识，引发对中国乡土社会和现实生活的思考。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79385" y="2043430"/>
            <a:ext cx="4412615" cy="384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206613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292222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二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7020" y="2827020"/>
            <a:ext cx="4214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4250" y="1121410"/>
            <a:ext cx="1008761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《乡土中国》是当代社会学家费孝通创作的社会学著作。根据教材规定，《乡土中国》的单元学习任务为：把握论著中的关键术语、重要观点和价值取向；分析整体框架，把握整本书知识体系；认识我们的祖国，加强对中国传统文化的学习、认识和思考，增强底蕴，拓展视野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教学内容包括乡土社会人文环境、传统社会结构、权力分配、道德体系、法礼、血缘地缘等各方面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，内容宏大复杂。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7335" y="2177892"/>
            <a:ext cx="3133317" cy="281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9565" y="3033988"/>
            <a:ext cx="17390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7815" y="2984500"/>
            <a:ext cx="42144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atin typeface="微软雅黑" panose="020B0503020204020204" pitchFamily="34" charset="-122"/>
                <a:ea typeface="微软雅黑" panose="020B0503020204020204" pitchFamily="34" charset="-122"/>
              </a:rPr>
              <a:t>教学方法</a:t>
            </a:r>
            <a:endParaRPr lang="zh-CN" altLang="en-US" sz="6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725" y="2562860"/>
            <a:ext cx="2967990" cy="1155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7265" y="2562860"/>
            <a:ext cx="2601595" cy="1155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8370" y="2505075"/>
            <a:ext cx="2601595" cy="1155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50315" y="2811145"/>
            <a:ext cx="2162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案例分析法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93970" y="2811145"/>
            <a:ext cx="1881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探究法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55075" y="2771140"/>
            <a:ext cx="1881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讲授法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69890" y="4023595"/>
            <a:ext cx="2085722" cy="2599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tags/tag1.xml><?xml version="1.0" encoding="utf-8"?>
<p:tagLst xmlns:p="http://schemas.openxmlformats.org/presentationml/2006/main">
  <p:tag name="ISPRING_ULTRA_SCORM_COURSE_ID" val="F3B035EF-0B83-478A-8929-521C91196E7E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q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epe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epe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B6l4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Hq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Hq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Hq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q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epeC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epeCSzeoczFKAAAAawAAABsAAAB1bml2ZXJzYWwvdW5pdmVyc2FsLnBuZy54bWyzsa/IzVEoSy0qzszPs1Uy1DNQsrfj5bIpKEoty0wtV6gAigEFIUBJoRLINUJwyzNTSjJAKizNEIIZqZnpGSW2ShaW5nBBfaCZAFBLAQIAABQAAgAIAHqXgku27fNMcQQAAAQRAAAdAAAAAAAAAAEAAAAAAAAAAAB1bml2ZXJzYWwvY29tbW9uX21lc3NhZ2VzLmxuZ1BLAQIAABQAAgAIAHqXgktN8AC3sQMAADkPAAAnAAAAAAAAAAEAAAAAAKwEAAB1bml2ZXJzYWwvZmxhc2hfcHVibGlzaGluZ19zZXR0aW5ncy54bWxQSwECAAAUAAIACAB6l4JLOAFxQrQCAABUCgAAIQAAAAAAAAABAAAAAACiCAAAdW5pdmVyc2FsL2ZsYXNoX3NraW5fc2V0dGluZ3MueG1sUEsBAgAAFAACAAgAepeCSzg/xxyEAwAASg4AACYAAAAAAAAAAQAAAAAAlQsAAHVuaXZlcnNhbC9odG1sX3B1Ymxpc2hpbmdfc2V0dGluZ3MueG1sUEsBAgAAFAACAAgAepeCS9Ca6ouXAQAAHgYAAB8AAAAAAAAAAQAAAAAAXQ8AAHVuaXZlcnNhbC9odG1sX3NraW5fc2V0dGluZ3MuanNQSwECAAAUAAIACAB6l4JLPTwv0cEAAADlAQAAGgAAAAAAAAABAAAAAAAxEQAAdW5pdmVyc2FsL2kxOG5fcHJlc2V0cy54bWxQSwECAAAUAAIACAB6l4JL2ZyjN3QAAAB0AAAAHAAAAAAAAAABAAAAAAAqEgAAdW5pdmVyc2FsL2xvY2FsX3NldHRpbmdzLnhtbFBLAQIAABQAAgAIAESUV0cjtE77+wIAALAIAAAUAAAAAAAAAAEAAAAAANgSAAB1bml2ZXJzYWwvcGxheWVyLnhtbFBLAQIAABQAAgAIAHqXgktfiFvqaggAAJEgAAApAAAAAAAAAAEAAAAAAAUWAAB1bml2ZXJzYWwvc2tpbl9jdXN0b21pemF0aW9uX3NldHRpbmdzLnhtbFBLAQIAABQAAgAIAHqXgkvvX7aBDxYAAEh1AAAXAAAAAAAAAAAAAAAAALYeAAB1bml2ZXJzYWwvdW5pdmVyc2FsLnBuZ1BLAQIAABQAAgAIAHqXgks3qHMxSgAAAGsAAAAbAAAAAAAAAAEAAAAAAPo0AAB1bml2ZXJzYWwvdW5pdmVyc2FsLnBuZy54bWxQSwUGAAAAAAsACwBJAwAAfTUAAAAA"/>
  <p:tag name="ISPRING_PRESENTATION_TITLE" val="【古风屋檐】中国风小房年终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2195</Words>
  <Application>WPS 演示</Application>
  <PresentationFormat>自定义</PresentationFormat>
  <Paragraphs>117</Paragraphs>
  <Slides>19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楷体</vt:lpstr>
      <vt:lpstr>叶根友毛笔行书简体</vt:lpstr>
      <vt:lpstr>等线</vt:lpstr>
      <vt:lpstr>Arial Unicode MS</vt:lpstr>
      <vt:lpstr>等线 Light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水墨小屋</dc:title>
  <dc:creator>第一PPT</dc:creator>
  <cp:keywords>www.1ppt.com</cp:keywords>
  <dc:description>www.1ppt.com</dc:description>
  <cp:lastModifiedBy>Iris</cp:lastModifiedBy>
  <cp:revision>31</cp:revision>
  <dcterms:created xsi:type="dcterms:W3CDTF">2017-11-16T02:03:00Z</dcterms:created>
  <dcterms:modified xsi:type="dcterms:W3CDTF">2021-07-12T16:13:22Z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DF2A2601B9364F5A9A00ECBFA3C40C54</vt:lpwstr>
  </property>
</Properties>
</file>