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352" r:id="rId3"/>
    <p:sldId id="355" r:id="rId4"/>
    <p:sldId id="353" r:id="rId5"/>
    <p:sldId id="356" r:id="rId6"/>
    <p:sldId id="358" r:id="rId7"/>
    <p:sldId id="360" r:id="rId8"/>
    <p:sldId id="363" r:id="rId9"/>
    <p:sldId id="361" r:id="rId10"/>
    <p:sldId id="364" r:id="rId11"/>
    <p:sldId id="365" r:id="rId12"/>
    <p:sldId id="367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6F900-A57D-4008-A4C3-7059AF6358C8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5B71-9C67-4791-A126-18EAFFE32E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20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针对不同学生群体如何展开教学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9249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两角和与差的正弦、余弦、正切公式属于三角恒等变换这一子单元，其地位处于核心位置，其可以看成三角函数线、诱导公式等知识的延申，又是后续其余三角恒等变换公式的基础，而两角差的余弦公式又是这一基础的立足点，其余公式可以通过“转化思想”由此变换得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788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两角和与差的正弦、余弦、正切公式属于三角恒等变换这一子单元，其地位处于核心位置，其可以看成三角函数线、诱导公式等知识的延申，又是后续其余三角恒等变换公式的基础，而两角差的余弦公式又是这一基础的立足点，其余公式可以通过“转化思想”由此变换得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483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两角和与差的正弦、余弦、正切公式属于三角恒等变换这一子单元，其地位处于核心位置，其可以看成三角函数线、诱导公式等知识的延申，又是后续其余三角恒等变换公式的基础，而两角差的余弦公式又是这一基础的立足点，其余公式可以通过“转化思想”由此变换得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5561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n-US" altLang="zh-CN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56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243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匀速转动得摩天轮的太空舱位置问题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匀速圆周运动的质点位置；如何刻画：角度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抽象三角函数定义的必要性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616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两角和与差的正弦、余弦、正切公式属于三角恒等变换这一子单元，其地位处于核心位置，其可以看成三角函数线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（单角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复角）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、诱导公式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（特殊与一般）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等知识的延申，又是后续其余三角恒等变换公式的基础，而两角差的余弦公式又是这一基础的立足点，其余公式可以通过“转化思想”由此变换得到。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410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62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两角和与差的正弦、余弦、正切公式属于三角恒等变换这一子单元，其地位处于核心位置，其可以看成三角函数线、诱导公式等知识的延申，又是后续其余三角恒等变换公式的基础，而两角差的余弦公式又是这一基础的立足点，其余公式可以通过“转化思想”由此变换得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107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两角和与差的正弦、余弦、正切公式属于三角恒等变换这一子单元，其地位处于核心位置，其可以看成三角函数线、诱导公式等知识的延申，又是后续其余三角恒等变换公式的基础，而两角差的余弦公式又是这一基础的立足点，其余公式可以通过“转化思想”由此变换得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632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两角和与差的正弦、余弦、正切公式属于三角恒等变换这一子单元，其地位处于核心位置，其可以看成三角函数线、诱导公式等知识的延申，又是后续其余三角恒等变换公式的基础，而两角差的余弦公式又是这一基础的立足点，其余公式可以通过“转化思想”由此变换得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224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两角和与差的正弦、余弦、正切公式属于三角恒等变换这一子单元，其地位处于核心位置，其可以看成三角函数线、诱导公式等知识的延申，又是后续其余三角恒等变换公式的基础，而两角差的余弦公式又是这一基础的立足点，其余公式可以通过“转化思想”由此变换得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57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22A80-1C6B-4CA3-AD27-4301ED81C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FF7A7A-B85E-4A7B-9456-E89E0FA4E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7DBCC0-A88D-4ED1-B357-6967315D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21915E-D8FA-4BFA-A02B-84DC944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6D9346-D489-4A3C-ACCF-2A319548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C53C87-21FE-461F-AA1E-5F52742C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76AE69-B826-4CFD-8CE2-1842DE33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C039D-CA8C-4757-9485-59EAD07B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E77E6D-4ACE-4241-A290-7AC02F13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5E1C7E-48A3-4C5B-85F9-A498D6A4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46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F757C5-39E1-4410-8B72-DA3CBB807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DAB85C-3B4B-4B7C-9F14-4B32BB9C4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C4CA4A-1B0B-4AD4-88F4-8AC67FE6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6C058-B4E2-4E93-AD62-0879501D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F0F720-9067-4648-9B78-D19A7BD7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831B7-CE21-47B6-9D28-E38227ED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B42426-DB0E-43AB-A4CE-F6832C9F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787FAC-16ED-4CBB-805D-794514EC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ACD81-1717-4AED-ADFC-22F59CCE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21DE4-8B54-4D4F-B2BC-C5D7E9EF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3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478E1E-4886-4EA4-BD52-F5C9FCDE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A23395-F4A9-4599-84FF-CCA93C4C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169D9E-427B-4605-8568-DC433C8C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7BCD1F-200A-420A-BB03-BDAA7200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1335C-FA3F-483E-8AEE-422365D0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81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73CDF-DF42-4847-9E2B-76E8ED42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0FD681-4440-4D16-AAEF-5D482AA1E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3E0944-259D-4AB1-87B2-98AE5ECAF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E7F131-5938-4F24-9A40-B2576491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E3931-9520-4AF2-9A8A-964D7BD5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920711-7C9F-4A27-A805-FE65D65F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7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A5337-DB8A-4947-9385-D641EE07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7E61AF-3D80-41E0-AE55-963902171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BD77D9-4993-4AEE-BC21-EFBAC6952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373231-F01B-467A-B2A6-B9AADBBDB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4EE418-32C7-4D61-A2DD-AD3B18482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7DAD9D-BCDB-476D-8430-6283DFD9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CA3F48-337B-448D-88D5-1EBBA402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3E1FC7-5DDC-4CEE-9A6F-57C82A36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1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B46356-6C2E-4097-A1DB-4693BF6E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6926C6-A291-45A9-8A95-606AF61E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AF351B-D79B-40CA-955D-C06D7094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0BD4E6-C7B2-4F97-9637-917C6281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D9E9F9-BA7F-4C68-9396-B13F5171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F32355-EE08-4950-BD5F-90D89D81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43943E-DC99-47DF-9162-24A55C10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738C9-F68D-454A-A145-9F19A8F6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3FB00-94AB-40CE-A05F-20B324486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D31D69-89CE-4206-93CC-945F9E389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02641F-5FA7-4CFE-B7A7-DA738A51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B91297-A7B6-41E8-AEB1-E9473E71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FB4958-37A1-47A6-BF21-105B2675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99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D3A92-487F-43ED-B264-270CB585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8CC3950-3FCD-43C5-8672-7FC1F8D6C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A3E89D-CA6D-4E4F-B89E-10AC91001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3BFDC1-7C4E-407C-9F37-9AFA4399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B5EC42-2EE0-400D-A711-0F3C845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C5584-0BF5-48C8-A217-0EC1D10B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59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B66772-2F85-4BA2-BD65-C9519658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D43DEC-88F1-4AE0-B7B0-AF6812463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E06357-292C-4C7B-B598-293E3E567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CDC6-F08B-41E7-9198-07A60ADFECD4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EFE96-8F7C-45D7-BDA8-0E2898496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12A465-3CF2-48FD-9951-708DFFEB5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E166-0526-4BFF-B16D-CEF0E082D3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47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.jpg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image" Target="../media/image1.jp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3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3.jp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.jpg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66423" y="4760619"/>
            <a:ext cx="3659154" cy="457200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华师附中  高二年级  袁宇飞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B9B248-6E93-4990-9B3D-5B66FF19D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401005" y="248926"/>
            <a:ext cx="4835237" cy="112841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146057E-AE9A-4636-8028-B25ACF63BF28}"/>
              </a:ext>
            </a:extLst>
          </p:cNvPr>
          <p:cNvSpPr txBox="1"/>
          <p:nvPr/>
        </p:nvSpPr>
        <p:spPr>
          <a:xfrm>
            <a:off x="1475510" y="2458038"/>
            <a:ext cx="913014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两角差的余弦公式教学设计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基于整体性的“单元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课时”教学设计初探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74C3C10-0587-4BB1-9297-1CDB9DB75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0262" y="4194763"/>
            <a:ext cx="2762574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/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6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教学过程：思想渗透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FB4D60-2EC3-4B1D-ACFB-F819EC546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sp>
        <p:nvSpPr>
          <p:cNvPr id="2079" name="Rectangle 56">
            <a:extLst>
              <a:ext uri="{FF2B5EF4-FFF2-40B4-BE49-F238E27FC236}">
                <a16:creationId xmlns:a16="http://schemas.microsoft.com/office/drawing/2014/main" id="{21F8F2C2-C8BA-43D4-8418-7900686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50" y="1573000"/>
            <a:ext cx="10201750" cy="327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63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/>
              <a:t>问题</a:t>
            </a:r>
            <a:r>
              <a:rPr lang="en-US" altLang="zh-CN" sz="2000" b="1" dirty="0"/>
              <a:t>2</a:t>
            </a:r>
            <a:r>
              <a:rPr lang="zh-CN" altLang="zh-CN" sz="2000" b="1" dirty="0"/>
              <a:t>：</a:t>
            </a:r>
            <a:r>
              <a:rPr lang="zh-CN" altLang="zh-CN" sz="2000" dirty="0"/>
              <a:t>你能否由上述公式直接得到两角和的余弦公式，即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lvl="0" indent="3063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dirty="0"/>
          </a:p>
          <a:p>
            <a:pPr lvl="0" indent="3063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/>
              <a:t>【</a:t>
            </a:r>
            <a:r>
              <a:rPr lang="zh-CN" altLang="en-US" sz="2000" dirty="0"/>
              <a:t>设计意图</a:t>
            </a:r>
            <a:r>
              <a:rPr lang="en-US" altLang="zh-CN" sz="2000" dirty="0"/>
              <a:t>】</a:t>
            </a:r>
            <a:r>
              <a:rPr lang="zh-CN" altLang="en-US" sz="2000" dirty="0"/>
              <a:t>渗透转化与化归思想</a:t>
            </a:r>
            <a:endParaRPr lang="en-US" altLang="zh-CN" sz="2000" dirty="0"/>
          </a:p>
          <a:p>
            <a:pPr lvl="0" indent="3063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dirty="0"/>
          </a:p>
          <a:p>
            <a:pPr lvl="0"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000" b="1" dirty="0"/>
              <a:t>问题</a:t>
            </a:r>
            <a:r>
              <a:rPr lang="en-US" altLang="zh-CN" sz="2000" b="1" dirty="0"/>
              <a:t>3</a:t>
            </a:r>
            <a:r>
              <a:rPr lang="zh-CN" altLang="zh-CN" sz="2000" b="1" dirty="0"/>
              <a:t>：</a:t>
            </a:r>
            <a:r>
              <a:rPr lang="zh-CN" altLang="zh-CN" sz="2000" dirty="0"/>
              <a:t>借助两和、差的余弦公式检验</a:t>
            </a:r>
            <a:r>
              <a:rPr lang="zh-CN" altLang="en-US" sz="2000" dirty="0"/>
              <a:t>诱导公式，如</a:t>
            </a:r>
            <a:r>
              <a:rPr lang="zh-CN" altLang="zh-CN" sz="2000" dirty="0"/>
              <a:t>：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0" marR="0" lvl="0" indent="306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indent="3063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/>
              <a:t>【</a:t>
            </a:r>
            <a:r>
              <a:rPr lang="zh-CN" altLang="en-US" sz="2000" dirty="0"/>
              <a:t>设计意图</a:t>
            </a:r>
            <a:r>
              <a:rPr lang="en-US" altLang="zh-CN" sz="2000" dirty="0"/>
              <a:t>】</a:t>
            </a:r>
            <a:r>
              <a:rPr lang="zh-CN" altLang="en-US" sz="2000" dirty="0"/>
              <a:t>渗透特殊与一般思想</a:t>
            </a:r>
            <a:endParaRPr lang="en-US" altLang="zh-CN" sz="2000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D1E0709-2177-44B5-888F-F1BB742AE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2F94D664-BC29-4B79-9D60-4F465EAD2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489697"/>
              </p:ext>
            </p:extLst>
          </p:nvPr>
        </p:nvGraphicFramePr>
        <p:xfrm>
          <a:off x="7343775" y="3340833"/>
          <a:ext cx="2612229" cy="71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172" imgH="393529" progId="Equation.DSMT4">
                  <p:embed/>
                </p:oleObj>
              </mc:Choice>
              <mc:Fallback>
                <p:oleObj name="Equation" r:id="rId5" imgW="1447172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3340833"/>
                        <a:ext cx="2612229" cy="710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DEA7E646-4C73-43A3-843D-6AB7FF5EF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595144B0-2AB2-432D-B534-F59EB00DED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546412"/>
              </p:ext>
            </p:extLst>
          </p:nvPr>
        </p:nvGraphicFramePr>
        <p:xfrm>
          <a:off x="7889875" y="1766394"/>
          <a:ext cx="12144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203040" progId="Equation.DSMT4">
                  <p:embed/>
                </p:oleObj>
              </mc:Choice>
              <mc:Fallback>
                <p:oleObj name="Equation" r:id="rId7" imgW="67284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75" y="1766394"/>
                        <a:ext cx="121443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202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/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6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教学过程：理论应用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FB4D60-2EC3-4B1D-ACFB-F819EC546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7D1E0709-2177-44B5-888F-F1BB742AE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EA7E646-4C73-43A3-843D-6AB7FF5EF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E0DDC1C-EBED-4EDF-9CFD-DC14117893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6118"/>
          <a:stretch/>
        </p:blipFill>
        <p:spPr>
          <a:xfrm>
            <a:off x="529506" y="1497129"/>
            <a:ext cx="4047802" cy="2237236"/>
          </a:xfrm>
          <a:prstGeom prst="rect">
            <a:avLst/>
          </a:prstGeom>
        </p:spPr>
      </p:pic>
      <p:pic>
        <p:nvPicPr>
          <p:cNvPr id="2050" name="图片 2049">
            <a:extLst>
              <a:ext uri="{FF2B5EF4-FFF2-40B4-BE49-F238E27FC236}">
                <a16:creationId xmlns:a16="http://schemas.microsoft.com/office/drawing/2014/main" id="{6F649C7D-906A-4A16-83B6-61B4D34745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481"/>
          <a:stretch/>
        </p:blipFill>
        <p:spPr>
          <a:xfrm>
            <a:off x="529506" y="3834695"/>
            <a:ext cx="7243258" cy="2143758"/>
          </a:xfrm>
          <a:prstGeom prst="rect">
            <a:avLst/>
          </a:prstGeom>
        </p:spPr>
      </p:pic>
      <p:sp>
        <p:nvSpPr>
          <p:cNvPr id="37" name="MH_SubTitle_1">
            <a:extLst>
              <a:ext uri="{FF2B5EF4-FFF2-40B4-BE49-F238E27FC236}">
                <a16:creationId xmlns:a16="http://schemas.microsoft.com/office/drawing/2014/main" id="{CE50C154-30B7-475B-9BF6-8E68943DA47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80250" y="1699057"/>
            <a:ext cx="1770062" cy="1770062"/>
          </a:xfrm>
          <a:custGeom>
            <a:avLst/>
            <a:gdLst>
              <a:gd name="T0" fmla="*/ 273602 w 1526969"/>
              <a:gd name="T1" fmla="*/ 957733 h 1526969"/>
              <a:gd name="T2" fmla="*/ 324887 w 1526969"/>
              <a:gd name="T3" fmla="*/ 1009017 h 1526969"/>
              <a:gd name="T4" fmla="*/ 205164 w 1526969"/>
              <a:gd name="T5" fmla="*/ 1128739 h 1526969"/>
              <a:gd name="T6" fmla="*/ 1025711 w 1526969"/>
              <a:gd name="T7" fmla="*/ 1949286 h 1526969"/>
              <a:gd name="T8" fmla="*/ 2000599 w 1526969"/>
              <a:gd name="T9" fmla="*/ 974400 h 1526969"/>
              <a:gd name="T10" fmla="*/ 2051883 w 1526969"/>
              <a:gd name="T11" fmla="*/ 1025684 h 1526969"/>
              <a:gd name="T12" fmla="*/ 1076996 w 1526969"/>
              <a:gd name="T13" fmla="*/ 2000570 h 1526969"/>
              <a:gd name="T14" fmla="*/ 1025685 w 1526969"/>
              <a:gd name="T15" fmla="*/ 2051881 h 1526969"/>
              <a:gd name="T16" fmla="*/ 1025684 w 1526969"/>
              <a:gd name="T17" fmla="*/ 2051882 h 1526969"/>
              <a:gd name="T18" fmla="*/ 974401 w 1526969"/>
              <a:gd name="T19" fmla="*/ 2000598 h 1526969"/>
              <a:gd name="T20" fmla="*/ 974401 w 1526969"/>
              <a:gd name="T21" fmla="*/ 2000596 h 1526969"/>
              <a:gd name="T22" fmla="*/ 153854 w 1526969"/>
              <a:gd name="T23" fmla="*/ 1180049 h 1526969"/>
              <a:gd name="T24" fmla="*/ 153852 w 1526969"/>
              <a:gd name="T25" fmla="*/ 1180051 h 1526969"/>
              <a:gd name="T26" fmla="*/ 102569 w 1526969"/>
              <a:gd name="T27" fmla="*/ 1128766 h 1526969"/>
              <a:gd name="T28" fmla="*/ 102569 w 1526969"/>
              <a:gd name="T29" fmla="*/ 1128765 h 1526969"/>
              <a:gd name="T30" fmla="*/ 153879 w 1526969"/>
              <a:gd name="T31" fmla="*/ 1077456 h 1526969"/>
              <a:gd name="T32" fmla="*/ 1026198 w 1526969"/>
              <a:gd name="T33" fmla="*/ 0 h 1526969"/>
              <a:gd name="T34" fmla="*/ 1077482 w 1526969"/>
              <a:gd name="T35" fmla="*/ 51283 h 1526969"/>
              <a:gd name="T36" fmla="*/ 1077481 w 1526969"/>
              <a:gd name="T37" fmla="*/ 51284 h 1526969"/>
              <a:gd name="T38" fmla="*/ 1898030 w 1526969"/>
              <a:gd name="T39" fmla="*/ 871833 h 1526969"/>
              <a:gd name="T40" fmla="*/ 1949314 w 1526969"/>
              <a:gd name="T41" fmla="*/ 923117 h 1526969"/>
              <a:gd name="T42" fmla="*/ 1898004 w 1526969"/>
              <a:gd name="T43" fmla="*/ 974426 h 1526969"/>
              <a:gd name="T44" fmla="*/ 1778280 w 1526969"/>
              <a:gd name="T45" fmla="*/ 1094150 h 1526969"/>
              <a:gd name="T46" fmla="*/ 1726997 w 1526969"/>
              <a:gd name="T47" fmla="*/ 1042865 h 1526969"/>
              <a:gd name="T48" fmla="*/ 1846719 w 1526969"/>
              <a:gd name="T49" fmla="*/ 923143 h 1526969"/>
              <a:gd name="T50" fmla="*/ 1026171 w 1526969"/>
              <a:gd name="T51" fmla="*/ 102595 h 1526969"/>
              <a:gd name="T52" fmla="*/ 51283 w 1526969"/>
              <a:gd name="T53" fmla="*/ 1077482 h 1526969"/>
              <a:gd name="T54" fmla="*/ 0 w 1526969"/>
              <a:gd name="T55" fmla="*/ 1026197 h 15269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6969"/>
              <a:gd name="T85" fmla="*/ 0 h 1526969"/>
              <a:gd name="T86" fmla="*/ 1526969 w 1526969"/>
              <a:gd name="T87" fmla="*/ 1526969 h 15269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lnTo>
                  <a:pt x="203609" y="712726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lnTo>
                  <a:pt x="763675" y="0"/>
                </a:lnTo>
                <a:close/>
              </a:path>
            </a:pathLst>
          </a:custGeom>
          <a:gradFill rotWithShape="1">
            <a:gsLst>
              <a:gs pos="0">
                <a:srgbClr val="BCDCFA"/>
              </a:gs>
              <a:gs pos="51000">
                <a:srgbClr val="0F6FC6"/>
              </a:gs>
              <a:gs pos="100000">
                <a:srgbClr val="BCDCF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0F6FC6"/>
                </a:solidFill>
                <a:ea typeface="微软雅黑" panose="020B0503020204020204" pitchFamily="34" charset="-122"/>
              </a:rPr>
              <a:t>辅助角公式</a:t>
            </a:r>
            <a:endParaRPr lang="en-US" altLang="zh-CN" b="1" dirty="0">
              <a:solidFill>
                <a:srgbClr val="0F6FC6"/>
              </a:solidFill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b="1" dirty="0">
                <a:solidFill>
                  <a:srgbClr val="0F6FC6"/>
                </a:solidFill>
                <a:ea typeface="微软雅黑" panose="020B0503020204020204" pitchFamily="34" charset="-122"/>
              </a:rPr>
              <a:t>铺垫</a:t>
            </a:r>
          </a:p>
        </p:txBody>
      </p:sp>
      <p:sp>
        <p:nvSpPr>
          <p:cNvPr id="38" name="MH_SubTitle_1">
            <a:extLst>
              <a:ext uri="{FF2B5EF4-FFF2-40B4-BE49-F238E27FC236}">
                <a16:creationId xmlns:a16="http://schemas.microsoft.com/office/drawing/2014/main" id="{697B4CF4-49B7-4E08-9501-ADA74895DDBA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360570" y="4095751"/>
            <a:ext cx="1770062" cy="1770062"/>
          </a:xfrm>
          <a:custGeom>
            <a:avLst/>
            <a:gdLst>
              <a:gd name="T0" fmla="*/ 273602 w 1526969"/>
              <a:gd name="T1" fmla="*/ 957733 h 1526969"/>
              <a:gd name="T2" fmla="*/ 324887 w 1526969"/>
              <a:gd name="T3" fmla="*/ 1009017 h 1526969"/>
              <a:gd name="T4" fmla="*/ 205164 w 1526969"/>
              <a:gd name="T5" fmla="*/ 1128739 h 1526969"/>
              <a:gd name="T6" fmla="*/ 1025711 w 1526969"/>
              <a:gd name="T7" fmla="*/ 1949286 h 1526969"/>
              <a:gd name="T8" fmla="*/ 2000599 w 1526969"/>
              <a:gd name="T9" fmla="*/ 974400 h 1526969"/>
              <a:gd name="T10" fmla="*/ 2051883 w 1526969"/>
              <a:gd name="T11" fmla="*/ 1025684 h 1526969"/>
              <a:gd name="T12" fmla="*/ 1076996 w 1526969"/>
              <a:gd name="T13" fmla="*/ 2000570 h 1526969"/>
              <a:gd name="T14" fmla="*/ 1025685 w 1526969"/>
              <a:gd name="T15" fmla="*/ 2051881 h 1526969"/>
              <a:gd name="T16" fmla="*/ 1025684 w 1526969"/>
              <a:gd name="T17" fmla="*/ 2051882 h 1526969"/>
              <a:gd name="T18" fmla="*/ 974401 w 1526969"/>
              <a:gd name="T19" fmla="*/ 2000598 h 1526969"/>
              <a:gd name="T20" fmla="*/ 974401 w 1526969"/>
              <a:gd name="T21" fmla="*/ 2000596 h 1526969"/>
              <a:gd name="T22" fmla="*/ 153854 w 1526969"/>
              <a:gd name="T23" fmla="*/ 1180049 h 1526969"/>
              <a:gd name="T24" fmla="*/ 153852 w 1526969"/>
              <a:gd name="T25" fmla="*/ 1180051 h 1526969"/>
              <a:gd name="T26" fmla="*/ 102569 w 1526969"/>
              <a:gd name="T27" fmla="*/ 1128766 h 1526969"/>
              <a:gd name="T28" fmla="*/ 102569 w 1526969"/>
              <a:gd name="T29" fmla="*/ 1128765 h 1526969"/>
              <a:gd name="T30" fmla="*/ 153879 w 1526969"/>
              <a:gd name="T31" fmla="*/ 1077456 h 1526969"/>
              <a:gd name="T32" fmla="*/ 1026198 w 1526969"/>
              <a:gd name="T33" fmla="*/ 0 h 1526969"/>
              <a:gd name="T34" fmla="*/ 1077482 w 1526969"/>
              <a:gd name="T35" fmla="*/ 51283 h 1526969"/>
              <a:gd name="T36" fmla="*/ 1077481 w 1526969"/>
              <a:gd name="T37" fmla="*/ 51284 h 1526969"/>
              <a:gd name="T38" fmla="*/ 1898030 w 1526969"/>
              <a:gd name="T39" fmla="*/ 871833 h 1526969"/>
              <a:gd name="T40" fmla="*/ 1949314 w 1526969"/>
              <a:gd name="T41" fmla="*/ 923117 h 1526969"/>
              <a:gd name="T42" fmla="*/ 1898004 w 1526969"/>
              <a:gd name="T43" fmla="*/ 974426 h 1526969"/>
              <a:gd name="T44" fmla="*/ 1778280 w 1526969"/>
              <a:gd name="T45" fmla="*/ 1094150 h 1526969"/>
              <a:gd name="T46" fmla="*/ 1726997 w 1526969"/>
              <a:gd name="T47" fmla="*/ 1042865 h 1526969"/>
              <a:gd name="T48" fmla="*/ 1846719 w 1526969"/>
              <a:gd name="T49" fmla="*/ 923143 h 1526969"/>
              <a:gd name="T50" fmla="*/ 1026171 w 1526969"/>
              <a:gd name="T51" fmla="*/ 102595 h 1526969"/>
              <a:gd name="T52" fmla="*/ 51283 w 1526969"/>
              <a:gd name="T53" fmla="*/ 1077482 h 1526969"/>
              <a:gd name="T54" fmla="*/ 0 w 1526969"/>
              <a:gd name="T55" fmla="*/ 1026197 h 15269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6969"/>
              <a:gd name="T85" fmla="*/ 0 h 1526969"/>
              <a:gd name="T86" fmla="*/ 1526969 w 1526969"/>
              <a:gd name="T87" fmla="*/ 1526969 h 15269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lnTo>
                  <a:pt x="203609" y="712726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lnTo>
                  <a:pt x="763675" y="0"/>
                </a:lnTo>
                <a:close/>
              </a:path>
            </a:pathLst>
          </a:custGeom>
          <a:gradFill rotWithShape="1">
            <a:gsLst>
              <a:gs pos="0">
                <a:srgbClr val="BCDCFA"/>
              </a:gs>
              <a:gs pos="51000">
                <a:srgbClr val="0F6FC6"/>
              </a:gs>
              <a:gs pos="100000">
                <a:srgbClr val="BCDCF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0F6FC6"/>
                </a:solidFill>
                <a:ea typeface="微软雅黑" panose="020B0503020204020204" pitchFamily="34" charset="-122"/>
              </a:rPr>
              <a:t>小结：</a:t>
            </a:r>
            <a:endParaRPr lang="en-US" altLang="zh-CN" b="1" dirty="0">
              <a:solidFill>
                <a:srgbClr val="0F6FC6"/>
              </a:solidFill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b="1" dirty="0">
                <a:solidFill>
                  <a:srgbClr val="0F6FC6"/>
                </a:solidFill>
                <a:ea typeface="微软雅黑" panose="020B0503020204020204" pitchFamily="34" charset="-122"/>
              </a:rPr>
              <a:t>整体思想</a:t>
            </a:r>
            <a:endParaRPr lang="en-US" altLang="zh-CN" b="1" dirty="0">
              <a:solidFill>
                <a:srgbClr val="0F6FC6"/>
              </a:solidFill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b="1" dirty="0">
                <a:solidFill>
                  <a:srgbClr val="0F6FC6"/>
                </a:solidFill>
                <a:ea typeface="微软雅黑" panose="020B0503020204020204" pitchFamily="34" charset="-122"/>
              </a:rPr>
              <a:t>找角关系</a:t>
            </a:r>
          </a:p>
        </p:txBody>
      </p:sp>
    </p:spTree>
    <p:extLst>
      <p:ext uri="{BB962C8B-B14F-4D97-AF65-F5344CB8AC3E}">
        <p14:creationId xmlns:p14="http://schemas.microsoft.com/office/powerpoint/2010/main" val="2648426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22D90F46-71C2-494D-A3FF-DD697FCD97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/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6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教学过程：课后练习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FB4D60-2EC3-4B1D-ACFB-F819EC546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7D1E0709-2177-44B5-888F-F1BB742AE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EA7E646-4C73-43A3-843D-6AB7FF5EF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9" name="图片 2048">
            <a:extLst>
              <a:ext uri="{FF2B5EF4-FFF2-40B4-BE49-F238E27FC236}">
                <a16:creationId xmlns:a16="http://schemas.microsoft.com/office/drawing/2014/main" id="{60E69110-61D7-4D85-A60F-551A12309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9" y="1616010"/>
            <a:ext cx="10897633" cy="32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1CBBB4E-6D20-4F3E-AD17-8A6B9D43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F435686-4B6A-4D92-BCD5-3E7283C3E0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1300940"/>
            <a:ext cx="10335768" cy="3983833"/>
          </a:xfrm>
          <a:noFill/>
        </p:spPr>
        <p:txBody>
          <a:bodyPr rtlCol="0" anchor="ctr">
            <a:normAutofit/>
          </a:bodyPr>
          <a:lstStyle/>
          <a:p>
            <a:pPr algn="ctr"/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感谢聆听！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/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数学科   高二年级  袁宇飞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478C39-DF32-4A2E-AA2B-E69A4B975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1" y="349488"/>
            <a:ext cx="4429501" cy="95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16668E0-236C-4FAD-BE34-4353845B8F9A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1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三角函数单元教学设计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0" name="内容占位符 29">
            <a:extLst>
              <a:ext uri="{FF2B5EF4-FFF2-40B4-BE49-F238E27FC236}">
                <a16:creationId xmlns:a16="http://schemas.microsoft.com/office/drawing/2014/main" id="{13895D1F-EBDE-4757-8EE2-18BF28FB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556" y="1752981"/>
            <a:ext cx="11170444" cy="3809999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三角函数单元整体教学设计两条逻辑主线：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整体教学设计的宏观“暗线”，即研究函数的“基本套路”：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学生学习过程的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明线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”，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即利用单位圆模型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探究三角函数：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F928C06-58A3-4E2F-8DB3-7A8CE83B6950}"/>
              </a:ext>
            </a:extLst>
          </p:cNvPr>
          <p:cNvSpPr/>
          <p:nvPr/>
        </p:nvSpPr>
        <p:spPr>
          <a:xfrm>
            <a:off x="1295400" y="2840125"/>
            <a:ext cx="1455115" cy="63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生活中的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现实模型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3156E4B-C357-4925-BCAC-5849AFB1E6FA}"/>
              </a:ext>
            </a:extLst>
          </p:cNvPr>
          <p:cNvSpPr/>
          <p:nvPr/>
        </p:nvSpPr>
        <p:spPr>
          <a:xfrm>
            <a:off x="3297174" y="2840125"/>
            <a:ext cx="1455115" cy="63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函数模型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370BE9A-40D2-4741-AB46-07E69C5BCFBC}"/>
              </a:ext>
            </a:extLst>
          </p:cNvPr>
          <p:cNvSpPr/>
          <p:nvPr/>
        </p:nvSpPr>
        <p:spPr>
          <a:xfrm>
            <a:off x="5298948" y="2840125"/>
            <a:ext cx="1455115" cy="63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函数概念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69BBD18-6113-4099-B991-69A8639D818C}"/>
              </a:ext>
            </a:extLst>
          </p:cNvPr>
          <p:cNvSpPr/>
          <p:nvPr/>
        </p:nvSpPr>
        <p:spPr>
          <a:xfrm>
            <a:off x="7300722" y="2840125"/>
            <a:ext cx="1524610" cy="63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函数的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图象何性质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26927E1-AE71-41A4-BAE1-1ACF0FA8A529}"/>
              </a:ext>
            </a:extLst>
          </p:cNvPr>
          <p:cNvSpPr/>
          <p:nvPr/>
        </p:nvSpPr>
        <p:spPr>
          <a:xfrm>
            <a:off x="9371990" y="2840125"/>
            <a:ext cx="1374039" cy="63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函数应用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BDD7ADCE-80AC-4F52-9432-7E7816FB079F}"/>
              </a:ext>
            </a:extLst>
          </p:cNvPr>
          <p:cNvCxnSpPr/>
          <p:nvPr/>
        </p:nvCxnSpPr>
        <p:spPr>
          <a:xfrm>
            <a:off x="2750515" y="3158337"/>
            <a:ext cx="5466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66BE440-C655-4D6D-A522-42DA3DDA08D7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>
            <a:off x="4752289" y="3158336"/>
            <a:ext cx="5466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74092F0F-157B-4D55-BEF7-37DD37FBDCF9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6754063" y="3158336"/>
            <a:ext cx="5466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73BC7498-B424-4BAE-8A16-1080B0E651DD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8825332" y="3158336"/>
            <a:ext cx="54665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F175772F-617F-4041-8B5C-D3AD8AC95EBA}"/>
              </a:ext>
            </a:extLst>
          </p:cNvPr>
          <p:cNvSpPr/>
          <p:nvPr/>
        </p:nvSpPr>
        <p:spPr>
          <a:xfrm>
            <a:off x="1295400" y="4426304"/>
            <a:ext cx="1455115" cy="63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生活中的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周期现象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6266AF5-267A-4CEF-BB99-6CCB46357778}"/>
              </a:ext>
            </a:extLst>
          </p:cNvPr>
          <p:cNvSpPr/>
          <p:nvPr/>
        </p:nvSpPr>
        <p:spPr>
          <a:xfrm>
            <a:off x="3568014" y="4426304"/>
            <a:ext cx="1750314" cy="63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匀速圆周运动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2F10241-8D9F-4ECF-BDDA-D0E4358B826D}"/>
              </a:ext>
            </a:extLst>
          </p:cNvPr>
          <p:cNvSpPr/>
          <p:nvPr/>
        </p:nvSpPr>
        <p:spPr>
          <a:xfrm>
            <a:off x="6135827" y="4426304"/>
            <a:ext cx="1591970" cy="63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单位圆模型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0AD7E5E-0B87-49C8-A5B5-3B89C83583DB}"/>
              </a:ext>
            </a:extLst>
          </p:cNvPr>
          <p:cNvSpPr/>
          <p:nvPr/>
        </p:nvSpPr>
        <p:spPr>
          <a:xfrm>
            <a:off x="8545296" y="4426304"/>
            <a:ext cx="2200733" cy="63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研究三角函数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的定义与性质</a:t>
            </a: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63A02CEE-9FA3-4B61-A566-EE0BE60CFA39}"/>
              </a:ext>
            </a:extLst>
          </p:cNvPr>
          <p:cNvCxnSpPr>
            <a:cxnSpLocks/>
          </p:cNvCxnSpPr>
          <p:nvPr/>
        </p:nvCxnSpPr>
        <p:spPr>
          <a:xfrm>
            <a:off x="2750515" y="4744516"/>
            <a:ext cx="8174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79876C86-1125-4DF4-A095-1F3097181A95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>
            <a:off x="5318328" y="4744515"/>
            <a:ext cx="8174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3F2D0329-E702-4967-A605-2F9DB5AEA367}"/>
              </a:ext>
            </a:extLst>
          </p:cNvPr>
          <p:cNvCxnSpPr>
            <a:cxnSpLocks/>
            <a:stCxn id="54" idx="3"/>
            <a:endCxn id="55" idx="1"/>
          </p:cNvCxnSpPr>
          <p:nvPr/>
        </p:nvCxnSpPr>
        <p:spPr>
          <a:xfrm>
            <a:off x="7727797" y="4744515"/>
            <a:ext cx="8174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B849119B-855A-40F0-8EBD-123236F740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0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39827" y="47547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1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三角函数单元教学设计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849119B-855A-40F0-8EBD-123236F740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pic>
        <p:nvPicPr>
          <p:cNvPr id="24" name="图片 1">
            <a:extLst>
              <a:ext uri="{FF2B5EF4-FFF2-40B4-BE49-F238E27FC236}">
                <a16:creationId xmlns:a16="http://schemas.microsoft.com/office/drawing/2014/main" id="{F565FD48-FABD-4405-AF1C-960D9BAC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0" y="1207831"/>
            <a:ext cx="7515676" cy="5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FCFAC70-277F-4F78-9246-98558DC5472D}"/>
              </a:ext>
            </a:extLst>
          </p:cNvPr>
          <p:cNvSpPr txBox="1"/>
          <p:nvPr/>
        </p:nvSpPr>
        <p:spPr>
          <a:xfrm>
            <a:off x="8522494" y="1829864"/>
            <a:ext cx="3248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子单元划分：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角与弧度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三角函数概念和性质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同角三角函数的基本关系式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三角恒等变换</a:t>
            </a:r>
            <a:endParaRPr lang="en-US" altLang="zh-CN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5.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三角函数应用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228442F-E112-43F7-8059-79567BF8859D}"/>
              </a:ext>
            </a:extLst>
          </p:cNvPr>
          <p:cNvSpPr/>
          <p:nvPr/>
        </p:nvSpPr>
        <p:spPr>
          <a:xfrm>
            <a:off x="6043613" y="3843338"/>
            <a:ext cx="1164431" cy="257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8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/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2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三角恒等变换内容结构图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FB4D60-2EC3-4B1D-ACFB-F819EC546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1EEA111-E1F3-44E6-BFFE-263CB41F42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95563" y="2079976"/>
            <a:ext cx="6901657" cy="3064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C11A70-2996-41B6-AC38-837B3E38B372}"/>
                  </a:ext>
                </a:extLst>
              </p:cNvPr>
              <p:cNvSpPr/>
              <p:nvPr/>
            </p:nvSpPr>
            <p:spPr>
              <a:xfrm>
                <a:off x="3250406" y="5144010"/>
                <a:ext cx="2845593" cy="750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solidFill>
                      <a:schemeClr val="tx1"/>
                    </a:solidFill>
                  </a:rPr>
                  <a:t>单角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</a:rPr>
                  <a:t>复角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C11A70-2996-41B6-AC38-837B3E38B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06" y="5144010"/>
                <a:ext cx="2845593" cy="750081"/>
              </a:xfrm>
              <a:prstGeom prst="rect">
                <a:avLst/>
              </a:prstGeom>
              <a:blipFill>
                <a:blip r:embed="rId6"/>
                <a:stretch>
                  <a:fillRect b="-6400"/>
                </a:stretch>
              </a:blipFill>
              <a:ln>
                <a:solidFill>
                  <a:schemeClr val="tx1"/>
                </a:solidFill>
                <a:prstDash val="lgDashDot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595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/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3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课时教学目标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FB4D60-2EC3-4B1D-ACFB-F819EC54699A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sp>
        <p:nvSpPr>
          <p:cNvPr id="9" name="MH_Other_1">
            <a:extLst>
              <a:ext uri="{FF2B5EF4-FFF2-40B4-BE49-F238E27FC236}">
                <a16:creationId xmlns:a16="http://schemas.microsoft.com/office/drawing/2014/main" id="{49004A5E-7436-4F76-9DCF-CEE4A05FA5C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138613" y="2070100"/>
            <a:ext cx="3967162" cy="3778250"/>
          </a:xfrm>
          <a:custGeom>
            <a:avLst/>
            <a:gdLst>
              <a:gd name="connsiteX0" fmla="*/ 3084612 w 5288045"/>
              <a:gd name="connsiteY0" fmla="*/ 2171133 h 5037048"/>
              <a:gd name="connsiteX1" fmla="*/ 3068519 w 5288045"/>
              <a:gd name="connsiteY1" fmla="*/ 2178885 h 5037048"/>
              <a:gd name="connsiteX2" fmla="*/ 2627115 w 5288045"/>
              <a:gd name="connsiteY2" fmla="*/ 2268000 h 5037048"/>
              <a:gd name="connsiteX3" fmla="*/ 2289898 w 5288045"/>
              <a:gd name="connsiteY3" fmla="*/ 2217018 h 5037048"/>
              <a:gd name="connsiteX4" fmla="*/ 2209451 w 5288045"/>
              <a:gd name="connsiteY4" fmla="*/ 2187574 h 5037048"/>
              <a:gd name="connsiteX5" fmla="*/ 2217018 w 5288045"/>
              <a:gd name="connsiteY5" fmla="*/ 2208247 h 5037048"/>
              <a:gd name="connsiteX6" fmla="*/ 2268000 w 5288045"/>
              <a:gd name="connsiteY6" fmla="*/ 2545464 h 5037048"/>
              <a:gd name="connsiteX7" fmla="*/ 2244961 w 5288045"/>
              <a:gd name="connsiteY7" fmla="*/ 2774005 h 5037048"/>
              <a:gd name="connsiteX8" fmla="*/ 2223083 w 5288045"/>
              <a:gd name="connsiteY8" fmla="*/ 2844485 h 5037048"/>
              <a:gd name="connsiteX9" fmla="*/ 2289898 w 5288045"/>
              <a:gd name="connsiteY9" fmla="*/ 2820031 h 5037048"/>
              <a:gd name="connsiteX10" fmla="*/ 2627115 w 5288045"/>
              <a:gd name="connsiteY10" fmla="*/ 2769048 h 5037048"/>
              <a:gd name="connsiteX11" fmla="*/ 3068519 w 5288045"/>
              <a:gd name="connsiteY11" fmla="*/ 2858163 h 5037048"/>
              <a:gd name="connsiteX12" fmla="*/ 3069330 w 5288045"/>
              <a:gd name="connsiteY12" fmla="*/ 2858554 h 5037048"/>
              <a:gd name="connsiteX13" fmla="*/ 3043084 w 5288045"/>
              <a:gd name="connsiteY13" fmla="*/ 2774005 h 5037048"/>
              <a:gd name="connsiteX14" fmla="*/ 3020045 w 5288045"/>
              <a:gd name="connsiteY14" fmla="*/ 2545464 h 5037048"/>
              <a:gd name="connsiteX15" fmla="*/ 3071028 w 5288045"/>
              <a:gd name="connsiteY15" fmla="*/ 2208247 h 5037048"/>
              <a:gd name="connsiteX16" fmla="*/ 2627115 w 5288045"/>
              <a:gd name="connsiteY16" fmla="*/ 0 h 5037048"/>
              <a:gd name="connsiteX17" fmla="*/ 3761115 w 5288045"/>
              <a:gd name="connsiteY17" fmla="*/ 1134000 h 5037048"/>
              <a:gd name="connsiteX18" fmla="*/ 3710133 w 5288045"/>
              <a:gd name="connsiteY18" fmla="*/ 1471217 h 5037048"/>
              <a:gd name="connsiteX19" fmla="*/ 3696549 w 5288045"/>
              <a:gd name="connsiteY19" fmla="*/ 1508332 h 5037048"/>
              <a:gd name="connsiteX20" fmla="*/ 3712641 w 5288045"/>
              <a:gd name="connsiteY20" fmla="*/ 1500580 h 5037048"/>
              <a:gd name="connsiteX21" fmla="*/ 4154045 w 5288045"/>
              <a:gd name="connsiteY21" fmla="*/ 1411464 h 5037048"/>
              <a:gd name="connsiteX22" fmla="*/ 5288045 w 5288045"/>
              <a:gd name="connsiteY22" fmla="*/ 2545464 h 5037048"/>
              <a:gd name="connsiteX23" fmla="*/ 4154045 w 5288045"/>
              <a:gd name="connsiteY23" fmla="*/ 3679464 h 5037048"/>
              <a:gd name="connsiteX24" fmla="*/ 3712641 w 5288045"/>
              <a:gd name="connsiteY24" fmla="*/ 3590349 h 5037048"/>
              <a:gd name="connsiteX25" fmla="*/ 3711831 w 5288045"/>
              <a:gd name="connsiteY25" fmla="*/ 3589959 h 5037048"/>
              <a:gd name="connsiteX26" fmla="*/ 3738076 w 5288045"/>
              <a:gd name="connsiteY26" fmla="*/ 3674508 h 5037048"/>
              <a:gd name="connsiteX27" fmla="*/ 3761115 w 5288045"/>
              <a:gd name="connsiteY27" fmla="*/ 3903048 h 5037048"/>
              <a:gd name="connsiteX28" fmla="*/ 2627115 w 5288045"/>
              <a:gd name="connsiteY28" fmla="*/ 5037048 h 5037048"/>
              <a:gd name="connsiteX29" fmla="*/ 1493115 w 5288045"/>
              <a:gd name="connsiteY29" fmla="*/ 3903048 h 5037048"/>
              <a:gd name="connsiteX30" fmla="*/ 1516154 w 5288045"/>
              <a:gd name="connsiteY30" fmla="*/ 3674508 h 5037048"/>
              <a:gd name="connsiteX31" fmla="*/ 1538033 w 5288045"/>
              <a:gd name="connsiteY31" fmla="*/ 3604027 h 5037048"/>
              <a:gd name="connsiteX32" fmla="*/ 1471217 w 5288045"/>
              <a:gd name="connsiteY32" fmla="*/ 3628482 h 5037048"/>
              <a:gd name="connsiteX33" fmla="*/ 1134000 w 5288045"/>
              <a:gd name="connsiteY33" fmla="*/ 3679464 h 5037048"/>
              <a:gd name="connsiteX34" fmla="*/ 0 w 5288045"/>
              <a:gd name="connsiteY34" fmla="*/ 2545464 h 5037048"/>
              <a:gd name="connsiteX35" fmla="*/ 1134000 w 5288045"/>
              <a:gd name="connsiteY35" fmla="*/ 1411464 h 5037048"/>
              <a:gd name="connsiteX36" fmla="*/ 1471217 w 5288045"/>
              <a:gd name="connsiteY36" fmla="*/ 1462447 h 5037048"/>
              <a:gd name="connsiteX37" fmla="*/ 1551664 w 5288045"/>
              <a:gd name="connsiteY37" fmla="*/ 1491891 h 5037048"/>
              <a:gd name="connsiteX38" fmla="*/ 1544098 w 5288045"/>
              <a:gd name="connsiteY38" fmla="*/ 1471217 h 5037048"/>
              <a:gd name="connsiteX39" fmla="*/ 1493115 w 5288045"/>
              <a:gd name="connsiteY39" fmla="*/ 1134000 h 5037048"/>
              <a:gd name="connsiteX40" fmla="*/ 2627115 w 5288045"/>
              <a:gd name="connsiteY40" fmla="*/ 0 h 50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88045" h="5037048">
                <a:moveTo>
                  <a:pt x="3084612" y="2171133"/>
                </a:moveTo>
                <a:lnTo>
                  <a:pt x="3068519" y="2178885"/>
                </a:lnTo>
                <a:cubicBezTo>
                  <a:pt x="2932849" y="2236268"/>
                  <a:pt x="2783688" y="2268000"/>
                  <a:pt x="2627115" y="2268000"/>
                </a:cubicBezTo>
                <a:cubicBezTo>
                  <a:pt x="2509686" y="2268000"/>
                  <a:pt x="2396425" y="2250151"/>
                  <a:pt x="2289898" y="2217018"/>
                </a:cubicBezTo>
                <a:lnTo>
                  <a:pt x="2209451" y="2187574"/>
                </a:lnTo>
                <a:lnTo>
                  <a:pt x="2217018" y="2208247"/>
                </a:lnTo>
                <a:cubicBezTo>
                  <a:pt x="2250151" y="2314774"/>
                  <a:pt x="2268000" y="2428035"/>
                  <a:pt x="2268000" y="2545464"/>
                </a:cubicBezTo>
                <a:cubicBezTo>
                  <a:pt x="2268000" y="2623751"/>
                  <a:pt x="2260067" y="2700184"/>
                  <a:pt x="2244961" y="2774005"/>
                </a:cubicBezTo>
                <a:lnTo>
                  <a:pt x="2223083" y="2844485"/>
                </a:lnTo>
                <a:lnTo>
                  <a:pt x="2289898" y="2820031"/>
                </a:lnTo>
                <a:cubicBezTo>
                  <a:pt x="2396425" y="2786897"/>
                  <a:pt x="2509686" y="2769048"/>
                  <a:pt x="2627115" y="2769048"/>
                </a:cubicBezTo>
                <a:cubicBezTo>
                  <a:pt x="2783688" y="2769048"/>
                  <a:pt x="2932849" y="2800780"/>
                  <a:pt x="3068519" y="2858163"/>
                </a:cubicBezTo>
                <a:lnTo>
                  <a:pt x="3069330" y="2858554"/>
                </a:lnTo>
                <a:lnTo>
                  <a:pt x="3043084" y="2774005"/>
                </a:lnTo>
                <a:cubicBezTo>
                  <a:pt x="3027978" y="2700184"/>
                  <a:pt x="3020045" y="2623751"/>
                  <a:pt x="3020045" y="2545464"/>
                </a:cubicBezTo>
                <a:cubicBezTo>
                  <a:pt x="3020045" y="2428035"/>
                  <a:pt x="3037894" y="2314774"/>
                  <a:pt x="3071028" y="2208247"/>
                </a:cubicBezTo>
                <a:close/>
                <a:moveTo>
                  <a:pt x="2627115" y="0"/>
                </a:moveTo>
                <a:cubicBezTo>
                  <a:pt x="3253406" y="0"/>
                  <a:pt x="3761115" y="507709"/>
                  <a:pt x="3761115" y="1134000"/>
                </a:cubicBezTo>
                <a:cubicBezTo>
                  <a:pt x="3761115" y="1251430"/>
                  <a:pt x="3743266" y="1364690"/>
                  <a:pt x="3710133" y="1471217"/>
                </a:cubicBezTo>
                <a:lnTo>
                  <a:pt x="3696549" y="1508332"/>
                </a:lnTo>
                <a:lnTo>
                  <a:pt x="3712641" y="1500580"/>
                </a:lnTo>
                <a:cubicBezTo>
                  <a:pt x="3848311" y="1443196"/>
                  <a:pt x="3997473" y="1411464"/>
                  <a:pt x="4154045" y="1411464"/>
                </a:cubicBezTo>
                <a:cubicBezTo>
                  <a:pt x="4780336" y="1411464"/>
                  <a:pt x="5288045" y="1919173"/>
                  <a:pt x="5288045" y="2545464"/>
                </a:cubicBezTo>
                <a:cubicBezTo>
                  <a:pt x="5288045" y="3171755"/>
                  <a:pt x="4780336" y="3679464"/>
                  <a:pt x="4154045" y="3679464"/>
                </a:cubicBezTo>
                <a:cubicBezTo>
                  <a:pt x="3997473" y="3679464"/>
                  <a:pt x="3848311" y="3647732"/>
                  <a:pt x="3712641" y="3590349"/>
                </a:cubicBezTo>
                <a:lnTo>
                  <a:pt x="3711831" y="3589959"/>
                </a:lnTo>
                <a:lnTo>
                  <a:pt x="3738076" y="3674508"/>
                </a:lnTo>
                <a:cubicBezTo>
                  <a:pt x="3753182" y="3748328"/>
                  <a:pt x="3761115" y="3824762"/>
                  <a:pt x="3761115" y="3903048"/>
                </a:cubicBezTo>
                <a:cubicBezTo>
                  <a:pt x="3761115" y="4529339"/>
                  <a:pt x="3253406" y="5037048"/>
                  <a:pt x="2627115" y="5037048"/>
                </a:cubicBezTo>
                <a:cubicBezTo>
                  <a:pt x="2000824" y="5037048"/>
                  <a:pt x="1493115" y="4529339"/>
                  <a:pt x="1493115" y="3903048"/>
                </a:cubicBezTo>
                <a:cubicBezTo>
                  <a:pt x="1493115" y="3824762"/>
                  <a:pt x="1501048" y="3748328"/>
                  <a:pt x="1516154" y="3674508"/>
                </a:cubicBezTo>
                <a:lnTo>
                  <a:pt x="1538033" y="3604027"/>
                </a:lnTo>
                <a:lnTo>
                  <a:pt x="1471217" y="3628482"/>
                </a:lnTo>
                <a:cubicBezTo>
                  <a:pt x="1364691" y="3661615"/>
                  <a:pt x="1251430" y="3679464"/>
                  <a:pt x="1134000" y="3679464"/>
                </a:cubicBezTo>
                <a:cubicBezTo>
                  <a:pt x="507709" y="3679464"/>
                  <a:pt x="0" y="3171755"/>
                  <a:pt x="0" y="2545464"/>
                </a:cubicBezTo>
                <a:cubicBezTo>
                  <a:pt x="0" y="1919173"/>
                  <a:pt x="507709" y="1411464"/>
                  <a:pt x="1134000" y="1411464"/>
                </a:cubicBezTo>
                <a:cubicBezTo>
                  <a:pt x="1251430" y="1411464"/>
                  <a:pt x="1364691" y="1429313"/>
                  <a:pt x="1471217" y="1462447"/>
                </a:cubicBezTo>
                <a:lnTo>
                  <a:pt x="1551664" y="1491891"/>
                </a:lnTo>
                <a:lnTo>
                  <a:pt x="1544098" y="1471217"/>
                </a:lnTo>
                <a:cubicBezTo>
                  <a:pt x="1510964" y="1364690"/>
                  <a:pt x="1493115" y="1251430"/>
                  <a:pt x="1493115" y="1134000"/>
                </a:cubicBezTo>
                <a:cubicBezTo>
                  <a:pt x="1493115" y="507709"/>
                  <a:pt x="2000824" y="0"/>
                  <a:pt x="2627115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EB870F">
                <a:lumMod val="75000"/>
              </a:srgbClr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4AED8296-3165-440F-AE0A-56BA130F295D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529263" y="2265363"/>
            <a:ext cx="1160462" cy="1160462"/>
          </a:xfrm>
          <a:prstGeom prst="ellipse">
            <a:avLst/>
          </a:prstGeom>
          <a:noFill/>
          <a:ln w="19050" cap="flat" cmpd="sng" algn="ctr">
            <a:solidFill>
              <a:srgbClr val="EB870F">
                <a:lumMod val="75000"/>
              </a:srgbClr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MH_Other_3">
            <a:extLst>
              <a:ext uri="{FF2B5EF4-FFF2-40B4-BE49-F238E27FC236}">
                <a16:creationId xmlns:a16="http://schemas.microsoft.com/office/drawing/2014/main" id="{FAD09255-3047-485A-93A2-04E7846B4D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83238" y="2319339"/>
            <a:ext cx="1052512" cy="1050925"/>
          </a:xfrm>
          <a:prstGeom prst="ellipse">
            <a:avLst/>
          </a:prstGeom>
          <a:gradFill>
            <a:gsLst>
              <a:gs pos="0">
                <a:srgbClr val="FF2D2D"/>
              </a:gs>
              <a:gs pos="69000">
                <a:srgbClr val="C30000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MH_Other_4">
            <a:extLst>
              <a:ext uri="{FF2B5EF4-FFF2-40B4-BE49-F238E27FC236}">
                <a16:creationId xmlns:a16="http://schemas.microsoft.com/office/drawing/2014/main" id="{3FA18A56-24D1-44DA-A7A9-9257B089B2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5583238" y="2319564"/>
            <a:ext cx="1052512" cy="660400"/>
          </a:xfrm>
          <a:custGeom>
            <a:avLst/>
            <a:gdLst>
              <a:gd name="connsiteX0" fmla="*/ 26261 w 1402080"/>
              <a:gd name="connsiteY0" fmla="*/ 0 h 881040"/>
              <a:gd name="connsiteX1" fmla="*/ 55091 w 1402080"/>
              <a:gd name="connsiteY1" fmla="*/ 92877 h 881040"/>
              <a:gd name="connsiteX2" fmla="*/ 701040 w 1402080"/>
              <a:gd name="connsiteY2" fmla="*/ 521040 h 881040"/>
              <a:gd name="connsiteX3" fmla="*/ 1346989 w 1402080"/>
              <a:gd name="connsiteY3" fmla="*/ 92877 h 881040"/>
              <a:gd name="connsiteX4" fmla="*/ 1375819 w 1402080"/>
              <a:gd name="connsiteY4" fmla="*/ 0 h 881040"/>
              <a:gd name="connsiteX5" fmla="*/ 1387837 w 1402080"/>
              <a:gd name="connsiteY5" fmla="*/ 38716 h 881040"/>
              <a:gd name="connsiteX6" fmla="*/ 1402080 w 1402080"/>
              <a:gd name="connsiteY6" fmla="*/ 180000 h 881040"/>
              <a:gd name="connsiteX7" fmla="*/ 701040 w 1402080"/>
              <a:gd name="connsiteY7" fmla="*/ 881040 h 881040"/>
              <a:gd name="connsiteX8" fmla="*/ 0 w 1402080"/>
              <a:gd name="connsiteY8" fmla="*/ 180000 h 881040"/>
              <a:gd name="connsiteX9" fmla="*/ 14243 w 1402080"/>
              <a:gd name="connsiteY9" fmla="*/ 38716 h 88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080" h="881040">
                <a:moveTo>
                  <a:pt x="26261" y="0"/>
                </a:moveTo>
                <a:lnTo>
                  <a:pt x="55091" y="92877"/>
                </a:lnTo>
                <a:cubicBezTo>
                  <a:pt x="161515" y="344491"/>
                  <a:pt x="410660" y="521040"/>
                  <a:pt x="701040" y="521040"/>
                </a:cubicBezTo>
                <a:cubicBezTo>
                  <a:pt x="991421" y="521040"/>
                  <a:pt x="1240565" y="344491"/>
                  <a:pt x="1346989" y="92877"/>
                </a:cubicBezTo>
                <a:lnTo>
                  <a:pt x="1375819" y="0"/>
                </a:lnTo>
                <a:lnTo>
                  <a:pt x="1387837" y="38716"/>
                </a:lnTo>
                <a:cubicBezTo>
                  <a:pt x="1397176" y="84352"/>
                  <a:pt x="1402080" y="131603"/>
                  <a:pt x="1402080" y="180000"/>
                </a:cubicBezTo>
                <a:cubicBezTo>
                  <a:pt x="1402080" y="567174"/>
                  <a:pt x="1088214" y="881040"/>
                  <a:pt x="701040" y="881040"/>
                </a:cubicBezTo>
                <a:cubicBezTo>
                  <a:pt x="313866" y="881040"/>
                  <a:pt x="0" y="567174"/>
                  <a:pt x="0" y="180000"/>
                </a:cubicBezTo>
                <a:cubicBezTo>
                  <a:pt x="0" y="131603"/>
                  <a:pt x="4904" y="84352"/>
                  <a:pt x="14243" y="38716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alpha val="0"/>
                </a:sysClr>
              </a:gs>
              <a:gs pos="92000">
                <a:sysClr val="window" lastClr="FFFFFF">
                  <a:alpha val="34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MH_Other_5">
            <a:extLst>
              <a:ext uri="{FF2B5EF4-FFF2-40B4-BE49-F238E27FC236}">
                <a16:creationId xmlns:a16="http://schemas.microsoft.com/office/drawing/2014/main" id="{A31951C2-707C-40CB-A252-AF6DD04EAB3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721521" y="2499214"/>
            <a:ext cx="704039" cy="715581"/>
          </a:xfrm>
          <a:prstGeom prst="rect">
            <a:avLst/>
          </a:prstGeom>
          <a:noFill/>
          <a:effectLst>
            <a:outerShdw blurRad="139700" dist="114300" dir="2700000" algn="tl" rotWithShape="0">
              <a:prstClr val="black">
                <a:alpha val="29000"/>
              </a:prstClr>
            </a:outerShdw>
          </a:effectLst>
        </p:spPr>
        <p:txBody>
          <a:bodyPr wrap="none" anchor="ctr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2100" dirty="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5" name="MH_Other_6">
            <a:extLst>
              <a:ext uri="{FF2B5EF4-FFF2-40B4-BE49-F238E27FC236}">
                <a16:creationId xmlns:a16="http://schemas.microsoft.com/office/drawing/2014/main" id="{7EA7D4B5-307E-4A69-AAFB-788A4282D769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673851" y="3398838"/>
            <a:ext cx="1160463" cy="1160462"/>
          </a:xfrm>
          <a:prstGeom prst="ellipse">
            <a:avLst/>
          </a:prstGeom>
          <a:noFill/>
          <a:ln w="19050" cap="flat" cmpd="sng" algn="ctr">
            <a:solidFill>
              <a:srgbClr val="EB870F">
                <a:lumMod val="75000"/>
              </a:srgbClr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MH_Other_7">
            <a:extLst>
              <a:ext uri="{FF2B5EF4-FFF2-40B4-BE49-F238E27FC236}">
                <a16:creationId xmlns:a16="http://schemas.microsoft.com/office/drawing/2014/main" id="{0A3C8045-8507-41E0-BA10-74D176891AF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29414" y="3452813"/>
            <a:ext cx="1050925" cy="1052512"/>
          </a:xfrm>
          <a:prstGeom prst="ellipse">
            <a:avLst/>
          </a:prstGeom>
          <a:gradFill>
            <a:gsLst>
              <a:gs pos="0">
                <a:srgbClr val="FFCD00"/>
              </a:gs>
              <a:gs pos="69000">
                <a:srgbClr val="EB870F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MH_Other_8">
            <a:extLst>
              <a:ext uri="{FF2B5EF4-FFF2-40B4-BE49-F238E27FC236}">
                <a16:creationId xmlns:a16="http://schemas.microsoft.com/office/drawing/2014/main" id="{1A13EECD-1154-4885-B58B-BA96E4684DF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V="1">
            <a:off x="6727826" y="3453039"/>
            <a:ext cx="1052513" cy="660400"/>
          </a:xfrm>
          <a:custGeom>
            <a:avLst/>
            <a:gdLst>
              <a:gd name="connsiteX0" fmla="*/ 26261 w 1402080"/>
              <a:gd name="connsiteY0" fmla="*/ 0 h 881040"/>
              <a:gd name="connsiteX1" fmla="*/ 55091 w 1402080"/>
              <a:gd name="connsiteY1" fmla="*/ 92877 h 881040"/>
              <a:gd name="connsiteX2" fmla="*/ 701040 w 1402080"/>
              <a:gd name="connsiteY2" fmla="*/ 521040 h 881040"/>
              <a:gd name="connsiteX3" fmla="*/ 1346989 w 1402080"/>
              <a:gd name="connsiteY3" fmla="*/ 92877 h 881040"/>
              <a:gd name="connsiteX4" fmla="*/ 1375819 w 1402080"/>
              <a:gd name="connsiteY4" fmla="*/ 0 h 881040"/>
              <a:gd name="connsiteX5" fmla="*/ 1387837 w 1402080"/>
              <a:gd name="connsiteY5" fmla="*/ 38716 h 881040"/>
              <a:gd name="connsiteX6" fmla="*/ 1402080 w 1402080"/>
              <a:gd name="connsiteY6" fmla="*/ 180000 h 881040"/>
              <a:gd name="connsiteX7" fmla="*/ 701040 w 1402080"/>
              <a:gd name="connsiteY7" fmla="*/ 881040 h 881040"/>
              <a:gd name="connsiteX8" fmla="*/ 0 w 1402080"/>
              <a:gd name="connsiteY8" fmla="*/ 180000 h 881040"/>
              <a:gd name="connsiteX9" fmla="*/ 14243 w 1402080"/>
              <a:gd name="connsiteY9" fmla="*/ 38716 h 88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080" h="881040">
                <a:moveTo>
                  <a:pt x="26261" y="0"/>
                </a:moveTo>
                <a:lnTo>
                  <a:pt x="55091" y="92877"/>
                </a:lnTo>
                <a:cubicBezTo>
                  <a:pt x="161515" y="344491"/>
                  <a:pt x="410660" y="521040"/>
                  <a:pt x="701040" y="521040"/>
                </a:cubicBezTo>
                <a:cubicBezTo>
                  <a:pt x="991421" y="521040"/>
                  <a:pt x="1240565" y="344491"/>
                  <a:pt x="1346989" y="92877"/>
                </a:cubicBezTo>
                <a:lnTo>
                  <a:pt x="1375819" y="0"/>
                </a:lnTo>
                <a:lnTo>
                  <a:pt x="1387837" y="38716"/>
                </a:lnTo>
                <a:cubicBezTo>
                  <a:pt x="1397176" y="84352"/>
                  <a:pt x="1402080" y="131603"/>
                  <a:pt x="1402080" y="180000"/>
                </a:cubicBezTo>
                <a:cubicBezTo>
                  <a:pt x="1402080" y="567174"/>
                  <a:pt x="1088214" y="881040"/>
                  <a:pt x="701040" y="881040"/>
                </a:cubicBezTo>
                <a:cubicBezTo>
                  <a:pt x="313866" y="881040"/>
                  <a:pt x="0" y="567174"/>
                  <a:pt x="0" y="180000"/>
                </a:cubicBezTo>
                <a:cubicBezTo>
                  <a:pt x="0" y="131603"/>
                  <a:pt x="4904" y="84352"/>
                  <a:pt x="14243" y="38716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alpha val="0"/>
                </a:sysClr>
              </a:gs>
              <a:gs pos="92000">
                <a:sysClr val="window" lastClr="FFFFFF">
                  <a:alpha val="34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MH_Other_9">
            <a:extLst>
              <a:ext uri="{FF2B5EF4-FFF2-40B4-BE49-F238E27FC236}">
                <a16:creationId xmlns:a16="http://schemas.microsoft.com/office/drawing/2014/main" id="{7F224AA4-C2DE-4ADA-9D3A-D0C50E9E58B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818027" y="3633261"/>
            <a:ext cx="704039" cy="715581"/>
          </a:xfrm>
          <a:prstGeom prst="rect">
            <a:avLst/>
          </a:prstGeom>
          <a:noFill/>
          <a:effectLst>
            <a:outerShdw blurRad="139700" dist="114300" dir="2700000" algn="tl" rotWithShape="0">
              <a:prstClr val="black">
                <a:alpha val="29000"/>
              </a:prstClr>
            </a:outerShdw>
          </a:effectLst>
        </p:spPr>
        <p:txBody>
          <a:bodyPr wrap="none" anchor="ctr">
            <a:norm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a typeface="时尚中黑简体" panose="01010104010101010101" pitchFamily="2" charset="-122"/>
              </a:rPr>
              <a:t>04</a:t>
            </a:r>
            <a:endParaRPr lang="zh-CN" altLang="en-US" sz="4050" dirty="0">
              <a:solidFill>
                <a:prstClr val="white"/>
              </a:solidFill>
              <a:ea typeface="时尚中黑简体" panose="01010104010101010101" pitchFamily="2" charset="-122"/>
            </a:endParaRPr>
          </a:p>
        </p:txBody>
      </p:sp>
      <p:sp>
        <p:nvSpPr>
          <p:cNvPr id="21" name="MH_Other_10">
            <a:extLst>
              <a:ext uri="{FF2B5EF4-FFF2-40B4-BE49-F238E27FC236}">
                <a16:creationId xmlns:a16="http://schemas.microsoft.com/office/drawing/2014/main" id="{FCC50FC1-EA93-41BB-BA99-2CD55D1CDDD6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408488" y="3398838"/>
            <a:ext cx="1162050" cy="1160462"/>
          </a:xfrm>
          <a:prstGeom prst="ellipse">
            <a:avLst/>
          </a:prstGeom>
          <a:noFill/>
          <a:ln w="19050" cap="flat" cmpd="sng" algn="ctr">
            <a:solidFill>
              <a:srgbClr val="EB870F">
                <a:lumMod val="75000"/>
              </a:srgbClr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MH_Other_11">
            <a:extLst>
              <a:ext uri="{FF2B5EF4-FFF2-40B4-BE49-F238E27FC236}">
                <a16:creationId xmlns:a16="http://schemas.microsoft.com/office/drawing/2014/main" id="{777B016C-4D49-4411-88E6-3DE48DBE310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464051" y="3452813"/>
            <a:ext cx="1050925" cy="1052512"/>
          </a:xfrm>
          <a:prstGeom prst="ellipse">
            <a:avLst/>
          </a:prstGeom>
          <a:gradFill>
            <a:gsLst>
              <a:gs pos="0">
                <a:srgbClr val="70E600"/>
              </a:gs>
              <a:gs pos="69000">
                <a:srgbClr val="27D100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MH_Other_12">
            <a:extLst>
              <a:ext uri="{FF2B5EF4-FFF2-40B4-BE49-F238E27FC236}">
                <a16:creationId xmlns:a16="http://schemas.microsoft.com/office/drawing/2014/main" id="{DFA8A55C-6C8D-497B-B2F7-8E09AAA2BFD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V="1">
            <a:off x="4467226" y="3454627"/>
            <a:ext cx="1050925" cy="660400"/>
          </a:xfrm>
          <a:custGeom>
            <a:avLst/>
            <a:gdLst>
              <a:gd name="connsiteX0" fmla="*/ 26261 w 1402080"/>
              <a:gd name="connsiteY0" fmla="*/ 0 h 881040"/>
              <a:gd name="connsiteX1" fmla="*/ 55091 w 1402080"/>
              <a:gd name="connsiteY1" fmla="*/ 92877 h 881040"/>
              <a:gd name="connsiteX2" fmla="*/ 701040 w 1402080"/>
              <a:gd name="connsiteY2" fmla="*/ 521040 h 881040"/>
              <a:gd name="connsiteX3" fmla="*/ 1346989 w 1402080"/>
              <a:gd name="connsiteY3" fmla="*/ 92877 h 881040"/>
              <a:gd name="connsiteX4" fmla="*/ 1375819 w 1402080"/>
              <a:gd name="connsiteY4" fmla="*/ 0 h 881040"/>
              <a:gd name="connsiteX5" fmla="*/ 1387837 w 1402080"/>
              <a:gd name="connsiteY5" fmla="*/ 38716 h 881040"/>
              <a:gd name="connsiteX6" fmla="*/ 1402080 w 1402080"/>
              <a:gd name="connsiteY6" fmla="*/ 180000 h 881040"/>
              <a:gd name="connsiteX7" fmla="*/ 701040 w 1402080"/>
              <a:gd name="connsiteY7" fmla="*/ 881040 h 881040"/>
              <a:gd name="connsiteX8" fmla="*/ 0 w 1402080"/>
              <a:gd name="connsiteY8" fmla="*/ 180000 h 881040"/>
              <a:gd name="connsiteX9" fmla="*/ 14243 w 1402080"/>
              <a:gd name="connsiteY9" fmla="*/ 38716 h 88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080" h="881040">
                <a:moveTo>
                  <a:pt x="26261" y="0"/>
                </a:moveTo>
                <a:lnTo>
                  <a:pt x="55091" y="92877"/>
                </a:lnTo>
                <a:cubicBezTo>
                  <a:pt x="161515" y="344491"/>
                  <a:pt x="410660" y="521040"/>
                  <a:pt x="701040" y="521040"/>
                </a:cubicBezTo>
                <a:cubicBezTo>
                  <a:pt x="991421" y="521040"/>
                  <a:pt x="1240565" y="344491"/>
                  <a:pt x="1346989" y="92877"/>
                </a:cubicBezTo>
                <a:lnTo>
                  <a:pt x="1375819" y="0"/>
                </a:lnTo>
                <a:lnTo>
                  <a:pt x="1387837" y="38716"/>
                </a:lnTo>
                <a:cubicBezTo>
                  <a:pt x="1397176" y="84352"/>
                  <a:pt x="1402080" y="131603"/>
                  <a:pt x="1402080" y="180000"/>
                </a:cubicBezTo>
                <a:cubicBezTo>
                  <a:pt x="1402080" y="567174"/>
                  <a:pt x="1088214" y="881040"/>
                  <a:pt x="701040" y="881040"/>
                </a:cubicBezTo>
                <a:cubicBezTo>
                  <a:pt x="313866" y="881040"/>
                  <a:pt x="0" y="567174"/>
                  <a:pt x="0" y="180000"/>
                </a:cubicBezTo>
                <a:cubicBezTo>
                  <a:pt x="0" y="131603"/>
                  <a:pt x="4904" y="84352"/>
                  <a:pt x="14243" y="38716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alpha val="0"/>
                </a:sysClr>
              </a:gs>
              <a:gs pos="92000">
                <a:sysClr val="window" lastClr="FFFFFF">
                  <a:alpha val="34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MH_Other_13">
            <a:extLst>
              <a:ext uri="{FF2B5EF4-FFF2-40B4-BE49-F238E27FC236}">
                <a16:creationId xmlns:a16="http://schemas.microsoft.com/office/drawing/2014/main" id="{4050E8FD-A195-4E00-96B8-BE5555424F6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559005" y="3633261"/>
            <a:ext cx="704039" cy="715581"/>
          </a:xfrm>
          <a:prstGeom prst="rect">
            <a:avLst/>
          </a:prstGeom>
          <a:noFill/>
          <a:effectLst>
            <a:outerShdw blurRad="139700" dist="114300" dir="2700000" algn="tl" rotWithShape="0">
              <a:prstClr val="black">
                <a:alpha val="29000"/>
              </a:prstClr>
            </a:outerShdw>
          </a:effectLst>
        </p:spPr>
        <p:txBody>
          <a:bodyPr wrap="none" anchor="ctr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2100" dirty="0">
              <a:solidFill>
                <a:prstClr val="whit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5" name="MH_Other_14">
            <a:extLst>
              <a:ext uri="{FF2B5EF4-FFF2-40B4-BE49-F238E27FC236}">
                <a16:creationId xmlns:a16="http://schemas.microsoft.com/office/drawing/2014/main" id="{886514F8-F2E5-4336-9DED-FC860DB45AC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V="1">
            <a:off x="4468813" y="3454628"/>
            <a:ext cx="1003300" cy="452437"/>
          </a:xfrm>
          <a:custGeom>
            <a:avLst/>
            <a:gdLst>
              <a:gd name="connsiteX0" fmla="*/ 691248 w 1337472"/>
              <a:gd name="connsiteY0" fmla="*/ 603903 h 603903"/>
              <a:gd name="connsiteX1" fmla="*/ 1337197 w 1337472"/>
              <a:gd name="connsiteY1" fmla="*/ 175740 h 603903"/>
              <a:gd name="connsiteX2" fmla="*/ 1337472 w 1337472"/>
              <a:gd name="connsiteY2" fmla="*/ 174853 h 603903"/>
              <a:gd name="connsiteX3" fmla="*/ 1298229 w 1337472"/>
              <a:gd name="connsiteY3" fmla="*/ 222416 h 603903"/>
              <a:gd name="connsiteX4" fmla="*/ 726370 w 1337472"/>
              <a:gd name="connsiteY4" fmla="*/ 459288 h 603903"/>
              <a:gd name="connsiteX5" fmla="*/ 55759 w 1337472"/>
              <a:gd name="connsiteY5" fmla="*/ 102727 h 603903"/>
              <a:gd name="connsiteX6" fmla="*/ 0 w 1337472"/>
              <a:gd name="connsiteY6" fmla="*/ 0 h 603903"/>
              <a:gd name="connsiteX7" fmla="*/ 4451 w 1337472"/>
              <a:gd name="connsiteY7" fmla="*/ 44147 h 603903"/>
              <a:gd name="connsiteX8" fmla="*/ 691248 w 1337472"/>
              <a:gd name="connsiteY8" fmla="*/ 603903 h 6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472" h="603903">
                <a:moveTo>
                  <a:pt x="691248" y="603903"/>
                </a:moveTo>
                <a:cubicBezTo>
                  <a:pt x="981629" y="603903"/>
                  <a:pt x="1230773" y="427353"/>
                  <a:pt x="1337197" y="175740"/>
                </a:cubicBezTo>
                <a:lnTo>
                  <a:pt x="1337472" y="174853"/>
                </a:lnTo>
                <a:lnTo>
                  <a:pt x="1298229" y="222416"/>
                </a:lnTo>
                <a:cubicBezTo>
                  <a:pt x="1151877" y="368768"/>
                  <a:pt x="949695" y="459288"/>
                  <a:pt x="726370" y="459288"/>
                </a:cubicBezTo>
                <a:cubicBezTo>
                  <a:pt x="447215" y="459288"/>
                  <a:pt x="201093" y="317850"/>
                  <a:pt x="55759" y="102727"/>
                </a:cubicBezTo>
                <a:lnTo>
                  <a:pt x="0" y="0"/>
                </a:lnTo>
                <a:lnTo>
                  <a:pt x="4451" y="44147"/>
                </a:lnTo>
                <a:cubicBezTo>
                  <a:pt x="69820" y="363599"/>
                  <a:pt x="352471" y="603903"/>
                  <a:pt x="691248" y="603903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alpha val="0"/>
                </a:sysClr>
              </a:gs>
              <a:gs pos="92000">
                <a:sysClr val="window" lastClr="FFFFFF">
                  <a:alpha val="34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MH_Other_15">
            <a:extLst>
              <a:ext uri="{FF2B5EF4-FFF2-40B4-BE49-F238E27FC236}">
                <a16:creationId xmlns:a16="http://schemas.microsoft.com/office/drawing/2014/main" id="{1BAE8C54-DD76-449F-A0F6-58E9BF722FFF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5529263" y="4421188"/>
            <a:ext cx="1160462" cy="1162050"/>
          </a:xfrm>
          <a:prstGeom prst="ellipse">
            <a:avLst/>
          </a:prstGeom>
          <a:noFill/>
          <a:ln w="19050" cap="flat" cmpd="sng" algn="ctr">
            <a:solidFill>
              <a:srgbClr val="EB870F">
                <a:lumMod val="75000"/>
              </a:srgbClr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MH_Other_16">
            <a:extLst>
              <a:ext uri="{FF2B5EF4-FFF2-40B4-BE49-F238E27FC236}">
                <a16:creationId xmlns:a16="http://schemas.microsoft.com/office/drawing/2014/main" id="{12DDC91A-6B8C-4645-BEDC-E0CD4D0AC25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583238" y="4476751"/>
            <a:ext cx="1052512" cy="1050925"/>
          </a:xfrm>
          <a:prstGeom prst="ellipse">
            <a:avLst/>
          </a:prstGeom>
          <a:gradFill>
            <a:gsLst>
              <a:gs pos="0">
                <a:srgbClr val="55D2FF"/>
              </a:gs>
              <a:gs pos="69000">
                <a:srgbClr val="0073C3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MH_Other_17">
            <a:extLst>
              <a:ext uri="{FF2B5EF4-FFF2-40B4-BE49-F238E27FC236}">
                <a16:creationId xmlns:a16="http://schemas.microsoft.com/office/drawing/2014/main" id="{3F69595C-5CBC-4F51-BCAA-9C5DF4E9A72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flipV="1">
            <a:off x="5584826" y="4476977"/>
            <a:ext cx="1050925" cy="660400"/>
          </a:xfrm>
          <a:custGeom>
            <a:avLst/>
            <a:gdLst>
              <a:gd name="connsiteX0" fmla="*/ 26261 w 1402080"/>
              <a:gd name="connsiteY0" fmla="*/ 0 h 881040"/>
              <a:gd name="connsiteX1" fmla="*/ 55091 w 1402080"/>
              <a:gd name="connsiteY1" fmla="*/ 92877 h 881040"/>
              <a:gd name="connsiteX2" fmla="*/ 701040 w 1402080"/>
              <a:gd name="connsiteY2" fmla="*/ 521040 h 881040"/>
              <a:gd name="connsiteX3" fmla="*/ 1346989 w 1402080"/>
              <a:gd name="connsiteY3" fmla="*/ 92877 h 881040"/>
              <a:gd name="connsiteX4" fmla="*/ 1375819 w 1402080"/>
              <a:gd name="connsiteY4" fmla="*/ 0 h 881040"/>
              <a:gd name="connsiteX5" fmla="*/ 1387837 w 1402080"/>
              <a:gd name="connsiteY5" fmla="*/ 38716 h 881040"/>
              <a:gd name="connsiteX6" fmla="*/ 1402080 w 1402080"/>
              <a:gd name="connsiteY6" fmla="*/ 180000 h 881040"/>
              <a:gd name="connsiteX7" fmla="*/ 701040 w 1402080"/>
              <a:gd name="connsiteY7" fmla="*/ 881040 h 881040"/>
              <a:gd name="connsiteX8" fmla="*/ 0 w 1402080"/>
              <a:gd name="connsiteY8" fmla="*/ 180000 h 881040"/>
              <a:gd name="connsiteX9" fmla="*/ 14243 w 1402080"/>
              <a:gd name="connsiteY9" fmla="*/ 38716 h 88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080" h="881040">
                <a:moveTo>
                  <a:pt x="26261" y="0"/>
                </a:moveTo>
                <a:lnTo>
                  <a:pt x="55091" y="92877"/>
                </a:lnTo>
                <a:cubicBezTo>
                  <a:pt x="161515" y="344491"/>
                  <a:pt x="410660" y="521040"/>
                  <a:pt x="701040" y="521040"/>
                </a:cubicBezTo>
                <a:cubicBezTo>
                  <a:pt x="991421" y="521040"/>
                  <a:pt x="1240565" y="344491"/>
                  <a:pt x="1346989" y="92877"/>
                </a:cubicBezTo>
                <a:lnTo>
                  <a:pt x="1375819" y="0"/>
                </a:lnTo>
                <a:lnTo>
                  <a:pt x="1387837" y="38716"/>
                </a:lnTo>
                <a:cubicBezTo>
                  <a:pt x="1397176" y="84352"/>
                  <a:pt x="1402080" y="131603"/>
                  <a:pt x="1402080" y="180000"/>
                </a:cubicBezTo>
                <a:cubicBezTo>
                  <a:pt x="1402080" y="567174"/>
                  <a:pt x="1088214" y="881040"/>
                  <a:pt x="701040" y="881040"/>
                </a:cubicBezTo>
                <a:cubicBezTo>
                  <a:pt x="313866" y="881040"/>
                  <a:pt x="0" y="567174"/>
                  <a:pt x="0" y="180000"/>
                </a:cubicBezTo>
                <a:cubicBezTo>
                  <a:pt x="0" y="131603"/>
                  <a:pt x="4904" y="84352"/>
                  <a:pt x="14243" y="38716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alpha val="0"/>
                </a:sysClr>
              </a:gs>
              <a:gs pos="92000">
                <a:sysClr val="window" lastClr="FFFFFF">
                  <a:alpha val="34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MH_Other_18">
            <a:extLst>
              <a:ext uri="{FF2B5EF4-FFF2-40B4-BE49-F238E27FC236}">
                <a16:creationId xmlns:a16="http://schemas.microsoft.com/office/drawing/2014/main" id="{28268987-84C5-4A6B-8B85-B1125C2AF296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675835" y="4656425"/>
            <a:ext cx="704039" cy="715581"/>
          </a:xfrm>
          <a:prstGeom prst="rect">
            <a:avLst/>
          </a:prstGeom>
          <a:noFill/>
          <a:effectLst>
            <a:outerShdw blurRad="139700" dist="114300" dir="2700000" algn="tl" rotWithShape="0">
              <a:prstClr val="black">
                <a:alpha val="29000"/>
              </a:prstClr>
            </a:outerShdw>
          </a:effectLst>
        </p:spPr>
        <p:txBody>
          <a:bodyPr wrap="none" anchor="ctr">
            <a:norm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a typeface="时尚中黑简体" panose="01010104010101010101" pitchFamily="2" charset="-122"/>
              </a:rPr>
              <a:t>03</a:t>
            </a:r>
            <a:endParaRPr lang="zh-CN" altLang="en-US" sz="4050" dirty="0">
              <a:solidFill>
                <a:prstClr val="white"/>
              </a:solidFill>
              <a:ea typeface="时尚中黑简体" panose="01010104010101010101" pitchFamily="2" charset="-122"/>
            </a:endParaRPr>
          </a:p>
        </p:txBody>
      </p:sp>
      <p:sp>
        <p:nvSpPr>
          <p:cNvPr id="30" name="MH_SubTitle_2">
            <a:extLst>
              <a:ext uri="{FF2B5EF4-FFF2-40B4-BE49-F238E27FC236}">
                <a16:creationId xmlns:a16="http://schemas.microsoft.com/office/drawing/2014/main" id="{79C6ED17-DAD4-4CFC-9918-0F3F4CF51BE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40592" y="1733550"/>
            <a:ext cx="3444082" cy="2024063"/>
          </a:xfrm>
          <a:prstGeom prst="rect">
            <a:avLst/>
          </a:prstGeom>
          <a:noFill/>
          <a:effectLst>
            <a:outerShdw blurRad="330200" dist="165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 algn="just">
              <a:lnSpc>
                <a:spcPct val="125000"/>
              </a:lnSpc>
              <a:buNone/>
            </a:pP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引导学生经历两角差余弦公式的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猜想、发现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利用不同方法的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推导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过程，理解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单角和复角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的三角函数之间的内在联系；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MH_SubTitle_3">
            <a:extLst>
              <a:ext uri="{FF2B5EF4-FFF2-40B4-BE49-F238E27FC236}">
                <a16:creationId xmlns:a16="http://schemas.microsoft.com/office/drawing/2014/main" id="{BC7F6D26-E653-4710-8124-77276AEB4B4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000949" y="4559300"/>
            <a:ext cx="3058320" cy="1215232"/>
          </a:xfrm>
          <a:prstGeom prst="rect">
            <a:avLst/>
          </a:prstGeom>
          <a:noFill/>
          <a:effectLst>
            <a:outerShdw blurRad="330200" dist="165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zh-CN"/>
            </a:defPPr>
            <a:lvl1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indent="0" algn="just">
              <a:lnSpc>
                <a:spcPct val="125000"/>
              </a:lnSpc>
              <a:buNone/>
            </a:pP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掌握公式特点，能够简单</a:t>
            </a:r>
            <a:r>
              <a:rPr lang="zh-CN" altLang="en-US" sz="2000" b="1" kern="10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应用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公式</a:t>
            </a:r>
            <a:r>
              <a:rPr lang="zh-CN" altLang="en-US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正用</a:t>
            </a:r>
            <a:r>
              <a:rPr lang="en-US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逆用</a:t>
            </a:r>
            <a:r>
              <a:rPr lang="zh-CN" altLang="en-US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，培养学生分析问题、解决问题的能力；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MH_SubTitle_4">
            <a:extLst>
              <a:ext uri="{FF2B5EF4-FFF2-40B4-BE49-F238E27FC236}">
                <a16:creationId xmlns:a16="http://schemas.microsoft.com/office/drawing/2014/main" id="{19C8DBD5-2821-480B-AA00-D1003BC16F1F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862889" y="4930776"/>
            <a:ext cx="3552824" cy="1063625"/>
          </a:xfrm>
          <a:prstGeom prst="rect">
            <a:avLst/>
          </a:prstGeom>
          <a:noFill/>
          <a:effectLst>
            <a:outerShdw blurRad="330200" dist="165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 algn="just">
              <a:lnSpc>
                <a:spcPct val="125000"/>
              </a:lnSpc>
              <a:buNone/>
            </a:pP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培养学生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数学运算、逻辑推理、数学抽象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等数学核心素养。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MH_SubTitle_1">
            <a:extLst>
              <a:ext uri="{FF2B5EF4-FFF2-40B4-BE49-F238E27FC236}">
                <a16:creationId xmlns:a16="http://schemas.microsoft.com/office/drawing/2014/main" id="{8AF20D27-82D1-4897-92D2-218F339A0FC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278358" y="1543120"/>
            <a:ext cx="3444083" cy="2570319"/>
          </a:xfrm>
          <a:prstGeom prst="rect">
            <a:avLst/>
          </a:prstGeom>
          <a:noFill/>
          <a:effectLst>
            <a:outerShdw blurRad="330200" dist="165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 algn="just">
              <a:lnSpc>
                <a:spcPct val="125000"/>
              </a:lnSpc>
              <a:buNone/>
            </a:pP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帮助学生建立知识之间的联系性，体会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单位圆与三角函数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之间的关联，体会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数形结合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思想；在公式研究过程中体会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“特殊与一般”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的数学思想；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MH_Other_19">
            <a:extLst>
              <a:ext uri="{FF2B5EF4-FFF2-40B4-BE49-F238E27FC236}">
                <a16:creationId xmlns:a16="http://schemas.microsoft.com/office/drawing/2014/main" id="{FCC65ACA-847A-4127-8888-2F2AB6B9103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 rot="2700000">
            <a:off x="4642645" y="2264570"/>
            <a:ext cx="409575" cy="411163"/>
          </a:xfrm>
          <a:prstGeom prst="rect">
            <a:avLst/>
          </a:prstGeom>
          <a:gradFill>
            <a:gsLst>
              <a:gs pos="0">
                <a:srgbClr val="70E600"/>
              </a:gs>
              <a:gs pos="69000">
                <a:srgbClr val="27D100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MH_Other_1">
            <a:extLst>
              <a:ext uri="{FF2B5EF4-FFF2-40B4-BE49-F238E27FC236}">
                <a16:creationId xmlns:a16="http://schemas.microsoft.com/office/drawing/2014/main" id="{0FF0AE65-CF60-4335-B94E-C0829D7FAD99}"/>
              </a:ext>
            </a:extLst>
          </p:cNvPr>
          <p:cNvSpPr>
            <a:spLocks noChangeAspect="1" noEditPoints="1"/>
          </p:cNvSpPr>
          <p:nvPr>
            <p:custDataLst>
              <p:tags r:id="rId24"/>
            </p:custDataLst>
          </p:nvPr>
        </p:nvSpPr>
        <p:spPr bwMode="auto">
          <a:xfrm>
            <a:off x="4768850" y="2374901"/>
            <a:ext cx="158750" cy="188913"/>
          </a:xfrm>
          <a:custGeom>
            <a:avLst/>
            <a:gdLst>
              <a:gd name="T0" fmla="*/ 2147483646 w 59"/>
              <a:gd name="T1" fmla="*/ 2147483646 h 70"/>
              <a:gd name="T2" fmla="*/ 2147483646 w 59"/>
              <a:gd name="T3" fmla="*/ 2147483646 h 70"/>
              <a:gd name="T4" fmla="*/ 2147483646 w 59"/>
              <a:gd name="T5" fmla="*/ 2147483646 h 70"/>
              <a:gd name="T6" fmla="*/ 2147483646 w 59"/>
              <a:gd name="T7" fmla="*/ 2147483646 h 70"/>
              <a:gd name="T8" fmla="*/ 2147483646 w 59"/>
              <a:gd name="T9" fmla="*/ 2147483646 h 70"/>
              <a:gd name="T10" fmla="*/ 2147483646 w 59"/>
              <a:gd name="T11" fmla="*/ 2147483646 h 70"/>
              <a:gd name="T12" fmla="*/ 2147483646 w 59"/>
              <a:gd name="T13" fmla="*/ 2147483646 h 70"/>
              <a:gd name="T14" fmla="*/ 2147483646 w 59"/>
              <a:gd name="T15" fmla="*/ 2147483646 h 70"/>
              <a:gd name="T16" fmla="*/ 2147483646 w 59"/>
              <a:gd name="T17" fmla="*/ 2147483646 h 70"/>
              <a:gd name="T18" fmla="*/ 2147483646 w 59"/>
              <a:gd name="T19" fmla="*/ 2147483646 h 70"/>
              <a:gd name="T20" fmla="*/ 2147483646 w 59"/>
              <a:gd name="T21" fmla="*/ 2147483646 h 70"/>
              <a:gd name="T22" fmla="*/ 2147483646 w 59"/>
              <a:gd name="T23" fmla="*/ 2147483646 h 70"/>
              <a:gd name="T24" fmla="*/ 2147483646 w 59"/>
              <a:gd name="T25" fmla="*/ 2147483646 h 70"/>
              <a:gd name="T26" fmla="*/ 2147483646 w 59"/>
              <a:gd name="T27" fmla="*/ 2147483646 h 70"/>
              <a:gd name="T28" fmla="*/ 2147483646 w 59"/>
              <a:gd name="T29" fmla="*/ 2147483646 h 70"/>
              <a:gd name="T30" fmla="*/ 2147483646 w 59"/>
              <a:gd name="T31" fmla="*/ 2147483646 h 70"/>
              <a:gd name="T32" fmla="*/ 2147483646 w 59"/>
              <a:gd name="T33" fmla="*/ 2147483646 h 70"/>
              <a:gd name="T34" fmla="*/ 0 w 59"/>
              <a:gd name="T35" fmla="*/ 2147483646 h 70"/>
              <a:gd name="T36" fmla="*/ 2147483646 w 59"/>
              <a:gd name="T37" fmla="*/ 2147483646 h 70"/>
              <a:gd name="T38" fmla="*/ 2147483646 w 59"/>
              <a:gd name="T39" fmla="*/ 2147483646 h 70"/>
              <a:gd name="T40" fmla="*/ 2147483646 w 59"/>
              <a:gd name="T41" fmla="*/ 2147483646 h 70"/>
              <a:gd name="T42" fmla="*/ 2147483646 w 59"/>
              <a:gd name="T43" fmla="*/ 2147483646 h 70"/>
              <a:gd name="T44" fmla="*/ 2147483646 w 59"/>
              <a:gd name="T45" fmla="*/ 2147483646 h 70"/>
              <a:gd name="T46" fmla="*/ 2147483646 w 59"/>
              <a:gd name="T47" fmla="*/ 2147483646 h 70"/>
              <a:gd name="T48" fmla="*/ 2147483646 w 59"/>
              <a:gd name="T49" fmla="*/ 2147483646 h 70"/>
              <a:gd name="T50" fmla="*/ 2147483646 w 59"/>
              <a:gd name="T51" fmla="*/ 2147483646 h 70"/>
              <a:gd name="T52" fmla="*/ 2147483646 w 59"/>
              <a:gd name="T53" fmla="*/ 2147483646 h 70"/>
              <a:gd name="T54" fmla="*/ 2147483646 w 59"/>
              <a:gd name="T55" fmla="*/ 2147483646 h 70"/>
              <a:gd name="T56" fmla="*/ 2147483646 w 59"/>
              <a:gd name="T57" fmla="*/ 2147483646 h 70"/>
              <a:gd name="T58" fmla="*/ 2147483646 w 59"/>
              <a:gd name="T59" fmla="*/ 2147483646 h 70"/>
              <a:gd name="T60" fmla="*/ 2147483646 w 59"/>
              <a:gd name="T61" fmla="*/ 2147483646 h 70"/>
              <a:gd name="T62" fmla="*/ 2147483646 w 59"/>
              <a:gd name="T63" fmla="*/ 2147483646 h 70"/>
              <a:gd name="T64" fmla="*/ 2147483646 w 59"/>
              <a:gd name="T65" fmla="*/ 2147483646 h 70"/>
              <a:gd name="T66" fmla="*/ 2147483646 w 59"/>
              <a:gd name="T67" fmla="*/ 2147483646 h 70"/>
              <a:gd name="T68" fmla="*/ 2147483646 w 59"/>
              <a:gd name="T69" fmla="*/ 2147483646 h 70"/>
              <a:gd name="T70" fmla="*/ 2147483646 w 59"/>
              <a:gd name="T71" fmla="*/ 2147483646 h 70"/>
              <a:gd name="T72" fmla="*/ 2147483646 w 59"/>
              <a:gd name="T73" fmla="*/ 2147483646 h 70"/>
              <a:gd name="T74" fmla="*/ 2147483646 w 59"/>
              <a:gd name="T75" fmla="*/ 2147483646 h 70"/>
              <a:gd name="T76" fmla="*/ 2147483646 w 59"/>
              <a:gd name="T77" fmla="*/ 2147483646 h 70"/>
              <a:gd name="T78" fmla="*/ 2147483646 w 59"/>
              <a:gd name="T79" fmla="*/ 2147483646 h 70"/>
              <a:gd name="T80" fmla="*/ 2147483646 w 59"/>
              <a:gd name="T81" fmla="*/ 2147483646 h 70"/>
              <a:gd name="T82" fmla="*/ 2147483646 w 59"/>
              <a:gd name="T83" fmla="*/ 2147483646 h 70"/>
              <a:gd name="T84" fmla="*/ 2147483646 w 59"/>
              <a:gd name="T85" fmla="*/ 2147483646 h 70"/>
              <a:gd name="T86" fmla="*/ 2147483646 w 59"/>
              <a:gd name="T87" fmla="*/ 2147483646 h 70"/>
              <a:gd name="T88" fmla="*/ 2147483646 w 59"/>
              <a:gd name="T89" fmla="*/ 2147483646 h 70"/>
              <a:gd name="T90" fmla="*/ 2147483646 w 59"/>
              <a:gd name="T91" fmla="*/ 2147483646 h 70"/>
              <a:gd name="T92" fmla="*/ 2147483646 w 59"/>
              <a:gd name="T93" fmla="*/ 2147483646 h 70"/>
              <a:gd name="T94" fmla="*/ 2147483646 w 59"/>
              <a:gd name="T95" fmla="*/ 2147483646 h 70"/>
              <a:gd name="T96" fmla="*/ 2147483646 w 59"/>
              <a:gd name="T97" fmla="*/ 2147483646 h 70"/>
              <a:gd name="T98" fmla="*/ 2147483646 w 59"/>
              <a:gd name="T99" fmla="*/ 2147483646 h 70"/>
              <a:gd name="T100" fmla="*/ 2147483646 w 59"/>
              <a:gd name="T101" fmla="*/ 2147483646 h 70"/>
              <a:gd name="T102" fmla="*/ 2147483646 w 59"/>
              <a:gd name="T103" fmla="*/ 2147483646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" h="70">
                <a:moveTo>
                  <a:pt x="21" y="25"/>
                </a:moveTo>
                <a:cubicBezTo>
                  <a:pt x="22" y="31"/>
                  <a:pt x="24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1" y="37"/>
                  <a:pt x="31" y="37"/>
                </a:cubicBezTo>
                <a:cubicBezTo>
                  <a:pt x="36" y="37"/>
                  <a:pt x="38" y="31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2"/>
                  <a:pt x="39" y="20"/>
                  <a:pt x="38" y="18"/>
                </a:cubicBezTo>
                <a:cubicBezTo>
                  <a:pt x="37" y="18"/>
                  <a:pt x="30" y="21"/>
                  <a:pt x="21" y="17"/>
                </a:cubicBezTo>
                <a:cubicBezTo>
                  <a:pt x="20" y="20"/>
                  <a:pt x="20" y="22"/>
                  <a:pt x="21" y="25"/>
                </a:cubicBezTo>
                <a:cubicBezTo>
                  <a:pt x="21" y="25"/>
                  <a:pt x="21" y="25"/>
                  <a:pt x="21" y="25"/>
                </a:cubicBezTo>
                <a:close/>
                <a:moveTo>
                  <a:pt x="29" y="45"/>
                </a:moveTo>
                <a:cubicBezTo>
                  <a:pt x="28" y="47"/>
                  <a:pt x="28" y="47"/>
                  <a:pt x="28" y="47"/>
                </a:cubicBezTo>
                <a:cubicBezTo>
                  <a:pt x="29" y="48"/>
                  <a:pt x="29" y="48"/>
                  <a:pt x="29" y="48"/>
                </a:cubicBezTo>
                <a:cubicBezTo>
                  <a:pt x="26" y="59"/>
                  <a:pt x="26" y="59"/>
                  <a:pt x="26" y="59"/>
                </a:cubicBezTo>
                <a:cubicBezTo>
                  <a:pt x="23" y="55"/>
                  <a:pt x="20" y="48"/>
                  <a:pt x="19" y="42"/>
                </a:cubicBezTo>
                <a:cubicBezTo>
                  <a:pt x="13" y="43"/>
                  <a:pt x="8" y="46"/>
                  <a:pt x="3" y="49"/>
                </a:cubicBezTo>
                <a:cubicBezTo>
                  <a:pt x="0" y="54"/>
                  <a:pt x="0" y="60"/>
                  <a:pt x="0" y="65"/>
                </a:cubicBezTo>
                <a:cubicBezTo>
                  <a:pt x="21" y="70"/>
                  <a:pt x="40" y="70"/>
                  <a:pt x="59" y="65"/>
                </a:cubicBezTo>
                <a:cubicBezTo>
                  <a:pt x="59" y="60"/>
                  <a:pt x="59" y="54"/>
                  <a:pt x="56" y="49"/>
                </a:cubicBezTo>
                <a:cubicBezTo>
                  <a:pt x="51" y="46"/>
                  <a:pt x="46" y="43"/>
                  <a:pt x="40" y="42"/>
                </a:cubicBezTo>
                <a:cubicBezTo>
                  <a:pt x="39" y="47"/>
                  <a:pt x="37" y="54"/>
                  <a:pt x="34" y="58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5"/>
                  <a:pt x="32" y="45"/>
                  <a:pt x="32" y="45"/>
                </a:cubicBezTo>
                <a:cubicBezTo>
                  <a:pt x="29" y="45"/>
                  <a:pt x="29" y="45"/>
                  <a:pt x="29" y="45"/>
                </a:cubicBezTo>
                <a:close/>
                <a:moveTo>
                  <a:pt x="44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9"/>
                  <a:pt x="44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5" y="21"/>
                  <a:pt x="45" y="22"/>
                  <a:pt x="45" y="23"/>
                </a:cubicBezTo>
                <a:cubicBezTo>
                  <a:pt x="45" y="25"/>
                  <a:pt x="45" y="27"/>
                  <a:pt x="45" y="28"/>
                </a:cubicBezTo>
                <a:cubicBezTo>
                  <a:pt x="44" y="29"/>
                  <a:pt x="43" y="30"/>
                  <a:pt x="42" y="30"/>
                </a:cubicBezTo>
                <a:cubicBezTo>
                  <a:pt x="40" y="36"/>
                  <a:pt x="38" y="40"/>
                  <a:pt x="31" y="41"/>
                </a:cubicBezTo>
                <a:cubicBezTo>
                  <a:pt x="31" y="41"/>
                  <a:pt x="31" y="41"/>
                  <a:pt x="30" y="41"/>
                </a:cubicBezTo>
                <a:cubicBezTo>
                  <a:pt x="30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41"/>
                  <a:pt x="20" y="36"/>
                  <a:pt x="18" y="30"/>
                </a:cubicBezTo>
                <a:cubicBezTo>
                  <a:pt x="17" y="30"/>
                  <a:pt x="15" y="29"/>
                  <a:pt x="15" y="28"/>
                </a:cubicBezTo>
                <a:cubicBezTo>
                  <a:pt x="15" y="28"/>
                  <a:pt x="14" y="25"/>
                  <a:pt x="14" y="24"/>
                </a:cubicBezTo>
                <a:cubicBezTo>
                  <a:pt x="14" y="22"/>
                  <a:pt x="14" y="21"/>
                  <a:pt x="15" y="20"/>
                </a:cubicBezTo>
                <a:cubicBezTo>
                  <a:pt x="15" y="20"/>
                  <a:pt x="16" y="20"/>
                  <a:pt x="16" y="20"/>
                </a:cubicBezTo>
                <a:cubicBezTo>
                  <a:pt x="16" y="19"/>
                  <a:pt x="16" y="18"/>
                  <a:pt x="16" y="1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5" y="13"/>
                  <a:pt x="16" y="10"/>
                  <a:pt x="18" y="8"/>
                </a:cubicBezTo>
                <a:cubicBezTo>
                  <a:pt x="24" y="0"/>
                  <a:pt x="40" y="3"/>
                  <a:pt x="43" y="9"/>
                </a:cubicBezTo>
                <a:cubicBezTo>
                  <a:pt x="44" y="11"/>
                  <a:pt x="44" y="14"/>
                  <a:pt x="44" y="1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MH_Other_2">
            <a:extLst>
              <a:ext uri="{FF2B5EF4-FFF2-40B4-BE49-F238E27FC236}">
                <a16:creationId xmlns:a16="http://schemas.microsoft.com/office/drawing/2014/main" id="{5EE43C05-B654-4E6C-BCBC-E7CB005416DE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 rot="2700000">
            <a:off x="4718846" y="2229644"/>
            <a:ext cx="258763" cy="257175"/>
          </a:xfrm>
          <a:custGeom>
            <a:avLst/>
            <a:gdLst>
              <a:gd name="connsiteX0" fmla="*/ 0 w 343791"/>
              <a:gd name="connsiteY0" fmla="*/ 0 h 343791"/>
              <a:gd name="connsiteX1" fmla="*/ 343791 w 343791"/>
              <a:gd name="connsiteY1" fmla="*/ 0 h 343791"/>
              <a:gd name="connsiteX2" fmla="*/ 0 w 343791"/>
              <a:gd name="connsiteY2" fmla="*/ 343791 h 3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791" h="343791">
                <a:moveTo>
                  <a:pt x="0" y="0"/>
                </a:moveTo>
                <a:lnTo>
                  <a:pt x="343791" y="0"/>
                </a:lnTo>
                <a:lnTo>
                  <a:pt x="0" y="343791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69000">
                <a:srgbClr val="71E600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MH_Other_3">
            <a:extLst>
              <a:ext uri="{FF2B5EF4-FFF2-40B4-BE49-F238E27FC236}">
                <a16:creationId xmlns:a16="http://schemas.microsoft.com/office/drawing/2014/main" id="{0CAAF320-3C1B-403F-ABCC-48495B1EE328}"/>
              </a:ext>
            </a:extLst>
          </p:cNvPr>
          <p:cNvSpPr>
            <a:spLocks noChangeAspect="1"/>
          </p:cNvSpPr>
          <p:nvPr>
            <p:custDataLst>
              <p:tags r:id="rId26"/>
            </p:custDataLst>
          </p:nvPr>
        </p:nvSpPr>
        <p:spPr bwMode="auto">
          <a:xfrm rot="2700000">
            <a:off x="4659314" y="2281239"/>
            <a:ext cx="377825" cy="377825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MH_Other_4">
            <a:extLst>
              <a:ext uri="{FF2B5EF4-FFF2-40B4-BE49-F238E27FC236}">
                <a16:creationId xmlns:a16="http://schemas.microsoft.com/office/drawing/2014/main" id="{BD1713E5-B3C2-491F-B0BE-D4B5A061A542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2700000">
            <a:off x="7192541" y="2264962"/>
            <a:ext cx="410517" cy="410516"/>
          </a:xfrm>
          <a:prstGeom prst="rect">
            <a:avLst/>
          </a:prstGeom>
          <a:gradFill>
            <a:gsLst>
              <a:gs pos="0">
                <a:srgbClr val="FF2D2D"/>
              </a:gs>
              <a:gs pos="69000">
                <a:srgbClr val="C30000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MH_Other_5">
            <a:extLst>
              <a:ext uri="{FF2B5EF4-FFF2-40B4-BE49-F238E27FC236}">
                <a16:creationId xmlns:a16="http://schemas.microsoft.com/office/drawing/2014/main" id="{10F78BD7-2285-42DA-A6C5-424344304070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 rot="2700000">
            <a:off x="7274301" y="2229787"/>
            <a:ext cx="246333" cy="246332"/>
          </a:xfrm>
          <a:custGeom>
            <a:avLst/>
            <a:gdLst>
              <a:gd name="connsiteX0" fmla="*/ 0 w 328443"/>
              <a:gd name="connsiteY0" fmla="*/ 0 h 328443"/>
              <a:gd name="connsiteX1" fmla="*/ 328443 w 328443"/>
              <a:gd name="connsiteY1" fmla="*/ 0 h 328443"/>
              <a:gd name="connsiteX2" fmla="*/ 0 w 328443"/>
              <a:gd name="connsiteY2" fmla="*/ 328443 h 32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443" h="328443">
                <a:moveTo>
                  <a:pt x="0" y="0"/>
                </a:moveTo>
                <a:lnTo>
                  <a:pt x="328443" y="0"/>
                </a:lnTo>
                <a:lnTo>
                  <a:pt x="0" y="328443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69000">
                <a:srgbClr val="C30000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MH_Other_6">
            <a:extLst>
              <a:ext uri="{FF2B5EF4-FFF2-40B4-BE49-F238E27FC236}">
                <a16:creationId xmlns:a16="http://schemas.microsoft.com/office/drawing/2014/main" id="{21EE1E0E-7624-4E32-9E4E-833E1BEB6C71}"/>
              </a:ext>
            </a:extLst>
          </p:cNvPr>
          <p:cNvSpPr>
            <a:spLocks noChangeAspect="1"/>
          </p:cNvSpPr>
          <p:nvPr>
            <p:custDataLst>
              <p:tags r:id="rId29"/>
            </p:custDataLst>
          </p:nvPr>
        </p:nvSpPr>
        <p:spPr>
          <a:xfrm rot="2700000">
            <a:off x="7208797" y="2281219"/>
            <a:ext cx="378000" cy="37800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MH_Other_7">
            <a:extLst>
              <a:ext uri="{FF2B5EF4-FFF2-40B4-BE49-F238E27FC236}">
                <a16:creationId xmlns:a16="http://schemas.microsoft.com/office/drawing/2014/main" id="{1806C5FF-3B56-41A8-836D-D26837BC3681}"/>
              </a:ext>
            </a:extLst>
          </p:cNvPr>
          <p:cNvSpPr>
            <a:spLocks noChangeAspect="1" noEditPoints="1"/>
          </p:cNvSpPr>
          <p:nvPr>
            <p:custDataLst>
              <p:tags r:id="rId30"/>
            </p:custDataLst>
          </p:nvPr>
        </p:nvSpPr>
        <p:spPr bwMode="auto">
          <a:xfrm>
            <a:off x="7311515" y="2375719"/>
            <a:ext cx="172567" cy="189000"/>
          </a:xfrm>
          <a:custGeom>
            <a:avLst/>
            <a:gdLst>
              <a:gd name="T0" fmla="*/ 36 w 71"/>
              <a:gd name="T1" fmla="*/ 26 h 78"/>
              <a:gd name="T2" fmla="*/ 43 w 71"/>
              <a:gd name="T3" fmla="*/ 53 h 78"/>
              <a:gd name="T4" fmla="*/ 36 w 71"/>
              <a:gd name="T5" fmla="*/ 71 h 78"/>
              <a:gd name="T6" fmla="*/ 45 w 71"/>
              <a:gd name="T7" fmla="*/ 70 h 78"/>
              <a:gd name="T8" fmla="*/ 50 w 71"/>
              <a:gd name="T9" fmla="*/ 73 h 78"/>
              <a:gd name="T10" fmla="*/ 41 w 71"/>
              <a:gd name="T11" fmla="*/ 78 h 78"/>
              <a:gd name="T12" fmla="*/ 32 w 71"/>
              <a:gd name="T13" fmla="*/ 74 h 78"/>
              <a:gd name="T14" fmla="*/ 31 w 71"/>
              <a:gd name="T15" fmla="*/ 72 h 78"/>
              <a:gd name="T16" fmla="*/ 22 w 71"/>
              <a:gd name="T17" fmla="*/ 53 h 78"/>
              <a:gd name="T18" fmla="*/ 31 w 71"/>
              <a:gd name="T19" fmla="*/ 26 h 78"/>
              <a:gd name="T20" fmla="*/ 36 w 71"/>
              <a:gd name="T21" fmla="*/ 22 h 78"/>
              <a:gd name="T22" fmla="*/ 43 w 71"/>
              <a:gd name="T23" fmla="*/ 13 h 78"/>
              <a:gd name="T24" fmla="*/ 36 w 71"/>
              <a:gd name="T25" fmla="*/ 15 h 78"/>
              <a:gd name="T26" fmla="*/ 43 w 71"/>
              <a:gd name="T27" fmla="*/ 2 h 78"/>
              <a:gd name="T28" fmla="*/ 45 w 71"/>
              <a:gd name="T29" fmla="*/ 8 h 78"/>
              <a:gd name="T30" fmla="*/ 43 w 71"/>
              <a:gd name="T31" fmla="*/ 2 h 78"/>
              <a:gd name="T32" fmla="*/ 60 w 71"/>
              <a:gd name="T33" fmla="*/ 28 h 78"/>
              <a:gd name="T34" fmla="*/ 66 w 71"/>
              <a:gd name="T35" fmla="*/ 26 h 78"/>
              <a:gd name="T36" fmla="*/ 66 w 71"/>
              <a:gd name="T37" fmla="*/ 15 h 78"/>
              <a:gd name="T38" fmla="*/ 69 w 71"/>
              <a:gd name="T39" fmla="*/ 21 h 78"/>
              <a:gd name="T40" fmla="*/ 66 w 71"/>
              <a:gd name="T41" fmla="*/ 15 h 78"/>
              <a:gd name="T42" fmla="*/ 48 w 71"/>
              <a:gd name="T43" fmla="*/ 23 h 78"/>
              <a:gd name="T44" fmla="*/ 55 w 71"/>
              <a:gd name="T45" fmla="*/ 21 h 78"/>
              <a:gd name="T46" fmla="*/ 58 w 71"/>
              <a:gd name="T47" fmla="*/ 1 h 78"/>
              <a:gd name="T48" fmla="*/ 61 w 71"/>
              <a:gd name="T49" fmla="*/ 7 h 78"/>
              <a:gd name="T50" fmla="*/ 58 w 71"/>
              <a:gd name="T51" fmla="*/ 1 h 78"/>
              <a:gd name="T52" fmla="*/ 59 w 71"/>
              <a:gd name="T53" fmla="*/ 12 h 78"/>
              <a:gd name="T54" fmla="*/ 52 w 71"/>
              <a:gd name="T55" fmla="*/ 14 h 78"/>
              <a:gd name="T56" fmla="*/ 2 w 71"/>
              <a:gd name="T57" fmla="*/ 27 h 78"/>
              <a:gd name="T58" fmla="*/ 4 w 71"/>
              <a:gd name="T59" fmla="*/ 34 h 78"/>
              <a:gd name="T60" fmla="*/ 2 w 71"/>
              <a:gd name="T61" fmla="*/ 27 h 78"/>
              <a:gd name="T62" fmla="*/ 12 w 71"/>
              <a:gd name="T63" fmla="*/ 5 h 78"/>
              <a:gd name="T64" fmla="*/ 18 w 71"/>
              <a:gd name="T65" fmla="*/ 5 h 78"/>
              <a:gd name="T66" fmla="*/ 10 w 71"/>
              <a:gd name="T67" fmla="*/ 9 h 78"/>
              <a:gd name="T68" fmla="*/ 13 w 71"/>
              <a:gd name="T69" fmla="*/ 16 h 78"/>
              <a:gd name="T70" fmla="*/ 10 w 71"/>
              <a:gd name="T71" fmla="*/ 9 h 78"/>
              <a:gd name="T72" fmla="*/ 4 w 71"/>
              <a:gd name="T73" fmla="*/ 23 h 78"/>
              <a:gd name="T74" fmla="*/ 10 w 71"/>
              <a:gd name="T75" fmla="*/ 20 h 78"/>
              <a:gd name="T76" fmla="*/ 20 w 71"/>
              <a:gd name="T77" fmla="*/ 18 h 78"/>
              <a:gd name="T78" fmla="*/ 22 w 71"/>
              <a:gd name="T79" fmla="*/ 25 h 78"/>
              <a:gd name="T80" fmla="*/ 20 w 71"/>
              <a:gd name="T81" fmla="*/ 18 h 78"/>
              <a:gd name="T82" fmla="*/ 33 w 71"/>
              <a:gd name="T83" fmla="*/ 2 h 78"/>
              <a:gd name="T84" fmla="*/ 26 w 71"/>
              <a:gd name="T85" fmla="*/ 5 h 78"/>
              <a:gd name="T86" fmla="*/ 24 w 71"/>
              <a:gd name="T87" fmla="*/ 9 h 78"/>
              <a:gd name="T88" fmla="*/ 27 w 71"/>
              <a:gd name="T89" fmla="*/ 16 h 78"/>
              <a:gd name="T90" fmla="*/ 24 w 71"/>
              <a:gd name="T91" fmla="*/ 9 h 78"/>
              <a:gd name="T92" fmla="*/ 16 w 71"/>
              <a:gd name="T93" fmla="*/ 46 h 78"/>
              <a:gd name="T94" fmla="*/ 9 w 71"/>
              <a:gd name="T95" fmla="*/ 4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1" h="78">
                <a:moveTo>
                  <a:pt x="36" y="22"/>
                </a:moveTo>
                <a:cubicBezTo>
                  <a:pt x="36" y="26"/>
                  <a:pt x="36" y="26"/>
                  <a:pt x="36" y="26"/>
                </a:cubicBezTo>
                <a:cubicBezTo>
                  <a:pt x="52" y="27"/>
                  <a:pt x="64" y="38"/>
                  <a:pt x="66" y="53"/>
                </a:cubicBezTo>
                <a:cubicBezTo>
                  <a:pt x="57" y="49"/>
                  <a:pt x="50" y="50"/>
                  <a:pt x="43" y="53"/>
                </a:cubicBezTo>
                <a:cubicBezTo>
                  <a:pt x="41" y="51"/>
                  <a:pt x="39" y="50"/>
                  <a:pt x="36" y="50"/>
                </a:cubicBezTo>
                <a:cubicBezTo>
                  <a:pt x="36" y="71"/>
                  <a:pt x="36" y="71"/>
                  <a:pt x="36" y="71"/>
                </a:cubicBezTo>
                <a:cubicBezTo>
                  <a:pt x="38" y="72"/>
                  <a:pt x="39" y="72"/>
                  <a:pt x="41" y="72"/>
                </a:cubicBezTo>
                <a:cubicBezTo>
                  <a:pt x="43" y="72"/>
                  <a:pt x="44" y="71"/>
                  <a:pt x="45" y="70"/>
                </a:cubicBezTo>
                <a:cubicBezTo>
                  <a:pt x="46" y="70"/>
                  <a:pt x="46" y="70"/>
                  <a:pt x="46" y="69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4"/>
                  <a:pt x="49" y="74"/>
                </a:cubicBezTo>
                <a:cubicBezTo>
                  <a:pt x="47" y="76"/>
                  <a:pt x="44" y="77"/>
                  <a:pt x="41" y="78"/>
                </a:cubicBezTo>
                <a:cubicBezTo>
                  <a:pt x="38" y="78"/>
                  <a:pt x="35" y="77"/>
                  <a:pt x="33" y="75"/>
                </a:cubicBezTo>
                <a:cubicBezTo>
                  <a:pt x="32" y="74"/>
                  <a:pt x="32" y="74"/>
                  <a:pt x="32" y="7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49"/>
                  <a:pt x="31" y="49"/>
                  <a:pt x="31" y="49"/>
                </a:cubicBezTo>
                <a:cubicBezTo>
                  <a:pt x="28" y="50"/>
                  <a:pt x="25" y="51"/>
                  <a:pt x="22" y="53"/>
                </a:cubicBezTo>
                <a:cubicBezTo>
                  <a:pt x="15" y="49"/>
                  <a:pt x="8" y="49"/>
                  <a:pt x="2" y="53"/>
                </a:cubicBezTo>
                <a:cubicBezTo>
                  <a:pt x="3" y="38"/>
                  <a:pt x="16" y="27"/>
                  <a:pt x="31" y="26"/>
                </a:cubicBezTo>
                <a:cubicBezTo>
                  <a:pt x="31" y="22"/>
                  <a:pt x="31" y="22"/>
                  <a:pt x="31" y="22"/>
                </a:cubicBezTo>
                <a:cubicBezTo>
                  <a:pt x="36" y="22"/>
                  <a:pt x="36" y="22"/>
                  <a:pt x="36" y="22"/>
                </a:cubicBezTo>
                <a:close/>
                <a:moveTo>
                  <a:pt x="38" y="11"/>
                </a:moveTo>
                <a:cubicBezTo>
                  <a:pt x="43" y="13"/>
                  <a:pt x="43" y="13"/>
                  <a:pt x="43" y="13"/>
                </a:cubicBezTo>
                <a:cubicBezTo>
                  <a:pt x="41" y="17"/>
                  <a:pt x="41" y="17"/>
                  <a:pt x="41" y="17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1"/>
                  <a:pt x="38" y="11"/>
                  <a:pt x="38" y="11"/>
                </a:cubicBezTo>
                <a:close/>
                <a:moveTo>
                  <a:pt x="43" y="2"/>
                </a:moveTo>
                <a:cubicBezTo>
                  <a:pt x="47" y="4"/>
                  <a:pt x="47" y="4"/>
                  <a:pt x="47" y="4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41" y="6"/>
                  <a:pt x="41" y="6"/>
                </a:cubicBezTo>
                <a:cubicBezTo>
                  <a:pt x="43" y="2"/>
                  <a:pt x="43" y="2"/>
                  <a:pt x="43" y="2"/>
                </a:cubicBezTo>
                <a:close/>
                <a:moveTo>
                  <a:pt x="62" y="24"/>
                </a:moveTo>
                <a:cubicBezTo>
                  <a:pt x="60" y="28"/>
                  <a:pt x="60" y="28"/>
                  <a:pt x="60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4"/>
                  <a:pt x="62" y="24"/>
                  <a:pt x="62" y="24"/>
                </a:cubicBezTo>
                <a:close/>
                <a:moveTo>
                  <a:pt x="66" y="15"/>
                </a:moveTo>
                <a:cubicBezTo>
                  <a:pt x="71" y="17"/>
                  <a:pt x="71" y="17"/>
                  <a:pt x="71" y="17"/>
                </a:cubicBezTo>
                <a:cubicBezTo>
                  <a:pt x="69" y="21"/>
                  <a:pt x="69" y="21"/>
                  <a:pt x="69" y="21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5"/>
                  <a:pt x="66" y="15"/>
                  <a:pt x="66" y="15"/>
                </a:cubicBezTo>
                <a:close/>
                <a:moveTo>
                  <a:pt x="50" y="18"/>
                </a:moveTo>
                <a:cubicBezTo>
                  <a:pt x="48" y="23"/>
                  <a:pt x="48" y="23"/>
                  <a:pt x="48" y="23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1"/>
                  <a:pt x="55" y="21"/>
                  <a:pt x="55" y="21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8" y="1"/>
                </a:moveTo>
                <a:cubicBezTo>
                  <a:pt x="57" y="5"/>
                  <a:pt x="57" y="5"/>
                  <a:pt x="57" y="5"/>
                </a:cubicBezTo>
                <a:cubicBezTo>
                  <a:pt x="61" y="7"/>
                  <a:pt x="61" y="7"/>
                  <a:pt x="61" y="7"/>
                </a:cubicBezTo>
                <a:cubicBezTo>
                  <a:pt x="63" y="4"/>
                  <a:pt x="63" y="4"/>
                  <a:pt x="63" y="4"/>
                </a:cubicBezTo>
                <a:cubicBezTo>
                  <a:pt x="58" y="1"/>
                  <a:pt x="58" y="1"/>
                  <a:pt x="58" y="1"/>
                </a:cubicBezTo>
                <a:close/>
                <a:moveTo>
                  <a:pt x="54" y="9"/>
                </a:moveTo>
                <a:cubicBezTo>
                  <a:pt x="59" y="12"/>
                  <a:pt x="59" y="12"/>
                  <a:pt x="59" y="12"/>
                </a:cubicBezTo>
                <a:cubicBezTo>
                  <a:pt x="57" y="16"/>
                  <a:pt x="57" y="16"/>
                  <a:pt x="57" y="16"/>
                </a:cubicBezTo>
                <a:cubicBezTo>
                  <a:pt x="52" y="14"/>
                  <a:pt x="52" y="14"/>
                  <a:pt x="52" y="14"/>
                </a:cubicBezTo>
                <a:cubicBezTo>
                  <a:pt x="54" y="9"/>
                  <a:pt x="54" y="9"/>
                  <a:pt x="54" y="9"/>
                </a:cubicBezTo>
                <a:close/>
                <a:moveTo>
                  <a:pt x="2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34"/>
                  <a:pt x="4" y="34"/>
                  <a:pt x="4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13" y="3"/>
                </a:moveTo>
                <a:cubicBezTo>
                  <a:pt x="12" y="5"/>
                  <a:pt x="12" y="5"/>
                  <a:pt x="12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5"/>
                  <a:pt x="18" y="5"/>
                  <a:pt x="18" y="5"/>
                </a:cubicBezTo>
                <a:cubicBezTo>
                  <a:pt x="13" y="3"/>
                  <a:pt x="13" y="3"/>
                  <a:pt x="13" y="3"/>
                </a:cubicBezTo>
                <a:close/>
                <a:moveTo>
                  <a:pt x="10" y="9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9"/>
                  <a:pt x="10" y="9"/>
                  <a:pt x="10" y="9"/>
                </a:cubicBezTo>
                <a:close/>
                <a:moveTo>
                  <a:pt x="6" y="18"/>
                </a:moveTo>
                <a:cubicBezTo>
                  <a:pt x="4" y="23"/>
                  <a:pt x="4" y="23"/>
                  <a:pt x="4" y="23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20" y="18"/>
                </a:moveTo>
                <a:cubicBezTo>
                  <a:pt x="18" y="23"/>
                  <a:pt x="18" y="23"/>
                  <a:pt x="18" y="23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18"/>
                  <a:pt x="20" y="18"/>
                  <a:pt x="20" y="18"/>
                </a:cubicBezTo>
                <a:close/>
                <a:moveTo>
                  <a:pt x="29" y="0"/>
                </a:moveTo>
                <a:cubicBezTo>
                  <a:pt x="33" y="2"/>
                  <a:pt x="33" y="2"/>
                  <a:pt x="33" y="2"/>
                </a:cubicBezTo>
                <a:cubicBezTo>
                  <a:pt x="31" y="7"/>
                  <a:pt x="31" y="7"/>
                  <a:pt x="31" y="7"/>
                </a:cubicBezTo>
                <a:cubicBezTo>
                  <a:pt x="26" y="5"/>
                  <a:pt x="26" y="5"/>
                  <a:pt x="26" y="5"/>
                </a:cubicBezTo>
                <a:cubicBezTo>
                  <a:pt x="29" y="0"/>
                  <a:pt x="29" y="0"/>
                  <a:pt x="29" y="0"/>
                </a:cubicBezTo>
                <a:close/>
                <a:moveTo>
                  <a:pt x="24" y="9"/>
                </a:moveTo>
                <a:cubicBezTo>
                  <a:pt x="29" y="11"/>
                  <a:pt x="29" y="11"/>
                  <a:pt x="29" y="11"/>
                </a:cubicBezTo>
                <a:cubicBezTo>
                  <a:pt x="27" y="16"/>
                  <a:pt x="27" y="16"/>
                  <a:pt x="27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9" y="45"/>
                </a:moveTo>
                <a:cubicBezTo>
                  <a:pt x="11" y="45"/>
                  <a:pt x="14" y="46"/>
                  <a:pt x="16" y="46"/>
                </a:cubicBezTo>
                <a:cubicBezTo>
                  <a:pt x="20" y="40"/>
                  <a:pt x="24" y="35"/>
                  <a:pt x="27" y="29"/>
                </a:cubicBezTo>
                <a:cubicBezTo>
                  <a:pt x="18" y="33"/>
                  <a:pt x="12" y="39"/>
                  <a:pt x="9" y="4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MH_Other_8">
            <a:extLst>
              <a:ext uri="{FF2B5EF4-FFF2-40B4-BE49-F238E27FC236}">
                <a16:creationId xmlns:a16="http://schemas.microsoft.com/office/drawing/2014/main" id="{AE00F609-4D38-458D-84AF-79A6FC08FD87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 rot="2700000">
            <a:off x="4642371" y="5171685"/>
            <a:ext cx="410517" cy="410516"/>
          </a:xfrm>
          <a:prstGeom prst="rect">
            <a:avLst/>
          </a:prstGeom>
          <a:gradFill>
            <a:gsLst>
              <a:gs pos="0">
                <a:srgbClr val="55D2FF"/>
              </a:gs>
              <a:gs pos="69000">
                <a:srgbClr val="0073C3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MH_Other_9">
            <a:extLst>
              <a:ext uri="{FF2B5EF4-FFF2-40B4-BE49-F238E27FC236}">
                <a16:creationId xmlns:a16="http://schemas.microsoft.com/office/drawing/2014/main" id="{E96B61E5-B62E-4F62-9D8F-0B412589266A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2700000">
            <a:off x="4718706" y="5147764"/>
            <a:ext cx="257844" cy="257843"/>
          </a:xfrm>
          <a:custGeom>
            <a:avLst/>
            <a:gdLst>
              <a:gd name="connsiteX0" fmla="*/ 0 w 343791"/>
              <a:gd name="connsiteY0" fmla="*/ 0 h 343791"/>
              <a:gd name="connsiteX1" fmla="*/ 343791 w 343791"/>
              <a:gd name="connsiteY1" fmla="*/ 0 h 343791"/>
              <a:gd name="connsiteX2" fmla="*/ 0 w 343791"/>
              <a:gd name="connsiteY2" fmla="*/ 343791 h 3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791" h="343791">
                <a:moveTo>
                  <a:pt x="0" y="0"/>
                </a:moveTo>
                <a:lnTo>
                  <a:pt x="343791" y="0"/>
                </a:lnTo>
                <a:lnTo>
                  <a:pt x="0" y="343791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69000">
                <a:srgbClr val="55D2FF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MH_Other_10">
            <a:extLst>
              <a:ext uri="{FF2B5EF4-FFF2-40B4-BE49-F238E27FC236}">
                <a16:creationId xmlns:a16="http://schemas.microsoft.com/office/drawing/2014/main" id="{81D710FF-2617-4675-A741-4E4B8114F05B}"/>
              </a:ext>
            </a:extLst>
          </p:cNvPr>
          <p:cNvSpPr>
            <a:spLocks noChangeAspect="1"/>
          </p:cNvSpPr>
          <p:nvPr>
            <p:custDataLst>
              <p:tags r:id="rId33"/>
            </p:custDataLst>
          </p:nvPr>
        </p:nvSpPr>
        <p:spPr>
          <a:xfrm rot="2700000">
            <a:off x="4658627" y="5187942"/>
            <a:ext cx="378000" cy="37800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MH_Other_11">
            <a:extLst>
              <a:ext uri="{FF2B5EF4-FFF2-40B4-BE49-F238E27FC236}">
                <a16:creationId xmlns:a16="http://schemas.microsoft.com/office/drawing/2014/main" id="{C6812F7B-E07E-4376-A57A-944A1E7FCA7B}"/>
              </a:ext>
            </a:extLst>
          </p:cNvPr>
          <p:cNvSpPr>
            <a:spLocks noChangeAspect="1"/>
          </p:cNvSpPr>
          <p:nvPr>
            <p:custDataLst>
              <p:tags r:id="rId34"/>
            </p:custDataLst>
          </p:nvPr>
        </p:nvSpPr>
        <p:spPr bwMode="auto">
          <a:xfrm>
            <a:off x="4723707" y="5282442"/>
            <a:ext cx="247842" cy="189000"/>
          </a:xfrm>
          <a:custGeom>
            <a:avLst/>
            <a:gdLst>
              <a:gd name="T0" fmla="*/ 7 w 139"/>
              <a:gd name="T1" fmla="*/ 99 h 106"/>
              <a:gd name="T2" fmla="*/ 14 w 139"/>
              <a:gd name="T3" fmla="*/ 99 h 106"/>
              <a:gd name="T4" fmla="*/ 14 w 139"/>
              <a:gd name="T5" fmla="*/ 59 h 106"/>
              <a:gd name="T6" fmla="*/ 21 w 139"/>
              <a:gd name="T7" fmla="*/ 56 h 106"/>
              <a:gd name="T8" fmla="*/ 21 w 139"/>
              <a:gd name="T9" fmla="*/ 99 h 106"/>
              <a:gd name="T10" fmla="*/ 26 w 139"/>
              <a:gd name="T11" fmla="*/ 99 h 106"/>
              <a:gd name="T12" fmla="*/ 26 w 139"/>
              <a:gd name="T13" fmla="*/ 54 h 106"/>
              <a:gd name="T14" fmla="*/ 33 w 139"/>
              <a:gd name="T15" fmla="*/ 52 h 106"/>
              <a:gd name="T16" fmla="*/ 33 w 139"/>
              <a:gd name="T17" fmla="*/ 99 h 106"/>
              <a:gd name="T18" fmla="*/ 40 w 139"/>
              <a:gd name="T19" fmla="*/ 99 h 106"/>
              <a:gd name="T20" fmla="*/ 40 w 139"/>
              <a:gd name="T21" fmla="*/ 49 h 106"/>
              <a:gd name="T22" fmla="*/ 40 w 139"/>
              <a:gd name="T23" fmla="*/ 49 h 106"/>
              <a:gd name="T24" fmla="*/ 47 w 139"/>
              <a:gd name="T25" fmla="*/ 56 h 106"/>
              <a:gd name="T26" fmla="*/ 47 w 139"/>
              <a:gd name="T27" fmla="*/ 99 h 106"/>
              <a:gd name="T28" fmla="*/ 52 w 139"/>
              <a:gd name="T29" fmla="*/ 99 h 106"/>
              <a:gd name="T30" fmla="*/ 52 w 139"/>
              <a:gd name="T31" fmla="*/ 61 h 106"/>
              <a:gd name="T32" fmla="*/ 59 w 139"/>
              <a:gd name="T33" fmla="*/ 59 h 106"/>
              <a:gd name="T34" fmla="*/ 59 w 139"/>
              <a:gd name="T35" fmla="*/ 99 h 106"/>
              <a:gd name="T36" fmla="*/ 64 w 139"/>
              <a:gd name="T37" fmla="*/ 99 h 106"/>
              <a:gd name="T38" fmla="*/ 64 w 139"/>
              <a:gd name="T39" fmla="*/ 56 h 106"/>
              <a:gd name="T40" fmla="*/ 71 w 139"/>
              <a:gd name="T41" fmla="*/ 52 h 106"/>
              <a:gd name="T42" fmla="*/ 71 w 139"/>
              <a:gd name="T43" fmla="*/ 99 h 106"/>
              <a:gd name="T44" fmla="*/ 76 w 139"/>
              <a:gd name="T45" fmla="*/ 99 h 106"/>
              <a:gd name="T46" fmla="*/ 76 w 139"/>
              <a:gd name="T47" fmla="*/ 49 h 106"/>
              <a:gd name="T48" fmla="*/ 83 w 139"/>
              <a:gd name="T49" fmla="*/ 45 h 106"/>
              <a:gd name="T50" fmla="*/ 83 w 139"/>
              <a:gd name="T51" fmla="*/ 99 h 106"/>
              <a:gd name="T52" fmla="*/ 90 w 139"/>
              <a:gd name="T53" fmla="*/ 99 h 106"/>
              <a:gd name="T54" fmla="*/ 90 w 139"/>
              <a:gd name="T55" fmla="*/ 42 h 106"/>
              <a:gd name="T56" fmla="*/ 97 w 139"/>
              <a:gd name="T57" fmla="*/ 40 h 106"/>
              <a:gd name="T58" fmla="*/ 97 w 139"/>
              <a:gd name="T59" fmla="*/ 99 h 106"/>
              <a:gd name="T60" fmla="*/ 102 w 139"/>
              <a:gd name="T61" fmla="*/ 99 h 106"/>
              <a:gd name="T62" fmla="*/ 102 w 139"/>
              <a:gd name="T63" fmla="*/ 38 h 106"/>
              <a:gd name="T64" fmla="*/ 109 w 139"/>
              <a:gd name="T65" fmla="*/ 33 h 106"/>
              <a:gd name="T66" fmla="*/ 109 w 139"/>
              <a:gd name="T67" fmla="*/ 99 h 106"/>
              <a:gd name="T68" fmla="*/ 135 w 139"/>
              <a:gd name="T69" fmla="*/ 99 h 106"/>
              <a:gd name="T70" fmla="*/ 135 w 139"/>
              <a:gd name="T71" fmla="*/ 106 h 106"/>
              <a:gd name="T72" fmla="*/ 7 w 139"/>
              <a:gd name="T73" fmla="*/ 106 h 106"/>
              <a:gd name="T74" fmla="*/ 0 w 139"/>
              <a:gd name="T75" fmla="*/ 106 h 106"/>
              <a:gd name="T76" fmla="*/ 0 w 139"/>
              <a:gd name="T77" fmla="*/ 99 h 106"/>
              <a:gd name="T78" fmla="*/ 0 w 139"/>
              <a:gd name="T79" fmla="*/ 2 h 106"/>
              <a:gd name="T80" fmla="*/ 7 w 139"/>
              <a:gd name="T81" fmla="*/ 2 h 106"/>
              <a:gd name="T82" fmla="*/ 7 w 139"/>
              <a:gd name="T83" fmla="*/ 40 h 106"/>
              <a:gd name="T84" fmla="*/ 42 w 139"/>
              <a:gd name="T85" fmla="*/ 26 h 106"/>
              <a:gd name="T86" fmla="*/ 45 w 139"/>
              <a:gd name="T87" fmla="*/ 23 h 106"/>
              <a:gd name="T88" fmla="*/ 50 w 139"/>
              <a:gd name="T89" fmla="*/ 28 h 106"/>
              <a:gd name="T90" fmla="*/ 54 w 139"/>
              <a:gd name="T91" fmla="*/ 38 h 106"/>
              <a:gd name="T92" fmla="*/ 109 w 139"/>
              <a:gd name="T93" fmla="*/ 12 h 106"/>
              <a:gd name="T94" fmla="*/ 102 w 139"/>
              <a:gd name="T95" fmla="*/ 0 h 106"/>
              <a:gd name="T96" fmla="*/ 121 w 139"/>
              <a:gd name="T97" fmla="*/ 0 h 106"/>
              <a:gd name="T98" fmla="*/ 139 w 139"/>
              <a:gd name="T99" fmla="*/ 2 h 106"/>
              <a:gd name="T100" fmla="*/ 130 w 139"/>
              <a:gd name="T101" fmla="*/ 16 h 106"/>
              <a:gd name="T102" fmla="*/ 121 w 139"/>
              <a:gd name="T103" fmla="*/ 33 h 106"/>
              <a:gd name="T104" fmla="*/ 113 w 139"/>
              <a:gd name="T105" fmla="*/ 21 h 106"/>
              <a:gd name="T106" fmla="*/ 57 w 139"/>
              <a:gd name="T107" fmla="*/ 49 h 106"/>
              <a:gd name="T108" fmla="*/ 52 w 139"/>
              <a:gd name="T109" fmla="*/ 52 h 106"/>
              <a:gd name="T110" fmla="*/ 47 w 139"/>
              <a:gd name="T111" fmla="*/ 47 h 106"/>
              <a:gd name="T112" fmla="*/ 42 w 139"/>
              <a:gd name="T113" fmla="*/ 38 h 106"/>
              <a:gd name="T114" fmla="*/ 7 w 139"/>
              <a:gd name="T115" fmla="*/ 54 h 106"/>
              <a:gd name="T116" fmla="*/ 7 w 139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6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6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6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2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39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2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MH_Other_12">
            <a:extLst>
              <a:ext uri="{FF2B5EF4-FFF2-40B4-BE49-F238E27FC236}">
                <a16:creationId xmlns:a16="http://schemas.microsoft.com/office/drawing/2014/main" id="{4EC73E55-D76A-4E1A-B802-7791D73C0330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 rot="2700000">
            <a:off x="7192540" y="5172657"/>
            <a:ext cx="410516" cy="410516"/>
          </a:xfrm>
          <a:prstGeom prst="rect">
            <a:avLst/>
          </a:prstGeom>
          <a:gradFill>
            <a:gsLst>
              <a:gs pos="0">
                <a:srgbClr val="FFCD00"/>
              </a:gs>
              <a:gs pos="69000">
                <a:srgbClr val="EB870F"/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MH_Other_13">
            <a:extLst>
              <a:ext uri="{FF2B5EF4-FFF2-40B4-BE49-F238E27FC236}">
                <a16:creationId xmlns:a16="http://schemas.microsoft.com/office/drawing/2014/main" id="{C3A96756-3829-4108-BF10-A33FD87B9F0E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2700000">
            <a:off x="7268544" y="5141923"/>
            <a:ext cx="257843" cy="257843"/>
          </a:xfrm>
          <a:custGeom>
            <a:avLst/>
            <a:gdLst>
              <a:gd name="connsiteX0" fmla="*/ 0 w 343791"/>
              <a:gd name="connsiteY0" fmla="*/ 0 h 343791"/>
              <a:gd name="connsiteX1" fmla="*/ 343791 w 343791"/>
              <a:gd name="connsiteY1" fmla="*/ 0 h 343791"/>
              <a:gd name="connsiteX2" fmla="*/ 0 w 343791"/>
              <a:gd name="connsiteY2" fmla="*/ 343791 h 3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791" h="343791">
                <a:moveTo>
                  <a:pt x="0" y="0"/>
                </a:moveTo>
                <a:lnTo>
                  <a:pt x="343791" y="0"/>
                </a:lnTo>
                <a:lnTo>
                  <a:pt x="0" y="343791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69000">
                <a:srgbClr val="FFCD00">
                  <a:alpha val="0"/>
                </a:srgbClr>
              </a:gs>
            </a:gsLst>
            <a:lin ang="27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MH_Other_14">
            <a:extLst>
              <a:ext uri="{FF2B5EF4-FFF2-40B4-BE49-F238E27FC236}">
                <a16:creationId xmlns:a16="http://schemas.microsoft.com/office/drawing/2014/main" id="{B5E9AA2F-7B59-410B-98E9-F1D5B10534F0}"/>
              </a:ext>
            </a:extLst>
          </p:cNvPr>
          <p:cNvSpPr>
            <a:spLocks noChangeAspect="1"/>
          </p:cNvSpPr>
          <p:nvPr>
            <p:custDataLst>
              <p:tags r:id="rId37"/>
            </p:custDataLst>
          </p:nvPr>
        </p:nvSpPr>
        <p:spPr>
          <a:xfrm rot="2700000">
            <a:off x="7208798" y="5188915"/>
            <a:ext cx="378000" cy="378000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MH_Other_15">
            <a:extLst>
              <a:ext uri="{FF2B5EF4-FFF2-40B4-BE49-F238E27FC236}">
                <a16:creationId xmlns:a16="http://schemas.microsoft.com/office/drawing/2014/main" id="{3135579A-575F-4F77-B644-C0FCB23C5F2B}"/>
              </a:ext>
            </a:extLst>
          </p:cNvPr>
          <p:cNvSpPr>
            <a:spLocks noChangeAspect="1" noEditPoints="1"/>
          </p:cNvSpPr>
          <p:nvPr>
            <p:custDataLst>
              <p:tags r:id="rId38"/>
            </p:custDataLst>
          </p:nvPr>
        </p:nvSpPr>
        <p:spPr bwMode="auto">
          <a:xfrm>
            <a:off x="7281786" y="5283415"/>
            <a:ext cx="232024" cy="189000"/>
          </a:xfrm>
          <a:custGeom>
            <a:avLst/>
            <a:gdLst>
              <a:gd name="T0" fmla="*/ 48 w 64"/>
              <a:gd name="T1" fmla="*/ 0 h 52"/>
              <a:gd name="T2" fmla="*/ 51 w 64"/>
              <a:gd name="T3" fmla="*/ 16 h 52"/>
              <a:gd name="T4" fmla="*/ 46 w 64"/>
              <a:gd name="T5" fmla="*/ 8 h 52"/>
              <a:gd name="T6" fmla="*/ 24 w 64"/>
              <a:gd name="T7" fmla="*/ 27 h 52"/>
              <a:gd name="T8" fmla="*/ 16 w 64"/>
              <a:gd name="T9" fmla="*/ 26 h 52"/>
              <a:gd name="T10" fmla="*/ 25 w 64"/>
              <a:gd name="T11" fmla="*/ 32 h 52"/>
              <a:gd name="T12" fmla="*/ 29 w 64"/>
              <a:gd name="T13" fmla="*/ 37 h 52"/>
              <a:gd name="T14" fmla="*/ 0 w 64"/>
              <a:gd name="T15" fmla="*/ 34 h 52"/>
              <a:gd name="T16" fmla="*/ 3 w 64"/>
              <a:gd name="T17" fmla="*/ 0 h 52"/>
              <a:gd name="T18" fmla="*/ 32 w 64"/>
              <a:gd name="T19" fmla="*/ 32 h 52"/>
              <a:gd name="T20" fmla="*/ 45 w 64"/>
              <a:gd name="T21" fmla="*/ 45 h 52"/>
              <a:gd name="T22" fmla="*/ 53 w 64"/>
              <a:gd name="T23" fmla="*/ 43 h 52"/>
              <a:gd name="T24" fmla="*/ 59 w 64"/>
              <a:gd name="T25" fmla="*/ 52 h 52"/>
              <a:gd name="T26" fmla="*/ 57 w 64"/>
              <a:gd name="T27" fmla="*/ 39 h 52"/>
              <a:gd name="T28" fmla="*/ 55 w 64"/>
              <a:gd name="T29" fmla="*/ 40 h 52"/>
              <a:gd name="T30" fmla="*/ 54 w 64"/>
              <a:gd name="T31" fmla="*/ 23 h 52"/>
              <a:gd name="T32" fmla="*/ 54 w 64"/>
              <a:gd name="T33" fmla="*/ 23 h 52"/>
              <a:gd name="T34" fmla="*/ 45 w 64"/>
              <a:gd name="T35" fmla="*/ 19 h 52"/>
              <a:gd name="T36" fmla="*/ 40 w 64"/>
              <a:gd name="T37" fmla="*/ 29 h 52"/>
              <a:gd name="T38" fmla="*/ 50 w 64"/>
              <a:gd name="T39" fmla="*/ 30 h 52"/>
              <a:gd name="T40" fmla="*/ 40 w 64"/>
              <a:gd name="T41" fmla="*/ 29 h 52"/>
              <a:gd name="T42" fmla="*/ 39 w 64"/>
              <a:gd name="T43" fmla="*/ 33 h 52"/>
              <a:gd name="T44" fmla="*/ 51 w 64"/>
              <a:gd name="T45" fmla="*/ 32 h 52"/>
              <a:gd name="T46" fmla="*/ 40 w 64"/>
              <a:gd name="T47" fmla="*/ 34 h 52"/>
              <a:gd name="T48" fmla="*/ 44 w 64"/>
              <a:gd name="T49" fmla="*/ 35 h 52"/>
              <a:gd name="T50" fmla="*/ 40 w 64"/>
              <a:gd name="T51" fmla="*/ 34 h 52"/>
              <a:gd name="T52" fmla="*/ 44 w 64"/>
              <a:gd name="T53" fmla="*/ 28 h 52"/>
              <a:gd name="T54" fmla="*/ 47 w 64"/>
              <a:gd name="T55" fmla="*/ 26 h 52"/>
              <a:gd name="T56" fmla="*/ 45 w 64"/>
              <a:gd name="T57" fmla="*/ 24 h 52"/>
              <a:gd name="T58" fmla="*/ 37 w 64"/>
              <a:gd name="T59" fmla="*/ 32 h 52"/>
              <a:gd name="T60" fmla="*/ 45 w 64"/>
              <a:gd name="T61" fmla="*/ 40 h 52"/>
              <a:gd name="T62" fmla="*/ 51 w 64"/>
              <a:gd name="T63" fmla="*/ 38 h 52"/>
              <a:gd name="T64" fmla="*/ 51 w 64"/>
              <a:gd name="T65" fmla="*/ 38 h 52"/>
              <a:gd name="T66" fmla="*/ 51 w 64"/>
              <a:gd name="T67" fmla="*/ 26 h 52"/>
              <a:gd name="T68" fmla="*/ 51 w 64"/>
              <a:gd name="T69" fmla="*/ 26 h 52"/>
              <a:gd name="T70" fmla="*/ 45 w 64"/>
              <a:gd name="T71" fmla="*/ 24 h 52"/>
              <a:gd name="T72" fmla="*/ 12 w 64"/>
              <a:gd name="T73" fmla="*/ 15 h 52"/>
              <a:gd name="T74" fmla="*/ 5 w 64"/>
              <a:gd name="T75" fmla="*/ 29 h 52"/>
              <a:gd name="T76" fmla="*/ 16 w 64"/>
              <a:gd name="T77" fmla="*/ 19 h 52"/>
              <a:gd name="T78" fmla="*/ 25 w 64"/>
              <a:gd name="T79" fmla="*/ 21 h 52"/>
              <a:gd name="T80" fmla="*/ 42 w 64"/>
              <a:gd name="T81" fmla="*/ 5 h 52"/>
              <a:gd name="T82" fmla="*/ 16 w 64"/>
              <a:gd name="T83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" h="52">
                <a:moveTo>
                  <a:pt x="3" y="0"/>
                </a:moveTo>
                <a:cubicBezTo>
                  <a:pt x="48" y="0"/>
                  <a:pt x="48" y="0"/>
                  <a:pt x="48" y="0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7" y="15"/>
                  <a:pt x="46" y="15"/>
                </a:cubicBezTo>
                <a:cubicBezTo>
                  <a:pt x="46" y="8"/>
                  <a:pt x="46" y="8"/>
                  <a:pt x="46" y="8"/>
                </a:cubicBezTo>
                <a:cubicBezTo>
                  <a:pt x="39" y="14"/>
                  <a:pt x="33" y="20"/>
                  <a:pt x="27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6"/>
                  <a:pt x="16" y="26"/>
                  <a:pt x="16" y="26"/>
                </a:cubicBezTo>
                <a:cubicBezTo>
                  <a:pt x="9" y="32"/>
                  <a:pt x="9" y="32"/>
                  <a:pt x="9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29" y="35"/>
                  <a:pt x="29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"/>
                  <a:pt x="0" y="2"/>
                  <a:pt x="0" y="2"/>
                </a:cubicBezTo>
                <a:cubicBezTo>
                  <a:pt x="3" y="0"/>
                  <a:pt x="3" y="0"/>
                  <a:pt x="3" y="0"/>
                </a:cubicBezTo>
                <a:close/>
                <a:moveTo>
                  <a:pt x="36" y="23"/>
                </a:moveTo>
                <a:cubicBezTo>
                  <a:pt x="34" y="25"/>
                  <a:pt x="33" y="28"/>
                  <a:pt x="32" y="32"/>
                </a:cubicBezTo>
                <a:cubicBezTo>
                  <a:pt x="32" y="35"/>
                  <a:pt x="34" y="38"/>
                  <a:pt x="36" y="41"/>
                </a:cubicBezTo>
                <a:cubicBezTo>
                  <a:pt x="38" y="43"/>
                  <a:pt x="42" y="44"/>
                  <a:pt x="45" y="45"/>
                </a:cubicBezTo>
                <a:cubicBezTo>
                  <a:pt x="48" y="45"/>
                  <a:pt x="50" y="44"/>
                  <a:pt x="53" y="42"/>
                </a:cubicBezTo>
                <a:cubicBezTo>
                  <a:pt x="53" y="43"/>
                  <a:pt x="53" y="43"/>
                  <a:pt x="53" y="43"/>
                </a:cubicBezTo>
                <a:cubicBezTo>
                  <a:pt x="52" y="44"/>
                  <a:pt x="52" y="44"/>
                  <a:pt x="52" y="44"/>
                </a:cubicBezTo>
                <a:cubicBezTo>
                  <a:pt x="59" y="52"/>
                  <a:pt x="59" y="52"/>
                  <a:pt x="59" y="52"/>
                </a:cubicBezTo>
                <a:cubicBezTo>
                  <a:pt x="64" y="47"/>
                  <a:pt x="64" y="47"/>
                  <a:pt x="64" y="47"/>
                </a:cubicBezTo>
                <a:cubicBezTo>
                  <a:pt x="57" y="39"/>
                  <a:pt x="57" y="39"/>
                  <a:pt x="57" y="39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0"/>
                  <a:pt x="55" y="40"/>
                  <a:pt x="55" y="40"/>
                </a:cubicBezTo>
                <a:cubicBezTo>
                  <a:pt x="57" y="38"/>
                  <a:pt x="58" y="35"/>
                  <a:pt x="58" y="32"/>
                </a:cubicBezTo>
                <a:cubicBezTo>
                  <a:pt x="58" y="29"/>
                  <a:pt x="57" y="26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2" y="20"/>
                  <a:pt x="49" y="19"/>
                  <a:pt x="45" y="19"/>
                </a:cubicBezTo>
                <a:cubicBezTo>
                  <a:pt x="42" y="19"/>
                  <a:pt x="39" y="20"/>
                  <a:pt x="36" y="23"/>
                </a:cubicBezTo>
                <a:close/>
                <a:moveTo>
                  <a:pt x="40" y="29"/>
                </a:moveTo>
                <a:cubicBezTo>
                  <a:pt x="40" y="30"/>
                  <a:pt x="40" y="30"/>
                  <a:pt x="4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9"/>
                  <a:pt x="50" y="29"/>
                  <a:pt x="50" y="29"/>
                </a:cubicBezTo>
                <a:cubicBezTo>
                  <a:pt x="40" y="29"/>
                  <a:pt x="40" y="29"/>
                  <a:pt x="40" y="29"/>
                </a:cubicBezTo>
                <a:close/>
                <a:moveTo>
                  <a:pt x="39" y="32"/>
                </a:moveTo>
                <a:cubicBezTo>
                  <a:pt x="39" y="33"/>
                  <a:pt x="39" y="33"/>
                  <a:pt x="39" y="33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32"/>
                  <a:pt x="51" y="32"/>
                  <a:pt x="51" y="32"/>
                </a:cubicBezTo>
                <a:cubicBezTo>
                  <a:pt x="39" y="32"/>
                  <a:pt x="39" y="32"/>
                  <a:pt x="39" y="32"/>
                </a:cubicBezTo>
                <a:close/>
                <a:moveTo>
                  <a:pt x="40" y="34"/>
                </a:moveTo>
                <a:cubicBezTo>
                  <a:pt x="40" y="35"/>
                  <a:pt x="40" y="35"/>
                  <a:pt x="40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34"/>
                  <a:pt x="44" y="34"/>
                  <a:pt x="44" y="34"/>
                </a:cubicBezTo>
                <a:cubicBezTo>
                  <a:pt x="40" y="34"/>
                  <a:pt x="40" y="34"/>
                  <a:pt x="40" y="34"/>
                </a:cubicBezTo>
                <a:close/>
                <a:moveTo>
                  <a:pt x="44" y="26"/>
                </a:moveTo>
                <a:cubicBezTo>
                  <a:pt x="44" y="28"/>
                  <a:pt x="44" y="28"/>
                  <a:pt x="44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6"/>
                  <a:pt x="47" y="26"/>
                  <a:pt x="47" y="26"/>
                </a:cubicBezTo>
                <a:cubicBezTo>
                  <a:pt x="44" y="26"/>
                  <a:pt x="44" y="26"/>
                  <a:pt x="44" y="26"/>
                </a:cubicBezTo>
                <a:close/>
                <a:moveTo>
                  <a:pt x="45" y="24"/>
                </a:moveTo>
                <a:cubicBezTo>
                  <a:pt x="43" y="24"/>
                  <a:pt x="41" y="25"/>
                  <a:pt x="40" y="26"/>
                </a:cubicBezTo>
                <a:cubicBezTo>
                  <a:pt x="38" y="28"/>
                  <a:pt x="37" y="30"/>
                  <a:pt x="37" y="32"/>
                </a:cubicBezTo>
                <a:cubicBezTo>
                  <a:pt x="37" y="34"/>
                  <a:pt x="38" y="36"/>
                  <a:pt x="39" y="37"/>
                </a:cubicBezTo>
                <a:cubicBezTo>
                  <a:pt x="41" y="39"/>
                  <a:pt x="43" y="40"/>
                  <a:pt x="45" y="40"/>
                </a:cubicBezTo>
                <a:cubicBezTo>
                  <a:pt x="47" y="40"/>
                  <a:pt x="49" y="39"/>
                  <a:pt x="51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2" y="36"/>
                  <a:pt x="53" y="34"/>
                  <a:pt x="53" y="32"/>
                </a:cubicBezTo>
                <a:cubicBezTo>
                  <a:pt x="53" y="30"/>
                  <a:pt x="52" y="28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49" y="25"/>
                  <a:pt x="47" y="24"/>
                  <a:pt x="45" y="24"/>
                </a:cubicBezTo>
                <a:close/>
                <a:moveTo>
                  <a:pt x="16" y="19"/>
                </a:moveTo>
                <a:cubicBezTo>
                  <a:pt x="12" y="15"/>
                  <a:pt x="12" y="15"/>
                  <a:pt x="12" y="15"/>
                </a:cubicBezTo>
                <a:cubicBezTo>
                  <a:pt x="5" y="8"/>
                  <a:pt x="5" y="8"/>
                  <a:pt x="5" y="8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2"/>
                  <a:pt x="12" y="22"/>
                  <a:pt x="12" y="22"/>
                </a:cubicBezTo>
                <a:cubicBezTo>
                  <a:pt x="16" y="19"/>
                  <a:pt x="16" y="19"/>
                  <a:pt x="16" y="19"/>
                </a:cubicBezTo>
                <a:close/>
                <a:moveTo>
                  <a:pt x="16" y="12"/>
                </a:moveTo>
                <a:cubicBezTo>
                  <a:pt x="25" y="21"/>
                  <a:pt x="25" y="21"/>
                  <a:pt x="25" y="21"/>
                </a:cubicBezTo>
                <a:cubicBezTo>
                  <a:pt x="35" y="12"/>
                  <a:pt x="35" y="12"/>
                  <a:pt x="35" y="12"/>
                </a:cubicBezTo>
                <a:cubicBezTo>
                  <a:pt x="42" y="5"/>
                  <a:pt x="42" y="5"/>
                  <a:pt x="42" y="5"/>
                </a:cubicBezTo>
                <a:cubicBezTo>
                  <a:pt x="9" y="5"/>
                  <a:pt x="9" y="5"/>
                  <a:pt x="9" y="5"/>
                </a:cubicBezTo>
                <a:lnTo>
                  <a:pt x="16" y="1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0" name="MH_Other_24">
            <a:extLst>
              <a:ext uri="{FF2B5EF4-FFF2-40B4-BE49-F238E27FC236}">
                <a16:creationId xmlns:a16="http://schemas.microsoft.com/office/drawing/2014/main" id="{2C64DB19-5B7E-45E3-B463-FA094EADA2C0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 flipV="1">
            <a:off x="5594350" y="2319564"/>
            <a:ext cx="1003300" cy="452438"/>
          </a:xfrm>
          <a:custGeom>
            <a:avLst/>
            <a:gdLst>
              <a:gd name="connsiteX0" fmla="*/ 691248 w 1337472"/>
              <a:gd name="connsiteY0" fmla="*/ 603903 h 603903"/>
              <a:gd name="connsiteX1" fmla="*/ 1337197 w 1337472"/>
              <a:gd name="connsiteY1" fmla="*/ 175740 h 603903"/>
              <a:gd name="connsiteX2" fmla="*/ 1337472 w 1337472"/>
              <a:gd name="connsiteY2" fmla="*/ 174853 h 603903"/>
              <a:gd name="connsiteX3" fmla="*/ 1298229 w 1337472"/>
              <a:gd name="connsiteY3" fmla="*/ 222416 h 603903"/>
              <a:gd name="connsiteX4" fmla="*/ 726370 w 1337472"/>
              <a:gd name="connsiteY4" fmla="*/ 459288 h 603903"/>
              <a:gd name="connsiteX5" fmla="*/ 55759 w 1337472"/>
              <a:gd name="connsiteY5" fmla="*/ 102727 h 603903"/>
              <a:gd name="connsiteX6" fmla="*/ 0 w 1337472"/>
              <a:gd name="connsiteY6" fmla="*/ 0 h 603903"/>
              <a:gd name="connsiteX7" fmla="*/ 4451 w 1337472"/>
              <a:gd name="connsiteY7" fmla="*/ 44147 h 603903"/>
              <a:gd name="connsiteX8" fmla="*/ 691248 w 1337472"/>
              <a:gd name="connsiteY8" fmla="*/ 603903 h 6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472" h="603903">
                <a:moveTo>
                  <a:pt x="691248" y="603903"/>
                </a:moveTo>
                <a:cubicBezTo>
                  <a:pt x="981629" y="603903"/>
                  <a:pt x="1230773" y="427353"/>
                  <a:pt x="1337197" y="175740"/>
                </a:cubicBezTo>
                <a:lnTo>
                  <a:pt x="1337472" y="174853"/>
                </a:lnTo>
                <a:lnTo>
                  <a:pt x="1298229" y="222416"/>
                </a:lnTo>
                <a:cubicBezTo>
                  <a:pt x="1151877" y="368768"/>
                  <a:pt x="949695" y="459288"/>
                  <a:pt x="726370" y="459288"/>
                </a:cubicBezTo>
                <a:cubicBezTo>
                  <a:pt x="447215" y="459288"/>
                  <a:pt x="201093" y="317850"/>
                  <a:pt x="55759" y="102727"/>
                </a:cubicBezTo>
                <a:lnTo>
                  <a:pt x="0" y="0"/>
                </a:lnTo>
                <a:lnTo>
                  <a:pt x="4451" y="44147"/>
                </a:lnTo>
                <a:cubicBezTo>
                  <a:pt x="69820" y="363599"/>
                  <a:pt x="352471" y="603903"/>
                  <a:pt x="691248" y="603903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alpha val="0"/>
                </a:sysClr>
              </a:gs>
              <a:gs pos="92000">
                <a:sysClr val="window" lastClr="FFFFFF">
                  <a:alpha val="34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MH_Other_25">
            <a:extLst>
              <a:ext uri="{FF2B5EF4-FFF2-40B4-BE49-F238E27FC236}">
                <a16:creationId xmlns:a16="http://schemas.microsoft.com/office/drawing/2014/main" id="{A4FD2EFC-4662-40BA-B459-8DDC91996238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flipV="1">
            <a:off x="6735763" y="3454628"/>
            <a:ext cx="1003300" cy="452437"/>
          </a:xfrm>
          <a:custGeom>
            <a:avLst/>
            <a:gdLst>
              <a:gd name="connsiteX0" fmla="*/ 691248 w 1337472"/>
              <a:gd name="connsiteY0" fmla="*/ 603903 h 603903"/>
              <a:gd name="connsiteX1" fmla="*/ 1337197 w 1337472"/>
              <a:gd name="connsiteY1" fmla="*/ 175740 h 603903"/>
              <a:gd name="connsiteX2" fmla="*/ 1337472 w 1337472"/>
              <a:gd name="connsiteY2" fmla="*/ 174853 h 603903"/>
              <a:gd name="connsiteX3" fmla="*/ 1298229 w 1337472"/>
              <a:gd name="connsiteY3" fmla="*/ 222416 h 603903"/>
              <a:gd name="connsiteX4" fmla="*/ 726370 w 1337472"/>
              <a:gd name="connsiteY4" fmla="*/ 459288 h 603903"/>
              <a:gd name="connsiteX5" fmla="*/ 55759 w 1337472"/>
              <a:gd name="connsiteY5" fmla="*/ 102727 h 603903"/>
              <a:gd name="connsiteX6" fmla="*/ 0 w 1337472"/>
              <a:gd name="connsiteY6" fmla="*/ 0 h 603903"/>
              <a:gd name="connsiteX7" fmla="*/ 4451 w 1337472"/>
              <a:gd name="connsiteY7" fmla="*/ 44147 h 603903"/>
              <a:gd name="connsiteX8" fmla="*/ 691248 w 1337472"/>
              <a:gd name="connsiteY8" fmla="*/ 603903 h 6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472" h="603903">
                <a:moveTo>
                  <a:pt x="691248" y="603903"/>
                </a:moveTo>
                <a:cubicBezTo>
                  <a:pt x="981629" y="603903"/>
                  <a:pt x="1230773" y="427353"/>
                  <a:pt x="1337197" y="175740"/>
                </a:cubicBezTo>
                <a:lnTo>
                  <a:pt x="1337472" y="174853"/>
                </a:lnTo>
                <a:lnTo>
                  <a:pt x="1298229" y="222416"/>
                </a:lnTo>
                <a:cubicBezTo>
                  <a:pt x="1151877" y="368768"/>
                  <a:pt x="949695" y="459288"/>
                  <a:pt x="726370" y="459288"/>
                </a:cubicBezTo>
                <a:cubicBezTo>
                  <a:pt x="447215" y="459288"/>
                  <a:pt x="201093" y="317850"/>
                  <a:pt x="55759" y="102727"/>
                </a:cubicBezTo>
                <a:lnTo>
                  <a:pt x="0" y="0"/>
                </a:lnTo>
                <a:lnTo>
                  <a:pt x="4451" y="44147"/>
                </a:lnTo>
                <a:cubicBezTo>
                  <a:pt x="69820" y="363599"/>
                  <a:pt x="352471" y="603903"/>
                  <a:pt x="691248" y="603903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alpha val="0"/>
                </a:sysClr>
              </a:gs>
              <a:gs pos="92000">
                <a:sysClr val="window" lastClr="FFFFFF">
                  <a:alpha val="34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MH_Other_26">
            <a:extLst>
              <a:ext uri="{FF2B5EF4-FFF2-40B4-BE49-F238E27FC236}">
                <a16:creationId xmlns:a16="http://schemas.microsoft.com/office/drawing/2014/main" id="{96483A59-0647-4A23-B572-85EA4546705D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 flipV="1">
            <a:off x="5588000" y="4476978"/>
            <a:ext cx="1003300" cy="452437"/>
          </a:xfrm>
          <a:custGeom>
            <a:avLst/>
            <a:gdLst>
              <a:gd name="connsiteX0" fmla="*/ 691248 w 1337472"/>
              <a:gd name="connsiteY0" fmla="*/ 603903 h 603903"/>
              <a:gd name="connsiteX1" fmla="*/ 1337197 w 1337472"/>
              <a:gd name="connsiteY1" fmla="*/ 175740 h 603903"/>
              <a:gd name="connsiteX2" fmla="*/ 1337472 w 1337472"/>
              <a:gd name="connsiteY2" fmla="*/ 174853 h 603903"/>
              <a:gd name="connsiteX3" fmla="*/ 1298229 w 1337472"/>
              <a:gd name="connsiteY3" fmla="*/ 222416 h 603903"/>
              <a:gd name="connsiteX4" fmla="*/ 726370 w 1337472"/>
              <a:gd name="connsiteY4" fmla="*/ 459288 h 603903"/>
              <a:gd name="connsiteX5" fmla="*/ 55759 w 1337472"/>
              <a:gd name="connsiteY5" fmla="*/ 102727 h 603903"/>
              <a:gd name="connsiteX6" fmla="*/ 0 w 1337472"/>
              <a:gd name="connsiteY6" fmla="*/ 0 h 603903"/>
              <a:gd name="connsiteX7" fmla="*/ 4451 w 1337472"/>
              <a:gd name="connsiteY7" fmla="*/ 44147 h 603903"/>
              <a:gd name="connsiteX8" fmla="*/ 691248 w 1337472"/>
              <a:gd name="connsiteY8" fmla="*/ 603903 h 6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472" h="603903">
                <a:moveTo>
                  <a:pt x="691248" y="603903"/>
                </a:moveTo>
                <a:cubicBezTo>
                  <a:pt x="981629" y="603903"/>
                  <a:pt x="1230773" y="427353"/>
                  <a:pt x="1337197" y="175740"/>
                </a:cubicBezTo>
                <a:lnTo>
                  <a:pt x="1337472" y="174853"/>
                </a:lnTo>
                <a:lnTo>
                  <a:pt x="1298229" y="222416"/>
                </a:lnTo>
                <a:cubicBezTo>
                  <a:pt x="1151877" y="368768"/>
                  <a:pt x="949695" y="459288"/>
                  <a:pt x="726370" y="459288"/>
                </a:cubicBezTo>
                <a:cubicBezTo>
                  <a:pt x="447215" y="459288"/>
                  <a:pt x="201093" y="317850"/>
                  <a:pt x="55759" y="102727"/>
                </a:cubicBezTo>
                <a:lnTo>
                  <a:pt x="0" y="0"/>
                </a:lnTo>
                <a:lnTo>
                  <a:pt x="4451" y="44147"/>
                </a:lnTo>
                <a:cubicBezTo>
                  <a:pt x="69820" y="363599"/>
                  <a:pt x="352471" y="603903"/>
                  <a:pt x="691248" y="603903"/>
                </a:cubicBezTo>
                <a:close/>
              </a:path>
            </a:pathLst>
          </a:custGeom>
          <a:gradFill>
            <a:gsLst>
              <a:gs pos="0">
                <a:sysClr val="window" lastClr="FFFFFF">
                  <a:alpha val="0"/>
                </a:sysClr>
              </a:gs>
              <a:gs pos="92000">
                <a:sysClr val="window" lastClr="FFFFFF">
                  <a:alpha val="34000"/>
                </a:sys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770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/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4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教学重难点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FB4D60-2EC3-4B1D-ACFB-F819EC54699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cxnSp>
        <p:nvCxnSpPr>
          <p:cNvPr id="9" name="MH_Other_1">
            <a:extLst>
              <a:ext uri="{FF2B5EF4-FFF2-40B4-BE49-F238E27FC236}">
                <a16:creationId xmlns:a16="http://schemas.microsoft.com/office/drawing/2014/main" id="{A88F39F4-7459-401A-8F2C-8D18ACF0CD3F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3811649" y="1825387"/>
            <a:ext cx="0" cy="518746"/>
          </a:xfrm>
          <a:prstGeom prst="line">
            <a:avLst/>
          </a:prstGeom>
          <a:ln>
            <a:solidFill>
              <a:srgbClr val="E55F0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>
            <a:extLst>
              <a:ext uri="{FF2B5EF4-FFF2-40B4-BE49-F238E27FC236}">
                <a16:creationId xmlns:a16="http://schemas.microsoft.com/office/drawing/2014/main" id="{D6369DD4-7ACC-4499-AD14-675C8214990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38534" y="2442773"/>
            <a:ext cx="1746230" cy="1494476"/>
          </a:xfrm>
          <a:custGeom>
            <a:avLst/>
            <a:gdLst>
              <a:gd name="connsiteX0" fmla="*/ 1485682 w 1746230"/>
              <a:gd name="connsiteY0" fmla="*/ 0 h 1494476"/>
              <a:gd name="connsiteX1" fmla="*/ 1490501 w 1746230"/>
              <a:gd name="connsiteY1" fmla="*/ 3976 h 1494476"/>
              <a:gd name="connsiteX2" fmla="*/ 1746230 w 1746230"/>
              <a:gd name="connsiteY2" fmla="*/ 621361 h 1494476"/>
              <a:gd name="connsiteX3" fmla="*/ 873115 w 1746230"/>
              <a:gd name="connsiteY3" fmla="*/ 1494476 h 1494476"/>
              <a:gd name="connsiteX4" fmla="*/ 0 w 1746230"/>
              <a:gd name="connsiteY4" fmla="*/ 621361 h 1494476"/>
              <a:gd name="connsiteX5" fmla="*/ 255730 w 1746230"/>
              <a:gd name="connsiteY5" fmla="*/ 3976 h 1494476"/>
              <a:gd name="connsiteX6" fmla="*/ 260547 w 1746230"/>
              <a:gd name="connsiteY6" fmla="*/ 1 h 1494476"/>
              <a:gd name="connsiteX7" fmla="*/ 873114 w 1746230"/>
              <a:gd name="connsiteY7" fmla="*/ 612568 h 14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230" h="1494476">
                <a:moveTo>
                  <a:pt x="1485682" y="0"/>
                </a:moveTo>
                <a:lnTo>
                  <a:pt x="1490501" y="3976"/>
                </a:lnTo>
                <a:cubicBezTo>
                  <a:pt x="1648504" y="161978"/>
                  <a:pt x="1746230" y="380257"/>
                  <a:pt x="1746230" y="621361"/>
                </a:cubicBezTo>
                <a:cubicBezTo>
                  <a:pt x="1746230" y="1103569"/>
                  <a:pt x="1355323" y="1494476"/>
                  <a:pt x="873115" y="1494476"/>
                </a:cubicBezTo>
                <a:cubicBezTo>
                  <a:pt x="390907" y="1494476"/>
                  <a:pt x="0" y="1103569"/>
                  <a:pt x="0" y="621361"/>
                </a:cubicBezTo>
                <a:cubicBezTo>
                  <a:pt x="0" y="380257"/>
                  <a:pt x="97727" y="161978"/>
                  <a:pt x="255730" y="3976"/>
                </a:cubicBezTo>
                <a:lnTo>
                  <a:pt x="260547" y="1"/>
                </a:lnTo>
                <a:lnTo>
                  <a:pt x="873114" y="612568"/>
                </a:lnTo>
                <a:close/>
              </a:path>
            </a:pathLst>
          </a:custGeom>
          <a:solidFill>
            <a:srgbClr val="E55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23F344E9-BC0C-4B58-B260-6FDD80C1E0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91649" y="2344133"/>
            <a:ext cx="1440000" cy="1440000"/>
          </a:xfrm>
          <a:prstGeom prst="ellipse">
            <a:avLst/>
          </a:prstGeom>
          <a:solidFill>
            <a:srgbClr val="FEFFFF"/>
          </a:solidFill>
          <a:ln>
            <a:solidFill>
              <a:srgbClr val="E55F0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E55F06"/>
                </a:solidFill>
                <a:latin typeface="Calibri" pitchFamily="34" charset="0"/>
              </a:rPr>
              <a:t>教学</a:t>
            </a:r>
            <a:endParaRPr lang="en-US" altLang="zh-CN" dirty="0">
              <a:solidFill>
                <a:srgbClr val="E55F06"/>
              </a:solidFill>
              <a:latin typeface="Calibri" pitchFamily="34" charset="0"/>
            </a:endParaRPr>
          </a:p>
          <a:p>
            <a:pPr algn="ctr"/>
            <a:r>
              <a:rPr lang="zh-CN" altLang="en-US" dirty="0">
                <a:solidFill>
                  <a:srgbClr val="E55F06"/>
                </a:solidFill>
                <a:latin typeface="Calibri" pitchFamily="34" charset="0"/>
              </a:rPr>
              <a:t>重点</a:t>
            </a:r>
          </a:p>
        </p:txBody>
      </p:sp>
      <p:sp>
        <p:nvSpPr>
          <p:cNvPr id="13" name="MH_Other_3">
            <a:extLst>
              <a:ext uri="{FF2B5EF4-FFF2-40B4-BE49-F238E27FC236}">
                <a16:creationId xmlns:a16="http://schemas.microsoft.com/office/drawing/2014/main" id="{A66AA6BD-4512-43AC-8253-1AF95FEDEC8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45455" y="1587907"/>
            <a:ext cx="332388" cy="332388"/>
          </a:xfrm>
          <a:prstGeom prst="ellipse">
            <a:avLst/>
          </a:prstGeom>
          <a:solidFill>
            <a:srgbClr val="E55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latin typeface="Calibri" pitchFamily="34" charset="0"/>
              </a:rPr>
              <a:t>A</a:t>
            </a:r>
            <a:endParaRPr lang="zh-CN" altLang="en-US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14" name="MH_Text_1">
            <a:extLst>
              <a:ext uri="{FF2B5EF4-FFF2-40B4-BE49-F238E27FC236}">
                <a16:creationId xmlns:a16="http://schemas.microsoft.com/office/drawing/2014/main" id="{22C2497B-485F-430B-BA5E-C9DF820048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07431" y="4216551"/>
            <a:ext cx="3343275" cy="166427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引导学生探索两角差（和）的余弦公式，了解其内在</a:t>
            </a:r>
            <a:r>
              <a:rPr lang="zh-CN" altLang="zh-CN" sz="1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联系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zh-CN" sz="1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应用公式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解决简单问题；</a:t>
            </a:r>
            <a:endParaRPr lang="zh-CN" altLang="en-US" sz="1600" dirty="0">
              <a:latin typeface="Calibri" pitchFamily="34" charset="0"/>
            </a:endParaRPr>
          </a:p>
        </p:txBody>
      </p:sp>
      <p:cxnSp>
        <p:nvCxnSpPr>
          <p:cNvPr id="15" name="MH_Other_4">
            <a:extLst>
              <a:ext uri="{FF2B5EF4-FFF2-40B4-BE49-F238E27FC236}">
                <a16:creationId xmlns:a16="http://schemas.microsoft.com/office/drawing/2014/main" id="{C3DFBAA5-2DBF-4CB7-B2B8-632477A3A304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680265" y="1825387"/>
            <a:ext cx="0" cy="518746"/>
          </a:xfrm>
          <a:prstGeom prst="line">
            <a:avLst/>
          </a:prstGeom>
          <a:ln>
            <a:solidFill>
              <a:srgbClr val="2A485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Other_5">
            <a:extLst>
              <a:ext uri="{FF2B5EF4-FFF2-40B4-BE49-F238E27FC236}">
                <a16:creationId xmlns:a16="http://schemas.microsoft.com/office/drawing/2014/main" id="{C1681E42-5BC8-4241-967A-2FDA4EA8C66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07150" y="2442773"/>
            <a:ext cx="1746230" cy="1494476"/>
          </a:xfrm>
          <a:custGeom>
            <a:avLst/>
            <a:gdLst>
              <a:gd name="connsiteX0" fmla="*/ 1485682 w 1746230"/>
              <a:gd name="connsiteY0" fmla="*/ 0 h 1494476"/>
              <a:gd name="connsiteX1" fmla="*/ 1490501 w 1746230"/>
              <a:gd name="connsiteY1" fmla="*/ 3976 h 1494476"/>
              <a:gd name="connsiteX2" fmla="*/ 1746230 w 1746230"/>
              <a:gd name="connsiteY2" fmla="*/ 621361 h 1494476"/>
              <a:gd name="connsiteX3" fmla="*/ 873115 w 1746230"/>
              <a:gd name="connsiteY3" fmla="*/ 1494476 h 1494476"/>
              <a:gd name="connsiteX4" fmla="*/ 0 w 1746230"/>
              <a:gd name="connsiteY4" fmla="*/ 621361 h 1494476"/>
              <a:gd name="connsiteX5" fmla="*/ 255730 w 1746230"/>
              <a:gd name="connsiteY5" fmla="*/ 3976 h 1494476"/>
              <a:gd name="connsiteX6" fmla="*/ 260547 w 1746230"/>
              <a:gd name="connsiteY6" fmla="*/ 1 h 1494476"/>
              <a:gd name="connsiteX7" fmla="*/ 873114 w 1746230"/>
              <a:gd name="connsiteY7" fmla="*/ 612568 h 14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230" h="1494476">
                <a:moveTo>
                  <a:pt x="1485682" y="0"/>
                </a:moveTo>
                <a:lnTo>
                  <a:pt x="1490501" y="3976"/>
                </a:lnTo>
                <a:cubicBezTo>
                  <a:pt x="1648504" y="161978"/>
                  <a:pt x="1746230" y="380257"/>
                  <a:pt x="1746230" y="621361"/>
                </a:cubicBezTo>
                <a:cubicBezTo>
                  <a:pt x="1746230" y="1103569"/>
                  <a:pt x="1355323" y="1494476"/>
                  <a:pt x="873115" y="1494476"/>
                </a:cubicBezTo>
                <a:cubicBezTo>
                  <a:pt x="390907" y="1494476"/>
                  <a:pt x="0" y="1103569"/>
                  <a:pt x="0" y="621361"/>
                </a:cubicBezTo>
                <a:cubicBezTo>
                  <a:pt x="0" y="380257"/>
                  <a:pt x="97727" y="161978"/>
                  <a:pt x="255730" y="3976"/>
                </a:cubicBezTo>
                <a:lnTo>
                  <a:pt x="260547" y="1"/>
                </a:lnTo>
                <a:lnTo>
                  <a:pt x="873114" y="612568"/>
                </a:lnTo>
                <a:close/>
              </a:path>
            </a:pathLst>
          </a:custGeom>
          <a:solidFill>
            <a:srgbClr val="2A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18" name="MH_SubTitle_2">
            <a:extLst>
              <a:ext uri="{FF2B5EF4-FFF2-40B4-BE49-F238E27FC236}">
                <a16:creationId xmlns:a16="http://schemas.microsoft.com/office/drawing/2014/main" id="{01C1FE16-9F56-4CF6-A24A-EBC531D8E16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60265" y="2344133"/>
            <a:ext cx="1440000" cy="1440000"/>
          </a:xfrm>
          <a:prstGeom prst="ellipse">
            <a:avLst/>
          </a:prstGeom>
          <a:solidFill>
            <a:srgbClr val="FEFFFF"/>
          </a:solidFill>
          <a:ln>
            <a:solidFill>
              <a:srgbClr val="2A485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2A4856"/>
                </a:solidFill>
                <a:latin typeface="Calibri" pitchFamily="34" charset="0"/>
              </a:rPr>
              <a:t>教学</a:t>
            </a:r>
            <a:endParaRPr lang="en-US" altLang="zh-CN" dirty="0">
              <a:solidFill>
                <a:srgbClr val="2A4856"/>
              </a:solidFill>
              <a:latin typeface="Calibri" pitchFamily="34" charset="0"/>
            </a:endParaRPr>
          </a:p>
          <a:p>
            <a:pPr algn="ctr"/>
            <a:r>
              <a:rPr lang="zh-CN" altLang="en-US" dirty="0">
                <a:solidFill>
                  <a:srgbClr val="2A4856"/>
                </a:solidFill>
                <a:latin typeface="Calibri" pitchFamily="34" charset="0"/>
              </a:rPr>
              <a:t>难点</a:t>
            </a:r>
          </a:p>
        </p:txBody>
      </p:sp>
      <p:sp>
        <p:nvSpPr>
          <p:cNvPr id="19" name="MH_Other_6">
            <a:extLst>
              <a:ext uri="{FF2B5EF4-FFF2-40B4-BE49-F238E27FC236}">
                <a16:creationId xmlns:a16="http://schemas.microsoft.com/office/drawing/2014/main" id="{58C33AAC-D18A-45FF-923A-4FDE5A41E60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14071" y="1587907"/>
            <a:ext cx="332388" cy="332388"/>
          </a:xfrm>
          <a:prstGeom prst="ellipse">
            <a:avLst/>
          </a:prstGeom>
          <a:solidFill>
            <a:srgbClr val="2A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  <a:latin typeface="Calibri" pitchFamily="34" charset="0"/>
              </a:rPr>
              <a:t>B</a:t>
            </a:r>
            <a:endParaRPr lang="zh-CN" altLang="en-US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21" name="MH_Text_2">
            <a:extLst>
              <a:ext uri="{FF2B5EF4-FFF2-40B4-BE49-F238E27FC236}">
                <a16:creationId xmlns:a16="http://schemas.microsoft.com/office/drawing/2014/main" id="{D200AD5E-0B56-4BAC-88C8-CFAFF760A38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14219" y="4216551"/>
            <a:ext cx="3451276" cy="123392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两角差的余弦公式的</a:t>
            </a:r>
            <a:r>
              <a:rPr lang="zh-CN" altLang="zh-CN" sz="1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探索与证明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；公式的</a:t>
            </a:r>
            <a:r>
              <a:rPr lang="zh-CN" altLang="en-US" sz="1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正用和逆用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Calibri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整体思想</a:t>
            </a:r>
            <a:r>
              <a:rPr lang="zh-CN" altLang="en-US" dirty="0">
                <a:latin typeface="Calibri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找角的关系</a:t>
            </a:r>
            <a:r>
              <a:rPr lang="en-US" altLang="zh-CN" dirty="0">
                <a:latin typeface="Calibri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89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22183" y="136737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/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5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教学流程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FB4D60-2EC3-4B1D-ACFB-F819EC546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4167B9B-670B-42C4-B4F1-0DAB9B5D508B}"/>
              </a:ext>
            </a:extLst>
          </p:cNvPr>
          <p:cNvSpPr/>
          <p:nvPr/>
        </p:nvSpPr>
        <p:spPr>
          <a:xfrm>
            <a:off x="1771651" y="1435894"/>
            <a:ext cx="3286124" cy="714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复习导入：三角函数的定义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D41379-5A0E-459C-9913-6DDAA12950D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75" y="849766"/>
            <a:ext cx="1547696" cy="131273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9F8B6D0-399B-4751-B8F0-BC8A90C0C252}"/>
              </a:ext>
            </a:extLst>
          </p:cNvPr>
          <p:cNvSpPr/>
          <p:nvPr/>
        </p:nvSpPr>
        <p:spPr>
          <a:xfrm>
            <a:off x="1622989" y="2565259"/>
            <a:ext cx="3586158" cy="714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新知探究：两角差的余弦公式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FC347A50-A30B-4B7B-BD59-2DA683DB37D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416068" y="2176186"/>
            <a:ext cx="0" cy="3890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D9B6F8E8-66E9-47DC-AE49-3947903494B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44" y="2279393"/>
            <a:ext cx="2279114" cy="16204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4AF164-9658-4DE0-83F6-02AAAC4A9C2A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 bwMode="auto">
          <a:xfrm>
            <a:off x="8815921" y="2223880"/>
            <a:ext cx="1795462" cy="1676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7D192EA-BF7E-44D2-9829-8D8E374907CA}"/>
              </a:ext>
            </a:extLst>
          </p:cNvPr>
          <p:cNvSpPr/>
          <p:nvPr/>
        </p:nvSpPr>
        <p:spPr>
          <a:xfrm>
            <a:off x="1771651" y="3779775"/>
            <a:ext cx="3286124" cy="714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公式探究，思想渗透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BC52347-1DF9-4C09-948B-1449EBA647D4}"/>
              </a:ext>
            </a:extLst>
          </p:cNvPr>
          <p:cNvCxnSpPr>
            <a:cxnSpLocks/>
          </p:cNvCxnSpPr>
          <p:nvPr/>
        </p:nvCxnSpPr>
        <p:spPr>
          <a:xfrm>
            <a:off x="3414713" y="3279620"/>
            <a:ext cx="0" cy="4579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19C53E79-18D3-4E0F-B605-026E091FB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49004"/>
              </p:ext>
            </p:extLst>
          </p:nvPr>
        </p:nvGraphicFramePr>
        <p:xfrm>
          <a:off x="6272345" y="4128733"/>
          <a:ext cx="1085893" cy="29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203040" progId="Equation.DSMT4">
                  <p:embed/>
                </p:oleObj>
              </mc:Choice>
              <mc:Fallback>
                <p:oleObj name="Equation" r:id="rId8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72345" y="4128733"/>
                        <a:ext cx="1085893" cy="29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AB20B183-DC64-4C21-8979-C5AFEDFE2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00112"/>
              </p:ext>
            </p:extLst>
          </p:nvPr>
        </p:nvGraphicFramePr>
        <p:xfrm>
          <a:off x="8450305" y="3989091"/>
          <a:ext cx="22066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393480" progId="Equation.DSMT4">
                  <p:embed/>
                </p:oleObj>
              </mc:Choice>
              <mc:Fallback>
                <p:oleObj name="Equation" r:id="rId10" imgW="1523880" imgH="39348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19C53E79-18D3-4E0F-B605-026E091FB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50305" y="3989091"/>
                        <a:ext cx="2206625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697E44DC-4B57-4F1F-9D70-B3BEA5656B8D}"/>
              </a:ext>
            </a:extLst>
          </p:cNvPr>
          <p:cNvSpPr/>
          <p:nvPr/>
        </p:nvSpPr>
        <p:spPr>
          <a:xfrm>
            <a:off x="1771651" y="4864411"/>
            <a:ext cx="3286124" cy="714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应用公式，解决问题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1D95D4F-27AB-4066-806F-0EB0A9B99EE1}"/>
              </a:ext>
            </a:extLst>
          </p:cNvPr>
          <p:cNvCxnSpPr>
            <a:cxnSpLocks/>
          </p:cNvCxnSpPr>
          <p:nvPr/>
        </p:nvCxnSpPr>
        <p:spPr>
          <a:xfrm>
            <a:off x="3414713" y="4494136"/>
            <a:ext cx="1" cy="370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49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/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6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教学过程：复习引入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FB4D60-2EC3-4B1D-ACFB-F819EC546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pic>
        <p:nvPicPr>
          <p:cNvPr id="2064" name="图片 2063">
            <a:extLst>
              <a:ext uri="{FF2B5EF4-FFF2-40B4-BE49-F238E27FC236}">
                <a16:creationId xmlns:a16="http://schemas.microsoft.com/office/drawing/2014/main" id="{726A3D5C-462A-4E14-8BD1-1BD154684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80" y="1491107"/>
            <a:ext cx="8136364" cy="44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18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EEEE419-EDA2-4F8A-B7DA-8F5A8DF1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8DCBC2-4F4A-440B-A0F3-F158B851A7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A9B16E-A75E-47CF-B1E8-93079D810C8D}"/>
              </a:ext>
            </a:extLst>
          </p:cNvPr>
          <p:cNvCxnSpPr/>
          <p:nvPr/>
        </p:nvCxnSpPr>
        <p:spPr>
          <a:xfrm>
            <a:off x="665237" y="6093472"/>
            <a:ext cx="10905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5">
            <a:extLst>
              <a:ext uri="{FF2B5EF4-FFF2-40B4-BE49-F238E27FC236}">
                <a16:creationId xmlns:a16="http://schemas.microsoft.com/office/drawing/2014/main" id="{0EFA5EF4-0EA3-425F-AFF0-0EAB7DF8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71405"/>
          </a:xfrm>
        </p:spPr>
        <p:txBody>
          <a:bodyPr/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PART  6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教学过程：新知探究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2FB4D60-2EC3-4B1D-ACFB-F819EC546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2" t="16497" r="13502" b="21825"/>
          <a:stretch/>
        </p:blipFill>
        <p:spPr>
          <a:xfrm>
            <a:off x="8743937" y="56390"/>
            <a:ext cx="3378181" cy="788376"/>
          </a:xfrm>
          <a:prstGeom prst="rect">
            <a:avLst/>
          </a:prstGeom>
        </p:spPr>
      </p:pic>
      <p:pic>
        <p:nvPicPr>
          <p:cNvPr id="2078" name="图片 2077">
            <a:extLst>
              <a:ext uri="{FF2B5EF4-FFF2-40B4-BE49-F238E27FC236}">
                <a16:creationId xmlns:a16="http://schemas.microsoft.com/office/drawing/2014/main" id="{545612F3-BE2A-486C-98BD-59BCB2378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83" y="1328976"/>
            <a:ext cx="8936052" cy="2110537"/>
          </a:xfrm>
          <a:prstGeom prst="rect">
            <a:avLst/>
          </a:prstGeom>
        </p:spPr>
      </p:pic>
      <p:sp>
        <p:nvSpPr>
          <p:cNvPr id="2079" name="Rectangle 56">
            <a:extLst>
              <a:ext uri="{FF2B5EF4-FFF2-40B4-BE49-F238E27FC236}">
                <a16:creationId xmlns:a16="http://schemas.microsoft.com/office/drawing/2014/main" id="{21F8F2C2-C8BA-43D4-8418-7900686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3" y="3548697"/>
            <a:ext cx="9214333" cy="280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6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探究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1: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你能利用圆的旋转对称性表示出两角差的余弦公式吗？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思考：此证明方法中，有无特殊情况需要单独讨论？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6070" algn="just">
              <a:lnSpc>
                <a:spcPct val="150000"/>
              </a:lnSpc>
            </a:pPr>
            <a:r>
              <a:rPr lang="zh-CN" altLang="zh-CN" sz="2000" b="1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探究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你能否借助三角函数线，利用平面几何的知识证明两角差的余弦公式？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0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思考：此证明方法适用的条件是什么？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306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03" name="图片 4">
            <a:extLst>
              <a:ext uri="{FF2B5EF4-FFF2-40B4-BE49-F238E27FC236}">
                <a16:creationId xmlns:a16="http://schemas.microsoft.com/office/drawing/2014/main" id="{79A49606-2577-4782-9D92-2387ECDE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434" y="2396339"/>
            <a:ext cx="2255829" cy="16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D4207C58-57FC-4966-A6DF-D1BA1574B03F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 bwMode="auto">
          <a:xfrm>
            <a:off x="9845203" y="4398386"/>
            <a:ext cx="1587500" cy="1623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136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SubTitle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Other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Text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Other"/>
  <p:tag name="MH_ORDER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Other"/>
  <p:tag name="MH_ORDER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Other"/>
  <p:tag name="MH_ORDER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823"/>
  <p:tag name="MH_LIBRARY" val="GRAPHIC"/>
  <p:tag name="MH_TYPE" val="Text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4922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4922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302192630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1181</Words>
  <Application>Microsoft Office PowerPoint</Application>
  <PresentationFormat>宽屏</PresentationFormat>
  <Paragraphs>102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等线</vt:lpstr>
      <vt:lpstr>等线 Light</vt:lpstr>
      <vt:lpstr>方正正中黑简体</vt:lpstr>
      <vt:lpstr>仿宋</vt:lpstr>
      <vt:lpstr>黑体</vt:lpstr>
      <vt:lpstr>华文楷体</vt:lpstr>
      <vt:lpstr>时尚中黑简体</vt:lpstr>
      <vt:lpstr>宋体</vt:lpstr>
      <vt:lpstr>微软雅黑</vt:lpstr>
      <vt:lpstr>Arial</vt:lpstr>
      <vt:lpstr>Calibri</vt:lpstr>
      <vt:lpstr>Cambria Math</vt:lpstr>
      <vt:lpstr>Office 主题​​</vt:lpstr>
      <vt:lpstr>Equation</vt:lpstr>
      <vt:lpstr>PowerPoint 演示文稿</vt:lpstr>
      <vt:lpstr>PART  1  三角函数单元教学设计</vt:lpstr>
      <vt:lpstr>PART  1  三角函数单元教学设计</vt:lpstr>
      <vt:lpstr>PART  2    三角恒等变换内容结构图</vt:lpstr>
      <vt:lpstr>PART  3    课时教学目标</vt:lpstr>
      <vt:lpstr>PART  4    教学重难点</vt:lpstr>
      <vt:lpstr>PART  5    教学流程</vt:lpstr>
      <vt:lpstr>PART  6    教学过程：复习引入</vt:lpstr>
      <vt:lpstr>PART  6    教学过程：新知探究</vt:lpstr>
      <vt:lpstr>PART  6    教学过程：思想渗透</vt:lpstr>
      <vt:lpstr>PART  6    教学过程：理论应用</vt:lpstr>
      <vt:lpstr>PART  6    教学过程：课后练习</vt:lpstr>
      <vt:lpstr>感谢聆听！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广东省初等数学学会2020年度学术会议论文宣读——</dc:title>
  <dc:creator>yf</dc:creator>
  <cp:lastModifiedBy>yf</cp:lastModifiedBy>
  <cp:revision>16</cp:revision>
  <dcterms:created xsi:type="dcterms:W3CDTF">2021-03-02T04:06:11Z</dcterms:created>
  <dcterms:modified xsi:type="dcterms:W3CDTF">2021-04-08T14:52:30Z</dcterms:modified>
</cp:coreProperties>
</file>