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wmf" ContentType="image/x-wmf"/>
  <Default Extension="png" ContentType="image/pn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handoutMasterIdLst>
    <p:handoutMasterId r:id="rId27"/>
  </p:handoutMasterIdLst>
  <p:sldIdLst>
    <p:sldId id="603" r:id="rId3"/>
    <p:sldId id="601" r:id="rId4"/>
    <p:sldId id="318" r:id="rId5"/>
    <p:sldId id="549" r:id="rId7"/>
    <p:sldId id="513" r:id="rId8"/>
    <p:sldId id="706" r:id="rId9"/>
    <p:sldId id="264" r:id="rId10"/>
    <p:sldId id="599" r:id="rId11"/>
    <p:sldId id="684" r:id="rId12"/>
    <p:sldId id="448" r:id="rId13"/>
    <p:sldId id="592" r:id="rId14"/>
    <p:sldId id="589" r:id="rId15"/>
    <p:sldId id="591" r:id="rId16"/>
    <p:sldId id="597" r:id="rId17"/>
    <p:sldId id="459" r:id="rId18"/>
    <p:sldId id="598" r:id="rId19"/>
    <p:sldId id="722" r:id="rId20"/>
    <p:sldId id="676" r:id="rId21"/>
    <p:sldId id="733" r:id="rId22"/>
    <p:sldId id="680" r:id="rId23"/>
    <p:sldId id="734" r:id="rId24"/>
    <p:sldId id="735" r:id="rId25"/>
    <p:sldId id="681" r:id="rId26"/>
  </p:sldIdLst>
  <p:sldSz cx="11522075" cy="6480175"/>
  <p:notesSz cx="6858000" cy="9144000"/>
  <p:custDataLst>
    <p:tags r:id="rId31"/>
  </p:custDataLst>
  <p:defaultTextStyle>
    <a:defPPr>
      <a:defRPr lang="zh-CN"/>
    </a:defPPr>
    <a:lvl1pPr marL="0" lvl="0" indent="0" algn="l" defTabSz="91313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800" b="1" i="0" u="none" kern="1200" baseline="0">
        <a:solidFill>
          <a:srgbClr val="FF0000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5930" lvl="1" indent="1270" algn="l" defTabSz="91313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800" b="1" i="0" u="none" kern="1200" baseline="0">
        <a:solidFill>
          <a:srgbClr val="FF0000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3130" lvl="2" indent="1270" algn="l" defTabSz="91313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800" b="1" i="0" u="none" kern="1200" baseline="0">
        <a:solidFill>
          <a:srgbClr val="FF0000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0330" lvl="3" indent="1270" algn="l" defTabSz="91313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800" b="1" i="0" u="none" kern="1200" baseline="0">
        <a:solidFill>
          <a:srgbClr val="FF0000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7530" lvl="4" indent="1270" algn="l" defTabSz="91313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800" b="1" i="0" u="none" kern="1200" baseline="0">
        <a:solidFill>
          <a:srgbClr val="FF0000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lvl="5" indent="1270" algn="l" defTabSz="91313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800" b="1" i="0" u="none" kern="1200" baseline="0">
        <a:solidFill>
          <a:srgbClr val="FF0000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6pPr>
    <a:lvl7pPr marL="2743200" lvl="6" indent="1270" algn="l" defTabSz="91313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800" b="1" i="0" u="none" kern="1200" baseline="0">
        <a:solidFill>
          <a:srgbClr val="FF0000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7pPr>
    <a:lvl8pPr marL="3200400" lvl="7" indent="1270" algn="l" defTabSz="91313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800" b="1" i="0" u="none" kern="1200" baseline="0">
        <a:solidFill>
          <a:srgbClr val="FF0000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8pPr>
    <a:lvl9pPr marL="3657600" lvl="8" indent="1270" algn="l" defTabSz="91313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800" b="1" i="0" u="none" kern="1200" baseline="0">
        <a:solidFill>
          <a:srgbClr val="FF0000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4CBF"/>
    <a:srgbClr val="4561B5"/>
    <a:srgbClr val="FBFA6D"/>
    <a:srgbClr val="435FB3"/>
    <a:srgbClr val="252C35"/>
    <a:srgbClr val="435FB2"/>
    <a:srgbClr val="102F31"/>
    <a:srgbClr val="3E5AAE"/>
    <a:srgbClr val="3B3933"/>
    <a:srgbClr val="FFFF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140"/>
    <p:restoredTop sz="99721"/>
  </p:normalViewPr>
  <p:slideViewPr>
    <p:cSldViewPr showGuides="1">
      <p:cViewPr varScale="1">
        <p:scale>
          <a:sx n="97" d="100"/>
          <a:sy n="97" d="100"/>
        </p:scale>
        <p:origin x="-480" y="-96"/>
      </p:cViewPr>
      <p:guideLst>
        <p:guide orient="horz" pos="773"/>
        <p:guide orient="horz" pos="581"/>
        <p:guide orient="horz" pos="2219"/>
        <p:guide pos="1677"/>
        <p:guide pos="32"/>
        <p:guide pos="36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6806" cy="46806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gs" Target="tags/tag2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4" Type="http://schemas.openxmlformats.org/officeDocument/2006/relationships/image" Target="../media/image10.wmf"/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11.vml.rels><?xml version="1.0" encoding="UTF-8" standalone="yes"?>
<Relationships xmlns="http://schemas.openxmlformats.org/package/2006/relationships"><Relationship Id="rId6" Type="http://schemas.openxmlformats.org/officeDocument/2006/relationships/image" Target="../media/image57.wmf"/><Relationship Id="rId5" Type="http://schemas.openxmlformats.org/officeDocument/2006/relationships/image" Target="../media/image56.wmf"/><Relationship Id="rId4" Type="http://schemas.openxmlformats.org/officeDocument/2006/relationships/image" Target="../media/image55.wmf"/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13.vml.rels><?xml version="1.0" encoding="UTF-8" standalone="yes"?>
<Relationships xmlns="http://schemas.openxmlformats.org/package/2006/relationships"><Relationship Id="rId4" Type="http://schemas.openxmlformats.org/officeDocument/2006/relationships/image" Target="../media/image63.wmf"/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2.vml.rels><?xml version="1.0" encoding="UTF-8" standalone="yes"?>
<Relationships xmlns="http://schemas.openxmlformats.org/package/2006/relationships"><Relationship Id="rId4" Type="http://schemas.openxmlformats.org/officeDocument/2006/relationships/image" Target="../media/image19.wmf"/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6.vml.rels><?xml version="1.0" encoding="UTF-8" standalone="yes"?>
<Relationships xmlns="http://schemas.openxmlformats.org/package/2006/relationships"><Relationship Id="rId4" Type="http://schemas.openxmlformats.org/officeDocument/2006/relationships/image" Target="../media/image34.wmf"/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7.vml.rels><?xml version="1.0" encoding="UTF-8" standalone="yes"?>
<Relationships xmlns="http://schemas.openxmlformats.org/package/2006/relationships"><Relationship Id="rId6" Type="http://schemas.openxmlformats.org/officeDocument/2006/relationships/image" Target="../media/image38.wmf"/><Relationship Id="rId5" Type="http://schemas.openxmlformats.org/officeDocument/2006/relationships/image" Target="../media/image31.wmf"/><Relationship Id="rId4" Type="http://schemas.openxmlformats.org/officeDocument/2006/relationships/image" Target="../media/image37.wmf"/><Relationship Id="rId3" Type="http://schemas.openxmlformats.org/officeDocument/2006/relationships/image" Target="../media/image28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9.vml.rels><?xml version="1.0" encoding="UTF-8" standalone="yes"?>
<Relationships xmlns="http://schemas.openxmlformats.org/package/2006/relationships"><Relationship Id="rId7" Type="http://schemas.openxmlformats.org/officeDocument/2006/relationships/image" Target="../media/image47.wmf"/><Relationship Id="rId6" Type="http://schemas.openxmlformats.org/officeDocument/2006/relationships/image" Target="../media/image46.wmf"/><Relationship Id="rId5" Type="http://schemas.openxmlformats.org/officeDocument/2006/relationships/image" Target="../media/image45.emf"/><Relationship Id="rId4" Type="http://schemas.openxmlformats.org/officeDocument/2006/relationships/image" Target="../media/image44.emf"/><Relationship Id="rId3" Type="http://schemas.openxmlformats.org/officeDocument/2006/relationships/image" Target="../media/image43.emf"/><Relationship Id="rId2" Type="http://schemas.openxmlformats.org/officeDocument/2006/relationships/image" Target="../media/image42.wmf"/><Relationship Id="rId1" Type="http://schemas.openxmlformats.org/officeDocument/2006/relationships/image" Target="../media/image4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97282" name="页眉占位符 9728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fontAlgn="base"/>
            <a:endParaRPr lang="zh-CN" altLang="en-US" sz="1200" b="0" strike="noStrike" noProof="1" dirty="0"/>
          </a:p>
        </p:txBody>
      </p:sp>
      <p:sp>
        <p:nvSpPr>
          <p:cNvPr id="97283" name="日期占位符 9728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algn="r" fontAlgn="base"/>
            <a:fld id="{BB962C8B-B14F-4D97-AF65-F5344CB8AC3E}" type="datetime11">
              <a:rPr lang="zh-CN" altLang="en-US" sz="1200" b="0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lang="zh-CN" altLang="en-US" sz="1200" b="0" strike="noStrike" noProof="1" dirty="0"/>
          </a:p>
        </p:txBody>
      </p:sp>
      <p:sp>
        <p:nvSpPr>
          <p:cNvPr id="97284" name="页脚占位符 9728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fontAlgn="base"/>
            <a:endParaRPr lang="zh-CN" altLang="en-US" sz="1200" b="0" strike="noStrike" noProof="1" dirty="0"/>
          </a:p>
        </p:txBody>
      </p:sp>
      <p:sp>
        <p:nvSpPr>
          <p:cNvPr id="97285" name="灯片编号占位符 9728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fontAlgn="base"/>
            <a:fld id="{9A0DB2DC-4C9A-4742-B13C-FB6460FD3503}" type="slidenum">
              <a:rPr lang="zh-CN" altLang="en-US" sz="1200" b="0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lang="zh-CN" altLang="en-US" sz="1200" b="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2317DB4-8795-424D-BF65-E223CFE4A0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p>
            <a:pPr lvl="0" algn="r" fontAlgn="base"/>
            <a:fld id="{9A0DB2DC-4C9A-4742-B13C-FB6460FD3503}" type="slidenum">
              <a:rPr lang="zh-CN" altLang="en-US" sz="1200" b="0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lang="zh-CN" altLang="en-US" sz="1200" b="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195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/>
            <a:fld id="{9A0DB2DC-4C9A-4742-B13C-FB6460FD3503}" type="slidenum">
              <a:rPr lang="zh-CN" altLang="en-US" sz="1200" b="0" dirty="0">
                <a:latin typeface="Times New Roman" panose="02020603050405020304" pitchFamily="18" charset="0"/>
                <a:ea typeface="宋体" panose="02010600030101010101" pitchFamily="2" charset="-122"/>
              </a:rPr>
            </a:fld>
            <a:endParaRPr lang="zh-CN" altLang="en-US" sz="1200" b="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819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/>
            <a:fld id="{9A0DB2DC-4C9A-4742-B13C-FB6460FD3503}" type="slidenum">
              <a:rPr lang="zh-CN" altLang="en-US" sz="1200" b="0" dirty="0">
                <a:latin typeface="Times New Roman" panose="02020603050405020304" pitchFamily="18" charset="0"/>
                <a:ea typeface="宋体" panose="02010600030101010101" pitchFamily="2" charset="-122"/>
              </a:rPr>
            </a:fld>
            <a:endParaRPr lang="zh-CN" altLang="en-US" sz="1200" b="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195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/>
            <a:fld id="{9A0DB2DC-4C9A-4742-B13C-FB6460FD3503}" type="slidenum">
              <a:rPr lang="zh-CN" altLang="en-US" sz="1200" b="0" dirty="0">
                <a:latin typeface="Times New Roman" panose="02020603050405020304" pitchFamily="18" charset="0"/>
                <a:ea typeface="宋体" panose="02010600030101010101" pitchFamily="2" charset="-122"/>
              </a:rPr>
            </a:fld>
            <a:endParaRPr lang="zh-CN" altLang="en-US" sz="1200" b="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43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/>
            <a:fld id="{9A0DB2DC-4C9A-4742-B13C-FB6460FD3503}" type="slidenum">
              <a:rPr lang="zh-CN" altLang="en-US" sz="1200" b="0" dirty="0">
                <a:latin typeface="Times New Roman" panose="02020603050405020304" pitchFamily="18" charset="0"/>
                <a:ea typeface="宋体" panose="02010600030101010101" pitchFamily="2" charset="-122"/>
              </a:rPr>
            </a:fld>
            <a:endParaRPr lang="zh-CN" altLang="en-US" sz="1200" b="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89" name="幻灯片图像占位符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291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</a:fld>
            <a:endParaRPr lang="zh-CN" altLang="en-US" sz="1200" b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339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/>
            <a:fld id="{9A0DB2DC-4C9A-4742-B13C-FB6460FD3503}" type="slidenum">
              <a:rPr lang="zh-CN" altLang="en-US" sz="1200" b="0" dirty="0">
                <a:latin typeface="Times New Roman" panose="02020603050405020304" pitchFamily="18" charset="0"/>
                <a:ea typeface="宋体" panose="02010600030101010101" pitchFamily="2" charset="-122"/>
              </a:rPr>
            </a:fld>
            <a:endParaRPr lang="zh-CN" altLang="en-US" sz="1200" b="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339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/>
            <a:fld id="{9A0DB2DC-4C9A-4742-B13C-FB6460FD3503}" type="slidenum">
              <a:rPr lang="zh-CN" altLang="en-US" sz="1200" b="0" dirty="0">
                <a:latin typeface="Times New Roman" panose="02020603050405020304" pitchFamily="18" charset="0"/>
                <a:ea typeface="宋体" panose="02010600030101010101" pitchFamily="2" charset="-122"/>
              </a:rPr>
            </a:fld>
            <a:endParaRPr lang="zh-CN" altLang="en-US" sz="1200" b="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723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/>
            <a:fld id="{9A0DB2DC-4C9A-4742-B13C-FB6460FD3503}" type="slidenum">
              <a:rPr lang="zh-CN" altLang="en-US" sz="1200" b="0" dirty="0">
                <a:latin typeface="Times New Roman" panose="02020603050405020304" pitchFamily="18" charset="0"/>
                <a:ea typeface="宋体" panose="02010600030101010101" pitchFamily="2" charset="-122"/>
              </a:rPr>
            </a:fld>
            <a:endParaRPr lang="zh-CN" altLang="en-US" sz="1200" b="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69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771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/>
            <a:fld id="{9A0DB2DC-4C9A-4742-B13C-FB6460FD3503}" type="slidenum">
              <a:rPr lang="zh-CN" altLang="en-US" sz="1200" b="0" dirty="0">
                <a:latin typeface="Times New Roman" panose="02020603050405020304" pitchFamily="18" charset="0"/>
                <a:ea typeface="宋体" panose="02010600030101010101" pitchFamily="2" charset="-122"/>
              </a:rPr>
            </a:fld>
            <a:endParaRPr lang="zh-CN" altLang="en-US" sz="1200" b="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819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/>
            <a:fld id="{9A0DB2DC-4C9A-4742-B13C-FB6460FD3503}" type="slidenum">
              <a:rPr lang="zh-CN" altLang="en-US" sz="1200" b="0" dirty="0">
                <a:latin typeface="Times New Roman" panose="02020603050405020304" pitchFamily="18" charset="0"/>
                <a:ea typeface="宋体" panose="02010600030101010101" pitchFamily="2" charset="-122"/>
              </a:rPr>
            </a:fld>
            <a:endParaRPr lang="zh-CN" altLang="en-US" sz="1200" b="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slide" Target="../slides/slide5.xm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slide" Target="../slides/slide1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27" name="组合 87226"/>
          <p:cNvGrpSpPr/>
          <p:nvPr userDrawn="1"/>
        </p:nvGrpSpPr>
        <p:grpSpPr>
          <a:xfrm>
            <a:off x="-406400" y="3416300"/>
            <a:ext cx="377825" cy="2439988"/>
            <a:chOff x="-244" y="2152"/>
            <a:chExt cx="238" cy="1599"/>
          </a:xfrm>
        </p:grpSpPr>
        <p:sp>
          <p:nvSpPr>
            <p:cNvPr id="2060" name="圆角矩形 87209">
              <a:hlinkClick r:id="" action="ppaction://noaction"/>
            </p:cNvPr>
            <p:cNvSpPr/>
            <p:nvPr userDrawn="1"/>
          </p:nvSpPr>
          <p:spPr>
            <a:xfrm>
              <a:off x="-244" y="2152"/>
              <a:ext cx="193" cy="1599"/>
            </a:xfrm>
            <a:prstGeom prst="roundRect">
              <a:avLst>
                <a:gd name="adj" fmla="val 50000"/>
              </a:avLst>
            </a:prstGeom>
            <a:solidFill>
              <a:srgbClr val="969696"/>
            </a:solidFill>
            <a:ln w="9525">
              <a:noFill/>
            </a:ln>
            <a:effectLst>
              <a:prstShdw prst="shdw17" dist="17961" dir="2699999">
                <a:srgbClr val="5A5A5A"/>
              </a:prstShdw>
            </a:effectLst>
          </p:spPr>
          <p:txBody>
            <a:bodyPr wrap="none" anchor="ctr"/>
            <a:p>
              <a:pPr lvl="0" algn="ctr" defTabSz="914400"/>
              <a:endParaRPr lang="en-US" altLang="zh-CN" sz="18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061" name="文本框 87210">
              <a:hlinkClick r:id="rId3" action="ppaction://hlinksldjump"/>
            </p:cNvPr>
            <p:cNvSpPr txBox="1"/>
            <p:nvPr userDrawn="1"/>
          </p:nvSpPr>
          <p:spPr>
            <a:xfrm>
              <a:off x="-199" y="2187"/>
              <a:ext cx="193" cy="1480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anchor="t"/>
            <a:p>
              <a:pPr lvl="0" algn="dist" defTabSz="914400">
                <a:spcBef>
                  <a:spcPct val="50000"/>
                </a:spcBef>
              </a:pPr>
              <a:r>
                <a:rPr lang="zh-CN" altLang="en-US" sz="1800" dirty="0">
                  <a:solidFill>
                    <a:schemeClr val="bg1"/>
                  </a:solidFill>
                  <a:latin typeface="Arial" panose="020B0604020202020204" pitchFamily="34" charset="0"/>
                  <a:ea typeface="隶书" panose="02010509060101010101" pitchFamily="49" charset="-122"/>
                </a:rPr>
                <a:t>合作探究</a:t>
              </a:r>
              <a:r>
                <a:rPr lang="en-US" altLang="zh-CN" sz="1800">
                  <a:solidFill>
                    <a:schemeClr val="bg1"/>
                  </a:solidFill>
                  <a:latin typeface="Arial" panose="020B0604020202020204" pitchFamily="34" charset="0"/>
                  <a:ea typeface="隶书" panose="02010509060101010101" pitchFamily="49" charset="-122"/>
                </a:rPr>
                <a:t>·</a:t>
              </a:r>
              <a:r>
                <a:rPr lang="zh-CN" altLang="en-US" sz="1800" dirty="0">
                  <a:solidFill>
                    <a:schemeClr val="bg1"/>
                  </a:solidFill>
                  <a:latin typeface="Arial" panose="020B0604020202020204" pitchFamily="34" charset="0"/>
                  <a:ea typeface="隶书" panose="02010509060101010101" pitchFamily="49" charset="-122"/>
                </a:rPr>
                <a:t>提素养</a:t>
              </a:r>
              <a:endParaRPr lang="zh-CN" altLang="en-US" sz="1800" dirty="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endParaRPr>
            </a:p>
          </p:txBody>
        </p:sp>
      </p:grpSp>
      <p:grpSp>
        <p:nvGrpSpPr>
          <p:cNvPr id="2062" name="组合 87223"/>
          <p:cNvGrpSpPr/>
          <p:nvPr userDrawn="1"/>
        </p:nvGrpSpPr>
        <p:grpSpPr>
          <a:xfrm>
            <a:off x="10307638" y="6105525"/>
            <a:ext cx="1214437" cy="395288"/>
            <a:chOff x="6493" y="3846"/>
            <a:chExt cx="765" cy="249"/>
          </a:xfrm>
        </p:grpSpPr>
        <p:grpSp>
          <p:nvGrpSpPr>
            <p:cNvPr id="2063" name="组合 87205"/>
            <p:cNvGrpSpPr/>
            <p:nvPr userDrawn="1"/>
          </p:nvGrpSpPr>
          <p:grpSpPr>
            <a:xfrm>
              <a:off x="6493" y="3864"/>
              <a:ext cx="765" cy="231"/>
              <a:chOff x="6871" y="4089"/>
              <a:chExt cx="809" cy="245"/>
            </a:xfrm>
          </p:grpSpPr>
          <p:pic>
            <p:nvPicPr>
              <p:cNvPr id="2064" name="图片 87206" descr="未标题-3副本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6902" y="4097"/>
                <a:ext cx="778" cy="22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065" name="矩形 87207"/>
              <p:cNvSpPr/>
              <p:nvPr userDrawn="1"/>
            </p:nvSpPr>
            <p:spPr>
              <a:xfrm>
                <a:off x="6871" y="4089"/>
                <a:ext cx="736" cy="24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p>
                <a:pPr lvl="0" defTabSz="914400"/>
                <a:r>
                  <a:rPr lang="zh-CN" altLang="en-US" sz="1800" dirty="0">
                    <a:solidFill>
                      <a:srgbClr val="006600"/>
                    </a:solidFill>
                    <a:latin typeface="Arial" panose="020B0604020202020204" pitchFamily="34" charset="0"/>
                    <a:ea typeface="隶书" panose="02010509060101010101" pitchFamily="49" charset="-122"/>
                  </a:rPr>
                  <a:t>栏目导航</a:t>
                </a:r>
                <a:endParaRPr lang="zh-CN" altLang="en-US" sz="1800" dirty="0">
                  <a:solidFill>
                    <a:srgbClr val="006600"/>
                  </a:solidFill>
                  <a:latin typeface="Arial" panose="020B0604020202020204" pitchFamily="34" charset="0"/>
                  <a:ea typeface="隶书" panose="02010509060101010101" pitchFamily="49" charset="-122"/>
                </a:endParaRPr>
              </a:p>
            </p:txBody>
          </p:sp>
        </p:grpSp>
        <p:pic>
          <p:nvPicPr>
            <p:cNvPr id="2066" name="图片 87212" descr="未标题-3副本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522" y="3872"/>
              <a:ext cx="736" cy="21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67" name="矩形 87213"/>
            <p:cNvSpPr/>
            <p:nvPr userDrawn="1"/>
          </p:nvSpPr>
          <p:spPr>
            <a:xfrm>
              <a:off x="6493" y="3846"/>
              <a:ext cx="696" cy="2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pPr lvl="0" defTabSz="914400"/>
              <a:r>
                <a:rPr lang="zh-CN" altLang="en-US" sz="1800" dirty="0">
                  <a:solidFill>
                    <a:srgbClr val="006600"/>
                  </a:solidFill>
                  <a:latin typeface="Arial" panose="020B0604020202020204" pitchFamily="34" charset="0"/>
                  <a:ea typeface="隶书" panose="02010509060101010101" pitchFamily="49" charset="-122"/>
                </a:rPr>
                <a:t>栏目导航</a:t>
              </a:r>
              <a:endParaRPr lang="zh-CN" altLang="en-US" sz="1800" dirty="0">
                <a:solidFill>
                  <a:srgbClr val="006600"/>
                </a:solidFill>
                <a:latin typeface="Arial" panose="020B0604020202020204" pitchFamily="34" charset="0"/>
                <a:ea typeface="隶书" panose="02010509060101010101" pitchFamily="49" charset="-122"/>
              </a:endParaRPr>
            </a:p>
          </p:txBody>
        </p:sp>
      </p:grpSp>
      <p:sp>
        <p:nvSpPr>
          <p:cNvPr id="2068" name="矩形 89"/>
          <p:cNvSpPr/>
          <p:nvPr userDrawn="1"/>
        </p:nvSpPr>
        <p:spPr>
          <a:xfrm>
            <a:off x="0" y="6132513"/>
            <a:ext cx="11522075" cy="347662"/>
          </a:xfrm>
          <a:prstGeom prst="rect">
            <a:avLst/>
          </a:prstGeom>
          <a:solidFill>
            <a:srgbClr val="B2B2B2"/>
          </a:solidFill>
          <a:ln w="12700">
            <a:noFill/>
          </a:ln>
        </p:spPr>
        <p:txBody>
          <a:bodyPr anchor="ctr"/>
          <a:p>
            <a:pPr lvl="0" algn="ctr" defTabSz="914400"/>
            <a:endParaRPr lang="zh-CN" altLang="en-US" sz="1600" b="0" dirty="0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2069" name="图片 87180" descr="六角组合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621963" y="-30162"/>
            <a:ext cx="620712" cy="48101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7221" name="组合 87220"/>
          <p:cNvGrpSpPr/>
          <p:nvPr userDrawn="1"/>
        </p:nvGrpSpPr>
        <p:grpSpPr>
          <a:xfrm>
            <a:off x="11639550" y="619125"/>
            <a:ext cx="382588" cy="2438400"/>
            <a:chOff x="7335" y="1345"/>
            <a:chExt cx="240" cy="1389"/>
          </a:xfrm>
        </p:grpSpPr>
        <p:sp>
          <p:nvSpPr>
            <p:cNvPr id="2057" name="圆角矩形 87221"/>
            <p:cNvSpPr/>
            <p:nvPr userDrawn="1"/>
          </p:nvSpPr>
          <p:spPr>
            <a:xfrm>
              <a:off x="7335" y="1345"/>
              <a:ext cx="192" cy="1389"/>
            </a:xfrm>
            <a:prstGeom prst="roundRect">
              <a:avLst>
                <a:gd name="adj" fmla="val 50000"/>
              </a:avLst>
            </a:prstGeom>
            <a:solidFill>
              <a:srgbClr val="969696"/>
            </a:solidFill>
            <a:ln w="9525">
              <a:noFill/>
            </a:ln>
            <a:effectLst>
              <a:prstShdw prst="shdw17" dist="17961" dir="2699999">
                <a:srgbClr val="5A5A5A"/>
              </a:prstShdw>
            </a:effectLst>
          </p:spPr>
          <p:txBody>
            <a:bodyPr wrap="none" anchor="ctr"/>
            <a:p>
              <a:pPr lvl="0" algn="ctr" defTabSz="914400"/>
              <a:endParaRPr lang="en-US" altLang="zh-CN" sz="18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058" name="文本框 87222">
              <a:hlinkClick r:id="rId3" action="ppaction://hlinksldjump"/>
            </p:cNvPr>
            <p:cNvSpPr txBox="1"/>
            <p:nvPr userDrawn="1"/>
          </p:nvSpPr>
          <p:spPr>
            <a:xfrm>
              <a:off x="7383" y="1375"/>
              <a:ext cx="192" cy="1286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anchor="t"/>
            <a:p>
              <a:pPr lvl="0" algn="dist" defTabSz="914400">
                <a:spcBef>
                  <a:spcPct val="50000"/>
                </a:spcBef>
              </a:pPr>
              <a:r>
                <a:rPr lang="zh-CN" altLang="en-US" sz="1800" dirty="0">
                  <a:solidFill>
                    <a:schemeClr val="bg1"/>
                  </a:solidFill>
                  <a:latin typeface="Arial" panose="020B0604020202020204" pitchFamily="34" charset="0"/>
                  <a:ea typeface="隶书" panose="02010509060101010101" pitchFamily="49" charset="-122"/>
                </a:rPr>
                <a:t>当堂达标</a:t>
              </a:r>
              <a:r>
                <a:rPr lang="en-US" altLang="zh-CN" sz="1800">
                  <a:solidFill>
                    <a:schemeClr val="bg1"/>
                  </a:solidFill>
                  <a:latin typeface="Arial" panose="020B0604020202020204" pitchFamily="34" charset="0"/>
                  <a:ea typeface="隶书" panose="02010509060101010101" pitchFamily="49" charset="-122"/>
                </a:rPr>
                <a:t>·</a:t>
              </a:r>
              <a:r>
                <a:rPr lang="zh-CN" altLang="en-US" sz="1800" dirty="0">
                  <a:solidFill>
                    <a:schemeClr val="bg1"/>
                  </a:solidFill>
                  <a:latin typeface="Arial" panose="020B0604020202020204" pitchFamily="34" charset="0"/>
                  <a:ea typeface="隶书" panose="02010509060101010101" pitchFamily="49" charset="-122"/>
                </a:rPr>
                <a:t>固双基</a:t>
              </a:r>
              <a:endParaRPr lang="zh-CN" altLang="en-US" sz="1800" dirty="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endParaRPr>
            </a:p>
          </p:txBody>
        </p:sp>
      </p:grpSp>
      <p:grpSp>
        <p:nvGrpSpPr>
          <p:cNvPr id="87231" name="组合 87230"/>
          <p:cNvGrpSpPr/>
          <p:nvPr userDrawn="1"/>
        </p:nvGrpSpPr>
        <p:grpSpPr>
          <a:xfrm>
            <a:off x="-406400" y="619125"/>
            <a:ext cx="377825" cy="2439988"/>
            <a:chOff x="-244" y="2152"/>
            <a:chExt cx="238" cy="1599"/>
          </a:xfrm>
        </p:grpSpPr>
        <p:sp>
          <p:nvSpPr>
            <p:cNvPr id="2054" name="圆角矩形 87231">
              <a:hlinkClick r:id="" action="ppaction://noaction"/>
            </p:cNvPr>
            <p:cNvSpPr/>
            <p:nvPr userDrawn="1"/>
          </p:nvSpPr>
          <p:spPr>
            <a:xfrm>
              <a:off x="-244" y="2152"/>
              <a:ext cx="193" cy="1599"/>
            </a:xfrm>
            <a:prstGeom prst="roundRect">
              <a:avLst>
                <a:gd name="adj" fmla="val 50000"/>
              </a:avLst>
            </a:prstGeom>
            <a:solidFill>
              <a:srgbClr val="969696"/>
            </a:solidFill>
            <a:ln w="9525">
              <a:noFill/>
            </a:ln>
            <a:effectLst>
              <a:prstShdw prst="shdw17" dist="17961" dir="2699999">
                <a:srgbClr val="5A5A5A"/>
              </a:prstShdw>
            </a:effectLst>
          </p:spPr>
          <p:txBody>
            <a:bodyPr wrap="none" anchor="ctr"/>
            <a:p>
              <a:pPr lvl="0" algn="ctr" defTabSz="914400"/>
              <a:endParaRPr lang="en-US" altLang="zh-CN" sz="18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055" name="文本框 87232">
              <a:hlinkClick r:id="rId6" action="ppaction://hlinksldjump"/>
            </p:cNvPr>
            <p:cNvSpPr txBox="1"/>
            <p:nvPr userDrawn="1"/>
          </p:nvSpPr>
          <p:spPr>
            <a:xfrm>
              <a:off x="-199" y="2187"/>
              <a:ext cx="193" cy="1480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anchor="t"/>
            <a:p>
              <a:pPr lvl="0" algn="dist" defTabSz="914400">
                <a:spcBef>
                  <a:spcPct val="50000"/>
                </a:spcBef>
              </a:pPr>
              <a:r>
                <a:rPr lang="zh-CN" altLang="en-US" sz="1800" dirty="0">
                  <a:solidFill>
                    <a:schemeClr val="bg1"/>
                  </a:solidFill>
                  <a:latin typeface="Arial" panose="020B0604020202020204" pitchFamily="34" charset="0"/>
                  <a:ea typeface="隶书" panose="02010509060101010101" pitchFamily="49" charset="-122"/>
                </a:rPr>
                <a:t>自主预习</a:t>
              </a:r>
              <a:r>
                <a:rPr lang="en-US" altLang="zh-CN" sz="1800">
                  <a:solidFill>
                    <a:schemeClr val="bg1"/>
                  </a:solidFill>
                  <a:latin typeface="Arial" panose="020B0604020202020204" pitchFamily="34" charset="0"/>
                  <a:ea typeface="隶书" panose="02010509060101010101" pitchFamily="49" charset="-122"/>
                </a:rPr>
                <a:t>·</a:t>
              </a:r>
              <a:r>
                <a:rPr lang="zh-CN" altLang="en-US" sz="1800" dirty="0">
                  <a:solidFill>
                    <a:schemeClr val="bg1"/>
                  </a:solidFill>
                  <a:latin typeface="Arial" panose="020B0604020202020204" pitchFamily="34" charset="0"/>
                  <a:ea typeface="隶书" panose="02010509060101010101" pitchFamily="49" charset="-122"/>
                </a:rPr>
                <a:t>探新知</a:t>
              </a:r>
              <a:endParaRPr lang="zh-CN" altLang="en-US" sz="1800" dirty="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endParaRPr>
            </a:p>
          </p:txBody>
        </p:sp>
      </p:grpSp>
      <p:grpSp>
        <p:nvGrpSpPr>
          <p:cNvPr id="87238" name="组合 87237"/>
          <p:cNvGrpSpPr/>
          <p:nvPr userDrawn="1"/>
        </p:nvGrpSpPr>
        <p:grpSpPr>
          <a:xfrm>
            <a:off x="11649075" y="3414713"/>
            <a:ext cx="396875" cy="2438400"/>
            <a:chOff x="7344" y="2151"/>
            <a:chExt cx="250" cy="1536"/>
          </a:xfrm>
        </p:grpSpPr>
        <p:sp>
          <p:nvSpPr>
            <p:cNvPr id="2051" name="圆角矩形 87234"/>
            <p:cNvSpPr/>
            <p:nvPr userDrawn="1"/>
          </p:nvSpPr>
          <p:spPr>
            <a:xfrm>
              <a:off x="7344" y="2151"/>
              <a:ext cx="193" cy="1536"/>
            </a:xfrm>
            <a:prstGeom prst="roundRect">
              <a:avLst>
                <a:gd name="adj" fmla="val 50000"/>
              </a:avLst>
            </a:prstGeom>
            <a:solidFill>
              <a:srgbClr val="969696"/>
            </a:solidFill>
            <a:ln w="9525">
              <a:noFill/>
            </a:ln>
            <a:effectLst>
              <a:prstShdw prst="shdw17" dist="17961" dir="2699999">
                <a:srgbClr val="5A5A5A"/>
              </a:prstShdw>
            </a:effectLst>
          </p:spPr>
          <p:txBody>
            <a:bodyPr wrap="none" anchor="ctr"/>
            <a:p>
              <a:pPr lvl="0" algn="ctr" defTabSz="914400"/>
              <a:endParaRPr lang="en-US" altLang="zh-CN" sz="18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052" name="文本框 87235">
              <a:hlinkClick r:id="rId3" action="ppaction://hlinksldjump"/>
            </p:cNvPr>
            <p:cNvSpPr txBox="1"/>
            <p:nvPr userDrawn="1"/>
          </p:nvSpPr>
          <p:spPr>
            <a:xfrm>
              <a:off x="7401" y="2184"/>
              <a:ext cx="193" cy="1422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anchor="t"/>
            <a:p>
              <a:pPr lvl="0" algn="dist" defTabSz="914400">
                <a:spcBef>
                  <a:spcPct val="50000"/>
                </a:spcBef>
              </a:pPr>
              <a:r>
                <a:rPr lang="zh-CN" altLang="en-US" sz="1800" dirty="0">
                  <a:solidFill>
                    <a:schemeClr val="bg1"/>
                  </a:solidFill>
                  <a:latin typeface="Arial" panose="020B0604020202020204" pitchFamily="34" charset="0"/>
                  <a:ea typeface="隶书" panose="02010509060101010101" pitchFamily="49" charset="-122"/>
                </a:rPr>
                <a:t>课时分层作业</a:t>
              </a:r>
              <a:endParaRPr lang="zh-CN" altLang="en-US" sz="1800" dirty="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1" cy="1325564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1" cy="435133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87182" name="灯片编号占位符 87181"/>
          <p:cNvSpPr>
            <a:spLocks noGrp="1"/>
          </p:cNvSpPr>
          <p:nvPr>
            <p:ph type="sldNum" sz="quarter" idx="4"/>
          </p:nvPr>
        </p:nvSpPr>
        <p:spPr>
          <a:xfrm>
            <a:off x="10591800" y="95250"/>
            <a:ext cx="928688" cy="4492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algn="ctr" fontAlgn="base"/>
            <a:fld id="{9A0DB2DC-4C9A-4742-B13C-FB6460FD3503}" type="slidenum">
              <a:rPr lang="zh-CN" altLang="en-US" sz="1200" b="1" strike="noStrike" noProof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</a:fld>
            <a:endParaRPr lang="zh-CN" altLang="en-US" sz="1200" b="1" strike="noStrike" noProof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5 -3.52941E-6 L 0.04022 -3.52941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87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5 3.72549E-6 L 0.04022 3.72549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87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16 -4.90196E-6 L -0.0419 -4.90196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87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7349E-6 4.49669E-6 L -0.04285 4.49669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87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7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7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7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7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7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7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7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7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slow">
    <p:fad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6.jpeg"/><Relationship Id="rId7" Type="http://schemas.openxmlformats.org/officeDocument/2006/relationships/image" Target="../media/image5.png"/><Relationship Id="rId6" Type="http://schemas.openxmlformats.org/officeDocument/2006/relationships/image" Target="../media/image28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7.wmf"/><Relationship Id="rId3" Type="http://schemas.openxmlformats.org/officeDocument/2006/relationships/oleObject" Target="../embeddings/oleObject10.bin"/><Relationship Id="rId2" Type="http://schemas.openxmlformats.org/officeDocument/2006/relationships/image" Target="../media/image26.png"/><Relationship Id="rId11" Type="http://schemas.openxmlformats.org/officeDocument/2006/relationships/notesSlide" Target="../notesSlides/notesSlide5.xml"/><Relationship Id="rId10" Type="http://schemas.openxmlformats.org/officeDocument/2006/relationships/vmlDrawing" Target="../drawings/vmlDrawing4.vml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6.jpeg"/><Relationship Id="rId7" Type="http://schemas.openxmlformats.org/officeDocument/2006/relationships/image" Target="../media/image5.png"/><Relationship Id="rId6" Type="http://schemas.openxmlformats.org/officeDocument/2006/relationships/image" Target="../media/image30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9.wmf"/><Relationship Id="rId3" Type="http://schemas.openxmlformats.org/officeDocument/2006/relationships/oleObject" Target="../embeddings/oleObject12.bin"/><Relationship Id="rId2" Type="http://schemas.openxmlformats.org/officeDocument/2006/relationships/image" Target="../media/image26.png"/><Relationship Id="rId10" Type="http://schemas.openxmlformats.org/officeDocument/2006/relationships/vmlDrawing" Target="../drawings/vmlDrawing5.vml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8.bin"/><Relationship Id="rId8" Type="http://schemas.openxmlformats.org/officeDocument/2006/relationships/image" Target="../media/image34.wmf"/><Relationship Id="rId7" Type="http://schemas.openxmlformats.org/officeDocument/2006/relationships/oleObject" Target="../embeddings/oleObject17.bin"/><Relationship Id="rId6" Type="http://schemas.openxmlformats.org/officeDocument/2006/relationships/image" Target="../media/image33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32.wmf"/><Relationship Id="rId3" Type="http://schemas.openxmlformats.org/officeDocument/2006/relationships/oleObject" Target="../embeddings/oleObject15.bin"/><Relationship Id="rId2" Type="http://schemas.openxmlformats.org/officeDocument/2006/relationships/image" Target="../media/image31.wmf"/><Relationship Id="rId14" Type="http://schemas.openxmlformats.org/officeDocument/2006/relationships/vmlDrawing" Target="../drawings/vmlDrawing6.v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6.jpeg"/><Relationship Id="rId11" Type="http://schemas.openxmlformats.org/officeDocument/2006/relationships/image" Target="../media/image5.png"/><Relationship Id="rId10" Type="http://schemas.openxmlformats.org/officeDocument/2006/relationships/oleObject" Target="../embeddings/oleObject19.bin"/><Relationship Id="rId1" Type="http://schemas.openxmlformats.org/officeDocument/2006/relationships/oleObject" Target="../embeddings/oleObject14.bin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4.bin"/><Relationship Id="rId8" Type="http://schemas.openxmlformats.org/officeDocument/2006/relationships/image" Target="../media/image37.wmf"/><Relationship Id="rId7" Type="http://schemas.openxmlformats.org/officeDocument/2006/relationships/oleObject" Target="../embeddings/oleObject23.bin"/><Relationship Id="rId6" Type="http://schemas.openxmlformats.org/officeDocument/2006/relationships/image" Target="../media/image28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36.wmf"/><Relationship Id="rId3" Type="http://schemas.openxmlformats.org/officeDocument/2006/relationships/oleObject" Target="../embeddings/oleObject21.bin"/><Relationship Id="rId2" Type="http://schemas.openxmlformats.org/officeDocument/2006/relationships/image" Target="../media/image35.wmf"/><Relationship Id="rId19" Type="http://schemas.openxmlformats.org/officeDocument/2006/relationships/notesSlide" Target="../notesSlides/notesSlide6.xml"/><Relationship Id="rId18" Type="http://schemas.openxmlformats.org/officeDocument/2006/relationships/vmlDrawing" Target="../drawings/vmlDrawing7.v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6.jpeg"/><Relationship Id="rId15" Type="http://schemas.openxmlformats.org/officeDocument/2006/relationships/image" Target="../media/image5.png"/><Relationship Id="rId14" Type="http://schemas.openxmlformats.org/officeDocument/2006/relationships/image" Target="../media/image26.png"/><Relationship Id="rId13" Type="http://schemas.openxmlformats.org/officeDocument/2006/relationships/image" Target="../media/image25.png"/><Relationship Id="rId12" Type="http://schemas.openxmlformats.org/officeDocument/2006/relationships/image" Target="../media/image38.wmf"/><Relationship Id="rId11" Type="http://schemas.openxmlformats.org/officeDocument/2006/relationships/oleObject" Target="../embeddings/oleObject25.bin"/><Relationship Id="rId10" Type="http://schemas.openxmlformats.org/officeDocument/2006/relationships/image" Target="../media/image31.wmf"/><Relationship Id="rId1" Type="http://schemas.openxmlformats.org/officeDocument/2006/relationships/oleObject" Target="../embeddings/oleObject20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8.v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39.wmf"/><Relationship Id="rId3" Type="http://schemas.openxmlformats.org/officeDocument/2006/relationships/oleObject" Target="../embeddings/oleObject26.bin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31.bin"/><Relationship Id="rId8" Type="http://schemas.openxmlformats.org/officeDocument/2006/relationships/image" Target="../media/image43.emf"/><Relationship Id="rId7" Type="http://schemas.openxmlformats.org/officeDocument/2006/relationships/oleObject" Target="../embeddings/oleObject30.bin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2.wmf"/><Relationship Id="rId3" Type="http://schemas.openxmlformats.org/officeDocument/2006/relationships/oleObject" Target="../embeddings/oleObject29.bin"/><Relationship Id="rId2" Type="http://schemas.openxmlformats.org/officeDocument/2006/relationships/image" Target="../media/image41.emf"/><Relationship Id="rId19" Type="http://schemas.openxmlformats.org/officeDocument/2006/relationships/notesSlide" Target="../notesSlides/notesSlide7.xml"/><Relationship Id="rId18" Type="http://schemas.openxmlformats.org/officeDocument/2006/relationships/vmlDrawing" Target="../drawings/vmlDrawing9.v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47.wmf"/><Relationship Id="rId15" Type="http://schemas.openxmlformats.org/officeDocument/2006/relationships/oleObject" Target="../embeddings/oleObject34.bin"/><Relationship Id="rId14" Type="http://schemas.openxmlformats.org/officeDocument/2006/relationships/image" Target="../media/image46.wmf"/><Relationship Id="rId13" Type="http://schemas.openxmlformats.org/officeDocument/2006/relationships/oleObject" Target="../embeddings/oleObject33.bin"/><Relationship Id="rId12" Type="http://schemas.openxmlformats.org/officeDocument/2006/relationships/image" Target="../media/image45.emf"/><Relationship Id="rId11" Type="http://schemas.openxmlformats.org/officeDocument/2006/relationships/oleObject" Target="../embeddings/oleObject32.bin"/><Relationship Id="rId10" Type="http://schemas.openxmlformats.org/officeDocument/2006/relationships/image" Target="../media/image44.emf"/><Relationship Id="rId1" Type="http://schemas.openxmlformats.org/officeDocument/2006/relationships/oleObject" Target="../embeddings/oleObject28.bin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wmf"/><Relationship Id="rId8" Type="http://schemas.openxmlformats.org/officeDocument/2006/relationships/oleObject" Target="../embeddings/oleObject37.bin"/><Relationship Id="rId7" Type="http://schemas.openxmlformats.org/officeDocument/2006/relationships/image" Target="../media/image49.wmf"/><Relationship Id="rId6" Type="http://schemas.openxmlformats.org/officeDocument/2006/relationships/oleObject" Target="../embeddings/oleObject36.bin"/><Relationship Id="rId5" Type="http://schemas.openxmlformats.org/officeDocument/2006/relationships/image" Target="../media/image48.wmf"/><Relationship Id="rId4" Type="http://schemas.openxmlformats.org/officeDocument/2006/relationships/oleObject" Target="../embeddings/oleObject35.bin"/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1" Type="http://schemas.openxmlformats.org/officeDocument/2006/relationships/vmlDrawing" Target="../drawings/vmlDrawing10.v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.svg"/><Relationship Id="rId3" Type="http://schemas.openxmlformats.org/officeDocument/2006/relationships/image" Target="../media/image51.png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4.wmf"/><Relationship Id="rId8" Type="http://schemas.openxmlformats.org/officeDocument/2006/relationships/oleObject" Target="../embeddings/oleObject40.bin"/><Relationship Id="rId7" Type="http://schemas.openxmlformats.org/officeDocument/2006/relationships/image" Target="../media/image53.wmf"/><Relationship Id="rId6" Type="http://schemas.openxmlformats.org/officeDocument/2006/relationships/oleObject" Target="../embeddings/oleObject39.bin"/><Relationship Id="rId5" Type="http://schemas.openxmlformats.org/officeDocument/2006/relationships/image" Target="../media/image52.wmf"/><Relationship Id="rId4" Type="http://schemas.openxmlformats.org/officeDocument/2006/relationships/oleObject" Target="../embeddings/oleObject38.bin"/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7" Type="http://schemas.openxmlformats.org/officeDocument/2006/relationships/vmlDrawing" Target="../drawings/vmlDrawing11.vml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57.wmf"/><Relationship Id="rId14" Type="http://schemas.openxmlformats.org/officeDocument/2006/relationships/oleObject" Target="../embeddings/oleObject43.bin"/><Relationship Id="rId13" Type="http://schemas.openxmlformats.org/officeDocument/2006/relationships/image" Target="../media/image56.wmf"/><Relationship Id="rId12" Type="http://schemas.openxmlformats.org/officeDocument/2006/relationships/oleObject" Target="../embeddings/oleObject42.bin"/><Relationship Id="rId11" Type="http://schemas.openxmlformats.org/officeDocument/2006/relationships/image" Target="../media/image55.wmf"/><Relationship Id="rId10" Type="http://schemas.openxmlformats.org/officeDocument/2006/relationships/oleObject" Target="../embeddings/oleObject41.bin"/><Relationship Id="rId1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vmlDrawing" Target="../drawings/vmlDrawing12.v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45.bin"/><Relationship Id="rId4" Type="http://schemas.openxmlformats.org/officeDocument/2006/relationships/image" Target="../media/image6.jpeg"/><Relationship Id="rId3" Type="http://schemas.openxmlformats.org/officeDocument/2006/relationships/image" Target="../media/image5.png"/><Relationship Id="rId2" Type="http://schemas.openxmlformats.org/officeDocument/2006/relationships/image" Target="../media/image58.wmf"/><Relationship Id="rId1" Type="http://schemas.openxmlformats.org/officeDocument/2006/relationships/oleObject" Target="../embeddings/oleObject44.bin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.bin"/><Relationship Id="rId8" Type="http://schemas.openxmlformats.org/officeDocument/2006/relationships/image" Target="../media/image9.wmf"/><Relationship Id="rId7" Type="http://schemas.openxmlformats.org/officeDocument/2006/relationships/oleObject" Target="../embeddings/oleObject3.bin"/><Relationship Id="rId6" Type="http://schemas.openxmlformats.org/officeDocument/2006/relationships/image" Target="../media/image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wmf"/><Relationship Id="rId3" Type="http://schemas.openxmlformats.org/officeDocument/2006/relationships/oleObject" Target="../embeddings/oleObject1.bin"/><Relationship Id="rId2" Type="http://schemas.openxmlformats.org/officeDocument/2006/relationships/image" Target="../media/image6.jpeg"/><Relationship Id="rId12" Type="http://schemas.openxmlformats.org/officeDocument/2006/relationships/vmlDrawing" Target="../drawings/vmlDrawing1.v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0.wmf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9.bin"/><Relationship Id="rId8" Type="http://schemas.openxmlformats.org/officeDocument/2006/relationships/image" Target="../media/image62.wmf"/><Relationship Id="rId7" Type="http://schemas.openxmlformats.org/officeDocument/2006/relationships/oleObject" Target="../embeddings/oleObject48.bin"/><Relationship Id="rId6" Type="http://schemas.openxmlformats.org/officeDocument/2006/relationships/image" Target="../media/image61.wmf"/><Relationship Id="rId5" Type="http://schemas.openxmlformats.org/officeDocument/2006/relationships/oleObject" Target="../embeddings/oleObject47.bin"/><Relationship Id="rId4" Type="http://schemas.openxmlformats.org/officeDocument/2006/relationships/image" Target="../media/image60.wmf"/><Relationship Id="rId3" Type="http://schemas.openxmlformats.org/officeDocument/2006/relationships/oleObject" Target="../embeddings/oleObject46.bin"/><Relationship Id="rId2" Type="http://schemas.openxmlformats.org/officeDocument/2006/relationships/image" Target="../media/image6.jpeg"/><Relationship Id="rId12" Type="http://schemas.openxmlformats.org/officeDocument/2006/relationships/vmlDrawing" Target="../drawings/vmlDrawing13.v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63.wmf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vmlDrawing" Target="../drawings/vmlDrawing14.v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5.wmf"/><Relationship Id="rId5" Type="http://schemas.openxmlformats.org/officeDocument/2006/relationships/oleObject" Target="../embeddings/oleObject51.bin"/><Relationship Id="rId4" Type="http://schemas.openxmlformats.org/officeDocument/2006/relationships/image" Target="../media/image64.wmf"/><Relationship Id="rId3" Type="http://schemas.openxmlformats.org/officeDocument/2006/relationships/oleObject" Target="../embeddings/oleObject50.bin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wmf"/><Relationship Id="rId8" Type="http://schemas.openxmlformats.org/officeDocument/2006/relationships/oleObject" Target="../embeddings/oleObject7.bin"/><Relationship Id="rId7" Type="http://schemas.openxmlformats.org/officeDocument/2006/relationships/image" Target="../media/image17.wmf"/><Relationship Id="rId6" Type="http://schemas.openxmlformats.org/officeDocument/2006/relationships/oleObject" Target="../embeddings/oleObject6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5.bin"/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4" Type="http://schemas.openxmlformats.org/officeDocument/2006/relationships/notesSlide" Target="../notesSlides/notesSlide4.xml"/><Relationship Id="rId13" Type="http://schemas.openxmlformats.org/officeDocument/2006/relationships/vmlDrawing" Target="../drawings/vmlDrawing2.v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9.wmf"/><Relationship Id="rId10" Type="http://schemas.openxmlformats.org/officeDocument/2006/relationships/oleObject" Target="../embeddings/oleObject8.bin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1.png"/><Relationship Id="rId7" Type="http://schemas.openxmlformats.org/officeDocument/2006/relationships/tags" Target="../tags/tag1.xml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openxmlformats.org/officeDocument/2006/relationships/image" Target="../media/image20.wmf"/><Relationship Id="rId3" Type="http://schemas.openxmlformats.org/officeDocument/2006/relationships/oleObject" Target="../embeddings/oleObject9.bin"/><Relationship Id="rId2" Type="http://schemas.openxmlformats.org/officeDocument/2006/relationships/image" Target="../media/image6.jpeg"/><Relationship Id="rId10" Type="http://schemas.openxmlformats.org/officeDocument/2006/relationships/vmlDrawing" Target="../drawings/vmlDrawing3.vml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65" name="直接连接符 14364"/>
          <p:cNvSpPr/>
          <p:nvPr/>
        </p:nvSpPr>
        <p:spPr>
          <a:xfrm>
            <a:off x="214630" y="3139123"/>
            <a:ext cx="11093450" cy="0"/>
          </a:xfrm>
          <a:prstGeom prst="line">
            <a:avLst/>
          </a:prstGeom>
          <a:ln w="28575" cap="flat" cmpd="sng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366" name="矩形 9"/>
          <p:cNvSpPr/>
          <p:nvPr/>
        </p:nvSpPr>
        <p:spPr>
          <a:xfrm>
            <a:off x="0" y="2119630"/>
            <a:ext cx="11522075" cy="1009650"/>
          </a:xfrm>
          <a:prstGeom prst="rect">
            <a:avLst/>
          </a:prstGeom>
          <a:noFill/>
          <a:ln w="9525">
            <a:noFill/>
          </a:ln>
        </p:spPr>
        <p:txBody>
          <a:bodyPr lIns="86411" tIns="43205" rIns="86411" bIns="43205" anchor="t">
            <a:spAutoFit/>
          </a:bodyPr>
          <a:p>
            <a:pPr algn="ctr" defTabSz="862330"/>
            <a:r>
              <a:rPr lang="en-US" sz="6000" dirty="0">
                <a:solidFill>
                  <a:srgbClr val="996633"/>
                </a:solidFill>
                <a:latin typeface="微软雅黑" panose="020B0503020204020204" charset="-122"/>
                <a:ea typeface="微软雅黑" panose="020B0503020204020204" charset="-122"/>
              </a:rPr>
              <a:t>8.3.2.2  </a:t>
            </a:r>
            <a:r>
              <a:rPr lang="zh-CN" altLang="en-US" sz="6000" dirty="0">
                <a:solidFill>
                  <a:srgbClr val="996633"/>
                </a:solidFill>
                <a:latin typeface="微软雅黑" panose="020B0503020204020204" charset="-122"/>
                <a:ea typeface="微软雅黑" panose="020B0503020204020204" charset="-122"/>
              </a:rPr>
              <a:t>球的表面积和体积</a:t>
            </a:r>
            <a:endParaRPr lang="zh-CN" altLang="en-US" sz="6000" dirty="0">
              <a:solidFill>
                <a:srgbClr val="9966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128" name="组合 5127"/>
          <p:cNvGrpSpPr/>
          <p:nvPr/>
        </p:nvGrpSpPr>
        <p:grpSpPr>
          <a:xfrm>
            <a:off x="128905" y="139700"/>
            <a:ext cx="2133600" cy="457200"/>
            <a:chOff x="170" y="96"/>
            <a:chExt cx="1344" cy="288"/>
          </a:xfrm>
        </p:grpSpPr>
        <p:pic>
          <p:nvPicPr>
            <p:cNvPr id="5124" name="图片 5123" descr="校徽副本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70" y="96"/>
              <a:ext cx="288" cy="2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5" name="图片 5124" descr="叶选平题字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CFD"/>
                </a:clrFrom>
                <a:clrTo>
                  <a:srgbClr val="FEFC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6" y="96"/>
              <a:ext cx="1008" cy="285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矩形 5"/>
          <p:cNvSpPr/>
          <p:nvPr/>
        </p:nvSpPr>
        <p:spPr>
          <a:xfrm>
            <a:off x="4078605" y="3740150"/>
            <a:ext cx="3364865" cy="455295"/>
          </a:xfrm>
          <a:prstGeom prst="rect">
            <a:avLst/>
          </a:prstGeom>
          <a:noFill/>
          <a:ln w="9525">
            <a:noFill/>
          </a:ln>
        </p:spPr>
        <p:txBody>
          <a:bodyPr wrap="square" lIns="86411" tIns="43205" rIns="86411" bIns="43205" anchor="t">
            <a:spAutoFit/>
          </a:bodyPr>
          <a:p>
            <a:pPr algn="ctr" defTabSz="862330">
              <a:lnSpc>
                <a:spcPct val="120000"/>
              </a:lnSpc>
              <a:tabLst>
                <a:tab pos="2595880" algn="l"/>
              </a:tabLst>
            </a:pPr>
            <a:r>
              <a:rPr lang="en-US" sz="2000" dirty="0">
                <a:solidFill>
                  <a:srgbClr val="666633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新兴县惠能中学  陆洪威</a:t>
            </a:r>
            <a:endParaRPr lang="en-US" sz="2000" dirty="0">
              <a:solidFill>
                <a:srgbClr val="666633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0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charRg st="0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charRg st="0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charRg st="0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charRg st="0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">
                                            <p:txEl>
                                              <p:charRg st="0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2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6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2" name="组合 41"/>
          <p:cNvGrpSpPr/>
          <p:nvPr/>
        </p:nvGrpSpPr>
        <p:grpSpPr>
          <a:xfrm>
            <a:off x="539750" y="1348740"/>
            <a:ext cx="4024630" cy="4064000"/>
            <a:chOff x="8948" y="1002"/>
            <a:chExt cx="6338" cy="6400"/>
          </a:xfrm>
        </p:grpSpPr>
        <p:grpSp>
          <p:nvGrpSpPr>
            <p:cNvPr id="43" name="组合 42"/>
            <p:cNvGrpSpPr/>
            <p:nvPr/>
          </p:nvGrpSpPr>
          <p:grpSpPr>
            <a:xfrm rot="10800000">
              <a:off x="8948" y="3066"/>
              <a:ext cx="6338" cy="2804"/>
              <a:chOff x="9883" y="4877"/>
              <a:chExt cx="6338" cy="2804"/>
            </a:xfrm>
          </p:grpSpPr>
          <p:sp>
            <p:nvSpPr>
              <p:cNvPr id="44" name="椭圆 43"/>
              <p:cNvSpPr/>
              <p:nvPr/>
            </p:nvSpPr>
            <p:spPr>
              <a:xfrm rot="16200000">
                <a:off x="11718" y="3221"/>
                <a:ext cx="2654" cy="6267"/>
              </a:xfrm>
              <a:prstGeom prst="ellipse">
                <a:avLst/>
              </a:prstGeom>
              <a:solidFill>
                <a:srgbClr val="000000">
                  <a:alpha val="0"/>
                </a:srgbClr>
              </a:solidFill>
              <a:ln w="31750" cmpd="sng">
                <a:solidFill>
                  <a:schemeClr val="accent1">
                    <a:shade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5" name="矩形 44"/>
              <p:cNvSpPr/>
              <p:nvPr/>
            </p:nvSpPr>
            <p:spPr>
              <a:xfrm>
                <a:off x="9883" y="4877"/>
                <a:ext cx="6339" cy="14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46" name="椭圆 45"/>
            <p:cNvSpPr/>
            <p:nvPr/>
          </p:nvSpPr>
          <p:spPr>
            <a:xfrm>
              <a:off x="8961" y="1070"/>
              <a:ext cx="6266" cy="6266"/>
            </a:xfrm>
            <a:prstGeom prst="ellipse">
              <a:avLst/>
            </a:prstGeom>
            <a:noFill/>
            <a:ln w="28575"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47" name="直接连接符 46"/>
            <p:cNvCxnSpPr>
              <a:stCxn id="46" idx="0"/>
              <a:endCxn id="46" idx="4"/>
            </p:cNvCxnSpPr>
            <p:nvPr/>
          </p:nvCxnSpPr>
          <p:spPr>
            <a:xfrm>
              <a:off x="12094" y="1070"/>
              <a:ext cx="0" cy="6266"/>
            </a:xfrm>
            <a:prstGeom prst="line">
              <a:avLst/>
            </a:prstGeom>
            <a:ln w="38100" cmpd="sng"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H="1">
              <a:off x="12060" y="4371"/>
              <a:ext cx="3146" cy="3"/>
            </a:xfrm>
            <a:prstGeom prst="line">
              <a:avLst/>
            </a:prstGeom>
            <a:ln w="34925" cmpd="sng"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组合 48"/>
            <p:cNvGrpSpPr/>
            <p:nvPr/>
          </p:nvGrpSpPr>
          <p:grpSpPr>
            <a:xfrm rot="5400000">
              <a:off x="8862" y="2844"/>
              <a:ext cx="6400" cy="2717"/>
              <a:chOff x="9903" y="6324"/>
              <a:chExt cx="6400" cy="2717"/>
            </a:xfrm>
          </p:grpSpPr>
          <p:sp>
            <p:nvSpPr>
              <p:cNvPr id="50" name="椭圆 49"/>
              <p:cNvSpPr/>
              <p:nvPr/>
            </p:nvSpPr>
            <p:spPr>
              <a:xfrm rot="5400000">
                <a:off x="11777" y="4517"/>
                <a:ext cx="2654" cy="6267"/>
              </a:xfrm>
              <a:prstGeom prst="ellipse">
                <a:avLst/>
              </a:prstGeom>
              <a:solidFill>
                <a:srgbClr val="000000">
                  <a:alpha val="0"/>
                </a:srgbClr>
              </a:solidFill>
              <a:ln w="31750" cmpd="sng">
                <a:solidFill>
                  <a:schemeClr val="accent1">
                    <a:shade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pic>
            <p:nvPicPr>
              <p:cNvPr id="51" name="图片 50" descr=")XM8CGHBP%_T(FVI{OF@}_M"/>
              <p:cNvPicPr>
                <a:picLocks noChangeAspect="1"/>
              </p:cNvPicPr>
              <p:nvPr/>
            </p:nvPicPr>
            <p:blipFill>
              <a:blip r:embed="rId1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903" y="7599"/>
                <a:ext cx="6400" cy="1442"/>
              </a:xfrm>
              <a:prstGeom prst="rect">
                <a:avLst/>
              </a:prstGeom>
            </p:spPr>
          </p:pic>
        </p:grpSp>
        <p:sp>
          <p:nvSpPr>
            <p:cNvPr id="52" name="文本框 51"/>
            <p:cNvSpPr txBox="1"/>
            <p:nvPr/>
          </p:nvSpPr>
          <p:spPr>
            <a:xfrm>
              <a:off x="11362" y="3966"/>
              <a:ext cx="79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i="1"/>
                <a:t>O</a:t>
              </a:r>
              <a:endParaRPr lang="en-US" altLang="zh-CN" i="1"/>
            </a:p>
          </p:txBody>
        </p:sp>
        <p:sp>
          <p:nvSpPr>
            <p:cNvPr id="53" name="椭圆 52"/>
            <p:cNvSpPr/>
            <p:nvPr/>
          </p:nvSpPr>
          <p:spPr>
            <a:xfrm>
              <a:off x="12040" y="4308"/>
              <a:ext cx="148" cy="1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986155" y="1356995"/>
            <a:ext cx="3117850" cy="4079240"/>
            <a:chOff x="1455" y="717"/>
            <a:chExt cx="4910" cy="6424"/>
          </a:xfrm>
        </p:grpSpPr>
        <p:grpSp>
          <p:nvGrpSpPr>
            <p:cNvPr id="55" name="组合 54"/>
            <p:cNvGrpSpPr/>
            <p:nvPr/>
          </p:nvGrpSpPr>
          <p:grpSpPr>
            <a:xfrm>
              <a:off x="1997" y="717"/>
              <a:ext cx="2699" cy="6424"/>
              <a:chOff x="1997" y="717"/>
              <a:chExt cx="2699" cy="6424"/>
            </a:xfrm>
          </p:grpSpPr>
          <p:grpSp>
            <p:nvGrpSpPr>
              <p:cNvPr id="56" name="组合 55"/>
              <p:cNvGrpSpPr/>
              <p:nvPr/>
            </p:nvGrpSpPr>
            <p:grpSpPr>
              <a:xfrm rot="5400000">
                <a:off x="95" y="2716"/>
                <a:ext cx="6178" cy="2374"/>
                <a:chOff x="9903" y="6583"/>
                <a:chExt cx="6400" cy="2374"/>
              </a:xfrm>
            </p:grpSpPr>
            <p:sp>
              <p:nvSpPr>
                <p:cNvPr id="57" name="椭圆 56"/>
                <p:cNvSpPr/>
                <p:nvPr/>
              </p:nvSpPr>
              <p:spPr>
                <a:xfrm rot="5400000">
                  <a:off x="11949" y="4605"/>
                  <a:ext cx="2311" cy="6267"/>
                </a:xfrm>
                <a:prstGeom prst="ellipse">
                  <a:avLst/>
                </a:prstGeom>
                <a:solidFill>
                  <a:srgbClr val="000000">
                    <a:alpha val="0"/>
                  </a:srgbClr>
                </a:solidFill>
                <a:ln w="3175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pic>
              <p:nvPicPr>
                <p:cNvPr id="58" name="图片 57" descr=")XM8CGHBP%_T(FVI{OF@}_M"/>
                <p:cNvPicPr>
                  <a:picLocks noChangeAspect="1"/>
                </p:cNvPicPr>
                <p:nvPr/>
              </p:nvPicPr>
              <p:blipFill>
                <a:blip r:embed="rId1">
                  <a:clrChange>
                    <a:clrFrom>
                      <a:srgbClr val="FFFFFF">
                        <a:alpha val="100000"/>
                      </a:srgbClr>
                    </a:clrFrom>
                    <a:clrTo>
                      <a:srgbClr val="FFFFFF">
                        <a:alpha val="100000"/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9903" y="7701"/>
                  <a:ext cx="6400" cy="1256"/>
                </a:xfrm>
                <a:prstGeom prst="rect">
                  <a:avLst/>
                </a:prstGeom>
              </p:spPr>
            </p:pic>
          </p:grpSp>
          <p:grpSp>
            <p:nvGrpSpPr>
              <p:cNvPr id="59" name="组合 58"/>
              <p:cNvGrpSpPr/>
              <p:nvPr/>
            </p:nvGrpSpPr>
            <p:grpSpPr>
              <a:xfrm rot="5400000">
                <a:off x="709" y="3154"/>
                <a:ext cx="6395" cy="1581"/>
                <a:chOff x="9903" y="6583"/>
                <a:chExt cx="6400" cy="2374"/>
              </a:xfrm>
            </p:grpSpPr>
            <p:sp>
              <p:nvSpPr>
                <p:cNvPr id="60" name="椭圆 59"/>
                <p:cNvSpPr/>
                <p:nvPr/>
              </p:nvSpPr>
              <p:spPr>
                <a:xfrm rot="5400000">
                  <a:off x="11949" y="4605"/>
                  <a:ext cx="2311" cy="6267"/>
                </a:xfrm>
                <a:prstGeom prst="ellipse">
                  <a:avLst/>
                </a:prstGeom>
                <a:solidFill>
                  <a:srgbClr val="000000">
                    <a:alpha val="0"/>
                  </a:srgbClr>
                </a:solidFill>
                <a:ln w="3175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pic>
              <p:nvPicPr>
                <p:cNvPr id="61" name="图片 60" descr=")XM8CGHBP%_T(FVI{OF@}_M"/>
                <p:cNvPicPr>
                  <a:picLocks noChangeAspect="1"/>
                </p:cNvPicPr>
                <p:nvPr/>
              </p:nvPicPr>
              <p:blipFill>
                <a:blip r:embed="rId1">
                  <a:clrChange>
                    <a:clrFrom>
                      <a:srgbClr val="FFFFFF">
                        <a:alpha val="100000"/>
                      </a:srgbClr>
                    </a:clrFrom>
                    <a:clrTo>
                      <a:srgbClr val="FFFFFF">
                        <a:alpha val="100000"/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9903" y="7701"/>
                  <a:ext cx="6400" cy="1256"/>
                </a:xfrm>
                <a:prstGeom prst="rect">
                  <a:avLst/>
                </a:prstGeom>
              </p:spPr>
            </p:pic>
          </p:grpSp>
          <p:grpSp>
            <p:nvGrpSpPr>
              <p:cNvPr id="62" name="组合 61"/>
              <p:cNvGrpSpPr/>
              <p:nvPr/>
            </p:nvGrpSpPr>
            <p:grpSpPr>
              <a:xfrm rot="16200000" flipH="1">
                <a:off x="618" y="3482"/>
                <a:ext cx="6414" cy="884"/>
                <a:chOff x="9903" y="6583"/>
                <a:chExt cx="6400" cy="2374"/>
              </a:xfrm>
            </p:grpSpPr>
            <p:sp>
              <p:nvSpPr>
                <p:cNvPr id="63" name="椭圆 62"/>
                <p:cNvSpPr/>
                <p:nvPr/>
              </p:nvSpPr>
              <p:spPr>
                <a:xfrm rot="5400000">
                  <a:off x="11949" y="4605"/>
                  <a:ext cx="2311" cy="6267"/>
                </a:xfrm>
                <a:prstGeom prst="ellipse">
                  <a:avLst/>
                </a:prstGeom>
                <a:solidFill>
                  <a:srgbClr val="000000">
                    <a:alpha val="0"/>
                  </a:srgbClr>
                </a:solidFill>
                <a:ln w="3175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pic>
              <p:nvPicPr>
                <p:cNvPr id="64" name="图片 63" descr=")XM8CGHBP%_T(FVI{OF@}_M"/>
                <p:cNvPicPr>
                  <a:picLocks noChangeAspect="1"/>
                </p:cNvPicPr>
                <p:nvPr/>
              </p:nvPicPr>
              <p:blipFill>
                <a:blip r:embed="rId1">
                  <a:clrChange>
                    <a:clrFrom>
                      <a:srgbClr val="FFFFFF">
                        <a:alpha val="100000"/>
                      </a:srgbClr>
                    </a:clrFrom>
                    <a:clrTo>
                      <a:srgbClr val="FFFFFF">
                        <a:alpha val="100000"/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9903" y="7701"/>
                  <a:ext cx="6400" cy="125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5" name="组合 64"/>
            <p:cNvGrpSpPr/>
            <p:nvPr/>
          </p:nvGrpSpPr>
          <p:grpSpPr>
            <a:xfrm>
              <a:off x="1455" y="727"/>
              <a:ext cx="4911" cy="6394"/>
              <a:chOff x="1435" y="737"/>
              <a:chExt cx="4911" cy="6394"/>
            </a:xfrm>
          </p:grpSpPr>
          <p:grpSp>
            <p:nvGrpSpPr>
              <p:cNvPr id="66" name="组合 65"/>
              <p:cNvGrpSpPr/>
              <p:nvPr/>
            </p:nvGrpSpPr>
            <p:grpSpPr>
              <a:xfrm rot="5400000">
                <a:off x="-315" y="2885"/>
                <a:ext cx="5552" cy="2052"/>
                <a:chOff x="9903" y="6583"/>
                <a:chExt cx="6400" cy="2374"/>
              </a:xfrm>
            </p:grpSpPr>
            <p:sp>
              <p:nvSpPr>
                <p:cNvPr id="67" name="椭圆 66"/>
                <p:cNvSpPr/>
                <p:nvPr/>
              </p:nvSpPr>
              <p:spPr>
                <a:xfrm rot="5400000">
                  <a:off x="11949" y="4605"/>
                  <a:ext cx="2311" cy="6267"/>
                </a:xfrm>
                <a:prstGeom prst="ellipse">
                  <a:avLst/>
                </a:prstGeom>
                <a:solidFill>
                  <a:srgbClr val="000000">
                    <a:alpha val="0"/>
                  </a:srgbClr>
                </a:solidFill>
                <a:ln w="3175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pic>
              <p:nvPicPr>
                <p:cNvPr id="68" name="图片 67" descr=")XM8CGHBP%_T(FVI{OF@}_M"/>
                <p:cNvPicPr>
                  <a:picLocks noChangeAspect="1"/>
                </p:cNvPicPr>
                <p:nvPr/>
              </p:nvPicPr>
              <p:blipFill>
                <a:blip r:embed="rId1">
                  <a:clrChange>
                    <a:clrFrom>
                      <a:srgbClr val="FFFFFF">
                        <a:alpha val="100000"/>
                      </a:srgbClr>
                    </a:clrFrom>
                    <a:clrTo>
                      <a:srgbClr val="FFFFFF">
                        <a:alpha val="100000"/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9903" y="7701"/>
                  <a:ext cx="6400" cy="1256"/>
                </a:xfrm>
                <a:prstGeom prst="rect">
                  <a:avLst/>
                </a:prstGeom>
              </p:spPr>
            </p:pic>
          </p:grpSp>
          <p:grpSp>
            <p:nvGrpSpPr>
              <p:cNvPr id="69" name="组合 68"/>
              <p:cNvGrpSpPr/>
              <p:nvPr/>
            </p:nvGrpSpPr>
            <p:grpSpPr>
              <a:xfrm rot="16200000" flipH="1">
                <a:off x="720" y="3144"/>
                <a:ext cx="6395" cy="1581"/>
                <a:chOff x="9903" y="6583"/>
                <a:chExt cx="6400" cy="2374"/>
              </a:xfrm>
            </p:grpSpPr>
            <p:sp>
              <p:nvSpPr>
                <p:cNvPr id="70" name="椭圆 69"/>
                <p:cNvSpPr/>
                <p:nvPr/>
              </p:nvSpPr>
              <p:spPr>
                <a:xfrm rot="5400000">
                  <a:off x="11949" y="4605"/>
                  <a:ext cx="2311" cy="6267"/>
                </a:xfrm>
                <a:prstGeom prst="ellipse">
                  <a:avLst/>
                </a:prstGeom>
                <a:solidFill>
                  <a:srgbClr val="000000">
                    <a:alpha val="0"/>
                  </a:srgbClr>
                </a:solidFill>
                <a:ln w="3175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pic>
              <p:nvPicPr>
                <p:cNvPr id="71" name="图片 70" descr=")XM8CGHBP%_T(FVI{OF@}_M"/>
                <p:cNvPicPr>
                  <a:picLocks noChangeAspect="1"/>
                </p:cNvPicPr>
                <p:nvPr/>
              </p:nvPicPr>
              <p:blipFill>
                <a:blip r:embed="rId1">
                  <a:clrChange>
                    <a:clrFrom>
                      <a:srgbClr val="FFFFFF">
                        <a:alpha val="100000"/>
                      </a:srgbClr>
                    </a:clrFrom>
                    <a:clrTo>
                      <a:srgbClr val="FFFFFF">
                        <a:alpha val="100000"/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9903" y="7701"/>
                  <a:ext cx="6400" cy="1256"/>
                </a:xfrm>
                <a:prstGeom prst="rect">
                  <a:avLst/>
                </a:prstGeom>
              </p:spPr>
            </p:pic>
          </p:grpSp>
          <p:grpSp>
            <p:nvGrpSpPr>
              <p:cNvPr id="72" name="组合 71"/>
              <p:cNvGrpSpPr/>
              <p:nvPr/>
            </p:nvGrpSpPr>
            <p:grpSpPr>
              <a:xfrm rot="5400000">
                <a:off x="735" y="3471"/>
                <a:ext cx="6328" cy="884"/>
                <a:chOff x="9903" y="6583"/>
                <a:chExt cx="6400" cy="2374"/>
              </a:xfrm>
            </p:grpSpPr>
            <p:sp>
              <p:nvSpPr>
                <p:cNvPr id="73" name="椭圆 72"/>
                <p:cNvSpPr/>
                <p:nvPr/>
              </p:nvSpPr>
              <p:spPr>
                <a:xfrm rot="5400000">
                  <a:off x="11949" y="4605"/>
                  <a:ext cx="2311" cy="6267"/>
                </a:xfrm>
                <a:prstGeom prst="ellipse">
                  <a:avLst/>
                </a:prstGeom>
                <a:solidFill>
                  <a:srgbClr val="000000">
                    <a:alpha val="0"/>
                  </a:srgbClr>
                </a:solidFill>
                <a:ln w="3175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pic>
              <p:nvPicPr>
                <p:cNvPr id="74" name="图片 73" descr=")XM8CGHBP%_T(FVI{OF@}_M"/>
                <p:cNvPicPr>
                  <a:picLocks noChangeAspect="1"/>
                </p:cNvPicPr>
                <p:nvPr/>
              </p:nvPicPr>
              <p:blipFill>
                <a:blip r:embed="rId1">
                  <a:clrChange>
                    <a:clrFrom>
                      <a:srgbClr val="FFFFFF">
                        <a:alpha val="100000"/>
                      </a:srgbClr>
                    </a:clrFrom>
                    <a:clrTo>
                      <a:srgbClr val="FFFFFF">
                        <a:alpha val="100000"/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9903" y="7701"/>
                  <a:ext cx="6400" cy="1256"/>
                </a:xfrm>
                <a:prstGeom prst="rect">
                  <a:avLst/>
                </a:prstGeom>
              </p:spPr>
            </p:pic>
          </p:grpSp>
          <p:grpSp>
            <p:nvGrpSpPr>
              <p:cNvPr id="75" name="组合 74"/>
              <p:cNvGrpSpPr/>
              <p:nvPr/>
            </p:nvGrpSpPr>
            <p:grpSpPr>
              <a:xfrm rot="16200000" flipH="1">
                <a:off x="2544" y="2923"/>
                <a:ext cx="5552" cy="2052"/>
                <a:chOff x="9903" y="6583"/>
                <a:chExt cx="6400" cy="2374"/>
              </a:xfrm>
            </p:grpSpPr>
            <p:sp>
              <p:nvSpPr>
                <p:cNvPr id="76" name="椭圆 75"/>
                <p:cNvSpPr/>
                <p:nvPr/>
              </p:nvSpPr>
              <p:spPr>
                <a:xfrm rot="5400000">
                  <a:off x="11949" y="4605"/>
                  <a:ext cx="2311" cy="6267"/>
                </a:xfrm>
                <a:prstGeom prst="ellipse">
                  <a:avLst/>
                </a:prstGeom>
                <a:solidFill>
                  <a:srgbClr val="000000">
                    <a:alpha val="0"/>
                  </a:srgbClr>
                </a:solidFill>
                <a:ln w="3175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pic>
              <p:nvPicPr>
                <p:cNvPr id="77" name="图片 76" descr=")XM8CGHBP%_T(FVI{OF@}_M"/>
                <p:cNvPicPr>
                  <a:picLocks noChangeAspect="1"/>
                </p:cNvPicPr>
                <p:nvPr/>
              </p:nvPicPr>
              <p:blipFill>
                <a:blip r:embed="rId1">
                  <a:clrChange>
                    <a:clrFrom>
                      <a:srgbClr val="FFFFFF">
                        <a:alpha val="100000"/>
                      </a:srgbClr>
                    </a:clrFrom>
                    <a:clrTo>
                      <a:srgbClr val="FFFFFF">
                        <a:alpha val="100000"/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9903" y="7701"/>
                  <a:ext cx="6400" cy="1256"/>
                </a:xfrm>
                <a:prstGeom prst="rect">
                  <a:avLst/>
                </a:prstGeom>
              </p:spPr>
            </p:pic>
          </p:grpSp>
          <p:pic>
            <p:nvPicPr>
              <p:cNvPr id="78" name="图片 77" descr=")XM8CGHBP%_T(FVI{OF@}_M"/>
              <p:cNvPicPr>
                <a:picLocks noChangeAspect="1"/>
              </p:cNvPicPr>
              <p:nvPr/>
            </p:nvPicPr>
            <p:blipFill>
              <a:blip r:embed="rId1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16200000" flipH="1">
                <a:off x="2053" y="3323"/>
                <a:ext cx="6178" cy="1256"/>
              </a:xfrm>
              <a:prstGeom prst="rect">
                <a:avLst/>
              </a:prstGeom>
            </p:spPr>
          </p:pic>
          <p:pic>
            <p:nvPicPr>
              <p:cNvPr id="79" name="图片 78" descr=")XM8CGHBP%_T(FVI{OF@}_M"/>
              <p:cNvPicPr>
                <a:picLocks noChangeAspect="1"/>
              </p:cNvPicPr>
              <p:nvPr/>
            </p:nvPicPr>
            <p:blipFill>
              <a:blip r:embed="rId1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16200000" flipH="1">
                <a:off x="1437" y="3287"/>
                <a:ext cx="6325" cy="1256"/>
              </a:xfrm>
              <a:prstGeom prst="rect">
                <a:avLst/>
              </a:prstGeom>
            </p:spPr>
          </p:pic>
        </p:grpSp>
      </p:grpSp>
      <p:grpSp>
        <p:nvGrpSpPr>
          <p:cNvPr id="80" name="组合 79"/>
          <p:cNvGrpSpPr/>
          <p:nvPr/>
        </p:nvGrpSpPr>
        <p:grpSpPr>
          <a:xfrm>
            <a:off x="505460" y="1346835"/>
            <a:ext cx="4064000" cy="4064000"/>
            <a:chOff x="1905" y="1530"/>
            <a:chExt cx="6400" cy="6400"/>
          </a:xfrm>
        </p:grpSpPr>
        <p:grpSp>
          <p:nvGrpSpPr>
            <p:cNvPr id="82" name="组合 81"/>
            <p:cNvGrpSpPr/>
            <p:nvPr/>
          </p:nvGrpSpPr>
          <p:grpSpPr>
            <a:xfrm rot="0">
              <a:off x="1905" y="3594"/>
              <a:ext cx="6400" cy="2804"/>
              <a:chOff x="8999" y="4592"/>
              <a:chExt cx="6400" cy="2804"/>
            </a:xfrm>
          </p:grpSpPr>
          <p:pic>
            <p:nvPicPr>
              <p:cNvPr id="87" name="图片 86" descr=")XM8CGHBP%_T(FVI{OF@}_M"/>
              <p:cNvPicPr>
                <a:picLocks noChangeAspect="1"/>
              </p:cNvPicPr>
              <p:nvPr/>
            </p:nvPicPr>
            <p:blipFill>
              <a:blip r:embed="rId1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999" y="5897"/>
                <a:ext cx="6400" cy="1442"/>
              </a:xfrm>
              <a:prstGeom prst="rect">
                <a:avLst/>
              </a:prstGeom>
            </p:spPr>
          </p:pic>
          <p:grpSp>
            <p:nvGrpSpPr>
              <p:cNvPr id="88" name="组合 87"/>
              <p:cNvGrpSpPr/>
              <p:nvPr/>
            </p:nvGrpSpPr>
            <p:grpSpPr>
              <a:xfrm rot="10800000">
                <a:off x="9053" y="4592"/>
                <a:ext cx="6338" cy="2804"/>
                <a:chOff x="9883" y="4877"/>
                <a:chExt cx="6338" cy="2804"/>
              </a:xfrm>
            </p:grpSpPr>
            <p:sp>
              <p:nvSpPr>
                <p:cNvPr id="89" name="椭圆 88"/>
                <p:cNvSpPr/>
                <p:nvPr/>
              </p:nvSpPr>
              <p:spPr>
                <a:xfrm rot="16200000">
                  <a:off x="11718" y="3221"/>
                  <a:ext cx="2654" cy="6267"/>
                </a:xfrm>
                <a:prstGeom prst="ellipse">
                  <a:avLst/>
                </a:prstGeom>
                <a:solidFill>
                  <a:srgbClr val="000000">
                    <a:alpha val="0"/>
                  </a:srgbClr>
                </a:solidFill>
                <a:ln w="31750" cmpd="sng">
                  <a:solidFill>
                    <a:schemeClr val="accent1">
                      <a:shade val="50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90" name="矩形 89"/>
                <p:cNvSpPr/>
                <p:nvPr/>
              </p:nvSpPr>
              <p:spPr>
                <a:xfrm>
                  <a:off x="9883" y="4877"/>
                  <a:ext cx="6339" cy="1478"/>
                </a:xfrm>
                <a:prstGeom prst="rect">
                  <a:avLst/>
                </a:prstGeom>
                <a:noFill/>
                <a:ln w="28575" cmpd="sng"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  <p:cxnSp>
          <p:nvCxnSpPr>
            <p:cNvPr id="91" name="直接连接符 90"/>
            <p:cNvCxnSpPr>
              <a:stCxn id="106" idx="0"/>
              <a:endCxn id="106" idx="4"/>
            </p:cNvCxnSpPr>
            <p:nvPr/>
          </p:nvCxnSpPr>
          <p:spPr>
            <a:xfrm>
              <a:off x="5105" y="1598"/>
              <a:ext cx="0" cy="6266"/>
            </a:xfrm>
            <a:prstGeom prst="line">
              <a:avLst/>
            </a:prstGeom>
            <a:ln w="38100" cmpd="sng"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 flipH="1">
              <a:off x="5071" y="4899"/>
              <a:ext cx="3146" cy="3"/>
            </a:xfrm>
            <a:prstGeom prst="line">
              <a:avLst/>
            </a:prstGeom>
            <a:ln w="34925" cmpd="sng"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组合 92"/>
            <p:cNvGrpSpPr/>
            <p:nvPr/>
          </p:nvGrpSpPr>
          <p:grpSpPr>
            <a:xfrm rot="5400000">
              <a:off x="1873" y="3372"/>
              <a:ext cx="6400" cy="2717"/>
              <a:chOff x="9903" y="6324"/>
              <a:chExt cx="6400" cy="2717"/>
            </a:xfrm>
          </p:grpSpPr>
          <p:pic>
            <p:nvPicPr>
              <p:cNvPr id="94" name="图片 93" descr=")XM8CGHBP%_T(FVI{OF@}_M"/>
              <p:cNvPicPr>
                <a:picLocks noChangeAspect="1"/>
              </p:cNvPicPr>
              <p:nvPr/>
            </p:nvPicPr>
            <p:blipFill>
              <a:blip r:embed="rId1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903" y="7599"/>
                <a:ext cx="6400" cy="1442"/>
              </a:xfrm>
              <a:prstGeom prst="rect">
                <a:avLst/>
              </a:prstGeom>
            </p:spPr>
          </p:pic>
          <p:sp>
            <p:nvSpPr>
              <p:cNvPr id="100" name="椭圆 99"/>
              <p:cNvSpPr/>
              <p:nvPr/>
            </p:nvSpPr>
            <p:spPr>
              <a:xfrm rot="5400000">
                <a:off x="11777" y="4517"/>
                <a:ext cx="2654" cy="6267"/>
              </a:xfrm>
              <a:prstGeom prst="ellipse">
                <a:avLst/>
              </a:prstGeom>
              <a:solidFill>
                <a:srgbClr val="000000">
                  <a:alpha val="0"/>
                </a:srgbClr>
              </a:solidFill>
              <a:ln w="31750" cmpd="sng">
                <a:solidFill>
                  <a:schemeClr val="accent1">
                    <a:shade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104" name="文本框 103"/>
            <p:cNvSpPr txBox="1"/>
            <p:nvPr/>
          </p:nvSpPr>
          <p:spPr>
            <a:xfrm>
              <a:off x="4373" y="4494"/>
              <a:ext cx="79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i="1"/>
                <a:t>O</a:t>
              </a:r>
              <a:endParaRPr lang="en-US" altLang="zh-CN" i="1"/>
            </a:p>
          </p:txBody>
        </p:sp>
        <p:sp>
          <p:nvSpPr>
            <p:cNvPr id="105" name="椭圆 104"/>
            <p:cNvSpPr/>
            <p:nvPr/>
          </p:nvSpPr>
          <p:spPr>
            <a:xfrm>
              <a:off x="5051" y="4836"/>
              <a:ext cx="148" cy="1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6" name="椭圆 105"/>
            <p:cNvSpPr/>
            <p:nvPr/>
          </p:nvSpPr>
          <p:spPr>
            <a:xfrm>
              <a:off x="1972" y="1598"/>
              <a:ext cx="6266" cy="6266"/>
            </a:xfrm>
            <a:prstGeom prst="ellipse">
              <a:avLst/>
            </a:prstGeom>
            <a:noFill/>
            <a:ln w="28575"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44" name="图片 143" descr="横线分割线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0065" y="1063625"/>
            <a:ext cx="4035425" cy="4316095"/>
          </a:xfrm>
          <a:prstGeom prst="rect">
            <a:avLst/>
          </a:prstGeom>
        </p:spPr>
      </p:pic>
      <p:sp>
        <p:nvSpPr>
          <p:cNvPr id="21529" name="文本框 162841"/>
          <p:cNvSpPr txBox="1"/>
          <p:nvPr/>
        </p:nvSpPr>
        <p:spPr>
          <a:xfrm>
            <a:off x="4883820" y="1347541"/>
            <a:ext cx="2880078" cy="49911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645" dirty="0">
                <a:solidFill>
                  <a:srgbClr val="243682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第一步：分割</a:t>
            </a:r>
            <a:endParaRPr lang="zh-CN" altLang="en-US" sz="2645">
              <a:solidFill>
                <a:srgbClr val="243682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62845" name="文本框 162844"/>
          <p:cNvSpPr txBox="1"/>
          <p:nvPr/>
        </p:nvSpPr>
        <p:spPr>
          <a:xfrm>
            <a:off x="4748530" y="2010410"/>
            <a:ext cx="6413500" cy="906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645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把球面分割成</a:t>
            </a:r>
            <a:r>
              <a:rPr lang="en-US" altLang="zh-CN" sz="2645" i="1" dirty="0">
                <a:ea typeface="楷体_GB2312" panose="02010609030101010101" pitchFamily="49" charset="-122"/>
                <a:cs typeface="Times New Roman" panose="02020603050405020304" pitchFamily="18" charset="0"/>
              </a:rPr>
              <a:t>n</a:t>
            </a:r>
            <a:r>
              <a:rPr lang="zh-CN" altLang="en-US" sz="2645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个网格，每个小网格的面积记为                   </a:t>
            </a:r>
            <a:r>
              <a:rPr lang="en-US" altLang="zh-CN" sz="2645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.</a:t>
            </a:r>
            <a:endParaRPr lang="en-US" altLang="zh-CN" sz="2645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graphicFrame>
        <p:nvGraphicFramePr>
          <p:cNvPr id="162847" name="对象 162846"/>
          <p:cNvGraphicFramePr/>
          <p:nvPr/>
        </p:nvGraphicFramePr>
        <p:xfrm>
          <a:off x="5988685" y="2481580"/>
          <a:ext cx="2993390" cy="435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3" imgW="2717800" imgH="393700" progId="Equation.3">
                  <p:embed/>
                </p:oleObj>
              </mc:Choice>
              <mc:Fallback>
                <p:oleObj name="" r:id="rId3" imgW="2717800" imgH="393700" progId="Equation.3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88685" y="2481580"/>
                        <a:ext cx="2993390" cy="43561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2850" name="对象 162849"/>
          <p:cNvGraphicFramePr/>
          <p:nvPr/>
        </p:nvGraphicFramePr>
        <p:xfrm>
          <a:off x="4883785" y="3869055"/>
          <a:ext cx="6277610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" r:id="rId5" imgW="2400300" imgH="241300" progId="Equation.3">
                  <p:embed/>
                </p:oleObj>
              </mc:Choice>
              <mc:Fallback>
                <p:oleObj name="" r:id="rId5" imgW="2400300" imgH="241300" progId="Equation.3">
                  <p:embed/>
                  <p:pic>
                    <p:nvPicPr>
                      <p:cNvPr id="0" name="图片 307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83785" y="3869055"/>
                        <a:ext cx="6277610" cy="6318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2848" name="文本框 162847"/>
          <p:cNvSpPr txBox="1"/>
          <p:nvPr/>
        </p:nvSpPr>
        <p:spPr>
          <a:xfrm>
            <a:off x="4791322" y="3380846"/>
            <a:ext cx="2552065" cy="49911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645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则球的表面积：</a:t>
            </a:r>
            <a:endParaRPr lang="zh-CN" altLang="en-US" sz="264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grpSp>
        <p:nvGrpSpPr>
          <p:cNvPr id="5128" name="组合 5127"/>
          <p:cNvGrpSpPr/>
          <p:nvPr/>
        </p:nvGrpSpPr>
        <p:grpSpPr>
          <a:xfrm>
            <a:off x="311150" y="139065"/>
            <a:ext cx="2133600" cy="457200"/>
            <a:chOff x="170" y="96"/>
            <a:chExt cx="1344" cy="288"/>
          </a:xfrm>
        </p:grpSpPr>
        <p:pic>
          <p:nvPicPr>
            <p:cNvPr id="5124" name="图片 5123" descr="校徽副本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0" y="96"/>
              <a:ext cx="288" cy="2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5" name="图片 5124" descr="叶选平题字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EFCFD"/>
                </a:clrFrom>
                <a:clrTo>
                  <a:srgbClr val="FEFC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6" y="96"/>
              <a:ext cx="1008" cy="285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27" name="任意多边形 126"/>
          <p:cNvSpPr/>
          <p:nvPr/>
        </p:nvSpPr>
        <p:spPr>
          <a:xfrm>
            <a:off x="3224530" y="2129790"/>
            <a:ext cx="415290" cy="544830"/>
          </a:xfrm>
          <a:custGeom>
            <a:avLst/>
            <a:gdLst>
              <a:gd name="connsiteX0" fmla="*/ 0 w 654"/>
              <a:gd name="connsiteY0" fmla="*/ 286 h 858"/>
              <a:gd name="connsiteX1" fmla="*/ 468 w 654"/>
              <a:gd name="connsiteY1" fmla="*/ 0 h 858"/>
              <a:gd name="connsiteX2" fmla="*/ 654 w 654"/>
              <a:gd name="connsiteY2" fmla="*/ 641 h 858"/>
              <a:gd name="connsiteX3" fmla="*/ 156 w 654"/>
              <a:gd name="connsiteY3" fmla="*/ 858 h 858"/>
              <a:gd name="connsiteX4" fmla="*/ 0 w 654"/>
              <a:gd name="connsiteY4" fmla="*/ 286 h 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" h="858">
                <a:moveTo>
                  <a:pt x="0" y="286"/>
                </a:moveTo>
                <a:lnTo>
                  <a:pt x="468" y="0"/>
                </a:lnTo>
                <a:lnTo>
                  <a:pt x="654" y="641"/>
                </a:lnTo>
                <a:lnTo>
                  <a:pt x="156" y="858"/>
                </a:lnTo>
                <a:lnTo>
                  <a:pt x="0" y="286"/>
                </a:lnTo>
                <a:close/>
              </a:path>
            </a:pathLst>
          </a:custGeom>
          <a:solidFill>
            <a:srgbClr val="FFFF00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28" name="组合 127"/>
          <p:cNvGrpSpPr/>
          <p:nvPr/>
        </p:nvGrpSpPr>
        <p:grpSpPr>
          <a:xfrm>
            <a:off x="7867015" y="139700"/>
            <a:ext cx="3462020" cy="576580"/>
            <a:chOff x="12389" y="220"/>
            <a:chExt cx="5452" cy="908"/>
          </a:xfrm>
        </p:grpSpPr>
        <p:cxnSp>
          <p:nvCxnSpPr>
            <p:cNvPr id="129" name="直接连接符 2"/>
            <p:cNvCxnSpPr/>
            <p:nvPr/>
          </p:nvCxnSpPr>
          <p:spPr>
            <a:xfrm>
              <a:off x="12389" y="1122"/>
              <a:ext cx="5452" cy="6"/>
            </a:xfrm>
            <a:prstGeom prst="line">
              <a:avLst/>
            </a:prstGeom>
            <a:ln w="28575" cap="flat" cmpd="sng">
              <a:solidFill>
                <a:srgbClr val="996633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grpSp>
          <p:nvGrpSpPr>
            <p:cNvPr id="130" name="组合 129"/>
            <p:cNvGrpSpPr/>
            <p:nvPr/>
          </p:nvGrpSpPr>
          <p:grpSpPr>
            <a:xfrm>
              <a:off x="12684" y="223"/>
              <a:ext cx="923" cy="855"/>
              <a:chOff x="10635" y="223"/>
              <a:chExt cx="923" cy="855"/>
            </a:xfrm>
          </p:grpSpPr>
          <p:grpSp>
            <p:nvGrpSpPr>
              <p:cNvPr id="131" name="组合 130"/>
              <p:cNvGrpSpPr/>
              <p:nvPr/>
            </p:nvGrpSpPr>
            <p:grpSpPr>
              <a:xfrm rot="0">
                <a:off x="10635" y="223"/>
                <a:ext cx="923" cy="855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32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椭圆 132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4" name="TextBox 77"/>
              <p:cNvSpPr txBox="1"/>
              <p:nvPr/>
            </p:nvSpPr>
            <p:spPr>
              <a:xfrm>
                <a:off x="10741" y="238"/>
                <a:ext cx="706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探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135" name="组合 134"/>
            <p:cNvGrpSpPr/>
            <p:nvPr/>
          </p:nvGrpSpPr>
          <p:grpSpPr>
            <a:xfrm>
              <a:off x="13756" y="236"/>
              <a:ext cx="924" cy="854"/>
              <a:chOff x="12369" y="236"/>
              <a:chExt cx="924" cy="854"/>
            </a:xfrm>
          </p:grpSpPr>
          <p:grpSp>
            <p:nvGrpSpPr>
              <p:cNvPr id="136" name="组合 57"/>
              <p:cNvGrpSpPr/>
              <p:nvPr/>
            </p:nvGrpSpPr>
            <p:grpSpPr>
              <a:xfrm rot="0">
                <a:off x="12369" y="236"/>
                <a:ext cx="924" cy="854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37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椭圆 137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9" name="TextBox 77"/>
              <p:cNvSpPr txBox="1"/>
              <p:nvPr/>
            </p:nvSpPr>
            <p:spPr>
              <a:xfrm>
                <a:off x="12477" y="250"/>
                <a:ext cx="705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究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140" name="组合 139"/>
            <p:cNvGrpSpPr/>
            <p:nvPr/>
          </p:nvGrpSpPr>
          <p:grpSpPr>
            <a:xfrm>
              <a:off x="14848" y="224"/>
              <a:ext cx="923" cy="855"/>
              <a:chOff x="14165" y="224"/>
              <a:chExt cx="923" cy="855"/>
            </a:xfrm>
          </p:grpSpPr>
          <p:grpSp>
            <p:nvGrpSpPr>
              <p:cNvPr id="141" name="组合 57"/>
              <p:cNvGrpSpPr/>
              <p:nvPr/>
            </p:nvGrpSpPr>
            <p:grpSpPr>
              <a:xfrm rot="0">
                <a:off x="14165" y="224"/>
                <a:ext cx="923" cy="855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42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43" name="椭圆 142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6" name="TextBox 77"/>
              <p:cNvSpPr txBox="1"/>
              <p:nvPr/>
            </p:nvSpPr>
            <p:spPr>
              <a:xfrm>
                <a:off x="14271" y="239"/>
                <a:ext cx="706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新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147" name="组合 146"/>
            <p:cNvGrpSpPr/>
            <p:nvPr/>
          </p:nvGrpSpPr>
          <p:grpSpPr>
            <a:xfrm>
              <a:off x="15952" y="220"/>
              <a:ext cx="924" cy="854"/>
              <a:chOff x="15952" y="220"/>
              <a:chExt cx="924" cy="854"/>
            </a:xfrm>
          </p:grpSpPr>
          <p:grpSp>
            <p:nvGrpSpPr>
              <p:cNvPr id="148" name="组合 57"/>
              <p:cNvGrpSpPr/>
              <p:nvPr/>
            </p:nvGrpSpPr>
            <p:grpSpPr>
              <a:xfrm rot="0">
                <a:off x="15952" y="220"/>
                <a:ext cx="924" cy="854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49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椭圆 149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2" name="TextBox 77"/>
              <p:cNvSpPr txBox="1"/>
              <p:nvPr/>
            </p:nvSpPr>
            <p:spPr>
              <a:xfrm>
                <a:off x="16060" y="234"/>
                <a:ext cx="705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知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</p:grpSp>
      <p:sp>
        <p:nvSpPr>
          <p:cNvPr id="153" name="矩形 152"/>
          <p:cNvSpPr/>
          <p:nvPr/>
        </p:nvSpPr>
        <p:spPr>
          <a:xfrm>
            <a:off x="975995" y="596265"/>
            <a:ext cx="6706870" cy="5219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小组合作，借助模型，探究球的体积公式</a:t>
            </a: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en-US" alt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2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2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2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2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29" grpId="0"/>
      <p:bldP spid="162845" grpId="0"/>
      <p:bldP spid="162848" grpId="0"/>
      <p:bldP spid="12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71" name="组合 270"/>
          <p:cNvGrpSpPr/>
          <p:nvPr/>
        </p:nvGrpSpPr>
        <p:grpSpPr>
          <a:xfrm>
            <a:off x="447040" y="1348740"/>
            <a:ext cx="4024630" cy="4064000"/>
            <a:chOff x="8948" y="1002"/>
            <a:chExt cx="6338" cy="6400"/>
          </a:xfrm>
        </p:grpSpPr>
        <p:grpSp>
          <p:nvGrpSpPr>
            <p:cNvPr id="272" name="组合 271"/>
            <p:cNvGrpSpPr/>
            <p:nvPr/>
          </p:nvGrpSpPr>
          <p:grpSpPr>
            <a:xfrm rot="10800000">
              <a:off x="8948" y="3066"/>
              <a:ext cx="6338" cy="2804"/>
              <a:chOff x="9883" y="4877"/>
              <a:chExt cx="6338" cy="2804"/>
            </a:xfrm>
          </p:grpSpPr>
          <p:sp>
            <p:nvSpPr>
              <p:cNvPr id="273" name="椭圆 272"/>
              <p:cNvSpPr/>
              <p:nvPr/>
            </p:nvSpPr>
            <p:spPr>
              <a:xfrm rot="16200000">
                <a:off x="11718" y="3221"/>
                <a:ext cx="2654" cy="6267"/>
              </a:xfrm>
              <a:prstGeom prst="ellipse">
                <a:avLst/>
              </a:prstGeom>
              <a:solidFill>
                <a:srgbClr val="000000">
                  <a:alpha val="0"/>
                </a:srgbClr>
              </a:solidFill>
              <a:ln w="31750" cmpd="sng">
                <a:solidFill>
                  <a:schemeClr val="accent1">
                    <a:shade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74" name="矩形 273"/>
              <p:cNvSpPr/>
              <p:nvPr/>
            </p:nvSpPr>
            <p:spPr>
              <a:xfrm>
                <a:off x="9883" y="4877"/>
                <a:ext cx="6339" cy="14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275" name="椭圆 274"/>
            <p:cNvSpPr/>
            <p:nvPr/>
          </p:nvSpPr>
          <p:spPr>
            <a:xfrm>
              <a:off x="8961" y="1070"/>
              <a:ext cx="6266" cy="6266"/>
            </a:xfrm>
            <a:prstGeom prst="ellipse">
              <a:avLst/>
            </a:prstGeom>
            <a:noFill/>
            <a:ln w="28575"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276" name="直接连接符 275"/>
            <p:cNvCxnSpPr>
              <a:stCxn id="275" idx="0"/>
              <a:endCxn id="275" idx="4"/>
            </p:cNvCxnSpPr>
            <p:nvPr/>
          </p:nvCxnSpPr>
          <p:spPr>
            <a:xfrm>
              <a:off x="12094" y="1070"/>
              <a:ext cx="0" cy="6266"/>
            </a:xfrm>
            <a:prstGeom prst="line">
              <a:avLst/>
            </a:prstGeom>
            <a:ln w="38100" cmpd="sng"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直接连接符 276"/>
            <p:cNvCxnSpPr/>
            <p:nvPr/>
          </p:nvCxnSpPr>
          <p:spPr>
            <a:xfrm flipH="1">
              <a:off x="12060" y="4371"/>
              <a:ext cx="3146" cy="3"/>
            </a:xfrm>
            <a:prstGeom prst="line">
              <a:avLst/>
            </a:prstGeom>
            <a:ln w="34925" cmpd="sng"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8" name="组合 277"/>
            <p:cNvGrpSpPr/>
            <p:nvPr/>
          </p:nvGrpSpPr>
          <p:grpSpPr>
            <a:xfrm rot="5400000">
              <a:off x="8862" y="2844"/>
              <a:ext cx="6400" cy="2717"/>
              <a:chOff x="9903" y="6324"/>
              <a:chExt cx="6400" cy="2717"/>
            </a:xfrm>
          </p:grpSpPr>
          <p:sp>
            <p:nvSpPr>
              <p:cNvPr id="279" name="椭圆 278"/>
              <p:cNvSpPr/>
              <p:nvPr/>
            </p:nvSpPr>
            <p:spPr>
              <a:xfrm rot="5400000">
                <a:off x="11777" y="4517"/>
                <a:ext cx="2654" cy="6267"/>
              </a:xfrm>
              <a:prstGeom prst="ellipse">
                <a:avLst/>
              </a:prstGeom>
              <a:solidFill>
                <a:srgbClr val="000000">
                  <a:alpha val="0"/>
                </a:srgbClr>
              </a:solidFill>
              <a:ln w="31750" cmpd="sng">
                <a:solidFill>
                  <a:schemeClr val="accent1">
                    <a:shade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pic>
            <p:nvPicPr>
              <p:cNvPr id="280" name="图片 279" descr=")XM8CGHBP%_T(FVI{OF@}_M"/>
              <p:cNvPicPr>
                <a:picLocks noChangeAspect="1"/>
              </p:cNvPicPr>
              <p:nvPr/>
            </p:nvPicPr>
            <p:blipFill>
              <a:blip r:embed="rId1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903" y="7599"/>
                <a:ext cx="6400" cy="1442"/>
              </a:xfrm>
              <a:prstGeom prst="rect">
                <a:avLst/>
              </a:prstGeom>
            </p:spPr>
          </p:pic>
        </p:grpSp>
        <p:sp>
          <p:nvSpPr>
            <p:cNvPr id="281" name="文本框 280"/>
            <p:cNvSpPr txBox="1"/>
            <p:nvPr/>
          </p:nvSpPr>
          <p:spPr>
            <a:xfrm>
              <a:off x="11362" y="3966"/>
              <a:ext cx="79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i="1"/>
                <a:t>O</a:t>
              </a:r>
              <a:endParaRPr lang="en-US" altLang="zh-CN" i="1"/>
            </a:p>
          </p:txBody>
        </p:sp>
        <p:sp>
          <p:nvSpPr>
            <p:cNvPr id="282" name="椭圆 281"/>
            <p:cNvSpPr/>
            <p:nvPr/>
          </p:nvSpPr>
          <p:spPr>
            <a:xfrm>
              <a:off x="12040" y="4308"/>
              <a:ext cx="148" cy="1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37" name="组合 236"/>
          <p:cNvGrpSpPr/>
          <p:nvPr/>
        </p:nvGrpSpPr>
        <p:grpSpPr>
          <a:xfrm>
            <a:off x="4464050" y="102235"/>
            <a:ext cx="3010535" cy="2486660"/>
            <a:chOff x="8097" y="1009"/>
            <a:chExt cx="4741" cy="3916"/>
          </a:xfrm>
        </p:grpSpPr>
        <p:cxnSp>
          <p:nvCxnSpPr>
            <p:cNvPr id="219" name="直接连接符 218"/>
            <p:cNvCxnSpPr/>
            <p:nvPr/>
          </p:nvCxnSpPr>
          <p:spPr>
            <a:xfrm flipH="1">
              <a:off x="8814" y="1443"/>
              <a:ext cx="1868" cy="3034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soli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0" name="直接连接符 219"/>
            <p:cNvCxnSpPr/>
            <p:nvPr/>
          </p:nvCxnSpPr>
          <p:spPr>
            <a:xfrm flipH="1">
              <a:off x="8772" y="1067"/>
              <a:ext cx="2895" cy="3427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直接连接符 220"/>
            <p:cNvCxnSpPr>
              <a:stCxn id="231" idx="2"/>
            </p:cNvCxnSpPr>
            <p:nvPr/>
          </p:nvCxnSpPr>
          <p:spPr>
            <a:xfrm flipH="1">
              <a:off x="8827" y="2143"/>
              <a:ext cx="3876" cy="2275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直接连接符 221"/>
            <p:cNvCxnSpPr/>
            <p:nvPr/>
          </p:nvCxnSpPr>
          <p:spPr>
            <a:xfrm flipH="1">
              <a:off x="8827" y="2508"/>
              <a:ext cx="2908" cy="1910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3" name="文本框 222"/>
            <p:cNvSpPr txBox="1"/>
            <p:nvPr/>
          </p:nvSpPr>
          <p:spPr>
            <a:xfrm>
              <a:off x="8097" y="4103"/>
              <a:ext cx="89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i="1"/>
                <a:t>O</a:t>
              </a:r>
              <a:endParaRPr lang="en-US" altLang="zh-CN" i="1"/>
            </a:p>
          </p:txBody>
        </p:sp>
        <p:grpSp>
          <p:nvGrpSpPr>
            <p:cNvPr id="236" name="组合 235"/>
            <p:cNvGrpSpPr/>
            <p:nvPr/>
          </p:nvGrpSpPr>
          <p:grpSpPr>
            <a:xfrm>
              <a:off x="10529" y="1009"/>
              <a:ext cx="2309" cy="1499"/>
              <a:chOff x="10529" y="1009"/>
              <a:chExt cx="2309" cy="1499"/>
            </a:xfrm>
          </p:grpSpPr>
          <p:sp>
            <p:nvSpPr>
              <p:cNvPr id="215" name="任意多边形 214"/>
              <p:cNvSpPr/>
              <p:nvPr/>
            </p:nvSpPr>
            <p:spPr>
              <a:xfrm rot="360000">
                <a:off x="10560" y="1504"/>
                <a:ext cx="1221" cy="964"/>
              </a:xfrm>
              <a:custGeom>
                <a:avLst/>
                <a:gdLst>
                  <a:gd name="connsiteX0" fmla="*/ 0 w 1221"/>
                  <a:gd name="connsiteY0" fmla="*/ 0 h 964"/>
                  <a:gd name="connsiteX1" fmla="*/ 722 w 1221"/>
                  <a:gd name="connsiteY1" fmla="*/ 280 h 964"/>
                  <a:gd name="connsiteX2" fmla="*/ 1221 w 1221"/>
                  <a:gd name="connsiteY2" fmla="*/ 964 h 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1" h="964">
                    <a:moveTo>
                      <a:pt x="0" y="0"/>
                    </a:moveTo>
                    <a:cubicBezTo>
                      <a:pt x="164" y="33"/>
                      <a:pt x="478" y="87"/>
                      <a:pt x="722" y="280"/>
                    </a:cubicBezTo>
                    <a:cubicBezTo>
                      <a:pt x="966" y="473"/>
                      <a:pt x="1165" y="823"/>
                      <a:pt x="1221" y="964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16" name="任意多边形 215"/>
              <p:cNvSpPr/>
              <p:nvPr/>
            </p:nvSpPr>
            <p:spPr>
              <a:xfrm rot="360000">
                <a:off x="11618" y="1096"/>
                <a:ext cx="1221" cy="964"/>
              </a:xfrm>
              <a:custGeom>
                <a:avLst/>
                <a:gdLst>
                  <a:gd name="connsiteX0" fmla="*/ 0 w 1221"/>
                  <a:gd name="connsiteY0" fmla="*/ 0 h 964"/>
                  <a:gd name="connsiteX1" fmla="*/ 722 w 1221"/>
                  <a:gd name="connsiteY1" fmla="*/ 280 h 964"/>
                  <a:gd name="connsiteX2" fmla="*/ 1221 w 1221"/>
                  <a:gd name="connsiteY2" fmla="*/ 964 h 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1" h="964">
                    <a:moveTo>
                      <a:pt x="0" y="0"/>
                    </a:moveTo>
                    <a:cubicBezTo>
                      <a:pt x="164" y="33"/>
                      <a:pt x="478" y="87"/>
                      <a:pt x="722" y="280"/>
                    </a:cubicBezTo>
                    <a:cubicBezTo>
                      <a:pt x="966" y="473"/>
                      <a:pt x="1165" y="823"/>
                      <a:pt x="1221" y="964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17" name="任意多边形 216"/>
              <p:cNvSpPr/>
              <p:nvPr/>
            </p:nvSpPr>
            <p:spPr>
              <a:xfrm>
                <a:off x="10682" y="1025"/>
                <a:ext cx="1007" cy="418"/>
              </a:xfrm>
              <a:custGeom>
                <a:avLst/>
                <a:gdLst>
                  <a:gd name="connsiteX0" fmla="*/ 0 w 987"/>
                  <a:gd name="connsiteY0" fmla="*/ 429 h 429"/>
                  <a:gd name="connsiteX1" fmla="*/ 665 w 987"/>
                  <a:gd name="connsiteY1" fmla="*/ 193 h 429"/>
                  <a:gd name="connsiteX2" fmla="*/ 965 w 987"/>
                  <a:gd name="connsiteY2" fmla="*/ 43 h 429"/>
                  <a:gd name="connsiteX3" fmla="*/ 965 w 987"/>
                  <a:gd name="connsiteY3" fmla="*/ 0 h 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7" h="429">
                    <a:moveTo>
                      <a:pt x="0" y="429"/>
                    </a:moveTo>
                    <a:cubicBezTo>
                      <a:pt x="141" y="404"/>
                      <a:pt x="472" y="270"/>
                      <a:pt x="665" y="193"/>
                    </a:cubicBezTo>
                    <a:cubicBezTo>
                      <a:pt x="858" y="116"/>
                      <a:pt x="918" y="99"/>
                      <a:pt x="965" y="43"/>
                    </a:cubicBezTo>
                    <a:cubicBezTo>
                      <a:pt x="1012" y="-13"/>
                      <a:pt x="970" y="4"/>
                      <a:pt x="965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18" name="任意多边形 217"/>
              <p:cNvSpPr/>
              <p:nvPr/>
            </p:nvSpPr>
            <p:spPr>
              <a:xfrm>
                <a:off x="11735" y="2120"/>
                <a:ext cx="1021" cy="388"/>
              </a:xfrm>
              <a:custGeom>
                <a:avLst/>
                <a:gdLst>
                  <a:gd name="connsiteX0" fmla="*/ 0 w 1020"/>
                  <a:gd name="connsiteY0" fmla="*/ 388 h 388"/>
                  <a:gd name="connsiteX1" fmla="*/ 725 w 1020"/>
                  <a:gd name="connsiteY1" fmla="*/ 191 h 388"/>
                  <a:gd name="connsiteX2" fmla="*/ 998 w 1020"/>
                  <a:gd name="connsiteY2" fmla="*/ 39 h 388"/>
                  <a:gd name="connsiteX3" fmla="*/ 998 w 1020"/>
                  <a:gd name="connsiteY3" fmla="*/ 0 h 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1" h="388">
                    <a:moveTo>
                      <a:pt x="0" y="388"/>
                    </a:moveTo>
                    <a:cubicBezTo>
                      <a:pt x="146" y="365"/>
                      <a:pt x="525" y="261"/>
                      <a:pt x="725" y="191"/>
                    </a:cubicBezTo>
                    <a:cubicBezTo>
                      <a:pt x="925" y="122"/>
                      <a:pt x="950" y="90"/>
                      <a:pt x="998" y="39"/>
                    </a:cubicBezTo>
                    <a:cubicBezTo>
                      <a:pt x="1047" y="-12"/>
                      <a:pt x="1003" y="4"/>
                      <a:pt x="998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34" name="任意多边形 233"/>
              <p:cNvSpPr/>
              <p:nvPr/>
            </p:nvSpPr>
            <p:spPr>
              <a:xfrm>
                <a:off x="10651" y="1020"/>
                <a:ext cx="2082" cy="1488"/>
              </a:xfrm>
              <a:custGeom>
                <a:avLst/>
                <a:gdLst>
                  <a:gd name="connisteX0" fmla="*/ 5555 w 1322401"/>
                  <a:gd name="connsiteY0" fmla="*/ 274741 h 961065"/>
                  <a:gd name="connisteX1" fmla="*/ 359250 w 1322401"/>
                  <a:gd name="connsiteY1" fmla="*/ 438571 h 961065"/>
                  <a:gd name="connisteX2" fmla="*/ 577055 w 1322401"/>
                  <a:gd name="connsiteY2" fmla="*/ 710351 h 961065"/>
                  <a:gd name="connisteX3" fmla="*/ 672305 w 1322401"/>
                  <a:gd name="connsiteY3" fmla="*/ 955461 h 961065"/>
                  <a:gd name="connisteX4" fmla="*/ 944085 w 1322401"/>
                  <a:gd name="connsiteY4" fmla="*/ 860211 h 961065"/>
                  <a:gd name="connisteX5" fmla="*/ 1121250 w 1322401"/>
                  <a:gd name="connsiteY5" fmla="*/ 819571 h 961065"/>
                  <a:gd name="connisteX6" fmla="*/ 1229835 w 1322401"/>
                  <a:gd name="connsiteY6" fmla="*/ 764961 h 961065"/>
                  <a:gd name="connisteX7" fmla="*/ 1284445 w 1322401"/>
                  <a:gd name="connsiteY7" fmla="*/ 710351 h 961065"/>
                  <a:gd name="connisteX8" fmla="*/ 1311750 w 1322401"/>
                  <a:gd name="connsiteY8" fmla="*/ 669711 h 961065"/>
                  <a:gd name="connisteX9" fmla="*/ 1134585 w 1322401"/>
                  <a:gd name="connsiteY9" fmla="*/ 316016 h 961065"/>
                  <a:gd name="connisteX10" fmla="*/ 944085 w 1322401"/>
                  <a:gd name="connsiteY10" fmla="*/ 152821 h 961065"/>
                  <a:gd name="connisteX11" fmla="*/ 848835 w 1322401"/>
                  <a:gd name="connsiteY11" fmla="*/ 111546 h 961065"/>
                  <a:gd name="connisteX12" fmla="*/ 672305 w 1322401"/>
                  <a:gd name="connsiteY12" fmla="*/ 2961 h 961065"/>
                  <a:gd name="connisteX13" fmla="*/ 617695 w 1322401"/>
                  <a:gd name="connsiteY13" fmla="*/ 43601 h 961065"/>
                  <a:gd name="connisteX14" fmla="*/ 495140 w 1322401"/>
                  <a:gd name="connsiteY14" fmla="*/ 98211 h 961065"/>
                  <a:gd name="connisteX15" fmla="*/ 345915 w 1322401"/>
                  <a:gd name="connsiteY15" fmla="*/ 166156 h 961065"/>
                  <a:gd name="connisteX16" fmla="*/ 182085 w 1322401"/>
                  <a:gd name="connsiteY16" fmla="*/ 220766 h 961065"/>
                  <a:gd name="connisteX17" fmla="*/ 5555 w 1322401"/>
                  <a:gd name="connsiteY17" fmla="*/ 274741 h 961065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</a:cxnLst>
                <a:rect l="l" t="t" r="r" b="b"/>
                <a:pathLst>
                  <a:path w="1322401" h="961065">
                    <a:moveTo>
                      <a:pt x="5556" y="274741"/>
                    </a:moveTo>
                    <a:cubicBezTo>
                      <a:pt x="41116" y="318556"/>
                      <a:pt x="244951" y="351576"/>
                      <a:pt x="359251" y="438571"/>
                    </a:cubicBezTo>
                    <a:cubicBezTo>
                      <a:pt x="473551" y="525566"/>
                      <a:pt x="514191" y="606846"/>
                      <a:pt x="577056" y="710351"/>
                    </a:cubicBezTo>
                    <a:cubicBezTo>
                      <a:pt x="639921" y="813856"/>
                      <a:pt x="598646" y="925616"/>
                      <a:pt x="672306" y="955461"/>
                    </a:cubicBezTo>
                    <a:cubicBezTo>
                      <a:pt x="745966" y="985306"/>
                      <a:pt x="854551" y="887516"/>
                      <a:pt x="944086" y="860211"/>
                    </a:cubicBezTo>
                    <a:cubicBezTo>
                      <a:pt x="1033621" y="832906"/>
                      <a:pt x="1064101" y="838621"/>
                      <a:pt x="1121251" y="819571"/>
                    </a:cubicBezTo>
                    <a:cubicBezTo>
                      <a:pt x="1178401" y="800521"/>
                      <a:pt x="1197451" y="786551"/>
                      <a:pt x="1229836" y="764961"/>
                    </a:cubicBezTo>
                    <a:cubicBezTo>
                      <a:pt x="1262221" y="743371"/>
                      <a:pt x="1267936" y="729401"/>
                      <a:pt x="1284446" y="710351"/>
                    </a:cubicBezTo>
                    <a:cubicBezTo>
                      <a:pt x="1300956" y="691301"/>
                      <a:pt x="1341596" y="748451"/>
                      <a:pt x="1311751" y="669711"/>
                    </a:cubicBezTo>
                    <a:cubicBezTo>
                      <a:pt x="1281906" y="590971"/>
                      <a:pt x="1208246" y="419521"/>
                      <a:pt x="1134586" y="316016"/>
                    </a:cubicBezTo>
                    <a:cubicBezTo>
                      <a:pt x="1060926" y="212511"/>
                      <a:pt x="1001236" y="193461"/>
                      <a:pt x="944086" y="152821"/>
                    </a:cubicBezTo>
                    <a:cubicBezTo>
                      <a:pt x="886936" y="112181"/>
                      <a:pt x="903446" y="141391"/>
                      <a:pt x="848836" y="111546"/>
                    </a:cubicBezTo>
                    <a:cubicBezTo>
                      <a:pt x="794226" y="81701"/>
                      <a:pt x="718661" y="16296"/>
                      <a:pt x="672306" y="2961"/>
                    </a:cubicBezTo>
                    <a:cubicBezTo>
                      <a:pt x="625951" y="-10374"/>
                      <a:pt x="653256" y="24551"/>
                      <a:pt x="617696" y="43601"/>
                    </a:cubicBezTo>
                    <a:cubicBezTo>
                      <a:pt x="582136" y="62651"/>
                      <a:pt x="549751" y="73446"/>
                      <a:pt x="495141" y="98211"/>
                    </a:cubicBezTo>
                    <a:cubicBezTo>
                      <a:pt x="440531" y="122976"/>
                      <a:pt x="408781" y="141391"/>
                      <a:pt x="345916" y="166156"/>
                    </a:cubicBezTo>
                    <a:cubicBezTo>
                      <a:pt x="283051" y="190921"/>
                      <a:pt x="250031" y="199176"/>
                      <a:pt x="182086" y="220766"/>
                    </a:cubicBezTo>
                    <a:cubicBezTo>
                      <a:pt x="114141" y="242356"/>
                      <a:pt x="-30004" y="230926"/>
                      <a:pt x="5556" y="274741"/>
                    </a:cubicBezTo>
                    <a:close/>
                  </a:path>
                </a:pathLst>
              </a:custGeom>
              <a:solidFill>
                <a:srgbClr val="FFFF42">
                  <a:alpha val="90000"/>
                </a:srgbClr>
              </a:solidFill>
              <a:ln>
                <a:solidFill>
                  <a:srgbClr val="FFFF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227" name="组合 226"/>
              <p:cNvGrpSpPr/>
              <p:nvPr/>
            </p:nvGrpSpPr>
            <p:grpSpPr>
              <a:xfrm rot="0">
                <a:off x="10529" y="1009"/>
                <a:ext cx="2278" cy="1483"/>
                <a:chOff x="13188" y="4237"/>
                <a:chExt cx="2278" cy="1483"/>
              </a:xfrm>
            </p:grpSpPr>
            <p:sp>
              <p:nvSpPr>
                <p:cNvPr id="228" name="任意多边形 227"/>
                <p:cNvSpPr/>
                <p:nvPr/>
              </p:nvSpPr>
              <p:spPr>
                <a:xfrm rot="360000">
                  <a:off x="13188" y="4716"/>
                  <a:ext cx="1221" cy="964"/>
                </a:xfrm>
                <a:custGeom>
                  <a:avLst/>
                  <a:gdLst>
                    <a:gd name="connsiteX0" fmla="*/ 0 w 1221"/>
                    <a:gd name="connsiteY0" fmla="*/ 0 h 964"/>
                    <a:gd name="connsiteX1" fmla="*/ 722 w 1221"/>
                    <a:gd name="connsiteY1" fmla="*/ 280 h 964"/>
                    <a:gd name="connsiteX2" fmla="*/ 1221 w 1221"/>
                    <a:gd name="connsiteY2" fmla="*/ 964 h 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21" h="964">
                      <a:moveTo>
                        <a:pt x="0" y="0"/>
                      </a:moveTo>
                      <a:cubicBezTo>
                        <a:pt x="164" y="33"/>
                        <a:pt x="478" y="87"/>
                        <a:pt x="722" y="280"/>
                      </a:cubicBezTo>
                      <a:cubicBezTo>
                        <a:pt x="966" y="473"/>
                        <a:pt x="1165" y="823"/>
                        <a:pt x="1221" y="964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29" name="任意多边形 228"/>
                <p:cNvSpPr/>
                <p:nvPr/>
              </p:nvSpPr>
              <p:spPr>
                <a:xfrm rot="360000">
                  <a:off x="14246" y="4308"/>
                  <a:ext cx="1221" cy="964"/>
                </a:xfrm>
                <a:custGeom>
                  <a:avLst/>
                  <a:gdLst>
                    <a:gd name="connsiteX0" fmla="*/ 0 w 1221"/>
                    <a:gd name="connsiteY0" fmla="*/ 0 h 964"/>
                    <a:gd name="connsiteX1" fmla="*/ 722 w 1221"/>
                    <a:gd name="connsiteY1" fmla="*/ 280 h 964"/>
                    <a:gd name="connsiteX2" fmla="*/ 1221 w 1221"/>
                    <a:gd name="connsiteY2" fmla="*/ 964 h 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21" h="964">
                      <a:moveTo>
                        <a:pt x="0" y="0"/>
                      </a:moveTo>
                      <a:cubicBezTo>
                        <a:pt x="164" y="33"/>
                        <a:pt x="478" y="87"/>
                        <a:pt x="722" y="280"/>
                      </a:cubicBezTo>
                      <a:cubicBezTo>
                        <a:pt x="966" y="473"/>
                        <a:pt x="1165" y="823"/>
                        <a:pt x="1221" y="964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30" name="任意多边形 229"/>
                <p:cNvSpPr/>
                <p:nvPr/>
              </p:nvSpPr>
              <p:spPr>
                <a:xfrm>
                  <a:off x="13310" y="4237"/>
                  <a:ext cx="1007" cy="418"/>
                </a:xfrm>
                <a:custGeom>
                  <a:avLst/>
                  <a:gdLst>
                    <a:gd name="connsiteX0" fmla="*/ 0 w 987"/>
                    <a:gd name="connsiteY0" fmla="*/ 429 h 429"/>
                    <a:gd name="connsiteX1" fmla="*/ 665 w 987"/>
                    <a:gd name="connsiteY1" fmla="*/ 193 h 429"/>
                    <a:gd name="connsiteX2" fmla="*/ 965 w 987"/>
                    <a:gd name="connsiteY2" fmla="*/ 43 h 429"/>
                    <a:gd name="connsiteX3" fmla="*/ 965 w 987"/>
                    <a:gd name="connsiteY3" fmla="*/ 0 h 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87" h="429">
                      <a:moveTo>
                        <a:pt x="0" y="429"/>
                      </a:moveTo>
                      <a:cubicBezTo>
                        <a:pt x="141" y="404"/>
                        <a:pt x="472" y="270"/>
                        <a:pt x="665" y="193"/>
                      </a:cubicBezTo>
                      <a:cubicBezTo>
                        <a:pt x="858" y="116"/>
                        <a:pt x="918" y="99"/>
                        <a:pt x="965" y="43"/>
                      </a:cubicBezTo>
                      <a:cubicBezTo>
                        <a:pt x="1012" y="-13"/>
                        <a:pt x="970" y="4"/>
                        <a:pt x="965" y="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31" name="任意多边形 230"/>
                <p:cNvSpPr/>
                <p:nvPr/>
              </p:nvSpPr>
              <p:spPr>
                <a:xfrm>
                  <a:off x="14363" y="5332"/>
                  <a:ext cx="1021" cy="388"/>
                </a:xfrm>
                <a:custGeom>
                  <a:avLst/>
                  <a:gdLst>
                    <a:gd name="connsiteX0" fmla="*/ 0 w 1020"/>
                    <a:gd name="connsiteY0" fmla="*/ 388 h 388"/>
                    <a:gd name="connsiteX1" fmla="*/ 725 w 1020"/>
                    <a:gd name="connsiteY1" fmla="*/ 191 h 388"/>
                    <a:gd name="connsiteX2" fmla="*/ 998 w 1020"/>
                    <a:gd name="connsiteY2" fmla="*/ 39 h 388"/>
                    <a:gd name="connsiteX3" fmla="*/ 998 w 1020"/>
                    <a:gd name="connsiteY3" fmla="*/ 0 h 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21" h="388">
                      <a:moveTo>
                        <a:pt x="0" y="388"/>
                      </a:moveTo>
                      <a:cubicBezTo>
                        <a:pt x="146" y="365"/>
                        <a:pt x="525" y="261"/>
                        <a:pt x="725" y="191"/>
                      </a:cubicBezTo>
                      <a:cubicBezTo>
                        <a:pt x="925" y="122"/>
                        <a:pt x="950" y="90"/>
                        <a:pt x="998" y="39"/>
                      </a:cubicBezTo>
                      <a:cubicBezTo>
                        <a:pt x="1047" y="-12"/>
                        <a:pt x="1003" y="4"/>
                        <a:pt x="998" y="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</p:grpSp>
      <p:grpSp>
        <p:nvGrpSpPr>
          <p:cNvPr id="185" name="组合 184"/>
          <p:cNvGrpSpPr/>
          <p:nvPr/>
        </p:nvGrpSpPr>
        <p:grpSpPr>
          <a:xfrm>
            <a:off x="884555" y="1335405"/>
            <a:ext cx="3117850" cy="4079240"/>
            <a:chOff x="1455" y="717"/>
            <a:chExt cx="4910" cy="6424"/>
          </a:xfrm>
        </p:grpSpPr>
        <p:grpSp>
          <p:nvGrpSpPr>
            <p:cNvPr id="184" name="组合 183"/>
            <p:cNvGrpSpPr/>
            <p:nvPr/>
          </p:nvGrpSpPr>
          <p:grpSpPr>
            <a:xfrm>
              <a:off x="1997" y="717"/>
              <a:ext cx="2699" cy="6424"/>
              <a:chOff x="1997" y="717"/>
              <a:chExt cx="2699" cy="6424"/>
            </a:xfrm>
          </p:grpSpPr>
          <p:grpSp>
            <p:nvGrpSpPr>
              <p:cNvPr id="159" name="组合 158"/>
              <p:cNvGrpSpPr/>
              <p:nvPr/>
            </p:nvGrpSpPr>
            <p:grpSpPr>
              <a:xfrm rot="5400000">
                <a:off x="95" y="2716"/>
                <a:ext cx="6178" cy="2374"/>
                <a:chOff x="9903" y="6583"/>
                <a:chExt cx="6400" cy="2374"/>
              </a:xfrm>
            </p:grpSpPr>
            <p:sp>
              <p:nvSpPr>
                <p:cNvPr id="160" name="椭圆 159"/>
                <p:cNvSpPr/>
                <p:nvPr/>
              </p:nvSpPr>
              <p:spPr>
                <a:xfrm rot="5400000">
                  <a:off x="11949" y="4605"/>
                  <a:ext cx="2311" cy="6267"/>
                </a:xfrm>
                <a:prstGeom prst="ellipse">
                  <a:avLst/>
                </a:prstGeom>
                <a:solidFill>
                  <a:srgbClr val="000000">
                    <a:alpha val="0"/>
                  </a:srgbClr>
                </a:solidFill>
                <a:ln w="3175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pic>
              <p:nvPicPr>
                <p:cNvPr id="161" name="图片 160" descr=")XM8CGHBP%_T(FVI{OF@}_M"/>
                <p:cNvPicPr>
                  <a:picLocks noChangeAspect="1"/>
                </p:cNvPicPr>
                <p:nvPr/>
              </p:nvPicPr>
              <p:blipFill>
                <a:blip r:embed="rId1">
                  <a:clrChange>
                    <a:clrFrom>
                      <a:srgbClr val="FFFFFF">
                        <a:alpha val="100000"/>
                      </a:srgbClr>
                    </a:clrFrom>
                    <a:clrTo>
                      <a:srgbClr val="FFFFFF">
                        <a:alpha val="100000"/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9903" y="7701"/>
                  <a:ext cx="6400" cy="1256"/>
                </a:xfrm>
                <a:prstGeom prst="rect">
                  <a:avLst/>
                </a:prstGeom>
              </p:spPr>
            </p:pic>
          </p:grpSp>
          <p:grpSp>
            <p:nvGrpSpPr>
              <p:cNvPr id="165" name="组合 164"/>
              <p:cNvGrpSpPr/>
              <p:nvPr/>
            </p:nvGrpSpPr>
            <p:grpSpPr>
              <a:xfrm rot="5400000">
                <a:off x="709" y="3154"/>
                <a:ext cx="6395" cy="1581"/>
                <a:chOff x="9903" y="6583"/>
                <a:chExt cx="6400" cy="2374"/>
              </a:xfrm>
            </p:grpSpPr>
            <p:sp>
              <p:nvSpPr>
                <p:cNvPr id="166" name="椭圆 165"/>
                <p:cNvSpPr/>
                <p:nvPr/>
              </p:nvSpPr>
              <p:spPr>
                <a:xfrm rot="5400000">
                  <a:off x="11949" y="4605"/>
                  <a:ext cx="2311" cy="6267"/>
                </a:xfrm>
                <a:prstGeom prst="ellipse">
                  <a:avLst/>
                </a:prstGeom>
                <a:solidFill>
                  <a:srgbClr val="000000">
                    <a:alpha val="0"/>
                  </a:srgbClr>
                </a:solidFill>
                <a:ln w="3175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pic>
              <p:nvPicPr>
                <p:cNvPr id="167" name="图片 166" descr=")XM8CGHBP%_T(FVI{OF@}_M"/>
                <p:cNvPicPr>
                  <a:picLocks noChangeAspect="1"/>
                </p:cNvPicPr>
                <p:nvPr/>
              </p:nvPicPr>
              <p:blipFill>
                <a:blip r:embed="rId1">
                  <a:clrChange>
                    <a:clrFrom>
                      <a:srgbClr val="FFFFFF">
                        <a:alpha val="100000"/>
                      </a:srgbClr>
                    </a:clrFrom>
                    <a:clrTo>
                      <a:srgbClr val="FFFFFF">
                        <a:alpha val="100000"/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9903" y="7701"/>
                  <a:ext cx="6400" cy="1256"/>
                </a:xfrm>
                <a:prstGeom prst="rect">
                  <a:avLst/>
                </a:prstGeom>
              </p:spPr>
            </p:pic>
          </p:grpSp>
          <p:grpSp>
            <p:nvGrpSpPr>
              <p:cNvPr id="171" name="组合 170"/>
              <p:cNvGrpSpPr/>
              <p:nvPr/>
            </p:nvGrpSpPr>
            <p:grpSpPr>
              <a:xfrm rot="16200000" flipH="1">
                <a:off x="618" y="3482"/>
                <a:ext cx="6414" cy="884"/>
                <a:chOff x="9903" y="6583"/>
                <a:chExt cx="6400" cy="2374"/>
              </a:xfrm>
            </p:grpSpPr>
            <p:sp>
              <p:nvSpPr>
                <p:cNvPr id="172" name="椭圆 171"/>
                <p:cNvSpPr/>
                <p:nvPr/>
              </p:nvSpPr>
              <p:spPr>
                <a:xfrm rot="5400000">
                  <a:off x="11949" y="4605"/>
                  <a:ext cx="2311" cy="6267"/>
                </a:xfrm>
                <a:prstGeom prst="ellipse">
                  <a:avLst/>
                </a:prstGeom>
                <a:solidFill>
                  <a:srgbClr val="000000">
                    <a:alpha val="0"/>
                  </a:srgbClr>
                </a:solidFill>
                <a:ln w="3175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pic>
              <p:nvPicPr>
                <p:cNvPr id="173" name="图片 172" descr=")XM8CGHBP%_T(FVI{OF@}_M"/>
                <p:cNvPicPr>
                  <a:picLocks noChangeAspect="1"/>
                </p:cNvPicPr>
                <p:nvPr/>
              </p:nvPicPr>
              <p:blipFill>
                <a:blip r:embed="rId1">
                  <a:clrChange>
                    <a:clrFrom>
                      <a:srgbClr val="FFFFFF">
                        <a:alpha val="100000"/>
                      </a:srgbClr>
                    </a:clrFrom>
                    <a:clrTo>
                      <a:srgbClr val="FFFFFF">
                        <a:alpha val="100000"/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9903" y="7701"/>
                  <a:ext cx="6400" cy="125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83" name="组合 182"/>
            <p:cNvGrpSpPr/>
            <p:nvPr/>
          </p:nvGrpSpPr>
          <p:grpSpPr>
            <a:xfrm>
              <a:off x="1455" y="727"/>
              <a:ext cx="4911" cy="6394"/>
              <a:chOff x="1435" y="737"/>
              <a:chExt cx="4911" cy="6394"/>
            </a:xfrm>
          </p:grpSpPr>
          <p:grpSp>
            <p:nvGrpSpPr>
              <p:cNvPr id="162" name="组合 161"/>
              <p:cNvGrpSpPr/>
              <p:nvPr/>
            </p:nvGrpSpPr>
            <p:grpSpPr>
              <a:xfrm rot="5400000">
                <a:off x="-315" y="2885"/>
                <a:ext cx="5552" cy="2052"/>
                <a:chOff x="9903" y="6583"/>
                <a:chExt cx="6400" cy="2374"/>
              </a:xfrm>
            </p:grpSpPr>
            <p:sp>
              <p:nvSpPr>
                <p:cNvPr id="163" name="椭圆 162"/>
                <p:cNvSpPr/>
                <p:nvPr/>
              </p:nvSpPr>
              <p:spPr>
                <a:xfrm rot="5400000">
                  <a:off x="11949" y="4605"/>
                  <a:ext cx="2311" cy="6267"/>
                </a:xfrm>
                <a:prstGeom prst="ellipse">
                  <a:avLst/>
                </a:prstGeom>
                <a:solidFill>
                  <a:srgbClr val="000000">
                    <a:alpha val="0"/>
                  </a:srgbClr>
                </a:solidFill>
                <a:ln w="3175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pic>
              <p:nvPicPr>
                <p:cNvPr id="164" name="图片 163" descr=")XM8CGHBP%_T(FVI{OF@}_M"/>
                <p:cNvPicPr>
                  <a:picLocks noChangeAspect="1"/>
                </p:cNvPicPr>
                <p:nvPr/>
              </p:nvPicPr>
              <p:blipFill>
                <a:blip r:embed="rId1">
                  <a:clrChange>
                    <a:clrFrom>
                      <a:srgbClr val="FFFFFF">
                        <a:alpha val="100000"/>
                      </a:srgbClr>
                    </a:clrFrom>
                    <a:clrTo>
                      <a:srgbClr val="FFFFFF">
                        <a:alpha val="100000"/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9903" y="7701"/>
                  <a:ext cx="6400" cy="1256"/>
                </a:xfrm>
                <a:prstGeom prst="rect">
                  <a:avLst/>
                </a:prstGeom>
              </p:spPr>
            </p:pic>
          </p:grpSp>
          <p:grpSp>
            <p:nvGrpSpPr>
              <p:cNvPr id="168" name="组合 167"/>
              <p:cNvGrpSpPr/>
              <p:nvPr/>
            </p:nvGrpSpPr>
            <p:grpSpPr>
              <a:xfrm rot="16200000" flipH="1">
                <a:off x="720" y="3144"/>
                <a:ext cx="6395" cy="1581"/>
                <a:chOff x="9903" y="6583"/>
                <a:chExt cx="6400" cy="2374"/>
              </a:xfrm>
            </p:grpSpPr>
            <p:sp>
              <p:nvSpPr>
                <p:cNvPr id="169" name="椭圆 168"/>
                <p:cNvSpPr/>
                <p:nvPr/>
              </p:nvSpPr>
              <p:spPr>
                <a:xfrm rot="5400000">
                  <a:off x="11949" y="4605"/>
                  <a:ext cx="2311" cy="6267"/>
                </a:xfrm>
                <a:prstGeom prst="ellipse">
                  <a:avLst/>
                </a:prstGeom>
                <a:solidFill>
                  <a:srgbClr val="000000">
                    <a:alpha val="0"/>
                  </a:srgbClr>
                </a:solidFill>
                <a:ln w="3175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pic>
              <p:nvPicPr>
                <p:cNvPr id="170" name="图片 169" descr=")XM8CGHBP%_T(FVI{OF@}_M"/>
                <p:cNvPicPr>
                  <a:picLocks noChangeAspect="1"/>
                </p:cNvPicPr>
                <p:nvPr/>
              </p:nvPicPr>
              <p:blipFill>
                <a:blip r:embed="rId1">
                  <a:clrChange>
                    <a:clrFrom>
                      <a:srgbClr val="FFFFFF">
                        <a:alpha val="100000"/>
                      </a:srgbClr>
                    </a:clrFrom>
                    <a:clrTo>
                      <a:srgbClr val="FFFFFF">
                        <a:alpha val="100000"/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9903" y="7701"/>
                  <a:ext cx="6400" cy="1256"/>
                </a:xfrm>
                <a:prstGeom prst="rect">
                  <a:avLst/>
                </a:prstGeom>
              </p:spPr>
            </p:pic>
          </p:grpSp>
          <p:grpSp>
            <p:nvGrpSpPr>
              <p:cNvPr id="174" name="组合 173"/>
              <p:cNvGrpSpPr/>
              <p:nvPr/>
            </p:nvGrpSpPr>
            <p:grpSpPr>
              <a:xfrm rot="5400000">
                <a:off x="735" y="3471"/>
                <a:ext cx="6328" cy="884"/>
                <a:chOff x="9903" y="6583"/>
                <a:chExt cx="6400" cy="2374"/>
              </a:xfrm>
            </p:grpSpPr>
            <p:sp>
              <p:nvSpPr>
                <p:cNvPr id="175" name="椭圆 174"/>
                <p:cNvSpPr/>
                <p:nvPr/>
              </p:nvSpPr>
              <p:spPr>
                <a:xfrm rot="5400000">
                  <a:off x="11949" y="4605"/>
                  <a:ext cx="2311" cy="6267"/>
                </a:xfrm>
                <a:prstGeom prst="ellipse">
                  <a:avLst/>
                </a:prstGeom>
                <a:solidFill>
                  <a:srgbClr val="000000">
                    <a:alpha val="0"/>
                  </a:srgbClr>
                </a:solidFill>
                <a:ln w="3175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pic>
              <p:nvPicPr>
                <p:cNvPr id="176" name="图片 175" descr=")XM8CGHBP%_T(FVI{OF@}_M"/>
                <p:cNvPicPr>
                  <a:picLocks noChangeAspect="1"/>
                </p:cNvPicPr>
                <p:nvPr/>
              </p:nvPicPr>
              <p:blipFill>
                <a:blip r:embed="rId1">
                  <a:clrChange>
                    <a:clrFrom>
                      <a:srgbClr val="FFFFFF">
                        <a:alpha val="100000"/>
                      </a:srgbClr>
                    </a:clrFrom>
                    <a:clrTo>
                      <a:srgbClr val="FFFFFF">
                        <a:alpha val="100000"/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9903" y="7701"/>
                  <a:ext cx="6400" cy="1256"/>
                </a:xfrm>
                <a:prstGeom prst="rect">
                  <a:avLst/>
                </a:prstGeom>
              </p:spPr>
            </p:pic>
          </p:grpSp>
          <p:grpSp>
            <p:nvGrpSpPr>
              <p:cNvPr id="178" name="组合 177"/>
              <p:cNvGrpSpPr/>
              <p:nvPr/>
            </p:nvGrpSpPr>
            <p:grpSpPr>
              <a:xfrm rot="16200000" flipH="1">
                <a:off x="2544" y="2923"/>
                <a:ext cx="5552" cy="2052"/>
                <a:chOff x="9903" y="6583"/>
                <a:chExt cx="6400" cy="2374"/>
              </a:xfrm>
            </p:grpSpPr>
            <p:sp>
              <p:nvSpPr>
                <p:cNvPr id="179" name="椭圆 178"/>
                <p:cNvSpPr/>
                <p:nvPr/>
              </p:nvSpPr>
              <p:spPr>
                <a:xfrm rot="5400000">
                  <a:off x="11949" y="4605"/>
                  <a:ext cx="2311" cy="6267"/>
                </a:xfrm>
                <a:prstGeom prst="ellipse">
                  <a:avLst/>
                </a:prstGeom>
                <a:solidFill>
                  <a:srgbClr val="000000">
                    <a:alpha val="0"/>
                  </a:srgbClr>
                </a:solidFill>
                <a:ln w="3175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pic>
              <p:nvPicPr>
                <p:cNvPr id="180" name="图片 179" descr=")XM8CGHBP%_T(FVI{OF@}_M"/>
                <p:cNvPicPr>
                  <a:picLocks noChangeAspect="1"/>
                </p:cNvPicPr>
                <p:nvPr/>
              </p:nvPicPr>
              <p:blipFill>
                <a:blip r:embed="rId1">
                  <a:clrChange>
                    <a:clrFrom>
                      <a:srgbClr val="FFFFFF">
                        <a:alpha val="100000"/>
                      </a:srgbClr>
                    </a:clrFrom>
                    <a:clrTo>
                      <a:srgbClr val="FFFFFF">
                        <a:alpha val="100000"/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9903" y="7701"/>
                  <a:ext cx="6400" cy="1256"/>
                </a:xfrm>
                <a:prstGeom prst="rect">
                  <a:avLst/>
                </a:prstGeom>
              </p:spPr>
            </p:pic>
          </p:grpSp>
          <p:pic>
            <p:nvPicPr>
              <p:cNvPr id="181" name="图片 180" descr=")XM8CGHBP%_T(FVI{OF@}_M"/>
              <p:cNvPicPr>
                <a:picLocks noChangeAspect="1"/>
              </p:cNvPicPr>
              <p:nvPr/>
            </p:nvPicPr>
            <p:blipFill>
              <a:blip r:embed="rId1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16200000" flipH="1">
                <a:off x="2053" y="3323"/>
                <a:ext cx="6178" cy="1256"/>
              </a:xfrm>
              <a:prstGeom prst="rect">
                <a:avLst/>
              </a:prstGeom>
            </p:spPr>
          </p:pic>
          <p:pic>
            <p:nvPicPr>
              <p:cNvPr id="182" name="图片 181" descr=")XM8CGHBP%_T(FVI{OF@}_M"/>
              <p:cNvPicPr>
                <a:picLocks noChangeAspect="1"/>
              </p:cNvPicPr>
              <p:nvPr/>
            </p:nvPicPr>
            <p:blipFill>
              <a:blip r:embed="rId1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16200000" flipH="1">
                <a:off x="1437" y="3287"/>
                <a:ext cx="6325" cy="1256"/>
              </a:xfrm>
              <a:prstGeom prst="rect">
                <a:avLst/>
              </a:prstGeom>
            </p:spPr>
          </p:pic>
        </p:grpSp>
      </p:grpSp>
      <p:pic>
        <p:nvPicPr>
          <p:cNvPr id="144" name="图片 143" descr="横线分割线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7195" y="1081405"/>
            <a:ext cx="4035425" cy="4316095"/>
          </a:xfrm>
          <a:prstGeom prst="rect">
            <a:avLst/>
          </a:prstGeom>
        </p:spPr>
      </p:pic>
      <p:grpSp>
        <p:nvGrpSpPr>
          <p:cNvPr id="200" name="组合 199"/>
          <p:cNvGrpSpPr/>
          <p:nvPr/>
        </p:nvGrpSpPr>
        <p:grpSpPr>
          <a:xfrm>
            <a:off x="2461260" y="2179955"/>
            <a:ext cx="1076960" cy="1328420"/>
            <a:chOff x="3913" y="2052"/>
            <a:chExt cx="1696" cy="2092"/>
          </a:xfrm>
        </p:grpSpPr>
        <p:cxnSp>
          <p:nvCxnSpPr>
            <p:cNvPr id="186" name="直接连接符 185"/>
            <p:cNvCxnSpPr/>
            <p:nvPr/>
          </p:nvCxnSpPr>
          <p:spPr>
            <a:xfrm flipH="1">
              <a:off x="3913" y="2301"/>
              <a:ext cx="1106" cy="1843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直接连接符 186"/>
            <p:cNvCxnSpPr/>
            <p:nvPr/>
          </p:nvCxnSpPr>
          <p:spPr>
            <a:xfrm flipH="1">
              <a:off x="3950" y="2080"/>
              <a:ext cx="1511" cy="2010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直接连接符 187"/>
            <p:cNvCxnSpPr/>
            <p:nvPr/>
          </p:nvCxnSpPr>
          <p:spPr>
            <a:xfrm flipH="1">
              <a:off x="3987" y="2670"/>
              <a:ext cx="1622" cy="1400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直接连接符 188"/>
            <p:cNvCxnSpPr/>
            <p:nvPr/>
          </p:nvCxnSpPr>
          <p:spPr>
            <a:xfrm flipH="1">
              <a:off x="4023" y="2817"/>
              <a:ext cx="1143" cy="1200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9" name="任意多边形 198"/>
            <p:cNvSpPr/>
            <p:nvPr/>
          </p:nvSpPr>
          <p:spPr>
            <a:xfrm>
              <a:off x="4952" y="2052"/>
              <a:ext cx="643" cy="857"/>
            </a:xfrm>
            <a:custGeom>
              <a:avLst/>
              <a:gdLst>
                <a:gd name="connsiteX0" fmla="*/ 0 w 643"/>
                <a:gd name="connsiteY0" fmla="*/ 235 h 857"/>
                <a:gd name="connsiteX1" fmla="*/ 536 w 643"/>
                <a:gd name="connsiteY1" fmla="*/ 0 h 857"/>
                <a:gd name="connsiteX2" fmla="*/ 643 w 643"/>
                <a:gd name="connsiteY2" fmla="*/ 664 h 857"/>
                <a:gd name="connsiteX3" fmla="*/ 150 w 643"/>
                <a:gd name="connsiteY3" fmla="*/ 857 h 857"/>
                <a:gd name="connsiteX4" fmla="*/ 0 w 643"/>
                <a:gd name="connsiteY4" fmla="*/ 235 h 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3" h="857">
                  <a:moveTo>
                    <a:pt x="0" y="235"/>
                  </a:moveTo>
                  <a:lnTo>
                    <a:pt x="536" y="0"/>
                  </a:lnTo>
                  <a:lnTo>
                    <a:pt x="643" y="664"/>
                  </a:lnTo>
                  <a:lnTo>
                    <a:pt x="150" y="857"/>
                  </a:lnTo>
                  <a:lnTo>
                    <a:pt x="0" y="235"/>
                  </a:lnTo>
                  <a:close/>
                </a:path>
              </a:pathLst>
            </a:custGeom>
            <a:solidFill>
              <a:srgbClr val="FFFF00">
                <a:alpha val="74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38" name="组合 237"/>
          <p:cNvGrpSpPr/>
          <p:nvPr/>
        </p:nvGrpSpPr>
        <p:grpSpPr>
          <a:xfrm>
            <a:off x="2470150" y="2164080"/>
            <a:ext cx="1076960" cy="1328420"/>
            <a:chOff x="3913" y="2052"/>
            <a:chExt cx="1696" cy="2092"/>
          </a:xfrm>
        </p:grpSpPr>
        <p:cxnSp>
          <p:nvCxnSpPr>
            <p:cNvPr id="239" name="直接连接符 238"/>
            <p:cNvCxnSpPr/>
            <p:nvPr/>
          </p:nvCxnSpPr>
          <p:spPr>
            <a:xfrm flipH="1">
              <a:off x="3913" y="2301"/>
              <a:ext cx="1106" cy="1843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直接连接符 239"/>
            <p:cNvCxnSpPr/>
            <p:nvPr/>
          </p:nvCxnSpPr>
          <p:spPr>
            <a:xfrm flipH="1">
              <a:off x="4000" y="2080"/>
              <a:ext cx="1461" cy="1917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直接连接符 240"/>
            <p:cNvCxnSpPr/>
            <p:nvPr/>
          </p:nvCxnSpPr>
          <p:spPr>
            <a:xfrm flipH="1">
              <a:off x="3987" y="2670"/>
              <a:ext cx="1622" cy="1400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直接连接符 241"/>
            <p:cNvCxnSpPr/>
            <p:nvPr/>
          </p:nvCxnSpPr>
          <p:spPr>
            <a:xfrm flipH="1">
              <a:off x="4000" y="2817"/>
              <a:ext cx="1166" cy="1180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3" name="任意多边形 242"/>
            <p:cNvSpPr/>
            <p:nvPr/>
          </p:nvSpPr>
          <p:spPr>
            <a:xfrm>
              <a:off x="4952" y="2052"/>
              <a:ext cx="643" cy="857"/>
            </a:xfrm>
            <a:custGeom>
              <a:avLst/>
              <a:gdLst>
                <a:gd name="connsiteX0" fmla="*/ 0 w 643"/>
                <a:gd name="connsiteY0" fmla="*/ 235 h 857"/>
                <a:gd name="connsiteX1" fmla="*/ 536 w 643"/>
                <a:gd name="connsiteY1" fmla="*/ 0 h 857"/>
                <a:gd name="connsiteX2" fmla="*/ 643 w 643"/>
                <a:gd name="connsiteY2" fmla="*/ 664 h 857"/>
                <a:gd name="connsiteX3" fmla="*/ 150 w 643"/>
                <a:gd name="connsiteY3" fmla="*/ 857 h 857"/>
                <a:gd name="connsiteX4" fmla="*/ 0 w 643"/>
                <a:gd name="connsiteY4" fmla="*/ 235 h 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3" h="857">
                  <a:moveTo>
                    <a:pt x="0" y="235"/>
                  </a:moveTo>
                  <a:lnTo>
                    <a:pt x="536" y="0"/>
                  </a:lnTo>
                  <a:lnTo>
                    <a:pt x="643" y="664"/>
                  </a:lnTo>
                  <a:lnTo>
                    <a:pt x="150" y="857"/>
                  </a:lnTo>
                  <a:lnTo>
                    <a:pt x="0" y="235"/>
                  </a:lnTo>
                  <a:close/>
                </a:path>
              </a:pathLst>
            </a:custGeom>
            <a:solidFill>
              <a:srgbClr val="FFFF00">
                <a:alpha val="74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62845" name="文本框 162844"/>
          <p:cNvSpPr txBox="1"/>
          <p:nvPr/>
        </p:nvSpPr>
        <p:spPr>
          <a:xfrm>
            <a:off x="4892675" y="2303780"/>
            <a:ext cx="6614160" cy="906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645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连接球心</a:t>
            </a:r>
            <a:r>
              <a:rPr lang="en-US" altLang="zh-CN" sz="2645" i="1" dirty="0">
                <a:ea typeface="楷体_GB2312" panose="02010609030101010101" pitchFamily="49" charset="-122"/>
                <a:cs typeface="Times New Roman" panose="02020603050405020304" pitchFamily="18" charset="0"/>
              </a:rPr>
              <a:t>O</a:t>
            </a:r>
            <a:r>
              <a:rPr lang="zh-CN" altLang="en-US" sz="2645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和每个小网格的顶点，整个球体就被分割成</a:t>
            </a:r>
            <a:r>
              <a:rPr lang="en-US" altLang="zh-CN" sz="2645" i="1" dirty="0">
                <a:ea typeface="楷体_GB2312" panose="02010609030101010101" pitchFamily="49" charset="-122"/>
                <a:cs typeface="Times New Roman" panose="02020603050405020304" pitchFamily="18" charset="0"/>
              </a:rPr>
              <a:t>n</a:t>
            </a:r>
            <a:r>
              <a:rPr lang="zh-CN" altLang="en-US" sz="2645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个</a:t>
            </a:r>
            <a:r>
              <a:rPr lang="en-US" altLang="zh-CN" sz="2645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“</a:t>
            </a:r>
            <a:r>
              <a:rPr lang="zh-CN" altLang="en-US" sz="2645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小锥体</a:t>
            </a:r>
            <a:r>
              <a:rPr lang="en-US" altLang="zh-CN" sz="2645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”</a:t>
            </a:r>
            <a:r>
              <a:rPr lang="zh-CN" altLang="en-US" sz="2645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，</a:t>
            </a:r>
            <a:endParaRPr lang="en-US" altLang="zh-CN" sz="2645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62848" name="文本框 162847"/>
          <p:cNvSpPr txBox="1"/>
          <p:nvPr/>
        </p:nvSpPr>
        <p:spPr>
          <a:xfrm>
            <a:off x="4933562" y="4474316"/>
            <a:ext cx="2552065" cy="49911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645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则球的体积为：</a:t>
            </a:r>
            <a:endParaRPr lang="zh-CN" altLang="en-US" sz="264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graphicFrame>
        <p:nvGraphicFramePr>
          <p:cNvPr id="21538" name="对象 162857"/>
          <p:cNvGraphicFramePr/>
          <p:nvPr/>
        </p:nvGraphicFramePr>
        <p:xfrm>
          <a:off x="5033010" y="3763010"/>
          <a:ext cx="2954655" cy="600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" r:id="rId3" imgW="1422400" imgH="228600" progId="Equation.3">
                  <p:embed/>
                </p:oleObj>
              </mc:Choice>
              <mc:Fallback>
                <p:oleObj name="" r:id="rId3" imgW="1422400" imgH="228600" progId="Equation.3">
                  <p:embed/>
                  <p:pic>
                    <p:nvPicPr>
                      <p:cNvPr id="0" name="图片 307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33010" y="3763010"/>
                        <a:ext cx="2954655" cy="60071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162857"/>
          <p:cNvGraphicFramePr/>
          <p:nvPr/>
        </p:nvGraphicFramePr>
        <p:xfrm>
          <a:off x="5080635" y="4973320"/>
          <a:ext cx="4115435" cy="600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5" imgW="1981200" imgH="228600" progId="Equation.3">
                  <p:embed/>
                </p:oleObj>
              </mc:Choice>
              <mc:Fallback>
                <p:oleObj name="" r:id="rId5" imgW="1981200" imgH="228600" progId="Equation.3">
                  <p:embed/>
                  <p:pic>
                    <p:nvPicPr>
                      <p:cNvPr id="0" name="图片 307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80635" y="4973320"/>
                        <a:ext cx="4115435" cy="60071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7" name="任意多边形 126"/>
          <p:cNvSpPr/>
          <p:nvPr/>
        </p:nvSpPr>
        <p:spPr>
          <a:xfrm>
            <a:off x="3131820" y="2145665"/>
            <a:ext cx="415290" cy="544830"/>
          </a:xfrm>
          <a:custGeom>
            <a:avLst/>
            <a:gdLst>
              <a:gd name="connsiteX0" fmla="*/ 0 w 654"/>
              <a:gd name="connsiteY0" fmla="*/ 286 h 858"/>
              <a:gd name="connsiteX1" fmla="*/ 468 w 654"/>
              <a:gd name="connsiteY1" fmla="*/ 0 h 858"/>
              <a:gd name="connsiteX2" fmla="*/ 654 w 654"/>
              <a:gd name="connsiteY2" fmla="*/ 641 h 858"/>
              <a:gd name="connsiteX3" fmla="*/ 156 w 654"/>
              <a:gd name="connsiteY3" fmla="*/ 858 h 858"/>
              <a:gd name="connsiteX4" fmla="*/ 0 w 654"/>
              <a:gd name="connsiteY4" fmla="*/ 286 h 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" h="858">
                <a:moveTo>
                  <a:pt x="0" y="286"/>
                </a:moveTo>
                <a:lnTo>
                  <a:pt x="468" y="0"/>
                </a:lnTo>
                <a:lnTo>
                  <a:pt x="654" y="641"/>
                </a:lnTo>
                <a:lnTo>
                  <a:pt x="156" y="858"/>
                </a:lnTo>
                <a:lnTo>
                  <a:pt x="0" y="286"/>
                </a:lnTo>
                <a:close/>
              </a:path>
            </a:pathLst>
          </a:custGeom>
          <a:solidFill>
            <a:srgbClr val="FFFF00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5128" name="组合 5127"/>
          <p:cNvGrpSpPr/>
          <p:nvPr/>
        </p:nvGrpSpPr>
        <p:grpSpPr>
          <a:xfrm>
            <a:off x="311150" y="139065"/>
            <a:ext cx="2133600" cy="457200"/>
            <a:chOff x="170" y="96"/>
            <a:chExt cx="1344" cy="288"/>
          </a:xfrm>
        </p:grpSpPr>
        <p:pic>
          <p:nvPicPr>
            <p:cNvPr id="5124" name="图片 5123" descr="校徽副本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0" y="96"/>
              <a:ext cx="288" cy="2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5" name="图片 5124" descr="叶选平题字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EFCFD"/>
                </a:clrFrom>
                <a:clrTo>
                  <a:srgbClr val="FEFC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6" y="96"/>
              <a:ext cx="1008" cy="285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7" name="文本框 6"/>
          <p:cNvSpPr txBox="1"/>
          <p:nvPr/>
        </p:nvSpPr>
        <p:spPr>
          <a:xfrm>
            <a:off x="4927600" y="3251200"/>
            <a:ext cx="483044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dirty="0"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每个</a:t>
            </a:r>
            <a:r>
              <a:rPr lang="en-US" altLang="zh-CN" dirty="0"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“</a:t>
            </a:r>
            <a:r>
              <a:rPr lang="zh-CN" altLang="en-US" dirty="0"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小锥体</a:t>
            </a:r>
            <a:r>
              <a:rPr lang="en-US" altLang="zh-CN" dirty="0"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”</a:t>
            </a:r>
            <a:r>
              <a:rPr lang="zh-CN" altLang="en-US" dirty="0"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的体积记为： </a:t>
            </a:r>
            <a:endParaRPr lang="zh-CN" altLang="en-US"/>
          </a:p>
        </p:txBody>
      </p:sp>
      <p:grpSp>
        <p:nvGrpSpPr>
          <p:cNvPr id="128" name="组合 127"/>
          <p:cNvGrpSpPr/>
          <p:nvPr/>
        </p:nvGrpSpPr>
        <p:grpSpPr>
          <a:xfrm>
            <a:off x="7867015" y="139700"/>
            <a:ext cx="3462020" cy="576580"/>
            <a:chOff x="12389" y="220"/>
            <a:chExt cx="5452" cy="908"/>
          </a:xfrm>
        </p:grpSpPr>
        <p:cxnSp>
          <p:nvCxnSpPr>
            <p:cNvPr id="129" name="直接连接符 2"/>
            <p:cNvCxnSpPr/>
            <p:nvPr/>
          </p:nvCxnSpPr>
          <p:spPr>
            <a:xfrm>
              <a:off x="12389" y="1122"/>
              <a:ext cx="5452" cy="6"/>
            </a:xfrm>
            <a:prstGeom prst="line">
              <a:avLst/>
            </a:prstGeom>
            <a:ln w="28575" cap="flat" cmpd="sng">
              <a:solidFill>
                <a:srgbClr val="996633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grpSp>
          <p:nvGrpSpPr>
            <p:cNvPr id="130" name="组合 129"/>
            <p:cNvGrpSpPr/>
            <p:nvPr/>
          </p:nvGrpSpPr>
          <p:grpSpPr>
            <a:xfrm>
              <a:off x="12684" y="223"/>
              <a:ext cx="923" cy="855"/>
              <a:chOff x="10635" y="223"/>
              <a:chExt cx="923" cy="855"/>
            </a:xfrm>
          </p:grpSpPr>
          <p:grpSp>
            <p:nvGrpSpPr>
              <p:cNvPr id="131" name="组合 130"/>
              <p:cNvGrpSpPr/>
              <p:nvPr/>
            </p:nvGrpSpPr>
            <p:grpSpPr>
              <a:xfrm rot="0">
                <a:off x="10635" y="223"/>
                <a:ext cx="923" cy="855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32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椭圆 132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4" name="TextBox 77"/>
              <p:cNvSpPr txBox="1"/>
              <p:nvPr/>
            </p:nvSpPr>
            <p:spPr>
              <a:xfrm>
                <a:off x="10741" y="238"/>
                <a:ext cx="706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探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135" name="组合 134"/>
            <p:cNvGrpSpPr/>
            <p:nvPr/>
          </p:nvGrpSpPr>
          <p:grpSpPr>
            <a:xfrm>
              <a:off x="13756" y="236"/>
              <a:ext cx="924" cy="854"/>
              <a:chOff x="12369" y="236"/>
              <a:chExt cx="924" cy="854"/>
            </a:xfrm>
          </p:grpSpPr>
          <p:grpSp>
            <p:nvGrpSpPr>
              <p:cNvPr id="136" name="组合 57"/>
              <p:cNvGrpSpPr/>
              <p:nvPr/>
            </p:nvGrpSpPr>
            <p:grpSpPr>
              <a:xfrm rot="0">
                <a:off x="12369" y="236"/>
                <a:ext cx="924" cy="854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37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椭圆 137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9" name="TextBox 77"/>
              <p:cNvSpPr txBox="1"/>
              <p:nvPr/>
            </p:nvSpPr>
            <p:spPr>
              <a:xfrm>
                <a:off x="12477" y="250"/>
                <a:ext cx="705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究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140" name="组合 139"/>
            <p:cNvGrpSpPr/>
            <p:nvPr/>
          </p:nvGrpSpPr>
          <p:grpSpPr>
            <a:xfrm>
              <a:off x="14848" y="224"/>
              <a:ext cx="923" cy="855"/>
              <a:chOff x="14165" y="224"/>
              <a:chExt cx="923" cy="855"/>
            </a:xfrm>
          </p:grpSpPr>
          <p:grpSp>
            <p:nvGrpSpPr>
              <p:cNvPr id="141" name="组合 57"/>
              <p:cNvGrpSpPr/>
              <p:nvPr/>
            </p:nvGrpSpPr>
            <p:grpSpPr>
              <a:xfrm rot="0">
                <a:off x="14165" y="224"/>
                <a:ext cx="923" cy="855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42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43" name="椭圆 142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6" name="TextBox 77"/>
              <p:cNvSpPr txBox="1"/>
              <p:nvPr/>
            </p:nvSpPr>
            <p:spPr>
              <a:xfrm>
                <a:off x="14271" y="239"/>
                <a:ext cx="706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新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147" name="组合 146"/>
            <p:cNvGrpSpPr/>
            <p:nvPr/>
          </p:nvGrpSpPr>
          <p:grpSpPr>
            <a:xfrm>
              <a:off x="15952" y="220"/>
              <a:ext cx="924" cy="854"/>
              <a:chOff x="15952" y="220"/>
              <a:chExt cx="924" cy="854"/>
            </a:xfrm>
          </p:grpSpPr>
          <p:grpSp>
            <p:nvGrpSpPr>
              <p:cNvPr id="148" name="组合 57"/>
              <p:cNvGrpSpPr/>
              <p:nvPr/>
            </p:nvGrpSpPr>
            <p:grpSpPr>
              <a:xfrm rot="0">
                <a:off x="15952" y="220"/>
                <a:ext cx="924" cy="854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49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椭圆 149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2" name="TextBox 77"/>
              <p:cNvSpPr txBox="1"/>
              <p:nvPr/>
            </p:nvSpPr>
            <p:spPr>
              <a:xfrm>
                <a:off x="16060" y="234"/>
                <a:ext cx="705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知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2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07165 -0.223910 " pathEditMode="relative" ptsTypes="">
                                      <p:cBhvr>
                                        <p:cTn id="23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62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45" grpId="0"/>
      <p:bldP spid="162848" grpId="0"/>
      <p:bldP spid="127" grpId="0" bldLvl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5" name="圆角右箭头 264"/>
          <p:cNvSpPr/>
          <p:nvPr/>
        </p:nvSpPr>
        <p:spPr>
          <a:xfrm rot="18300000" flipH="1" flipV="1">
            <a:off x="2832735" y="1767205"/>
            <a:ext cx="1146175" cy="1213485"/>
          </a:xfrm>
          <a:prstGeom prst="ben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文本框 162841"/>
          <p:cNvSpPr txBox="1"/>
          <p:nvPr/>
        </p:nvSpPr>
        <p:spPr>
          <a:xfrm>
            <a:off x="4414520" y="855345"/>
            <a:ext cx="433324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 dirty="0">
                <a:solidFill>
                  <a:srgbClr val="243682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第二步：求近似值</a:t>
            </a:r>
            <a:endParaRPr lang="zh-CN" altLang="en-US" sz="3600" dirty="0">
              <a:solidFill>
                <a:srgbClr val="243682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graphicFrame>
        <p:nvGraphicFramePr>
          <p:cNvPr id="163873" name="对象 163872"/>
          <p:cNvGraphicFramePr/>
          <p:nvPr/>
        </p:nvGraphicFramePr>
        <p:xfrm>
          <a:off x="4860925" y="4176395"/>
          <a:ext cx="2407285" cy="940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" r:id="rId1" imgW="901700" imgH="393700" progId="Equation.3">
                  <p:embed/>
                </p:oleObj>
              </mc:Choice>
              <mc:Fallback>
                <p:oleObj name="" r:id="rId1" imgW="901700" imgH="393700" progId="Equation.3">
                  <p:embed/>
                  <p:pic>
                    <p:nvPicPr>
                      <p:cNvPr id="0" name="图片 308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860925" y="4176395"/>
                        <a:ext cx="2407285" cy="94043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组合 9"/>
          <p:cNvGrpSpPr/>
          <p:nvPr/>
        </p:nvGrpSpPr>
        <p:grpSpPr>
          <a:xfrm>
            <a:off x="-34290" y="800735"/>
            <a:ext cx="3010535" cy="2486660"/>
            <a:chOff x="8097" y="1009"/>
            <a:chExt cx="4741" cy="3916"/>
          </a:xfrm>
        </p:grpSpPr>
        <p:cxnSp>
          <p:nvCxnSpPr>
            <p:cNvPr id="11" name="直接连接符 10"/>
            <p:cNvCxnSpPr/>
            <p:nvPr/>
          </p:nvCxnSpPr>
          <p:spPr>
            <a:xfrm flipH="1">
              <a:off x="8814" y="1443"/>
              <a:ext cx="1868" cy="3034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soli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>
              <a:off x="8772" y="1067"/>
              <a:ext cx="2895" cy="3427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>
              <a:stCxn id="26" idx="2"/>
            </p:cNvCxnSpPr>
            <p:nvPr/>
          </p:nvCxnSpPr>
          <p:spPr>
            <a:xfrm flipH="1">
              <a:off x="8827" y="2143"/>
              <a:ext cx="3876" cy="2275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H="1">
              <a:off x="8827" y="2508"/>
              <a:ext cx="2908" cy="1910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8097" y="4103"/>
              <a:ext cx="89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i="1"/>
                <a:t>O</a:t>
              </a:r>
              <a:endParaRPr lang="en-US" altLang="zh-CN" i="1"/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10529" y="1009"/>
              <a:ext cx="2309" cy="1499"/>
              <a:chOff x="10529" y="1009"/>
              <a:chExt cx="2309" cy="1499"/>
            </a:xfrm>
          </p:grpSpPr>
          <p:sp>
            <p:nvSpPr>
              <p:cNvPr id="17" name="任意多边形 16"/>
              <p:cNvSpPr/>
              <p:nvPr/>
            </p:nvSpPr>
            <p:spPr>
              <a:xfrm rot="360000">
                <a:off x="10560" y="1504"/>
                <a:ext cx="1221" cy="964"/>
              </a:xfrm>
              <a:custGeom>
                <a:avLst/>
                <a:gdLst>
                  <a:gd name="connsiteX0" fmla="*/ 0 w 1221"/>
                  <a:gd name="connsiteY0" fmla="*/ 0 h 964"/>
                  <a:gd name="connsiteX1" fmla="*/ 722 w 1221"/>
                  <a:gd name="connsiteY1" fmla="*/ 280 h 964"/>
                  <a:gd name="connsiteX2" fmla="*/ 1221 w 1221"/>
                  <a:gd name="connsiteY2" fmla="*/ 964 h 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1" h="964">
                    <a:moveTo>
                      <a:pt x="0" y="0"/>
                    </a:moveTo>
                    <a:cubicBezTo>
                      <a:pt x="164" y="33"/>
                      <a:pt x="478" y="87"/>
                      <a:pt x="722" y="280"/>
                    </a:cubicBezTo>
                    <a:cubicBezTo>
                      <a:pt x="966" y="473"/>
                      <a:pt x="1165" y="823"/>
                      <a:pt x="1221" y="964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8" name="任意多边形 17"/>
              <p:cNvSpPr/>
              <p:nvPr/>
            </p:nvSpPr>
            <p:spPr>
              <a:xfrm rot="360000">
                <a:off x="11618" y="1096"/>
                <a:ext cx="1221" cy="964"/>
              </a:xfrm>
              <a:custGeom>
                <a:avLst/>
                <a:gdLst>
                  <a:gd name="connsiteX0" fmla="*/ 0 w 1221"/>
                  <a:gd name="connsiteY0" fmla="*/ 0 h 964"/>
                  <a:gd name="connsiteX1" fmla="*/ 722 w 1221"/>
                  <a:gd name="connsiteY1" fmla="*/ 280 h 964"/>
                  <a:gd name="connsiteX2" fmla="*/ 1221 w 1221"/>
                  <a:gd name="connsiteY2" fmla="*/ 964 h 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1" h="964">
                    <a:moveTo>
                      <a:pt x="0" y="0"/>
                    </a:moveTo>
                    <a:cubicBezTo>
                      <a:pt x="164" y="33"/>
                      <a:pt x="478" y="87"/>
                      <a:pt x="722" y="280"/>
                    </a:cubicBezTo>
                    <a:cubicBezTo>
                      <a:pt x="966" y="473"/>
                      <a:pt x="1165" y="823"/>
                      <a:pt x="1221" y="964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任意多边形 18"/>
              <p:cNvSpPr/>
              <p:nvPr/>
            </p:nvSpPr>
            <p:spPr>
              <a:xfrm>
                <a:off x="10682" y="1025"/>
                <a:ext cx="1007" cy="418"/>
              </a:xfrm>
              <a:custGeom>
                <a:avLst/>
                <a:gdLst>
                  <a:gd name="connsiteX0" fmla="*/ 0 w 987"/>
                  <a:gd name="connsiteY0" fmla="*/ 429 h 429"/>
                  <a:gd name="connsiteX1" fmla="*/ 665 w 987"/>
                  <a:gd name="connsiteY1" fmla="*/ 193 h 429"/>
                  <a:gd name="connsiteX2" fmla="*/ 965 w 987"/>
                  <a:gd name="connsiteY2" fmla="*/ 43 h 429"/>
                  <a:gd name="connsiteX3" fmla="*/ 965 w 987"/>
                  <a:gd name="connsiteY3" fmla="*/ 0 h 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7" h="429">
                    <a:moveTo>
                      <a:pt x="0" y="429"/>
                    </a:moveTo>
                    <a:cubicBezTo>
                      <a:pt x="141" y="404"/>
                      <a:pt x="472" y="270"/>
                      <a:pt x="665" y="193"/>
                    </a:cubicBezTo>
                    <a:cubicBezTo>
                      <a:pt x="858" y="116"/>
                      <a:pt x="918" y="99"/>
                      <a:pt x="965" y="43"/>
                    </a:cubicBezTo>
                    <a:cubicBezTo>
                      <a:pt x="1012" y="-13"/>
                      <a:pt x="970" y="4"/>
                      <a:pt x="965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任意多边形 19"/>
              <p:cNvSpPr/>
              <p:nvPr/>
            </p:nvSpPr>
            <p:spPr>
              <a:xfrm>
                <a:off x="11735" y="2120"/>
                <a:ext cx="1021" cy="388"/>
              </a:xfrm>
              <a:custGeom>
                <a:avLst/>
                <a:gdLst>
                  <a:gd name="connsiteX0" fmla="*/ 0 w 1020"/>
                  <a:gd name="connsiteY0" fmla="*/ 388 h 388"/>
                  <a:gd name="connsiteX1" fmla="*/ 725 w 1020"/>
                  <a:gd name="connsiteY1" fmla="*/ 191 h 388"/>
                  <a:gd name="connsiteX2" fmla="*/ 998 w 1020"/>
                  <a:gd name="connsiteY2" fmla="*/ 39 h 388"/>
                  <a:gd name="connsiteX3" fmla="*/ 998 w 1020"/>
                  <a:gd name="connsiteY3" fmla="*/ 0 h 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1" h="388">
                    <a:moveTo>
                      <a:pt x="0" y="388"/>
                    </a:moveTo>
                    <a:cubicBezTo>
                      <a:pt x="146" y="365"/>
                      <a:pt x="525" y="261"/>
                      <a:pt x="725" y="191"/>
                    </a:cubicBezTo>
                    <a:cubicBezTo>
                      <a:pt x="925" y="122"/>
                      <a:pt x="950" y="90"/>
                      <a:pt x="998" y="39"/>
                    </a:cubicBezTo>
                    <a:cubicBezTo>
                      <a:pt x="1047" y="-12"/>
                      <a:pt x="1003" y="4"/>
                      <a:pt x="998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1" name="任意多边形 20"/>
              <p:cNvSpPr/>
              <p:nvPr/>
            </p:nvSpPr>
            <p:spPr>
              <a:xfrm>
                <a:off x="10651" y="1020"/>
                <a:ext cx="2082" cy="1488"/>
              </a:xfrm>
              <a:custGeom>
                <a:avLst/>
                <a:gdLst>
                  <a:gd name="connisteX0" fmla="*/ 5555 w 1322401"/>
                  <a:gd name="connsiteY0" fmla="*/ 274741 h 961065"/>
                  <a:gd name="connisteX1" fmla="*/ 359250 w 1322401"/>
                  <a:gd name="connsiteY1" fmla="*/ 438571 h 961065"/>
                  <a:gd name="connisteX2" fmla="*/ 577055 w 1322401"/>
                  <a:gd name="connsiteY2" fmla="*/ 710351 h 961065"/>
                  <a:gd name="connisteX3" fmla="*/ 672305 w 1322401"/>
                  <a:gd name="connsiteY3" fmla="*/ 955461 h 961065"/>
                  <a:gd name="connisteX4" fmla="*/ 944085 w 1322401"/>
                  <a:gd name="connsiteY4" fmla="*/ 860211 h 961065"/>
                  <a:gd name="connisteX5" fmla="*/ 1121250 w 1322401"/>
                  <a:gd name="connsiteY5" fmla="*/ 819571 h 961065"/>
                  <a:gd name="connisteX6" fmla="*/ 1229835 w 1322401"/>
                  <a:gd name="connsiteY6" fmla="*/ 764961 h 961065"/>
                  <a:gd name="connisteX7" fmla="*/ 1284445 w 1322401"/>
                  <a:gd name="connsiteY7" fmla="*/ 710351 h 961065"/>
                  <a:gd name="connisteX8" fmla="*/ 1311750 w 1322401"/>
                  <a:gd name="connsiteY8" fmla="*/ 669711 h 961065"/>
                  <a:gd name="connisteX9" fmla="*/ 1134585 w 1322401"/>
                  <a:gd name="connsiteY9" fmla="*/ 316016 h 961065"/>
                  <a:gd name="connisteX10" fmla="*/ 944085 w 1322401"/>
                  <a:gd name="connsiteY10" fmla="*/ 152821 h 961065"/>
                  <a:gd name="connisteX11" fmla="*/ 848835 w 1322401"/>
                  <a:gd name="connsiteY11" fmla="*/ 111546 h 961065"/>
                  <a:gd name="connisteX12" fmla="*/ 672305 w 1322401"/>
                  <a:gd name="connsiteY12" fmla="*/ 2961 h 961065"/>
                  <a:gd name="connisteX13" fmla="*/ 617695 w 1322401"/>
                  <a:gd name="connsiteY13" fmla="*/ 43601 h 961065"/>
                  <a:gd name="connisteX14" fmla="*/ 495140 w 1322401"/>
                  <a:gd name="connsiteY14" fmla="*/ 98211 h 961065"/>
                  <a:gd name="connisteX15" fmla="*/ 345915 w 1322401"/>
                  <a:gd name="connsiteY15" fmla="*/ 166156 h 961065"/>
                  <a:gd name="connisteX16" fmla="*/ 182085 w 1322401"/>
                  <a:gd name="connsiteY16" fmla="*/ 220766 h 961065"/>
                  <a:gd name="connisteX17" fmla="*/ 5555 w 1322401"/>
                  <a:gd name="connsiteY17" fmla="*/ 274741 h 961065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</a:cxnLst>
                <a:rect l="l" t="t" r="r" b="b"/>
                <a:pathLst>
                  <a:path w="1322401" h="961065">
                    <a:moveTo>
                      <a:pt x="5556" y="274741"/>
                    </a:moveTo>
                    <a:cubicBezTo>
                      <a:pt x="41116" y="318556"/>
                      <a:pt x="244951" y="351576"/>
                      <a:pt x="359251" y="438571"/>
                    </a:cubicBezTo>
                    <a:cubicBezTo>
                      <a:pt x="473551" y="525566"/>
                      <a:pt x="514191" y="606846"/>
                      <a:pt x="577056" y="710351"/>
                    </a:cubicBezTo>
                    <a:cubicBezTo>
                      <a:pt x="639921" y="813856"/>
                      <a:pt x="598646" y="925616"/>
                      <a:pt x="672306" y="955461"/>
                    </a:cubicBezTo>
                    <a:cubicBezTo>
                      <a:pt x="745966" y="985306"/>
                      <a:pt x="854551" y="887516"/>
                      <a:pt x="944086" y="860211"/>
                    </a:cubicBezTo>
                    <a:cubicBezTo>
                      <a:pt x="1033621" y="832906"/>
                      <a:pt x="1064101" y="838621"/>
                      <a:pt x="1121251" y="819571"/>
                    </a:cubicBezTo>
                    <a:cubicBezTo>
                      <a:pt x="1178401" y="800521"/>
                      <a:pt x="1197451" y="786551"/>
                      <a:pt x="1229836" y="764961"/>
                    </a:cubicBezTo>
                    <a:cubicBezTo>
                      <a:pt x="1262221" y="743371"/>
                      <a:pt x="1267936" y="729401"/>
                      <a:pt x="1284446" y="710351"/>
                    </a:cubicBezTo>
                    <a:cubicBezTo>
                      <a:pt x="1300956" y="691301"/>
                      <a:pt x="1341596" y="748451"/>
                      <a:pt x="1311751" y="669711"/>
                    </a:cubicBezTo>
                    <a:cubicBezTo>
                      <a:pt x="1281906" y="590971"/>
                      <a:pt x="1208246" y="419521"/>
                      <a:pt x="1134586" y="316016"/>
                    </a:cubicBezTo>
                    <a:cubicBezTo>
                      <a:pt x="1060926" y="212511"/>
                      <a:pt x="1001236" y="193461"/>
                      <a:pt x="944086" y="152821"/>
                    </a:cubicBezTo>
                    <a:cubicBezTo>
                      <a:pt x="886936" y="112181"/>
                      <a:pt x="903446" y="141391"/>
                      <a:pt x="848836" y="111546"/>
                    </a:cubicBezTo>
                    <a:cubicBezTo>
                      <a:pt x="794226" y="81701"/>
                      <a:pt x="718661" y="16296"/>
                      <a:pt x="672306" y="2961"/>
                    </a:cubicBezTo>
                    <a:cubicBezTo>
                      <a:pt x="625951" y="-10374"/>
                      <a:pt x="653256" y="24551"/>
                      <a:pt x="617696" y="43601"/>
                    </a:cubicBezTo>
                    <a:cubicBezTo>
                      <a:pt x="582136" y="62651"/>
                      <a:pt x="549751" y="73446"/>
                      <a:pt x="495141" y="98211"/>
                    </a:cubicBezTo>
                    <a:cubicBezTo>
                      <a:pt x="440531" y="122976"/>
                      <a:pt x="408781" y="141391"/>
                      <a:pt x="345916" y="166156"/>
                    </a:cubicBezTo>
                    <a:cubicBezTo>
                      <a:pt x="283051" y="190921"/>
                      <a:pt x="250031" y="199176"/>
                      <a:pt x="182086" y="220766"/>
                    </a:cubicBezTo>
                    <a:cubicBezTo>
                      <a:pt x="114141" y="242356"/>
                      <a:pt x="-30004" y="230926"/>
                      <a:pt x="5556" y="274741"/>
                    </a:cubicBezTo>
                    <a:close/>
                  </a:path>
                </a:pathLst>
              </a:custGeom>
              <a:solidFill>
                <a:srgbClr val="FFFF42">
                  <a:alpha val="90000"/>
                </a:srgbClr>
              </a:solidFill>
              <a:ln>
                <a:solidFill>
                  <a:srgbClr val="FFFF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22" name="组合 21"/>
              <p:cNvGrpSpPr/>
              <p:nvPr/>
            </p:nvGrpSpPr>
            <p:grpSpPr>
              <a:xfrm rot="0">
                <a:off x="10529" y="1009"/>
                <a:ext cx="2278" cy="1483"/>
                <a:chOff x="13188" y="4237"/>
                <a:chExt cx="2278" cy="1483"/>
              </a:xfrm>
            </p:grpSpPr>
            <p:sp>
              <p:nvSpPr>
                <p:cNvPr id="23" name="任意多边形 22"/>
                <p:cNvSpPr/>
                <p:nvPr/>
              </p:nvSpPr>
              <p:spPr>
                <a:xfrm rot="360000">
                  <a:off x="13188" y="4716"/>
                  <a:ext cx="1221" cy="964"/>
                </a:xfrm>
                <a:custGeom>
                  <a:avLst/>
                  <a:gdLst>
                    <a:gd name="connsiteX0" fmla="*/ 0 w 1221"/>
                    <a:gd name="connsiteY0" fmla="*/ 0 h 964"/>
                    <a:gd name="connsiteX1" fmla="*/ 722 w 1221"/>
                    <a:gd name="connsiteY1" fmla="*/ 280 h 964"/>
                    <a:gd name="connsiteX2" fmla="*/ 1221 w 1221"/>
                    <a:gd name="connsiteY2" fmla="*/ 964 h 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21" h="964">
                      <a:moveTo>
                        <a:pt x="0" y="0"/>
                      </a:moveTo>
                      <a:cubicBezTo>
                        <a:pt x="164" y="33"/>
                        <a:pt x="478" y="87"/>
                        <a:pt x="722" y="280"/>
                      </a:cubicBezTo>
                      <a:cubicBezTo>
                        <a:pt x="966" y="473"/>
                        <a:pt x="1165" y="823"/>
                        <a:pt x="1221" y="964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4" name="任意多边形 23"/>
                <p:cNvSpPr/>
                <p:nvPr/>
              </p:nvSpPr>
              <p:spPr>
                <a:xfrm rot="360000">
                  <a:off x="14246" y="4308"/>
                  <a:ext cx="1221" cy="964"/>
                </a:xfrm>
                <a:custGeom>
                  <a:avLst/>
                  <a:gdLst>
                    <a:gd name="connsiteX0" fmla="*/ 0 w 1221"/>
                    <a:gd name="connsiteY0" fmla="*/ 0 h 964"/>
                    <a:gd name="connsiteX1" fmla="*/ 722 w 1221"/>
                    <a:gd name="connsiteY1" fmla="*/ 280 h 964"/>
                    <a:gd name="connsiteX2" fmla="*/ 1221 w 1221"/>
                    <a:gd name="connsiteY2" fmla="*/ 964 h 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21" h="964">
                      <a:moveTo>
                        <a:pt x="0" y="0"/>
                      </a:moveTo>
                      <a:cubicBezTo>
                        <a:pt x="164" y="33"/>
                        <a:pt x="478" y="87"/>
                        <a:pt x="722" y="280"/>
                      </a:cubicBezTo>
                      <a:cubicBezTo>
                        <a:pt x="966" y="473"/>
                        <a:pt x="1165" y="823"/>
                        <a:pt x="1221" y="964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5" name="任意多边形 24"/>
                <p:cNvSpPr/>
                <p:nvPr/>
              </p:nvSpPr>
              <p:spPr>
                <a:xfrm>
                  <a:off x="13310" y="4237"/>
                  <a:ext cx="1007" cy="418"/>
                </a:xfrm>
                <a:custGeom>
                  <a:avLst/>
                  <a:gdLst>
                    <a:gd name="connsiteX0" fmla="*/ 0 w 987"/>
                    <a:gd name="connsiteY0" fmla="*/ 429 h 429"/>
                    <a:gd name="connsiteX1" fmla="*/ 665 w 987"/>
                    <a:gd name="connsiteY1" fmla="*/ 193 h 429"/>
                    <a:gd name="connsiteX2" fmla="*/ 965 w 987"/>
                    <a:gd name="connsiteY2" fmla="*/ 43 h 429"/>
                    <a:gd name="connsiteX3" fmla="*/ 965 w 987"/>
                    <a:gd name="connsiteY3" fmla="*/ 0 h 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87" h="429">
                      <a:moveTo>
                        <a:pt x="0" y="429"/>
                      </a:moveTo>
                      <a:cubicBezTo>
                        <a:pt x="141" y="404"/>
                        <a:pt x="472" y="270"/>
                        <a:pt x="665" y="193"/>
                      </a:cubicBezTo>
                      <a:cubicBezTo>
                        <a:pt x="858" y="116"/>
                        <a:pt x="918" y="99"/>
                        <a:pt x="965" y="43"/>
                      </a:cubicBezTo>
                      <a:cubicBezTo>
                        <a:pt x="1012" y="-13"/>
                        <a:pt x="970" y="4"/>
                        <a:pt x="965" y="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6" name="任意多边形 25"/>
                <p:cNvSpPr/>
                <p:nvPr/>
              </p:nvSpPr>
              <p:spPr>
                <a:xfrm>
                  <a:off x="14363" y="5332"/>
                  <a:ext cx="1021" cy="388"/>
                </a:xfrm>
                <a:custGeom>
                  <a:avLst/>
                  <a:gdLst>
                    <a:gd name="connsiteX0" fmla="*/ 0 w 1020"/>
                    <a:gd name="connsiteY0" fmla="*/ 388 h 388"/>
                    <a:gd name="connsiteX1" fmla="*/ 725 w 1020"/>
                    <a:gd name="connsiteY1" fmla="*/ 191 h 388"/>
                    <a:gd name="connsiteX2" fmla="*/ 998 w 1020"/>
                    <a:gd name="connsiteY2" fmla="*/ 39 h 388"/>
                    <a:gd name="connsiteX3" fmla="*/ 998 w 1020"/>
                    <a:gd name="connsiteY3" fmla="*/ 0 h 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21" h="388">
                      <a:moveTo>
                        <a:pt x="0" y="388"/>
                      </a:moveTo>
                      <a:cubicBezTo>
                        <a:pt x="146" y="365"/>
                        <a:pt x="525" y="261"/>
                        <a:pt x="725" y="191"/>
                      </a:cubicBezTo>
                      <a:cubicBezTo>
                        <a:pt x="925" y="122"/>
                        <a:pt x="950" y="90"/>
                        <a:pt x="998" y="39"/>
                      </a:cubicBezTo>
                      <a:cubicBezTo>
                        <a:pt x="1047" y="-12"/>
                        <a:pt x="1003" y="4"/>
                        <a:pt x="998" y="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</p:grpSp>
      <p:graphicFrame>
        <p:nvGraphicFramePr>
          <p:cNvPr id="22561" name="对象 163874"/>
          <p:cNvGraphicFramePr/>
          <p:nvPr/>
        </p:nvGraphicFramePr>
        <p:xfrm>
          <a:off x="2444750" y="569595"/>
          <a:ext cx="575945" cy="496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" r:id="rId3" imgW="279400" imgH="241300" progId="Equation.3">
                  <p:embed/>
                </p:oleObj>
              </mc:Choice>
              <mc:Fallback>
                <p:oleObj name="" r:id="rId3" imgW="279400" imgH="241300" progId="Equation.3">
                  <p:embed/>
                  <p:pic>
                    <p:nvPicPr>
                      <p:cNvPr id="0" name="图片 308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44750" y="569595"/>
                        <a:ext cx="575945" cy="49657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63" name="对象 163876"/>
          <p:cNvGraphicFramePr/>
          <p:nvPr/>
        </p:nvGraphicFramePr>
        <p:xfrm>
          <a:off x="1830070" y="2235835"/>
          <a:ext cx="836930" cy="529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" r:id="rId5" imgW="279400" imgH="228600" progId="Equation.3">
                  <p:embed/>
                </p:oleObj>
              </mc:Choice>
              <mc:Fallback>
                <p:oleObj name="" r:id="rId5" imgW="279400" imgH="228600" progId="Equation.3">
                  <p:embed/>
                  <p:pic>
                    <p:nvPicPr>
                      <p:cNvPr id="0" name="图片 308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30070" y="2235835"/>
                        <a:ext cx="836930" cy="52959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" name="直接连接符 27"/>
          <p:cNvCxnSpPr/>
          <p:nvPr/>
        </p:nvCxnSpPr>
        <p:spPr>
          <a:xfrm flipV="1">
            <a:off x="436880" y="1167765"/>
            <a:ext cx="1932305" cy="1781810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/>
          <p:cNvSpPr txBox="1"/>
          <p:nvPr/>
        </p:nvSpPr>
        <p:spPr>
          <a:xfrm>
            <a:off x="4561840" y="1556385"/>
            <a:ext cx="6666230" cy="20612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当</a:t>
            </a:r>
            <a:r>
              <a:rPr lang="en-US" altLang="zh-CN" sz="3200" i="1" dirty="0">
                <a:ea typeface="楷体_GB2312" panose="02010609030101010101" pitchFamily="49" charset="-122"/>
                <a:cs typeface="Times New Roman" panose="02020603050405020304" pitchFamily="18" charset="0"/>
              </a:rPr>
              <a:t>n</a:t>
            </a:r>
            <a:r>
              <a:rPr lang="zh-CN" altLang="en-US" sz="32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越大，每个小网格越小时</a:t>
            </a:r>
            <a:r>
              <a:rPr lang="en-US" altLang="zh-CN" sz="32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,</a:t>
            </a:r>
            <a:r>
              <a:rPr lang="zh-CN" altLang="en-US" sz="32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每个</a:t>
            </a:r>
            <a:r>
              <a:rPr lang="en-US" altLang="zh-CN" sz="32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“</a:t>
            </a:r>
            <a:r>
              <a:rPr lang="zh-CN" altLang="en-US" sz="32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小锥体</a:t>
            </a:r>
            <a:r>
              <a:rPr lang="en-US" altLang="zh-CN" sz="32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”</a:t>
            </a:r>
            <a:r>
              <a:rPr lang="zh-CN" altLang="en-US" sz="32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的底面就越平，</a:t>
            </a:r>
            <a:r>
              <a:rPr lang="en-US" altLang="zh-CN" sz="32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“</a:t>
            </a:r>
            <a:r>
              <a:rPr lang="zh-CN" altLang="en-US" sz="32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小锥体</a:t>
            </a:r>
            <a:r>
              <a:rPr lang="en-US" altLang="zh-CN" sz="32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”</a:t>
            </a:r>
            <a:r>
              <a:rPr lang="zh-CN" altLang="en-US" sz="32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就越</a:t>
            </a:r>
            <a:r>
              <a:rPr lang="zh-CN" altLang="en-US" sz="3200" u="sng" dirty="0">
                <a:solidFill>
                  <a:srgbClr val="7030A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近似于棱锥</a:t>
            </a:r>
            <a:r>
              <a:rPr lang="zh-CN" altLang="en-US" sz="3200" dirty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，其</a:t>
            </a:r>
            <a:r>
              <a:rPr lang="zh-CN" altLang="en-US" sz="3200" u="sng" dirty="0">
                <a:solidFill>
                  <a:srgbClr val="7030A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高越近似于球半径</a:t>
            </a:r>
            <a:r>
              <a:rPr lang="en-US" altLang="zh-CN" sz="3200" i="1" u="sng" dirty="0">
                <a:solidFill>
                  <a:srgbClr val="7030A0"/>
                </a:solidFill>
                <a:ea typeface="楷体_GB2312" panose="02010609030101010101" pitchFamily="49" charset="-122"/>
                <a:cs typeface="Times New Roman" panose="02020603050405020304" pitchFamily="18" charset="0"/>
              </a:rPr>
              <a:t>R</a:t>
            </a:r>
            <a:r>
              <a:rPr lang="zh-CN" altLang="en-US" sz="32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.</a:t>
            </a:r>
            <a:endParaRPr lang="zh-CN" altLang="en-US" sz="3200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4479290" y="3639185"/>
            <a:ext cx="19367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44" name="文本框 43"/>
          <p:cNvSpPr txBox="1"/>
          <p:nvPr/>
        </p:nvSpPr>
        <p:spPr>
          <a:xfrm>
            <a:off x="4561840" y="3617595"/>
            <a:ext cx="60058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dirty="0"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则每个</a:t>
            </a:r>
            <a:r>
              <a:rPr lang="en-US" altLang="zh-CN" sz="3200" dirty="0"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“</a:t>
            </a:r>
            <a:r>
              <a:rPr lang="zh-CN" altLang="en-US" sz="3200" dirty="0"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小锥体</a:t>
            </a:r>
            <a:r>
              <a:rPr lang="en-US" altLang="zh-CN" sz="3200" dirty="0"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”</a:t>
            </a:r>
            <a:r>
              <a:rPr lang="zh-CN" altLang="en-US" sz="3200" dirty="0"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体积是：</a:t>
            </a:r>
            <a:endParaRPr lang="zh-CN" altLang="en-US" sz="3200"/>
          </a:p>
        </p:txBody>
      </p:sp>
      <p:grpSp>
        <p:nvGrpSpPr>
          <p:cNvPr id="49" name="组合 48"/>
          <p:cNvGrpSpPr/>
          <p:nvPr/>
        </p:nvGrpSpPr>
        <p:grpSpPr>
          <a:xfrm>
            <a:off x="373380" y="2959100"/>
            <a:ext cx="3273425" cy="2479040"/>
            <a:chOff x="588" y="4660"/>
            <a:chExt cx="5155" cy="3904"/>
          </a:xfrm>
        </p:grpSpPr>
        <p:grpSp>
          <p:nvGrpSpPr>
            <p:cNvPr id="33" name="组合 32"/>
            <p:cNvGrpSpPr/>
            <p:nvPr/>
          </p:nvGrpSpPr>
          <p:grpSpPr>
            <a:xfrm>
              <a:off x="588" y="4660"/>
              <a:ext cx="4678" cy="3905"/>
              <a:chOff x="588" y="4660"/>
              <a:chExt cx="4678" cy="3905"/>
            </a:xfrm>
          </p:grpSpPr>
          <p:grpSp>
            <p:nvGrpSpPr>
              <p:cNvPr id="262" name="组合 261"/>
              <p:cNvGrpSpPr/>
              <p:nvPr/>
            </p:nvGrpSpPr>
            <p:grpSpPr>
              <a:xfrm>
                <a:off x="588" y="4660"/>
                <a:ext cx="4678" cy="3905"/>
                <a:chOff x="10069" y="4047"/>
                <a:chExt cx="4636" cy="3905"/>
              </a:xfrm>
            </p:grpSpPr>
            <p:cxnSp>
              <p:nvCxnSpPr>
                <p:cNvPr id="245" name="直接连接符 244"/>
                <p:cNvCxnSpPr/>
                <p:nvPr/>
              </p:nvCxnSpPr>
              <p:spPr>
                <a:xfrm flipH="1">
                  <a:off x="10786" y="4470"/>
                  <a:ext cx="1868" cy="3034"/>
                </a:xfrm>
                <a:prstGeom prst="line">
                  <a:avLst/>
                </a:prstGeom>
                <a:ln w="12700" cmpd="sng">
                  <a:solidFill>
                    <a:srgbClr val="FF000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直接连接符 245"/>
                <p:cNvCxnSpPr/>
                <p:nvPr/>
              </p:nvCxnSpPr>
              <p:spPr>
                <a:xfrm flipH="1">
                  <a:off x="10744" y="4094"/>
                  <a:ext cx="2895" cy="3427"/>
                </a:xfrm>
                <a:prstGeom prst="line">
                  <a:avLst/>
                </a:prstGeom>
                <a:ln w="12700" cmpd="sng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直接连接符 246"/>
                <p:cNvCxnSpPr/>
                <p:nvPr/>
              </p:nvCxnSpPr>
              <p:spPr>
                <a:xfrm flipH="1">
                  <a:off x="10799" y="5186"/>
                  <a:ext cx="3906" cy="2259"/>
                </a:xfrm>
                <a:prstGeom prst="line">
                  <a:avLst/>
                </a:prstGeom>
                <a:ln w="12700" cmpd="sng">
                  <a:solidFill>
                    <a:srgbClr val="FF000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直接连接符 247"/>
                <p:cNvCxnSpPr/>
                <p:nvPr/>
              </p:nvCxnSpPr>
              <p:spPr>
                <a:xfrm flipH="1">
                  <a:off x="10799" y="5535"/>
                  <a:ext cx="2908" cy="1910"/>
                </a:xfrm>
                <a:prstGeom prst="line">
                  <a:avLst/>
                </a:prstGeom>
                <a:ln w="12700" cmpd="sng">
                  <a:solidFill>
                    <a:srgbClr val="FF000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9" name="文本框 248"/>
                <p:cNvSpPr txBox="1"/>
                <p:nvPr/>
              </p:nvSpPr>
              <p:spPr>
                <a:xfrm>
                  <a:off x="10069" y="7130"/>
                  <a:ext cx="896" cy="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i="1"/>
                    <a:t>O</a:t>
                  </a:r>
                  <a:endParaRPr lang="en-US" altLang="zh-CN" i="1"/>
                </a:p>
              </p:txBody>
            </p:sp>
            <p:sp>
              <p:nvSpPr>
                <p:cNvPr id="261" name="任意多边形 260"/>
                <p:cNvSpPr/>
                <p:nvPr/>
              </p:nvSpPr>
              <p:spPr>
                <a:xfrm flipH="1">
                  <a:off x="12644" y="4047"/>
                  <a:ext cx="2058" cy="1455"/>
                </a:xfrm>
                <a:custGeom>
                  <a:avLst/>
                  <a:gdLst>
                    <a:gd name="connsiteX0" fmla="*/ 0 w 2058"/>
                    <a:gd name="connsiteY0" fmla="*/ 1112 h 1455"/>
                    <a:gd name="connsiteX1" fmla="*/ 1039 w 2058"/>
                    <a:gd name="connsiteY1" fmla="*/ 0 h 1455"/>
                    <a:gd name="connsiteX2" fmla="*/ 2058 w 2058"/>
                    <a:gd name="connsiteY2" fmla="*/ 406 h 1455"/>
                    <a:gd name="connsiteX3" fmla="*/ 986 w 2058"/>
                    <a:gd name="connsiteY3" fmla="*/ 1455 h 1455"/>
                    <a:gd name="connsiteX4" fmla="*/ 0 w 2058"/>
                    <a:gd name="connsiteY4" fmla="*/ 1112 h 1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8" h="1455">
                      <a:moveTo>
                        <a:pt x="0" y="1112"/>
                      </a:moveTo>
                      <a:lnTo>
                        <a:pt x="1039" y="0"/>
                      </a:lnTo>
                      <a:lnTo>
                        <a:pt x="2058" y="406"/>
                      </a:lnTo>
                      <a:lnTo>
                        <a:pt x="986" y="1455"/>
                      </a:lnTo>
                      <a:lnTo>
                        <a:pt x="0" y="1112"/>
                      </a:lnTo>
                      <a:close/>
                    </a:path>
                  </a:pathLst>
                </a:custGeom>
                <a:solidFill>
                  <a:srgbClr val="FFFF42">
                    <a:alpha val="90000"/>
                  </a:srgbClr>
                </a:solidFill>
                <a:ln w="12700" cmpd="sng">
                  <a:solidFill>
                    <a:schemeClr val="accent1">
                      <a:shade val="50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9" name="组合 28"/>
              <p:cNvGrpSpPr/>
              <p:nvPr/>
            </p:nvGrpSpPr>
            <p:grpSpPr>
              <a:xfrm>
                <a:off x="1366" y="5538"/>
                <a:ext cx="2697" cy="2504"/>
                <a:chOff x="3170" y="3017"/>
                <a:chExt cx="2697" cy="2504"/>
              </a:xfrm>
            </p:grpSpPr>
            <p:graphicFrame>
              <p:nvGraphicFramePr>
                <p:cNvPr id="30" name="对象 163867"/>
                <p:cNvGraphicFramePr/>
                <p:nvPr/>
              </p:nvGraphicFramePr>
              <p:xfrm>
                <a:off x="5241" y="3376"/>
                <a:ext cx="581" cy="50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" name="" r:id="rId7" imgW="165100" imgH="165100" progId="Equation.3">
                        <p:embed/>
                      </p:oleObj>
                    </mc:Choice>
                    <mc:Fallback>
                      <p:oleObj name="" r:id="rId7" imgW="165100" imgH="165100" progId="Equation.3">
                        <p:embed/>
                        <p:pic>
                          <p:nvPicPr>
                            <p:cNvPr id="0" name="图片 3081"/>
                            <p:cNvPicPr/>
                            <p:nvPr/>
                          </p:nvPicPr>
                          <p:blipFill>
                            <a:blip r:embed="rId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241" y="3376"/>
                              <a:ext cx="581" cy="507"/>
                            </a:xfrm>
                            <a:prstGeom prst="rect">
                              <a:avLst/>
                            </a:prstGeom>
                            <a:noFill/>
                            <a:ln w="38100">
                              <a:noFill/>
                              <a:miter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cxnSp>
              <p:nvCxnSpPr>
                <p:cNvPr id="32" name="直接连接符 31"/>
                <p:cNvCxnSpPr/>
                <p:nvPr/>
              </p:nvCxnSpPr>
              <p:spPr>
                <a:xfrm flipV="1">
                  <a:off x="3170" y="3017"/>
                  <a:ext cx="2697" cy="2504"/>
                </a:xfrm>
                <a:prstGeom prst="line">
                  <a:avLst/>
                </a:prstGeom>
                <a:ln w="31750"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aphicFrame>
          <p:nvGraphicFramePr>
            <p:cNvPr id="45" name="对象 163874"/>
            <p:cNvGraphicFramePr/>
            <p:nvPr/>
          </p:nvGraphicFramePr>
          <p:xfrm>
            <a:off x="4837" y="4739"/>
            <a:ext cx="907" cy="7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" name="" r:id="rId9" imgW="279400" imgH="241300" progId="Equation.3">
                    <p:embed/>
                  </p:oleObj>
                </mc:Choice>
                <mc:Fallback>
                  <p:oleObj name="" r:id="rId9" imgW="279400" imgH="241300" progId="Equation.3">
                    <p:embed/>
                    <p:pic>
                      <p:nvPicPr>
                        <p:cNvPr id="0" name="图片 3085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837" y="4739"/>
                          <a:ext cx="907" cy="782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7" name="对象 163876"/>
            <p:cNvGraphicFramePr/>
            <p:nvPr/>
          </p:nvGraphicFramePr>
          <p:xfrm>
            <a:off x="4018" y="6609"/>
            <a:ext cx="1318" cy="8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" name="" r:id="rId10" imgW="279400" imgH="228600" progId="Equation.3">
                    <p:embed/>
                  </p:oleObj>
                </mc:Choice>
                <mc:Fallback>
                  <p:oleObj name="" r:id="rId10" imgW="279400" imgH="228600" progId="Equation.3">
                    <p:embed/>
                    <p:pic>
                      <p:nvPicPr>
                        <p:cNvPr id="0" name="图片 3086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018" y="6609"/>
                          <a:ext cx="1318" cy="834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128" name="组合 5127"/>
          <p:cNvGrpSpPr/>
          <p:nvPr/>
        </p:nvGrpSpPr>
        <p:grpSpPr>
          <a:xfrm>
            <a:off x="311150" y="139065"/>
            <a:ext cx="2133600" cy="457200"/>
            <a:chOff x="170" y="96"/>
            <a:chExt cx="1344" cy="288"/>
          </a:xfrm>
        </p:grpSpPr>
        <p:pic>
          <p:nvPicPr>
            <p:cNvPr id="5124" name="图片 5123" descr="校徽副本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0" y="96"/>
              <a:ext cx="288" cy="2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5" name="图片 5124" descr="叶选平题字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CFD"/>
                </a:clrFrom>
                <a:clrTo>
                  <a:srgbClr val="FEFC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6" y="96"/>
              <a:ext cx="1008" cy="285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50" name="组合 49"/>
          <p:cNvGrpSpPr/>
          <p:nvPr/>
        </p:nvGrpSpPr>
        <p:grpSpPr>
          <a:xfrm>
            <a:off x="7867015" y="139700"/>
            <a:ext cx="3462020" cy="576580"/>
            <a:chOff x="12389" y="220"/>
            <a:chExt cx="5452" cy="908"/>
          </a:xfrm>
        </p:grpSpPr>
        <p:cxnSp>
          <p:nvCxnSpPr>
            <p:cNvPr id="51" name="直接连接符 2"/>
            <p:cNvCxnSpPr/>
            <p:nvPr/>
          </p:nvCxnSpPr>
          <p:spPr>
            <a:xfrm>
              <a:off x="12389" y="1122"/>
              <a:ext cx="5452" cy="6"/>
            </a:xfrm>
            <a:prstGeom prst="line">
              <a:avLst/>
            </a:prstGeom>
            <a:ln w="28575" cap="flat" cmpd="sng">
              <a:solidFill>
                <a:srgbClr val="996633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grpSp>
          <p:nvGrpSpPr>
            <p:cNvPr id="52" name="组合 51"/>
            <p:cNvGrpSpPr/>
            <p:nvPr/>
          </p:nvGrpSpPr>
          <p:grpSpPr>
            <a:xfrm>
              <a:off x="12684" y="223"/>
              <a:ext cx="923" cy="855"/>
              <a:chOff x="10635" y="223"/>
              <a:chExt cx="923" cy="855"/>
            </a:xfrm>
          </p:grpSpPr>
          <p:grpSp>
            <p:nvGrpSpPr>
              <p:cNvPr id="53" name="组合 52"/>
              <p:cNvGrpSpPr/>
              <p:nvPr/>
            </p:nvGrpSpPr>
            <p:grpSpPr>
              <a:xfrm rot="0">
                <a:off x="10635" y="223"/>
                <a:ext cx="923" cy="855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54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椭圆 54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6" name="TextBox 77"/>
              <p:cNvSpPr txBox="1"/>
              <p:nvPr/>
            </p:nvSpPr>
            <p:spPr>
              <a:xfrm>
                <a:off x="10741" y="238"/>
                <a:ext cx="706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探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57" name="组合 56"/>
            <p:cNvGrpSpPr/>
            <p:nvPr/>
          </p:nvGrpSpPr>
          <p:grpSpPr>
            <a:xfrm>
              <a:off x="13756" y="236"/>
              <a:ext cx="924" cy="854"/>
              <a:chOff x="12369" y="236"/>
              <a:chExt cx="924" cy="854"/>
            </a:xfrm>
          </p:grpSpPr>
          <p:grpSp>
            <p:nvGrpSpPr>
              <p:cNvPr id="58" name="组合 57"/>
              <p:cNvGrpSpPr/>
              <p:nvPr/>
            </p:nvGrpSpPr>
            <p:grpSpPr>
              <a:xfrm rot="0">
                <a:off x="12369" y="236"/>
                <a:ext cx="924" cy="854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59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椭圆 59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1" name="TextBox 77"/>
              <p:cNvSpPr txBox="1"/>
              <p:nvPr/>
            </p:nvSpPr>
            <p:spPr>
              <a:xfrm>
                <a:off x="12477" y="250"/>
                <a:ext cx="705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究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62" name="组合 61"/>
            <p:cNvGrpSpPr/>
            <p:nvPr/>
          </p:nvGrpSpPr>
          <p:grpSpPr>
            <a:xfrm>
              <a:off x="14848" y="224"/>
              <a:ext cx="923" cy="855"/>
              <a:chOff x="14165" y="224"/>
              <a:chExt cx="923" cy="855"/>
            </a:xfrm>
          </p:grpSpPr>
          <p:grpSp>
            <p:nvGrpSpPr>
              <p:cNvPr id="63" name="组合 57"/>
              <p:cNvGrpSpPr/>
              <p:nvPr/>
            </p:nvGrpSpPr>
            <p:grpSpPr>
              <a:xfrm rot="0">
                <a:off x="14165" y="224"/>
                <a:ext cx="923" cy="855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64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椭圆 64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6" name="TextBox 77"/>
              <p:cNvSpPr txBox="1"/>
              <p:nvPr/>
            </p:nvSpPr>
            <p:spPr>
              <a:xfrm>
                <a:off x="14271" y="239"/>
                <a:ext cx="706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新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67" name="组合 66"/>
            <p:cNvGrpSpPr/>
            <p:nvPr/>
          </p:nvGrpSpPr>
          <p:grpSpPr>
            <a:xfrm>
              <a:off x="15952" y="220"/>
              <a:ext cx="924" cy="854"/>
              <a:chOff x="15952" y="220"/>
              <a:chExt cx="924" cy="854"/>
            </a:xfrm>
          </p:grpSpPr>
          <p:grpSp>
            <p:nvGrpSpPr>
              <p:cNvPr id="68" name="组合 57"/>
              <p:cNvGrpSpPr/>
              <p:nvPr/>
            </p:nvGrpSpPr>
            <p:grpSpPr>
              <a:xfrm rot="0">
                <a:off x="15952" y="220"/>
                <a:ext cx="924" cy="854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69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椭圆 69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1" name="TextBox 77"/>
              <p:cNvSpPr txBox="1"/>
              <p:nvPr/>
            </p:nvSpPr>
            <p:spPr>
              <a:xfrm>
                <a:off x="16060" y="234"/>
                <a:ext cx="705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知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3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0" animBg="1"/>
      <p:bldP spid="42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29" name="文本框 162841"/>
          <p:cNvSpPr txBox="1"/>
          <p:nvPr/>
        </p:nvSpPr>
        <p:spPr>
          <a:xfrm>
            <a:off x="717550" y="716280"/>
            <a:ext cx="769747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dirty="0">
                <a:solidFill>
                  <a:srgbClr val="243682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第三步：由近似和转化为球体的体积</a:t>
            </a:r>
            <a:endParaRPr lang="zh-CN" altLang="en-US" sz="3200" dirty="0">
              <a:solidFill>
                <a:srgbClr val="243682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63869" name="文本框 163868"/>
          <p:cNvSpPr txBox="1"/>
          <p:nvPr/>
        </p:nvSpPr>
        <p:spPr>
          <a:xfrm>
            <a:off x="4234956" y="1270494"/>
            <a:ext cx="2213610" cy="49911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645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由第一步得：</a:t>
            </a:r>
            <a:endParaRPr lang="zh-CN" altLang="en-US" sz="264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graphicFrame>
        <p:nvGraphicFramePr>
          <p:cNvPr id="163870" name="对象 163869"/>
          <p:cNvGraphicFramePr/>
          <p:nvPr/>
        </p:nvGraphicFramePr>
        <p:xfrm>
          <a:off x="6448425" y="1270635"/>
          <a:ext cx="4171315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" r:id="rId1" imgW="4051300" imgH="393700" progId="Equation.3">
                  <p:embed/>
                </p:oleObj>
              </mc:Choice>
              <mc:Fallback>
                <p:oleObj name="" r:id="rId1" imgW="4051300" imgH="393700" progId="Equation.3">
                  <p:embed/>
                  <p:pic>
                    <p:nvPicPr>
                      <p:cNvPr id="0" name="图片 308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448425" y="1270635"/>
                        <a:ext cx="4171315" cy="4984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72" name="对象 163871"/>
          <p:cNvGraphicFramePr/>
          <p:nvPr/>
        </p:nvGraphicFramePr>
        <p:xfrm>
          <a:off x="4465320" y="3679825"/>
          <a:ext cx="6319520" cy="796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" r:id="rId3" imgW="2831465" imgH="393700" progId="Equation.3">
                  <p:embed/>
                </p:oleObj>
              </mc:Choice>
              <mc:Fallback>
                <p:oleObj name="" r:id="rId3" imgW="2831465" imgH="393700" progId="Equation.3">
                  <p:embed/>
                  <p:pic>
                    <p:nvPicPr>
                      <p:cNvPr id="0" name="图片 308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5320" y="3679825"/>
                        <a:ext cx="6319520" cy="79629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2850" name="对象 162849"/>
          <p:cNvGraphicFramePr/>
          <p:nvPr/>
        </p:nvGraphicFramePr>
        <p:xfrm>
          <a:off x="4644390" y="1857375"/>
          <a:ext cx="6162040" cy="632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" r:id="rId5" imgW="2400300" imgH="241300" progId="Equation.3">
                  <p:embed/>
                </p:oleObj>
              </mc:Choice>
              <mc:Fallback>
                <p:oleObj name="" r:id="rId5" imgW="2400300" imgH="241300" progId="Equation.3">
                  <p:embed/>
                  <p:pic>
                    <p:nvPicPr>
                      <p:cNvPr id="0" name="图片 307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44390" y="1857375"/>
                        <a:ext cx="6162040" cy="63246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对象 1"/>
          <p:cNvGraphicFramePr/>
          <p:nvPr/>
        </p:nvGraphicFramePr>
        <p:xfrm>
          <a:off x="4789805" y="4425315"/>
          <a:ext cx="4734560" cy="796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7" imgW="2120900" imgH="393700" progId="Equation.3">
                  <p:embed/>
                </p:oleObj>
              </mc:Choice>
              <mc:Fallback>
                <p:oleObj name="" r:id="rId7" imgW="2120900" imgH="393700" progId="Equation.3">
                  <p:embed/>
                  <p:pic>
                    <p:nvPicPr>
                      <p:cNvPr id="0" name="图片 308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89805" y="4425315"/>
                        <a:ext cx="4734560" cy="79629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4281311" y="2663049"/>
            <a:ext cx="2213610" cy="49911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645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由第二步得：</a:t>
            </a:r>
            <a:endParaRPr lang="zh-CN" altLang="en-US" sz="264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graphicFrame>
        <p:nvGraphicFramePr>
          <p:cNvPr id="163873" name="对象 163872"/>
          <p:cNvGraphicFramePr/>
          <p:nvPr/>
        </p:nvGraphicFramePr>
        <p:xfrm>
          <a:off x="6658610" y="2442845"/>
          <a:ext cx="2242185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" r:id="rId9" imgW="901700" imgH="393700" progId="Equation.3">
                  <p:embed/>
                </p:oleObj>
              </mc:Choice>
              <mc:Fallback>
                <p:oleObj name="" r:id="rId9" imgW="901700" imgH="393700" progId="Equation.3">
                  <p:embed/>
                  <p:pic>
                    <p:nvPicPr>
                      <p:cNvPr id="0" name="图片 308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658610" y="2442845"/>
                        <a:ext cx="2242185" cy="8382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4306076" y="3188194"/>
            <a:ext cx="1875155" cy="49911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645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球的体积：</a:t>
            </a:r>
            <a:endParaRPr lang="zh-CN" altLang="en-US" sz="264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graphicFrame>
        <p:nvGraphicFramePr>
          <p:cNvPr id="6" name="对象 5"/>
          <p:cNvGraphicFramePr/>
          <p:nvPr/>
        </p:nvGraphicFramePr>
        <p:xfrm>
          <a:off x="4808538" y="5194300"/>
          <a:ext cx="3121025" cy="796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1" imgW="1397000" imgH="393700" progId="Equation.3">
                  <p:embed/>
                </p:oleObj>
              </mc:Choice>
              <mc:Fallback>
                <p:oleObj name="" r:id="rId11" imgW="1397000" imgH="393700" progId="Equation.3">
                  <p:embed/>
                  <p:pic>
                    <p:nvPicPr>
                      <p:cNvPr id="0" name="图片 3083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808538" y="5194300"/>
                        <a:ext cx="3121025" cy="79629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组合 15"/>
          <p:cNvGrpSpPr/>
          <p:nvPr/>
        </p:nvGrpSpPr>
        <p:grpSpPr>
          <a:xfrm>
            <a:off x="226060" y="1280160"/>
            <a:ext cx="4035425" cy="4371975"/>
            <a:chOff x="541" y="-149"/>
            <a:chExt cx="6355" cy="6885"/>
          </a:xfrm>
        </p:grpSpPr>
        <p:grpSp>
          <p:nvGrpSpPr>
            <p:cNvPr id="271" name="组合 270"/>
            <p:cNvGrpSpPr/>
            <p:nvPr/>
          </p:nvGrpSpPr>
          <p:grpSpPr>
            <a:xfrm>
              <a:off x="558" y="299"/>
              <a:ext cx="6338" cy="6400"/>
              <a:chOff x="8948" y="1002"/>
              <a:chExt cx="6338" cy="6400"/>
            </a:xfrm>
          </p:grpSpPr>
          <p:grpSp>
            <p:nvGrpSpPr>
              <p:cNvPr id="272" name="组合 271"/>
              <p:cNvGrpSpPr/>
              <p:nvPr/>
            </p:nvGrpSpPr>
            <p:grpSpPr>
              <a:xfrm rot="10800000">
                <a:off x="8948" y="3066"/>
                <a:ext cx="6338" cy="2804"/>
                <a:chOff x="9883" y="4877"/>
                <a:chExt cx="6338" cy="2804"/>
              </a:xfrm>
            </p:grpSpPr>
            <p:sp>
              <p:nvSpPr>
                <p:cNvPr id="273" name="椭圆 272"/>
                <p:cNvSpPr/>
                <p:nvPr/>
              </p:nvSpPr>
              <p:spPr>
                <a:xfrm rot="16200000">
                  <a:off x="11718" y="3221"/>
                  <a:ext cx="2654" cy="6267"/>
                </a:xfrm>
                <a:prstGeom prst="ellipse">
                  <a:avLst/>
                </a:prstGeom>
                <a:solidFill>
                  <a:srgbClr val="000000">
                    <a:alpha val="0"/>
                  </a:srgbClr>
                </a:solidFill>
                <a:ln w="31750" cmpd="sng">
                  <a:solidFill>
                    <a:schemeClr val="accent1">
                      <a:shade val="50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74" name="矩形 273"/>
                <p:cNvSpPr/>
                <p:nvPr/>
              </p:nvSpPr>
              <p:spPr>
                <a:xfrm>
                  <a:off x="9883" y="4877"/>
                  <a:ext cx="6339" cy="147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75" name="椭圆 274"/>
              <p:cNvSpPr/>
              <p:nvPr/>
            </p:nvSpPr>
            <p:spPr>
              <a:xfrm>
                <a:off x="8961" y="1070"/>
                <a:ext cx="6266" cy="6266"/>
              </a:xfrm>
              <a:prstGeom prst="ellipse">
                <a:avLst/>
              </a:prstGeom>
              <a:noFill/>
              <a:ln w="28575"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cxnSp>
            <p:nvCxnSpPr>
              <p:cNvPr id="276" name="直接连接符 275"/>
              <p:cNvCxnSpPr>
                <a:stCxn id="275" idx="0"/>
                <a:endCxn id="275" idx="4"/>
              </p:cNvCxnSpPr>
              <p:nvPr/>
            </p:nvCxnSpPr>
            <p:spPr>
              <a:xfrm>
                <a:off x="12094" y="1070"/>
                <a:ext cx="0" cy="6266"/>
              </a:xfrm>
              <a:prstGeom prst="line">
                <a:avLst/>
              </a:prstGeom>
              <a:ln w="38100" cmpd="sng">
                <a:solidFill>
                  <a:schemeClr val="accent1">
                    <a:shade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直接连接符 276"/>
              <p:cNvCxnSpPr/>
              <p:nvPr/>
            </p:nvCxnSpPr>
            <p:spPr>
              <a:xfrm flipH="1">
                <a:off x="12060" y="4371"/>
                <a:ext cx="3146" cy="3"/>
              </a:xfrm>
              <a:prstGeom prst="line">
                <a:avLst/>
              </a:prstGeom>
              <a:ln w="34925" cmpd="sng">
                <a:solidFill>
                  <a:schemeClr val="accent1">
                    <a:shade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8" name="组合 277"/>
              <p:cNvGrpSpPr/>
              <p:nvPr/>
            </p:nvGrpSpPr>
            <p:grpSpPr>
              <a:xfrm rot="5400000">
                <a:off x="8862" y="2844"/>
                <a:ext cx="6400" cy="2717"/>
                <a:chOff x="9903" y="6324"/>
                <a:chExt cx="6400" cy="2717"/>
              </a:xfrm>
            </p:grpSpPr>
            <p:sp>
              <p:nvSpPr>
                <p:cNvPr id="279" name="椭圆 278"/>
                <p:cNvSpPr/>
                <p:nvPr/>
              </p:nvSpPr>
              <p:spPr>
                <a:xfrm rot="5400000">
                  <a:off x="11777" y="4517"/>
                  <a:ext cx="2654" cy="6267"/>
                </a:xfrm>
                <a:prstGeom prst="ellipse">
                  <a:avLst/>
                </a:prstGeom>
                <a:solidFill>
                  <a:srgbClr val="000000">
                    <a:alpha val="0"/>
                  </a:srgbClr>
                </a:solidFill>
                <a:ln w="31750" cmpd="sng">
                  <a:solidFill>
                    <a:schemeClr val="accent1">
                      <a:shade val="50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pic>
              <p:nvPicPr>
                <p:cNvPr id="280" name="图片 279" descr=")XM8CGHBP%_T(FVI{OF@}_M"/>
                <p:cNvPicPr>
                  <a:picLocks noChangeAspect="1"/>
                </p:cNvPicPr>
                <p:nvPr/>
              </p:nvPicPr>
              <p:blipFill>
                <a:blip r:embed="rId13">
                  <a:clrChange>
                    <a:clrFrom>
                      <a:srgbClr val="FFFFFF">
                        <a:alpha val="100000"/>
                      </a:srgbClr>
                    </a:clrFrom>
                    <a:clrTo>
                      <a:srgbClr val="FFFFFF">
                        <a:alpha val="100000"/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9903" y="7599"/>
                  <a:ext cx="6400" cy="1442"/>
                </a:xfrm>
                <a:prstGeom prst="rect">
                  <a:avLst/>
                </a:prstGeom>
              </p:spPr>
            </p:pic>
          </p:grpSp>
          <p:sp>
            <p:nvSpPr>
              <p:cNvPr id="281" name="文本框 280"/>
              <p:cNvSpPr txBox="1"/>
              <p:nvPr/>
            </p:nvSpPr>
            <p:spPr>
              <a:xfrm>
                <a:off x="11362" y="3966"/>
                <a:ext cx="793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i="1"/>
                  <a:t>O</a:t>
                </a:r>
                <a:endParaRPr lang="en-US" altLang="zh-CN" i="1"/>
              </a:p>
            </p:txBody>
          </p:sp>
          <p:sp>
            <p:nvSpPr>
              <p:cNvPr id="282" name="椭圆 281"/>
              <p:cNvSpPr/>
              <p:nvPr/>
            </p:nvSpPr>
            <p:spPr>
              <a:xfrm>
                <a:off x="12040" y="4308"/>
                <a:ext cx="148" cy="14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185" name="组合 184"/>
            <p:cNvGrpSpPr/>
            <p:nvPr/>
          </p:nvGrpSpPr>
          <p:grpSpPr>
            <a:xfrm>
              <a:off x="1261" y="312"/>
              <a:ext cx="4910" cy="6424"/>
              <a:chOff x="1455" y="717"/>
              <a:chExt cx="4910" cy="6424"/>
            </a:xfrm>
          </p:grpSpPr>
          <p:grpSp>
            <p:nvGrpSpPr>
              <p:cNvPr id="184" name="组合 183"/>
              <p:cNvGrpSpPr/>
              <p:nvPr/>
            </p:nvGrpSpPr>
            <p:grpSpPr>
              <a:xfrm>
                <a:off x="1997" y="717"/>
                <a:ext cx="2699" cy="6424"/>
                <a:chOff x="1997" y="717"/>
                <a:chExt cx="2699" cy="6424"/>
              </a:xfrm>
            </p:grpSpPr>
            <p:grpSp>
              <p:nvGrpSpPr>
                <p:cNvPr id="159" name="组合 158"/>
                <p:cNvGrpSpPr/>
                <p:nvPr/>
              </p:nvGrpSpPr>
              <p:grpSpPr>
                <a:xfrm rot="5400000">
                  <a:off x="95" y="2716"/>
                  <a:ext cx="6178" cy="2374"/>
                  <a:chOff x="9903" y="6583"/>
                  <a:chExt cx="6400" cy="2374"/>
                </a:xfrm>
              </p:grpSpPr>
              <p:sp>
                <p:nvSpPr>
                  <p:cNvPr id="160" name="椭圆 159"/>
                  <p:cNvSpPr/>
                  <p:nvPr/>
                </p:nvSpPr>
                <p:spPr>
                  <a:xfrm rot="5400000">
                    <a:off x="11949" y="4605"/>
                    <a:ext cx="2311" cy="6267"/>
                  </a:xfrm>
                  <a:prstGeom prst="ellipse">
                    <a:avLst/>
                  </a:prstGeom>
                  <a:solidFill>
                    <a:srgbClr val="000000">
                      <a:alpha val="0"/>
                    </a:srgbClr>
                  </a:solidFill>
                  <a:ln w="31750" cmpd="sng">
                    <a:noFill/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pic>
                <p:nvPicPr>
                  <p:cNvPr id="161" name="图片 160" descr=")XM8CGHBP%_T(FVI{OF@}_M"/>
                  <p:cNvPicPr>
                    <a:picLocks noChangeAspect="1"/>
                  </p:cNvPicPr>
                  <p:nvPr/>
                </p:nvPicPr>
                <p:blipFill>
                  <a:blip r:embed="rId13">
                    <a:clrChange>
                      <a:clrFrom>
                        <a:srgbClr val="FFFFFF">
                          <a:alpha val="100000"/>
                        </a:srgbClr>
                      </a:clrFrom>
                      <a:clrTo>
                        <a:srgbClr val="FFFFFF">
                          <a:alpha val="100000"/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9903" y="7701"/>
                    <a:ext cx="6400" cy="125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65" name="组合 164"/>
                <p:cNvGrpSpPr/>
                <p:nvPr/>
              </p:nvGrpSpPr>
              <p:grpSpPr>
                <a:xfrm rot="5400000">
                  <a:off x="709" y="3154"/>
                  <a:ext cx="6395" cy="1581"/>
                  <a:chOff x="9903" y="6583"/>
                  <a:chExt cx="6400" cy="2374"/>
                </a:xfrm>
              </p:grpSpPr>
              <p:sp>
                <p:nvSpPr>
                  <p:cNvPr id="166" name="椭圆 165"/>
                  <p:cNvSpPr/>
                  <p:nvPr/>
                </p:nvSpPr>
                <p:spPr>
                  <a:xfrm rot="5400000">
                    <a:off x="11949" y="4605"/>
                    <a:ext cx="2311" cy="6267"/>
                  </a:xfrm>
                  <a:prstGeom prst="ellipse">
                    <a:avLst/>
                  </a:prstGeom>
                  <a:solidFill>
                    <a:srgbClr val="000000">
                      <a:alpha val="0"/>
                    </a:srgbClr>
                  </a:solidFill>
                  <a:ln w="31750" cmpd="sng">
                    <a:noFill/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pic>
                <p:nvPicPr>
                  <p:cNvPr id="167" name="图片 166" descr=")XM8CGHBP%_T(FVI{OF@}_M"/>
                  <p:cNvPicPr>
                    <a:picLocks noChangeAspect="1"/>
                  </p:cNvPicPr>
                  <p:nvPr/>
                </p:nvPicPr>
                <p:blipFill>
                  <a:blip r:embed="rId13">
                    <a:clrChange>
                      <a:clrFrom>
                        <a:srgbClr val="FFFFFF">
                          <a:alpha val="100000"/>
                        </a:srgbClr>
                      </a:clrFrom>
                      <a:clrTo>
                        <a:srgbClr val="FFFFFF">
                          <a:alpha val="100000"/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9903" y="7701"/>
                    <a:ext cx="6400" cy="125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71" name="组合 170"/>
                <p:cNvGrpSpPr/>
                <p:nvPr/>
              </p:nvGrpSpPr>
              <p:grpSpPr>
                <a:xfrm rot="16200000" flipH="1">
                  <a:off x="618" y="3482"/>
                  <a:ext cx="6414" cy="884"/>
                  <a:chOff x="9903" y="6583"/>
                  <a:chExt cx="6400" cy="2374"/>
                </a:xfrm>
              </p:grpSpPr>
              <p:sp>
                <p:nvSpPr>
                  <p:cNvPr id="172" name="椭圆 171"/>
                  <p:cNvSpPr/>
                  <p:nvPr/>
                </p:nvSpPr>
                <p:spPr>
                  <a:xfrm rot="5400000">
                    <a:off x="11949" y="4605"/>
                    <a:ext cx="2311" cy="6267"/>
                  </a:xfrm>
                  <a:prstGeom prst="ellipse">
                    <a:avLst/>
                  </a:prstGeom>
                  <a:solidFill>
                    <a:srgbClr val="000000">
                      <a:alpha val="0"/>
                    </a:srgbClr>
                  </a:solidFill>
                  <a:ln w="31750" cmpd="sng">
                    <a:noFill/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pic>
                <p:nvPicPr>
                  <p:cNvPr id="173" name="图片 172" descr=")XM8CGHBP%_T(FVI{OF@}_M"/>
                  <p:cNvPicPr>
                    <a:picLocks noChangeAspect="1"/>
                  </p:cNvPicPr>
                  <p:nvPr/>
                </p:nvPicPr>
                <p:blipFill>
                  <a:blip r:embed="rId13">
                    <a:clrChange>
                      <a:clrFrom>
                        <a:srgbClr val="FFFFFF">
                          <a:alpha val="100000"/>
                        </a:srgbClr>
                      </a:clrFrom>
                      <a:clrTo>
                        <a:srgbClr val="FFFFFF">
                          <a:alpha val="100000"/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9903" y="7701"/>
                    <a:ext cx="6400" cy="1256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83" name="组合 182"/>
              <p:cNvGrpSpPr/>
              <p:nvPr/>
            </p:nvGrpSpPr>
            <p:grpSpPr>
              <a:xfrm>
                <a:off x="1455" y="727"/>
                <a:ext cx="4911" cy="6394"/>
                <a:chOff x="1435" y="737"/>
                <a:chExt cx="4911" cy="6394"/>
              </a:xfrm>
            </p:grpSpPr>
            <p:grpSp>
              <p:nvGrpSpPr>
                <p:cNvPr id="162" name="组合 161"/>
                <p:cNvGrpSpPr/>
                <p:nvPr/>
              </p:nvGrpSpPr>
              <p:grpSpPr>
                <a:xfrm rot="5400000">
                  <a:off x="-315" y="2885"/>
                  <a:ext cx="5552" cy="2052"/>
                  <a:chOff x="9903" y="6583"/>
                  <a:chExt cx="6400" cy="2374"/>
                </a:xfrm>
              </p:grpSpPr>
              <p:sp>
                <p:nvSpPr>
                  <p:cNvPr id="163" name="椭圆 162"/>
                  <p:cNvSpPr/>
                  <p:nvPr/>
                </p:nvSpPr>
                <p:spPr>
                  <a:xfrm rot="5400000">
                    <a:off x="11949" y="4605"/>
                    <a:ext cx="2311" cy="6267"/>
                  </a:xfrm>
                  <a:prstGeom prst="ellipse">
                    <a:avLst/>
                  </a:prstGeom>
                  <a:solidFill>
                    <a:srgbClr val="000000">
                      <a:alpha val="0"/>
                    </a:srgbClr>
                  </a:solidFill>
                  <a:ln w="31750" cmpd="sng">
                    <a:noFill/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pic>
                <p:nvPicPr>
                  <p:cNvPr id="164" name="图片 163" descr=")XM8CGHBP%_T(FVI{OF@}_M"/>
                  <p:cNvPicPr>
                    <a:picLocks noChangeAspect="1"/>
                  </p:cNvPicPr>
                  <p:nvPr/>
                </p:nvPicPr>
                <p:blipFill>
                  <a:blip r:embed="rId13">
                    <a:clrChange>
                      <a:clrFrom>
                        <a:srgbClr val="FFFFFF">
                          <a:alpha val="100000"/>
                        </a:srgbClr>
                      </a:clrFrom>
                      <a:clrTo>
                        <a:srgbClr val="FFFFFF">
                          <a:alpha val="100000"/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9903" y="7701"/>
                    <a:ext cx="6400" cy="125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68" name="组合 167"/>
                <p:cNvGrpSpPr/>
                <p:nvPr/>
              </p:nvGrpSpPr>
              <p:grpSpPr>
                <a:xfrm rot="16200000" flipH="1">
                  <a:off x="720" y="3144"/>
                  <a:ext cx="6395" cy="1581"/>
                  <a:chOff x="9903" y="6583"/>
                  <a:chExt cx="6400" cy="2374"/>
                </a:xfrm>
              </p:grpSpPr>
              <p:sp>
                <p:nvSpPr>
                  <p:cNvPr id="169" name="椭圆 168"/>
                  <p:cNvSpPr/>
                  <p:nvPr/>
                </p:nvSpPr>
                <p:spPr>
                  <a:xfrm rot="5400000">
                    <a:off x="11949" y="4605"/>
                    <a:ext cx="2311" cy="6267"/>
                  </a:xfrm>
                  <a:prstGeom prst="ellipse">
                    <a:avLst/>
                  </a:prstGeom>
                  <a:solidFill>
                    <a:srgbClr val="000000">
                      <a:alpha val="0"/>
                    </a:srgbClr>
                  </a:solidFill>
                  <a:ln w="31750" cmpd="sng">
                    <a:noFill/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pic>
                <p:nvPicPr>
                  <p:cNvPr id="170" name="图片 169" descr=")XM8CGHBP%_T(FVI{OF@}_M"/>
                  <p:cNvPicPr>
                    <a:picLocks noChangeAspect="1"/>
                  </p:cNvPicPr>
                  <p:nvPr/>
                </p:nvPicPr>
                <p:blipFill>
                  <a:blip r:embed="rId13">
                    <a:clrChange>
                      <a:clrFrom>
                        <a:srgbClr val="FFFFFF">
                          <a:alpha val="100000"/>
                        </a:srgbClr>
                      </a:clrFrom>
                      <a:clrTo>
                        <a:srgbClr val="FFFFFF">
                          <a:alpha val="100000"/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9903" y="7701"/>
                    <a:ext cx="6400" cy="125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74" name="组合 173"/>
                <p:cNvGrpSpPr/>
                <p:nvPr/>
              </p:nvGrpSpPr>
              <p:grpSpPr>
                <a:xfrm rot="5400000">
                  <a:off x="735" y="3471"/>
                  <a:ext cx="6328" cy="884"/>
                  <a:chOff x="9903" y="6583"/>
                  <a:chExt cx="6400" cy="2374"/>
                </a:xfrm>
              </p:grpSpPr>
              <p:sp>
                <p:nvSpPr>
                  <p:cNvPr id="175" name="椭圆 174"/>
                  <p:cNvSpPr/>
                  <p:nvPr/>
                </p:nvSpPr>
                <p:spPr>
                  <a:xfrm rot="5400000">
                    <a:off x="11949" y="4605"/>
                    <a:ext cx="2311" cy="6267"/>
                  </a:xfrm>
                  <a:prstGeom prst="ellipse">
                    <a:avLst/>
                  </a:prstGeom>
                  <a:solidFill>
                    <a:srgbClr val="000000">
                      <a:alpha val="0"/>
                    </a:srgbClr>
                  </a:solidFill>
                  <a:ln w="31750" cmpd="sng">
                    <a:noFill/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pic>
                <p:nvPicPr>
                  <p:cNvPr id="176" name="图片 175" descr=")XM8CGHBP%_T(FVI{OF@}_M"/>
                  <p:cNvPicPr>
                    <a:picLocks noChangeAspect="1"/>
                  </p:cNvPicPr>
                  <p:nvPr/>
                </p:nvPicPr>
                <p:blipFill>
                  <a:blip r:embed="rId13">
                    <a:clrChange>
                      <a:clrFrom>
                        <a:srgbClr val="FFFFFF">
                          <a:alpha val="100000"/>
                        </a:srgbClr>
                      </a:clrFrom>
                      <a:clrTo>
                        <a:srgbClr val="FFFFFF">
                          <a:alpha val="100000"/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9903" y="7701"/>
                    <a:ext cx="6400" cy="125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78" name="组合 177"/>
                <p:cNvGrpSpPr/>
                <p:nvPr/>
              </p:nvGrpSpPr>
              <p:grpSpPr>
                <a:xfrm rot="16200000" flipH="1">
                  <a:off x="2544" y="2923"/>
                  <a:ext cx="5552" cy="2052"/>
                  <a:chOff x="9903" y="6583"/>
                  <a:chExt cx="6400" cy="2374"/>
                </a:xfrm>
              </p:grpSpPr>
              <p:sp>
                <p:nvSpPr>
                  <p:cNvPr id="179" name="椭圆 178"/>
                  <p:cNvSpPr/>
                  <p:nvPr/>
                </p:nvSpPr>
                <p:spPr>
                  <a:xfrm rot="5400000">
                    <a:off x="11949" y="4605"/>
                    <a:ext cx="2311" cy="6267"/>
                  </a:xfrm>
                  <a:prstGeom prst="ellipse">
                    <a:avLst/>
                  </a:prstGeom>
                  <a:solidFill>
                    <a:srgbClr val="000000">
                      <a:alpha val="0"/>
                    </a:srgbClr>
                  </a:solidFill>
                  <a:ln w="31750" cmpd="sng">
                    <a:noFill/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pic>
                <p:nvPicPr>
                  <p:cNvPr id="180" name="图片 179" descr=")XM8CGHBP%_T(FVI{OF@}_M"/>
                  <p:cNvPicPr>
                    <a:picLocks noChangeAspect="1"/>
                  </p:cNvPicPr>
                  <p:nvPr/>
                </p:nvPicPr>
                <p:blipFill>
                  <a:blip r:embed="rId13">
                    <a:clrChange>
                      <a:clrFrom>
                        <a:srgbClr val="FFFFFF">
                          <a:alpha val="100000"/>
                        </a:srgbClr>
                      </a:clrFrom>
                      <a:clrTo>
                        <a:srgbClr val="FFFFFF">
                          <a:alpha val="100000"/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9903" y="7701"/>
                    <a:ext cx="6400" cy="125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81" name="图片 180" descr=")XM8CGHBP%_T(FVI{OF@}_M"/>
                <p:cNvPicPr>
                  <a:picLocks noChangeAspect="1"/>
                </p:cNvPicPr>
                <p:nvPr/>
              </p:nvPicPr>
              <p:blipFill>
                <a:blip r:embed="rId13">
                  <a:clrChange>
                    <a:clrFrom>
                      <a:srgbClr val="FFFFFF">
                        <a:alpha val="100000"/>
                      </a:srgbClr>
                    </a:clrFrom>
                    <a:clrTo>
                      <a:srgbClr val="FFFFFF">
                        <a:alpha val="100000"/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 rot="16200000" flipH="1">
                  <a:off x="2053" y="3323"/>
                  <a:ext cx="6178" cy="1256"/>
                </a:xfrm>
                <a:prstGeom prst="rect">
                  <a:avLst/>
                </a:prstGeom>
              </p:spPr>
            </p:pic>
            <p:pic>
              <p:nvPicPr>
                <p:cNvPr id="182" name="图片 181" descr=")XM8CGHBP%_T(FVI{OF@}_M"/>
                <p:cNvPicPr>
                  <a:picLocks noChangeAspect="1"/>
                </p:cNvPicPr>
                <p:nvPr/>
              </p:nvPicPr>
              <p:blipFill>
                <a:blip r:embed="rId13">
                  <a:clrChange>
                    <a:clrFrom>
                      <a:srgbClr val="FFFFFF">
                        <a:alpha val="100000"/>
                      </a:srgbClr>
                    </a:clrFrom>
                    <a:clrTo>
                      <a:srgbClr val="FFFFFF">
                        <a:alpha val="100000"/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 rot="16200000" flipH="1">
                  <a:off x="1437" y="3287"/>
                  <a:ext cx="6325" cy="1256"/>
                </a:xfrm>
                <a:prstGeom prst="rect">
                  <a:avLst/>
                </a:prstGeom>
              </p:spPr>
            </p:pic>
          </p:grpSp>
        </p:grpSp>
        <p:pic>
          <p:nvPicPr>
            <p:cNvPr id="17" name="图片 16" descr="横线分割线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1" y="-149"/>
              <a:ext cx="6355" cy="6797"/>
            </a:xfrm>
            <a:prstGeom prst="rect">
              <a:avLst/>
            </a:prstGeom>
          </p:spPr>
        </p:pic>
        <p:grpSp>
          <p:nvGrpSpPr>
            <p:cNvPr id="200" name="组合 199"/>
            <p:cNvGrpSpPr/>
            <p:nvPr/>
          </p:nvGrpSpPr>
          <p:grpSpPr>
            <a:xfrm>
              <a:off x="3755" y="1633"/>
              <a:ext cx="1696" cy="2092"/>
              <a:chOff x="3913" y="2052"/>
              <a:chExt cx="1696" cy="2092"/>
            </a:xfrm>
          </p:grpSpPr>
          <p:cxnSp>
            <p:nvCxnSpPr>
              <p:cNvPr id="186" name="直接连接符 185"/>
              <p:cNvCxnSpPr/>
              <p:nvPr/>
            </p:nvCxnSpPr>
            <p:spPr>
              <a:xfrm flipH="1">
                <a:off x="3913" y="2301"/>
                <a:ext cx="1106" cy="1843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直接连接符 186"/>
              <p:cNvCxnSpPr/>
              <p:nvPr/>
            </p:nvCxnSpPr>
            <p:spPr>
              <a:xfrm flipH="1">
                <a:off x="3987" y="2080"/>
                <a:ext cx="1474" cy="2064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直接连接符 187"/>
              <p:cNvCxnSpPr/>
              <p:nvPr/>
            </p:nvCxnSpPr>
            <p:spPr>
              <a:xfrm flipH="1">
                <a:off x="3987" y="2670"/>
                <a:ext cx="1622" cy="1400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直接连接符 188"/>
              <p:cNvCxnSpPr/>
              <p:nvPr/>
            </p:nvCxnSpPr>
            <p:spPr>
              <a:xfrm flipH="1">
                <a:off x="3913" y="2817"/>
                <a:ext cx="1253" cy="1253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9" name="任意多边形 198"/>
              <p:cNvSpPr/>
              <p:nvPr/>
            </p:nvSpPr>
            <p:spPr>
              <a:xfrm>
                <a:off x="4952" y="2052"/>
                <a:ext cx="643" cy="857"/>
              </a:xfrm>
              <a:custGeom>
                <a:avLst/>
                <a:gdLst>
                  <a:gd name="connsiteX0" fmla="*/ 0 w 643"/>
                  <a:gd name="connsiteY0" fmla="*/ 235 h 857"/>
                  <a:gd name="connsiteX1" fmla="*/ 536 w 643"/>
                  <a:gd name="connsiteY1" fmla="*/ 0 h 857"/>
                  <a:gd name="connsiteX2" fmla="*/ 643 w 643"/>
                  <a:gd name="connsiteY2" fmla="*/ 664 h 857"/>
                  <a:gd name="connsiteX3" fmla="*/ 150 w 643"/>
                  <a:gd name="connsiteY3" fmla="*/ 857 h 857"/>
                  <a:gd name="connsiteX4" fmla="*/ 0 w 643"/>
                  <a:gd name="connsiteY4" fmla="*/ 235 h 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" h="857">
                    <a:moveTo>
                      <a:pt x="0" y="235"/>
                    </a:moveTo>
                    <a:lnTo>
                      <a:pt x="536" y="0"/>
                    </a:lnTo>
                    <a:lnTo>
                      <a:pt x="643" y="664"/>
                    </a:lnTo>
                    <a:lnTo>
                      <a:pt x="150" y="857"/>
                    </a:lnTo>
                    <a:lnTo>
                      <a:pt x="0" y="235"/>
                    </a:lnTo>
                    <a:close/>
                  </a:path>
                </a:pathLst>
              </a:custGeom>
              <a:solidFill>
                <a:srgbClr val="FFFF00">
                  <a:alpha val="74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128" name="组合 5127"/>
          <p:cNvGrpSpPr/>
          <p:nvPr/>
        </p:nvGrpSpPr>
        <p:grpSpPr>
          <a:xfrm>
            <a:off x="311150" y="139065"/>
            <a:ext cx="2133600" cy="457200"/>
            <a:chOff x="170" y="96"/>
            <a:chExt cx="1344" cy="288"/>
          </a:xfrm>
        </p:grpSpPr>
        <p:pic>
          <p:nvPicPr>
            <p:cNvPr id="5124" name="图片 5123" descr="校徽副本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70" y="96"/>
              <a:ext cx="288" cy="2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5" name="图片 5124" descr="叶选平题字"/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EFCFD"/>
                </a:clrFrom>
                <a:clrTo>
                  <a:srgbClr val="FEFC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6" y="96"/>
              <a:ext cx="1008" cy="285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28" name="组合 127"/>
          <p:cNvGrpSpPr/>
          <p:nvPr/>
        </p:nvGrpSpPr>
        <p:grpSpPr>
          <a:xfrm>
            <a:off x="7867015" y="139700"/>
            <a:ext cx="3462020" cy="576580"/>
            <a:chOff x="12389" y="220"/>
            <a:chExt cx="5452" cy="908"/>
          </a:xfrm>
        </p:grpSpPr>
        <p:cxnSp>
          <p:nvCxnSpPr>
            <p:cNvPr id="129" name="直接连接符 2"/>
            <p:cNvCxnSpPr/>
            <p:nvPr/>
          </p:nvCxnSpPr>
          <p:spPr>
            <a:xfrm>
              <a:off x="12389" y="1122"/>
              <a:ext cx="5452" cy="6"/>
            </a:xfrm>
            <a:prstGeom prst="line">
              <a:avLst/>
            </a:prstGeom>
            <a:ln w="28575" cap="flat" cmpd="sng">
              <a:solidFill>
                <a:srgbClr val="996633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grpSp>
          <p:nvGrpSpPr>
            <p:cNvPr id="130" name="组合 129"/>
            <p:cNvGrpSpPr/>
            <p:nvPr/>
          </p:nvGrpSpPr>
          <p:grpSpPr>
            <a:xfrm>
              <a:off x="12684" y="223"/>
              <a:ext cx="923" cy="855"/>
              <a:chOff x="10635" y="223"/>
              <a:chExt cx="923" cy="855"/>
            </a:xfrm>
          </p:grpSpPr>
          <p:grpSp>
            <p:nvGrpSpPr>
              <p:cNvPr id="131" name="组合 130"/>
              <p:cNvGrpSpPr/>
              <p:nvPr/>
            </p:nvGrpSpPr>
            <p:grpSpPr>
              <a:xfrm rot="0">
                <a:off x="10635" y="223"/>
                <a:ext cx="923" cy="855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32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椭圆 132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4" name="TextBox 77"/>
              <p:cNvSpPr txBox="1"/>
              <p:nvPr/>
            </p:nvSpPr>
            <p:spPr>
              <a:xfrm>
                <a:off x="10741" y="238"/>
                <a:ext cx="706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探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135" name="组合 134"/>
            <p:cNvGrpSpPr/>
            <p:nvPr/>
          </p:nvGrpSpPr>
          <p:grpSpPr>
            <a:xfrm>
              <a:off x="13756" y="236"/>
              <a:ext cx="924" cy="854"/>
              <a:chOff x="12369" y="236"/>
              <a:chExt cx="924" cy="854"/>
            </a:xfrm>
          </p:grpSpPr>
          <p:grpSp>
            <p:nvGrpSpPr>
              <p:cNvPr id="136" name="组合 57"/>
              <p:cNvGrpSpPr/>
              <p:nvPr/>
            </p:nvGrpSpPr>
            <p:grpSpPr>
              <a:xfrm rot="0">
                <a:off x="12369" y="236"/>
                <a:ext cx="924" cy="854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37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椭圆 137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9" name="TextBox 77"/>
              <p:cNvSpPr txBox="1"/>
              <p:nvPr/>
            </p:nvSpPr>
            <p:spPr>
              <a:xfrm>
                <a:off x="12477" y="250"/>
                <a:ext cx="705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究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140" name="组合 139"/>
            <p:cNvGrpSpPr/>
            <p:nvPr/>
          </p:nvGrpSpPr>
          <p:grpSpPr>
            <a:xfrm>
              <a:off x="14848" y="224"/>
              <a:ext cx="923" cy="855"/>
              <a:chOff x="14165" y="224"/>
              <a:chExt cx="923" cy="855"/>
            </a:xfrm>
          </p:grpSpPr>
          <p:grpSp>
            <p:nvGrpSpPr>
              <p:cNvPr id="141" name="组合 57"/>
              <p:cNvGrpSpPr/>
              <p:nvPr/>
            </p:nvGrpSpPr>
            <p:grpSpPr>
              <a:xfrm rot="0">
                <a:off x="14165" y="224"/>
                <a:ext cx="923" cy="855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42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43" name="椭圆 142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6" name="TextBox 77"/>
              <p:cNvSpPr txBox="1"/>
              <p:nvPr/>
            </p:nvSpPr>
            <p:spPr>
              <a:xfrm>
                <a:off x="14271" y="239"/>
                <a:ext cx="706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新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147" name="组合 146"/>
            <p:cNvGrpSpPr/>
            <p:nvPr/>
          </p:nvGrpSpPr>
          <p:grpSpPr>
            <a:xfrm>
              <a:off x="15952" y="220"/>
              <a:ext cx="924" cy="854"/>
              <a:chOff x="15952" y="220"/>
              <a:chExt cx="924" cy="854"/>
            </a:xfrm>
          </p:grpSpPr>
          <p:grpSp>
            <p:nvGrpSpPr>
              <p:cNvPr id="148" name="组合 57"/>
              <p:cNvGrpSpPr/>
              <p:nvPr/>
            </p:nvGrpSpPr>
            <p:grpSpPr>
              <a:xfrm rot="0">
                <a:off x="15952" y="220"/>
                <a:ext cx="924" cy="854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49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椭圆 149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2" name="TextBox 77"/>
              <p:cNvSpPr txBox="1"/>
              <p:nvPr/>
            </p:nvSpPr>
            <p:spPr>
              <a:xfrm>
                <a:off x="16060" y="234"/>
                <a:ext cx="705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知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3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2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3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3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16386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3" name="组合 22"/>
          <p:cNvGrpSpPr/>
          <p:nvPr/>
        </p:nvGrpSpPr>
        <p:grpSpPr>
          <a:xfrm>
            <a:off x="78740" y="150495"/>
            <a:ext cx="2133600" cy="457200"/>
            <a:chOff x="170" y="96"/>
            <a:chExt cx="1344" cy="288"/>
          </a:xfrm>
        </p:grpSpPr>
        <p:pic>
          <p:nvPicPr>
            <p:cNvPr id="24" name="图片 23" descr="校徽副本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70" y="96"/>
              <a:ext cx="288" cy="2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" name="图片 24" descr="叶选平题字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CFD"/>
                </a:clrFrom>
                <a:clrTo>
                  <a:srgbClr val="FEFC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6" y="96"/>
              <a:ext cx="1008" cy="285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6" name="组合 25"/>
          <p:cNvGrpSpPr/>
          <p:nvPr/>
        </p:nvGrpSpPr>
        <p:grpSpPr>
          <a:xfrm>
            <a:off x="7837805" y="93980"/>
            <a:ext cx="3462020" cy="576580"/>
            <a:chOff x="12389" y="220"/>
            <a:chExt cx="5452" cy="908"/>
          </a:xfrm>
        </p:grpSpPr>
        <p:cxnSp>
          <p:nvCxnSpPr>
            <p:cNvPr id="27" name="直接连接符 2"/>
            <p:cNvCxnSpPr/>
            <p:nvPr/>
          </p:nvCxnSpPr>
          <p:spPr>
            <a:xfrm>
              <a:off x="12389" y="1122"/>
              <a:ext cx="5452" cy="6"/>
            </a:xfrm>
            <a:prstGeom prst="line">
              <a:avLst/>
            </a:prstGeom>
            <a:ln w="28575" cap="flat" cmpd="sng">
              <a:solidFill>
                <a:srgbClr val="996633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grpSp>
          <p:nvGrpSpPr>
            <p:cNvPr id="28" name="组合 27"/>
            <p:cNvGrpSpPr/>
            <p:nvPr/>
          </p:nvGrpSpPr>
          <p:grpSpPr>
            <a:xfrm>
              <a:off x="12684" y="223"/>
              <a:ext cx="923" cy="855"/>
              <a:chOff x="10635" y="223"/>
              <a:chExt cx="923" cy="855"/>
            </a:xfrm>
          </p:grpSpPr>
          <p:grpSp>
            <p:nvGrpSpPr>
              <p:cNvPr id="29" name="组合 28"/>
              <p:cNvGrpSpPr/>
              <p:nvPr/>
            </p:nvGrpSpPr>
            <p:grpSpPr>
              <a:xfrm rot="0">
                <a:off x="10635" y="223"/>
                <a:ext cx="923" cy="855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30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椭圆 30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2" name="TextBox 77"/>
              <p:cNvSpPr txBox="1"/>
              <p:nvPr/>
            </p:nvSpPr>
            <p:spPr>
              <a:xfrm>
                <a:off x="10741" y="238"/>
                <a:ext cx="706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新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13756" y="236"/>
              <a:ext cx="924" cy="854"/>
              <a:chOff x="12369" y="236"/>
              <a:chExt cx="924" cy="854"/>
            </a:xfrm>
          </p:grpSpPr>
          <p:grpSp>
            <p:nvGrpSpPr>
              <p:cNvPr id="34" name="组合 57"/>
              <p:cNvGrpSpPr/>
              <p:nvPr/>
            </p:nvGrpSpPr>
            <p:grpSpPr>
              <a:xfrm rot="0">
                <a:off x="12369" y="236"/>
                <a:ext cx="924" cy="854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35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椭圆 35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" name="TextBox 77"/>
              <p:cNvSpPr txBox="1"/>
              <p:nvPr/>
            </p:nvSpPr>
            <p:spPr>
              <a:xfrm>
                <a:off x="12477" y="250"/>
                <a:ext cx="705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知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14848" y="224"/>
              <a:ext cx="923" cy="855"/>
              <a:chOff x="14165" y="224"/>
              <a:chExt cx="923" cy="855"/>
            </a:xfrm>
          </p:grpSpPr>
          <p:grpSp>
            <p:nvGrpSpPr>
              <p:cNvPr id="39" name="组合 57"/>
              <p:cNvGrpSpPr/>
              <p:nvPr/>
            </p:nvGrpSpPr>
            <p:grpSpPr>
              <a:xfrm rot="0">
                <a:off x="14165" y="224"/>
                <a:ext cx="923" cy="855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40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椭圆 40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TextBox 77"/>
              <p:cNvSpPr txBox="1"/>
              <p:nvPr/>
            </p:nvSpPr>
            <p:spPr>
              <a:xfrm>
                <a:off x="14271" y="239"/>
                <a:ext cx="706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zh-CN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梳</a:t>
                </a:r>
                <a:endParaRPr lang="zh-CN" altLang="zh-CN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15952" y="220"/>
              <a:ext cx="924" cy="854"/>
              <a:chOff x="15952" y="220"/>
              <a:chExt cx="924" cy="854"/>
            </a:xfrm>
          </p:grpSpPr>
          <p:grpSp>
            <p:nvGrpSpPr>
              <p:cNvPr id="44" name="组合 57"/>
              <p:cNvGrpSpPr/>
              <p:nvPr/>
            </p:nvGrpSpPr>
            <p:grpSpPr>
              <a:xfrm rot="0">
                <a:off x="15952" y="220"/>
                <a:ext cx="924" cy="854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45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椭圆 45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" name="TextBox 77"/>
              <p:cNvSpPr txBox="1"/>
              <p:nvPr/>
            </p:nvSpPr>
            <p:spPr>
              <a:xfrm>
                <a:off x="16060" y="234"/>
                <a:ext cx="705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理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</p:grpSp>
      <p:graphicFrame>
        <p:nvGraphicFramePr>
          <p:cNvPr id="48" name="对象 47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5203825" y="1926590"/>
          <a:ext cx="2539365" cy="813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" name="" r:id="rId3" imgW="634365" imgH="203200" progId="Equation.KSEE3">
                  <p:embed/>
                </p:oleObj>
              </mc:Choice>
              <mc:Fallback>
                <p:oleObj name="" r:id="rId3" imgW="634365" imgH="2032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03825" y="1926590"/>
                        <a:ext cx="2539365" cy="8134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矩形 100369"/>
          <p:cNvSpPr/>
          <p:nvPr/>
        </p:nvSpPr>
        <p:spPr>
          <a:xfrm>
            <a:off x="1784985" y="2009140"/>
            <a:ext cx="304800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200" dirty="0">
                <a:latin typeface="Times New Roman" panose="02020603050405020304" pitchFamily="18" charset="0"/>
                <a:ea typeface="宋体" panose="02010600030101010101" pitchFamily="2" charset="-122"/>
              </a:rPr>
              <a:t>球的表面积</a:t>
            </a:r>
            <a:r>
              <a:rPr lang="en-US" altLang="zh-CN" sz="3200" dirty="0">
                <a:latin typeface="Times New Roman" panose="02020603050405020304" pitchFamily="18" charset="0"/>
                <a:ea typeface="宋体" panose="02010600030101010101" pitchFamily="2" charset="-122"/>
              </a:rPr>
              <a:t>:</a:t>
            </a:r>
            <a:endParaRPr lang="en-US" altLang="zh-CN" sz="32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1" name="文本框 100355"/>
          <p:cNvSpPr txBox="1"/>
          <p:nvPr/>
        </p:nvSpPr>
        <p:spPr>
          <a:xfrm>
            <a:off x="2214245" y="3408045"/>
            <a:ext cx="3094038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3200" dirty="0">
                <a:latin typeface="Garamond" panose="02020404030301010803" pitchFamily="18" charset="0"/>
                <a:ea typeface="楷体_GB2312" panose="02010609030101010101" pitchFamily="49" charset="-122"/>
              </a:rPr>
              <a:t>球的体积：</a:t>
            </a:r>
            <a:endParaRPr lang="zh-CN" altLang="en-US" sz="3200" dirty="0">
              <a:latin typeface="Garamond" panose="02020404030301010803" pitchFamily="18" charset="0"/>
              <a:ea typeface="楷体_GB2312" panose="02010609030101010101" pitchFamily="49" charset="-122"/>
            </a:endParaRPr>
          </a:p>
        </p:txBody>
      </p:sp>
      <p:graphicFrame>
        <p:nvGraphicFramePr>
          <p:cNvPr id="52" name="对象 51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5308283" y="2911475"/>
          <a:ext cx="2745740" cy="1576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" name="" r:id="rId5" imgW="685800" imgH="393700" progId="Equation.KSEE3">
                  <p:embed/>
                </p:oleObj>
              </mc:Choice>
              <mc:Fallback>
                <p:oleObj name="" r:id="rId5" imgW="685800" imgH="3937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08283" y="2911475"/>
                        <a:ext cx="2745740" cy="15767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9" name="对象 789512"/>
          <p:cNvGraphicFramePr/>
          <p:nvPr/>
        </p:nvGraphicFramePr>
        <p:xfrm>
          <a:off x="328454" y="1925003"/>
          <a:ext cx="10525125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" name="" r:id="rId1" imgW="10525125" imgH="704850" progId="Word.Document.8">
                  <p:embed/>
                </p:oleObj>
              </mc:Choice>
              <mc:Fallback>
                <p:oleObj name="" r:id="rId1" imgW="10525125" imgH="704850" progId="Word.Document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28454" y="1925003"/>
                        <a:ext cx="10525125" cy="7048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对象 30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5476558" y="2439035"/>
          <a:ext cx="4266565" cy="836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" name="" r:id="rId3" imgW="2005965" imgH="393700" progId="Equation.KSEE3">
                  <p:embed/>
                </p:oleObj>
              </mc:Choice>
              <mc:Fallback>
                <p:oleObj name="" r:id="rId3" imgW="2005965" imgH="3937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76558" y="2439035"/>
                        <a:ext cx="4266565" cy="8369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128" name="组合 5127"/>
          <p:cNvGrpSpPr/>
          <p:nvPr/>
        </p:nvGrpSpPr>
        <p:grpSpPr>
          <a:xfrm>
            <a:off x="128905" y="139700"/>
            <a:ext cx="2133600" cy="457200"/>
            <a:chOff x="170" y="96"/>
            <a:chExt cx="1344" cy="288"/>
          </a:xfrm>
        </p:grpSpPr>
        <p:pic>
          <p:nvPicPr>
            <p:cNvPr id="5124" name="图片 5123" descr="校徽副本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0" y="96"/>
              <a:ext cx="288" cy="2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5" name="图片 5124" descr="叶选平题字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CFD"/>
                </a:clrFrom>
                <a:clrTo>
                  <a:srgbClr val="FEFC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6" y="96"/>
              <a:ext cx="1008" cy="285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28" name="组合 127"/>
          <p:cNvGrpSpPr/>
          <p:nvPr/>
        </p:nvGrpSpPr>
        <p:grpSpPr>
          <a:xfrm>
            <a:off x="7837805" y="93980"/>
            <a:ext cx="3462020" cy="576580"/>
            <a:chOff x="12389" y="220"/>
            <a:chExt cx="5452" cy="908"/>
          </a:xfrm>
        </p:grpSpPr>
        <p:cxnSp>
          <p:nvCxnSpPr>
            <p:cNvPr id="129" name="直接连接符 2"/>
            <p:cNvCxnSpPr/>
            <p:nvPr/>
          </p:nvCxnSpPr>
          <p:spPr>
            <a:xfrm>
              <a:off x="12389" y="1122"/>
              <a:ext cx="5452" cy="6"/>
            </a:xfrm>
            <a:prstGeom prst="line">
              <a:avLst/>
            </a:prstGeom>
            <a:ln w="28575" cap="flat" cmpd="sng">
              <a:solidFill>
                <a:srgbClr val="996633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grpSp>
          <p:nvGrpSpPr>
            <p:cNvPr id="130" name="组合 129"/>
            <p:cNvGrpSpPr/>
            <p:nvPr/>
          </p:nvGrpSpPr>
          <p:grpSpPr>
            <a:xfrm>
              <a:off x="12684" y="223"/>
              <a:ext cx="923" cy="855"/>
              <a:chOff x="10635" y="223"/>
              <a:chExt cx="923" cy="855"/>
            </a:xfrm>
          </p:grpSpPr>
          <p:grpSp>
            <p:nvGrpSpPr>
              <p:cNvPr id="131" name="组合 130"/>
              <p:cNvGrpSpPr/>
              <p:nvPr/>
            </p:nvGrpSpPr>
            <p:grpSpPr>
              <a:xfrm rot="0">
                <a:off x="10635" y="223"/>
                <a:ext cx="923" cy="855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32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椭圆 132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4" name="TextBox 77"/>
              <p:cNvSpPr txBox="1"/>
              <p:nvPr/>
            </p:nvSpPr>
            <p:spPr>
              <a:xfrm>
                <a:off x="10741" y="238"/>
                <a:ext cx="706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新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135" name="组合 134"/>
            <p:cNvGrpSpPr/>
            <p:nvPr/>
          </p:nvGrpSpPr>
          <p:grpSpPr>
            <a:xfrm>
              <a:off x="13756" y="236"/>
              <a:ext cx="924" cy="854"/>
              <a:chOff x="12369" y="236"/>
              <a:chExt cx="924" cy="854"/>
            </a:xfrm>
          </p:grpSpPr>
          <p:grpSp>
            <p:nvGrpSpPr>
              <p:cNvPr id="136" name="组合 57"/>
              <p:cNvGrpSpPr/>
              <p:nvPr/>
            </p:nvGrpSpPr>
            <p:grpSpPr>
              <a:xfrm rot="0">
                <a:off x="12369" y="236"/>
                <a:ext cx="924" cy="854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37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椭圆 137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9" name="TextBox 77"/>
              <p:cNvSpPr txBox="1"/>
              <p:nvPr/>
            </p:nvSpPr>
            <p:spPr>
              <a:xfrm>
                <a:off x="12477" y="250"/>
                <a:ext cx="705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知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140" name="组合 139"/>
            <p:cNvGrpSpPr/>
            <p:nvPr/>
          </p:nvGrpSpPr>
          <p:grpSpPr>
            <a:xfrm>
              <a:off x="14848" y="224"/>
              <a:ext cx="923" cy="855"/>
              <a:chOff x="14165" y="224"/>
              <a:chExt cx="923" cy="855"/>
            </a:xfrm>
          </p:grpSpPr>
          <p:grpSp>
            <p:nvGrpSpPr>
              <p:cNvPr id="141" name="组合 57"/>
              <p:cNvGrpSpPr/>
              <p:nvPr/>
            </p:nvGrpSpPr>
            <p:grpSpPr>
              <a:xfrm rot="0">
                <a:off x="14165" y="224"/>
                <a:ext cx="923" cy="855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42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43" name="椭圆 142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6" name="TextBox 77"/>
              <p:cNvSpPr txBox="1"/>
              <p:nvPr/>
            </p:nvSpPr>
            <p:spPr>
              <a:xfrm>
                <a:off x="14271" y="239"/>
                <a:ext cx="706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始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147" name="组合 146"/>
            <p:cNvGrpSpPr/>
            <p:nvPr/>
          </p:nvGrpSpPr>
          <p:grpSpPr>
            <a:xfrm>
              <a:off x="15952" y="220"/>
              <a:ext cx="924" cy="854"/>
              <a:chOff x="15952" y="220"/>
              <a:chExt cx="924" cy="854"/>
            </a:xfrm>
          </p:grpSpPr>
          <p:grpSp>
            <p:nvGrpSpPr>
              <p:cNvPr id="148" name="组合 57"/>
              <p:cNvGrpSpPr/>
              <p:nvPr/>
            </p:nvGrpSpPr>
            <p:grpSpPr>
              <a:xfrm rot="0">
                <a:off x="15952" y="220"/>
                <a:ext cx="924" cy="854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49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椭圆 149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2" name="TextBox 77"/>
              <p:cNvSpPr txBox="1"/>
              <p:nvPr/>
            </p:nvSpPr>
            <p:spPr>
              <a:xfrm>
                <a:off x="16060" y="234"/>
                <a:ext cx="705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用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</p:grpSp>
      <p:sp>
        <p:nvSpPr>
          <p:cNvPr id="26" name="文本框 25"/>
          <p:cNvSpPr txBox="1"/>
          <p:nvPr/>
        </p:nvSpPr>
        <p:spPr>
          <a:xfrm>
            <a:off x="284480" y="993775"/>
            <a:ext cx="104990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704CBF"/>
                </a:solidFill>
              </a:rPr>
              <a:t>默写出球的表面积和体积公式，完成以下练习：</a:t>
            </a:r>
            <a:endParaRPr lang="zh-CN" altLang="en-US" sz="4000">
              <a:solidFill>
                <a:srgbClr val="704CBF"/>
              </a:solidFill>
            </a:endParaRPr>
          </a:p>
        </p:txBody>
      </p:sp>
      <p:graphicFrame>
        <p:nvGraphicFramePr>
          <p:cNvPr id="27" name="对象 789512"/>
          <p:cNvGraphicFramePr/>
          <p:nvPr/>
        </p:nvGraphicFramePr>
        <p:xfrm>
          <a:off x="655955" y="2626360"/>
          <a:ext cx="10534015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" name="" r:id="rId7" imgW="10277475" imgH="704850" progId="Word.Document.8">
                  <p:embed/>
                </p:oleObj>
              </mc:Choice>
              <mc:Fallback>
                <p:oleObj name="" r:id="rId7" imgW="10277475" imgH="704850" progId="Word.Document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55955" y="2626360"/>
                        <a:ext cx="10534015" cy="7048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对象 789512"/>
          <p:cNvGraphicFramePr/>
          <p:nvPr/>
        </p:nvGraphicFramePr>
        <p:xfrm>
          <a:off x="281464" y="3235961"/>
          <a:ext cx="10525125" cy="1085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9" imgW="10525125" imgH="1085850" progId="Word.Document.8">
                  <p:embed/>
                </p:oleObj>
              </mc:Choice>
              <mc:Fallback>
                <p:oleObj name="" r:id="rId9" imgW="10525125" imgH="1085850" progId="Word.Document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1464" y="3235961"/>
                        <a:ext cx="10525125" cy="108521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组合 13"/>
          <p:cNvGrpSpPr/>
          <p:nvPr/>
        </p:nvGrpSpPr>
        <p:grpSpPr>
          <a:xfrm>
            <a:off x="-42545" y="4171950"/>
            <a:ext cx="10534015" cy="863600"/>
            <a:chOff x="483" y="6409"/>
            <a:chExt cx="16589" cy="1360"/>
          </a:xfrm>
          <a:noFill/>
        </p:grpSpPr>
        <p:graphicFrame>
          <p:nvGraphicFramePr>
            <p:cNvPr id="11" name="对象 789512"/>
            <p:cNvGraphicFramePr/>
            <p:nvPr/>
          </p:nvGraphicFramePr>
          <p:xfrm>
            <a:off x="483" y="6659"/>
            <a:ext cx="16589" cy="1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" name="" r:id="rId11" imgW="10277475" imgH="704850" progId="Word.Document.8">
                    <p:embed/>
                  </p:oleObj>
                </mc:Choice>
                <mc:Fallback>
                  <p:oleObj name="" r:id="rId11" imgW="10277475" imgH="704850" progId="Word.Document.8">
                    <p:embed/>
                    <p:pic>
                      <p:nvPicPr>
                        <p:cNvPr id="0" name="图片 3075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483" y="6659"/>
                          <a:ext cx="16589" cy="111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对象 12">
              <a:hlinkClick r:id="" action="ppaction://ole?verb="/>
            </p:cNvPr>
            <p:cNvGraphicFramePr>
              <a:graphicFrameLocks noChangeAspect="1"/>
            </p:cNvGraphicFramePr>
            <p:nvPr/>
          </p:nvGraphicFramePr>
          <p:xfrm>
            <a:off x="3868" y="6409"/>
            <a:ext cx="5913" cy="13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" name="" r:id="rId13" imgW="1765300" imgH="393700" progId="Equation.KSEE3">
                    <p:embed/>
                  </p:oleObj>
                </mc:Choice>
                <mc:Fallback>
                  <p:oleObj name="" r:id="rId13" imgW="1765300" imgH="393700" progId="Equation.KSEE3">
                    <p:embed/>
                    <p:pic>
                      <p:nvPicPr>
                        <p:cNvPr id="0" name="图片 1025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3868" y="6409"/>
                          <a:ext cx="5913" cy="131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6" name="对象 15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136640" y="4374198"/>
          <a:ext cx="4160520" cy="432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" name="" r:id="rId15" imgW="1955800" imgH="203200" progId="Equation.KSEE3">
                  <p:embed/>
                </p:oleObj>
              </mc:Choice>
              <mc:Fallback>
                <p:oleObj name="" r:id="rId15" imgW="1955800" imgH="2032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136640" y="4374198"/>
                        <a:ext cx="4160520" cy="4324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128" name="组合 5127"/>
          <p:cNvGrpSpPr/>
          <p:nvPr/>
        </p:nvGrpSpPr>
        <p:grpSpPr>
          <a:xfrm>
            <a:off x="145415" y="139700"/>
            <a:ext cx="2133600" cy="457200"/>
            <a:chOff x="170" y="96"/>
            <a:chExt cx="1344" cy="288"/>
          </a:xfrm>
        </p:grpSpPr>
        <p:pic>
          <p:nvPicPr>
            <p:cNvPr id="5124" name="图片 5123" descr="校徽副本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70" y="96"/>
              <a:ext cx="288" cy="2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5" name="图片 5124" descr="叶选平题字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CFD"/>
                </a:clrFrom>
                <a:clrTo>
                  <a:srgbClr val="FEFC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6" y="96"/>
              <a:ext cx="1008" cy="285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" name="组合 24"/>
          <p:cNvGrpSpPr/>
          <p:nvPr/>
        </p:nvGrpSpPr>
        <p:grpSpPr>
          <a:xfrm>
            <a:off x="7867015" y="46990"/>
            <a:ext cx="3462020" cy="576580"/>
            <a:chOff x="12389" y="220"/>
            <a:chExt cx="5452" cy="908"/>
          </a:xfrm>
        </p:grpSpPr>
        <p:cxnSp>
          <p:nvCxnSpPr>
            <p:cNvPr id="889858" name="直接连接符 2"/>
            <p:cNvCxnSpPr/>
            <p:nvPr/>
          </p:nvCxnSpPr>
          <p:spPr>
            <a:xfrm>
              <a:off x="12389" y="1122"/>
              <a:ext cx="5452" cy="6"/>
            </a:xfrm>
            <a:prstGeom prst="line">
              <a:avLst/>
            </a:prstGeom>
            <a:ln w="28575" cap="flat" cmpd="sng">
              <a:solidFill>
                <a:srgbClr val="996633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grpSp>
          <p:nvGrpSpPr>
            <p:cNvPr id="22" name="组合 21"/>
            <p:cNvGrpSpPr/>
            <p:nvPr/>
          </p:nvGrpSpPr>
          <p:grpSpPr>
            <a:xfrm>
              <a:off x="12684" y="223"/>
              <a:ext cx="923" cy="855"/>
              <a:chOff x="10635" y="223"/>
              <a:chExt cx="923" cy="855"/>
            </a:xfrm>
          </p:grpSpPr>
          <p:grpSp>
            <p:nvGrpSpPr>
              <p:cNvPr id="58" name="组合 57"/>
              <p:cNvGrpSpPr/>
              <p:nvPr/>
            </p:nvGrpSpPr>
            <p:grpSpPr>
              <a:xfrm rot="0">
                <a:off x="10635" y="223"/>
                <a:ext cx="923" cy="855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60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椭圆 60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20" name="TextBox 77"/>
              <p:cNvSpPr txBox="1"/>
              <p:nvPr/>
            </p:nvSpPr>
            <p:spPr>
              <a:xfrm>
                <a:off x="10741" y="238"/>
                <a:ext cx="706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解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13756" y="236"/>
              <a:ext cx="924" cy="854"/>
              <a:chOff x="12369" y="236"/>
              <a:chExt cx="924" cy="854"/>
            </a:xfrm>
          </p:grpSpPr>
          <p:grpSp>
            <p:nvGrpSpPr>
              <p:cNvPr id="2" name="组合 57"/>
              <p:cNvGrpSpPr/>
              <p:nvPr/>
            </p:nvGrpSpPr>
            <p:grpSpPr>
              <a:xfrm rot="0">
                <a:off x="12369" y="236"/>
                <a:ext cx="924" cy="854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3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23" name="TextBox 77"/>
              <p:cNvSpPr txBox="1"/>
              <p:nvPr/>
            </p:nvSpPr>
            <p:spPr>
              <a:xfrm>
                <a:off x="12477" y="250"/>
                <a:ext cx="705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决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14848" y="224"/>
              <a:ext cx="923" cy="855"/>
              <a:chOff x="14165" y="224"/>
              <a:chExt cx="923" cy="855"/>
            </a:xfrm>
          </p:grpSpPr>
          <p:grpSp>
            <p:nvGrpSpPr>
              <p:cNvPr id="14" name="组合 57"/>
              <p:cNvGrpSpPr/>
              <p:nvPr/>
            </p:nvGrpSpPr>
            <p:grpSpPr>
              <a:xfrm rot="0">
                <a:off x="14165" y="224"/>
                <a:ext cx="923" cy="855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5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椭圆 15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35" name="TextBox 77"/>
              <p:cNvSpPr txBox="1"/>
              <p:nvPr/>
            </p:nvSpPr>
            <p:spPr>
              <a:xfrm>
                <a:off x="14271" y="239"/>
                <a:ext cx="706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问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15952" y="220"/>
              <a:ext cx="924" cy="854"/>
              <a:chOff x="15952" y="220"/>
              <a:chExt cx="924" cy="854"/>
            </a:xfrm>
          </p:grpSpPr>
          <p:grpSp>
            <p:nvGrpSpPr>
              <p:cNvPr id="17" name="组合 57"/>
              <p:cNvGrpSpPr/>
              <p:nvPr/>
            </p:nvGrpSpPr>
            <p:grpSpPr>
              <a:xfrm rot="0">
                <a:off x="15952" y="220"/>
                <a:ext cx="924" cy="854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8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椭圆 18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38" name="TextBox 77"/>
              <p:cNvSpPr txBox="1"/>
              <p:nvPr/>
            </p:nvSpPr>
            <p:spPr>
              <a:xfrm>
                <a:off x="16060" y="234"/>
                <a:ext cx="705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题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</p:grpSp>
      <p:pic>
        <p:nvPicPr>
          <p:cNvPr id="4" name="图片 3" descr="5b0988e595225.cdn.sohucs"/>
          <p:cNvPicPr>
            <a:picLocks noChangeAspect="1"/>
          </p:cNvPicPr>
          <p:nvPr/>
        </p:nvPicPr>
        <p:blipFill>
          <a:blip r:embed="rId3"/>
          <a:srcRect l="12707" r="43509"/>
          <a:stretch>
            <a:fillRect/>
          </a:stretch>
        </p:blipFill>
        <p:spPr>
          <a:xfrm>
            <a:off x="387985" y="888365"/>
            <a:ext cx="3530600" cy="46545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157345" y="749300"/>
            <a:ext cx="717105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7030A0"/>
                </a:solidFill>
              </a:rPr>
              <a:t>烟台黄海游乐城中有一个巨大的球体建筑，高30米，直径21.8米，由不锈钢网架结构筑成，叫做“黄海明珠”，球内共分六层，主要以游客餐饮娱乐为主.</a:t>
            </a:r>
            <a:endParaRPr lang="zh-CN" altLang="en-US">
              <a:solidFill>
                <a:srgbClr val="7030A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57345" y="2471420"/>
            <a:ext cx="736473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7030A0"/>
                </a:solidFill>
                <a:uFillTx/>
              </a:rPr>
              <a:t>问题：</a:t>
            </a:r>
            <a:endParaRPr lang="zh-CN" altLang="en-US" sz="2400">
              <a:solidFill>
                <a:srgbClr val="7030A0"/>
              </a:solidFill>
              <a:uFillTx/>
            </a:endParaRPr>
          </a:p>
          <a:p>
            <a:r>
              <a:rPr lang="zh-CN" altLang="en-US" sz="2400">
                <a:solidFill>
                  <a:srgbClr val="7030A0"/>
                </a:solidFill>
                <a:uFillTx/>
                <a:sym typeface="+mn-ea"/>
              </a:rPr>
              <a:t>（2）</a:t>
            </a:r>
            <a:r>
              <a:rPr lang="zh-CN" altLang="en-US" sz="2400">
                <a:solidFill>
                  <a:srgbClr val="7030A0"/>
                </a:solidFill>
                <a:uFillTx/>
                <a:sym typeface="+mn-ea"/>
              </a:rPr>
              <a:t>衡量球体结构内能够容纳多少游客，则应考虑球的体积，求此球体建筑的体积</a:t>
            </a:r>
            <a:r>
              <a:rPr lang="en-US" altLang="zh-CN" sz="2400">
                <a:solidFill>
                  <a:srgbClr val="7030A0"/>
                </a:solidFill>
                <a:uFillTx/>
                <a:sym typeface="+mn-ea"/>
              </a:rPr>
              <a:t>.</a:t>
            </a:r>
            <a:r>
              <a:rPr lang="zh-CN" altLang="en-US" sz="2400">
                <a:solidFill>
                  <a:srgbClr val="7030A0"/>
                </a:solidFill>
                <a:uFillTx/>
                <a:sym typeface="+mn-ea"/>
              </a:rPr>
              <a:t>（</a:t>
            </a:r>
            <a:r>
              <a:rPr lang="zh-CN" altLang="en-US" sz="2400">
                <a:solidFill>
                  <a:srgbClr val="7030A0"/>
                </a:solidFill>
                <a:uFillTx/>
                <a:sym typeface="+mn-ea"/>
              </a:rPr>
              <a:t>保留两位小数，</a:t>
            </a:r>
            <a:r>
              <a:rPr lang="zh-CN" altLang="en-US" sz="2400">
                <a:solidFill>
                  <a:srgbClr val="7030A0"/>
                </a:solidFill>
                <a:sym typeface="+mn-ea"/>
              </a:rPr>
              <a:t>π取</a:t>
            </a:r>
            <a:r>
              <a:rPr lang="en-US" altLang="zh-CN" sz="2400">
                <a:solidFill>
                  <a:srgbClr val="7030A0"/>
                </a:solidFill>
                <a:sym typeface="+mn-ea"/>
              </a:rPr>
              <a:t>3.14</a:t>
            </a:r>
            <a:r>
              <a:rPr lang="zh-CN" altLang="zh-CN" sz="2400">
                <a:solidFill>
                  <a:srgbClr val="7030A0"/>
                </a:solidFill>
                <a:sym typeface="+mn-ea"/>
              </a:rPr>
              <a:t>，参考值</a:t>
            </a:r>
            <a:r>
              <a:rPr lang="en-US" altLang="zh-CN" sz="2400">
                <a:solidFill>
                  <a:srgbClr val="7030A0"/>
                </a:solidFill>
                <a:sym typeface="+mn-ea"/>
              </a:rPr>
              <a:t>3.14</a:t>
            </a:r>
            <a:r>
              <a:rPr lang="en-US" altLang="zh-CN" sz="2400">
                <a:solidFill>
                  <a:srgbClr val="7030A0"/>
                </a:solidFill>
                <a:latin typeface="Arial" panose="020B0604020202020204" pitchFamily="34" charset="0"/>
                <a:sym typeface="+mn-ea"/>
              </a:rPr>
              <a:t>×</a:t>
            </a:r>
            <a:r>
              <a:rPr lang="en-US" altLang="zh-CN" sz="2400">
                <a:solidFill>
                  <a:srgbClr val="7030A0"/>
                </a:solidFill>
                <a:sym typeface="+mn-ea"/>
              </a:rPr>
              <a:t>10.9</a:t>
            </a:r>
            <a:r>
              <a:rPr lang="en-US" altLang="zh-CN" sz="2400" baseline="30000">
                <a:solidFill>
                  <a:srgbClr val="7030A0"/>
                </a:solidFill>
                <a:sym typeface="+mn-ea"/>
              </a:rPr>
              <a:t>3</a:t>
            </a:r>
            <a:r>
              <a:rPr lang="en-US" altLang="zh-CN" sz="2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≈4066.39</a:t>
            </a:r>
            <a:r>
              <a:rPr lang="en-US" altLang="zh-CN" sz="2400">
                <a:solidFill>
                  <a:srgbClr val="7030A0"/>
                </a:solidFill>
                <a:sym typeface="+mn-ea"/>
              </a:rPr>
              <a:t>.</a:t>
            </a:r>
            <a:r>
              <a:rPr lang="zh-CN" altLang="en-US" sz="2400">
                <a:solidFill>
                  <a:srgbClr val="7030A0"/>
                </a:solidFill>
                <a:uFillTx/>
                <a:sym typeface="+mn-ea"/>
              </a:rPr>
              <a:t>）</a:t>
            </a:r>
            <a:endParaRPr lang="zh-CN" altLang="en-US" sz="2400">
              <a:solidFill>
                <a:srgbClr val="7030A0"/>
              </a:solidFill>
              <a:uFillTx/>
            </a:endParaRPr>
          </a:p>
        </p:txBody>
      </p:sp>
      <p:graphicFrame>
        <p:nvGraphicFramePr>
          <p:cNvPr id="9" name="对象 8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4248468" y="3854450"/>
          <a:ext cx="6001385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" r:id="rId4" imgW="2540000" imgH="393700" progId="Equation.KSEE3">
                  <p:embed/>
                </p:oleObj>
              </mc:Choice>
              <mc:Fallback>
                <p:oleObj name="" r:id="rId4" imgW="2540000" imgH="393700" progId="Equation.KSEE3">
                  <p:embed/>
                  <p:pic>
                    <p:nvPicPr>
                      <p:cNvPr id="0" name="图片 204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48468" y="3854450"/>
                        <a:ext cx="6001385" cy="930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4322446" y="4601211"/>
          <a:ext cx="6451600" cy="931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" name="" r:id="rId6" imgW="2730500" imgH="393700" progId="Equation.KSEE3">
                  <p:embed/>
                </p:oleObj>
              </mc:Choice>
              <mc:Fallback>
                <p:oleObj name="" r:id="rId6" imgW="2730500" imgH="393700" progId="Equation.KSEE3">
                  <p:embed/>
                  <p:pic>
                    <p:nvPicPr>
                      <p:cNvPr id="0" name="图片 204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22446" y="4601211"/>
                        <a:ext cx="6451600" cy="931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0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4310381" y="5486718"/>
          <a:ext cx="5251450" cy="510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" name="" r:id="rId8" imgW="2222500" imgH="215900" progId="Equation.KSEE3">
                  <p:embed/>
                </p:oleObj>
              </mc:Choice>
              <mc:Fallback>
                <p:oleObj name="" r:id="rId8" imgW="2222500" imgH="215900" progId="Equation.KSEE3">
                  <p:embed/>
                  <p:pic>
                    <p:nvPicPr>
                      <p:cNvPr id="0" name="图片 204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10381" y="5486718"/>
                        <a:ext cx="5251450" cy="5105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128" name="组合 5127"/>
          <p:cNvGrpSpPr/>
          <p:nvPr/>
        </p:nvGrpSpPr>
        <p:grpSpPr>
          <a:xfrm>
            <a:off x="145415" y="123190"/>
            <a:ext cx="2133600" cy="457200"/>
            <a:chOff x="170" y="96"/>
            <a:chExt cx="1344" cy="288"/>
          </a:xfrm>
        </p:grpSpPr>
        <p:pic>
          <p:nvPicPr>
            <p:cNvPr id="5124" name="图片 5123" descr="校徽副本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70" y="96"/>
              <a:ext cx="288" cy="2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5" name="图片 5124" descr="叶选平题字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CFD"/>
                </a:clrFrom>
                <a:clrTo>
                  <a:srgbClr val="FEFC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6" y="96"/>
              <a:ext cx="1008" cy="285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" name="组合 24"/>
          <p:cNvGrpSpPr/>
          <p:nvPr/>
        </p:nvGrpSpPr>
        <p:grpSpPr>
          <a:xfrm>
            <a:off x="7867015" y="46990"/>
            <a:ext cx="3462020" cy="576580"/>
            <a:chOff x="12389" y="220"/>
            <a:chExt cx="5452" cy="908"/>
          </a:xfrm>
        </p:grpSpPr>
        <p:cxnSp>
          <p:nvCxnSpPr>
            <p:cNvPr id="889858" name="直接连接符 2"/>
            <p:cNvCxnSpPr/>
            <p:nvPr/>
          </p:nvCxnSpPr>
          <p:spPr>
            <a:xfrm>
              <a:off x="12389" y="1122"/>
              <a:ext cx="5452" cy="6"/>
            </a:xfrm>
            <a:prstGeom prst="line">
              <a:avLst/>
            </a:prstGeom>
            <a:ln w="28575" cap="flat" cmpd="sng">
              <a:solidFill>
                <a:srgbClr val="996633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grpSp>
          <p:nvGrpSpPr>
            <p:cNvPr id="22" name="组合 21"/>
            <p:cNvGrpSpPr/>
            <p:nvPr/>
          </p:nvGrpSpPr>
          <p:grpSpPr>
            <a:xfrm>
              <a:off x="12684" y="223"/>
              <a:ext cx="923" cy="855"/>
              <a:chOff x="10635" y="223"/>
              <a:chExt cx="923" cy="855"/>
            </a:xfrm>
          </p:grpSpPr>
          <p:grpSp>
            <p:nvGrpSpPr>
              <p:cNvPr id="58" name="组合 57"/>
              <p:cNvGrpSpPr/>
              <p:nvPr/>
            </p:nvGrpSpPr>
            <p:grpSpPr>
              <a:xfrm rot="0">
                <a:off x="10635" y="223"/>
                <a:ext cx="923" cy="855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60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椭圆 60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20" name="TextBox 77"/>
              <p:cNvSpPr txBox="1"/>
              <p:nvPr/>
            </p:nvSpPr>
            <p:spPr>
              <a:xfrm>
                <a:off x="10741" y="238"/>
                <a:ext cx="706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zh-CN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提</a:t>
                </a:r>
                <a:endParaRPr lang="zh-CN" altLang="zh-CN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13756" y="236"/>
              <a:ext cx="924" cy="854"/>
              <a:chOff x="12369" y="236"/>
              <a:chExt cx="924" cy="854"/>
            </a:xfrm>
          </p:grpSpPr>
          <p:grpSp>
            <p:nvGrpSpPr>
              <p:cNvPr id="6" name="组合 57"/>
              <p:cNvGrpSpPr/>
              <p:nvPr/>
            </p:nvGrpSpPr>
            <p:grpSpPr>
              <a:xfrm rot="0">
                <a:off x="12369" y="236"/>
                <a:ext cx="924" cy="854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7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" name="椭圆 7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23" name="TextBox 77"/>
              <p:cNvSpPr txBox="1"/>
              <p:nvPr/>
            </p:nvSpPr>
            <p:spPr>
              <a:xfrm>
                <a:off x="12477" y="250"/>
                <a:ext cx="705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出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14848" y="224"/>
              <a:ext cx="923" cy="855"/>
              <a:chOff x="14165" y="224"/>
              <a:chExt cx="923" cy="855"/>
            </a:xfrm>
          </p:grpSpPr>
          <p:grpSp>
            <p:nvGrpSpPr>
              <p:cNvPr id="14" name="组合 57"/>
              <p:cNvGrpSpPr/>
              <p:nvPr/>
            </p:nvGrpSpPr>
            <p:grpSpPr>
              <a:xfrm rot="0">
                <a:off x="14165" y="224"/>
                <a:ext cx="923" cy="855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5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椭圆 15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35" name="TextBox 77"/>
              <p:cNvSpPr txBox="1"/>
              <p:nvPr/>
            </p:nvSpPr>
            <p:spPr>
              <a:xfrm>
                <a:off x="14271" y="239"/>
                <a:ext cx="706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问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15952" y="220"/>
              <a:ext cx="924" cy="854"/>
              <a:chOff x="15952" y="220"/>
              <a:chExt cx="924" cy="854"/>
            </a:xfrm>
          </p:grpSpPr>
          <p:grpSp>
            <p:nvGrpSpPr>
              <p:cNvPr id="17" name="组合 57"/>
              <p:cNvGrpSpPr/>
              <p:nvPr/>
            </p:nvGrpSpPr>
            <p:grpSpPr>
              <a:xfrm rot="0">
                <a:off x="15952" y="220"/>
                <a:ext cx="924" cy="854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8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椭圆 18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38" name="TextBox 77"/>
              <p:cNvSpPr txBox="1"/>
              <p:nvPr/>
            </p:nvSpPr>
            <p:spPr>
              <a:xfrm>
                <a:off x="16060" y="234"/>
                <a:ext cx="705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题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</p:grpSp>
      <p:sp>
        <p:nvSpPr>
          <p:cNvPr id="13" name="文本框 12"/>
          <p:cNvSpPr txBox="1"/>
          <p:nvPr/>
        </p:nvSpPr>
        <p:spPr>
          <a:xfrm>
            <a:off x="1033780" y="2538095"/>
            <a:ext cx="982916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4000">
                <a:solidFill>
                  <a:srgbClr val="7030A0"/>
                </a:solidFill>
                <a:uFillTx/>
                <a:sym typeface="+mn-ea"/>
              </a:rPr>
              <a:t>思考：若要扩大此球体建筑的容客量，应该怎么做？</a:t>
            </a:r>
            <a:endParaRPr lang="zh-CN" altLang="en-US" sz="4000">
              <a:solidFill>
                <a:srgbClr val="7030A0"/>
              </a:solidFill>
              <a:uFillTx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4000">
                <a:solidFill>
                  <a:srgbClr val="7030A0"/>
                </a:solidFill>
                <a:uFillTx/>
                <a:sym typeface="+mn-ea"/>
              </a:rPr>
              <a:t>请你提出一个数学问题。</a:t>
            </a:r>
            <a:endParaRPr lang="zh-CN" altLang="en-US" sz="4000">
              <a:solidFill>
                <a:srgbClr val="7030A0"/>
              </a:solidFill>
              <a:uFillTx/>
              <a:sym typeface="+mn-ea"/>
            </a:endParaRPr>
          </a:p>
        </p:txBody>
      </p:sp>
      <p:pic>
        <p:nvPicPr>
          <p:cNvPr id="2" name="图片 1" descr="303b31393936363136303bcbbcbfbc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480" y="806450"/>
            <a:ext cx="1819910" cy="181991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6459220" y="4456430"/>
            <a:ext cx="3229610" cy="1356995"/>
          </a:xfrm>
          <a:prstGeom prst="rect">
            <a:avLst/>
          </a:prstGeom>
          <a:solidFill>
            <a:schemeClr val="accent4">
              <a:lumMod val="20000"/>
              <a:lumOff val="80000"/>
              <a:alpha val="35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75285" y="712470"/>
            <a:ext cx="103409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rgbClr val="7030A0"/>
                </a:solidFill>
                <a:uFillTx/>
                <a:sym typeface="+mn-ea"/>
              </a:rPr>
              <a:t>例如：</a:t>
            </a:r>
            <a:endParaRPr lang="zh-CN" altLang="en-US" sz="2400">
              <a:solidFill>
                <a:srgbClr val="7030A0"/>
              </a:solidFill>
              <a:uFillTx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rgbClr val="7030A0"/>
                </a:solidFill>
                <a:uFillTx/>
                <a:sym typeface="+mn-ea"/>
              </a:rPr>
              <a:t>若要扩大此球体建筑的容客量，可以把球体的半径扩大为原来的</a:t>
            </a:r>
            <a:r>
              <a:rPr lang="en-US" altLang="zh-CN" sz="2400">
                <a:solidFill>
                  <a:srgbClr val="7030A0"/>
                </a:solidFill>
                <a:uFillTx/>
                <a:sym typeface="+mn-ea"/>
              </a:rPr>
              <a:t>2</a:t>
            </a:r>
            <a:r>
              <a:rPr lang="zh-CN" altLang="en-US" sz="2400">
                <a:solidFill>
                  <a:srgbClr val="7030A0"/>
                </a:solidFill>
                <a:uFillTx/>
                <a:sym typeface="+mn-ea"/>
              </a:rPr>
              <a:t>倍，则体积和表面积分</a:t>
            </a:r>
            <a:r>
              <a:rPr lang="zh-CN" altLang="en-US" sz="2400">
                <a:solidFill>
                  <a:srgbClr val="7030A0"/>
                </a:solidFill>
                <a:uFillTx/>
                <a:sym typeface="+mn-ea"/>
              </a:rPr>
              <a:t>别</a:t>
            </a:r>
            <a:r>
              <a:rPr lang="zh-CN" altLang="en-US" sz="2400">
                <a:solidFill>
                  <a:srgbClr val="7030A0"/>
                </a:solidFill>
                <a:uFillTx/>
                <a:sym typeface="+mn-ea"/>
              </a:rPr>
              <a:t>发生了什么变化</a:t>
            </a:r>
            <a:r>
              <a:rPr lang="zh-CN" altLang="en-US" sz="2400">
                <a:solidFill>
                  <a:srgbClr val="7030A0"/>
                </a:solidFill>
                <a:uFillTx/>
                <a:sym typeface="+mn-ea"/>
              </a:rPr>
              <a:t>？你能</a:t>
            </a:r>
            <a:r>
              <a:rPr lang="zh-CN" altLang="en-US" sz="2400">
                <a:solidFill>
                  <a:srgbClr val="7030A0"/>
                </a:solidFill>
                <a:uFillTx/>
                <a:sym typeface="+mn-ea"/>
              </a:rPr>
              <a:t>总结什么结论</a:t>
            </a:r>
            <a:r>
              <a:rPr lang="zh-CN" altLang="en-US" sz="2400">
                <a:solidFill>
                  <a:srgbClr val="7030A0"/>
                </a:solidFill>
                <a:uFillTx/>
                <a:sym typeface="+mn-ea"/>
              </a:rPr>
              <a:t>？</a:t>
            </a:r>
            <a:endParaRPr lang="zh-CN" altLang="en-US" sz="2400">
              <a:solidFill>
                <a:srgbClr val="7030A0"/>
              </a:solidFill>
              <a:uFillTx/>
              <a:sym typeface="+mn-ea"/>
            </a:endParaRPr>
          </a:p>
        </p:txBody>
      </p:sp>
      <p:pic>
        <p:nvPicPr>
          <p:cNvPr id="4" name="图片 3" descr="5b0988e595225.cdn.sohucs"/>
          <p:cNvPicPr>
            <a:picLocks noChangeAspect="1"/>
          </p:cNvPicPr>
          <p:nvPr/>
        </p:nvPicPr>
        <p:blipFill>
          <a:blip r:embed="rId1"/>
          <a:srcRect l="12707" r="43509"/>
          <a:stretch>
            <a:fillRect/>
          </a:stretch>
        </p:blipFill>
        <p:spPr>
          <a:xfrm>
            <a:off x="309245" y="3416300"/>
            <a:ext cx="1969770" cy="2597150"/>
          </a:xfrm>
          <a:prstGeom prst="rect">
            <a:avLst/>
          </a:prstGeom>
        </p:spPr>
      </p:pic>
      <p:grpSp>
        <p:nvGrpSpPr>
          <p:cNvPr id="5128" name="组合 5127"/>
          <p:cNvGrpSpPr/>
          <p:nvPr/>
        </p:nvGrpSpPr>
        <p:grpSpPr>
          <a:xfrm>
            <a:off x="145415" y="123190"/>
            <a:ext cx="2133600" cy="457200"/>
            <a:chOff x="170" y="96"/>
            <a:chExt cx="1344" cy="288"/>
          </a:xfrm>
        </p:grpSpPr>
        <p:pic>
          <p:nvPicPr>
            <p:cNvPr id="5124" name="图片 5123" descr="校徽副本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0" y="96"/>
              <a:ext cx="288" cy="2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5" name="图片 5124" descr="叶选平题字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FCFD"/>
                </a:clrFrom>
                <a:clrTo>
                  <a:srgbClr val="FEFC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6" y="96"/>
              <a:ext cx="1008" cy="285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" name="组合 24"/>
          <p:cNvGrpSpPr/>
          <p:nvPr/>
        </p:nvGrpSpPr>
        <p:grpSpPr>
          <a:xfrm>
            <a:off x="7867015" y="46990"/>
            <a:ext cx="3462020" cy="576580"/>
            <a:chOff x="12389" y="220"/>
            <a:chExt cx="5452" cy="908"/>
          </a:xfrm>
        </p:grpSpPr>
        <p:cxnSp>
          <p:nvCxnSpPr>
            <p:cNvPr id="889858" name="直接连接符 2"/>
            <p:cNvCxnSpPr/>
            <p:nvPr/>
          </p:nvCxnSpPr>
          <p:spPr>
            <a:xfrm>
              <a:off x="12389" y="1122"/>
              <a:ext cx="5452" cy="6"/>
            </a:xfrm>
            <a:prstGeom prst="line">
              <a:avLst/>
            </a:prstGeom>
            <a:ln w="28575" cap="flat" cmpd="sng">
              <a:solidFill>
                <a:srgbClr val="996633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grpSp>
          <p:nvGrpSpPr>
            <p:cNvPr id="22" name="组合 21"/>
            <p:cNvGrpSpPr/>
            <p:nvPr/>
          </p:nvGrpSpPr>
          <p:grpSpPr>
            <a:xfrm>
              <a:off x="12684" y="223"/>
              <a:ext cx="923" cy="855"/>
              <a:chOff x="10635" y="223"/>
              <a:chExt cx="923" cy="855"/>
            </a:xfrm>
          </p:grpSpPr>
          <p:grpSp>
            <p:nvGrpSpPr>
              <p:cNvPr id="58" name="组合 57"/>
              <p:cNvGrpSpPr/>
              <p:nvPr/>
            </p:nvGrpSpPr>
            <p:grpSpPr>
              <a:xfrm rot="0">
                <a:off x="10635" y="223"/>
                <a:ext cx="923" cy="855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60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椭圆 60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20" name="TextBox 77"/>
              <p:cNvSpPr txBox="1"/>
              <p:nvPr/>
            </p:nvSpPr>
            <p:spPr>
              <a:xfrm>
                <a:off x="10741" y="238"/>
                <a:ext cx="706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zh-CN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总</a:t>
                </a:r>
                <a:endParaRPr lang="zh-CN" altLang="zh-CN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13756" y="236"/>
              <a:ext cx="924" cy="854"/>
              <a:chOff x="12369" y="236"/>
              <a:chExt cx="924" cy="854"/>
            </a:xfrm>
          </p:grpSpPr>
          <p:grpSp>
            <p:nvGrpSpPr>
              <p:cNvPr id="6" name="组合 57"/>
              <p:cNvGrpSpPr/>
              <p:nvPr/>
            </p:nvGrpSpPr>
            <p:grpSpPr>
              <a:xfrm rot="0">
                <a:off x="12369" y="236"/>
                <a:ext cx="924" cy="854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7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" name="椭圆 7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23" name="TextBox 77"/>
              <p:cNvSpPr txBox="1"/>
              <p:nvPr/>
            </p:nvSpPr>
            <p:spPr>
              <a:xfrm>
                <a:off x="12477" y="250"/>
                <a:ext cx="705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结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14848" y="224"/>
              <a:ext cx="923" cy="855"/>
              <a:chOff x="14165" y="224"/>
              <a:chExt cx="923" cy="855"/>
            </a:xfrm>
          </p:grpSpPr>
          <p:grpSp>
            <p:nvGrpSpPr>
              <p:cNvPr id="14" name="组合 57"/>
              <p:cNvGrpSpPr/>
              <p:nvPr/>
            </p:nvGrpSpPr>
            <p:grpSpPr>
              <a:xfrm rot="0">
                <a:off x="14165" y="224"/>
                <a:ext cx="923" cy="855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5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椭圆 15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35" name="TextBox 77"/>
              <p:cNvSpPr txBox="1"/>
              <p:nvPr/>
            </p:nvSpPr>
            <p:spPr>
              <a:xfrm>
                <a:off x="14271" y="239"/>
                <a:ext cx="706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结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15952" y="220"/>
              <a:ext cx="924" cy="854"/>
              <a:chOff x="15952" y="220"/>
              <a:chExt cx="924" cy="854"/>
            </a:xfrm>
          </p:grpSpPr>
          <p:grpSp>
            <p:nvGrpSpPr>
              <p:cNvPr id="17" name="组合 57"/>
              <p:cNvGrpSpPr/>
              <p:nvPr/>
            </p:nvGrpSpPr>
            <p:grpSpPr>
              <a:xfrm rot="0">
                <a:off x="15952" y="220"/>
                <a:ext cx="924" cy="854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8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椭圆 18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38" name="TextBox 77"/>
              <p:cNvSpPr txBox="1"/>
              <p:nvPr/>
            </p:nvSpPr>
            <p:spPr>
              <a:xfrm>
                <a:off x="16060" y="234"/>
                <a:ext cx="705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论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</p:grpSp>
      <p:graphicFrame>
        <p:nvGraphicFramePr>
          <p:cNvPr id="20" name="对象 19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12140" y="1976120"/>
          <a:ext cx="7554595" cy="4870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" name="" r:id="rId4" imgW="3556000" imgH="228600" progId="Equation.KSEE3">
                  <p:embed/>
                </p:oleObj>
              </mc:Choice>
              <mc:Fallback>
                <p:oleObj name="" r:id="rId4" imgW="3556000" imgH="2286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2140" y="1976120"/>
                        <a:ext cx="7554595" cy="4870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对象 26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8241348" y="1835786"/>
          <a:ext cx="2190115" cy="839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" name="" r:id="rId6" imgW="1028700" imgH="393700" progId="Equation.KSEE3">
                  <p:embed/>
                </p:oleObj>
              </mc:Choice>
              <mc:Fallback>
                <p:oleObj name="" r:id="rId6" imgW="1028700" imgH="3937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241348" y="1835786"/>
                        <a:ext cx="2190115" cy="839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对象 28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1662113" y="2602230"/>
          <a:ext cx="8574405" cy="605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" name="" r:id="rId8" imgW="3962400" imgH="279400" progId="Equation.KSEE3">
                  <p:embed/>
                </p:oleObj>
              </mc:Choice>
              <mc:Fallback>
                <p:oleObj name="" r:id="rId8" imgW="3962400" imgH="2794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62113" y="2602230"/>
                        <a:ext cx="8574405" cy="6057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对象 30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5215255" y="3286760"/>
          <a:ext cx="5430520" cy="873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" name="" r:id="rId10" imgW="2451100" imgH="393700" progId="Equation.KSEE3">
                  <p:embed/>
                </p:oleObj>
              </mc:Choice>
              <mc:Fallback>
                <p:oleObj name="" r:id="rId10" imgW="2451100" imgH="3937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15255" y="3286760"/>
                        <a:ext cx="5430520" cy="8737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文本框 32"/>
          <p:cNvSpPr txBox="1"/>
          <p:nvPr/>
        </p:nvSpPr>
        <p:spPr>
          <a:xfrm>
            <a:off x="3111500" y="4000500"/>
            <a:ext cx="20574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半径比 </a:t>
            </a:r>
            <a:r>
              <a:rPr lang="en-US" altLang="zh-CN"/>
              <a:t>1</a:t>
            </a:r>
            <a:r>
              <a:rPr lang="zh-CN" altLang="en-US"/>
              <a:t>：</a:t>
            </a:r>
            <a:r>
              <a:rPr lang="en-US" altLang="zh-CN"/>
              <a:t>2</a:t>
            </a:r>
            <a:endParaRPr lang="en-US" altLang="zh-CN"/>
          </a:p>
        </p:txBody>
      </p:sp>
      <p:sp>
        <p:nvSpPr>
          <p:cNvPr id="34" name="文本框 33"/>
          <p:cNvSpPr txBox="1"/>
          <p:nvPr/>
        </p:nvSpPr>
        <p:spPr>
          <a:xfrm>
            <a:off x="3111500" y="4522470"/>
            <a:ext cx="217297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面积比 </a:t>
            </a:r>
            <a:r>
              <a:rPr lang="en-US" altLang="zh-CN"/>
              <a:t>1</a:t>
            </a:r>
            <a:r>
              <a:rPr lang="zh-CN" altLang="en-US"/>
              <a:t>：</a:t>
            </a:r>
            <a:r>
              <a:rPr lang="en-US" altLang="zh-CN"/>
              <a:t>2</a:t>
            </a:r>
            <a:r>
              <a:rPr lang="en-US" altLang="zh-CN" baseline="30000"/>
              <a:t>2</a:t>
            </a:r>
            <a:endParaRPr lang="en-US" altLang="zh-CN" baseline="30000"/>
          </a:p>
        </p:txBody>
      </p:sp>
      <p:sp>
        <p:nvSpPr>
          <p:cNvPr id="35" name="文本框 34"/>
          <p:cNvSpPr txBox="1"/>
          <p:nvPr/>
        </p:nvSpPr>
        <p:spPr>
          <a:xfrm>
            <a:off x="3122295" y="5080000"/>
            <a:ext cx="217297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体积比 </a:t>
            </a:r>
            <a:r>
              <a:rPr lang="en-US" altLang="zh-CN"/>
              <a:t>1</a:t>
            </a:r>
            <a:r>
              <a:rPr lang="zh-CN" altLang="en-US"/>
              <a:t>：</a:t>
            </a:r>
            <a:r>
              <a:rPr lang="en-US" altLang="zh-CN"/>
              <a:t>2</a:t>
            </a:r>
            <a:r>
              <a:rPr lang="en-US" altLang="zh-CN" baseline="30000"/>
              <a:t>3</a:t>
            </a:r>
            <a:endParaRPr lang="en-US" altLang="zh-CN" baseline="30000"/>
          </a:p>
        </p:txBody>
      </p:sp>
      <p:graphicFrame>
        <p:nvGraphicFramePr>
          <p:cNvPr id="2" name="对象 1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753860" y="4504055"/>
          <a:ext cx="2672715" cy="534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2" imgW="1270000" imgH="254000" progId="Equation.KSEE3">
                  <p:embed/>
                </p:oleObj>
              </mc:Choice>
              <mc:Fallback>
                <p:oleObj name="" r:id="rId12" imgW="1270000" imgH="2540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753860" y="4504055"/>
                        <a:ext cx="2672715" cy="5346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对象 2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767195" y="5158740"/>
          <a:ext cx="2646045" cy="534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14" imgW="1257300" imgH="254000" progId="Equation.KSEE3">
                  <p:embed/>
                </p:oleObj>
              </mc:Choice>
              <mc:Fallback>
                <p:oleObj name="" r:id="rId14" imgW="1257300" imgH="2540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767195" y="5158740"/>
                        <a:ext cx="2646045" cy="5346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右箭头 9"/>
          <p:cNvSpPr/>
          <p:nvPr/>
        </p:nvSpPr>
        <p:spPr>
          <a:xfrm>
            <a:off x="5727700" y="4785360"/>
            <a:ext cx="655320" cy="755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右箭头 10"/>
          <p:cNvSpPr/>
          <p:nvPr/>
        </p:nvSpPr>
        <p:spPr>
          <a:xfrm>
            <a:off x="5714365" y="5388610"/>
            <a:ext cx="655320" cy="755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10" grpId="0" animBg="1"/>
      <p:bldP spid="5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7" name="矩形 175111"/>
          <p:cNvSpPr/>
          <p:nvPr/>
        </p:nvSpPr>
        <p:spPr>
          <a:xfrm>
            <a:off x="54610" y="1878965"/>
            <a:ext cx="1109599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lvl="0" indent="304800" algn="l">
              <a:buClrTx/>
              <a:buSzTx/>
              <a:buFontTx/>
            </a:pPr>
            <a:r>
              <a:rPr lang="zh-CN" altLang="en-US" sz="3200" dirty="0">
                <a:solidFill>
                  <a:schemeClr val="tx1"/>
                </a:solidFill>
                <a:sym typeface="+mn-ea"/>
              </a:rPr>
              <a:t>练习</a:t>
            </a:r>
            <a:r>
              <a:rPr lang="en-US" altLang="zh-CN" sz="3200" dirty="0">
                <a:solidFill>
                  <a:schemeClr val="tx1"/>
                </a:solidFill>
                <a:sym typeface="+mn-ea"/>
              </a:rPr>
              <a:t>.若两球表面积之比为</a:t>
            </a:r>
            <a:r>
              <a:rPr lang="en-US" altLang="zh-CN" sz="3200" dirty="0">
                <a:solidFill>
                  <a:schemeClr val="tx1"/>
                </a:solidFill>
                <a:sym typeface="+mn-ea"/>
              </a:rPr>
              <a:t>1:2，则其</a:t>
            </a:r>
            <a:r>
              <a:rPr lang="zh-CN" altLang="en-US" sz="3200" dirty="0">
                <a:solidFill>
                  <a:schemeClr val="tx1"/>
                </a:solidFill>
                <a:sym typeface="+mn-ea"/>
              </a:rPr>
              <a:t>半径</a:t>
            </a:r>
            <a:r>
              <a:rPr lang="en-US" altLang="zh-CN" sz="3200" dirty="0">
                <a:solidFill>
                  <a:schemeClr val="tx1"/>
                </a:solidFill>
                <a:sym typeface="+mn-ea"/>
              </a:rPr>
              <a:t>之比是</a:t>
            </a:r>
            <a:r>
              <a:rPr lang="en-US" altLang="zh-CN" sz="3200" dirty="0">
                <a:solidFill>
                  <a:schemeClr val="tx1"/>
                </a:solidFill>
                <a:sym typeface="+mn-ea"/>
              </a:rPr>
              <a:t>__________</a:t>
            </a:r>
            <a:r>
              <a:rPr lang="en-US" altLang="zh-CN" sz="3200" dirty="0">
                <a:solidFill>
                  <a:schemeClr val="tx1"/>
                </a:solidFill>
                <a:sym typeface="+mn-ea"/>
              </a:rPr>
              <a:t>.</a:t>
            </a:r>
            <a:endParaRPr lang="en-US" altLang="zh-CN" sz="3200" dirty="0">
              <a:solidFill>
                <a:schemeClr val="tx1"/>
              </a:solidFill>
              <a:sym typeface="+mn-ea"/>
            </a:endParaRPr>
          </a:p>
          <a:p>
            <a:pPr lvl="0" indent="304800" algn="l">
              <a:buClrTx/>
              <a:buSzTx/>
              <a:buFontTx/>
            </a:pPr>
            <a:r>
              <a:rPr lang="en-US" altLang="zh-CN" sz="3200" dirty="0">
                <a:solidFill>
                  <a:schemeClr val="tx1"/>
                </a:solidFill>
                <a:sym typeface="+mn-ea"/>
              </a:rPr>
              <a:t>   </a:t>
            </a:r>
            <a:endParaRPr lang="en-US" altLang="zh-CN" sz="3200" dirty="0">
              <a:solidFill>
                <a:schemeClr val="tx1"/>
              </a:solidFill>
              <a:sym typeface="+mn-ea"/>
            </a:endParaRPr>
          </a:p>
          <a:p>
            <a:pPr lvl="0" indent="304800" algn="l">
              <a:buClrTx/>
              <a:buSzTx/>
              <a:buFontTx/>
            </a:pPr>
            <a:r>
              <a:rPr lang="en-US" altLang="zh-CN" sz="3200" dirty="0">
                <a:solidFill>
                  <a:schemeClr val="tx1"/>
                </a:solidFill>
                <a:sym typeface="+mn-ea"/>
              </a:rPr>
              <a:t>   其体积之比是__________.</a:t>
            </a:r>
            <a:endParaRPr lang="en-US" altLang="zh-CN" sz="3200" dirty="0">
              <a:solidFill>
                <a:schemeClr val="tx1"/>
              </a:solidFill>
              <a:sym typeface="+mn-ea"/>
            </a:endParaRPr>
          </a:p>
        </p:txBody>
      </p:sp>
      <p:graphicFrame>
        <p:nvGraphicFramePr>
          <p:cNvPr id="175109" name="对象 175108"/>
          <p:cNvGraphicFramePr/>
          <p:nvPr/>
        </p:nvGraphicFramePr>
        <p:xfrm>
          <a:off x="3467418" y="2585085"/>
          <a:ext cx="1317625" cy="707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4" name="" r:id="rId1" imgW="469900" imgH="215900" progId="Equation.3">
                  <p:embed/>
                </p:oleObj>
              </mc:Choice>
              <mc:Fallback>
                <p:oleObj name="" r:id="rId1" imgW="469900" imgH="215900" progId="Equation.3">
                  <p:embed/>
                  <p:pic>
                    <p:nvPicPr>
                      <p:cNvPr id="0" name="图片 311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467418" y="2585085"/>
                        <a:ext cx="1317625" cy="70739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128" name="组合 5127"/>
          <p:cNvGrpSpPr/>
          <p:nvPr/>
        </p:nvGrpSpPr>
        <p:grpSpPr>
          <a:xfrm>
            <a:off x="128905" y="139700"/>
            <a:ext cx="2133600" cy="457200"/>
            <a:chOff x="170" y="96"/>
            <a:chExt cx="1344" cy="288"/>
          </a:xfrm>
        </p:grpSpPr>
        <p:pic>
          <p:nvPicPr>
            <p:cNvPr id="5124" name="图片 5123" descr="校徽副本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0" y="96"/>
              <a:ext cx="288" cy="2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5" name="图片 5124" descr="叶选平题字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EFCFD"/>
                </a:clrFrom>
                <a:clrTo>
                  <a:srgbClr val="FEFC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6" y="96"/>
              <a:ext cx="1008" cy="285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" name="组合 24"/>
          <p:cNvGrpSpPr/>
          <p:nvPr/>
        </p:nvGrpSpPr>
        <p:grpSpPr>
          <a:xfrm>
            <a:off x="7867015" y="46990"/>
            <a:ext cx="3462020" cy="576580"/>
            <a:chOff x="12389" y="220"/>
            <a:chExt cx="5452" cy="908"/>
          </a:xfrm>
        </p:grpSpPr>
        <p:cxnSp>
          <p:nvCxnSpPr>
            <p:cNvPr id="889858" name="直接连接符 2"/>
            <p:cNvCxnSpPr/>
            <p:nvPr/>
          </p:nvCxnSpPr>
          <p:spPr>
            <a:xfrm>
              <a:off x="12389" y="1122"/>
              <a:ext cx="5452" cy="6"/>
            </a:xfrm>
            <a:prstGeom prst="line">
              <a:avLst/>
            </a:prstGeom>
            <a:ln w="28575" cap="flat" cmpd="sng">
              <a:solidFill>
                <a:srgbClr val="996633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grpSp>
          <p:nvGrpSpPr>
            <p:cNvPr id="22" name="组合 21"/>
            <p:cNvGrpSpPr/>
            <p:nvPr/>
          </p:nvGrpSpPr>
          <p:grpSpPr>
            <a:xfrm>
              <a:off x="12684" y="223"/>
              <a:ext cx="923" cy="855"/>
              <a:chOff x="10635" y="223"/>
              <a:chExt cx="923" cy="855"/>
            </a:xfrm>
          </p:grpSpPr>
          <p:grpSp>
            <p:nvGrpSpPr>
              <p:cNvPr id="58" name="组合 57"/>
              <p:cNvGrpSpPr/>
              <p:nvPr/>
            </p:nvGrpSpPr>
            <p:grpSpPr>
              <a:xfrm rot="0">
                <a:off x="10635" y="223"/>
                <a:ext cx="923" cy="855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60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椭圆 60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20" name="TextBox 77"/>
              <p:cNvSpPr txBox="1"/>
              <p:nvPr/>
            </p:nvSpPr>
            <p:spPr>
              <a:xfrm>
                <a:off x="10741" y="238"/>
                <a:ext cx="706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活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13756" y="236"/>
              <a:ext cx="924" cy="854"/>
              <a:chOff x="12369" y="236"/>
              <a:chExt cx="924" cy="854"/>
            </a:xfrm>
          </p:grpSpPr>
          <p:grpSp>
            <p:nvGrpSpPr>
              <p:cNvPr id="6" name="组合 57"/>
              <p:cNvGrpSpPr/>
              <p:nvPr/>
            </p:nvGrpSpPr>
            <p:grpSpPr>
              <a:xfrm rot="0">
                <a:off x="12369" y="236"/>
                <a:ext cx="924" cy="854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7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" name="椭圆 7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23" name="TextBox 77"/>
              <p:cNvSpPr txBox="1"/>
              <p:nvPr/>
            </p:nvSpPr>
            <p:spPr>
              <a:xfrm>
                <a:off x="12477" y="250"/>
                <a:ext cx="705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用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14848" y="224"/>
              <a:ext cx="923" cy="855"/>
              <a:chOff x="14165" y="224"/>
              <a:chExt cx="923" cy="855"/>
            </a:xfrm>
          </p:grpSpPr>
          <p:grpSp>
            <p:nvGrpSpPr>
              <p:cNvPr id="14" name="组合 57"/>
              <p:cNvGrpSpPr/>
              <p:nvPr/>
            </p:nvGrpSpPr>
            <p:grpSpPr>
              <a:xfrm rot="0">
                <a:off x="14165" y="224"/>
                <a:ext cx="923" cy="855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5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椭圆 15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35" name="TextBox 77"/>
              <p:cNvSpPr txBox="1"/>
              <p:nvPr/>
            </p:nvSpPr>
            <p:spPr>
              <a:xfrm>
                <a:off x="14271" y="239"/>
                <a:ext cx="706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新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15952" y="220"/>
              <a:ext cx="924" cy="854"/>
              <a:chOff x="15952" y="220"/>
              <a:chExt cx="924" cy="854"/>
            </a:xfrm>
          </p:grpSpPr>
          <p:grpSp>
            <p:nvGrpSpPr>
              <p:cNvPr id="17" name="组合 57"/>
              <p:cNvGrpSpPr/>
              <p:nvPr/>
            </p:nvGrpSpPr>
            <p:grpSpPr>
              <a:xfrm rot="0">
                <a:off x="15952" y="220"/>
                <a:ext cx="924" cy="854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8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椭圆 18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38" name="TextBox 77"/>
              <p:cNvSpPr txBox="1"/>
              <p:nvPr/>
            </p:nvSpPr>
            <p:spPr>
              <a:xfrm>
                <a:off x="16060" y="234"/>
                <a:ext cx="705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知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</p:grpSp>
      <p:graphicFrame>
        <p:nvGraphicFramePr>
          <p:cNvPr id="4" name="对象 3"/>
          <p:cNvGraphicFramePr/>
          <p:nvPr/>
        </p:nvGraphicFramePr>
        <p:xfrm>
          <a:off x="9368473" y="1644650"/>
          <a:ext cx="1104265" cy="707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5" imgW="393700" imgH="215900" progId="Equation.3">
                  <p:embed/>
                </p:oleObj>
              </mc:Choice>
              <mc:Fallback>
                <p:oleObj name="" r:id="rId5" imgW="393700" imgH="215900" progId="Equation.3">
                  <p:embed/>
                  <p:pic>
                    <p:nvPicPr>
                      <p:cNvPr id="0" name="图片 311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368473" y="1644650"/>
                        <a:ext cx="1104265" cy="70739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75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1" name="文本框 100355"/>
          <p:cNvSpPr txBox="1"/>
          <p:nvPr/>
        </p:nvSpPr>
        <p:spPr>
          <a:xfrm>
            <a:off x="1043305" y="2510790"/>
            <a:ext cx="3094038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3200" dirty="0">
                <a:latin typeface="Garamond" panose="02020404030301010803" pitchFamily="18" charset="0"/>
                <a:ea typeface="楷体_GB2312" panose="02010609030101010101" pitchFamily="49" charset="-122"/>
              </a:rPr>
              <a:t>柱体的体积：</a:t>
            </a:r>
            <a:endParaRPr lang="zh-CN" altLang="en-US" sz="3200" dirty="0">
              <a:latin typeface="Garamond" panose="02020404030301010803" pitchFamily="18" charset="0"/>
              <a:ea typeface="楷体_GB2312" panose="02010609030101010101" pitchFamily="49" charset="-122"/>
            </a:endParaRPr>
          </a:p>
        </p:txBody>
      </p:sp>
      <p:sp>
        <p:nvSpPr>
          <p:cNvPr id="15363" name="文本框 100359"/>
          <p:cNvSpPr txBox="1"/>
          <p:nvPr/>
        </p:nvSpPr>
        <p:spPr>
          <a:xfrm>
            <a:off x="1043305" y="4378960"/>
            <a:ext cx="320040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3200" dirty="0">
                <a:latin typeface="Arial" panose="020B0604020202020204" pitchFamily="34" charset="0"/>
                <a:ea typeface="楷体_GB2312" panose="02010609030101010101" pitchFamily="49" charset="-122"/>
              </a:rPr>
              <a:t>锥体的体积：</a:t>
            </a:r>
            <a:endParaRPr lang="zh-CN" altLang="en-US" sz="3200" dirty="0"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  <p:sp>
        <p:nvSpPr>
          <p:cNvPr id="15371" name="矩形 100369"/>
          <p:cNvSpPr txBox="1"/>
          <p:nvPr/>
        </p:nvSpPr>
        <p:spPr>
          <a:xfrm>
            <a:off x="1043305" y="1748790"/>
            <a:ext cx="304800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algn="l">
              <a:spcBef>
                <a:spcPct val="50000"/>
              </a:spcBef>
              <a:buClrTx/>
              <a:buSzTx/>
              <a:buFontTx/>
            </a:pPr>
            <a:r>
              <a:rPr lang="zh-CN" altLang="en-US" sz="3200" dirty="0">
                <a:latin typeface="Garamond" panose="02020404030301010803" pitchFamily="18" charset="0"/>
                <a:ea typeface="楷体_GB2312" panose="02010609030101010101" pitchFamily="49" charset="-122"/>
                <a:sym typeface="+mn-ea"/>
              </a:rPr>
              <a:t>圆柱的表面积</a:t>
            </a:r>
            <a:r>
              <a:rPr lang="zh-CN" altLang="en-US" sz="3200" dirty="0">
                <a:latin typeface="Garamond" panose="02020404030301010803" pitchFamily="18" charset="0"/>
                <a:ea typeface="楷体_GB2312" panose="02010609030101010101" pitchFamily="49" charset="-122"/>
                <a:sym typeface="+mn-ea"/>
              </a:rPr>
              <a:t>:</a:t>
            </a:r>
            <a:endParaRPr lang="zh-CN" altLang="en-US" sz="3200" dirty="0">
              <a:latin typeface="Garamond" panose="02020404030301010803" pitchFamily="18" charset="0"/>
              <a:ea typeface="楷体_GB2312" panose="02010609030101010101" pitchFamily="49" charset="-122"/>
              <a:sym typeface="+mn-ea"/>
            </a:endParaRPr>
          </a:p>
        </p:txBody>
      </p:sp>
      <p:sp>
        <p:nvSpPr>
          <p:cNvPr id="15373" name="文本框 100374"/>
          <p:cNvSpPr txBox="1"/>
          <p:nvPr/>
        </p:nvSpPr>
        <p:spPr>
          <a:xfrm>
            <a:off x="1043305" y="3425190"/>
            <a:ext cx="320040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3200" dirty="0">
                <a:latin typeface="Arial" panose="020B0604020202020204" pitchFamily="34" charset="0"/>
                <a:ea typeface="楷体_GB2312" panose="02010609030101010101" pitchFamily="49" charset="-122"/>
              </a:rPr>
              <a:t>圆锥的表面积：</a:t>
            </a:r>
            <a:endParaRPr lang="zh-CN" altLang="en-US" sz="3200" dirty="0"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  <p:grpSp>
        <p:nvGrpSpPr>
          <p:cNvPr id="5128" name="组合 5127"/>
          <p:cNvGrpSpPr/>
          <p:nvPr/>
        </p:nvGrpSpPr>
        <p:grpSpPr>
          <a:xfrm>
            <a:off x="128905" y="139700"/>
            <a:ext cx="2133600" cy="457200"/>
            <a:chOff x="170" y="96"/>
            <a:chExt cx="1344" cy="288"/>
          </a:xfrm>
        </p:grpSpPr>
        <p:pic>
          <p:nvPicPr>
            <p:cNvPr id="5124" name="图片 5123" descr="校徽副本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70" y="96"/>
              <a:ext cx="288" cy="2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5" name="图片 5124" descr="叶选平题字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CFD"/>
                </a:clrFrom>
                <a:clrTo>
                  <a:srgbClr val="FEFC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6" y="96"/>
              <a:ext cx="1008" cy="285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" name="组合 24"/>
          <p:cNvGrpSpPr/>
          <p:nvPr/>
        </p:nvGrpSpPr>
        <p:grpSpPr>
          <a:xfrm>
            <a:off x="7867015" y="139700"/>
            <a:ext cx="3462020" cy="576580"/>
            <a:chOff x="12389" y="220"/>
            <a:chExt cx="5452" cy="908"/>
          </a:xfrm>
        </p:grpSpPr>
        <p:cxnSp>
          <p:nvCxnSpPr>
            <p:cNvPr id="889858" name="直接连接符 2"/>
            <p:cNvCxnSpPr/>
            <p:nvPr/>
          </p:nvCxnSpPr>
          <p:spPr>
            <a:xfrm>
              <a:off x="12389" y="1122"/>
              <a:ext cx="5452" cy="6"/>
            </a:xfrm>
            <a:prstGeom prst="line">
              <a:avLst/>
            </a:prstGeom>
            <a:ln w="28575" cap="flat" cmpd="sng">
              <a:solidFill>
                <a:srgbClr val="996633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grpSp>
          <p:nvGrpSpPr>
            <p:cNvPr id="22" name="组合 21"/>
            <p:cNvGrpSpPr/>
            <p:nvPr/>
          </p:nvGrpSpPr>
          <p:grpSpPr>
            <a:xfrm>
              <a:off x="12684" y="223"/>
              <a:ext cx="922" cy="854"/>
              <a:chOff x="10635" y="223"/>
              <a:chExt cx="922" cy="854"/>
            </a:xfrm>
          </p:grpSpPr>
          <p:grpSp>
            <p:nvGrpSpPr>
              <p:cNvPr id="58" name="组合 57"/>
              <p:cNvGrpSpPr/>
              <p:nvPr/>
            </p:nvGrpSpPr>
            <p:grpSpPr>
              <a:xfrm rot="0">
                <a:off x="10635" y="223"/>
                <a:ext cx="923" cy="855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60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椭圆 60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20" name="TextBox 77"/>
              <p:cNvSpPr txBox="1"/>
              <p:nvPr/>
            </p:nvSpPr>
            <p:spPr>
              <a:xfrm>
                <a:off x="10741" y="238"/>
                <a:ext cx="706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复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13756" y="236"/>
              <a:ext cx="924" cy="854"/>
              <a:chOff x="12369" y="236"/>
              <a:chExt cx="924" cy="854"/>
            </a:xfrm>
          </p:grpSpPr>
          <p:grpSp>
            <p:nvGrpSpPr>
              <p:cNvPr id="4" name="组合 57"/>
              <p:cNvGrpSpPr/>
              <p:nvPr/>
            </p:nvGrpSpPr>
            <p:grpSpPr>
              <a:xfrm rot="0">
                <a:off x="12369" y="236"/>
                <a:ext cx="924" cy="854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5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" name="椭圆 5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23" name="TextBox 77"/>
              <p:cNvSpPr txBox="1"/>
              <p:nvPr/>
            </p:nvSpPr>
            <p:spPr>
              <a:xfrm>
                <a:off x="12477" y="250"/>
                <a:ext cx="705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习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14848" y="224"/>
              <a:ext cx="922" cy="854"/>
              <a:chOff x="14165" y="224"/>
              <a:chExt cx="922" cy="854"/>
            </a:xfrm>
          </p:grpSpPr>
          <p:grpSp>
            <p:nvGrpSpPr>
              <p:cNvPr id="14" name="组合 57"/>
              <p:cNvGrpSpPr/>
              <p:nvPr/>
            </p:nvGrpSpPr>
            <p:grpSpPr>
              <a:xfrm rot="0">
                <a:off x="14165" y="224"/>
                <a:ext cx="923" cy="855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5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椭圆 15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35" name="TextBox 77"/>
              <p:cNvSpPr txBox="1"/>
              <p:nvPr/>
            </p:nvSpPr>
            <p:spPr>
              <a:xfrm>
                <a:off x="14271" y="239"/>
                <a:ext cx="706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回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15952" y="220"/>
              <a:ext cx="924" cy="854"/>
              <a:chOff x="15952" y="220"/>
              <a:chExt cx="924" cy="854"/>
            </a:xfrm>
          </p:grpSpPr>
          <p:grpSp>
            <p:nvGrpSpPr>
              <p:cNvPr id="17" name="组合 57"/>
              <p:cNvGrpSpPr/>
              <p:nvPr/>
            </p:nvGrpSpPr>
            <p:grpSpPr>
              <a:xfrm rot="0">
                <a:off x="15952" y="220"/>
                <a:ext cx="924" cy="854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8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椭圆 18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38" name="TextBox 77"/>
              <p:cNvSpPr txBox="1"/>
              <p:nvPr/>
            </p:nvSpPr>
            <p:spPr>
              <a:xfrm>
                <a:off x="16060" y="234"/>
                <a:ext cx="705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顾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</p:grpSp>
      <p:graphicFrame>
        <p:nvGraphicFramePr>
          <p:cNvPr id="9" name="对象 8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4071620" y="1532255"/>
          <a:ext cx="7088505" cy="932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3" imgW="1739900" imgH="228600" progId="Equation.KSEE3">
                  <p:embed/>
                </p:oleObj>
              </mc:Choice>
              <mc:Fallback>
                <p:oleObj name="" r:id="rId3" imgW="1739900" imgH="2286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71620" y="1532255"/>
                        <a:ext cx="7088505" cy="932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4044633" y="2477770"/>
          <a:ext cx="1931670" cy="709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" r:id="rId5" imgW="482600" imgH="177165" progId="Equation.KSEE3">
                  <p:embed/>
                </p:oleObj>
              </mc:Choice>
              <mc:Fallback>
                <p:oleObj name="" r:id="rId5" imgW="482600" imgH="177165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44633" y="2477770"/>
                        <a:ext cx="1931670" cy="7092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0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3970655" y="3259138"/>
          <a:ext cx="5998845" cy="915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" name="" r:id="rId7" imgW="1498600" imgH="228600" progId="Equation.KSEE3">
                  <p:embed/>
                </p:oleObj>
              </mc:Choice>
              <mc:Fallback>
                <p:oleObj name="" r:id="rId7" imgW="1498600" imgH="2286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70655" y="3259138"/>
                        <a:ext cx="5998845" cy="9156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对象 12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4068446" y="3958590"/>
          <a:ext cx="2440305" cy="1576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" name="" r:id="rId9" imgW="609600" imgH="393700" progId="Equation.KSEE3">
                  <p:embed/>
                </p:oleObj>
              </mc:Choice>
              <mc:Fallback>
                <p:oleObj name="" r:id="rId9" imgW="609600" imgH="3937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068446" y="3958590"/>
                        <a:ext cx="2440305" cy="15767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128" name="组合 5127"/>
          <p:cNvGrpSpPr/>
          <p:nvPr/>
        </p:nvGrpSpPr>
        <p:grpSpPr>
          <a:xfrm>
            <a:off x="128905" y="139700"/>
            <a:ext cx="2133600" cy="457200"/>
            <a:chOff x="170" y="96"/>
            <a:chExt cx="1344" cy="288"/>
          </a:xfrm>
        </p:grpSpPr>
        <p:pic>
          <p:nvPicPr>
            <p:cNvPr id="5124" name="图片 5123" descr="校徽副本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70" y="96"/>
              <a:ext cx="288" cy="2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5" name="图片 5124" descr="叶选平题字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CFD"/>
                </a:clrFrom>
                <a:clrTo>
                  <a:srgbClr val="FEFC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6" y="96"/>
              <a:ext cx="1008" cy="285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" name="组合 24"/>
          <p:cNvGrpSpPr/>
          <p:nvPr/>
        </p:nvGrpSpPr>
        <p:grpSpPr>
          <a:xfrm>
            <a:off x="7867015" y="46990"/>
            <a:ext cx="3462020" cy="576580"/>
            <a:chOff x="12389" y="220"/>
            <a:chExt cx="5452" cy="908"/>
          </a:xfrm>
        </p:grpSpPr>
        <p:cxnSp>
          <p:nvCxnSpPr>
            <p:cNvPr id="889858" name="直接连接符 2"/>
            <p:cNvCxnSpPr/>
            <p:nvPr/>
          </p:nvCxnSpPr>
          <p:spPr>
            <a:xfrm>
              <a:off x="12389" y="1122"/>
              <a:ext cx="5452" cy="6"/>
            </a:xfrm>
            <a:prstGeom prst="line">
              <a:avLst/>
            </a:prstGeom>
            <a:ln w="28575" cap="flat" cmpd="sng">
              <a:solidFill>
                <a:srgbClr val="996633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grpSp>
          <p:nvGrpSpPr>
            <p:cNvPr id="22" name="组合 21"/>
            <p:cNvGrpSpPr/>
            <p:nvPr/>
          </p:nvGrpSpPr>
          <p:grpSpPr>
            <a:xfrm>
              <a:off x="12684" y="223"/>
              <a:ext cx="923" cy="855"/>
              <a:chOff x="10635" y="223"/>
              <a:chExt cx="923" cy="855"/>
            </a:xfrm>
          </p:grpSpPr>
          <p:grpSp>
            <p:nvGrpSpPr>
              <p:cNvPr id="58" name="组合 57"/>
              <p:cNvGrpSpPr/>
              <p:nvPr/>
            </p:nvGrpSpPr>
            <p:grpSpPr>
              <a:xfrm rot="0">
                <a:off x="10635" y="223"/>
                <a:ext cx="923" cy="855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60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椭圆 60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20" name="TextBox 77"/>
              <p:cNvSpPr txBox="1"/>
              <p:nvPr/>
            </p:nvSpPr>
            <p:spPr>
              <a:xfrm>
                <a:off x="10741" y="238"/>
                <a:ext cx="706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zh-CN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归</a:t>
                </a:r>
                <a:endParaRPr lang="zh-CN" altLang="zh-CN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13756" y="236"/>
              <a:ext cx="924" cy="854"/>
              <a:chOff x="12369" y="236"/>
              <a:chExt cx="924" cy="854"/>
            </a:xfrm>
          </p:grpSpPr>
          <p:grpSp>
            <p:nvGrpSpPr>
              <p:cNvPr id="9" name="组合 57"/>
              <p:cNvGrpSpPr/>
              <p:nvPr/>
            </p:nvGrpSpPr>
            <p:grpSpPr>
              <a:xfrm rot="0">
                <a:off x="12369" y="236"/>
                <a:ext cx="924" cy="854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0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23" name="TextBox 77"/>
              <p:cNvSpPr txBox="1"/>
              <p:nvPr/>
            </p:nvSpPr>
            <p:spPr>
              <a:xfrm>
                <a:off x="12477" y="250"/>
                <a:ext cx="705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纳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14848" y="224"/>
              <a:ext cx="923" cy="855"/>
              <a:chOff x="14165" y="224"/>
              <a:chExt cx="923" cy="855"/>
            </a:xfrm>
          </p:grpSpPr>
          <p:grpSp>
            <p:nvGrpSpPr>
              <p:cNvPr id="14" name="组合 57"/>
              <p:cNvGrpSpPr/>
              <p:nvPr/>
            </p:nvGrpSpPr>
            <p:grpSpPr>
              <a:xfrm rot="0">
                <a:off x="14165" y="224"/>
                <a:ext cx="923" cy="855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5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椭圆 15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35" name="TextBox 77"/>
              <p:cNvSpPr txBox="1"/>
              <p:nvPr/>
            </p:nvSpPr>
            <p:spPr>
              <a:xfrm>
                <a:off x="14271" y="239"/>
                <a:ext cx="706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总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15952" y="220"/>
              <a:ext cx="924" cy="854"/>
              <a:chOff x="15952" y="220"/>
              <a:chExt cx="924" cy="854"/>
            </a:xfrm>
          </p:grpSpPr>
          <p:grpSp>
            <p:nvGrpSpPr>
              <p:cNvPr id="17" name="组合 57"/>
              <p:cNvGrpSpPr/>
              <p:nvPr/>
            </p:nvGrpSpPr>
            <p:grpSpPr>
              <a:xfrm rot="0">
                <a:off x="15952" y="220"/>
                <a:ext cx="924" cy="854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8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椭圆 18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38" name="TextBox 77"/>
              <p:cNvSpPr txBox="1"/>
              <p:nvPr/>
            </p:nvSpPr>
            <p:spPr>
              <a:xfrm>
                <a:off x="16060" y="234"/>
                <a:ext cx="705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结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</p:grpSp>
      <p:sp>
        <p:nvSpPr>
          <p:cNvPr id="2" name="文本框 1"/>
          <p:cNvSpPr txBox="1"/>
          <p:nvPr/>
        </p:nvSpPr>
        <p:spPr>
          <a:xfrm>
            <a:off x="1969770" y="712470"/>
            <a:ext cx="2287270" cy="645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 cmpd="sng">
            <a:solidFill>
              <a:srgbClr val="92D050"/>
            </a:solidFill>
            <a:prstDash val="solid"/>
          </a:ln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7030A0"/>
                </a:solidFill>
              </a:rPr>
              <a:t>课堂小结：</a:t>
            </a:r>
            <a:endParaRPr lang="zh-CN" altLang="en-US" sz="3600">
              <a:solidFill>
                <a:srgbClr val="7030A0"/>
              </a:solidFill>
            </a:endParaRPr>
          </a:p>
        </p:txBody>
      </p:sp>
      <p:sp>
        <p:nvSpPr>
          <p:cNvPr id="15363" name="文本框 100359"/>
          <p:cNvSpPr txBox="1"/>
          <p:nvPr/>
        </p:nvSpPr>
        <p:spPr>
          <a:xfrm>
            <a:off x="1928495" y="2517140"/>
            <a:ext cx="232664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algn="l">
              <a:spcBef>
                <a:spcPct val="50000"/>
              </a:spcBef>
              <a:buClrTx/>
              <a:buSzTx/>
              <a:buFontTx/>
            </a:pP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楷体_GB2312" panose="02010609030101010101" pitchFamily="49" charset="-122"/>
                <a:sym typeface="+mn-ea"/>
              </a:rPr>
              <a:t>球的体积：</a:t>
            </a:r>
            <a:endParaRPr lang="zh-CN" altLang="en-US" sz="2400" dirty="0">
              <a:solidFill>
                <a:schemeClr val="tx1"/>
              </a:solidFill>
              <a:latin typeface="Arial" panose="020B0604020202020204" pitchFamily="34" charset="0"/>
              <a:ea typeface="楷体_GB2312" panose="02010609030101010101" pitchFamily="49" charset="-122"/>
              <a:sym typeface="+mn-ea"/>
            </a:endParaRPr>
          </a:p>
        </p:txBody>
      </p:sp>
      <p:sp>
        <p:nvSpPr>
          <p:cNvPr id="15373" name="文本框 100374"/>
          <p:cNvSpPr txBox="1"/>
          <p:nvPr/>
        </p:nvSpPr>
        <p:spPr>
          <a:xfrm>
            <a:off x="1921510" y="1957705"/>
            <a:ext cx="320040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球的表面积：</a:t>
            </a:r>
            <a:endParaRPr lang="zh-CN" altLang="en-US" sz="2400" dirty="0">
              <a:solidFill>
                <a:schemeClr val="tx1"/>
              </a:solidFill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  <p:graphicFrame>
        <p:nvGraphicFramePr>
          <p:cNvPr id="3" name="对象 2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3678555" y="1915160"/>
          <a:ext cx="3934460" cy="545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" name="" r:id="rId3" imgW="1739900" imgH="241300" progId="Equation.KSEE3">
                  <p:embed/>
                </p:oleObj>
              </mc:Choice>
              <mc:Fallback>
                <p:oleObj name="" r:id="rId3" imgW="1739900" imgH="2413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78555" y="1915160"/>
                        <a:ext cx="3934460" cy="545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对象 12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3514725" y="2381885"/>
          <a:ext cx="3451860" cy="781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" name="" r:id="rId5" imgW="1739900" imgH="393700" progId="Equation.KSEE3">
                  <p:embed/>
                </p:oleObj>
              </mc:Choice>
              <mc:Fallback>
                <p:oleObj name="" r:id="rId5" imgW="1739900" imgH="3937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14725" y="2381885"/>
                        <a:ext cx="3451860" cy="7816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1925955" y="1464945"/>
            <a:ext cx="28422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1.</a:t>
            </a:r>
            <a:r>
              <a:rPr lang="zh-CN" altLang="en-US">
                <a:solidFill>
                  <a:srgbClr val="FF0000"/>
                </a:solidFill>
              </a:rPr>
              <a:t>两个公式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54530" y="4037965"/>
            <a:ext cx="28422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3.</a:t>
            </a:r>
            <a:r>
              <a:rPr lang="zh-CN" altLang="en-US">
                <a:solidFill>
                  <a:srgbClr val="FF0000"/>
                </a:solidFill>
              </a:rPr>
              <a:t>一个结论</a:t>
            </a:r>
            <a:endParaRPr lang="zh-CN" altLang="en-US">
              <a:solidFill>
                <a:srgbClr val="FF0000"/>
              </a:solidFill>
            </a:endParaRPr>
          </a:p>
        </p:txBody>
      </p:sp>
      <p:graphicFrame>
        <p:nvGraphicFramePr>
          <p:cNvPr id="8" name="对象 7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2107565" y="5436235"/>
          <a:ext cx="2851785" cy="570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7" imgW="1270000" imgH="254000" progId="Equation.KSEE3">
                  <p:embed/>
                </p:oleObj>
              </mc:Choice>
              <mc:Fallback>
                <p:oleObj name="" r:id="rId7" imgW="1270000" imgH="2540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07565" y="5436235"/>
                        <a:ext cx="2851785" cy="57023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 w="28575" cmpd="sng">
                        <a:solidFill>
                          <a:srgbClr val="92D050"/>
                        </a:solidFill>
                        <a:prstDash val="solid"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对象 25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5524500" y="5436235"/>
          <a:ext cx="2763520" cy="558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" name="" r:id="rId9" imgW="1257300" imgH="254000" progId="Equation.KSEE3">
                  <p:embed/>
                </p:oleObj>
              </mc:Choice>
              <mc:Fallback>
                <p:oleObj name="" r:id="rId9" imgW="1257300" imgH="2540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524500" y="5436235"/>
                        <a:ext cx="2763520" cy="558165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 w="28575" cmpd="sng">
                        <a:solidFill>
                          <a:srgbClr val="92D050"/>
                        </a:solidFill>
                        <a:prstDash val="solid"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文本框 30"/>
          <p:cNvSpPr txBox="1"/>
          <p:nvPr/>
        </p:nvSpPr>
        <p:spPr>
          <a:xfrm>
            <a:off x="1921510" y="4500880"/>
            <a:ext cx="845121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sym typeface="+mn-ea"/>
              </a:rPr>
              <a:t>两个球的表面积之比等于这两个球的半径比的平方；</a:t>
            </a:r>
            <a:endParaRPr lang="zh-CN" altLang="en-US" sz="2400">
              <a:solidFill>
                <a:schemeClr val="tx1"/>
              </a:solidFill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sym typeface="+mn-ea"/>
              </a:rPr>
              <a:t>体积之比等于这两个球的半径比的立方．</a:t>
            </a:r>
            <a:endParaRPr lang="zh-CN" altLang="en-US" sz="2400">
              <a:solidFill>
                <a:schemeClr val="tx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48180" y="2999740"/>
            <a:ext cx="28422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2.</a:t>
            </a:r>
            <a:r>
              <a:rPr lang="zh-CN" altLang="en-US">
                <a:solidFill>
                  <a:srgbClr val="FF0000"/>
                </a:solidFill>
              </a:rPr>
              <a:t>一个方法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917065" y="3514090"/>
            <a:ext cx="79648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sym typeface="+mn-ea"/>
              </a:rPr>
              <a:t>推导球的体积公式的过程：</a:t>
            </a:r>
            <a:r>
              <a:rPr lang="en-US" altLang="zh-CN" sz="2400">
                <a:solidFill>
                  <a:schemeClr val="tx1"/>
                </a:solidFill>
                <a:sym typeface="+mn-ea"/>
              </a:rPr>
              <a:t>1.</a:t>
            </a:r>
            <a:r>
              <a:rPr lang="zh-CN" altLang="en-US" sz="2400">
                <a:solidFill>
                  <a:schemeClr val="tx1"/>
                </a:solidFill>
                <a:sym typeface="+mn-ea"/>
              </a:rPr>
              <a:t>分割；</a:t>
            </a:r>
            <a:r>
              <a:rPr lang="en-US" altLang="zh-CN" sz="2400">
                <a:solidFill>
                  <a:schemeClr val="tx1"/>
                </a:solidFill>
                <a:sym typeface="+mn-ea"/>
              </a:rPr>
              <a:t>2.</a:t>
            </a:r>
            <a:r>
              <a:rPr lang="zh-CN" altLang="en-US" sz="2400">
                <a:solidFill>
                  <a:schemeClr val="tx1"/>
                </a:solidFill>
                <a:sym typeface="+mn-ea"/>
              </a:rPr>
              <a:t>求近似值；</a:t>
            </a:r>
            <a:r>
              <a:rPr lang="en-US" altLang="zh-CN" sz="2400">
                <a:solidFill>
                  <a:schemeClr val="tx1"/>
                </a:solidFill>
                <a:sym typeface="+mn-ea"/>
              </a:rPr>
              <a:t>3.</a:t>
            </a:r>
            <a:r>
              <a:rPr lang="zh-CN" altLang="en-US" sz="2400">
                <a:solidFill>
                  <a:schemeClr val="tx1"/>
                </a:solidFill>
                <a:sym typeface="+mn-ea"/>
              </a:rPr>
              <a:t>转化</a:t>
            </a:r>
            <a:endParaRPr lang="zh-CN" altLang="en-US" sz="240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1" grpId="0"/>
      <p:bldP spid="6" grpId="0"/>
      <p:bldP spid="7" grpId="0"/>
      <p:bldP spid="15373" grpId="0"/>
      <p:bldP spid="1536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128" name="组合 5127"/>
          <p:cNvGrpSpPr/>
          <p:nvPr/>
        </p:nvGrpSpPr>
        <p:grpSpPr>
          <a:xfrm>
            <a:off x="145415" y="123190"/>
            <a:ext cx="2133600" cy="457200"/>
            <a:chOff x="170" y="96"/>
            <a:chExt cx="1344" cy="288"/>
          </a:xfrm>
        </p:grpSpPr>
        <p:pic>
          <p:nvPicPr>
            <p:cNvPr id="5124" name="图片 5123" descr="校徽副本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70" y="96"/>
              <a:ext cx="288" cy="2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5" name="图片 5124" descr="叶选平题字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CFD"/>
                </a:clrFrom>
                <a:clrTo>
                  <a:srgbClr val="FEFC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6" y="96"/>
              <a:ext cx="1008" cy="285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" name="组合 24"/>
          <p:cNvGrpSpPr/>
          <p:nvPr/>
        </p:nvGrpSpPr>
        <p:grpSpPr>
          <a:xfrm>
            <a:off x="7867015" y="46990"/>
            <a:ext cx="3462020" cy="576580"/>
            <a:chOff x="12389" y="220"/>
            <a:chExt cx="5452" cy="908"/>
          </a:xfrm>
        </p:grpSpPr>
        <p:cxnSp>
          <p:nvCxnSpPr>
            <p:cNvPr id="889858" name="直接连接符 2"/>
            <p:cNvCxnSpPr/>
            <p:nvPr/>
          </p:nvCxnSpPr>
          <p:spPr>
            <a:xfrm>
              <a:off x="12389" y="1122"/>
              <a:ext cx="5452" cy="6"/>
            </a:xfrm>
            <a:prstGeom prst="line">
              <a:avLst/>
            </a:prstGeom>
            <a:ln w="28575" cap="flat" cmpd="sng">
              <a:solidFill>
                <a:srgbClr val="996633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grpSp>
          <p:nvGrpSpPr>
            <p:cNvPr id="22" name="组合 21"/>
            <p:cNvGrpSpPr/>
            <p:nvPr/>
          </p:nvGrpSpPr>
          <p:grpSpPr>
            <a:xfrm>
              <a:off x="12684" y="223"/>
              <a:ext cx="923" cy="855"/>
              <a:chOff x="10635" y="223"/>
              <a:chExt cx="923" cy="855"/>
            </a:xfrm>
          </p:grpSpPr>
          <p:grpSp>
            <p:nvGrpSpPr>
              <p:cNvPr id="58" name="组合 57"/>
              <p:cNvGrpSpPr/>
              <p:nvPr/>
            </p:nvGrpSpPr>
            <p:grpSpPr>
              <a:xfrm rot="0">
                <a:off x="10635" y="223"/>
                <a:ext cx="923" cy="855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60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椭圆 60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20" name="TextBox 77"/>
              <p:cNvSpPr txBox="1"/>
              <p:nvPr/>
            </p:nvSpPr>
            <p:spPr>
              <a:xfrm>
                <a:off x="10741" y="238"/>
                <a:ext cx="706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zh-CN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课</a:t>
                </a:r>
                <a:endParaRPr lang="zh-CN" altLang="zh-CN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13756" y="236"/>
              <a:ext cx="924" cy="854"/>
              <a:chOff x="12369" y="236"/>
              <a:chExt cx="924" cy="854"/>
            </a:xfrm>
          </p:grpSpPr>
          <p:grpSp>
            <p:nvGrpSpPr>
              <p:cNvPr id="9" name="组合 57"/>
              <p:cNvGrpSpPr/>
              <p:nvPr/>
            </p:nvGrpSpPr>
            <p:grpSpPr>
              <a:xfrm rot="0">
                <a:off x="12369" y="236"/>
                <a:ext cx="924" cy="854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0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23" name="TextBox 77"/>
              <p:cNvSpPr txBox="1"/>
              <p:nvPr/>
            </p:nvSpPr>
            <p:spPr>
              <a:xfrm>
                <a:off x="12477" y="250"/>
                <a:ext cx="705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堂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14848" y="224"/>
              <a:ext cx="923" cy="855"/>
              <a:chOff x="14165" y="224"/>
              <a:chExt cx="923" cy="855"/>
            </a:xfrm>
          </p:grpSpPr>
          <p:grpSp>
            <p:nvGrpSpPr>
              <p:cNvPr id="14" name="组合 57"/>
              <p:cNvGrpSpPr/>
              <p:nvPr/>
            </p:nvGrpSpPr>
            <p:grpSpPr>
              <a:xfrm rot="0">
                <a:off x="14165" y="224"/>
                <a:ext cx="923" cy="855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5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椭圆 15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35" name="TextBox 77"/>
              <p:cNvSpPr txBox="1"/>
              <p:nvPr/>
            </p:nvSpPr>
            <p:spPr>
              <a:xfrm>
                <a:off x="14271" y="239"/>
                <a:ext cx="706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小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15952" y="220"/>
              <a:ext cx="924" cy="854"/>
              <a:chOff x="15952" y="220"/>
              <a:chExt cx="924" cy="854"/>
            </a:xfrm>
          </p:grpSpPr>
          <p:grpSp>
            <p:nvGrpSpPr>
              <p:cNvPr id="17" name="组合 57"/>
              <p:cNvGrpSpPr/>
              <p:nvPr/>
            </p:nvGrpSpPr>
            <p:grpSpPr>
              <a:xfrm rot="0">
                <a:off x="15952" y="220"/>
                <a:ext cx="924" cy="854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8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椭圆 18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38" name="TextBox 77"/>
              <p:cNvSpPr txBox="1"/>
              <p:nvPr/>
            </p:nvSpPr>
            <p:spPr>
              <a:xfrm>
                <a:off x="16060" y="234"/>
                <a:ext cx="705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测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</p:grpSp>
      <p:sp>
        <p:nvSpPr>
          <p:cNvPr id="100" name="文本框 99"/>
          <p:cNvSpPr txBox="1"/>
          <p:nvPr/>
        </p:nvSpPr>
        <p:spPr>
          <a:xfrm>
            <a:off x="752475" y="2065020"/>
            <a:ext cx="10297160" cy="3538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sz="3200">
                <a:solidFill>
                  <a:schemeClr val="tx1"/>
                </a:solidFill>
                <a:ea typeface="宋体" panose="02010600030101010101" pitchFamily="2" charset="-122"/>
              </a:rPr>
              <a:t>1.当一个球的半径满足什么条件时，其体积和表面积的数 </a:t>
            </a:r>
            <a:endParaRPr lang="en-US" altLang="zh-CN" sz="3200">
              <a:solidFill>
                <a:schemeClr val="tx1"/>
              </a:solidFill>
              <a:ea typeface="宋体" panose="02010600030101010101" pitchFamily="2" charset="-122"/>
            </a:endParaRPr>
          </a:p>
          <a:p>
            <a:r>
              <a:rPr lang="en-US" altLang="zh-CN" sz="3200">
                <a:solidFill>
                  <a:schemeClr val="tx1"/>
                </a:solidFill>
                <a:ea typeface="宋体" panose="02010600030101010101" pitchFamily="2" charset="-122"/>
              </a:rPr>
              <a:t>   值相等？</a:t>
            </a:r>
            <a:endParaRPr lang="en-US" altLang="zh-CN" sz="3200">
              <a:solidFill>
                <a:schemeClr val="tx1"/>
              </a:solidFill>
              <a:ea typeface="宋体" panose="02010600030101010101" pitchFamily="2" charset="-122"/>
            </a:endParaRPr>
          </a:p>
          <a:p>
            <a:endParaRPr lang="en-US" altLang="zh-CN" sz="3200">
              <a:solidFill>
                <a:schemeClr val="tx1"/>
              </a:solidFill>
              <a:ea typeface="宋体" panose="02010600030101010101" pitchFamily="2" charset="-122"/>
            </a:endParaRPr>
          </a:p>
          <a:p>
            <a:r>
              <a:rPr lang="en-US" altLang="zh-CN" sz="3200">
                <a:solidFill>
                  <a:schemeClr val="tx1"/>
                </a:solidFill>
                <a:ea typeface="宋体" panose="02010600030101010101" pitchFamily="2" charset="-122"/>
              </a:rPr>
              <a:t>2</a:t>
            </a:r>
            <a:r>
              <a:rPr sz="3200">
                <a:solidFill>
                  <a:schemeClr val="tx1"/>
                </a:solidFill>
                <a:ea typeface="宋体" panose="02010600030101010101" pitchFamily="2" charset="-122"/>
              </a:rPr>
              <a:t>.已知三个球的</a:t>
            </a:r>
            <a:r>
              <a:rPr lang="zh-CN" sz="3200">
                <a:solidFill>
                  <a:schemeClr val="tx1"/>
                </a:solidFill>
                <a:ea typeface="宋体" panose="02010600030101010101" pitchFamily="2" charset="-122"/>
              </a:rPr>
              <a:t>体</a:t>
            </a:r>
            <a:r>
              <a:rPr sz="3200">
                <a:solidFill>
                  <a:schemeClr val="tx1"/>
                </a:solidFill>
                <a:ea typeface="宋体" panose="02010600030101010101" pitchFamily="2" charset="-122"/>
              </a:rPr>
              <a:t>积之比是</a:t>
            </a:r>
            <a:r>
              <a:rPr lang="en-US" sz="3200">
                <a:solidFill>
                  <a:schemeClr val="tx1"/>
                </a:solidFill>
                <a:ea typeface="宋体" panose="02010600030101010101" pitchFamily="2" charset="-122"/>
              </a:rPr>
              <a:t>1</a:t>
            </a:r>
            <a:r>
              <a:rPr sz="3200">
                <a:solidFill>
                  <a:schemeClr val="tx1"/>
                </a:solidFill>
                <a:ea typeface="宋体" panose="02010600030101010101" pitchFamily="2" charset="-122"/>
              </a:rPr>
              <a:t>∶</a:t>
            </a:r>
            <a:r>
              <a:rPr lang="en-US" sz="3200">
                <a:solidFill>
                  <a:schemeClr val="tx1"/>
                </a:solidFill>
                <a:ea typeface="宋体" panose="02010600030101010101" pitchFamily="2" charset="-122"/>
              </a:rPr>
              <a:t>8</a:t>
            </a:r>
            <a:r>
              <a:rPr sz="3200">
                <a:solidFill>
                  <a:schemeClr val="tx1"/>
                </a:solidFill>
                <a:ea typeface="宋体" panose="02010600030101010101" pitchFamily="2" charset="-122"/>
              </a:rPr>
              <a:t>∶</a:t>
            </a:r>
            <a:r>
              <a:rPr lang="en-US" sz="3200">
                <a:solidFill>
                  <a:schemeClr val="tx1"/>
                </a:solidFill>
                <a:ea typeface="宋体" panose="02010600030101010101" pitchFamily="2" charset="-122"/>
              </a:rPr>
              <a:t>27</a:t>
            </a:r>
            <a:r>
              <a:rPr sz="3200">
                <a:solidFill>
                  <a:schemeClr val="tx1"/>
                </a:solidFill>
                <a:ea typeface="宋体" panose="02010600030101010101" pitchFamily="2" charset="-122"/>
              </a:rPr>
              <a:t>，则这三个球的</a:t>
            </a:r>
            <a:r>
              <a:rPr lang="zh-CN" sz="3200">
                <a:solidFill>
                  <a:schemeClr val="tx1"/>
                </a:solidFill>
                <a:ea typeface="宋体" panose="02010600030101010101" pitchFamily="2" charset="-122"/>
              </a:rPr>
              <a:t>表面</a:t>
            </a:r>
            <a:endParaRPr sz="3200">
              <a:solidFill>
                <a:schemeClr val="tx1"/>
              </a:solidFill>
              <a:ea typeface="宋体" panose="02010600030101010101" pitchFamily="2" charset="-122"/>
            </a:endParaRPr>
          </a:p>
          <a:p>
            <a:r>
              <a:rPr sz="3200">
                <a:solidFill>
                  <a:schemeClr val="tx1"/>
                </a:solidFill>
                <a:ea typeface="宋体" panose="02010600030101010101" pitchFamily="2" charset="-122"/>
              </a:rPr>
              <a:t>   </a:t>
            </a:r>
            <a:endParaRPr sz="3200">
              <a:solidFill>
                <a:schemeClr val="tx1"/>
              </a:solidFill>
              <a:ea typeface="宋体" panose="02010600030101010101" pitchFamily="2" charset="-122"/>
            </a:endParaRPr>
          </a:p>
          <a:p>
            <a:r>
              <a:rPr sz="3200">
                <a:solidFill>
                  <a:schemeClr val="tx1"/>
                </a:solidFill>
                <a:ea typeface="宋体" panose="02010600030101010101" pitchFamily="2" charset="-122"/>
              </a:rPr>
              <a:t>积之比为___</a:t>
            </a:r>
            <a:r>
              <a:rPr sz="3200">
                <a:solidFill>
                  <a:schemeClr val="tx1"/>
                </a:solidFill>
                <a:sym typeface="+mn-ea"/>
              </a:rPr>
              <a:t>_____</a:t>
            </a:r>
            <a:r>
              <a:rPr sz="3200">
                <a:solidFill>
                  <a:schemeClr val="tx1"/>
                </a:solidFill>
                <a:ea typeface="宋体" panose="02010600030101010101" pitchFamily="2" charset="-122"/>
              </a:rPr>
              <a:t>_</a:t>
            </a:r>
            <a:r>
              <a:rPr sz="3200">
                <a:solidFill>
                  <a:schemeClr val="tx1"/>
                </a:solidFill>
                <a:sym typeface="+mn-ea"/>
              </a:rPr>
              <a:t>___</a:t>
            </a:r>
            <a:r>
              <a:rPr sz="3200">
                <a:solidFill>
                  <a:schemeClr val="tx1"/>
                </a:solidFill>
                <a:ea typeface="宋体" panose="02010600030101010101" pitchFamily="2" charset="-122"/>
              </a:rPr>
              <a:t>____.</a:t>
            </a:r>
            <a:endParaRPr sz="320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lvl="0" algn="l">
              <a:buClrTx/>
              <a:buSzTx/>
              <a:buFontTx/>
            </a:pPr>
            <a:endParaRPr lang="zh-CN" altLang="en-US" sz="320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99465" y="1101725"/>
            <a:ext cx="3727450" cy="10147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6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课堂小测</a:t>
            </a:r>
            <a:endParaRPr lang="en-US" altLang="zh-CN" sz="60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楷体" panose="02010609060101010101" charset="-122"/>
              <a:ea typeface="楷体" panose="02010609060101010101" charset="-122"/>
            </a:endParaRPr>
          </a:p>
        </p:txBody>
      </p:sp>
      <p:graphicFrame>
        <p:nvGraphicFramePr>
          <p:cNvPr id="175109" name="对象 175108"/>
          <p:cNvGraphicFramePr/>
          <p:nvPr/>
        </p:nvGraphicFramePr>
        <p:xfrm>
          <a:off x="3550921" y="4307523"/>
          <a:ext cx="1211580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4" name="" r:id="rId3" imgW="431800" imgH="177165" progId="Equation.3">
                  <p:embed/>
                </p:oleObj>
              </mc:Choice>
              <mc:Fallback>
                <p:oleObj name="" r:id="rId3" imgW="431800" imgH="177165" progId="Equation.3">
                  <p:embed/>
                  <p:pic>
                    <p:nvPicPr>
                      <p:cNvPr id="0" name="图片 311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50921" y="4307523"/>
                        <a:ext cx="1211580" cy="5810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对象 1"/>
          <p:cNvGraphicFramePr/>
          <p:nvPr/>
        </p:nvGraphicFramePr>
        <p:xfrm>
          <a:off x="3186113" y="2865438"/>
          <a:ext cx="1104265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5" imgW="393700" imgH="177165" progId="Equation.3">
                  <p:embed/>
                </p:oleObj>
              </mc:Choice>
              <mc:Fallback>
                <p:oleObj name="" r:id="rId5" imgW="393700" imgH="177165" progId="Equation.3">
                  <p:embed/>
                  <p:pic>
                    <p:nvPicPr>
                      <p:cNvPr id="0" name="图片 311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86113" y="2865438"/>
                        <a:ext cx="1104265" cy="5810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75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128" name="组合 5127"/>
          <p:cNvGrpSpPr/>
          <p:nvPr/>
        </p:nvGrpSpPr>
        <p:grpSpPr>
          <a:xfrm>
            <a:off x="145415" y="123190"/>
            <a:ext cx="2133600" cy="457200"/>
            <a:chOff x="170" y="96"/>
            <a:chExt cx="1344" cy="288"/>
          </a:xfrm>
        </p:grpSpPr>
        <p:pic>
          <p:nvPicPr>
            <p:cNvPr id="5124" name="图片 5123" descr="校徽副本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70" y="96"/>
              <a:ext cx="288" cy="2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5" name="图片 5124" descr="叶选平题字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CFD"/>
                </a:clrFrom>
                <a:clrTo>
                  <a:srgbClr val="FEFC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6" y="96"/>
              <a:ext cx="1008" cy="285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" name="组合 24"/>
          <p:cNvGrpSpPr/>
          <p:nvPr/>
        </p:nvGrpSpPr>
        <p:grpSpPr>
          <a:xfrm>
            <a:off x="7867015" y="46990"/>
            <a:ext cx="3462020" cy="576580"/>
            <a:chOff x="12389" y="220"/>
            <a:chExt cx="5452" cy="908"/>
          </a:xfrm>
        </p:grpSpPr>
        <p:cxnSp>
          <p:nvCxnSpPr>
            <p:cNvPr id="889858" name="直接连接符 2"/>
            <p:cNvCxnSpPr/>
            <p:nvPr/>
          </p:nvCxnSpPr>
          <p:spPr>
            <a:xfrm>
              <a:off x="12389" y="1122"/>
              <a:ext cx="5452" cy="6"/>
            </a:xfrm>
            <a:prstGeom prst="line">
              <a:avLst/>
            </a:prstGeom>
            <a:ln w="28575" cap="flat" cmpd="sng">
              <a:solidFill>
                <a:srgbClr val="996633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grpSp>
          <p:nvGrpSpPr>
            <p:cNvPr id="22" name="组合 21"/>
            <p:cNvGrpSpPr/>
            <p:nvPr/>
          </p:nvGrpSpPr>
          <p:grpSpPr>
            <a:xfrm>
              <a:off x="12684" y="223"/>
              <a:ext cx="923" cy="855"/>
              <a:chOff x="10635" y="223"/>
              <a:chExt cx="923" cy="855"/>
            </a:xfrm>
          </p:grpSpPr>
          <p:grpSp>
            <p:nvGrpSpPr>
              <p:cNvPr id="58" name="组合 57"/>
              <p:cNvGrpSpPr/>
              <p:nvPr/>
            </p:nvGrpSpPr>
            <p:grpSpPr>
              <a:xfrm rot="0">
                <a:off x="10635" y="223"/>
                <a:ext cx="923" cy="855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60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椭圆 60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20" name="TextBox 77"/>
              <p:cNvSpPr txBox="1"/>
              <p:nvPr/>
            </p:nvSpPr>
            <p:spPr>
              <a:xfrm>
                <a:off x="10741" y="238"/>
                <a:ext cx="706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zh-CN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课</a:t>
                </a:r>
                <a:endParaRPr lang="zh-CN" altLang="zh-CN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13756" y="236"/>
              <a:ext cx="924" cy="854"/>
              <a:chOff x="12369" y="236"/>
              <a:chExt cx="924" cy="854"/>
            </a:xfrm>
          </p:grpSpPr>
          <p:grpSp>
            <p:nvGrpSpPr>
              <p:cNvPr id="9" name="组合 57"/>
              <p:cNvGrpSpPr/>
              <p:nvPr/>
            </p:nvGrpSpPr>
            <p:grpSpPr>
              <a:xfrm rot="0">
                <a:off x="12369" y="236"/>
                <a:ext cx="924" cy="854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0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23" name="TextBox 77"/>
              <p:cNvSpPr txBox="1"/>
              <p:nvPr/>
            </p:nvSpPr>
            <p:spPr>
              <a:xfrm>
                <a:off x="12477" y="250"/>
                <a:ext cx="705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后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14848" y="224"/>
              <a:ext cx="923" cy="855"/>
              <a:chOff x="14165" y="224"/>
              <a:chExt cx="923" cy="855"/>
            </a:xfrm>
          </p:grpSpPr>
          <p:grpSp>
            <p:nvGrpSpPr>
              <p:cNvPr id="14" name="组合 57"/>
              <p:cNvGrpSpPr/>
              <p:nvPr/>
            </p:nvGrpSpPr>
            <p:grpSpPr>
              <a:xfrm rot="0">
                <a:off x="14165" y="224"/>
                <a:ext cx="923" cy="855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5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椭圆 15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35" name="TextBox 77"/>
              <p:cNvSpPr txBox="1"/>
              <p:nvPr/>
            </p:nvSpPr>
            <p:spPr>
              <a:xfrm>
                <a:off x="14271" y="239"/>
                <a:ext cx="706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巩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15952" y="220"/>
              <a:ext cx="924" cy="854"/>
              <a:chOff x="15952" y="220"/>
              <a:chExt cx="924" cy="854"/>
            </a:xfrm>
          </p:grpSpPr>
          <p:grpSp>
            <p:nvGrpSpPr>
              <p:cNvPr id="17" name="组合 57"/>
              <p:cNvGrpSpPr/>
              <p:nvPr/>
            </p:nvGrpSpPr>
            <p:grpSpPr>
              <a:xfrm rot="0">
                <a:off x="15952" y="220"/>
                <a:ext cx="924" cy="854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8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椭圆 18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38" name="TextBox 77"/>
              <p:cNvSpPr txBox="1"/>
              <p:nvPr/>
            </p:nvSpPr>
            <p:spPr>
              <a:xfrm>
                <a:off x="16060" y="234"/>
                <a:ext cx="705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固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</p:grpSp>
      <p:sp>
        <p:nvSpPr>
          <p:cNvPr id="100" name="文本框 99"/>
          <p:cNvSpPr txBox="1"/>
          <p:nvPr/>
        </p:nvSpPr>
        <p:spPr>
          <a:xfrm>
            <a:off x="410210" y="1256665"/>
            <a:ext cx="11111865" cy="43999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>
                <a:solidFill>
                  <a:schemeClr val="tx1"/>
                </a:solidFill>
                <a:ea typeface="宋体" panose="02010600030101010101" pitchFamily="2" charset="-122"/>
              </a:rPr>
              <a:t>1.书本P169 复习参考题3.</a:t>
            </a:r>
            <a:endParaRPr>
              <a:solidFill>
                <a:schemeClr val="tx1"/>
              </a:solidFill>
              <a:ea typeface="宋体" panose="02010600030101010101" pitchFamily="2" charset="-122"/>
            </a:endParaRPr>
          </a:p>
          <a:p>
            <a:r>
              <a:rPr>
                <a:solidFill>
                  <a:schemeClr val="tx1"/>
                </a:solidFill>
                <a:ea typeface="宋体" panose="02010600030101010101" pitchFamily="2" charset="-122"/>
              </a:rPr>
              <a:t>（2）球的半径扩大到原来的</a:t>
            </a:r>
            <a:r>
              <a:rPr i="1">
                <a:solidFill>
                  <a:schemeClr val="tx1"/>
                </a:solidFill>
                <a:ea typeface="宋体" panose="02010600030101010101" pitchFamily="2" charset="-122"/>
              </a:rPr>
              <a:t>n</a:t>
            </a:r>
            <a:r>
              <a:rPr>
                <a:solidFill>
                  <a:schemeClr val="tx1"/>
                </a:solidFill>
                <a:ea typeface="宋体" panose="02010600030101010101" pitchFamily="2" charset="-122"/>
              </a:rPr>
              <a:t>倍，则其表面积扩大到原来的</a:t>
            </a:r>
            <a:r>
              <a:rPr u="sng">
                <a:solidFill>
                  <a:schemeClr val="tx1"/>
                </a:solidFill>
                <a:ea typeface="宋体" panose="02010600030101010101" pitchFamily="2" charset="-122"/>
              </a:rPr>
              <a:t>         </a:t>
            </a:r>
            <a:r>
              <a:rPr>
                <a:solidFill>
                  <a:schemeClr val="tx1"/>
                </a:solidFill>
                <a:ea typeface="宋体" panose="02010600030101010101" pitchFamily="2" charset="-122"/>
              </a:rPr>
              <a:t>倍，体积扩大到原来的</a:t>
            </a:r>
            <a:r>
              <a:rPr u="sng">
                <a:solidFill>
                  <a:schemeClr val="tx1"/>
                </a:solidFill>
                <a:ea typeface="宋体" panose="02010600030101010101" pitchFamily="2" charset="-122"/>
              </a:rPr>
              <a:t>               </a:t>
            </a:r>
            <a:r>
              <a:rPr>
                <a:solidFill>
                  <a:schemeClr val="tx1"/>
                </a:solidFill>
                <a:ea typeface="宋体" panose="02010600030101010101" pitchFamily="2" charset="-122"/>
              </a:rPr>
              <a:t>倍.</a:t>
            </a:r>
            <a:endParaRPr>
              <a:solidFill>
                <a:schemeClr val="tx1"/>
              </a:solidFill>
              <a:ea typeface="宋体" panose="02010600030101010101" pitchFamily="2" charset="-122"/>
            </a:endParaRPr>
          </a:p>
          <a:p>
            <a:endParaRPr>
              <a:solidFill>
                <a:schemeClr val="tx1"/>
              </a:solidFill>
              <a:ea typeface="宋体" panose="02010600030101010101" pitchFamily="2" charset="-122"/>
            </a:endParaRPr>
          </a:p>
          <a:p>
            <a:r>
              <a:rPr>
                <a:solidFill>
                  <a:schemeClr val="tx1"/>
                </a:solidFill>
                <a:ea typeface="宋体" panose="02010600030101010101" pitchFamily="2" charset="-122"/>
              </a:rPr>
              <a:t>2.</a:t>
            </a:r>
            <a:r>
              <a:rPr>
                <a:solidFill>
                  <a:schemeClr val="tx1"/>
                </a:solidFill>
              </a:rPr>
              <a:t>已知球的表面积为12π，求它的体积 .</a:t>
            </a:r>
            <a:endParaRPr>
              <a:solidFill>
                <a:schemeClr val="tx1"/>
              </a:solidFill>
            </a:endParaRPr>
          </a:p>
          <a:p>
            <a:endParaRPr>
              <a:solidFill>
                <a:schemeClr val="tx1"/>
              </a:solidFill>
              <a:ea typeface="宋体" panose="02010600030101010101" pitchFamily="2" charset="-122"/>
            </a:endParaRPr>
          </a:p>
          <a:p>
            <a:r>
              <a:rPr>
                <a:solidFill>
                  <a:schemeClr val="tx1"/>
                </a:solidFill>
                <a:ea typeface="宋体" panose="02010600030101010101" pitchFamily="2" charset="-122"/>
              </a:rPr>
              <a:t>3.书本P119 练习4.</a:t>
            </a:r>
            <a:endParaRPr>
              <a:solidFill>
                <a:schemeClr val="tx1"/>
              </a:solidFill>
              <a:ea typeface="宋体" panose="02010600030101010101" pitchFamily="2" charset="-122"/>
            </a:endParaRPr>
          </a:p>
          <a:p>
            <a:r>
              <a:rPr>
                <a:solidFill>
                  <a:schemeClr val="tx1"/>
                </a:solidFill>
                <a:ea typeface="宋体" panose="02010600030101010101" pitchFamily="2" charset="-122"/>
              </a:rPr>
              <a:t>一个长、宽、高分别是80 cm, 60 cm, 55 cm的水槽中装有200 000 cm</a:t>
            </a:r>
            <a:r>
              <a:rPr baseline="30000">
                <a:solidFill>
                  <a:schemeClr val="tx1"/>
                </a:solidFill>
                <a:ea typeface="宋体" panose="02010600030101010101" pitchFamily="2" charset="-122"/>
              </a:rPr>
              <a:t>2</a:t>
            </a:r>
            <a:r>
              <a:rPr>
                <a:solidFill>
                  <a:schemeClr val="tx1"/>
                </a:solidFill>
                <a:ea typeface="宋体" panose="02010600030101010101" pitchFamily="2" charset="-122"/>
              </a:rPr>
              <a:t>的水。现放入一个直径为50 cm的木球，如果木球的三分之二在水中，三分之一在水上， 那么水是否会从水槽中溢出？</a:t>
            </a:r>
            <a:endParaRPr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48635" y="351155"/>
            <a:ext cx="3727450" cy="10147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6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课后作业</a:t>
            </a:r>
            <a:endParaRPr lang="zh-CN" altLang="en-US" sz="60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0899" name="图片 81941" descr="欣赏"/>
          <p:cNvPicPr>
            <a:picLocks noChangeAspect="1"/>
          </p:cNvPicPr>
          <p:nvPr/>
        </p:nvPicPr>
        <p:blipFill>
          <a:blip r:embed="rId1"/>
          <a:srcRect r="47742" b="5518"/>
          <a:stretch>
            <a:fillRect/>
          </a:stretch>
        </p:blipFill>
        <p:spPr>
          <a:xfrm>
            <a:off x="3396615" y="2385695"/>
            <a:ext cx="4728210" cy="1708150"/>
          </a:xfrm>
          <a:prstGeom prst="roundRect">
            <a:avLst/>
          </a:prstGeom>
          <a:noFill/>
          <a:ln w="9525">
            <a:noFill/>
          </a:ln>
        </p:spPr>
      </p:pic>
      <p:grpSp>
        <p:nvGrpSpPr>
          <p:cNvPr id="5128" name="组合 5127"/>
          <p:cNvGrpSpPr/>
          <p:nvPr/>
        </p:nvGrpSpPr>
        <p:grpSpPr>
          <a:xfrm>
            <a:off x="145415" y="123190"/>
            <a:ext cx="2133600" cy="457200"/>
            <a:chOff x="170" y="96"/>
            <a:chExt cx="1344" cy="288"/>
          </a:xfrm>
        </p:grpSpPr>
        <p:pic>
          <p:nvPicPr>
            <p:cNvPr id="5124" name="图片 5123" descr="校徽副本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0" y="96"/>
              <a:ext cx="288" cy="2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5" name="图片 5124" descr="叶选平题字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FCFD"/>
                </a:clrFrom>
                <a:clrTo>
                  <a:srgbClr val="FEFC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6" y="96"/>
              <a:ext cx="1008" cy="285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128" name="组合 5127"/>
          <p:cNvGrpSpPr/>
          <p:nvPr/>
        </p:nvGrpSpPr>
        <p:grpSpPr>
          <a:xfrm>
            <a:off x="128905" y="139700"/>
            <a:ext cx="2133600" cy="457200"/>
            <a:chOff x="170" y="96"/>
            <a:chExt cx="1344" cy="288"/>
          </a:xfrm>
        </p:grpSpPr>
        <p:pic>
          <p:nvPicPr>
            <p:cNvPr id="5124" name="图片 5123" descr="校徽副本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70" y="96"/>
              <a:ext cx="288" cy="2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5" name="图片 5124" descr="叶选平题字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CFD"/>
                </a:clrFrom>
                <a:clrTo>
                  <a:srgbClr val="FEFC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6" y="96"/>
              <a:ext cx="1008" cy="285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" name="组合 24"/>
          <p:cNvGrpSpPr/>
          <p:nvPr/>
        </p:nvGrpSpPr>
        <p:grpSpPr>
          <a:xfrm>
            <a:off x="7867015" y="139700"/>
            <a:ext cx="3462020" cy="576580"/>
            <a:chOff x="12389" y="220"/>
            <a:chExt cx="5452" cy="908"/>
          </a:xfrm>
        </p:grpSpPr>
        <p:cxnSp>
          <p:nvCxnSpPr>
            <p:cNvPr id="889858" name="直接连接符 2"/>
            <p:cNvCxnSpPr/>
            <p:nvPr/>
          </p:nvCxnSpPr>
          <p:spPr>
            <a:xfrm>
              <a:off x="12389" y="1122"/>
              <a:ext cx="5452" cy="6"/>
            </a:xfrm>
            <a:prstGeom prst="line">
              <a:avLst/>
            </a:prstGeom>
            <a:ln w="28575" cap="flat" cmpd="sng">
              <a:solidFill>
                <a:srgbClr val="996633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grpSp>
          <p:nvGrpSpPr>
            <p:cNvPr id="22" name="组合 21"/>
            <p:cNvGrpSpPr/>
            <p:nvPr/>
          </p:nvGrpSpPr>
          <p:grpSpPr>
            <a:xfrm>
              <a:off x="12684" y="223"/>
              <a:ext cx="923" cy="855"/>
              <a:chOff x="10635" y="223"/>
              <a:chExt cx="923" cy="855"/>
            </a:xfrm>
          </p:grpSpPr>
          <p:grpSp>
            <p:nvGrpSpPr>
              <p:cNvPr id="58" name="组合 57"/>
              <p:cNvGrpSpPr/>
              <p:nvPr/>
            </p:nvGrpSpPr>
            <p:grpSpPr>
              <a:xfrm rot="0">
                <a:off x="10635" y="223"/>
                <a:ext cx="923" cy="855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60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椭圆 60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20" name="TextBox 77"/>
              <p:cNvSpPr txBox="1"/>
              <p:nvPr/>
            </p:nvSpPr>
            <p:spPr>
              <a:xfrm>
                <a:off x="10741" y="238"/>
                <a:ext cx="706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情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13756" y="236"/>
              <a:ext cx="924" cy="854"/>
              <a:chOff x="12369" y="236"/>
              <a:chExt cx="924" cy="854"/>
            </a:xfrm>
          </p:grpSpPr>
          <p:grpSp>
            <p:nvGrpSpPr>
              <p:cNvPr id="4" name="组合 57"/>
              <p:cNvGrpSpPr/>
              <p:nvPr/>
            </p:nvGrpSpPr>
            <p:grpSpPr>
              <a:xfrm rot="0">
                <a:off x="12369" y="236"/>
                <a:ext cx="924" cy="854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5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" name="椭圆 5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23" name="TextBox 77"/>
              <p:cNvSpPr txBox="1"/>
              <p:nvPr/>
            </p:nvSpPr>
            <p:spPr>
              <a:xfrm>
                <a:off x="12477" y="250"/>
                <a:ext cx="705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境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14848" y="224"/>
              <a:ext cx="923" cy="855"/>
              <a:chOff x="14165" y="224"/>
              <a:chExt cx="923" cy="855"/>
            </a:xfrm>
          </p:grpSpPr>
          <p:grpSp>
            <p:nvGrpSpPr>
              <p:cNvPr id="14" name="组合 57"/>
              <p:cNvGrpSpPr/>
              <p:nvPr/>
            </p:nvGrpSpPr>
            <p:grpSpPr>
              <a:xfrm rot="0">
                <a:off x="14165" y="224"/>
                <a:ext cx="923" cy="855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5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椭圆 15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35" name="TextBox 77"/>
              <p:cNvSpPr txBox="1"/>
              <p:nvPr/>
            </p:nvSpPr>
            <p:spPr>
              <a:xfrm>
                <a:off x="14271" y="239"/>
                <a:ext cx="706" cy="81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导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15952" y="220"/>
              <a:ext cx="924" cy="854"/>
              <a:chOff x="15952" y="220"/>
              <a:chExt cx="924" cy="854"/>
            </a:xfrm>
          </p:grpSpPr>
          <p:grpSp>
            <p:nvGrpSpPr>
              <p:cNvPr id="17" name="组合 57"/>
              <p:cNvGrpSpPr/>
              <p:nvPr/>
            </p:nvGrpSpPr>
            <p:grpSpPr>
              <a:xfrm rot="0">
                <a:off x="15952" y="220"/>
                <a:ext cx="924" cy="854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8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椭圆 18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38" name="TextBox 77"/>
              <p:cNvSpPr txBox="1"/>
              <p:nvPr/>
            </p:nvSpPr>
            <p:spPr>
              <a:xfrm>
                <a:off x="16060" y="234"/>
                <a:ext cx="705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入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</p:grpSp>
      <p:pic>
        <p:nvPicPr>
          <p:cNvPr id="7" name="图片 6" descr="新加坡苹果滨海湾金沙店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785" y="821690"/>
            <a:ext cx="7636510" cy="5086350"/>
          </a:xfrm>
          <a:prstGeom prst="rect">
            <a:avLst/>
          </a:prstGeom>
        </p:spPr>
      </p:pic>
      <p:pic>
        <p:nvPicPr>
          <p:cNvPr id="8" name="图片 7" descr="伦敦麦迪逊广场花园公司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0" y="766445"/>
            <a:ext cx="9214485" cy="5196840"/>
          </a:xfrm>
          <a:prstGeom prst="rect">
            <a:avLst/>
          </a:prstGeom>
        </p:spPr>
      </p:pic>
      <p:pic>
        <p:nvPicPr>
          <p:cNvPr id="9" name="图片 8" descr="天津滨海市公共图书馆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8430" y="755015"/>
            <a:ext cx="7728585" cy="5153025"/>
          </a:xfrm>
          <a:prstGeom prst="rect">
            <a:avLst/>
          </a:prstGeom>
        </p:spPr>
      </p:pic>
      <p:pic>
        <p:nvPicPr>
          <p:cNvPr id="10" name="图片 9" descr="5b0988e595225.cdn.sohucs"/>
          <p:cNvPicPr>
            <a:picLocks noChangeAspect="1"/>
          </p:cNvPicPr>
          <p:nvPr/>
        </p:nvPicPr>
        <p:blipFill>
          <a:blip r:embed="rId6"/>
          <a:srcRect l="-145" t="-246" r="528" b="246"/>
          <a:stretch>
            <a:fillRect/>
          </a:stretch>
        </p:blipFill>
        <p:spPr>
          <a:xfrm>
            <a:off x="1221105" y="815975"/>
            <a:ext cx="8883015" cy="514731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128" name="组合 5127"/>
          <p:cNvGrpSpPr/>
          <p:nvPr/>
        </p:nvGrpSpPr>
        <p:grpSpPr>
          <a:xfrm>
            <a:off x="128905" y="139700"/>
            <a:ext cx="2133600" cy="457200"/>
            <a:chOff x="170" y="96"/>
            <a:chExt cx="1344" cy="288"/>
          </a:xfrm>
        </p:grpSpPr>
        <p:pic>
          <p:nvPicPr>
            <p:cNvPr id="5124" name="图片 5123" descr="校徽副本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70" y="96"/>
              <a:ext cx="288" cy="2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5" name="图片 5124" descr="叶选平题字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CFD"/>
                </a:clrFrom>
                <a:clrTo>
                  <a:srgbClr val="FEFC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6" y="96"/>
              <a:ext cx="1008" cy="285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" name="组合 24"/>
          <p:cNvGrpSpPr/>
          <p:nvPr/>
        </p:nvGrpSpPr>
        <p:grpSpPr>
          <a:xfrm>
            <a:off x="7820025" y="120650"/>
            <a:ext cx="3462020" cy="576580"/>
            <a:chOff x="12389" y="220"/>
            <a:chExt cx="5452" cy="908"/>
          </a:xfrm>
        </p:grpSpPr>
        <p:cxnSp>
          <p:nvCxnSpPr>
            <p:cNvPr id="889858" name="直接连接符 2"/>
            <p:cNvCxnSpPr/>
            <p:nvPr/>
          </p:nvCxnSpPr>
          <p:spPr>
            <a:xfrm>
              <a:off x="12389" y="1122"/>
              <a:ext cx="5452" cy="6"/>
            </a:xfrm>
            <a:prstGeom prst="line">
              <a:avLst/>
            </a:prstGeom>
            <a:ln w="28575" cap="flat" cmpd="sng">
              <a:solidFill>
                <a:srgbClr val="996633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grpSp>
          <p:nvGrpSpPr>
            <p:cNvPr id="22" name="组合 21"/>
            <p:cNvGrpSpPr/>
            <p:nvPr/>
          </p:nvGrpSpPr>
          <p:grpSpPr>
            <a:xfrm>
              <a:off x="12684" y="223"/>
              <a:ext cx="923" cy="855"/>
              <a:chOff x="10635" y="223"/>
              <a:chExt cx="923" cy="855"/>
            </a:xfrm>
          </p:grpSpPr>
          <p:grpSp>
            <p:nvGrpSpPr>
              <p:cNvPr id="58" name="组合 57"/>
              <p:cNvGrpSpPr/>
              <p:nvPr/>
            </p:nvGrpSpPr>
            <p:grpSpPr>
              <a:xfrm rot="0">
                <a:off x="10635" y="223"/>
                <a:ext cx="923" cy="855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60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椭圆 60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20" name="TextBox 77"/>
              <p:cNvSpPr txBox="1"/>
              <p:nvPr/>
            </p:nvSpPr>
            <p:spPr>
              <a:xfrm>
                <a:off x="10741" y="238"/>
                <a:ext cx="706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问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13756" y="236"/>
              <a:ext cx="924" cy="854"/>
              <a:chOff x="12369" y="236"/>
              <a:chExt cx="924" cy="854"/>
            </a:xfrm>
          </p:grpSpPr>
          <p:grpSp>
            <p:nvGrpSpPr>
              <p:cNvPr id="2" name="组合 57"/>
              <p:cNvGrpSpPr/>
              <p:nvPr/>
            </p:nvGrpSpPr>
            <p:grpSpPr>
              <a:xfrm rot="0">
                <a:off x="12369" y="236"/>
                <a:ext cx="924" cy="854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3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23" name="TextBox 77"/>
              <p:cNvSpPr txBox="1"/>
              <p:nvPr/>
            </p:nvSpPr>
            <p:spPr>
              <a:xfrm>
                <a:off x="12477" y="250"/>
                <a:ext cx="705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题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14848" y="224"/>
              <a:ext cx="923" cy="855"/>
              <a:chOff x="14165" y="224"/>
              <a:chExt cx="923" cy="855"/>
            </a:xfrm>
          </p:grpSpPr>
          <p:grpSp>
            <p:nvGrpSpPr>
              <p:cNvPr id="14" name="组合 57"/>
              <p:cNvGrpSpPr/>
              <p:nvPr/>
            </p:nvGrpSpPr>
            <p:grpSpPr>
              <a:xfrm rot="0">
                <a:off x="14165" y="224"/>
                <a:ext cx="923" cy="855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5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椭圆 15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35" name="TextBox 77"/>
              <p:cNvSpPr txBox="1"/>
              <p:nvPr/>
            </p:nvSpPr>
            <p:spPr>
              <a:xfrm>
                <a:off x="14271" y="239"/>
                <a:ext cx="706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引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15952" y="220"/>
              <a:ext cx="924" cy="854"/>
              <a:chOff x="15952" y="220"/>
              <a:chExt cx="924" cy="854"/>
            </a:xfrm>
          </p:grpSpPr>
          <p:grpSp>
            <p:nvGrpSpPr>
              <p:cNvPr id="17" name="组合 57"/>
              <p:cNvGrpSpPr/>
              <p:nvPr/>
            </p:nvGrpSpPr>
            <p:grpSpPr>
              <a:xfrm rot="0">
                <a:off x="15952" y="220"/>
                <a:ext cx="924" cy="854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8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椭圆 18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38" name="TextBox 77"/>
              <p:cNvSpPr txBox="1"/>
              <p:nvPr/>
            </p:nvSpPr>
            <p:spPr>
              <a:xfrm>
                <a:off x="16060" y="234"/>
                <a:ext cx="705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领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</p:grpSp>
      <p:pic>
        <p:nvPicPr>
          <p:cNvPr id="10" name="图片 9" descr="5b0988e595225.cdn.sohucs"/>
          <p:cNvPicPr>
            <a:picLocks noChangeAspect="1"/>
          </p:cNvPicPr>
          <p:nvPr/>
        </p:nvPicPr>
        <p:blipFill>
          <a:blip r:embed="rId3"/>
          <a:srcRect l="12707" r="43509"/>
          <a:stretch>
            <a:fillRect/>
          </a:stretch>
        </p:blipFill>
        <p:spPr>
          <a:xfrm>
            <a:off x="387985" y="888365"/>
            <a:ext cx="3530600" cy="465455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064635" y="1120140"/>
            <a:ext cx="717105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4561B5"/>
                </a:solidFill>
              </a:rPr>
              <a:t>烟台黄海游乐城中有一个巨大的球体建筑，高30米，直径21.8米，由不锈钢网架结构筑成，叫做“黄海明珠”，球内共分六层，主要以游客餐饮娱乐为主.</a:t>
            </a:r>
            <a:endParaRPr lang="zh-CN" altLang="en-US">
              <a:solidFill>
                <a:srgbClr val="4561B5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64635" y="2842260"/>
            <a:ext cx="73647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tx1"/>
                </a:solidFill>
              </a:rPr>
              <a:t>问题：</a:t>
            </a:r>
            <a:endParaRPr lang="zh-CN" altLang="en-US" sz="2400">
              <a:solidFill>
                <a:schemeClr val="tx1"/>
              </a:solidFill>
            </a:endParaRPr>
          </a:p>
          <a:p>
            <a:r>
              <a:rPr lang="zh-CN" altLang="en-US" sz="2400">
                <a:solidFill>
                  <a:schemeClr val="tx1"/>
                </a:solidFill>
              </a:rPr>
              <a:t>(1)若要在球体结构表面重新装修，贴上一层蓝色的玻璃，那么所需的材料多少与球的哪个量有关？</a:t>
            </a:r>
            <a:endParaRPr lang="zh-CN" altLang="en-US" sz="2400">
              <a:solidFill>
                <a:schemeClr val="tx1"/>
              </a:solidFill>
            </a:endParaRPr>
          </a:p>
          <a:p>
            <a:endParaRPr lang="zh-CN" altLang="en-US" sz="2400">
              <a:solidFill>
                <a:schemeClr val="tx1"/>
              </a:solidFill>
            </a:endParaRPr>
          </a:p>
          <a:p>
            <a:endParaRPr lang="zh-CN" altLang="en-US" sz="2400">
              <a:solidFill>
                <a:schemeClr val="tx1"/>
              </a:solidFill>
            </a:endParaRPr>
          </a:p>
          <a:p>
            <a:r>
              <a:rPr lang="zh-CN" altLang="en-US" sz="2400">
                <a:solidFill>
                  <a:schemeClr val="tx1"/>
                </a:solidFill>
              </a:rPr>
              <a:t>(2)若要衡量球体结构内能够容纳多少游客，则应考虑球的哪个量？</a:t>
            </a:r>
            <a:endParaRPr lang="zh-CN" altLang="en-US" sz="2400">
              <a:solidFill>
                <a:schemeClr val="tx1"/>
              </a:solidFill>
            </a:endParaRPr>
          </a:p>
          <a:p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97345" y="4036060"/>
            <a:ext cx="1256665" cy="521970"/>
          </a:xfrm>
          <a:prstGeom prst="rect">
            <a:avLst/>
          </a:prstGeom>
          <a:solidFill>
            <a:srgbClr val="FFFF42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p>
            <a:r>
              <a:rPr lang="zh-CN" altLang="zh-CN">
                <a:solidFill>
                  <a:srgbClr val="435FB3"/>
                </a:solidFill>
              </a:rPr>
              <a:t>表面积</a:t>
            </a:r>
            <a:endParaRPr lang="zh-CN" altLang="zh-CN">
              <a:solidFill>
                <a:srgbClr val="435FB3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837680" y="5159375"/>
            <a:ext cx="911860" cy="521970"/>
          </a:xfrm>
          <a:prstGeom prst="rect">
            <a:avLst/>
          </a:prstGeom>
          <a:solidFill>
            <a:srgbClr val="FFFF42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p>
            <a:r>
              <a:rPr lang="zh-CN" altLang="zh-CN">
                <a:solidFill>
                  <a:srgbClr val="435FB3"/>
                </a:solidFill>
              </a:rPr>
              <a:t>体积</a:t>
            </a:r>
            <a:endParaRPr lang="zh-CN" altLang="zh-CN">
              <a:solidFill>
                <a:srgbClr val="435FB3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 bldLvl="0" animBg="1"/>
      <p:bldP spid="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128" name="组合 5127"/>
          <p:cNvGrpSpPr/>
          <p:nvPr/>
        </p:nvGrpSpPr>
        <p:grpSpPr>
          <a:xfrm>
            <a:off x="128905" y="139700"/>
            <a:ext cx="2133600" cy="457200"/>
            <a:chOff x="170" y="96"/>
            <a:chExt cx="1344" cy="288"/>
          </a:xfrm>
        </p:grpSpPr>
        <p:pic>
          <p:nvPicPr>
            <p:cNvPr id="5124" name="图片 5123" descr="校徽副本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70" y="96"/>
              <a:ext cx="288" cy="2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5" name="图片 5124" descr="叶选平题字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CFD"/>
                </a:clrFrom>
                <a:clrTo>
                  <a:srgbClr val="FEFC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6" y="96"/>
              <a:ext cx="1008" cy="285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" name="组合 24"/>
          <p:cNvGrpSpPr/>
          <p:nvPr/>
        </p:nvGrpSpPr>
        <p:grpSpPr>
          <a:xfrm>
            <a:off x="7867015" y="139700"/>
            <a:ext cx="3462020" cy="576580"/>
            <a:chOff x="12389" y="220"/>
            <a:chExt cx="5452" cy="908"/>
          </a:xfrm>
        </p:grpSpPr>
        <p:cxnSp>
          <p:nvCxnSpPr>
            <p:cNvPr id="20" name="直接连接符 2"/>
            <p:cNvCxnSpPr/>
            <p:nvPr/>
          </p:nvCxnSpPr>
          <p:spPr>
            <a:xfrm>
              <a:off x="12389" y="1122"/>
              <a:ext cx="5452" cy="6"/>
            </a:xfrm>
            <a:prstGeom prst="line">
              <a:avLst/>
            </a:prstGeom>
            <a:ln w="28575" cap="flat" cmpd="sng">
              <a:solidFill>
                <a:srgbClr val="996633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grpSp>
          <p:nvGrpSpPr>
            <p:cNvPr id="22" name="组合 21"/>
            <p:cNvGrpSpPr/>
            <p:nvPr/>
          </p:nvGrpSpPr>
          <p:grpSpPr>
            <a:xfrm>
              <a:off x="12684" y="223"/>
              <a:ext cx="923" cy="855"/>
              <a:chOff x="10635" y="223"/>
              <a:chExt cx="923" cy="855"/>
            </a:xfrm>
          </p:grpSpPr>
          <p:grpSp>
            <p:nvGrpSpPr>
              <p:cNvPr id="21" name="组合 20"/>
              <p:cNvGrpSpPr/>
              <p:nvPr/>
            </p:nvGrpSpPr>
            <p:grpSpPr>
              <a:xfrm rot="0">
                <a:off x="10635" y="223"/>
                <a:ext cx="923" cy="855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23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椭圆 23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" name="TextBox 77"/>
              <p:cNvSpPr txBox="1"/>
              <p:nvPr/>
            </p:nvSpPr>
            <p:spPr>
              <a:xfrm>
                <a:off x="10741" y="238"/>
                <a:ext cx="706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自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13756" y="236"/>
              <a:ext cx="924" cy="854"/>
              <a:chOff x="12369" y="236"/>
              <a:chExt cx="924" cy="854"/>
            </a:xfrm>
          </p:grpSpPr>
          <p:grpSp>
            <p:nvGrpSpPr>
              <p:cNvPr id="28" name="组合 57"/>
              <p:cNvGrpSpPr/>
              <p:nvPr/>
            </p:nvGrpSpPr>
            <p:grpSpPr>
              <a:xfrm rot="0">
                <a:off x="12369" y="236"/>
                <a:ext cx="924" cy="854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29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" name="TextBox 77"/>
              <p:cNvSpPr txBox="1"/>
              <p:nvPr/>
            </p:nvSpPr>
            <p:spPr>
              <a:xfrm>
                <a:off x="12477" y="250"/>
                <a:ext cx="705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主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14848" y="224"/>
              <a:ext cx="923" cy="855"/>
              <a:chOff x="14165" y="224"/>
              <a:chExt cx="923" cy="855"/>
            </a:xfrm>
          </p:grpSpPr>
          <p:grpSp>
            <p:nvGrpSpPr>
              <p:cNvPr id="33" name="组合 57"/>
              <p:cNvGrpSpPr/>
              <p:nvPr/>
            </p:nvGrpSpPr>
            <p:grpSpPr>
              <a:xfrm rot="0">
                <a:off x="14165" y="224"/>
                <a:ext cx="923" cy="855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34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椭圆 34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" name="TextBox 77"/>
              <p:cNvSpPr txBox="1"/>
              <p:nvPr/>
            </p:nvSpPr>
            <p:spPr>
              <a:xfrm>
                <a:off x="14271" y="239"/>
                <a:ext cx="706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阅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15952" y="220"/>
              <a:ext cx="924" cy="854"/>
              <a:chOff x="15952" y="220"/>
              <a:chExt cx="924" cy="854"/>
            </a:xfrm>
          </p:grpSpPr>
          <p:grpSp>
            <p:nvGrpSpPr>
              <p:cNvPr id="38" name="组合 57"/>
              <p:cNvGrpSpPr/>
              <p:nvPr/>
            </p:nvGrpSpPr>
            <p:grpSpPr>
              <a:xfrm rot="0">
                <a:off x="15952" y="220"/>
                <a:ext cx="924" cy="854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39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椭圆 39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TextBox 77"/>
              <p:cNvSpPr txBox="1"/>
              <p:nvPr/>
            </p:nvSpPr>
            <p:spPr>
              <a:xfrm>
                <a:off x="16060" y="234"/>
                <a:ext cx="705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悟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</p:grpSp>
      <p:sp>
        <p:nvSpPr>
          <p:cNvPr id="42" name="文本框 41"/>
          <p:cNvSpPr txBox="1"/>
          <p:nvPr/>
        </p:nvSpPr>
        <p:spPr>
          <a:xfrm>
            <a:off x="511175" y="1598930"/>
            <a:ext cx="104990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4561B5"/>
                </a:solidFill>
              </a:rPr>
              <a:t>阅读书本</a:t>
            </a:r>
            <a:r>
              <a:rPr lang="en-US" altLang="zh-CN" sz="4000">
                <a:solidFill>
                  <a:srgbClr val="4561B5"/>
                </a:solidFill>
              </a:rPr>
              <a:t>P117</a:t>
            </a:r>
            <a:r>
              <a:rPr lang="zh-CN" altLang="en-US" sz="4000">
                <a:solidFill>
                  <a:srgbClr val="4561B5"/>
                </a:solidFill>
              </a:rPr>
              <a:t>页最后两句话，完成以下问题：</a:t>
            </a:r>
            <a:endParaRPr lang="zh-CN" altLang="en-US" sz="4000">
              <a:solidFill>
                <a:srgbClr val="4561B5"/>
              </a:solidFill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586105" y="2390140"/>
            <a:ext cx="97440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chemeClr val="tx1"/>
                </a:solidFill>
              </a:rPr>
              <a:t>1.</a:t>
            </a:r>
            <a:r>
              <a:rPr lang="zh-CN" altLang="en-US" sz="3600">
                <a:solidFill>
                  <a:schemeClr val="tx1"/>
                </a:solidFill>
              </a:rPr>
              <a:t>若球的半径为</a:t>
            </a:r>
            <a:r>
              <a:rPr lang="en-US" altLang="zh-CN" sz="3600" i="1">
                <a:solidFill>
                  <a:schemeClr val="tx1"/>
                </a:solidFill>
              </a:rPr>
              <a:t>R</a:t>
            </a:r>
            <a:r>
              <a:rPr lang="zh-CN" altLang="en-US" sz="3600">
                <a:solidFill>
                  <a:schemeClr val="tx1"/>
                </a:solidFill>
              </a:rPr>
              <a:t>，则球的表面积</a:t>
            </a:r>
            <a:r>
              <a:rPr lang="en-US" altLang="zh-CN" sz="4400" i="1">
                <a:sym typeface="+mn-ea"/>
              </a:rPr>
              <a:t>S</a:t>
            </a:r>
            <a:r>
              <a:rPr lang="en-US" altLang="zh-CN" sz="4400">
                <a:sym typeface="+mn-ea"/>
              </a:rPr>
              <a:t>=</a:t>
            </a:r>
            <a:r>
              <a:rPr lang="zh-CN" altLang="en-US" sz="3600">
                <a:solidFill>
                  <a:schemeClr val="tx1"/>
                </a:solidFill>
              </a:rPr>
              <a:t>  </a:t>
            </a:r>
            <a:r>
              <a:rPr lang="zh-CN" altLang="en-US" sz="3600" u="sng">
                <a:solidFill>
                  <a:schemeClr val="tx1"/>
                </a:solidFill>
              </a:rPr>
              <a:t>            </a:t>
            </a:r>
            <a:r>
              <a:rPr lang="en-US" altLang="zh-CN" sz="3600" u="sng">
                <a:solidFill>
                  <a:schemeClr val="tx1"/>
                </a:solidFill>
              </a:rPr>
              <a:t>.</a:t>
            </a:r>
            <a:endParaRPr lang="en-US" altLang="zh-CN" sz="3600" u="sng">
              <a:solidFill>
                <a:schemeClr val="tx1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586105" y="3239135"/>
            <a:ext cx="102641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chemeClr val="tx1"/>
                </a:solidFill>
              </a:rPr>
              <a:t>2.</a:t>
            </a:r>
            <a:r>
              <a:rPr lang="zh-CN" altLang="en-US" sz="3600">
                <a:solidFill>
                  <a:schemeClr val="tx1"/>
                </a:solidFill>
              </a:rPr>
              <a:t>若球的直径为</a:t>
            </a:r>
            <a:r>
              <a:rPr lang="en-US" altLang="zh-CN" sz="3600">
                <a:solidFill>
                  <a:schemeClr val="tx1"/>
                </a:solidFill>
              </a:rPr>
              <a:t>6</a:t>
            </a:r>
            <a:r>
              <a:rPr lang="zh-CN" altLang="en-US" sz="3600">
                <a:solidFill>
                  <a:schemeClr val="tx1"/>
                </a:solidFill>
              </a:rPr>
              <a:t>，则球的表面积</a:t>
            </a:r>
            <a:r>
              <a:rPr lang="en-US" altLang="zh-CN" sz="4400" i="1">
                <a:sym typeface="+mn-ea"/>
              </a:rPr>
              <a:t>S</a:t>
            </a:r>
            <a:r>
              <a:rPr lang="en-US" altLang="zh-CN" sz="4400">
                <a:sym typeface="+mn-ea"/>
              </a:rPr>
              <a:t>=</a:t>
            </a:r>
            <a:r>
              <a:rPr lang="zh-CN" altLang="en-US" sz="3600" u="sng">
                <a:solidFill>
                  <a:schemeClr val="tx1"/>
                </a:solidFill>
              </a:rPr>
              <a:t>                     </a:t>
            </a:r>
            <a:r>
              <a:rPr lang="en-US" altLang="zh-CN" sz="3600" u="sng">
                <a:solidFill>
                  <a:schemeClr val="tx1"/>
                </a:solidFill>
              </a:rPr>
              <a:t>.</a:t>
            </a:r>
            <a:endParaRPr lang="en-US" altLang="zh-CN" sz="3600" u="sng">
              <a:solidFill>
                <a:schemeClr val="tx1"/>
              </a:solidFill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8054340" y="2291080"/>
            <a:ext cx="24688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/>
              <a:t>4π</a:t>
            </a:r>
            <a:r>
              <a:rPr lang="zh-CN" altLang="en-US" sz="4800" i="1"/>
              <a:t>R</a:t>
            </a:r>
            <a:r>
              <a:rPr lang="zh-CN" altLang="en-US" sz="4800" baseline="30000"/>
              <a:t>2</a:t>
            </a:r>
            <a:endParaRPr lang="zh-CN" altLang="en-US" sz="4800" baseline="30000"/>
          </a:p>
        </p:txBody>
      </p:sp>
      <p:sp>
        <p:nvSpPr>
          <p:cNvPr id="48" name="文本框 47"/>
          <p:cNvSpPr txBox="1"/>
          <p:nvPr/>
        </p:nvSpPr>
        <p:spPr>
          <a:xfrm>
            <a:off x="8061960" y="3246755"/>
            <a:ext cx="24688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800"/>
              <a:t>36</a:t>
            </a:r>
            <a:r>
              <a:rPr lang="zh-CN" altLang="en-US" sz="4800"/>
              <a:t>π</a:t>
            </a:r>
            <a:endParaRPr lang="zh-CN" altLang="en-US" sz="4800" baseline="30000"/>
          </a:p>
        </p:txBody>
      </p:sp>
      <p:sp>
        <p:nvSpPr>
          <p:cNvPr id="100" name="文本框 99"/>
          <p:cNvSpPr txBox="1"/>
          <p:nvPr/>
        </p:nvSpPr>
        <p:spPr>
          <a:xfrm>
            <a:off x="586105" y="4077335"/>
            <a:ext cx="95021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3600">
                <a:solidFill>
                  <a:schemeClr val="tx1"/>
                </a:solidFill>
                <a:sym typeface="+mn-ea"/>
              </a:rPr>
              <a:t>3</a:t>
            </a:r>
            <a:r>
              <a:rPr lang="en-US" altLang="zh-CN" sz="3600">
                <a:solidFill>
                  <a:schemeClr val="tx1"/>
                </a:solidFill>
                <a:sym typeface="+mn-ea"/>
              </a:rPr>
              <a:t>.</a:t>
            </a:r>
            <a:r>
              <a:rPr lang="en-US" altLang="zh-CN" sz="3600">
                <a:solidFill>
                  <a:schemeClr val="tx1"/>
                </a:solidFill>
                <a:sym typeface="+mn-ea"/>
              </a:rPr>
              <a:t>表面积为</a:t>
            </a:r>
            <a:r>
              <a:rPr lang="en-US" altLang="zh-CN" sz="3600">
                <a:solidFill>
                  <a:schemeClr val="tx1"/>
                </a:solidFill>
                <a:sym typeface="+mn-ea"/>
              </a:rPr>
              <a:t>16</a:t>
            </a:r>
            <a:r>
              <a:rPr lang="en-US" altLang="zh-CN" sz="3600">
                <a:solidFill>
                  <a:schemeClr val="tx1"/>
                </a:solidFill>
                <a:sym typeface="+mn-ea"/>
              </a:rPr>
              <a:t>π</a:t>
            </a:r>
            <a:r>
              <a:rPr lang="en-US" altLang="zh-CN" sz="3600">
                <a:solidFill>
                  <a:schemeClr val="tx1"/>
                </a:solidFill>
                <a:sym typeface="+mn-ea"/>
              </a:rPr>
              <a:t>的球的半径</a:t>
            </a:r>
            <a:r>
              <a:rPr lang="en-US" altLang="zh-CN" sz="4400" i="1">
                <a:sym typeface="+mn-ea"/>
              </a:rPr>
              <a:t>R</a:t>
            </a:r>
            <a:r>
              <a:rPr lang="en-US" altLang="zh-CN" sz="3600">
                <a:sym typeface="+mn-ea"/>
              </a:rPr>
              <a:t>=</a:t>
            </a:r>
            <a:r>
              <a:rPr lang="zh-CN" altLang="en-US" sz="3600" u="sng">
                <a:solidFill>
                  <a:schemeClr val="tx1"/>
                </a:solidFill>
                <a:sym typeface="+mn-ea"/>
              </a:rPr>
              <a:t>                     </a:t>
            </a:r>
            <a:r>
              <a:rPr lang="en-US" altLang="zh-CN" sz="3600">
                <a:solidFill>
                  <a:schemeClr val="tx1"/>
                </a:solidFill>
                <a:sym typeface="+mn-ea"/>
              </a:rPr>
              <a:t>．</a:t>
            </a:r>
            <a:endParaRPr lang="en-US" altLang="zh-CN" sz="3600">
              <a:solidFill>
                <a:schemeClr val="tx1"/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84670" y="4046855"/>
            <a:ext cx="17919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800"/>
              <a:t>2</a:t>
            </a:r>
            <a:endParaRPr lang="en-US" sz="4800" baseline="3000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7" grpId="1"/>
      <p:bldP spid="48" grpId="1"/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7" name="矩形 165891"/>
          <p:cNvSpPr/>
          <p:nvPr/>
        </p:nvSpPr>
        <p:spPr>
          <a:xfrm>
            <a:off x="295275" y="765810"/>
            <a:ext cx="8694420" cy="18764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例</a:t>
            </a:r>
            <a:r>
              <a:rPr lang="en-US" altLang="zh-CN" sz="3200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en-US" altLang="zh-CN" sz="3200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</a:t>
            </a:r>
            <a:r>
              <a:rPr lang="zh-CN" alt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如图，某种浮标由两个半球和一个圆柱黏合而成，半球的直径是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0.3</a:t>
            </a:r>
            <a:r>
              <a:rPr lang="en-US" altLang="zh-CN" sz="2800" i="1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</a:t>
            </a:r>
            <a:r>
              <a:rPr lang="zh-CN" alt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，</a:t>
            </a:r>
            <a:r>
              <a:rPr lang="zh-CN" alt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圆柱高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0.6</a:t>
            </a:r>
            <a:r>
              <a:rPr lang="en-US" altLang="zh-CN" sz="2800" i="1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.  </a:t>
            </a:r>
            <a:r>
              <a:rPr lang="zh-CN" alt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如果在浮标表面涂一层防水漆，每平方米需要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0.5</a:t>
            </a:r>
            <a:r>
              <a:rPr lang="en-US" altLang="zh-CN" sz="2800" i="1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kg</a:t>
            </a:r>
            <a:r>
              <a:rPr lang="zh-CN" alt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涂料，那么给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1000</a:t>
            </a:r>
            <a:r>
              <a:rPr lang="zh-CN" alt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个这样的浮标涂防水漆需要多少涂料？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(</a:t>
            </a:r>
            <a:r>
              <a:rPr lang="zh-CN" altLang="en-US">
                <a:solidFill>
                  <a:srgbClr val="7030A0"/>
                </a:solidFill>
                <a:sym typeface="+mn-ea"/>
              </a:rPr>
              <a:t>π</a:t>
            </a:r>
            <a:r>
              <a:rPr lang="zh-CN" alt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取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3.14)</a:t>
            </a:r>
            <a:endParaRPr lang="en-US" altLang="zh-CN" sz="2800" dirty="0">
              <a:solidFill>
                <a:srgbClr val="7030A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65895" name="矩形 165894"/>
          <p:cNvSpPr/>
          <p:nvPr/>
        </p:nvSpPr>
        <p:spPr>
          <a:xfrm>
            <a:off x="758825" y="2827655"/>
            <a:ext cx="581215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解：一个浮标的半径为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0.15</a:t>
            </a:r>
            <a:r>
              <a:rPr lang="en-US" altLang="zh-CN" i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，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5128" name="组合 5127"/>
          <p:cNvGrpSpPr/>
          <p:nvPr/>
        </p:nvGrpSpPr>
        <p:grpSpPr>
          <a:xfrm>
            <a:off x="128905" y="139700"/>
            <a:ext cx="2133600" cy="457200"/>
            <a:chOff x="170" y="96"/>
            <a:chExt cx="1344" cy="288"/>
          </a:xfrm>
        </p:grpSpPr>
        <p:pic>
          <p:nvPicPr>
            <p:cNvPr id="5124" name="图片 5123" descr="校徽副本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70" y="96"/>
              <a:ext cx="288" cy="2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5" name="图片 5124" descr="叶选平题字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CFD"/>
                </a:clrFrom>
                <a:clrTo>
                  <a:srgbClr val="FEFC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6" y="96"/>
              <a:ext cx="1008" cy="285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" name="组合 24"/>
          <p:cNvGrpSpPr/>
          <p:nvPr/>
        </p:nvGrpSpPr>
        <p:grpSpPr>
          <a:xfrm>
            <a:off x="7867015" y="46990"/>
            <a:ext cx="3462020" cy="576580"/>
            <a:chOff x="12389" y="220"/>
            <a:chExt cx="5452" cy="908"/>
          </a:xfrm>
        </p:grpSpPr>
        <p:cxnSp>
          <p:nvCxnSpPr>
            <p:cNvPr id="889858" name="直接连接符 2"/>
            <p:cNvCxnSpPr/>
            <p:nvPr/>
          </p:nvCxnSpPr>
          <p:spPr>
            <a:xfrm>
              <a:off x="12389" y="1122"/>
              <a:ext cx="5452" cy="6"/>
            </a:xfrm>
            <a:prstGeom prst="line">
              <a:avLst/>
            </a:prstGeom>
            <a:ln w="28575" cap="flat" cmpd="sng">
              <a:solidFill>
                <a:srgbClr val="996633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grpSp>
          <p:nvGrpSpPr>
            <p:cNvPr id="22" name="组合 21"/>
            <p:cNvGrpSpPr/>
            <p:nvPr/>
          </p:nvGrpSpPr>
          <p:grpSpPr>
            <a:xfrm>
              <a:off x="12684" y="223"/>
              <a:ext cx="923" cy="855"/>
              <a:chOff x="10635" y="223"/>
              <a:chExt cx="923" cy="855"/>
            </a:xfrm>
          </p:grpSpPr>
          <p:grpSp>
            <p:nvGrpSpPr>
              <p:cNvPr id="58" name="组合 57"/>
              <p:cNvGrpSpPr/>
              <p:nvPr/>
            </p:nvGrpSpPr>
            <p:grpSpPr>
              <a:xfrm rot="0">
                <a:off x="10635" y="223"/>
                <a:ext cx="923" cy="855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60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椭圆 60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20" name="TextBox 77"/>
              <p:cNvSpPr txBox="1"/>
              <p:nvPr/>
            </p:nvSpPr>
            <p:spPr>
              <a:xfrm>
                <a:off x="10741" y="238"/>
                <a:ext cx="706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典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13756" y="236"/>
              <a:ext cx="924" cy="854"/>
              <a:chOff x="12369" y="236"/>
              <a:chExt cx="924" cy="854"/>
            </a:xfrm>
          </p:grpSpPr>
          <p:grpSp>
            <p:nvGrpSpPr>
              <p:cNvPr id="4" name="组合 57"/>
              <p:cNvGrpSpPr/>
              <p:nvPr/>
            </p:nvGrpSpPr>
            <p:grpSpPr>
              <a:xfrm rot="0">
                <a:off x="12369" y="236"/>
                <a:ext cx="924" cy="854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5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23" name="TextBox 77"/>
              <p:cNvSpPr txBox="1"/>
              <p:nvPr/>
            </p:nvSpPr>
            <p:spPr>
              <a:xfrm>
                <a:off x="12477" y="250"/>
                <a:ext cx="705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例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14848" y="224"/>
              <a:ext cx="923" cy="855"/>
              <a:chOff x="14165" y="224"/>
              <a:chExt cx="923" cy="855"/>
            </a:xfrm>
          </p:grpSpPr>
          <p:grpSp>
            <p:nvGrpSpPr>
              <p:cNvPr id="14" name="组合 57"/>
              <p:cNvGrpSpPr/>
              <p:nvPr/>
            </p:nvGrpSpPr>
            <p:grpSpPr>
              <a:xfrm rot="0">
                <a:off x="14165" y="224"/>
                <a:ext cx="923" cy="855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5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椭圆 15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35" name="TextBox 77"/>
              <p:cNvSpPr txBox="1"/>
              <p:nvPr/>
            </p:nvSpPr>
            <p:spPr>
              <a:xfrm>
                <a:off x="14271" y="239"/>
                <a:ext cx="706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分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15952" y="220"/>
              <a:ext cx="924" cy="854"/>
              <a:chOff x="15952" y="220"/>
              <a:chExt cx="924" cy="854"/>
            </a:xfrm>
          </p:grpSpPr>
          <p:grpSp>
            <p:nvGrpSpPr>
              <p:cNvPr id="17" name="组合 57"/>
              <p:cNvGrpSpPr/>
              <p:nvPr/>
            </p:nvGrpSpPr>
            <p:grpSpPr>
              <a:xfrm rot="0">
                <a:off x="15952" y="220"/>
                <a:ext cx="924" cy="854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8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椭圆 18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38" name="TextBox 77"/>
              <p:cNvSpPr txBox="1"/>
              <p:nvPr/>
            </p:nvSpPr>
            <p:spPr>
              <a:xfrm>
                <a:off x="16060" y="234"/>
                <a:ext cx="705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析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</p:grpSp>
      <p:sp>
        <p:nvSpPr>
          <p:cNvPr id="6" name="文本框 5"/>
          <p:cNvSpPr txBox="1"/>
          <p:nvPr/>
        </p:nvSpPr>
        <p:spPr>
          <a:xfrm>
            <a:off x="1570355" y="3333750"/>
            <a:ext cx="336042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dirty="0">
                <a:solidFill>
                  <a:schemeClr val="tx1"/>
                </a:solidFill>
                <a:sym typeface="+mn-ea"/>
              </a:rPr>
              <a:t>表面积</a:t>
            </a:r>
            <a:r>
              <a:rPr lang="en-US" altLang="zh-CN" i="1" dirty="0">
                <a:solidFill>
                  <a:schemeClr val="tx1"/>
                </a:solidFill>
                <a:sym typeface="+mn-ea"/>
              </a:rPr>
              <a:t>S </a:t>
            </a:r>
            <a:r>
              <a:rPr lang="en-US" altLang="zh-CN" dirty="0">
                <a:solidFill>
                  <a:schemeClr val="tx1"/>
                </a:solidFill>
                <a:sym typeface="+mn-ea"/>
              </a:rPr>
              <a:t>= </a:t>
            </a:r>
            <a:r>
              <a:rPr lang="en-US" altLang="zh-CN" i="1" dirty="0">
                <a:solidFill>
                  <a:schemeClr val="tx1"/>
                </a:solidFill>
                <a:sym typeface="+mn-ea"/>
              </a:rPr>
              <a:t>S</a:t>
            </a:r>
            <a:r>
              <a:rPr lang="zh-CN" altLang="en-US" baseline="-25000" dirty="0">
                <a:solidFill>
                  <a:schemeClr val="tx1"/>
                </a:solidFill>
                <a:sym typeface="+mn-ea"/>
              </a:rPr>
              <a:t>圆柱侧</a:t>
            </a:r>
            <a:r>
              <a:rPr lang="en-US" altLang="zh-CN" dirty="0">
                <a:solidFill>
                  <a:schemeClr val="tx1"/>
                </a:solidFill>
                <a:sym typeface="+mn-ea"/>
              </a:rPr>
              <a:t>+</a:t>
            </a:r>
            <a:r>
              <a:rPr lang="en-US" altLang="zh-CN" i="1" dirty="0">
                <a:solidFill>
                  <a:schemeClr val="tx1"/>
                </a:solidFill>
                <a:sym typeface="+mn-ea"/>
              </a:rPr>
              <a:t>S</a:t>
            </a:r>
            <a:r>
              <a:rPr lang="zh-CN" altLang="en-US" baseline="-25000" dirty="0">
                <a:solidFill>
                  <a:schemeClr val="tx1"/>
                </a:solidFill>
                <a:sym typeface="+mn-ea"/>
              </a:rPr>
              <a:t>球</a:t>
            </a:r>
            <a:endParaRPr lang="en-US" altLang="zh-CN" baseline="300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41450" y="5193665"/>
            <a:ext cx="94761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dirty="0">
                <a:solidFill>
                  <a:schemeClr val="tx1"/>
                </a:solidFill>
                <a:sym typeface="+mn-ea"/>
              </a:rPr>
              <a:t>所以，</a:t>
            </a:r>
            <a:r>
              <a:rPr lang="en-US" altLang="zh-CN" dirty="0">
                <a:solidFill>
                  <a:schemeClr val="tx1"/>
                </a:solidFill>
                <a:sym typeface="+mn-ea"/>
              </a:rPr>
              <a:t>1000</a:t>
            </a:r>
            <a:r>
              <a:rPr lang="zh-CN" altLang="en-US" dirty="0">
                <a:solidFill>
                  <a:schemeClr val="tx1"/>
                </a:solidFill>
                <a:sym typeface="+mn-ea"/>
              </a:rPr>
              <a:t>个浮标约需涂料   </a:t>
            </a:r>
            <a:r>
              <a:rPr lang="en-US" altLang="zh-CN" dirty="0">
                <a:solidFill>
                  <a:schemeClr val="tx1"/>
                </a:solidFill>
                <a:sym typeface="+mn-ea"/>
              </a:rPr>
              <a:t>0.8478×0.5×1000=423.9(kg).</a:t>
            </a:r>
            <a:endParaRPr lang="en-US" altLang="zh-CN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922905" y="4286885"/>
            <a:ext cx="2222500" cy="9531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dirty="0">
                <a:solidFill>
                  <a:schemeClr val="tx1"/>
                </a:solidFill>
                <a:sym typeface="+mn-ea"/>
              </a:rPr>
              <a:t>=0.18π+0.09π</a:t>
            </a:r>
            <a:endParaRPr lang="en-US" altLang="zh-CN" dirty="0">
              <a:solidFill>
                <a:schemeClr val="tx1"/>
              </a:solidFill>
              <a:sym typeface="+mn-ea"/>
            </a:endParaRPr>
          </a:p>
          <a:p>
            <a:pPr algn="l"/>
            <a:r>
              <a:rPr lang="en-US" altLang="zh-CN" dirty="0">
                <a:solidFill>
                  <a:schemeClr val="tx1"/>
                </a:solidFill>
                <a:sym typeface="+mn-ea"/>
              </a:rPr>
              <a:t>=0.8478(m</a:t>
            </a:r>
            <a:r>
              <a:rPr lang="en-US" altLang="zh-CN" baseline="30000" dirty="0">
                <a:solidFill>
                  <a:schemeClr val="tx1"/>
                </a:solidFill>
                <a:sym typeface="+mn-ea"/>
              </a:rPr>
              <a:t>2</a:t>
            </a:r>
            <a:r>
              <a:rPr lang="en-US" altLang="zh-CN" dirty="0">
                <a:solidFill>
                  <a:schemeClr val="tx1"/>
                </a:solidFill>
                <a:sym typeface="+mn-ea"/>
              </a:rPr>
              <a:t>),</a:t>
            </a:r>
            <a:endParaRPr lang="en-US" altLang="zh-CN" dirty="0">
              <a:solidFill>
                <a:schemeClr val="tx1"/>
              </a:solidFill>
              <a:sym typeface="+mn-ea"/>
            </a:endParaRPr>
          </a:p>
        </p:txBody>
      </p:sp>
      <p:pic>
        <p:nvPicPr>
          <p:cNvPr id="2" name="图片 1" descr="书本例3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0330" y="853440"/>
            <a:ext cx="2284730" cy="268287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文本框 2"/>
          <p:cNvSpPr txBox="1"/>
          <p:nvPr/>
        </p:nvSpPr>
        <p:spPr>
          <a:xfrm>
            <a:off x="2952750" y="3848735"/>
            <a:ext cx="421068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dirty="0">
                <a:solidFill>
                  <a:schemeClr val="tx1"/>
                </a:solidFill>
                <a:sym typeface="+mn-ea"/>
              </a:rPr>
              <a:t>=2π×0.15×0.6+4π×0.15</a:t>
            </a:r>
            <a:r>
              <a:rPr lang="en-US" altLang="zh-CN" baseline="30000" dirty="0">
                <a:solidFill>
                  <a:schemeClr val="tx1"/>
                </a:solidFill>
                <a:sym typeface="+mn-ea"/>
              </a:rPr>
              <a:t>2</a:t>
            </a:r>
            <a:endParaRPr lang="zh-CN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5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5" grpId="0"/>
      <p:bldP spid="6" grpId="0"/>
      <p:bldP spid="10" grpId="0"/>
      <p:bldP spid="8" grpId="0"/>
      <p:bldP spid="165895" grpId="1"/>
      <p:bldP spid="6" grpId="1"/>
      <p:bldP spid="10" grpId="1"/>
      <p:bldP spid="8" grpId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128" name="组合 5127"/>
          <p:cNvGrpSpPr/>
          <p:nvPr/>
        </p:nvGrpSpPr>
        <p:grpSpPr>
          <a:xfrm>
            <a:off x="128905" y="139700"/>
            <a:ext cx="2133600" cy="457200"/>
            <a:chOff x="170" y="96"/>
            <a:chExt cx="1344" cy="288"/>
          </a:xfrm>
        </p:grpSpPr>
        <p:pic>
          <p:nvPicPr>
            <p:cNvPr id="5124" name="图片 5123" descr="校徽副本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70" y="96"/>
              <a:ext cx="288" cy="2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5" name="图片 5124" descr="叶选平题字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CFD"/>
                </a:clrFrom>
                <a:clrTo>
                  <a:srgbClr val="FEFC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6" y="96"/>
              <a:ext cx="1008" cy="285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" name="组合 24"/>
          <p:cNvGrpSpPr/>
          <p:nvPr/>
        </p:nvGrpSpPr>
        <p:grpSpPr>
          <a:xfrm>
            <a:off x="7867015" y="46990"/>
            <a:ext cx="3462020" cy="576580"/>
            <a:chOff x="12389" y="220"/>
            <a:chExt cx="5452" cy="908"/>
          </a:xfrm>
        </p:grpSpPr>
        <p:cxnSp>
          <p:nvCxnSpPr>
            <p:cNvPr id="889858" name="直接连接符 2"/>
            <p:cNvCxnSpPr/>
            <p:nvPr/>
          </p:nvCxnSpPr>
          <p:spPr>
            <a:xfrm>
              <a:off x="12389" y="1122"/>
              <a:ext cx="5452" cy="6"/>
            </a:xfrm>
            <a:prstGeom prst="line">
              <a:avLst/>
            </a:prstGeom>
            <a:ln w="28575" cap="flat" cmpd="sng">
              <a:solidFill>
                <a:srgbClr val="996633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grpSp>
          <p:nvGrpSpPr>
            <p:cNvPr id="22" name="组合 21"/>
            <p:cNvGrpSpPr/>
            <p:nvPr/>
          </p:nvGrpSpPr>
          <p:grpSpPr>
            <a:xfrm>
              <a:off x="12684" y="223"/>
              <a:ext cx="923" cy="855"/>
              <a:chOff x="10635" y="223"/>
              <a:chExt cx="923" cy="855"/>
            </a:xfrm>
          </p:grpSpPr>
          <p:grpSp>
            <p:nvGrpSpPr>
              <p:cNvPr id="58" name="组合 57"/>
              <p:cNvGrpSpPr/>
              <p:nvPr/>
            </p:nvGrpSpPr>
            <p:grpSpPr>
              <a:xfrm rot="0">
                <a:off x="10635" y="223"/>
                <a:ext cx="923" cy="855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60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椭圆 60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20" name="TextBox 77"/>
              <p:cNvSpPr txBox="1"/>
              <p:nvPr/>
            </p:nvSpPr>
            <p:spPr>
              <a:xfrm>
                <a:off x="10741" y="238"/>
                <a:ext cx="706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解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13756" y="236"/>
              <a:ext cx="924" cy="854"/>
              <a:chOff x="12369" y="236"/>
              <a:chExt cx="924" cy="854"/>
            </a:xfrm>
          </p:grpSpPr>
          <p:grpSp>
            <p:nvGrpSpPr>
              <p:cNvPr id="2" name="组合 57"/>
              <p:cNvGrpSpPr/>
              <p:nvPr/>
            </p:nvGrpSpPr>
            <p:grpSpPr>
              <a:xfrm rot="0">
                <a:off x="12369" y="236"/>
                <a:ext cx="924" cy="854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3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23" name="TextBox 77"/>
              <p:cNvSpPr txBox="1"/>
              <p:nvPr/>
            </p:nvSpPr>
            <p:spPr>
              <a:xfrm>
                <a:off x="12477" y="250"/>
                <a:ext cx="705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决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14848" y="224"/>
              <a:ext cx="923" cy="855"/>
              <a:chOff x="14165" y="224"/>
              <a:chExt cx="923" cy="855"/>
            </a:xfrm>
          </p:grpSpPr>
          <p:grpSp>
            <p:nvGrpSpPr>
              <p:cNvPr id="14" name="组合 57"/>
              <p:cNvGrpSpPr/>
              <p:nvPr/>
            </p:nvGrpSpPr>
            <p:grpSpPr>
              <a:xfrm rot="0">
                <a:off x="14165" y="224"/>
                <a:ext cx="923" cy="855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5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椭圆 15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35" name="TextBox 77"/>
              <p:cNvSpPr txBox="1"/>
              <p:nvPr/>
            </p:nvSpPr>
            <p:spPr>
              <a:xfrm>
                <a:off x="14271" y="239"/>
                <a:ext cx="706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问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15952" y="220"/>
              <a:ext cx="924" cy="854"/>
              <a:chOff x="15952" y="220"/>
              <a:chExt cx="924" cy="854"/>
            </a:xfrm>
          </p:grpSpPr>
          <p:grpSp>
            <p:nvGrpSpPr>
              <p:cNvPr id="17" name="组合 57"/>
              <p:cNvGrpSpPr/>
              <p:nvPr/>
            </p:nvGrpSpPr>
            <p:grpSpPr>
              <a:xfrm rot="0">
                <a:off x="15952" y="220"/>
                <a:ext cx="924" cy="854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8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椭圆 18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38" name="TextBox 77"/>
              <p:cNvSpPr txBox="1"/>
              <p:nvPr/>
            </p:nvSpPr>
            <p:spPr>
              <a:xfrm>
                <a:off x="16060" y="234"/>
                <a:ext cx="705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题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</p:grpSp>
      <p:pic>
        <p:nvPicPr>
          <p:cNvPr id="4" name="图片 3" descr="5b0988e595225.cdn.sohucs"/>
          <p:cNvPicPr>
            <a:picLocks noChangeAspect="1"/>
          </p:cNvPicPr>
          <p:nvPr/>
        </p:nvPicPr>
        <p:blipFill>
          <a:blip r:embed="rId3"/>
          <a:srcRect l="12707" r="43509"/>
          <a:stretch>
            <a:fillRect/>
          </a:stretch>
        </p:blipFill>
        <p:spPr>
          <a:xfrm>
            <a:off x="387985" y="888365"/>
            <a:ext cx="3530600" cy="46545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157345" y="749300"/>
            <a:ext cx="717105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7030A0"/>
                </a:solidFill>
              </a:rPr>
              <a:t>烟台黄海游乐城中有一个巨大的球体建筑，高30米，直径21.8米，由不锈钢网架结构筑成，叫做“黄海明珠”，球内共分六层，主要以游客餐饮娱乐为主.</a:t>
            </a:r>
            <a:endParaRPr lang="zh-CN" altLang="en-US">
              <a:solidFill>
                <a:srgbClr val="7030A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57345" y="2471420"/>
            <a:ext cx="736473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7030A0"/>
                </a:solidFill>
                <a:uFillTx/>
              </a:rPr>
              <a:t>问题：</a:t>
            </a:r>
            <a:endParaRPr lang="zh-CN" altLang="en-US" sz="2400">
              <a:solidFill>
                <a:srgbClr val="7030A0"/>
              </a:solidFill>
              <a:uFillTx/>
            </a:endParaRPr>
          </a:p>
          <a:p>
            <a:r>
              <a:rPr lang="zh-CN" altLang="en-US" sz="2400">
                <a:solidFill>
                  <a:srgbClr val="7030A0"/>
                </a:solidFill>
                <a:uFillTx/>
              </a:rPr>
              <a:t>(1)若要在球体结构表面重新装修，贴上一层蓝色的玻璃，那么所需的玻璃面积是多少？（不考虑损耗，保留两位小数，</a:t>
            </a:r>
            <a:r>
              <a:rPr lang="zh-CN" altLang="en-US" sz="2400">
                <a:solidFill>
                  <a:srgbClr val="7030A0"/>
                </a:solidFill>
                <a:sym typeface="+mn-ea"/>
              </a:rPr>
              <a:t>π取</a:t>
            </a:r>
            <a:r>
              <a:rPr lang="en-US" altLang="zh-CN" sz="2400">
                <a:solidFill>
                  <a:srgbClr val="7030A0"/>
                </a:solidFill>
                <a:sym typeface="+mn-ea"/>
              </a:rPr>
              <a:t>3.14</a:t>
            </a:r>
            <a:r>
              <a:rPr lang="zh-CN" altLang="zh-CN" sz="2400">
                <a:solidFill>
                  <a:srgbClr val="7030A0"/>
                </a:solidFill>
                <a:sym typeface="+mn-ea"/>
              </a:rPr>
              <a:t>，参考值</a:t>
            </a:r>
            <a:r>
              <a:rPr lang="en-US" altLang="zh-CN" sz="2400">
                <a:solidFill>
                  <a:srgbClr val="7030A0"/>
                </a:solidFill>
                <a:sym typeface="+mn-ea"/>
              </a:rPr>
              <a:t>10.9</a:t>
            </a:r>
            <a:r>
              <a:rPr lang="en-US" altLang="zh-CN" sz="2400" baseline="30000">
                <a:solidFill>
                  <a:srgbClr val="7030A0"/>
                </a:solidFill>
                <a:sym typeface="+mn-ea"/>
              </a:rPr>
              <a:t>2</a:t>
            </a:r>
            <a:r>
              <a:rPr lang="en-US" altLang="zh-CN" sz="2400">
                <a:solidFill>
                  <a:srgbClr val="7030A0"/>
                </a:solidFill>
                <a:sym typeface="+mn-ea"/>
              </a:rPr>
              <a:t>=118.81.</a:t>
            </a:r>
            <a:r>
              <a:rPr lang="zh-CN" altLang="en-US" sz="2400">
                <a:solidFill>
                  <a:srgbClr val="7030A0"/>
                </a:solidFill>
                <a:uFillTx/>
              </a:rPr>
              <a:t>）</a:t>
            </a:r>
            <a:endParaRPr lang="zh-CN" altLang="en-US" sz="2400">
              <a:solidFill>
                <a:srgbClr val="7030A0"/>
              </a:solidFill>
              <a:uFillTx/>
            </a:endParaRPr>
          </a:p>
        </p:txBody>
      </p:sp>
      <p:graphicFrame>
        <p:nvGraphicFramePr>
          <p:cNvPr id="9" name="对象 8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4248468" y="3854450"/>
          <a:ext cx="6001385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" r:id="rId4" imgW="2540000" imgH="393700" progId="Equation.KSEE3">
                  <p:embed/>
                </p:oleObj>
              </mc:Choice>
              <mc:Fallback>
                <p:oleObj name="" r:id="rId4" imgW="2540000" imgH="393700" progId="Equation.KSEE3">
                  <p:embed/>
                  <p:pic>
                    <p:nvPicPr>
                      <p:cNvPr id="0" name="图片 204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48468" y="3854450"/>
                        <a:ext cx="6001385" cy="930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4186238" y="4691063"/>
          <a:ext cx="4561205" cy="510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" name="" r:id="rId6" imgW="1930400" imgH="215900" progId="Equation.KSEE3">
                  <p:embed/>
                </p:oleObj>
              </mc:Choice>
              <mc:Fallback>
                <p:oleObj name="" r:id="rId6" imgW="1930400" imgH="215900" progId="Equation.KSEE3">
                  <p:embed/>
                  <p:pic>
                    <p:nvPicPr>
                      <p:cNvPr id="0" name="图片 204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86238" y="4691063"/>
                        <a:ext cx="4561205" cy="5105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0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4279583" y="5393373"/>
          <a:ext cx="4801235" cy="510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" name="" r:id="rId8" imgW="2032000" imgH="215900" progId="Equation.KSEE3">
                  <p:embed/>
                </p:oleObj>
              </mc:Choice>
              <mc:Fallback>
                <p:oleObj name="" r:id="rId8" imgW="2032000" imgH="215900" progId="Equation.KSEE3">
                  <p:embed/>
                  <p:pic>
                    <p:nvPicPr>
                      <p:cNvPr id="0" name="图片 204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279583" y="5393373"/>
                        <a:ext cx="4801235" cy="5105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对象 12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8756333" y="4716781"/>
          <a:ext cx="2038985" cy="480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" name="" r:id="rId10" imgW="862965" imgH="203200" progId="Equation.KSEE3">
                  <p:embed/>
                </p:oleObj>
              </mc:Choice>
              <mc:Fallback>
                <p:oleObj name="" r:id="rId10" imgW="862965" imgH="203200" progId="Equation.KSEE3">
                  <p:embed/>
                  <p:pic>
                    <p:nvPicPr>
                      <p:cNvPr id="0" name="图片 2048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756333" y="4716781"/>
                        <a:ext cx="2038985" cy="4806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128" name="组合 5127"/>
          <p:cNvGrpSpPr/>
          <p:nvPr/>
        </p:nvGrpSpPr>
        <p:grpSpPr>
          <a:xfrm>
            <a:off x="128905" y="139700"/>
            <a:ext cx="2133600" cy="457200"/>
            <a:chOff x="170" y="96"/>
            <a:chExt cx="1344" cy="288"/>
          </a:xfrm>
        </p:grpSpPr>
        <p:pic>
          <p:nvPicPr>
            <p:cNvPr id="5124" name="图片 5123" descr="校徽副本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70" y="96"/>
              <a:ext cx="288" cy="2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5" name="图片 5124" descr="叶选平题字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CFD"/>
                </a:clrFrom>
                <a:clrTo>
                  <a:srgbClr val="FEFC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6" y="96"/>
              <a:ext cx="1008" cy="285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" name="组合 24"/>
          <p:cNvGrpSpPr/>
          <p:nvPr/>
        </p:nvGrpSpPr>
        <p:grpSpPr>
          <a:xfrm>
            <a:off x="7867015" y="139700"/>
            <a:ext cx="3462020" cy="576580"/>
            <a:chOff x="12389" y="220"/>
            <a:chExt cx="5452" cy="908"/>
          </a:xfrm>
        </p:grpSpPr>
        <p:cxnSp>
          <p:nvCxnSpPr>
            <p:cNvPr id="20" name="直接连接符 2"/>
            <p:cNvCxnSpPr/>
            <p:nvPr/>
          </p:nvCxnSpPr>
          <p:spPr>
            <a:xfrm>
              <a:off x="12389" y="1122"/>
              <a:ext cx="5452" cy="6"/>
            </a:xfrm>
            <a:prstGeom prst="line">
              <a:avLst/>
            </a:prstGeom>
            <a:ln w="28575" cap="flat" cmpd="sng">
              <a:solidFill>
                <a:srgbClr val="996633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grpSp>
          <p:nvGrpSpPr>
            <p:cNvPr id="22" name="组合 21"/>
            <p:cNvGrpSpPr/>
            <p:nvPr/>
          </p:nvGrpSpPr>
          <p:grpSpPr>
            <a:xfrm>
              <a:off x="12684" y="223"/>
              <a:ext cx="923" cy="855"/>
              <a:chOff x="10635" y="223"/>
              <a:chExt cx="923" cy="855"/>
            </a:xfrm>
          </p:grpSpPr>
          <p:grpSp>
            <p:nvGrpSpPr>
              <p:cNvPr id="21" name="组合 20"/>
              <p:cNvGrpSpPr/>
              <p:nvPr/>
            </p:nvGrpSpPr>
            <p:grpSpPr>
              <a:xfrm rot="0">
                <a:off x="10635" y="223"/>
                <a:ext cx="923" cy="855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23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椭圆 23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" name="TextBox 77"/>
              <p:cNvSpPr txBox="1"/>
              <p:nvPr/>
            </p:nvSpPr>
            <p:spPr>
              <a:xfrm>
                <a:off x="10741" y="238"/>
                <a:ext cx="706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学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13756" y="236"/>
              <a:ext cx="924" cy="854"/>
              <a:chOff x="12369" y="236"/>
              <a:chExt cx="924" cy="854"/>
            </a:xfrm>
          </p:grpSpPr>
          <p:grpSp>
            <p:nvGrpSpPr>
              <p:cNvPr id="28" name="组合 57"/>
              <p:cNvGrpSpPr/>
              <p:nvPr/>
            </p:nvGrpSpPr>
            <p:grpSpPr>
              <a:xfrm rot="0">
                <a:off x="12369" y="236"/>
                <a:ext cx="924" cy="854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29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" name="TextBox 77"/>
              <p:cNvSpPr txBox="1"/>
              <p:nvPr/>
            </p:nvSpPr>
            <p:spPr>
              <a:xfrm>
                <a:off x="12477" y="250"/>
                <a:ext cx="705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法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14848" y="224"/>
              <a:ext cx="923" cy="855"/>
              <a:chOff x="14165" y="224"/>
              <a:chExt cx="923" cy="855"/>
            </a:xfrm>
          </p:grpSpPr>
          <p:grpSp>
            <p:nvGrpSpPr>
              <p:cNvPr id="33" name="组合 57"/>
              <p:cNvGrpSpPr/>
              <p:nvPr/>
            </p:nvGrpSpPr>
            <p:grpSpPr>
              <a:xfrm rot="0">
                <a:off x="14165" y="224"/>
                <a:ext cx="923" cy="855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34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椭圆 34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" name="TextBox 77"/>
              <p:cNvSpPr txBox="1"/>
              <p:nvPr/>
            </p:nvSpPr>
            <p:spPr>
              <a:xfrm>
                <a:off x="14271" y="239"/>
                <a:ext cx="706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迁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15952" y="220"/>
              <a:ext cx="924" cy="854"/>
              <a:chOff x="15952" y="220"/>
              <a:chExt cx="924" cy="854"/>
            </a:xfrm>
          </p:grpSpPr>
          <p:grpSp>
            <p:nvGrpSpPr>
              <p:cNvPr id="38" name="组合 57"/>
              <p:cNvGrpSpPr/>
              <p:nvPr/>
            </p:nvGrpSpPr>
            <p:grpSpPr>
              <a:xfrm rot="0">
                <a:off x="15952" y="220"/>
                <a:ext cx="924" cy="854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39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椭圆 39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TextBox 77"/>
              <p:cNvSpPr txBox="1"/>
              <p:nvPr/>
            </p:nvSpPr>
            <p:spPr>
              <a:xfrm>
                <a:off x="16060" y="234"/>
                <a:ext cx="705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移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</p:grpSp>
      <p:graphicFrame>
        <p:nvGraphicFramePr>
          <p:cNvPr id="4" name="对象 3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5025390" y="313182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" name="" r:id="rId3" imgW="914400" imgH="215900" progId="Equation.KSEE3">
                  <p:embed/>
                </p:oleObj>
              </mc:Choice>
              <mc:Fallback>
                <p:oleObj name="" r:id="rId3" imgW="914400" imgH="215900" progId="Equation.KSEE3">
                  <p:embed/>
                  <p:pic>
                    <p:nvPicPr>
                      <p:cNvPr id="0" name="图片 307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25390" y="313182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圆面积推导视频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294130" y="1183640"/>
            <a:ext cx="8134350" cy="4572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391920" y="772795"/>
            <a:ext cx="7411720" cy="521970"/>
          </a:xfrm>
          <a:prstGeom prst="rect">
            <a:avLst/>
          </a:prstGeom>
          <a:noFill/>
          <a:ln w="28575" cmpd="sng">
            <a:noFill/>
            <a:prstDash val="solid"/>
          </a:ln>
        </p:spPr>
        <p:txBody>
          <a:bodyPr vert="horz" wrap="square" rtlCol="0">
            <a:spAutoFit/>
          </a:bodyPr>
          <a:p>
            <a:r>
              <a:rPr lang="zh-CN" altLang="en-US">
                <a:solidFill>
                  <a:schemeClr val="tx1"/>
                </a:solidFill>
                <a:uFillTx/>
              </a:rPr>
              <a:t>圆的面积公式推导过程有哪些步骤？</a:t>
            </a:r>
            <a:endParaRPr lang="zh-CN" altLang="en-US">
              <a:solidFill>
                <a:schemeClr val="tx1"/>
              </a:solidFill>
              <a:uFillTx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19555" y="4223385"/>
            <a:ext cx="1685925" cy="521970"/>
          </a:xfrm>
          <a:prstGeom prst="rect">
            <a:avLst/>
          </a:prstGeom>
          <a:solidFill>
            <a:srgbClr val="FFFF42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1.</a:t>
            </a:r>
            <a:r>
              <a:rPr lang="zh-CN" altLang="zh-CN">
                <a:solidFill>
                  <a:srgbClr val="FF0000"/>
                </a:solidFill>
              </a:rPr>
              <a:t>分割</a:t>
            </a:r>
            <a:endParaRPr lang="zh-CN" altLang="zh-CN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41495" y="4223385"/>
            <a:ext cx="2305685" cy="521970"/>
          </a:xfrm>
          <a:prstGeom prst="rect">
            <a:avLst/>
          </a:prstGeom>
          <a:solidFill>
            <a:srgbClr val="FFFF42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2.</a:t>
            </a:r>
            <a:r>
              <a:rPr lang="zh-CN" altLang="zh-CN">
                <a:solidFill>
                  <a:srgbClr val="FF0000"/>
                </a:solidFill>
              </a:rPr>
              <a:t>求近似值</a:t>
            </a:r>
            <a:endParaRPr lang="zh-CN" altLang="zh-CN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054975" y="4223385"/>
            <a:ext cx="1651635" cy="521970"/>
          </a:xfrm>
          <a:prstGeom prst="rect">
            <a:avLst/>
          </a:prstGeom>
          <a:solidFill>
            <a:srgbClr val="FFFF42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3.</a:t>
            </a:r>
            <a:r>
              <a:rPr lang="zh-CN" altLang="zh-CN">
                <a:solidFill>
                  <a:srgbClr val="FF0000"/>
                </a:solidFill>
              </a:rPr>
              <a:t>转化</a:t>
            </a:r>
            <a:endParaRPr lang="zh-CN" altLang="zh-CN">
              <a:solidFill>
                <a:srgbClr val="FF0000"/>
              </a:solidFill>
            </a:endParaRPr>
          </a:p>
        </p:txBody>
      </p:sp>
      <p:sp>
        <p:nvSpPr>
          <p:cNvPr id="11" name="下箭头 10"/>
          <p:cNvSpPr/>
          <p:nvPr/>
        </p:nvSpPr>
        <p:spPr>
          <a:xfrm rot="16200000">
            <a:off x="3709035" y="4133215"/>
            <a:ext cx="158115" cy="702310"/>
          </a:xfrm>
          <a:prstGeom prst="downArrow">
            <a:avLst>
              <a:gd name="adj1" fmla="val 49397"/>
              <a:gd name="adj2" fmla="val 1453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下箭头 11"/>
          <p:cNvSpPr/>
          <p:nvPr/>
        </p:nvSpPr>
        <p:spPr>
          <a:xfrm rot="16200000">
            <a:off x="7377430" y="4133850"/>
            <a:ext cx="158115" cy="702310"/>
          </a:xfrm>
          <a:prstGeom prst="downArrow">
            <a:avLst>
              <a:gd name="adj1" fmla="val 49397"/>
              <a:gd name="adj2" fmla="val 1453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361440" y="5065395"/>
            <a:ext cx="5180965" cy="521970"/>
          </a:xfrm>
          <a:prstGeom prst="rect">
            <a:avLst/>
          </a:prstGeom>
          <a:noFill/>
          <a:ln w="28575" cmpd="sng">
            <a:noFill/>
            <a:prstDash val="solid"/>
          </a:ln>
        </p:spPr>
        <p:txBody>
          <a:bodyPr vert="horz" wrap="square" rtlCol="0">
            <a:spAutoFit/>
          </a:bodyPr>
          <a:p>
            <a:r>
              <a:rPr lang="zh-CN" altLang="en-US">
                <a:solidFill>
                  <a:schemeClr val="tx1"/>
                </a:solidFill>
                <a:uFillTx/>
              </a:rPr>
              <a:t>能否类比推导球的体积公式呢？</a:t>
            </a:r>
            <a:endParaRPr lang="zh-CN" altLang="en-US">
              <a:solidFill>
                <a:schemeClr val="tx1"/>
              </a:solidFill>
              <a:uFillTx/>
            </a:endParaRPr>
          </a:p>
        </p:txBody>
      </p:sp>
      <p:grpSp>
        <p:nvGrpSpPr>
          <p:cNvPr id="5128" name="组合 5127"/>
          <p:cNvGrpSpPr/>
          <p:nvPr/>
        </p:nvGrpSpPr>
        <p:grpSpPr>
          <a:xfrm>
            <a:off x="124460" y="139700"/>
            <a:ext cx="2133600" cy="457200"/>
            <a:chOff x="170" y="96"/>
            <a:chExt cx="1344" cy="288"/>
          </a:xfrm>
        </p:grpSpPr>
        <p:pic>
          <p:nvPicPr>
            <p:cNvPr id="5124" name="图片 5123" descr="校徽副本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70" y="96"/>
              <a:ext cx="288" cy="2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5" name="图片 5124" descr="叶选平题字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CFD"/>
                </a:clrFrom>
                <a:clrTo>
                  <a:srgbClr val="FEFC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6" y="96"/>
              <a:ext cx="1008" cy="285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" name="组合 24"/>
          <p:cNvGrpSpPr/>
          <p:nvPr/>
        </p:nvGrpSpPr>
        <p:grpSpPr>
          <a:xfrm>
            <a:off x="7938770" y="127635"/>
            <a:ext cx="3462020" cy="576580"/>
            <a:chOff x="12389" y="220"/>
            <a:chExt cx="5452" cy="908"/>
          </a:xfrm>
        </p:grpSpPr>
        <p:cxnSp>
          <p:nvCxnSpPr>
            <p:cNvPr id="20" name="直接连接符 2"/>
            <p:cNvCxnSpPr/>
            <p:nvPr/>
          </p:nvCxnSpPr>
          <p:spPr>
            <a:xfrm>
              <a:off x="12389" y="1122"/>
              <a:ext cx="5452" cy="6"/>
            </a:xfrm>
            <a:prstGeom prst="line">
              <a:avLst/>
            </a:prstGeom>
            <a:ln w="28575" cap="flat" cmpd="sng">
              <a:solidFill>
                <a:srgbClr val="996633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grpSp>
          <p:nvGrpSpPr>
            <p:cNvPr id="22" name="组合 21"/>
            <p:cNvGrpSpPr/>
            <p:nvPr/>
          </p:nvGrpSpPr>
          <p:grpSpPr>
            <a:xfrm>
              <a:off x="12684" y="223"/>
              <a:ext cx="923" cy="855"/>
              <a:chOff x="10635" y="223"/>
              <a:chExt cx="923" cy="855"/>
            </a:xfrm>
          </p:grpSpPr>
          <p:grpSp>
            <p:nvGrpSpPr>
              <p:cNvPr id="21" name="组合 20"/>
              <p:cNvGrpSpPr/>
              <p:nvPr/>
            </p:nvGrpSpPr>
            <p:grpSpPr>
              <a:xfrm rot="0">
                <a:off x="10635" y="223"/>
                <a:ext cx="923" cy="855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23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椭圆 23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" name="TextBox 77"/>
              <p:cNvSpPr txBox="1"/>
              <p:nvPr/>
            </p:nvSpPr>
            <p:spPr>
              <a:xfrm>
                <a:off x="10741" y="238"/>
                <a:ext cx="706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学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13756" y="236"/>
              <a:ext cx="924" cy="854"/>
              <a:chOff x="12369" y="236"/>
              <a:chExt cx="924" cy="854"/>
            </a:xfrm>
          </p:grpSpPr>
          <p:grpSp>
            <p:nvGrpSpPr>
              <p:cNvPr id="28" name="组合 57"/>
              <p:cNvGrpSpPr/>
              <p:nvPr/>
            </p:nvGrpSpPr>
            <p:grpSpPr>
              <a:xfrm rot="0">
                <a:off x="12369" y="236"/>
                <a:ext cx="924" cy="854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29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" name="TextBox 77"/>
              <p:cNvSpPr txBox="1"/>
              <p:nvPr/>
            </p:nvSpPr>
            <p:spPr>
              <a:xfrm>
                <a:off x="12477" y="250"/>
                <a:ext cx="705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法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14848" y="224"/>
              <a:ext cx="923" cy="855"/>
              <a:chOff x="14165" y="224"/>
              <a:chExt cx="923" cy="855"/>
            </a:xfrm>
          </p:grpSpPr>
          <p:grpSp>
            <p:nvGrpSpPr>
              <p:cNvPr id="33" name="组合 57"/>
              <p:cNvGrpSpPr/>
              <p:nvPr/>
            </p:nvGrpSpPr>
            <p:grpSpPr>
              <a:xfrm rot="0">
                <a:off x="14165" y="224"/>
                <a:ext cx="923" cy="855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34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椭圆 34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" name="TextBox 77"/>
              <p:cNvSpPr txBox="1"/>
              <p:nvPr/>
            </p:nvSpPr>
            <p:spPr>
              <a:xfrm>
                <a:off x="14271" y="239"/>
                <a:ext cx="706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迁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15952" y="220"/>
              <a:ext cx="924" cy="854"/>
              <a:chOff x="15952" y="220"/>
              <a:chExt cx="924" cy="854"/>
            </a:xfrm>
          </p:grpSpPr>
          <p:grpSp>
            <p:nvGrpSpPr>
              <p:cNvPr id="38" name="组合 57"/>
              <p:cNvGrpSpPr/>
              <p:nvPr/>
            </p:nvGrpSpPr>
            <p:grpSpPr>
              <a:xfrm rot="0">
                <a:off x="15952" y="220"/>
                <a:ext cx="924" cy="854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39" name="同心圆 5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椭圆 39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TextBox 77"/>
              <p:cNvSpPr txBox="1"/>
              <p:nvPr/>
            </p:nvSpPr>
            <p:spPr>
              <a:xfrm>
                <a:off x="16060" y="234"/>
                <a:ext cx="705" cy="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86411" tIns="43205" rIns="86411" bIns="43205" anchor="t">
                <a:spAutoFit/>
              </a:bodyPr>
              <a:p>
                <a:pPr algn="ctr" defTabSz="431800"/>
                <a:r>
                  <a:rPr lang="zh-CN" altLang="en-US" dirty="0">
                    <a:solidFill>
                      <a:srgbClr val="666633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移</a:t>
                </a:r>
                <a:endParaRPr lang="zh-CN" altLang="en-US" dirty="0">
                  <a:solidFill>
                    <a:srgbClr val="666633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</p:grpSp>
      <p:pic>
        <p:nvPicPr>
          <p:cNvPr id="6" name="图片 5" descr="分割"/>
          <p:cNvPicPr>
            <a:picLocks noChangeAspect="1"/>
          </p:cNvPicPr>
          <p:nvPr/>
        </p:nvPicPr>
        <p:blipFill>
          <a:blip r:embed="rId3"/>
          <a:srcRect l="10852" t="19948" r="10524" b="11388"/>
          <a:stretch>
            <a:fillRect/>
          </a:stretch>
        </p:blipFill>
        <p:spPr>
          <a:xfrm>
            <a:off x="657860" y="2505075"/>
            <a:ext cx="2999105" cy="1471295"/>
          </a:xfrm>
          <a:prstGeom prst="rect">
            <a:avLst/>
          </a:prstGeom>
        </p:spPr>
      </p:pic>
      <p:pic>
        <p:nvPicPr>
          <p:cNvPr id="8" name="图片 7" descr="取近似值"/>
          <p:cNvPicPr>
            <a:picLocks noChangeAspect="1"/>
          </p:cNvPicPr>
          <p:nvPr/>
        </p:nvPicPr>
        <p:blipFill>
          <a:blip r:embed="rId4"/>
          <a:srcRect l="62281" t="23125" r="10279" b="13076"/>
          <a:stretch>
            <a:fillRect/>
          </a:stretch>
        </p:blipFill>
        <p:spPr>
          <a:xfrm>
            <a:off x="4377055" y="1480185"/>
            <a:ext cx="1955800" cy="2552700"/>
          </a:xfrm>
          <a:prstGeom prst="rect">
            <a:avLst/>
          </a:prstGeom>
        </p:spPr>
      </p:pic>
      <p:pic>
        <p:nvPicPr>
          <p:cNvPr id="10" name="图片 9" descr="转化"/>
          <p:cNvPicPr>
            <a:picLocks noChangeAspect="1"/>
          </p:cNvPicPr>
          <p:nvPr/>
        </p:nvPicPr>
        <p:blipFill>
          <a:blip r:embed="rId5"/>
          <a:srcRect l="21747" t="17418" r="29656" b="42626"/>
          <a:stretch>
            <a:fillRect/>
          </a:stretch>
        </p:blipFill>
        <p:spPr>
          <a:xfrm>
            <a:off x="6966585" y="2447925"/>
            <a:ext cx="3413760" cy="158496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11" grpId="0" bldLvl="0" animBg="1"/>
      <p:bldP spid="7" grpId="0" bldLvl="0" animBg="1"/>
      <p:bldP spid="12" grpId="0" bldLvl="0" animBg="1"/>
      <p:bldP spid="9" grpId="0" bldLvl="0" animBg="1"/>
      <p:bldP spid="13" grpId="0" bldLvl="0" animBg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.xml><?xml version="1.0" encoding="utf-8"?>
<p:tagLst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1861</Words>
  <Application>WPS 演示</Application>
  <PresentationFormat>自定义</PresentationFormat>
  <Paragraphs>341</Paragraphs>
  <Slides>23</Slides>
  <Notes>38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51</vt:i4>
      </vt:variant>
      <vt:variant>
        <vt:lpstr>幻灯片标题</vt:lpstr>
      </vt:variant>
      <vt:variant>
        <vt:i4>23</vt:i4>
      </vt:variant>
    </vt:vector>
  </HeadingPairs>
  <TitlesOfParts>
    <vt:vector size="88" baseType="lpstr">
      <vt:lpstr>Arial</vt:lpstr>
      <vt:lpstr>宋体</vt:lpstr>
      <vt:lpstr>Wingdings</vt:lpstr>
      <vt:lpstr>Times New Roman</vt:lpstr>
      <vt:lpstr>隶书</vt:lpstr>
      <vt:lpstr>Calibri</vt:lpstr>
      <vt:lpstr>微软雅黑</vt:lpstr>
      <vt:lpstr>Garamond</vt:lpstr>
      <vt:lpstr>楷体_GB2312</vt:lpstr>
      <vt:lpstr>新宋体</vt:lpstr>
      <vt:lpstr>Arial Unicode MS</vt:lpstr>
      <vt:lpstr>楷体</vt:lpstr>
      <vt:lpstr>Calibri Light</vt:lpstr>
      <vt:lpstr>Office 主题</vt:lpstr>
      <vt:lpstr>Equation.KSEE3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Equation.KSEE3</vt:lpstr>
      <vt:lpstr>Equation.3</vt:lpstr>
      <vt:lpstr>Equation.3</vt:lpstr>
      <vt:lpstr>Equation.3</vt:lpstr>
      <vt:lpstr>Equation.3</vt:lpstr>
      <vt:lpstr>Equation.3</vt:lpstr>
      <vt:lpstr>Equation.3</vt:lpstr>
      <vt:lpstr>Equation.KSEE3</vt:lpstr>
      <vt:lpstr>Equation.KSEE3</vt:lpstr>
      <vt:lpstr>Word.Document.8</vt:lpstr>
      <vt:lpstr>Equation.KSEE3</vt:lpstr>
      <vt:lpstr>Equation.KSEE3</vt:lpstr>
      <vt:lpstr>Word.Document.8</vt:lpstr>
      <vt:lpstr>Word.Document.8</vt:lpstr>
      <vt:lpstr>Word.Document.8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Equation.3</vt:lpstr>
      <vt:lpstr>Equation.3</vt:lpstr>
      <vt:lpstr>Equation.KSEE3</vt:lpstr>
      <vt:lpstr>Equation.KSEE3</vt:lpstr>
      <vt:lpstr>Equation.KSEE3</vt:lpstr>
      <vt:lpstr>Equation.KSEE3</vt:lpstr>
      <vt:lpstr>Equation.KSEE3</vt:lpstr>
      <vt:lpstr>Equation.3</vt:lpstr>
      <vt:lpstr>Equation.3</vt:lpstr>
      <vt:lpstr>Equation.KSEE3</vt:lpstr>
      <vt:lpstr>Equation.KSEE3</vt:lpstr>
      <vt:lpstr>Equation.KSEE3</vt:lpstr>
      <vt:lpstr>Equation.KSEE3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dc:description>爱奋旗舰店13629447162（Q:155397219）</dc:description>
  <cp:lastModifiedBy>cogamng</cp:lastModifiedBy>
  <cp:revision>238</cp:revision>
  <dcterms:created xsi:type="dcterms:W3CDTF">2016-06-29T09:22:00Z</dcterms:created>
  <dcterms:modified xsi:type="dcterms:W3CDTF">2021-07-20T07:37:18Z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  <property fmtid="{D5CDD505-2E9C-101B-9397-08002B2CF9AE}" pid="3" name="ICV">
    <vt:lpwstr>1A2BF32D3E144B17909B308249B6F9B0</vt:lpwstr>
  </property>
</Properties>
</file>