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sldIdLst>
    <p:sldId id="304" r:id="rId3"/>
    <p:sldId id="258" r:id="rId4"/>
    <p:sldId id="512" r:id="rId5"/>
    <p:sldId id="266" r:id="rId6"/>
    <p:sldId id="486" r:id="rId7"/>
    <p:sldId id="548" r:id="rId8"/>
    <p:sldId id="468" r:id="rId9"/>
    <p:sldId id="469" r:id="rId10"/>
    <p:sldId id="470" r:id="rId11"/>
    <p:sldId id="288" r:id="rId12"/>
    <p:sldId id="325" r:id="rId13"/>
    <p:sldId id="511" r:id="rId14"/>
    <p:sldId id="329" r:id="rId15"/>
    <p:sldId id="509" r:id="rId16"/>
    <p:sldId id="532" r:id="rId17"/>
    <p:sldId id="341" r:id="rId18"/>
    <p:sldId id="332" r:id="rId19"/>
    <p:sldId id="416" r:id="rId20"/>
    <p:sldId id="369" r:id="rId21"/>
    <p:sldId id="507" r:id="rId22"/>
    <p:sldId id="264" r:id="rId23"/>
    <p:sldId id="265" r:id="rId24"/>
    <p:sldId id="540" r:id="rId25"/>
    <p:sldId id="541" r:id="rId26"/>
    <p:sldId id="545" r:id="rId27"/>
    <p:sldId id="542" r:id="rId28"/>
    <p:sldId id="54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5">
          <p15:clr>
            <a:srgbClr val="A4A3A4"/>
          </p15:clr>
        </p15:guide>
        <p15:guide id="2" pos="37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2"/>
  <p:cmAuthor id="2" name="apple" initials="a" lastIdx="2" clrIdx="0"/>
  <p:cmAuthor id="3" name="周跃良" initials="周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99"/>
    <a:srgbClr val="FFFFFF"/>
    <a:srgbClr val="FEFBE6"/>
    <a:srgbClr val="5D5A6C"/>
    <a:srgbClr val="5303BD"/>
    <a:srgbClr val="FDF8CE"/>
    <a:srgbClr val="CDF7FE"/>
    <a:srgbClr val="FFFFC5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324" autoAdjust="0"/>
    <p:restoredTop sz="94659" autoAdjust="0"/>
  </p:normalViewPr>
  <p:slideViewPr>
    <p:cSldViewPr snapToGrid="0">
      <p:cViewPr varScale="1">
        <p:scale>
          <a:sx n="41" d="100"/>
          <a:sy n="41" d="100"/>
        </p:scale>
        <p:origin x="52" y="364"/>
      </p:cViewPr>
      <p:guideLst>
        <p:guide orient="horz" pos="2245"/>
        <p:guide pos="37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1F2A0-0745-45EF-9F2E-96E1C06F6F6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460A9-EF3F-4DCE-9A75-F084BCDAD8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46CE-58F9-4C40-90F0-EC2D2CB273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t>25/05/2021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263-9657-8D46-A2EF-48C4D49F83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46CE-58F9-4C40-90F0-EC2D2CB273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t>25/05/2021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263-9657-8D46-A2EF-48C4D49F83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46CE-58F9-4C40-90F0-EC2D2CB273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t>25/05/2021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263-9657-8D46-A2EF-48C4D49F83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46CE-58F9-4C40-90F0-EC2D2CB273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t>25/05/2021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263-9657-8D46-A2EF-48C4D49F83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46CE-58F9-4C40-90F0-EC2D2CB273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t>25/05/2021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263-9657-8D46-A2EF-48C4D49F83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46CE-58F9-4C40-90F0-EC2D2CB273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t>25/05/2021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263-9657-8D46-A2EF-48C4D49F83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46CE-58F9-4C40-90F0-EC2D2CB273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t>25/05/2021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263-9657-8D46-A2EF-48C4D49F83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46CE-58F9-4C40-90F0-EC2D2CB273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t>25/05/2021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263-9657-8D46-A2EF-48C4D49F83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46CE-58F9-4C40-90F0-EC2D2CB273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t>25/05/2021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263-9657-8D46-A2EF-48C4D49F83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46CE-58F9-4C40-90F0-EC2D2CB273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t>25/05/2021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263-9657-8D46-A2EF-48C4D49F83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46CE-58F9-4C40-90F0-EC2D2CB273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t>25/05/2021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263-9657-8D46-A2EF-48C4D49F83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D46CE-58F9-4C40-90F0-EC2D2CB273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t>25/05/2021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C263-9657-8D46-A2EF-48C4D49F83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2594" y="881380"/>
            <a:ext cx="1174940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6000" b="1" dirty="0">
                <a:solidFill>
                  <a:srgbClr val="000099"/>
                </a:solidFill>
                <a:latin typeface="Times New Roman" panose="02020603050405020304" charset="0"/>
                <a:sym typeface="+mn-ea"/>
              </a:rPr>
              <a:t>         Continuation writing </a:t>
            </a:r>
          </a:p>
          <a:p>
            <a:pPr lv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6000" b="1" dirty="0">
                <a:solidFill>
                  <a:srgbClr val="000099"/>
                </a:solidFill>
                <a:latin typeface="Times New Roman" panose="02020603050405020304" charset="0"/>
                <a:sym typeface="+mn-ea"/>
              </a:rPr>
              <a:t>based on text book</a:t>
            </a:r>
            <a:r>
              <a:rPr lang="zh-CN" altLang="zh-CN" sz="2800" b="1" dirty="0">
                <a:solidFill>
                  <a:srgbClr val="000099"/>
                </a:solidFill>
                <a:latin typeface="Times New Roman" panose="02020603050405020304" charset="0"/>
                <a:sym typeface="+mn-ea"/>
              </a:rPr>
              <a:t>（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charset="0"/>
                <a:sym typeface="+mn-ea"/>
              </a:rPr>
              <a:t>M7U2 satisfaction guaranteed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charset="0"/>
                <a:sym typeface="+mn-ea"/>
              </a:rPr>
              <a:t>）</a:t>
            </a:r>
            <a:endParaRPr lang="zh-CN" altLang="zh-CN" sz="2800" b="1" dirty="0">
              <a:solidFill>
                <a:srgbClr val="000099"/>
              </a:solidFill>
              <a:latin typeface="Times New Roman" panose="02020603050405020304" charset="0"/>
            </a:endParaRPr>
          </a:p>
          <a:p>
            <a:pPr lv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zh-CN" sz="6000" b="1" dirty="0">
                <a:solidFill>
                  <a:srgbClr val="000099"/>
                </a:solidFill>
                <a:latin typeface="Times New Roman" panose="02020603050405020304" charset="0"/>
              </a:rPr>
              <a:t>      </a:t>
            </a:r>
            <a:r>
              <a:rPr lang="en-US" altLang="zh-CN" sz="6000" b="1" dirty="0">
                <a:solidFill>
                  <a:srgbClr val="000099"/>
                </a:solidFill>
                <a:latin typeface="Times New Roman" panose="02020603050405020304" charset="0"/>
              </a:rPr>
              <a:t>  </a:t>
            </a:r>
            <a:r>
              <a:rPr lang="zh-CN" altLang="zh-CN" sz="6000" b="1" dirty="0">
                <a:solidFill>
                  <a:srgbClr val="000099"/>
                </a:solidFill>
                <a:latin typeface="Times New Roman" panose="02020603050405020304" charset="0"/>
              </a:rPr>
              <a:t>基于教材内容</a:t>
            </a:r>
            <a:r>
              <a:rPr lang="zh-CN" altLang="en-US" sz="6000" b="1" dirty="0">
                <a:solidFill>
                  <a:srgbClr val="000099"/>
                </a:solidFill>
                <a:latin typeface="Times New Roman" panose="02020603050405020304" charset="0"/>
              </a:rPr>
              <a:t>的读后续写</a:t>
            </a:r>
            <a:endParaRPr lang="en-US" altLang="zh-CN" sz="6000" b="1" dirty="0">
              <a:solidFill>
                <a:srgbClr val="000099"/>
              </a:solidFill>
              <a:latin typeface="Times New Roman" panose="02020603050405020304" charset="0"/>
            </a:endParaRPr>
          </a:p>
          <a:p>
            <a:pPr lv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6000" b="1" dirty="0">
                <a:solidFill>
                  <a:srgbClr val="000099"/>
                </a:solidFill>
                <a:latin typeface="Times New Roman" panose="02020603050405020304" charset="0"/>
              </a:rPr>
              <a:t>                              </a:t>
            </a:r>
          </a:p>
          <a:p>
            <a:pPr lv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99"/>
                </a:solidFill>
                <a:latin typeface="Times New Roman" panose="02020603050405020304" charset="0"/>
              </a:rPr>
              <a:t>                                                                                           广州市第六十五中学    林慧静           </a:t>
            </a:r>
            <a:endParaRPr lang="en-US" altLang="zh-CN" sz="2400" b="1" dirty="0">
              <a:solidFill>
                <a:srgbClr val="000099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爆炸形 1 4"/>
          <p:cNvSpPr/>
          <p:nvPr/>
        </p:nvSpPr>
        <p:spPr>
          <a:xfrm>
            <a:off x="4210685" y="-279400"/>
            <a:ext cx="7868920" cy="2704465"/>
          </a:xfrm>
          <a:prstGeom prst="irregularSeal1">
            <a:avLst/>
          </a:prstGeom>
          <a:solidFill>
            <a:srgbClr val="FF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3350" y="1963330"/>
            <a:ext cx="1205865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dirty="0">
                <a:solidFill>
                  <a:srgbClr val="121212"/>
                </a:solidFill>
                <a:latin typeface="-apple-system"/>
              </a:rPr>
              <a:t>我们续写的时候，要</a:t>
            </a:r>
            <a:r>
              <a:rPr lang="zh-CN" altLang="en-US" sz="4400" dirty="0">
                <a:solidFill>
                  <a:srgbClr val="000099"/>
                </a:solidFill>
                <a:latin typeface="-apple-system"/>
              </a:rPr>
              <a:t>避免</a:t>
            </a:r>
            <a:r>
              <a:rPr lang="zh-CN" altLang="en-US" sz="4400" u="sng" dirty="0">
                <a:solidFill>
                  <a:srgbClr val="121212"/>
                </a:solidFill>
                <a:latin typeface="-apple-system"/>
              </a:rPr>
              <a:t>概括性地讲述</a:t>
            </a:r>
            <a:r>
              <a:rPr lang="en-US" altLang="zh-CN" sz="4400" u="sng" dirty="0">
                <a:solidFill>
                  <a:srgbClr val="121212"/>
                </a:solidFill>
                <a:latin typeface="Times New Roman" panose="02020603050405020304" charset="0"/>
                <a:cs typeface="Times New Roman" panose="02020603050405020304" charset="0"/>
              </a:rPr>
              <a:t>(to tell)</a:t>
            </a:r>
            <a:r>
              <a:rPr lang="zh-CN" altLang="en-US" sz="4400" dirty="0">
                <a:solidFill>
                  <a:srgbClr val="121212"/>
                </a:solidFill>
                <a:latin typeface="Times New Roman" panose="02020603050405020304" charset="0"/>
                <a:cs typeface="Times New Roman" panose="02020603050405020304" charset="0"/>
              </a:rPr>
              <a:t>，而要进行</a:t>
            </a:r>
            <a:r>
              <a:rPr lang="zh-CN" altLang="en-US" sz="4400" u="sng" dirty="0">
                <a:solidFill>
                  <a:srgbClr val="121212"/>
                </a:solidFill>
                <a:latin typeface="Times New Roman" panose="02020603050405020304" charset="0"/>
                <a:cs typeface="Times New Roman" panose="02020603050405020304" charset="0"/>
              </a:rPr>
              <a:t>细节描写</a:t>
            </a:r>
            <a:r>
              <a:rPr lang="en-US" altLang="zh-CN" sz="4400" u="sng" dirty="0">
                <a:solidFill>
                  <a:srgbClr val="121212"/>
                </a:solidFill>
                <a:latin typeface="Times New Roman" panose="02020603050405020304" charset="0"/>
                <a:cs typeface="Times New Roman" panose="02020603050405020304" charset="0"/>
              </a:rPr>
              <a:t>(to show)</a:t>
            </a:r>
            <a:r>
              <a:rPr lang="zh-CN" altLang="en-US" sz="4400" dirty="0">
                <a:solidFill>
                  <a:srgbClr val="121212"/>
                </a:solidFill>
                <a:latin typeface="Times New Roman" panose="02020603050405020304" charset="0"/>
                <a:cs typeface="Times New Roman" panose="02020603050405020304" charset="0"/>
              </a:rPr>
              <a:t>，即通过对角色</a:t>
            </a:r>
            <a:r>
              <a:rPr lang="zh-CN" altLang="en-US" sz="4400" dirty="0">
                <a:solidFill>
                  <a:srgbClr val="121212"/>
                </a:solidFill>
                <a:latin typeface="-apple-system"/>
              </a:rPr>
              <a:t>的刻画，包括</a:t>
            </a:r>
            <a:r>
              <a:rPr lang="zh-CN" altLang="en-US" sz="4400" b="1" dirty="0">
                <a:solidFill>
                  <a:srgbClr val="7030A0"/>
                </a:solidFill>
                <a:latin typeface="-apple-system"/>
              </a:rPr>
              <a:t>动作、外在表情、内在情感、心理活动的描写</a:t>
            </a:r>
            <a:r>
              <a:rPr lang="zh-CN" altLang="en-US" sz="4400" dirty="0">
                <a:solidFill>
                  <a:srgbClr val="121212"/>
                </a:solidFill>
                <a:latin typeface="-apple-system"/>
              </a:rPr>
              <a:t>（这些可以说是续写的“</a:t>
            </a:r>
            <a:r>
              <a:rPr lang="zh-CN" altLang="en-US" sz="4400" dirty="0">
                <a:solidFill>
                  <a:srgbClr val="C00000"/>
                </a:solidFill>
                <a:latin typeface="-apple-system"/>
              </a:rPr>
              <a:t>血肉</a:t>
            </a:r>
            <a:r>
              <a:rPr lang="zh-CN" altLang="en-US" sz="4400" dirty="0">
                <a:solidFill>
                  <a:srgbClr val="121212"/>
                </a:solidFill>
                <a:latin typeface="-apple-system"/>
              </a:rPr>
              <a:t>”），</a:t>
            </a:r>
            <a:r>
              <a:rPr lang="zh-CN" altLang="en-US" sz="4400" dirty="0">
                <a:latin typeface="-apple-system"/>
              </a:rPr>
              <a:t>来使人物形象更加立体。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-146685" y="-187325"/>
            <a:ext cx="233235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6000" b="1" dirty="0">
                <a:solidFill>
                  <a:srgbClr val="C00000"/>
                </a:solidFill>
                <a:sym typeface="+mn-ea"/>
              </a:rPr>
              <a:t> </a:t>
            </a:r>
            <a:r>
              <a:rPr lang="en-US" altLang="zh-CN" sz="4800" b="1" dirty="0">
                <a:solidFill>
                  <a:srgbClr val="C00000"/>
                </a:solidFill>
                <a:sym typeface="+mn-ea"/>
              </a:rPr>
              <a:t>3rd tip :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25975" y="0"/>
            <a:ext cx="823658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必杀技：</a:t>
            </a:r>
          </a:p>
          <a:p>
            <a:r>
              <a:rPr lang="zh-CN" altLang="en-US" sz="6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“to show, not to tell”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2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056380" y="3244850"/>
            <a:ext cx="288607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 dirty="0">
                <a:sym typeface="+mn-ea"/>
              </a:rPr>
              <a:t>heart-broken</a:t>
            </a:r>
            <a:endParaRPr lang="zh-CN" altLang="en-US" sz="4000" dirty="0"/>
          </a:p>
        </p:txBody>
      </p:sp>
      <p:sp>
        <p:nvSpPr>
          <p:cNvPr id="9" name="椭圆 8"/>
          <p:cNvSpPr/>
          <p:nvPr/>
        </p:nvSpPr>
        <p:spPr>
          <a:xfrm>
            <a:off x="3946525" y="3244850"/>
            <a:ext cx="2995930" cy="800735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5391150" y="2157095"/>
            <a:ext cx="12700" cy="1052195"/>
          </a:xfrm>
          <a:prstGeom prst="straightConnector1">
            <a:avLst/>
          </a:prstGeom>
          <a:ln w="6985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6942455" y="3597910"/>
            <a:ext cx="1344930" cy="26670"/>
          </a:xfrm>
          <a:prstGeom prst="straightConnector1">
            <a:avLst/>
          </a:prstGeom>
          <a:ln w="6985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2507615" y="3655060"/>
            <a:ext cx="1398270" cy="21590"/>
          </a:xfrm>
          <a:prstGeom prst="straightConnector1">
            <a:avLst/>
          </a:prstGeom>
          <a:ln w="6985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5391150" y="4045585"/>
            <a:ext cx="0" cy="1158875"/>
          </a:xfrm>
          <a:prstGeom prst="straightConnector1">
            <a:avLst/>
          </a:prstGeom>
          <a:ln w="6985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651125" y="1435100"/>
            <a:ext cx="661733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4000" b="1" dirty="0">
                <a:sym typeface="+mn-ea"/>
              </a:rPr>
              <a:t>1. sad; sad</a:t>
            </a:r>
            <a:r>
              <a:rPr lang="en-US" altLang="zh-CN" sz="40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ly</a:t>
            </a:r>
            <a:r>
              <a:rPr lang="en-US" altLang="zh-CN" sz="4000" b="1" dirty="0">
                <a:sym typeface="+mn-ea"/>
              </a:rPr>
              <a:t>;  sad</a:t>
            </a:r>
            <a:r>
              <a:rPr lang="en-US" altLang="zh-CN" sz="40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ness/sorrow;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389620" y="2475230"/>
            <a:ext cx="387477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4000" b="1">
                <a:sym typeface="+mn-ea"/>
              </a:rPr>
              <a:t>2.“cry”: </a:t>
            </a:r>
          </a:p>
          <a:p>
            <a:pPr>
              <a:lnSpc>
                <a:spcPct val="70000"/>
              </a:lnSpc>
            </a:pPr>
            <a:r>
              <a:rPr lang="en-US" altLang="zh-CN" sz="4000" b="1">
                <a:sym typeface="+mn-ea"/>
              </a:rPr>
              <a:t>cry;  sob; </a:t>
            </a:r>
          </a:p>
          <a:p>
            <a:pPr>
              <a:lnSpc>
                <a:spcPct val="70000"/>
              </a:lnSpc>
            </a:pPr>
            <a:r>
              <a:rPr lang="en-US" altLang="zh-CN" sz="4000" b="1">
                <a:sym typeface="+mn-ea"/>
              </a:rPr>
              <a:t>can't help crying</a:t>
            </a:r>
          </a:p>
          <a:p>
            <a:pPr>
              <a:lnSpc>
                <a:spcPct val="70000"/>
              </a:lnSpc>
            </a:pPr>
            <a:r>
              <a:rPr lang="en-US" altLang="zh-CN" sz="4000" b="1">
                <a:sym typeface="+mn-ea"/>
              </a:rPr>
              <a:t>burst out crying </a:t>
            </a:r>
          </a:p>
          <a:p>
            <a:pPr>
              <a:lnSpc>
                <a:spcPct val="70000"/>
              </a:lnSpc>
            </a:pPr>
            <a:r>
              <a:rPr lang="en-US" altLang="zh-CN" sz="4000" b="1"/>
              <a:t>burst into tears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-17145" y="5045075"/>
            <a:ext cx="13016230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3200" b="1"/>
              <a:t>3.</a:t>
            </a:r>
            <a:r>
              <a:rPr lang="en-US" altLang="zh-CN" sz="3200" b="1" u="sng">
                <a:solidFill>
                  <a:schemeClr val="tx1"/>
                </a:solidFill>
              </a:rPr>
              <a:t>Every time</a:t>
            </a:r>
            <a:r>
              <a:rPr lang="en-US" altLang="zh-CN" sz="3200" b="1">
                <a:solidFill>
                  <a:schemeClr val="tx1"/>
                </a:solidFill>
              </a:rPr>
              <a:t> sb thought of .....,   sth </a:t>
            </a:r>
            <a:r>
              <a:rPr lang="en-US" altLang="zh-CN" sz="3200" b="1" u="sng">
                <a:solidFill>
                  <a:schemeClr val="tx1"/>
                </a:solidFill>
              </a:rPr>
              <a:t>crowded into one's mind</a:t>
            </a:r>
            <a:r>
              <a:rPr lang="en-US" altLang="zh-CN" sz="3200" b="1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70000"/>
              </a:lnSpc>
            </a:pPr>
            <a:r>
              <a:rPr lang="en-US" altLang="zh-CN" sz="3200" b="1">
                <a:solidFill>
                  <a:schemeClr val="tx1"/>
                </a:solidFill>
              </a:rPr>
              <a:t>4.Her heart ached extremely, </a:t>
            </a:r>
            <a:r>
              <a:rPr lang="en-US" altLang="zh-CN" sz="3000" b="1">
                <a:solidFill>
                  <a:schemeClr val="tx1"/>
                </a:solidFill>
              </a:rPr>
              <a:t>tears </a:t>
            </a:r>
            <a:r>
              <a:rPr lang="en-US" altLang="zh-CN" sz="3000" b="1" u="sng">
                <a:solidFill>
                  <a:schemeClr val="tx1"/>
                </a:solidFill>
              </a:rPr>
              <a:t>rolling down her cheeks</a:t>
            </a:r>
            <a:r>
              <a:rPr lang="en-US" altLang="zh-CN" sz="3000" b="1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70000"/>
              </a:lnSpc>
            </a:pPr>
            <a:r>
              <a:rPr lang="en-US" altLang="zh-CN" sz="3200" b="1">
                <a:solidFill>
                  <a:schemeClr val="tx1"/>
                </a:solidFill>
              </a:rPr>
              <a:t>5.She </a:t>
            </a:r>
            <a:r>
              <a:rPr lang="en-US" altLang="zh-CN" sz="3200" b="1" u="sng">
                <a:solidFill>
                  <a:schemeClr val="tx1"/>
                </a:solidFill>
              </a:rPr>
              <a:t>felt seized by a burst of sadness</a:t>
            </a:r>
            <a:r>
              <a:rPr lang="en-US" altLang="zh-CN" sz="3200" b="1">
                <a:solidFill>
                  <a:schemeClr val="tx1"/>
                </a:solidFill>
              </a:rPr>
              <a:t> and </a:t>
            </a:r>
            <a:r>
              <a:rPr lang="en-US" altLang="zh-CN" sz="3200" b="1" u="sng">
                <a:solidFill>
                  <a:schemeClr val="tx1"/>
                </a:solidFill>
              </a:rPr>
              <a:t>couldn't help crying</a:t>
            </a:r>
            <a:r>
              <a:rPr lang="en-US" altLang="zh-CN" sz="3200" b="1">
                <a:solidFill>
                  <a:schemeClr val="tx1"/>
                </a:solidFill>
              </a:rPr>
              <a:t> </a:t>
            </a:r>
          </a:p>
          <a:p>
            <a:pPr>
              <a:lnSpc>
                <a:spcPct val="70000"/>
              </a:lnSpc>
            </a:pPr>
            <a:r>
              <a:rPr lang="en-US" altLang="zh-CN" sz="3200" b="1">
                <a:solidFill>
                  <a:schemeClr val="tx1"/>
                </a:solidFill>
              </a:rPr>
              <a:t>bitterly.  </a:t>
            </a:r>
          </a:p>
          <a:p>
            <a:pPr>
              <a:lnSpc>
                <a:spcPct val="70000"/>
              </a:lnSpc>
            </a:pPr>
            <a:r>
              <a:rPr lang="en-US" altLang="zh-CN" sz="3200" b="1">
                <a:solidFill>
                  <a:schemeClr val="tx1"/>
                </a:solidFill>
              </a:rPr>
              <a:t>6.Hearing ..........., </a:t>
            </a:r>
            <a:r>
              <a:rPr lang="en-US" altLang="zh-CN" sz="3200" b="1" u="sng">
                <a:solidFill>
                  <a:schemeClr val="tx1"/>
                </a:solidFill>
              </a:rPr>
              <a:t>so</a:t>
            </a:r>
            <a:r>
              <a:rPr lang="en-US" altLang="zh-CN" sz="3200" b="1">
                <a:solidFill>
                  <a:schemeClr val="tx1"/>
                </a:solidFill>
              </a:rPr>
              <a:t> desperate </a:t>
            </a:r>
            <a:r>
              <a:rPr lang="en-US" altLang="zh-CN" sz="3200" b="1" u="sng">
                <a:solidFill>
                  <a:schemeClr val="tx1"/>
                </a:solidFill>
              </a:rPr>
              <a:t>was he</a:t>
            </a:r>
            <a:r>
              <a:rPr lang="en-US" altLang="zh-CN" sz="3200" b="1">
                <a:solidFill>
                  <a:schemeClr val="tx1"/>
                </a:solidFill>
              </a:rPr>
              <a:t> </a:t>
            </a:r>
            <a:r>
              <a:rPr lang="en-US" altLang="zh-CN" sz="3200" b="1" u="sng">
                <a:solidFill>
                  <a:schemeClr val="tx1"/>
                </a:solidFill>
              </a:rPr>
              <a:t>that</a:t>
            </a:r>
            <a:r>
              <a:rPr lang="en-US" altLang="zh-CN" sz="3200" b="1">
                <a:solidFill>
                  <a:schemeClr val="tx1"/>
                </a:solidFill>
              </a:rPr>
              <a:t> ......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0" y="3060065"/>
            <a:ext cx="321437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dirty="0">
                <a:sym typeface="+mn-ea"/>
              </a:rPr>
              <a:t>in low spirits;</a:t>
            </a:r>
          </a:p>
          <a:p>
            <a:pPr>
              <a:lnSpc>
                <a:spcPct val="100000"/>
              </a:lnSpc>
            </a:pPr>
            <a:r>
              <a:rPr lang="en-US" altLang="zh-CN" sz="4000" b="1" dirty="0"/>
              <a:t>be depressed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878395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sym typeface="+mn-ea"/>
              </a:rPr>
              <a:t>Revision: </a:t>
            </a:r>
          </a:p>
          <a:p>
            <a:r>
              <a:rPr lang="en-US" altLang="zh-CN" sz="4000" b="1" dirty="0">
                <a:solidFill>
                  <a:srgbClr val="C00000"/>
                </a:solidFill>
                <a:sym typeface="+mn-ea"/>
              </a:rPr>
              <a:t>How to describe a person's sadness?</a:t>
            </a:r>
            <a:endParaRPr lang="zh-CN" altLang="en-US" sz="4000" b="1" dirty="0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02940" y="1484630"/>
            <a:ext cx="5283835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6000" b="1" dirty="0">
                <a:solidFill>
                  <a:srgbClr val="C00000"/>
                </a:solidFill>
                <a:sym typeface="+mn-ea"/>
              </a:rPr>
              <a:t>While-writing</a:t>
            </a:r>
            <a:r>
              <a:rPr lang="zh-CN" altLang="en-US" sz="6000" b="1" dirty="0">
                <a:solidFill>
                  <a:srgbClr val="C00000"/>
                </a:solidFill>
                <a:sym typeface="+mn-ea"/>
              </a:rPr>
              <a:t>：</a:t>
            </a:r>
            <a:r>
              <a:rPr lang="en-US" altLang="zh-CN" sz="4400" b="1" dirty="0">
                <a:solidFill>
                  <a:srgbClr val="C00000"/>
                </a:solidFill>
                <a:sym typeface="+mn-ea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爆炸形 1 17"/>
          <p:cNvSpPr/>
          <p:nvPr/>
        </p:nvSpPr>
        <p:spPr>
          <a:xfrm>
            <a:off x="-302260" y="438150"/>
            <a:ext cx="3727450" cy="1452245"/>
          </a:xfrm>
          <a:prstGeom prst="irregularSeal1">
            <a:avLst/>
          </a:prstGeom>
          <a:solidFill>
            <a:srgbClr val="FF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内容占位符 2"/>
          <p:cNvSpPr txBox="1"/>
          <p:nvPr/>
        </p:nvSpPr>
        <p:spPr>
          <a:xfrm>
            <a:off x="2757170" y="0"/>
            <a:ext cx="7166610" cy="68237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i="0" u="none" strike="noStrike" kern="600" cap="none" spc="-4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Para.1</a:t>
            </a:r>
            <a:r>
              <a:rPr kumimoji="0" lang="en-US" altLang="zh-CN" b="0" i="0" u="none" strike="noStrike" kern="6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Claire was heart-broken </a:t>
            </a:r>
            <a:r>
              <a:rPr lang="en-US" altLang="zh-CN" kern="600" spc="-40" dirty="0">
                <a:latin typeface="Times New Roman" panose="02020603050405020304" charset="0"/>
                <a:cs typeface="Times New Roman" panose="02020603050405020304" charset="0"/>
              </a:rPr>
              <a:t>after </a:t>
            </a:r>
            <a:r>
              <a:rPr kumimoji="0" lang="en-US" altLang="zh-CN" b="0" i="0" u="none" strike="noStrike" kern="6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Tony left.  ________________________</a:t>
            </a:r>
            <a:endParaRPr lang="en-US" altLang="zh-CN" kern="600" spc="-4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i="0" u="none" strike="noStrike" kern="6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__________________________________________________________________</a:t>
            </a:r>
            <a:r>
              <a:rPr lang="en-US" altLang="zh-CN" kern="600" spc="-40" dirty="0">
                <a:latin typeface="Times New Roman" panose="02020603050405020304" charset="0"/>
                <a:cs typeface="Times New Roman" panose="0202060305040502030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i="0" u="none" strike="noStrike" kern="600" cap="none" spc="-4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Para.2</a:t>
            </a:r>
            <a:r>
              <a:rPr kumimoji="0" lang="en-US" altLang="zh-CN" b="0" i="0" u="none" strike="noStrike" kern="6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Two weeks later, Tony showed up at the front door.  ______________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kern="600" spc="-40" dirty="0">
                <a:latin typeface="Times New Roman" panose="02020603050405020304" charset="0"/>
                <a:cs typeface="Times New Roman" panose="0202060305040502030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n-US" altLang="zh-CN" b="0" i="0" u="none" strike="noStrike" kern="6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41825" y="34289"/>
            <a:ext cx="1195070" cy="488633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7"/>
          <p:cNvSpPr txBox="1"/>
          <p:nvPr/>
        </p:nvSpPr>
        <p:spPr>
          <a:xfrm>
            <a:off x="9658668" y="284274"/>
            <a:ext cx="2533015" cy="9709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None/>
            </a:pPr>
            <a:r>
              <a:rPr lang="en-US" altLang="zh-CN" sz="4000" dirty="0">
                <a:sym typeface="+mn-ea"/>
              </a:rPr>
              <a:t> </a:t>
            </a:r>
            <a:r>
              <a:rPr lang="zh-CN" altLang="en-US" sz="4400" b="1" dirty="0">
                <a:solidFill>
                  <a:srgbClr val="000099"/>
                </a:solidFill>
                <a:sym typeface="+mn-ea"/>
              </a:rPr>
              <a:t>细节描写</a:t>
            </a:r>
          </a:p>
        </p:txBody>
      </p:sp>
      <p:sp>
        <p:nvSpPr>
          <p:cNvPr id="12" name="矩形 11"/>
          <p:cNvSpPr/>
          <p:nvPr/>
        </p:nvSpPr>
        <p:spPr>
          <a:xfrm>
            <a:off x="5013960" y="3315335"/>
            <a:ext cx="1503045" cy="48895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658982" y="6173917"/>
            <a:ext cx="2214880" cy="373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charset="0"/>
              </a:rPr>
              <a:t>主题升华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0395"/>
            <a:ext cx="2479040" cy="248412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64515" y="810895"/>
            <a:ext cx="26466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>
                <a:solidFill>
                  <a:srgbClr val="5303BD"/>
                </a:solidFill>
              </a:rPr>
              <a:t>Let's try!</a:t>
            </a:r>
          </a:p>
        </p:txBody>
      </p:sp>
      <p:sp>
        <p:nvSpPr>
          <p:cNvPr id="4" name="矩形 3"/>
          <p:cNvSpPr/>
          <p:nvPr/>
        </p:nvSpPr>
        <p:spPr>
          <a:xfrm>
            <a:off x="15240" y="4230370"/>
            <a:ext cx="293306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</a:rPr>
              <a:t>within 15   minutes !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-12700" y="-204470"/>
            <a:ext cx="290195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sym typeface="+mn-ea"/>
              </a:rPr>
              <a:t>While-writing</a:t>
            </a:r>
            <a:r>
              <a:rPr lang="zh-CN" altLang="en-US" sz="3200" b="1" dirty="0">
                <a:solidFill>
                  <a:srgbClr val="C00000"/>
                </a:solidFill>
                <a:sym typeface="+mn-ea"/>
              </a:rPr>
              <a:t>：</a:t>
            </a:r>
            <a:r>
              <a:rPr lang="en-US" altLang="zh-CN" sz="4400" b="1" dirty="0">
                <a:solidFill>
                  <a:srgbClr val="C00000"/>
                </a:solidFill>
                <a:sym typeface="+mn-ea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07360" y="1056005"/>
            <a:ext cx="478790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6000" b="1" dirty="0">
                <a:solidFill>
                  <a:srgbClr val="C00000"/>
                </a:solidFill>
                <a:sym typeface="+mn-ea"/>
              </a:rPr>
              <a:t>Post-writing</a:t>
            </a:r>
            <a:r>
              <a:rPr lang="zh-CN" altLang="en-US" sz="6000" b="1" dirty="0">
                <a:solidFill>
                  <a:srgbClr val="C00000"/>
                </a:solidFill>
                <a:sym typeface="+mn-ea"/>
              </a:rPr>
              <a:t>：</a:t>
            </a:r>
            <a:r>
              <a:rPr lang="en-US" altLang="zh-CN" sz="4400" b="1" dirty="0">
                <a:solidFill>
                  <a:srgbClr val="C00000"/>
                </a:solidFill>
                <a:sym typeface="+mn-ea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0070" y="2626360"/>
            <a:ext cx="1107186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 dirty="0">
                <a:solidFill>
                  <a:srgbClr val="000099"/>
                </a:solidFill>
                <a:sym typeface="+mn-ea"/>
              </a:rPr>
              <a:t>1.Present an assessment form of continuation writing.</a:t>
            </a:r>
          </a:p>
          <a:p>
            <a:r>
              <a:rPr lang="en-US" altLang="zh-CN" sz="4000" b="1" dirty="0">
                <a:solidFill>
                  <a:srgbClr val="000099"/>
                </a:solidFill>
                <a:sym typeface="+mn-ea"/>
              </a:rPr>
              <a:t>2.Evaluate some students' writing and focus on some expressions about description, including some adjectives and verbs.</a:t>
            </a:r>
            <a:endParaRPr lang="en-US" altLang="zh-CN" sz="4000" b="1" dirty="0">
              <a:solidFill>
                <a:srgbClr val="000099"/>
              </a:solidFill>
            </a:endParaRPr>
          </a:p>
          <a:p>
            <a:endParaRPr lang="en-US" altLang="zh-CN" sz="4000" b="1" dirty="0">
              <a:solidFill>
                <a:srgbClr val="000099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87985" y="575945"/>
          <a:ext cx="11430000" cy="6261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1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 </a:t>
                      </a:r>
                      <a:r>
                        <a:rPr lang="en-US" altLang="zh-CN" sz="2800" b="1"/>
                        <a:t>Assessment for your writing (</a:t>
                      </a:r>
                      <a:r>
                        <a:rPr lang="zh-CN" altLang="zh-CN" sz="2800" b="1"/>
                        <a:t>评价表</a:t>
                      </a:r>
                      <a:r>
                        <a:rPr lang="en-US" altLang="zh-CN" sz="2800" b="1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</a:t>
                      </a:r>
                      <a:r>
                        <a:rPr lang="en-US" altLang="zh-CN" sz="2800"/>
                        <a:t>（0-5 分）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1.  Well consistent with the text and core socialist values</a:t>
                      </a:r>
                    </a:p>
                    <a:p>
                      <a:pPr>
                        <a:buNone/>
                      </a:pPr>
                      <a:r>
                        <a:rPr lang="en-US" altLang="zh-CN" sz="2800" b="1"/>
                        <a:t>(</a:t>
                      </a:r>
                      <a:r>
                        <a:rPr lang="zh-CN" altLang="en-US" sz="2800" b="1"/>
                        <a:t>主题上，是否与课文一致；是否符合社会主义核心价值观</a:t>
                      </a:r>
                      <a:r>
                        <a:rPr lang="en-US" altLang="zh-CN" sz="2800" b="1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zh-CN" sz="2800" b="1"/>
                        <a:t>2. </a:t>
                      </a:r>
                      <a:r>
                        <a:rPr lang="en-US" altLang="zh-CN" sz="2800" b="1">
                          <a:sym typeface="+mn-ea"/>
                        </a:rPr>
                        <a:t>Well connected with the text and the two given sentences</a:t>
                      </a:r>
                      <a:r>
                        <a:rPr lang="zh-CN" altLang="en-US" sz="2800" b="1">
                          <a:sym typeface="+mn-ea"/>
                        </a:rPr>
                        <a:t>？</a:t>
                      </a:r>
                      <a:r>
                        <a:rPr lang="en-US" altLang="zh-CN" sz="2800" b="1">
                          <a:sym typeface="+mn-ea"/>
                        </a:rPr>
                        <a:t>(</a:t>
                      </a:r>
                      <a:r>
                        <a:rPr lang="zh-CN" altLang="en-US" sz="2800" b="1">
                          <a:sym typeface="+mn-ea"/>
                        </a:rPr>
                        <a:t>连贯上：</a:t>
                      </a:r>
                      <a:r>
                        <a:rPr lang="zh-CN" altLang="zh-CN" sz="2800" b="1">
                          <a:sym typeface="+mn-ea"/>
                        </a:rPr>
                        <a:t>是否与课文衔接</a:t>
                      </a:r>
                      <a:r>
                        <a:rPr lang="en-US" altLang="zh-CN" sz="2800" b="1">
                          <a:sym typeface="+mn-ea"/>
                        </a:rPr>
                        <a:t>?</a:t>
                      </a:r>
                      <a:r>
                        <a:rPr lang="zh-CN" altLang="zh-CN" sz="2800" b="1">
                          <a:sym typeface="+mn-ea"/>
                        </a:rPr>
                        <a:t>；是否与续写的两段首句衔接</a:t>
                      </a:r>
                      <a:r>
                        <a:rPr lang="en-US" altLang="zh-CN" sz="2800" b="1">
                          <a:sym typeface="+mn-ea"/>
                        </a:rPr>
                        <a:t>?)</a:t>
                      </a:r>
                      <a:endParaRPr lang="zh-CN" altLang="zh-C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zh-CN" sz="2800" b="1"/>
                        <a:t>3. </a:t>
                      </a:r>
                      <a:r>
                        <a:rPr lang="zh-CN" altLang="zh-CN" sz="2800" b="1">
                          <a:sym typeface="+mn-ea"/>
                        </a:rPr>
                        <a:t>Reasonable and logical？</a:t>
                      </a:r>
                    </a:p>
                    <a:p>
                      <a:pPr>
                        <a:buNone/>
                      </a:pPr>
                      <a:r>
                        <a:rPr lang="zh-CN" altLang="zh-CN" sz="2800" b="1">
                          <a:sym typeface="+mn-ea"/>
                        </a:rPr>
                        <a:t> (情节上：是否合理和有逻辑？)</a:t>
                      </a:r>
                      <a:endParaRPr lang="zh-CN" altLang="zh-C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zh-CN" sz="2800" b="1"/>
                        <a:t>4.</a:t>
                      </a:r>
                      <a:r>
                        <a:rPr lang="zh-CN" altLang="zh-CN" sz="2800" b="1">
                          <a:sym typeface="+mn-ea"/>
                        </a:rPr>
                        <a:t>Rich and vivid？ </a:t>
                      </a:r>
                    </a:p>
                    <a:p>
                      <a:pPr>
                        <a:buNone/>
                      </a:pPr>
                      <a:r>
                        <a:rPr lang="zh-CN" altLang="zh-CN" sz="2800" b="1">
                          <a:sym typeface="+mn-ea"/>
                        </a:rPr>
                        <a:t>(语言上：是否丰富和生动？是否有情感的细化，包括动作描写和心理活动等等的描写)</a:t>
                      </a:r>
                      <a:endParaRPr lang="zh-CN" altLang="zh-C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16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zh-CN" sz="2800" b="1">
                          <a:sym typeface="+mn-ea"/>
                        </a:rPr>
                        <a:t>5.主题是否有升华？</a:t>
                      </a:r>
                      <a:endParaRPr lang="zh-CN" altLang="zh-C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16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zh-CN" sz="2800" b="1"/>
                        <a:t>Total 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550035" y="-118745"/>
            <a:ext cx="799020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sym typeface="+mn-ea"/>
              </a:rPr>
              <a:t>An assessment form for your writing: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7"/>
          <p:cNvSpPr txBox="1"/>
          <p:nvPr/>
        </p:nvSpPr>
        <p:spPr>
          <a:xfrm>
            <a:off x="2738120" y="1673019"/>
            <a:ext cx="6370955" cy="1291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None/>
            </a:pPr>
            <a:r>
              <a:rPr lang="en-US" altLang="zh-CN" sz="4000" dirty="0">
                <a:sym typeface="+mn-ea"/>
              </a:rPr>
              <a:t> </a:t>
            </a:r>
            <a:r>
              <a:rPr lang="en-US" altLang="zh-CN" sz="6000" b="1" dirty="0">
                <a:solidFill>
                  <a:srgbClr val="5303BD"/>
                </a:solidFill>
                <a:sym typeface="+mn-ea"/>
              </a:rPr>
              <a:t>Share your writing!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855" y="3357245"/>
            <a:ext cx="2303145" cy="35007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12700" y="-204470"/>
            <a:ext cx="263779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sym typeface="+mn-ea"/>
              </a:rPr>
              <a:t>Post-writing</a:t>
            </a:r>
            <a:r>
              <a:rPr lang="zh-CN" altLang="en-US" sz="3200" b="1" dirty="0">
                <a:solidFill>
                  <a:srgbClr val="C00000"/>
                </a:solidFill>
                <a:sym typeface="+mn-ea"/>
              </a:rPr>
              <a:t>：</a:t>
            </a:r>
            <a:r>
              <a:rPr lang="en-US" altLang="zh-CN" sz="4400" b="1" dirty="0">
                <a:solidFill>
                  <a:srgbClr val="C00000"/>
                </a:solidFill>
                <a:sym typeface="+mn-ea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-15875"/>
            <a:ext cx="12192000" cy="2153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8000" b="1" dirty="0">
                <a:solidFill>
                  <a:srgbClr val="C00000"/>
                </a:solidFill>
                <a:sym typeface="+mn-ea"/>
              </a:rPr>
              <a:t>              </a:t>
            </a:r>
            <a:r>
              <a:rPr lang="en-US" altLang="zh-CN" sz="8000" b="1" dirty="0">
                <a:solidFill>
                  <a:srgbClr val="CC0099"/>
                </a:solidFill>
                <a:sym typeface="+mn-ea"/>
              </a:rPr>
              <a:t>Summary:</a:t>
            </a:r>
          </a:p>
          <a:p>
            <a:r>
              <a:rPr lang="en-US" altLang="zh-CN" sz="5400" b="1" dirty="0">
                <a:solidFill>
                  <a:srgbClr val="CC0099"/>
                </a:solidFill>
                <a:sym typeface="+mn-ea"/>
              </a:rPr>
              <a:t>Tips  for continuation writing: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945" y="2137410"/>
            <a:ext cx="11963400" cy="2890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chemeClr val="tx1"/>
                </a:solidFill>
              </a:rPr>
              <a:t>1st tip:</a:t>
            </a:r>
            <a:r>
              <a:rPr lang="en-US" altLang="zh-CN" sz="3200" b="1" dirty="0">
                <a:solidFill>
                  <a:srgbClr val="CC0099"/>
                </a:solidFill>
                <a:sym typeface="+mn-ea"/>
              </a:rPr>
              <a:t>Creating plots of a story</a:t>
            </a:r>
            <a:r>
              <a:rPr lang="en-US" altLang="zh-CN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 :Questions &amp; Answers</a:t>
            </a:r>
            <a:endParaRPr lang="en-US" altLang="zh-CN" sz="3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chemeClr val="tx1"/>
                </a:solidFill>
              </a:rPr>
              <a:t>2nd tip: </a:t>
            </a:r>
            <a:r>
              <a:rPr lang="en-US" altLang="zh-CN" sz="3200" b="1" dirty="0">
                <a:solidFill>
                  <a:srgbClr val="CC0099"/>
                </a:solidFill>
              </a:rPr>
              <a:t>Making an outline:</a:t>
            </a:r>
            <a:r>
              <a:rPr lang="en-US" altLang="zh-CN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 plots line&amp;emotion line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chemeClr val="tx1"/>
                </a:solidFill>
              </a:rPr>
              <a:t>3rd tip:</a:t>
            </a:r>
            <a:r>
              <a:rPr lang="en-US" altLang="zh-CN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  </a:t>
            </a:r>
            <a:r>
              <a:rPr lang="en-US" altLang="zh-CN" sz="3200" b="1" dirty="0">
                <a:solidFill>
                  <a:srgbClr val="CC0099"/>
                </a:solidFill>
              </a:rPr>
              <a:t>Describing a person's feelings in details:</a:t>
            </a:r>
            <a:r>
              <a:rPr lang="zh-CN" alt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“</a:t>
            </a:r>
            <a:r>
              <a:rPr lang="en-US" altLang="zh-CN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T</a:t>
            </a:r>
            <a:r>
              <a:rPr lang="zh-CN" alt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o show, not to tell”</a:t>
            </a:r>
          </a:p>
          <a:p>
            <a:pPr>
              <a:lnSpc>
                <a:spcPct val="130000"/>
              </a:lnSpc>
            </a:pPr>
            <a:r>
              <a:rPr lang="zh-CN" altLang="en-US" sz="4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                                           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04585" y="-15875"/>
            <a:ext cx="949769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altLang="zh-CN" sz="4400" b="1" dirty="0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aperboy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" y="1556385"/>
            <a:ext cx="2115820" cy="31661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20940000">
            <a:off x="2361883" y="902970"/>
            <a:ext cx="455104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bliqueBottomLeft"/>
              <a:lightRig rig="threePt" dir="t"/>
            </a:scene3d>
            <a:sp3d extrusionH="387350">
              <a:extrusionClr>
                <a:srgbClr val="175BCB"/>
              </a:extrusionClr>
            </a:sp3d>
          </a:bodyPr>
          <a:lstStyle/>
          <a:p>
            <a:pPr algn="ctr"/>
            <a:r>
              <a:rPr lang="en-US" altLang="zh-CN" sz="7200" b="1">
                <a:blipFill>
                  <a:blip r:embed="rId3"/>
                  <a:tile tx="0" ty="0" sx="82000" sy="63000" flip="none" algn="br"/>
                </a:blipFill>
                <a:effectLst>
                  <a:outerShdw blurRad="60007" dist="310007" dir="7680000" sy="30000" kx="1300200" algn="ctr" rotWithShape="0">
                    <a:srgbClr val="0D1E55">
                      <a:alpha val="32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Homework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11450" y="2525395"/>
            <a:ext cx="815784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1F2DA8"/>
                </a:solidFill>
                <a:latin typeface="Times New Roman" panose="02020603050405020304" charset="0"/>
                <a:cs typeface="Times New Roman" panose="02020603050405020304" charset="0"/>
              </a:rPr>
              <a:t>1.Finish  and polish your writing. </a:t>
            </a:r>
          </a:p>
          <a:p>
            <a:r>
              <a:rPr lang="en-US" altLang="zh-CN" sz="3600" b="1">
                <a:solidFill>
                  <a:srgbClr val="1F2DA8"/>
                </a:solidFill>
                <a:latin typeface="Times New Roman" panose="02020603050405020304" charset="0"/>
                <a:cs typeface="Times New Roman" panose="02020603050405020304" charset="0"/>
              </a:rPr>
              <a:t>2.Under the expressions about describing a person's feelings in your writing.</a:t>
            </a:r>
          </a:p>
          <a:p>
            <a:r>
              <a:rPr lang="en-US" altLang="zh-CN" sz="3600" b="1">
                <a:solidFill>
                  <a:srgbClr val="1F2DA8"/>
                </a:solidFill>
                <a:latin typeface="Times New Roman" panose="02020603050405020304" charset="0"/>
                <a:cs typeface="Times New Roman" panose="02020603050405020304" charset="0"/>
              </a:rPr>
              <a:t>3.Assess your own writing and your teammates’ writing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7000" y="63500"/>
            <a:ext cx="11938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2.19 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读后续写 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A Little Boy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（教学课件）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高考英语作文新题型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精美版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】</a:t>
            </a:r>
            <a:endParaRPr lang="zh-CN" altLang="en-US" sz="1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000" y="6718300"/>
            <a:ext cx="11938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2.19 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读后续写 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A Little Boy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（教学课件）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高考英语作文新题型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精美版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】</a:t>
            </a:r>
            <a:endParaRPr lang="zh-CN" altLang="en-US" sz="1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7"/>
          <p:cNvSpPr txBox="1"/>
          <p:nvPr/>
        </p:nvSpPr>
        <p:spPr>
          <a:xfrm>
            <a:off x="142876" y="2140827"/>
            <a:ext cx="11672888" cy="12926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None/>
            </a:pPr>
            <a:r>
              <a:rPr lang="en-US" altLang="zh-CN" sz="4000" dirty="0">
                <a:sym typeface="+mn-ea"/>
              </a:rPr>
              <a:t> </a:t>
            </a:r>
            <a:r>
              <a:rPr lang="en-US" altLang="zh-CN" sz="6000" b="1" dirty="0">
                <a:solidFill>
                  <a:srgbClr val="5303BD"/>
                </a:solidFill>
                <a:sym typeface="+mn-ea"/>
              </a:rPr>
              <a:t>Thank you for your listening!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8369300" y="-14288"/>
            <a:ext cx="3822700" cy="3870960"/>
          </a:xfrm>
          <a:prstGeom prst="rect">
            <a:avLst/>
          </a:prstGeom>
        </p:spPr>
      </p:pic>
      <p:pic>
        <p:nvPicPr>
          <p:cNvPr id="16389" name="Picture 5" descr="marchenkov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0913" y="3861275"/>
            <a:ext cx="3345815" cy="311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ltGray">
          <a:xfrm>
            <a:off x="6736233" y="1374774"/>
            <a:ext cx="1553691" cy="64633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Tony</a:t>
            </a:r>
          </a:p>
        </p:txBody>
      </p:sp>
      <p:pic>
        <p:nvPicPr>
          <p:cNvPr id="16399" name="Picture 15" descr="50sHousewife761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63819" y="189387"/>
            <a:ext cx="2800349" cy="3671888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sp3d>
            <a:bevelT w="152400" h="50800" prst="softRound"/>
          </a:sp3d>
        </p:spPr>
      </p:pic>
      <p:sp>
        <p:nvSpPr>
          <p:cNvPr id="16400" name="Text Box 16"/>
          <p:cNvSpPr txBox="1">
            <a:spLocks noChangeArrowheads="1"/>
          </p:cNvSpPr>
          <p:nvPr/>
        </p:nvSpPr>
        <p:spPr bwMode="ltGray">
          <a:xfrm>
            <a:off x="1977709" y="1462395"/>
            <a:ext cx="274828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Claire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black">
          <a:xfrm>
            <a:off x="2194560" y="-364014"/>
            <a:ext cx="6013614" cy="1169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1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ritannic Bold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Main c</a:t>
            </a:r>
            <a:r>
              <a:rPr kumimoji="0" lang="en-US" altLang="zh-CN" sz="48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haracters:</a:t>
            </a:r>
          </a:p>
        </p:txBody>
      </p:sp>
      <p:cxnSp>
        <p:nvCxnSpPr>
          <p:cNvPr id="2" name="直接箭头连接符 1"/>
          <p:cNvCxnSpPr/>
          <p:nvPr/>
        </p:nvCxnSpPr>
        <p:spPr>
          <a:xfrm>
            <a:off x="3632204" y="1784934"/>
            <a:ext cx="3104029" cy="1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5815011" y="2514600"/>
            <a:ext cx="1585914" cy="2057399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 Box 10"/>
          <p:cNvSpPr txBox="1">
            <a:spLocks noChangeArrowheads="1"/>
          </p:cNvSpPr>
          <p:nvPr/>
        </p:nvSpPr>
        <p:spPr bwMode="ltGray">
          <a:xfrm>
            <a:off x="5490210" y="2667635"/>
            <a:ext cx="4045585" cy="102616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zh-CN" sz="3200" b="1" u="sng" dirty="0">
                <a:solidFill>
                  <a:srgbClr val="000099"/>
                </a:solidFill>
                <a:latin typeface="Times New Roman" panose="02020603050405020304" charset="0"/>
              </a:rPr>
              <a:t>programmed</a:t>
            </a: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charset="0"/>
              </a:rPr>
              <a:t> and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zh-CN" sz="3200" b="1" u="sng" dirty="0">
                <a:solidFill>
                  <a:srgbClr val="000099"/>
                </a:solidFill>
                <a:latin typeface="Times New Roman" panose="02020603050405020304" charset="0"/>
              </a:rPr>
              <a:t>controlled</a:t>
            </a: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charset="0"/>
              </a:rPr>
              <a:t> by Larry's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charset="0"/>
              </a:rPr>
              <a:t>company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71980" y="6280785"/>
            <a:ext cx="9693910" cy="437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defTabSz="914400" fontAlgn="auto">
              <a:lnSpc>
                <a:spcPts val="27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work for a company that made _______</a:t>
            </a:r>
            <a:endParaRPr lang="zh-CN" alt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36495" y="4919598"/>
            <a:ext cx="15138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 b="1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+mn-ea"/>
              </a:rPr>
              <a:t>Larry</a:t>
            </a:r>
            <a:r>
              <a:rPr lang="en-US" altLang="zh-CN" sz="32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+mn-ea"/>
              </a:rPr>
              <a:t> 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ltGray">
          <a:xfrm>
            <a:off x="1978021" y="2021192"/>
            <a:ext cx="274828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(housewife)</a:t>
            </a:r>
          </a:p>
        </p:txBody>
      </p:sp>
      <p:cxnSp>
        <p:nvCxnSpPr>
          <p:cNvPr id="21" name="直接箭头连接符 20"/>
          <p:cNvCxnSpPr/>
          <p:nvPr/>
        </p:nvCxnSpPr>
        <p:spPr>
          <a:xfrm flipH="1" flipV="1">
            <a:off x="2903484" y="2763520"/>
            <a:ext cx="1336252" cy="1851343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文本框 4"/>
          <p:cNvSpPr txBox="1"/>
          <p:nvPr/>
        </p:nvSpPr>
        <p:spPr>
          <a:xfrm>
            <a:off x="2674884" y="3350925"/>
            <a:ext cx="1564852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+mn-ea"/>
              </a:rPr>
              <a:t>couple </a:t>
            </a:r>
            <a:endParaRPr lang="zh-CN" altLang="en-US" sz="3200" dirty="0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ltGray">
          <a:xfrm>
            <a:off x="6082661" y="3835688"/>
            <a:ext cx="6360795" cy="10763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kumimoji="0" lang="en-US" altLang="zh-CN" sz="3200" b="1" kern="1200" cap="none" spc="0" normalizeH="0" baseline="0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charset="0"/>
              </a:rPr>
              <a:t>He</a:t>
            </a:r>
            <a:r>
              <a:rPr kumimoji="0" lang="en-US" altLang="zh-CN" sz="3200" b="1" kern="1200" cap="none" spc="0" normalizeH="0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charset="0"/>
              </a:rPr>
              <a:t>wanted Tony to be _____ ____ by his wife in the house.</a:t>
            </a:r>
          </a:p>
        </p:txBody>
      </p:sp>
      <p:sp>
        <p:nvSpPr>
          <p:cNvPr id="33" name="文本框 2"/>
          <p:cNvSpPr txBox="1"/>
          <p:nvPr/>
        </p:nvSpPr>
        <p:spPr>
          <a:xfrm>
            <a:off x="10191026" y="3949064"/>
            <a:ext cx="2429614" cy="448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defTabSz="914400" fontAlgn="auto">
              <a:lnSpc>
                <a:spcPts val="27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32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tested out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ltGray">
          <a:xfrm>
            <a:off x="6636544" y="1784827"/>
            <a:ext cx="2461737" cy="64633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(robot)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ltGray">
          <a:xfrm>
            <a:off x="3427091" y="806738"/>
            <a:ext cx="6360795" cy="78613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50"/>
              </a:spcBef>
              <a:spcAft>
                <a:spcPts val="0"/>
              </a:spcAft>
            </a:pPr>
            <a:r>
              <a:rPr kumimoji="0" lang="en-US" altLang="zh-CN" sz="3200" b="1" kern="1200" cap="none" spc="0" normalizeH="0" baseline="0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Tony helped Claire </a:t>
            </a:r>
          </a:p>
          <a:p>
            <a:pPr>
              <a:lnSpc>
                <a:spcPct val="70000"/>
              </a:lnSpc>
              <a:spcBef>
                <a:spcPts val="50"/>
              </a:spcBef>
              <a:spcAft>
                <a:spcPts val="0"/>
              </a:spcAft>
            </a:pPr>
            <a:r>
              <a:rPr kumimoji="0" lang="en-US" altLang="zh-CN" sz="3200" b="1" kern="1200" cap="none" spc="0" normalizeH="0" baseline="0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in many ways.</a:t>
            </a:r>
            <a:endParaRPr lang="en-US" altLang="zh-CN" sz="3200" b="1" dirty="0">
              <a:solidFill>
                <a:srgbClr val="000099"/>
              </a:solidFill>
              <a:latin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72525" y="6073140"/>
            <a:ext cx="141859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6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robots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bldLvl="0" animBg="1"/>
      <p:bldP spid="19" grpId="1" animBg="1"/>
      <p:bldP spid="3" grpId="1"/>
      <p:bldP spid="32" grpId="0" bldLvl="0" animBg="1"/>
      <p:bldP spid="33" grpId="0"/>
      <p:bldP spid="33" grpId="1"/>
      <p:bldP spid="37" grpId="0" bldLvl="0" animBg="1"/>
      <p:bldP spid="6" grpId="0" bldLvl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52140" y="2793365"/>
            <a:ext cx="469392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400" b="1">
                <a:latin typeface="仿宋" panose="02010609060101010101" charset="-122"/>
                <a:ea typeface="仿宋" panose="02010609060101010101" charset="-122"/>
                <a:sym typeface="+mn-ea"/>
              </a:rPr>
              <a:t>A sample writing</a:t>
            </a:r>
            <a:endParaRPr lang="zh-CN" altLang="en-US" sz="4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-125098" y="19685"/>
            <a:ext cx="12270105" cy="3234055"/>
          </a:xfrm>
        </p:spPr>
        <p:txBody>
          <a:bodyPr vert="horz" wrap="square" lIns="91440" tIns="45720" rIns="91440" bIns="45720" anchor="t">
            <a:noAutofit/>
          </a:bodyPr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CN" sz="3600" b="1" i="1" dirty="0"/>
              <a:t> </a:t>
            </a:r>
            <a:r>
              <a:rPr lang="en-US" altLang="zh-CN" sz="2400" b="1" i="1" dirty="0">
                <a:solidFill>
                  <a:srgbClr val="000099"/>
                </a:solidFill>
              </a:rPr>
              <a:t>One possible version:  </a:t>
            </a:r>
            <a:r>
              <a:rPr lang="en-US" altLang="zh-CN" sz="3600" b="1" i="1" dirty="0">
                <a:solidFill>
                  <a:srgbClr val="000099"/>
                </a:solidFill>
              </a:rPr>
              <a:t>  </a:t>
            </a:r>
            <a:r>
              <a:rPr lang="en-US" altLang="zh-CN" sz="3600" b="1" i="1" dirty="0"/>
              <a:t>    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3800" b="1" i="1" dirty="0"/>
              <a:t>    </a:t>
            </a:r>
            <a:r>
              <a:rPr lang="en-US" altLang="zh-CN" sz="4000" b="1" i="1" kern="600" spc="-4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Claire was heart-broken after Tony left</a:t>
            </a:r>
            <a:r>
              <a:rPr lang="en-US" altLang="zh-CN" sz="4000" b="1" kern="600" spc="-4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zh-CN" sz="38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</a:t>
            </a:r>
            <a:r>
              <a:rPr lang="en-US" altLang="zh-CN" sz="3800" b="1" dirty="0"/>
              <a:t>Most of the time, Claire </a:t>
            </a:r>
            <a:r>
              <a:rPr lang="en-US" altLang="zh-CN" sz="3800" b="1" u="sng" dirty="0"/>
              <a:t>locked herself in her room, crying into her pillow</a:t>
            </a:r>
            <a:r>
              <a:rPr lang="en-US" altLang="zh-CN" sz="3800" b="1" dirty="0"/>
              <a:t>. </a:t>
            </a:r>
            <a:r>
              <a:rPr lang="en-US" altLang="zh-CN" sz="3800" b="1" u="sng" dirty="0">
                <a:solidFill>
                  <a:srgbClr val="000099"/>
                </a:solidFill>
                <a:sym typeface="+mn-ea"/>
              </a:rPr>
              <a:t>So</a:t>
            </a:r>
            <a:r>
              <a:rPr lang="en-US" altLang="zh-CN" sz="3800" b="1" u="sng" dirty="0">
                <a:sym typeface="+mn-ea"/>
              </a:rPr>
              <a:t> much did s</a:t>
            </a:r>
            <a:r>
              <a:rPr lang="en-US" altLang="zh-CN" sz="3800" b="1" u="sng" dirty="0"/>
              <a:t>he miss him  </a:t>
            </a:r>
            <a:r>
              <a:rPr lang="en-US" altLang="zh-CN" sz="3800" b="1" u="sng" dirty="0">
                <a:solidFill>
                  <a:srgbClr val="000099"/>
                </a:solidFill>
              </a:rPr>
              <a:t>that</a:t>
            </a:r>
            <a:r>
              <a:rPr lang="en-US" altLang="zh-CN" sz="3800" b="1" dirty="0">
                <a:solidFill>
                  <a:srgbClr val="000099"/>
                </a:solidFill>
              </a:rPr>
              <a:t> </a:t>
            </a:r>
            <a:r>
              <a:rPr lang="en-US" altLang="zh-CN" sz="3800" b="1" dirty="0"/>
              <a:t>she </a:t>
            </a:r>
            <a:r>
              <a:rPr lang="en-US" altLang="zh-CN" sz="3800" b="1" u="sng" dirty="0"/>
              <a:t>couldn’t stop thinking</a:t>
            </a:r>
            <a:r>
              <a:rPr lang="en-US" altLang="zh-CN" sz="3800" b="1" dirty="0"/>
              <a:t> about the happiness Tony had brought to her. </a:t>
            </a:r>
            <a:r>
              <a:rPr lang="en-US" altLang="zh-CN" sz="3800" b="1" dirty="0">
                <a:sym typeface="+mn-ea"/>
              </a:rPr>
              <a:t>“How can I live  without Tony? ”, she </a:t>
            </a:r>
            <a:r>
              <a:rPr lang="en-US" altLang="zh-CN" sz="3800" b="1" u="sng" dirty="0">
                <a:sym typeface="+mn-ea"/>
              </a:rPr>
              <a:t>sobbed her heart out</a:t>
            </a:r>
            <a:r>
              <a:rPr lang="en-US" altLang="zh-CN" sz="3800" b="1" dirty="0">
                <a:sym typeface="+mn-ea"/>
              </a:rPr>
              <a:t>. </a:t>
            </a:r>
            <a:r>
              <a:rPr lang="en-US" altLang="zh-CN" sz="3800" b="1" dirty="0"/>
              <a:t> </a:t>
            </a:r>
            <a:endParaRPr lang="en-US" altLang="zh-CN" sz="38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" name="Rectangle 3"/>
          <p:cNvSpPr>
            <a:spLocks noGrp="1"/>
          </p:cNvSpPr>
          <p:nvPr/>
        </p:nvSpPr>
        <p:spPr>
          <a:xfrm>
            <a:off x="-162244" y="2583180"/>
            <a:ext cx="12270105" cy="261810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CN" sz="3800" b="1" dirty="0"/>
              <a:t>                                                                                           The next day, </a:t>
            </a:r>
            <a:r>
              <a:rPr lang="en-US" altLang="zh-CN" sz="3800" b="1" dirty="0">
                <a:sym typeface="+mn-ea"/>
              </a:rPr>
              <a:t>Larry came back and was </a:t>
            </a:r>
            <a:r>
              <a:rPr lang="en-US" altLang="zh-CN" sz="3800" b="1" u="sng" dirty="0">
                <a:sym typeface="+mn-ea"/>
              </a:rPr>
              <a:t>surpr</a:t>
            </a:r>
            <a:r>
              <a:rPr lang="en-US" altLang="zh-CN" sz="3800" b="1" u="sng" dirty="0">
                <a:solidFill>
                  <a:schemeClr val="tx1"/>
                </a:solidFill>
                <a:sym typeface="+mn-ea"/>
              </a:rPr>
              <a:t>ised</a:t>
            </a:r>
            <a:r>
              <a:rPr lang="en-US" altLang="zh-CN" sz="3800" b="1" dirty="0">
                <a:solidFill>
                  <a:schemeClr val="tx1"/>
                </a:solidFill>
                <a:sym typeface="+mn-ea"/>
              </a:rPr>
              <a:t> at Claire’s changes as well as their home’s at first, but </a:t>
            </a:r>
            <a:r>
              <a:rPr lang="en-US" altLang="zh-CN" sz="3800" b="1" u="sng" dirty="0">
                <a:solidFill>
                  <a:schemeClr val="tx1"/>
                </a:solidFill>
                <a:sym typeface="+mn-ea"/>
              </a:rPr>
              <a:t>realized</a:t>
            </a:r>
            <a:r>
              <a:rPr lang="en-US" altLang="zh-CN" sz="3800" b="1" dirty="0">
                <a:solidFill>
                  <a:schemeClr val="tx1"/>
                </a:solidFill>
                <a:sym typeface="+mn-ea"/>
              </a:rPr>
              <a:t> it was Tony’s work. He asked Claire if she was </a:t>
            </a:r>
            <a:r>
              <a:rPr lang="en-US" altLang="zh-CN" sz="3800" b="1" u="sng" dirty="0">
                <a:solidFill>
                  <a:schemeClr val="tx1"/>
                </a:solidFill>
                <a:sym typeface="+mn-ea"/>
              </a:rPr>
              <a:t>satisfied</a:t>
            </a:r>
            <a:r>
              <a:rPr lang="en-US" altLang="zh-CN" sz="3800" b="1" dirty="0">
                <a:solidFill>
                  <a:schemeClr val="tx1"/>
                </a:solidFill>
                <a:sym typeface="+mn-ea"/>
              </a:rPr>
              <a:t> with Tony. </a:t>
            </a:r>
            <a:r>
              <a:rPr lang="en-US" altLang="zh-CN" sz="3800" b="1" u="sng" dirty="0">
                <a:solidFill>
                  <a:schemeClr val="tx1"/>
                </a:solidFill>
                <a:sym typeface="+mn-ea"/>
              </a:rPr>
              <a:t>With a sense of </a:t>
            </a:r>
            <a:r>
              <a:rPr lang="en-US" altLang="zh-CN" sz="3800" b="1" u="sng" dirty="0">
                <a:sym typeface="+mn-ea"/>
              </a:rPr>
              <a:t>embarrassment,</a:t>
            </a:r>
            <a:r>
              <a:rPr lang="en-US" altLang="zh-CN" sz="3800" b="1" dirty="0">
                <a:sym typeface="+mn-ea"/>
              </a:rPr>
              <a:t>  Claire replied, “He is good…Will he come back?” “Yes.”, Larry </a:t>
            </a:r>
            <a:r>
              <a:rPr lang="en-US" altLang="zh-CN" sz="3800" b="1" u="sng" dirty="0">
                <a:sym typeface="+mn-ea"/>
              </a:rPr>
              <a:t>tried to comfort</a:t>
            </a:r>
            <a:r>
              <a:rPr lang="en-US" altLang="zh-CN" sz="3800" b="1" dirty="0">
                <a:sym typeface="+mn-ea"/>
              </a:rPr>
              <a:t> her and </a:t>
            </a:r>
            <a:r>
              <a:rPr lang="en-US" altLang="zh-CN" sz="3800" b="1" u="sng" dirty="0">
                <a:sym typeface="+mn-ea"/>
              </a:rPr>
              <a:t>promised</a:t>
            </a:r>
            <a:r>
              <a:rPr lang="en-US" altLang="zh-CN" sz="3800" b="1" dirty="0">
                <a:sym typeface="+mn-ea"/>
              </a:rPr>
              <a:t> to get Tony back after he was rebuilt, </a:t>
            </a:r>
            <a:r>
              <a:rPr lang="en-US" altLang="zh-CN" sz="3800" b="1" u="sng" dirty="0">
                <a:solidFill>
                  <a:schemeClr val="tx1"/>
                </a:solidFill>
                <a:sym typeface="+mn-ea"/>
              </a:rPr>
              <a:t>knowing well</a:t>
            </a:r>
            <a:r>
              <a:rPr lang="en-US" altLang="zh-CN" sz="3800" b="1" dirty="0">
                <a:solidFill>
                  <a:schemeClr val="tx1"/>
                </a:solidFill>
                <a:sym typeface="+mn-ea"/>
              </a:rPr>
              <a:t> the source of her wife's suffering. </a:t>
            </a:r>
          </a:p>
        </p:txBody>
      </p:sp>
      <p:sp>
        <p:nvSpPr>
          <p:cNvPr id="12" name="矩形 11"/>
          <p:cNvSpPr/>
          <p:nvPr/>
        </p:nvSpPr>
        <p:spPr>
          <a:xfrm>
            <a:off x="151130" y="1085850"/>
            <a:ext cx="11999595" cy="216725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7"/>
          <p:cNvSpPr txBox="1"/>
          <p:nvPr/>
        </p:nvSpPr>
        <p:spPr>
          <a:xfrm>
            <a:off x="8711883" y="-148796"/>
            <a:ext cx="2533015" cy="9709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None/>
            </a:pPr>
            <a:r>
              <a:rPr lang="en-US" altLang="zh-CN" sz="4000" dirty="0">
                <a:sym typeface="+mn-ea"/>
              </a:rPr>
              <a:t> </a:t>
            </a:r>
            <a:r>
              <a:rPr lang="zh-CN" altLang="en-US" sz="4400" b="1" dirty="0">
                <a:solidFill>
                  <a:srgbClr val="000099"/>
                </a:solidFill>
                <a:sym typeface="+mn-ea"/>
              </a:rPr>
              <a:t>细节描写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3505" y="144780"/>
            <a:ext cx="11984355" cy="6567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 fontAlgn="auto">
              <a:lnSpc>
                <a:spcPct val="90000"/>
              </a:lnSpc>
              <a:buNone/>
            </a:pPr>
            <a:r>
              <a:rPr lang="en-US" altLang="zh-CN" sz="3600" b="1" i="1" dirty="0">
                <a:sym typeface="+mn-ea"/>
              </a:rPr>
              <a:t>        </a:t>
            </a:r>
            <a:r>
              <a:rPr lang="en-US" altLang="zh-CN" sz="36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Two weeks later, Tony showed up at the front door.</a:t>
            </a:r>
            <a:r>
              <a:rPr lang="en-US" altLang="zh-CN" sz="3600" b="1" i="1" dirty="0">
                <a:sym typeface="+mn-ea"/>
              </a:rPr>
              <a:t> </a:t>
            </a:r>
            <a:r>
              <a:rPr lang="en-US" altLang="zh-CN" sz="3600" b="1" dirty="0">
                <a:sym typeface="+mn-ea"/>
              </a:rPr>
              <a:t>“Hi, Madam, I am Tony, your household robot. ” said Tony when Claire opened the door. At first, Claire didn’t recognize Tony because he looked </a:t>
            </a:r>
            <a:r>
              <a:rPr lang="en-US" altLang="zh-CN" sz="3600" b="1" dirty="0">
                <a:solidFill>
                  <a:srgbClr val="CC0000"/>
                </a:solidFill>
                <a:sym typeface="+mn-ea"/>
              </a:rPr>
              <a:t>less handsome</a:t>
            </a:r>
            <a:r>
              <a:rPr lang="en-US" altLang="zh-CN" sz="3600" b="1" dirty="0">
                <a:sym typeface="+mn-ea"/>
              </a:rPr>
              <a:t>. But </a:t>
            </a:r>
            <a:r>
              <a:rPr lang="en-US" altLang="zh-CN" sz="3600" b="1" u="sng" dirty="0">
                <a:sym typeface="+mn-ea"/>
              </a:rPr>
              <a:t>it was</a:t>
            </a:r>
            <a:r>
              <a:rPr lang="en-US" altLang="zh-CN" sz="3600" b="1" dirty="0">
                <a:sym typeface="+mn-ea"/>
              </a:rPr>
              <a:t> his familiar voice </a:t>
            </a:r>
            <a:r>
              <a:rPr lang="en-US" altLang="zh-CN" sz="3600" b="1" u="sng" dirty="0">
                <a:sym typeface="+mn-ea"/>
              </a:rPr>
              <a:t>that</a:t>
            </a:r>
            <a:r>
              <a:rPr lang="en-US" altLang="zh-CN" sz="3600" b="1" dirty="0">
                <a:sym typeface="+mn-ea"/>
              </a:rPr>
              <a:t> convinced her that he was back , asking, “Tony, it’s me, Claire, don’t you remember me?” </a:t>
            </a:r>
            <a:r>
              <a:rPr lang="en-US" altLang="zh-CN" sz="3600" b="1" dirty="0">
                <a:solidFill>
                  <a:srgbClr val="C00000"/>
                </a:solidFill>
                <a:sym typeface="+mn-ea"/>
              </a:rPr>
              <a:t>No matter how</a:t>
            </a:r>
            <a:r>
              <a:rPr lang="en-US" altLang="zh-CN" sz="3600" b="1" dirty="0">
                <a:sym typeface="+mn-ea"/>
              </a:rPr>
              <a:t> hard Claire tried to remind Tony of what had happened between them, Tony </a:t>
            </a:r>
            <a:r>
              <a:rPr lang="en-US" altLang="zh-CN" sz="3600" b="1" dirty="0">
                <a:solidFill>
                  <a:srgbClr val="C00000"/>
                </a:solidFill>
                <a:sym typeface="+mn-ea"/>
              </a:rPr>
              <a:t>still couldn’t </a:t>
            </a:r>
            <a:r>
              <a:rPr lang="en-US" altLang="zh-CN" sz="3600" b="1" dirty="0">
                <a:sym typeface="+mn-ea"/>
              </a:rPr>
              <a:t>recall anything because all his </a:t>
            </a:r>
            <a:r>
              <a:rPr lang="en-US" altLang="zh-CN" sz="3600" b="1" dirty="0">
                <a:solidFill>
                  <a:srgbClr val="C00000"/>
                </a:solidFill>
                <a:sym typeface="+mn-ea"/>
              </a:rPr>
              <a:t>memories</a:t>
            </a:r>
            <a:r>
              <a:rPr lang="en-US" altLang="zh-CN" sz="3600" b="1" dirty="0">
                <a:sym typeface="+mn-ea"/>
              </a:rPr>
              <a:t> had been </a:t>
            </a:r>
            <a:r>
              <a:rPr lang="en-US" altLang="zh-CN" sz="3600" b="1" dirty="0">
                <a:solidFill>
                  <a:srgbClr val="C00000"/>
                </a:solidFill>
                <a:sym typeface="+mn-ea"/>
              </a:rPr>
              <a:t>removed</a:t>
            </a:r>
            <a:r>
              <a:rPr lang="en-US" altLang="zh-CN" sz="3600" b="1" dirty="0">
                <a:sym typeface="+mn-ea"/>
              </a:rPr>
              <a:t>. Disappointed, Claire rushed to her room, trying to calm herself down and  </a:t>
            </a:r>
            <a:r>
              <a:rPr lang="en-US" altLang="zh-CN" sz="3600" b="1" dirty="0">
                <a:solidFill>
                  <a:srgbClr val="C00000"/>
                </a:solidFill>
                <a:sym typeface="+mn-ea"/>
              </a:rPr>
              <a:t>reminding herself that</a:t>
            </a:r>
            <a:r>
              <a:rPr lang="en-US" altLang="zh-CN" sz="3600" b="1" dirty="0">
                <a:sym typeface="+mn-ea"/>
              </a:rPr>
              <a:t> Tony was just a machine and never should they fall in love. More importantly, one should be self-confident and mentally independent  in the world.</a:t>
            </a:r>
            <a:endParaRPr lang="zh-CN" altLang="en-US" sz="3600" b="1" dirty="0"/>
          </a:p>
        </p:txBody>
      </p:sp>
      <p:sp>
        <p:nvSpPr>
          <p:cNvPr id="12" name="矩形 11"/>
          <p:cNvSpPr/>
          <p:nvPr/>
        </p:nvSpPr>
        <p:spPr>
          <a:xfrm>
            <a:off x="103505" y="4714875"/>
            <a:ext cx="11984355" cy="199771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125460" y="6339205"/>
            <a:ext cx="4472305" cy="373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99"/>
                </a:solidFill>
                <a:latin typeface="Times New Roman" panose="02020603050405020304" charset="0"/>
              </a:rPr>
              <a:t>主题升华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6055" y="1869440"/>
            <a:ext cx="7953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/>
              <a:t>以下是部分学生的作文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20210407_1716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" y="289560"/>
            <a:ext cx="10882630" cy="56667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9430" y="6101715"/>
            <a:ext cx="107422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老师点评：心理描写和动作描写的用词丰富而生动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20210407_1623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" y="378460"/>
            <a:ext cx="11802745" cy="55492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9430" y="6101715"/>
            <a:ext cx="107422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老师点评：关于细节描写的微技能掌握得很好！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20210407_1609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02815" y="-2484120"/>
            <a:ext cx="7518400" cy="1192276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20210407_1713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18105" y="-2613025"/>
            <a:ext cx="6854825" cy="120910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0"/>
            <a:ext cx="7953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/>
              <a:t>学生的作文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65170" y="2228215"/>
            <a:ext cx="4477385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6000" b="1" dirty="0">
                <a:solidFill>
                  <a:srgbClr val="C00000"/>
                </a:solidFill>
                <a:sym typeface="+mn-ea"/>
              </a:rPr>
              <a:t>Pre-writing</a:t>
            </a:r>
            <a:r>
              <a:rPr lang="zh-CN" altLang="en-US" sz="6000" b="1" dirty="0">
                <a:solidFill>
                  <a:srgbClr val="C00000"/>
                </a:solidFill>
                <a:sym typeface="+mn-ea"/>
              </a:rPr>
              <a:t>：</a:t>
            </a:r>
            <a:r>
              <a:rPr lang="en-US" altLang="zh-CN" sz="4400" b="1" dirty="0">
                <a:solidFill>
                  <a:srgbClr val="C00000"/>
                </a:solidFill>
                <a:sym typeface="+mn-ea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2725" y="5059045"/>
            <a:ext cx="1201229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/>
            <a:r>
              <a:rPr lang="en-US" altLang="zh-CN" sz="4000" b="1" dirty="0">
                <a:solidFill>
                  <a:srgbClr val="000099"/>
                </a:solidFill>
              </a:rPr>
              <a:t>What can be inferred(</a:t>
            </a:r>
            <a:r>
              <a:rPr lang="zh-CN" altLang="zh-CN" sz="4000" b="1" dirty="0">
                <a:solidFill>
                  <a:srgbClr val="000099"/>
                </a:solidFill>
              </a:rPr>
              <a:t>推断</a:t>
            </a:r>
            <a:r>
              <a:rPr lang="en-US" altLang="zh-CN" sz="4000" b="1" dirty="0">
                <a:solidFill>
                  <a:srgbClr val="000099"/>
                </a:solidFill>
              </a:rPr>
              <a:t>) about the plots development  from these sentences?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0" y="1582420"/>
            <a:ext cx="12101195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eaLnBrk="1" hangingPunct="1">
              <a:buNone/>
            </a:pPr>
            <a:r>
              <a:rPr lang="en-US" altLang="zh-CN" sz="4000" b="1" i="1" kern="600" spc="-40" dirty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Para.1  Clair</a:t>
            </a:r>
            <a:r>
              <a:rPr lang="en-US" altLang="zh-CN" sz="4000" b="1" i="1" kern="600" spc="-40" dirty="0"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e was heart-broken after Tony left.________</a:t>
            </a:r>
          </a:p>
          <a:p>
            <a:pPr marL="0" indent="0" eaLnBrk="1" hangingPunct="1">
              <a:buNone/>
            </a:pPr>
            <a:r>
              <a:rPr lang="en-US" altLang="zh-CN" sz="3600" b="1" kern="600" spc="-40" dirty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_____________________________________________________</a:t>
            </a:r>
          </a:p>
          <a:p>
            <a:pPr marL="0" indent="0" eaLnBrk="1" hangingPunct="1">
              <a:buNone/>
            </a:pPr>
            <a:r>
              <a:rPr lang="en-US" altLang="zh-CN" sz="3600" b="1" kern="600" spc="-40" dirty="0"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_____________________________________________________</a:t>
            </a:r>
            <a:endParaRPr lang="en-US" altLang="zh-CN" sz="3600" b="1" kern="600" spc="-40" dirty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zh-CN" sz="3600" b="1" i="1" kern="600" spc="-40" dirty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Para.2  Two</a:t>
            </a:r>
            <a:r>
              <a:rPr lang="en-US" altLang="zh-CN" sz="3600" b="1" i="1" kern="600" spc="-40" dirty="0"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weeks later, Tony showed up at the front door. ___</a:t>
            </a:r>
            <a:endParaRPr lang="en-US" altLang="zh-CN" sz="3600" b="1" kern="600" spc="-40" dirty="0"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 altLang="zh-CN" sz="3600" b="1" kern="600" spc="-40" dirty="0"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_____________________________________________________</a:t>
            </a:r>
          </a:p>
          <a:p>
            <a:pPr eaLnBrk="1" hangingPunct="1"/>
            <a:r>
              <a:rPr lang="en-US" altLang="zh-CN" sz="3600" b="1" kern="600" spc="-40" dirty="0"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_____________________________________________________</a:t>
            </a:r>
            <a:endParaRPr lang="zh-CN" altLang="en-US" sz="3600" b="1" dirty="0"/>
          </a:p>
        </p:txBody>
      </p:sp>
      <p:sp>
        <p:nvSpPr>
          <p:cNvPr id="7" name="矩形 6"/>
          <p:cNvSpPr/>
          <p:nvPr/>
        </p:nvSpPr>
        <p:spPr>
          <a:xfrm>
            <a:off x="45085" y="115570"/>
            <a:ext cx="1234757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40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</a:rPr>
              <a:t>A writing task:</a:t>
            </a:r>
            <a:r>
              <a:rPr lang="zh-CN" altLang="zh-CN" sz="40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</a:rPr>
              <a:t>请根据课文内容和所给段落开头续写两段，使之构成一篇完整的短文。续写词数</a:t>
            </a:r>
            <a:r>
              <a:rPr lang="en-US" altLang="zh-CN" sz="40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</a:rPr>
              <a:t>150</a:t>
            </a:r>
            <a:r>
              <a:rPr lang="zh-CN" altLang="en-US" sz="40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</a:rPr>
              <a:t>词左右。</a:t>
            </a:r>
            <a:r>
              <a:rPr lang="en-US" altLang="zh-CN" sz="4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</a:p>
        </p:txBody>
      </p:sp>
      <p:sp>
        <p:nvSpPr>
          <p:cNvPr id="12" name="矩形 11"/>
          <p:cNvSpPr/>
          <p:nvPr/>
        </p:nvSpPr>
        <p:spPr>
          <a:xfrm>
            <a:off x="4007485" y="1744980"/>
            <a:ext cx="2718435" cy="40830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94555" y="3335020"/>
            <a:ext cx="3023870" cy="57023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3999230" y="1221740"/>
            <a:ext cx="32734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sym typeface="+mn-ea"/>
              </a:rPr>
              <a:t>key words: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ldLvl="0" animBg="1"/>
      <p:bldP spid="12" grpId="1" animBg="1"/>
      <p:bldP spid="22" grpId="0" bldLvl="0" animBg="1"/>
      <p:bldP spid="22" grpId="1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20320" y="1506220"/>
            <a:ext cx="7166610" cy="46437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600" cap="none" spc="-4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Para.1</a:t>
            </a:r>
            <a:r>
              <a:rPr kumimoji="0" lang="en-US" altLang="zh-CN" sz="2400" b="1" i="0" u="none" strike="noStrike" kern="6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Claire was heart-broken </a:t>
            </a:r>
            <a:r>
              <a:rPr lang="en-US" altLang="zh-CN" sz="2400" b="1" kern="600" spc="-40" dirty="0">
                <a:latin typeface="Times New Roman" panose="02020603050405020304" charset="0"/>
                <a:cs typeface="Times New Roman" panose="02020603050405020304" charset="0"/>
              </a:rPr>
              <a:t>after </a:t>
            </a:r>
            <a:r>
              <a:rPr kumimoji="0" lang="en-US" altLang="zh-CN" sz="2400" b="1" i="0" u="none" strike="noStrike" kern="6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Tony left.  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1" i="0" u="none" strike="noStrike" kern="6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1" i="0" u="none" strike="noStrike" kern="6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1" i="0" u="none" strike="noStrike" kern="6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1" i="0" u="none" strike="noStrike" kern="6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600" cap="none" spc="-4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Para.2</a:t>
            </a:r>
            <a:r>
              <a:rPr kumimoji="0" lang="en-US" altLang="zh-CN" sz="2400" b="1" i="0" u="none" strike="noStrike" kern="6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Three weeks later, Tony showed up at the front door.  </a:t>
            </a:r>
            <a:endParaRPr kumimoji="0" lang="en-US" altLang="zh-CN" sz="2400" b="0" i="0" u="none" strike="noStrike" kern="6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870" y="1506220"/>
            <a:ext cx="1668145" cy="488950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endCxn id="9" idx="0"/>
          </p:cNvCxnSpPr>
          <p:nvPr/>
        </p:nvCxnSpPr>
        <p:spPr>
          <a:xfrm>
            <a:off x="8425815" y="3044825"/>
            <a:ext cx="22860" cy="748665"/>
          </a:xfrm>
          <a:prstGeom prst="straightConnector1">
            <a:avLst/>
          </a:prstGeom>
          <a:ln w="6985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390265" y="3782695"/>
            <a:ext cx="2051050" cy="520065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>
            <a:stCxn id="9" idx="2"/>
          </p:cNvCxnSpPr>
          <p:nvPr/>
        </p:nvCxnSpPr>
        <p:spPr>
          <a:xfrm flipH="1">
            <a:off x="8434070" y="4302760"/>
            <a:ext cx="14605" cy="741680"/>
          </a:xfrm>
          <a:prstGeom prst="straightConnector1">
            <a:avLst/>
          </a:prstGeom>
          <a:ln w="6985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8432800" y="5656580"/>
            <a:ext cx="9525" cy="608330"/>
          </a:xfrm>
          <a:prstGeom prst="straightConnector1">
            <a:avLst/>
          </a:prstGeom>
          <a:ln w="6985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683500" y="812800"/>
            <a:ext cx="178371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4400" b="1" dirty="0">
                <a:solidFill>
                  <a:srgbClr val="C00000"/>
                </a:solidFill>
                <a:sym typeface="+mn-ea"/>
              </a:rPr>
              <a:t> </a:t>
            </a:r>
            <a:r>
              <a:rPr lang="en-US" altLang="zh-CN" sz="3600" b="1" dirty="0">
                <a:solidFill>
                  <a:srgbClr val="C00000"/>
                </a:solidFill>
                <a:sym typeface="+mn-ea"/>
              </a:rPr>
              <a:t>outline</a:t>
            </a:r>
          </a:p>
        </p:txBody>
      </p:sp>
      <p:sp>
        <p:nvSpPr>
          <p:cNvPr id="14" name="矩形 13"/>
          <p:cNvSpPr/>
          <p:nvPr/>
        </p:nvSpPr>
        <p:spPr>
          <a:xfrm>
            <a:off x="57785" y="1020445"/>
            <a:ext cx="12076430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zh-CN" sz="3600" b="1" dirty="0"/>
              <a:t>2.</a:t>
            </a:r>
            <a:r>
              <a:rPr lang="en-US" altLang="zh-CN" sz="3600" b="1" dirty="0">
                <a:solidFill>
                  <a:srgbClr val="FF0000"/>
                </a:solidFill>
              </a:rPr>
              <a:t>Make an outline(</a:t>
            </a:r>
            <a:r>
              <a:rPr lang="zh-CN" altLang="en-US" sz="3600" b="1" dirty="0">
                <a:solidFill>
                  <a:srgbClr val="FF0000"/>
                </a:solidFill>
              </a:rPr>
              <a:t>提纲</a:t>
            </a:r>
            <a:r>
              <a:rPr lang="en-US" altLang="zh-CN" sz="3600" b="1" dirty="0">
                <a:solidFill>
                  <a:srgbClr val="FF0000"/>
                </a:solidFill>
              </a:rPr>
              <a:t>)</a:t>
            </a:r>
            <a:r>
              <a:rPr lang="en-US" altLang="zh-CN" sz="3600" b="1" dirty="0">
                <a:solidFill>
                  <a:srgbClr val="000099"/>
                </a:solidFill>
              </a:rPr>
              <a:t> </a:t>
            </a:r>
            <a:r>
              <a:rPr lang="en-US" altLang="zh-CN" sz="3600" b="1" dirty="0"/>
              <a:t>for your writing</a:t>
            </a:r>
          </a:p>
        </p:txBody>
      </p:sp>
      <p:sp>
        <p:nvSpPr>
          <p:cNvPr id="20" name="矩形 19"/>
          <p:cNvSpPr/>
          <p:nvPr/>
        </p:nvSpPr>
        <p:spPr>
          <a:xfrm>
            <a:off x="7080885" y="2541905"/>
            <a:ext cx="2700020" cy="50292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/>
          <p:cNvCxnSpPr/>
          <p:nvPr/>
        </p:nvCxnSpPr>
        <p:spPr>
          <a:xfrm flipH="1">
            <a:off x="8411845" y="1959610"/>
            <a:ext cx="5715" cy="582295"/>
          </a:xfrm>
          <a:prstGeom prst="straightConnector1">
            <a:avLst/>
          </a:prstGeom>
          <a:ln w="6985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7115175" y="3793490"/>
            <a:ext cx="2666365" cy="50927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136765" y="1485900"/>
            <a:ext cx="2644140" cy="50927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126605" y="5044440"/>
            <a:ext cx="2589530" cy="50927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111365" y="6264910"/>
            <a:ext cx="2589530" cy="50927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0" y="313690"/>
            <a:ext cx="88773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 b="1" dirty="0">
                <a:solidFill>
                  <a:schemeClr val="tx1"/>
                </a:solidFill>
                <a:sym typeface="+mn-ea"/>
              </a:rPr>
              <a:t>1. </a:t>
            </a:r>
            <a:r>
              <a:rPr lang="en-US" altLang="zh-CN" sz="4000" b="1" dirty="0">
                <a:solidFill>
                  <a:srgbClr val="FF0000"/>
                </a:solidFill>
                <a:sym typeface="+mn-ea"/>
              </a:rPr>
              <a:t>Group discussion</a:t>
            </a:r>
            <a:r>
              <a:rPr lang="en-US" altLang="zh-CN" sz="4000" b="1" dirty="0">
                <a:solidFill>
                  <a:schemeClr val="tx1"/>
                </a:solidFill>
                <a:sym typeface="+mn-ea"/>
              </a:rPr>
              <a:t> for plot development</a:t>
            </a:r>
          </a:p>
        </p:txBody>
      </p:sp>
      <p:sp>
        <p:nvSpPr>
          <p:cNvPr id="19" name="文本框 11"/>
          <p:cNvSpPr txBox="1"/>
          <p:nvPr/>
        </p:nvSpPr>
        <p:spPr>
          <a:xfrm>
            <a:off x="10280650" y="1444297"/>
            <a:ext cx="241046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dirty="0">
                <a:sym typeface="+mn-ea"/>
              </a:rPr>
              <a:t>How </a:t>
            </a:r>
          </a:p>
          <a:p>
            <a:r>
              <a:rPr lang="en-US" altLang="zh-CN" sz="3600" b="1" dirty="0">
                <a:sym typeface="+mn-ea"/>
              </a:rPr>
              <a:t>would </a:t>
            </a:r>
          </a:p>
          <a:p>
            <a:r>
              <a:rPr lang="en-US" altLang="zh-CN" sz="3600" b="1" dirty="0">
                <a:sym typeface="+mn-ea"/>
              </a:rPr>
              <a:t>you </a:t>
            </a:r>
          </a:p>
          <a:p>
            <a:r>
              <a:rPr lang="en-US" altLang="zh-CN" sz="3600" b="1" dirty="0">
                <a:sym typeface="+mn-ea"/>
              </a:rPr>
              <a:t>like</a:t>
            </a:r>
          </a:p>
          <a:p>
            <a:r>
              <a:rPr lang="en-US" altLang="zh-CN" sz="3600" b="1" dirty="0">
                <a:sym typeface="+mn-ea"/>
              </a:rPr>
              <a:t>the </a:t>
            </a:r>
          </a:p>
          <a:p>
            <a:r>
              <a:rPr lang="en-US" altLang="zh-CN" sz="3600" b="1" dirty="0">
                <a:sym typeface="+mn-ea"/>
              </a:rPr>
              <a:t>story develop?</a:t>
            </a:r>
            <a:endParaRPr lang="zh-CN" altLang="en-US" sz="3600" dirty="0"/>
          </a:p>
        </p:txBody>
      </p:sp>
      <p:sp>
        <p:nvSpPr>
          <p:cNvPr id="15" name="文本框 14"/>
          <p:cNvSpPr txBox="1"/>
          <p:nvPr/>
        </p:nvSpPr>
        <p:spPr>
          <a:xfrm flipH="1">
            <a:off x="9093200" y="313690"/>
            <a:ext cx="15265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sym typeface="+mn-ea"/>
              </a:rPr>
              <a:t>(2 mins)</a:t>
            </a:r>
          </a:p>
        </p:txBody>
      </p:sp>
      <p:sp>
        <p:nvSpPr>
          <p:cNvPr id="4" name="文本框 3"/>
          <p:cNvSpPr txBox="1"/>
          <p:nvPr/>
        </p:nvSpPr>
        <p:spPr>
          <a:xfrm flipH="1">
            <a:off x="9467215" y="860425"/>
            <a:ext cx="15265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sym typeface="+mn-ea"/>
              </a:rPr>
              <a:t>(3 mins)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0" y="-237490"/>
            <a:ext cx="26339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sym typeface="+mn-ea"/>
              </a:rPr>
              <a:t>Pre-writing  :</a:t>
            </a:r>
            <a:r>
              <a:rPr lang="en-US" altLang="zh-CN" sz="4400" b="1" dirty="0">
                <a:solidFill>
                  <a:srgbClr val="C00000"/>
                </a:solidFill>
                <a:sym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12" grpId="1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爆炸形 1 15"/>
          <p:cNvSpPr/>
          <p:nvPr/>
        </p:nvSpPr>
        <p:spPr>
          <a:xfrm>
            <a:off x="2885440" y="419735"/>
            <a:ext cx="6739890" cy="1741805"/>
          </a:xfrm>
          <a:prstGeom prst="irregularSeal1">
            <a:avLst/>
          </a:prstGeom>
          <a:solidFill>
            <a:srgbClr val="FF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70755" y="3952875"/>
            <a:ext cx="220091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key word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218805" y="3952875"/>
            <a:ext cx="53187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What</a:t>
            </a:r>
            <a:r>
              <a:rPr lang="en-US" altLang="zh-CN" sz="4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did sb </a:t>
            </a:r>
            <a:r>
              <a:rPr lang="en-US" altLang="zh-CN" sz="40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do</a:t>
            </a:r>
            <a:r>
              <a:rPr lang="en-US" altLang="zh-CN" sz="4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-125730"/>
            <a:ext cx="329565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6000" b="1" dirty="0">
                <a:solidFill>
                  <a:srgbClr val="C00000"/>
                </a:solidFill>
                <a:sym typeface="+mn-ea"/>
              </a:rPr>
              <a:t>1st Tip:</a:t>
            </a:r>
            <a:r>
              <a:rPr lang="en-US" altLang="zh-CN" sz="4400" b="1" dirty="0">
                <a:solidFill>
                  <a:srgbClr val="C00000"/>
                </a:solidFill>
                <a:sym typeface="+mn-ea"/>
              </a:rPr>
              <a:t>  </a:t>
            </a:r>
            <a:r>
              <a:rPr lang="zh-CN" altLang="en-US" sz="4400" b="1" dirty="0">
                <a:solidFill>
                  <a:srgbClr val="C00000"/>
                </a:solidFill>
                <a:sym typeface="+mn-ea"/>
              </a:rPr>
              <a:t>：</a:t>
            </a:r>
            <a:r>
              <a:rPr lang="en-US" altLang="zh-CN" sz="4400" b="1" dirty="0">
                <a:solidFill>
                  <a:srgbClr val="C00000"/>
                </a:solidFill>
                <a:sym typeface="+mn-ea"/>
              </a:rPr>
              <a:t>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79065" y="158115"/>
            <a:ext cx="755777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sym typeface="+mn-ea"/>
              </a:rPr>
              <a:t>如何构建续写的情节？</a:t>
            </a:r>
          </a:p>
          <a:p>
            <a:r>
              <a:rPr lang="zh-CN" altLang="en-US" sz="4400" b="1" dirty="0">
                <a:solidFill>
                  <a:srgbClr val="C00000"/>
                </a:solidFill>
                <a:sym typeface="+mn-ea"/>
              </a:rPr>
              <a:t>         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Questions &amp; Answers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156710" y="5458460"/>
            <a:ext cx="53187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0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How</a:t>
            </a:r>
            <a:r>
              <a:rPr lang="en-US" altLang="zh-CN" sz="4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did sb </a:t>
            </a:r>
            <a:r>
              <a:rPr lang="en-US" altLang="zh-CN" sz="40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feel</a:t>
            </a:r>
            <a:r>
              <a:rPr lang="en-US" altLang="zh-CN" sz="4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9690" y="4112260"/>
            <a:ext cx="37617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What</a:t>
            </a:r>
            <a:r>
              <a:rPr lang="en-US" altLang="zh-CN" sz="4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did sb </a:t>
            </a:r>
            <a:r>
              <a:rPr lang="en-US" altLang="zh-CN" sz="4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learn from</a:t>
            </a:r>
            <a:r>
              <a:rPr lang="en-US" altLang="zh-CN" sz="4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sth?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867150" y="2504440"/>
            <a:ext cx="53187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What</a:t>
            </a:r>
            <a:r>
              <a:rPr lang="en-US" altLang="zh-CN" sz="4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happened to sb?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0" y="3405505"/>
            <a:ext cx="53187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What</a:t>
            </a:r>
            <a:r>
              <a:rPr lang="en-US" altLang="zh-CN" sz="4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was the </a:t>
            </a:r>
            <a:r>
              <a:rPr lang="en-US" altLang="zh-CN" sz="4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result</a:t>
            </a:r>
            <a:r>
              <a:rPr lang="en-US" altLang="zh-CN" sz="4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5866130" y="3211195"/>
            <a:ext cx="0" cy="824865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7073265" y="4385310"/>
            <a:ext cx="1117600" cy="4445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5881370" y="4659630"/>
            <a:ext cx="15240" cy="906145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 flipV="1">
            <a:off x="3650615" y="4389755"/>
            <a:ext cx="1097915" cy="254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719955" y="4036695"/>
            <a:ext cx="2353310" cy="62293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5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93840"/>
            <a:ext cx="12001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i="1" kern="600" spc="-4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Para.1  Claire was heart-broken after Tony left</a:t>
            </a:r>
            <a:r>
              <a:rPr lang="en-US" altLang="zh-CN" sz="4400" b="1" kern="600" spc="-4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zh-CN" altLang="en-US" sz="4400" b="1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32860" y="3868420"/>
            <a:ext cx="25857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600" b="1" i="1" kern="600" spc="-4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heart-broken</a:t>
            </a:r>
          </a:p>
        </p:txBody>
      </p:sp>
      <p:sp>
        <p:nvSpPr>
          <p:cNvPr id="5" name="矩形 4"/>
          <p:cNvSpPr/>
          <p:nvPr/>
        </p:nvSpPr>
        <p:spPr>
          <a:xfrm>
            <a:off x="4210057" y="178197"/>
            <a:ext cx="3176585" cy="684935"/>
          </a:xfrm>
          <a:prstGeom prst="rect">
            <a:avLst/>
          </a:prstGeom>
          <a:noFill/>
          <a:ln w="57150">
            <a:solidFill>
              <a:srgbClr val="530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3708400" y="3675380"/>
            <a:ext cx="2834640" cy="1117600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5057775" y="2389505"/>
            <a:ext cx="13970" cy="1285875"/>
          </a:xfrm>
          <a:prstGeom prst="straightConnector1">
            <a:avLst/>
          </a:prstGeom>
          <a:ln w="698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3192145" y="4499610"/>
            <a:ext cx="742315" cy="457200"/>
          </a:xfrm>
          <a:prstGeom prst="straightConnector1">
            <a:avLst/>
          </a:prstGeom>
          <a:ln w="698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7"/>
          <p:cNvSpPr txBox="1"/>
          <p:nvPr/>
        </p:nvSpPr>
        <p:spPr>
          <a:xfrm>
            <a:off x="7049135" y="3663315"/>
            <a:ext cx="5398770" cy="1252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Q2. </a:t>
            </a:r>
            <a:r>
              <a:rPr lang="en-US" altLang="zh-CN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were the </a:t>
            </a:r>
            <a:r>
              <a:rPr lang="en-US" altLang="zh-CN" sz="3600" b="1" u="sng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details of Claire’s sadness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</a:p>
          <a:p>
            <a:pPr>
              <a:lnSpc>
                <a:spcPct val="7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 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did she do ?)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7"/>
          <p:cNvSpPr txBox="1"/>
          <p:nvPr/>
        </p:nvSpPr>
        <p:spPr>
          <a:xfrm>
            <a:off x="58420" y="4914900"/>
            <a:ext cx="6003290" cy="1272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Q3.When Larry came back home, </a:t>
            </a:r>
            <a:r>
              <a:rPr lang="en-US" altLang="zh-CN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how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did he react(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反应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to his wife’s feeling? </a:t>
            </a:r>
          </a:p>
        </p:txBody>
      </p:sp>
      <p:pic>
        <p:nvPicPr>
          <p:cNvPr id="16389" name="Picture 5" descr="marchenkov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85" y="3299460"/>
            <a:ext cx="1605915" cy="149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235" y="1159510"/>
            <a:ext cx="1929765" cy="141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本框 17"/>
          <p:cNvSpPr txBox="1"/>
          <p:nvPr/>
        </p:nvSpPr>
        <p:spPr>
          <a:xfrm>
            <a:off x="5955030" y="4992370"/>
            <a:ext cx="7148830" cy="694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cry; sob;weep; miss; think of; can't help doing;burst out crying ;burst into tears</a:t>
            </a:r>
          </a:p>
        </p:txBody>
      </p:sp>
      <p:sp>
        <p:nvSpPr>
          <p:cNvPr id="15" name="文本框 17"/>
          <p:cNvSpPr txBox="1"/>
          <p:nvPr/>
        </p:nvSpPr>
        <p:spPr>
          <a:xfrm>
            <a:off x="6050280" y="5795010"/>
            <a:ext cx="5692140" cy="779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sad; depressed; in low spirit</a:t>
            </a:r>
          </a:p>
          <a:p>
            <a:pPr>
              <a:lnSpc>
                <a:spcPct val="70000"/>
              </a:lnSpc>
            </a:pP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sadly;sadness/sorrow</a:t>
            </a: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6543040" y="4378325"/>
            <a:ext cx="866140" cy="425450"/>
          </a:xfrm>
          <a:prstGeom prst="straightConnector1">
            <a:avLst/>
          </a:prstGeom>
          <a:ln w="698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7"/>
          <p:cNvSpPr txBox="1"/>
          <p:nvPr/>
        </p:nvSpPr>
        <p:spPr>
          <a:xfrm>
            <a:off x="78740" y="6187440"/>
            <a:ext cx="203263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surprised</a:t>
            </a:r>
          </a:p>
        </p:txBody>
      </p:sp>
      <p:sp>
        <p:nvSpPr>
          <p:cNvPr id="19" name="文本框 17"/>
          <p:cNvSpPr txBox="1"/>
          <p:nvPr/>
        </p:nvSpPr>
        <p:spPr>
          <a:xfrm>
            <a:off x="1663700" y="1264285"/>
            <a:ext cx="68910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Q1. </a:t>
            </a:r>
            <a:r>
              <a:rPr lang="en-US" altLang="zh-CN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Why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was Claire heart-broken?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文本框 17"/>
          <p:cNvSpPr txBox="1"/>
          <p:nvPr/>
        </p:nvSpPr>
        <p:spPr>
          <a:xfrm>
            <a:off x="2111375" y="1804035"/>
            <a:ext cx="68910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fall in love; mentally dependent</a:t>
            </a:r>
          </a:p>
        </p:txBody>
      </p:sp>
      <p:sp>
        <p:nvSpPr>
          <p:cNvPr id="2" name="文本框 17"/>
          <p:cNvSpPr txBox="1"/>
          <p:nvPr/>
        </p:nvSpPr>
        <p:spPr>
          <a:xfrm>
            <a:off x="2183765" y="6187440"/>
            <a:ext cx="191960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comfort</a:t>
            </a:r>
          </a:p>
        </p:txBody>
      </p:sp>
      <p:sp>
        <p:nvSpPr>
          <p:cNvPr id="6" name="文本框 17"/>
          <p:cNvSpPr txBox="1"/>
          <p:nvPr/>
        </p:nvSpPr>
        <p:spPr>
          <a:xfrm>
            <a:off x="3939540" y="6156960"/>
            <a:ext cx="170688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promise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1842135" y="6453505"/>
            <a:ext cx="494665" cy="24765"/>
          </a:xfrm>
          <a:prstGeom prst="straightConnector1">
            <a:avLst/>
          </a:prstGeom>
          <a:ln w="698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638550" y="6446520"/>
            <a:ext cx="470535" cy="22225"/>
          </a:xfrm>
          <a:prstGeom prst="straightConnector1">
            <a:avLst/>
          </a:prstGeom>
          <a:ln w="698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3" grpId="0"/>
      <p:bldP spid="14" grpId="0"/>
      <p:bldP spid="12" grpId="0"/>
      <p:bldP spid="15" grpId="0"/>
      <p:bldP spid="19" grpId="0"/>
      <p:bldP spid="2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9" name="Picture 15" descr="50sHousewife76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8365" y="1081405"/>
            <a:ext cx="1143635" cy="17176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sp3d>
            <a:bevelT w="152400" h="50800" prst="softRound"/>
          </a:sp3d>
        </p:spPr>
      </p:pic>
      <p:sp>
        <p:nvSpPr>
          <p:cNvPr id="4" name="文本框 3"/>
          <p:cNvSpPr txBox="1"/>
          <p:nvPr/>
        </p:nvSpPr>
        <p:spPr>
          <a:xfrm>
            <a:off x="3893820" y="3868420"/>
            <a:ext cx="314261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3600" b="1" i="1" kern="600" spc="-4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Tony showed up</a:t>
            </a:r>
            <a:endParaRPr lang="en-US" altLang="zh-CN" sz="3600" b="1" i="1" kern="600" spc="-4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70145" y="397510"/>
            <a:ext cx="3053715" cy="685165"/>
          </a:xfrm>
          <a:prstGeom prst="rect">
            <a:avLst/>
          </a:prstGeom>
          <a:noFill/>
          <a:ln w="57150">
            <a:solidFill>
              <a:srgbClr val="530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3815080" y="3675380"/>
            <a:ext cx="3267075" cy="1117600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5377180" y="2663825"/>
            <a:ext cx="15240" cy="1040130"/>
          </a:xfrm>
          <a:prstGeom prst="straightConnector1">
            <a:avLst/>
          </a:prstGeom>
          <a:ln w="698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17"/>
          <p:cNvSpPr txBox="1"/>
          <p:nvPr/>
        </p:nvSpPr>
        <p:spPr>
          <a:xfrm>
            <a:off x="0" y="3526790"/>
            <a:ext cx="3345815" cy="11239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Q1. 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were Tony's changes 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after being rebuilt?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3067050" y="4189095"/>
            <a:ext cx="721360" cy="19685"/>
          </a:xfrm>
          <a:prstGeom prst="straightConnector1">
            <a:avLst/>
          </a:prstGeom>
          <a:ln w="698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7036435" y="4250055"/>
            <a:ext cx="785495" cy="5080"/>
          </a:xfrm>
          <a:prstGeom prst="straightConnector1">
            <a:avLst/>
          </a:prstGeom>
          <a:ln w="698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7"/>
          <p:cNvSpPr txBox="1"/>
          <p:nvPr/>
        </p:nvSpPr>
        <p:spPr>
          <a:xfrm>
            <a:off x="2452370" y="1217930"/>
            <a:ext cx="728662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Q2. 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</a:t>
            </a:r>
            <a:r>
              <a:rPr lang="en-US" altLang="zh-CN" sz="36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did he say and do when Claire opened the door?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7"/>
          <p:cNvSpPr txBox="1"/>
          <p:nvPr/>
        </p:nvSpPr>
        <p:spPr>
          <a:xfrm>
            <a:off x="7914005" y="2713355"/>
            <a:ext cx="4048760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Q3. </a:t>
            </a:r>
            <a:r>
              <a:rPr lang="en-US" altLang="zh-CN" sz="36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Seeing Tony again, </a:t>
            </a:r>
            <a:r>
              <a:rPr lang="en-US" altLang="zh-CN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</a:t>
            </a:r>
            <a:r>
              <a:rPr lang="en-US" altLang="zh-CN" sz="36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was Claire’s feeling and what did she do? 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436423"/>
            <a:ext cx="1092835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600" spc="-4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Para.2  </a:t>
            </a:r>
            <a:r>
              <a:rPr lang="en-US" altLang="zh-CN" sz="3600" b="1" i="1" u="sng" kern="600" spc="-4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Two weeks later</a:t>
            </a:r>
            <a:r>
              <a:rPr lang="en-US" altLang="zh-CN" sz="3600" b="1" i="1" kern="600" spc="-4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, Tony showed up </a:t>
            </a:r>
            <a:r>
              <a:rPr lang="en-US" altLang="zh-CN" sz="3600" b="1" i="1" u="sng" kern="600" spc="-4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at the front door. </a:t>
            </a:r>
            <a:endParaRPr lang="zh-CN" altLang="en-US" sz="3600" b="1" i="1" u="sng" kern="600" spc="-4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5346700" y="4750435"/>
            <a:ext cx="14605" cy="832485"/>
          </a:xfrm>
          <a:prstGeom prst="straightConnector1">
            <a:avLst/>
          </a:prstGeom>
          <a:ln w="698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7"/>
          <p:cNvSpPr txBox="1"/>
          <p:nvPr/>
        </p:nvSpPr>
        <p:spPr>
          <a:xfrm>
            <a:off x="1624965" y="5393055"/>
            <a:ext cx="9314815" cy="878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Q4. </a:t>
            </a:r>
            <a:r>
              <a:rPr lang="en-US" altLang="zh-CN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was the result? </a:t>
            </a:r>
          </a:p>
          <a:p>
            <a:pPr>
              <a:lnSpc>
                <a:spcPct val="80000"/>
              </a:lnSpc>
            </a:pPr>
            <a:r>
              <a:rPr lang="en-US" altLang="zh-CN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did </a:t>
            </a:r>
            <a:r>
              <a:rPr lang="en-US" altLang="zh-CN" sz="3200" b="1" u="sng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Claire learn from this experience?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" y="1081405"/>
            <a:ext cx="1460500" cy="171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412115" y="922655"/>
            <a:ext cx="13144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文本框 17"/>
          <p:cNvSpPr txBox="1"/>
          <p:nvPr/>
        </p:nvSpPr>
        <p:spPr>
          <a:xfrm>
            <a:off x="53340" y="4613275"/>
            <a:ext cx="4414520" cy="779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less handsome;</a:t>
            </a:r>
          </a:p>
          <a:p>
            <a:pPr>
              <a:lnSpc>
                <a:spcPct val="70000"/>
              </a:lnSpc>
            </a:pP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memories: removed</a:t>
            </a:r>
          </a:p>
        </p:txBody>
      </p:sp>
      <p:sp>
        <p:nvSpPr>
          <p:cNvPr id="3" name="文本框 17"/>
          <p:cNvSpPr txBox="1"/>
          <p:nvPr/>
        </p:nvSpPr>
        <p:spPr>
          <a:xfrm>
            <a:off x="7978140" y="4577080"/>
            <a:ext cx="5364480" cy="435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surprised; disappointed</a:t>
            </a:r>
          </a:p>
        </p:txBody>
      </p:sp>
      <p:sp>
        <p:nvSpPr>
          <p:cNvPr id="6" name="文本框 17"/>
          <p:cNvSpPr txBox="1"/>
          <p:nvPr/>
        </p:nvSpPr>
        <p:spPr>
          <a:xfrm>
            <a:off x="1417320" y="6271895"/>
            <a:ext cx="2370455" cy="435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calm down; 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23860" y="5012690"/>
            <a:ext cx="4168140" cy="435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try to remind Tony</a:t>
            </a:r>
          </a:p>
        </p:txBody>
      </p:sp>
      <p:sp>
        <p:nvSpPr>
          <p:cNvPr id="19" name="文本框 17"/>
          <p:cNvSpPr txBox="1"/>
          <p:nvPr/>
        </p:nvSpPr>
        <p:spPr>
          <a:xfrm>
            <a:off x="3192780" y="2195195"/>
            <a:ext cx="5530215" cy="485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greet sb; introduce oneself</a:t>
            </a:r>
          </a:p>
        </p:txBody>
      </p:sp>
      <p:sp>
        <p:nvSpPr>
          <p:cNvPr id="20" name="文本框 17"/>
          <p:cNvSpPr txBox="1"/>
          <p:nvPr/>
        </p:nvSpPr>
        <p:spPr>
          <a:xfrm>
            <a:off x="5044440" y="6271895"/>
            <a:ext cx="9730740" cy="435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not depend on a machine;  independent</a:t>
            </a:r>
          </a:p>
        </p:txBody>
      </p:sp>
      <p:sp>
        <p:nvSpPr>
          <p:cNvPr id="21" name="文本框 17"/>
          <p:cNvSpPr txBox="1"/>
          <p:nvPr/>
        </p:nvSpPr>
        <p:spPr>
          <a:xfrm>
            <a:off x="3784600" y="6271895"/>
            <a:ext cx="1725930" cy="435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realize: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3" grpId="0"/>
      <p:bldP spid="14" grpId="0"/>
      <p:bldP spid="16" grpId="0"/>
      <p:bldP spid="17" grpId="1"/>
      <p:bldP spid="2" grpId="0"/>
      <p:bldP spid="3" grpId="0"/>
      <p:bldP spid="6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爆炸形 1 12"/>
          <p:cNvSpPr/>
          <p:nvPr/>
        </p:nvSpPr>
        <p:spPr>
          <a:xfrm>
            <a:off x="4417695" y="5353050"/>
            <a:ext cx="2744470" cy="1688465"/>
          </a:xfrm>
          <a:prstGeom prst="irregularSeal1">
            <a:avLst/>
          </a:prstGeom>
          <a:solidFill>
            <a:srgbClr val="FF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内容占位符 2"/>
          <p:cNvSpPr txBox="1"/>
          <p:nvPr/>
        </p:nvSpPr>
        <p:spPr>
          <a:xfrm>
            <a:off x="41275" y="391160"/>
            <a:ext cx="7166610" cy="46437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600" cap="none" spc="-4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Para.1</a:t>
            </a:r>
            <a:r>
              <a:rPr kumimoji="0" lang="en-US" altLang="zh-CN" sz="2400" b="1" i="0" u="none" strike="noStrike" kern="6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Claire was heart-broken </a:t>
            </a:r>
            <a:r>
              <a:rPr lang="en-US" altLang="zh-CN" sz="2400" b="1" kern="600" spc="-40" dirty="0">
                <a:latin typeface="Times New Roman" panose="02020603050405020304" charset="0"/>
                <a:cs typeface="Times New Roman" panose="02020603050405020304" charset="0"/>
              </a:rPr>
              <a:t>after </a:t>
            </a:r>
            <a:r>
              <a:rPr kumimoji="0" lang="en-US" altLang="zh-CN" sz="2400" b="1" i="0" u="none" strike="noStrike" kern="6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Tony left.  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1" i="0" u="none" strike="noStrike" kern="6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1" i="0" u="none" strike="noStrike" kern="6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1" i="0" u="none" strike="noStrike" kern="6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1" i="0" u="none" strike="noStrike" kern="6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1" i="0" u="none" strike="noStrike" kern="6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600" cap="none" spc="-4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Para.2</a:t>
            </a:r>
            <a:r>
              <a:rPr kumimoji="0" lang="en-US" altLang="zh-CN" sz="2400" b="1" i="0" u="none" strike="noStrike" kern="6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Three weeks later, Tony showed up at the front door.  </a:t>
            </a:r>
            <a:endParaRPr kumimoji="0" lang="en-US" altLang="zh-CN" sz="2400" b="0" i="0" u="none" strike="noStrike" kern="6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6345" y="376555"/>
            <a:ext cx="1668145" cy="562610"/>
          </a:xfrm>
          <a:prstGeom prst="rect">
            <a:avLst/>
          </a:prstGeom>
          <a:noFill/>
          <a:ln w="57150">
            <a:solidFill>
              <a:srgbClr val="5D5A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7"/>
          <p:cNvSpPr txBox="1"/>
          <p:nvPr/>
        </p:nvSpPr>
        <p:spPr>
          <a:xfrm>
            <a:off x="7232333" y="376666"/>
            <a:ext cx="2154555" cy="9118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4000" dirty="0">
                <a:sym typeface="+mn-ea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sym typeface="+mn-ea"/>
              </a:rPr>
              <a:t>Claire: sad;</a:t>
            </a:r>
          </a:p>
          <a:p>
            <a:pPr>
              <a:lnSpc>
                <a:spcPts val="3200"/>
              </a:lnSpc>
            </a:pPr>
            <a:r>
              <a:rPr lang="en-US" altLang="zh-CN" sz="3200" b="1" dirty="0">
                <a:solidFill>
                  <a:srgbClr val="000099"/>
                </a:solidFill>
                <a:sym typeface="+mn-ea"/>
              </a:rPr>
              <a:t>  miss Tony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8371840" y="1207770"/>
            <a:ext cx="9525" cy="701675"/>
          </a:xfrm>
          <a:prstGeom prst="straightConnector1">
            <a:avLst/>
          </a:prstGeom>
          <a:ln w="6985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7"/>
          <p:cNvSpPr txBox="1"/>
          <p:nvPr/>
        </p:nvSpPr>
        <p:spPr>
          <a:xfrm>
            <a:off x="7136130" y="3331210"/>
            <a:ext cx="33407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000099"/>
                </a:solidFill>
                <a:sym typeface="+mn-ea"/>
              </a:rPr>
              <a:t>    T&amp;C</a:t>
            </a:r>
            <a:r>
              <a:rPr lang="zh-CN" altLang="en-US" sz="2800" b="1" dirty="0">
                <a:solidFill>
                  <a:srgbClr val="000099"/>
                </a:solidFill>
                <a:sym typeface="+mn-ea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sym typeface="+mn-ea"/>
              </a:rPr>
              <a:t>met again</a:t>
            </a: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000099"/>
                </a:solidFill>
                <a:sym typeface="+mn-ea"/>
              </a:rPr>
              <a:t>    </a:t>
            </a:r>
            <a:r>
              <a:rPr lang="en-US" altLang="zh-CN" sz="2800" b="1" dirty="0">
                <a:solidFill>
                  <a:srgbClr val="000099"/>
                </a:solidFill>
                <a:sym typeface="+mn-ea"/>
              </a:rPr>
              <a:t>T</a:t>
            </a:r>
            <a:r>
              <a:rPr lang="en-US" sz="2800" b="1" dirty="0">
                <a:solidFill>
                  <a:srgbClr val="000099"/>
                </a:solidFill>
                <a:sym typeface="+mn-ea"/>
              </a:rPr>
              <a:t>'s changes</a:t>
            </a:r>
            <a:r>
              <a:rPr lang="en-US" altLang="zh-CN" sz="2800" b="1" dirty="0">
                <a:solidFill>
                  <a:srgbClr val="000099"/>
                </a:solidFill>
                <a:sym typeface="+mn-ea"/>
              </a:rPr>
              <a:t>    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8387080" y="2658110"/>
            <a:ext cx="15240" cy="690880"/>
          </a:xfrm>
          <a:prstGeom prst="straightConnector1">
            <a:avLst/>
          </a:prstGeom>
          <a:ln w="6985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464560" y="3218815"/>
            <a:ext cx="2021205" cy="421005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8387080" y="4308475"/>
            <a:ext cx="0" cy="610870"/>
          </a:xfrm>
          <a:prstGeom prst="straightConnector1">
            <a:avLst/>
          </a:prstGeom>
          <a:ln w="6985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8392160" y="5491480"/>
            <a:ext cx="5080" cy="768985"/>
          </a:xfrm>
          <a:prstGeom prst="straightConnector1">
            <a:avLst/>
          </a:prstGeom>
          <a:ln w="6985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621527" y="6185982"/>
            <a:ext cx="2214880" cy="373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C00000"/>
                </a:solidFill>
                <a:latin typeface="Times New Roman" panose="02020603050405020304" charset="0"/>
              </a:rPr>
              <a:t>主题升华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48550" y="-231140"/>
            <a:ext cx="271653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4400" b="1" dirty="0">
                <a:solidFill>
                  <a:srgbClr val="C00000"/>
                </a:solidFill>
                <a:sym typeface="+mn-ea"/>
              </a:rPr>
              <a:t> </a:t>
            </a:r>
            <a:r>
              <a:rPr lang="zh-CN" altLang="zh-CN" sz="3600" b="1" dirty="0">
                <a:solidFill>
                  <a:srgbClr val="C00000"/>
                </a:solidFill>
                <a:sym typeface="+mn-ea"/>
              </a:rPr>
              <a:t>提纲</a:t>
            </a:r>
          </a:p>
        </p:txBody>
      </p:sp>
      <p:sp>
        <p:nvSpPr>
          <p:cNvPr id="18" name="矩形 17"/>
          <p:cNvSpPr/>
          <p:nvPr/>
        </p:nvSpPr>
        <p:spPr>
          <a:xfrm>
            <a:off x="7181850" y="3379470"/>
            <a:ext cx="2739390" cy="874395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153275" y="430530"/>
            <a:ext cx="2767330" cy="76962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232650" y="4921885"/>
            <a:ext cx="2688590" cy="66802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312025" y="6186170"/>
            <a:ext cx="2462530" cy="67183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7"/>
          <p:cNvSpPr txBox="1"/>
          <p:nvPr/>
        </p:nvSpPr>
        <p:spPr>
          <a:xfrm>
            <a:off x="10119360" y="-142240"/>
            <a:ext cx="2068830" cy="1370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80000"/>
              </a:lnSpc>
              <a:buClrTx/>
              <a:buSzTx/>
              <a:buNone/>
            </a:pPr>
            <a:r>
              <a:rPr lang="en-US" altLang="zh-CN" sz="4000" dirty="0">
                <a:sym typeface="+mn-ea"/>
              </a:rPr>
              <a:t> </a:t>
            </a:r>
            <a:r>
              <a:rPr lang="zh-CN" altLang="en-US" sz="3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para.1的关注点：</a:t>
            </a:r>
            <a:endParaRPr lang="zh-CN" altLang="zh-CN" sz="4000" dirty="0">
              <a:sym typeface="+mn-ea"/>
            </a:endParaRPr>
          </a:p>
          <a:p>
            <a:pPr algn="l">
              <a:lnSpc>
                <a:spcPct val="80000"/>
              </a:lnSpc>
              <a:buClrTx/>
              <a:buSzTx/>
              <a:buNone/>
            </a:pP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细节描写</a:t>
            </a:r>
          </a:p>
        </p:txBody>
      </p:sp>
      <p:sp>
        <p:nvSpPr>
          <p:cNvPr id="29" name="文本框 17"/>
          <p:cNvSpPr txBox="1"/>
          <p:nvPr/>
        </p:nvSpPr>
        <p:spPr>
          <a:xfrm>
            <a:off x="7094855" y="2012950"/>
            <a:ext cx="39389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4000" dirty="0">
                <a:sym typeface="+mn-ea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sym typeface="+mn-ea"/>
              </a:rPr>
              <a:t>Larry</a:t>
            </a:r>
            <a:r>
              <a:rPr lang="zh-CN" altLang="en-US" sz="3200" b="1" dirty="0">
                <a:solidFill>
                  <a:srgbClr val="000099"/>
                </a:solidFill>
                <a:sym typeface="+mn-ea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sym typeface="+mn-ea"/>
              </a:rPr>
              <a:t>came home </a:t>
            </a:r>
          </a:p>
        </p:txBody>
      </p:sp>
      <p:sp>
        <p:nvSpPr>
          <p:cNvPr id="31" name="矩形 30"/>
          <p:cNvSpPr/>
          <p:nvPr/>
        </p:nvSpPr>
        <p:spPr>
          <a:xfrm>
            <a:off x="7159625" y="1890395"/>
            <a:ext cx="2767330" cy="721995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/>
          <p:cNvSpPr txBox="1"/>
          <p:nvPr/>
        </p:nvSpPr>
        <p:spPr>
          <a:xfrm>
            <a:off x="6126480" y="6034405"/>
            <a:ext cx="5621020" cy="8235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800" b="1" dirty="0">
                <a:solidFill>
                  <a:srgbClr val="000099"/>
                </a:solidFill>
                <a:sym typeface="+mn-ea"/>
              </a:rPr>
              <a:t>       C</a:t>
            </a:r>
            <a:r>
              <a:rPr lang="zh-CN" altLang="en-US" sz="2800" b="1" dirty="0">
                <a:solidFill>
                  <a:srgbClr val="000099"/>
                </a:solidFill>
                <a:sym typeface="+mn-ea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sym typeface="+mn-ea"/>
              </a:rPr>
              <a:t>calmed down &amp; her realization:</a:t>
            </a:r>
          </a:p>
        </p:txBody>
      </p:sp>
      <p:sp>
        <p:nvSpPr>
          <p:cNvPr id="24" name="文本框 17"/>
          <p:cNvSpPr txBox="1"/>
          <p:nvPr/>
        </p:nvSpPr>
        <p:spPr>
          <a:xfrm>
            <a:off x="6711315" y="4766310"/>
            <a:ext cx="4706620" cy="8235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800" b="1" dirty="0">
                <a:solidFill>
                  <a:srgbClr val="000099"/>
                </a:solidFill>
                <a:sym typeface="+mn-ea"/>
              </a:rPr>
              <a:t>      C's reaction and feelings</a:t>
            </a:r>
          </a:p>
        </p:txBody>
      </p:sp>
      <p:sp>
        <p:nvSpPr>
          <p:cNvPr id="4" name="矩形 3"/>
          <p:cNvSpPr/>
          <p:nvPr/>
        </p:nvSpPr>
        <p:spPr>
          <a:xfrm>
            <a:off x="4963322" y="7601"/>
            <a:ext cx="334041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zh-CN" sz="2400" b="1" dirty="0">
                <a:solidFill>
                  <a:srgbClr val="000099"/>
                </a:solidFill>
              </a:rPr>
              <a:t>A possible outline: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0" y="-125730"/>
            <a:ext cx="171831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sym typeface="+mn-ea"/>
              </a:rPr>
              <a:t>2nd Tip: </a:t>
            </a:r>
            <a:endParaRPr lang="en-US" altLang="zh-CN" sz="4400" b="1" dirty="0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3" grpId="1" animBg="1"/>
      <p:bldP spid="12" grpId="1" animBg="1"/>
      <p:bldP spid="15" grpId="0"/>
      <p:bldP spid="1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495,&quot;width&quot;:949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399,&quot;width&quot;:580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387.5307086614175,&quot;width&quot;:3342.78740157480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399,&quot;width&quot;:580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387.5307086614175,&quot;width&quot;:3342.78740157480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4125464-15df-4666-8ebe-55affb99858d}"/>
  <p:tag name="TABLE_ENDDRAG_ORIGIN_RECT" val="900*486"/>
  <p:tag name="TABLE_ENDDRAG_RECT" val="45*46*900*48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1430</Words>
  <Application>Microsoft Office PowerPoint</Application>
  <PresentationFormat>宽屏</PresentationFormat>
  <Paragraphs>178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-apple-system</vt:lpstr>
      <vt:lpstr>DengXian</vt:lpstr>
      <vt:lpstr>DengXian Light</vt:lpstr>
      <vt:lpstr>仿宋</vt:lpstr>
      <vt:lpstr>宋体</vt:lpstr>
      <vt:lpstr>Arial</vt:lpstr>
      <vt:lpstr>Britannic Bold</vt:lpstr>
      <vt:lpstr>Calibri</vt:lpstr>
      <vt:lpstr>Comic Sans MS</vt:lpstr>
      <vt:lpstr>Times New Roman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林 慧静</cp:lastModifiedBy>
  <cp:revision>419</cp:revision>
  <dcterms:created xsi:type="dcterms:W3CDTF">2021-03-19T02:44:00Z</dcterms:created>
  <dcterms:modified xsi:type="dcterms:W3CDTF">2021-05-25T13:47:45Z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