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77" r:id="rId5"/>
    <p:sldId id="264" r:id="rId6"/>
    <p:sldId id="265" r:id="rId7"/>
    <p:sldId id="266" r:id="rId8"/>
    <p:sldId id="267" r:id="rId9"/>
    <p:sldId id="258" r:id="rId10"/>
    <p:sldId id="259" r:id="rId11"/>
    <p:sldId id="268" r:id="rId12"/>
    <p:sldId id="260" r:id="rId13"/>
    <p:sldId id="272" r:id="rId14"/>
    <p:sldId id="273" r:id="rId15"/>
    <p:sldId id="262" r:id="rId16"/>
    <p:sldId id="274" r:id="rId17"/>
    <p:sldId id="263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35" autoAdjust="0"/>
  </p:normalViewPr>
  <p:slideViewPr>
    <p:cSldViewPr snapToGrid="0">
      <p:cViewPr>
        <p:scale>
          <a:sx n="50" d="100"/>
          <a:sy n="50" d="100"/>
        </p:scale>
        <p:origin x="7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FCC8-3F5B-4A74-9498-8FB1B48D8AE8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69200-B5DB-4D40-94BE-A27D096DD0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90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69200-B5DB-4D40-94BE-A27D096DD0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51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69200-B5DB-4D40-94BE-A27D096DD0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4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69200-B5DB-4D40-94BE-A27D096DD0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99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84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4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46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4541710"/>
            <a:ext cx="4117848" cy="23162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68487"/>
            <a:ext cx="10515600" cy="4351338"/>
          </a:xfrm>
        </p:spPr>
        <p:txBody>
          <a:bodyPr>
            <a:normAutofit/>
          </a:bodyPr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1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21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20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13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91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6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87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7428-F86F-45C4-99D2-0445F280F8D3}" type="datetimeFigureOut">
              <a:rPr lang="zh-CN" altLang="en-US" smtClean="0"/>
              <a:t>2021/4/20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1D7B-24FF-40D9-84CB-43EA5FA6D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91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353544" cy="2672397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latin typeface="Constantia" panose="02030602050306030303" pitchFamily="18" charset="0"/>
              </a:rPr>
              <a:t>M7U5 Traveling Abroad</a:t>
            </a:r>
            <a:br>
              <a:rPr lang="en-US" altLang="zh-CN" dirty="0" smtClean="0">
                <a:latin typeface="Constantia" panose="02030602050306030303" pitchFamily="18" charset="0"/>
              </a:rPr>
            </a:br>
            <a:r>
              <a:rPr lang="en-US" altLang="zh-CN" i="1" dirty="0" smtClean="0">
                <a:latin typeface="Constantia" panose="02030602050306030303" pitchFamily="18" charset="0"/>
              </a:rPr>
              <a:t>KEEP IT UP, XIE LEI</a:t>
            </a:r>
            <a:endParaRPr lang="zh-CN" altLang="en-US" i="1" dirty="0">
              <a:latin typeface="Constantia" panose="02030602050306030303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64008" y="4123246"/>
            <a:ext cx="12256008" cy="1006538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latin typeface="Constantia" panose="02030602050306030303" pitchFamily="18" charset="0"/>
              </a:rPr>
              <a:t>Language </a:t>
            </a:r>
            <a:r>
              <a:rPr lang="en-US" altLang="zh-CN" sz="3600" dirty="0" smtClean="0">
                <a:latin typeface="Constantia" panose="02030602050306030303" pitchFamily="18" charset="0"/>
              </a:rPr>
              <a:t>focus</a:t>
            </a:r>
            <a:endParaRPr lang="en-US" altLang="zh-CN" sz="36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use - </a:t>
            </a:r>
            <a:r>
              <a:rPr lang="en-US" altLang="zh-CN" dirty="0" smtClean="0"/>
              <a:t>phrase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get used to/adjust to/adapt to</a:t>
            </a:r>
          </a:p>
          <a:p>
            <a:r>
              <a:rPr lang="en-US" altLang="zh-CN" dirty="0" smtClean="0"/>
              <a:t>keep it up/keep up/keep up with</a:t>
            </a:r>
          </a:p>
          <a:p>
            <a:r>
              <a:rPr lang="en-US" altLang="zh-CN" dirty="0" smtClean="0"/>
              <a:t>fit in (with)</a:t>
            </a:r>
          </a:p>
          <a:p>
            <a:r>
              <a:rPr lang="en-US" altLang="zh-CN" dirty="0" smtClean="0"/>
              <a:t>as far as one is concerned</a:t>
            </a:r>
          </a:p>
        </p:txBody>
      </p:sp>
    </p:spTree>
    <p:extLst>
      <p:ext uri="{BB962C8B-B14F-4D97-AF65-F5344CB8AC3E}">
        <p14:creationId xmlns:p14="http://schemas.microsoft.com/office/powerpoint/2010/main" val="12604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use - </a:t>
            </a:r>
            <a:r>
              <a:rPr lang="en-US" altLang="zh-CN" dirty="0" smtClean="0"/>
              <a:t>sentence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It</a:t>
            </a:r>
            <a:r>
              <a:rPr lang="en-US" altLang="zh-CN" dirty="0"/>
              <a:t> </a:t>
            </a:r>
            <a:r>
              <a:rPr lang="en-US" altLang="zh-CN" dirty="0" smtClean="0"/>
              <a:t>is/was the first time (that)…/…for the first time/The first time…</a:t>
            </a:r>
          </a:p>
        </p:txBody>
      </p:sp>
    </p:spTree>
    <p:extLst>
      <p:ext uri="{BB962C8B-B14F-4D97-AF65-F5344CB8AC3E}">
        <p14:creationId xmlns:p14="http://schemas.microsoft.com/office/powerpoint/2010/main" val="30059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use - </a:t>
            </a:r>
            <a:r>
              <a:rPr lang="en-US" altLang="zh-CN" dirty="0" smtClean="0"/>
              <a:t>collocation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numb </a:t>
            </a:r>
            <a:r>
              <a:rPr lang="en-US" altLang="zh-CN" dirty="0"/>
              <a:t>with </a:t>
            </a:r>
            <a:r>
              <a:rPr lang="en-US" altLang="zh-CN" dirty="0" smtClean="0"/>
              <a:t>*/numbed*</a:t>
            </a:r>
            <a:endParaRPr lang="en-US" altLang="zh-CN" dirty="0"/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5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8" y="212008"/>
            <a:ext cx="527685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79" y="1129583"/>
            <a:ext cx="5270500" cy="353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2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0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8006" r="6265" b="53460"/>
          <a:stretch/>
        </p:blipFill>
        <p:spPr bwMode="auto">
          <a:xfrm>
            <a:off x="558800" y="469899"/>
            <a:ext cx="7937500" cy="5047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8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practice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Suppose you are a newspaper reporter. Please interview </a:t>
            </a:r>
            <a:r>
              <a:rPr lang="en-US" altLang="zh-CN" dirty="0" err="1"/>
              <a:t>Xie</a:t>
            </a:r>
            <a:r>
              <a:rPr lang="en-US" altLang="zh-CN" dirty="0"/>
              <a:t> Lei /</a:t>
            </a:r>
            <a:r>
              <a:rPr lang="en-US" altLang="zh-CN" dirty="0" err="1"/>
              <a:t>Xie</a:t>
            </a:r>
            <a:r>
              <a:rPr lang="en-US" altLang="zh-CN" dirty="0"/>
              <a:t> Lei’s host family/</a:t>
            </a:r>
            <a:r>
              <a:rPr lang="en-US" altLang="zh-CN" dirty="0" err="1"/>
              <a:t>Xie</a:t>
            </a:r>
            <a:r>
              <a:rPr lang="en-US" altLang="zh-CN" dirty="0"/>
              <a:t> Lei’s tutor </a:t>
            </a:r>
            <a:r>
              <a:rPr lang="en-US" altLang="zh-CN" dirty="0" smtClean="0"/>
              <a:t>using: </a:t>
            </a:r>
          </a:p>
          <a:p>
            <a:r>
              <a:rPr lang="en-US" altLang="zh-CN" i="1" dirty="0" smtClean="0"/>
              <a:t>board, lecture, acknowledge, contradict, </a:t>
            </a:r>
            <a:r>
              <a:rPr lang="en-US" altLang="zh-CN" i="1" dirty="0"/>
              <a:t>substitute, get used to/adjust to/adapt </a:t>
            </a:r>
            <a:r>
              <a:rPr lang="en-US" altLang="zh-CN" i="1" dirty="0" smtClean="0"/>
              <a:t>to, keep </a:t>
            </a:r>
            <a:r>
              <a:rPr lang="en-US" altLang="zh-CN" i="1" dirty="0"/>
              <a:t>it up/keep up/keep up </a:t>
            </a:r>
            <a:r>
              <a:rPr lang="en-US" altLang="zh-CN" i="1" dirty="0" smtClean="0"/>
              <a:t>with, fit in (with), as </a:t>
            </a:r>
            <a:r>
              <a:rPr lang="en-US" altLang="zh-CN" i="1" dirty="0"/>
              <a:t>far as one is </a:t>
            </a:r>
            <a:r>
              <a:rPr lang="en-US" altLang="zh-CN" i="1" dirty="0" smtClean="0"/>
              <a:t>concerned, </a:t>
            </a:r>
            <a:r>
              <a:rPr lang="en-US" altLang="zh-CN" i="1" dirty="0"/>
              <a:t>It is/was the first time that…/…for the first time/The first </a:t>
            </a:r>
            <a:r>
              <a:rPr lang="en-US" altLang="zh-CN" i="1" dirty="0" smtClean="0"/>
              <a:t>time…, numb </a:t>
            </a:r>
            <a:r>
              <a:rPr lang="en-US" altLang="zh-CN" i="1" dirty="0"/>
              <a:t>with */numbed</a:t>
            </a:r>
            <a:r>
              <a:rPr lang="en-US" altLang="zh-CN" i="1" dirty="0" smtClean="0"/>
              <a:t>*, etc</a:t>
            </a:r>
            <a:r>
              <a:rPr lang="en-US" altLang="zh-CN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7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00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30435" r="8434" b="12010"/>
          <a:stretch/>
        </p:blipFill>
        <p:spPr bwMode="auto">
          <a:xfrm>
            <a:off x="739774" y="149224"/>
            <a:ext cx="6626226" cy="6484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1287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作业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872288"/>
          </a:xfrm>
        </p:spPr>
        <p:txBody>
          <a:bodyPr/>
          <a:lstStyle/>
          <a:p>
            <a:r>
              <a:rPr lang="zh-CN" altLang="en-US" dirty="0" smtClean="0"/>
              <a:t>对比新旧教材文本，感受结构</a:t>
            </a:r>
            <a:r>
              <a:rPr lang="en-US" altLang="zh-CN" dirty="0" smtClean="0"/>
              <a:t>/</a:t>
            </a:r>
            <a:r>
              <a:rPr lang="zh-CN" altLang="en-US" dirty="0" smtClean="0"/>
              <a:t>用词不同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00" y="2042487"/>
            <a:ext cx="2999181" cy="442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81" y="2042487"/>
            <a:ext cx="2979056" cy="442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2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54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 dirty="0" smtClean="0"/>
              <a:t>本课亮点</a:t>
            </a:r>
            <a:endParaRPr lang="en-US" altLang="zh-CN" sz="4000" b="1" dirty="0"/>
          </a:p>
          <a:p>
            <a:r>
              <a:rPr lang="zh-CN" altLang="zh-CN" dirty="0" smtClean="0"/>
              <a:t>可视化</a:t>
            </a:r>
            <a:r>
              <a:rPr lang="zh-CN" altLang="zh-CN" dirty="0"/>
              <a:t>信息输入</a:t>
            </a:r>
            <a:r>
              <a:rPr lang="zh-CN" altLang="zh-CN" dirty="0" smtClean="0"/>
              <a:t>、</a:t>
            </a:r>
            <a:r>
              <a:rPr lang="zh-CN" altLang="zh-CN" dirty="0"/>
              <a:t>电子</a:t>
            </a:r>
            <a:r>
              <a:rPr lang="zh-CN" altLang="zh-CN" dirty="0" smtClean="0"/>
              <a:t>辞典</a:t>
            </a:r>
            <a:r>
              <a:rPr lang="zh-CN" altLang="en-US" dirty="0" smtClean="0"/>
              <a:t>资源呈现、</a:t>
            </a:r>
            <a:r>
              <a:rPr lang="zh-CN" altLang="zh-CN" dirty="0" smtClean="0"/>
              <a:t>观察</a:t>
            </a:r>
            <a:r>
              <a:rPr lang="zh-CN" altLang="zh-CN" dirty="0"/>
              <a:t>归纳、小组合作</a:t>
            </a:r>
            <a:r>
              <a:rPr lang="zh-CN" altLang="zh-CN" dirty="0" smtClean="0"/>
              <a:t>讨论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4000" b="1" dirty="0"/>
              <a:t>理论依据</a:t>
            </a:r>
            <a:endParaRPr lang="zh-CN" altLang="zh-CN" sz="4000" b="1" dirty="0"/>
          </a:p>
          <a:p>
            <a:r>
              <a:rPr lang="zh-CN" altLang="en-US" dirty="0">
                <a:sym typeface="汉仪旗黑-50简" panose="00020600040101010101" charset="-122"/>
              </a:rPr>
              <a:t>《高中英语课程标准》</a:t>
            </a:r>
            <a:r>
              <a:rPr lang="zh-CN" altLang="en-US" dirty="0">
                <a:sym typeface="汉仪旗黑-50简" panose="00020600040101010101" charset="-122"/>
              </a:rPr>
              <a:t>（</a:t>
            </a:r>
            <a:r>
              <a:rPr lang="en-US" altLang="zh-CN" dirty="0">
                <a:sym typeface="汉仪旗黑-50简" panose="00020600040101010101" charset="-122"/>
              </a:rPr>
              <a:t>2017</a:t>
            </a:r>
            <a:r>
              <a:rPr lang="zh-CN" altLang="en-US" dirty="0">
                <a:sym typeface="汉仪旗黑-50简" panose="00020600040101010101" charset="-122"/>
              </a:rPr>
              <a:t>年版</a:t>
            </a:r>
            <a:r>
              <a:rPr lang="en-US" altLang="zh-CN" dirty="0">
                <a:sym typeface="汉仪旗黑-50简" panose="00020600040101010101" charset="-122"/>
              </a:rPr>
              <a:t>2020</a:t>
            </a:r>
            <a:r>
              <a:rPr lang="zh-CN" altLang="en-US" dirty="0">
                <a:sym typeface="汉仪旗黑-50简" panose="00020600040101010101" charset="-122"/>
              </a:rPr>
              <a:t>年修订）</a:t>
            </a:r>
            <a:endParaRPr lang="en-US" altLang="zh-CN" dirty="0">
              <a:sym typeface="汉仪旗黑-50简" panose="00020600040101010101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sym typeface="汉仪旗黑-50简" panose="00020600040101010101" charset="-122"/>
              </a:rPr>
              <a:t>数据驱动学习</a:t>
            </a:r>
            <a:r>
              <a:rPr lang="en-US" altLang="zh-CN" dirty="0">
                <a:solidFill>
                  <a:srgbClr val="FF0000"/>
                </a:solidFill>
                <a:sym typeface="汉仪旗黑-50简" panose="00020600040101010101" charset="-122"/>
              </a:rPr>
              <a:t>(DDL)</a:t>
            </a:r>
            <a:r>
              <a:rPr lang="zh-CN" altLang="en-US" dirty="0">
                <a:sym typeface="汉仪旗黑-50简" panose="00020600040101010101" charset="-122"/>
              </a:rPr>
              <a:t>：“</a:t>
            </a:r>
            <a:r>
              <a:rPr lang="zh-CN" altLang="zh-CN" dirty="0"/>
              <a:t>教师在语境中呈现新的</a:t>
            </a:r>
            <a:r>
              <a:rPr lang="zh-CN" altLang="en-US" dirty="0"/>
              <a:t>语言</a:t>
            </a:r>
            <a:r>
              <a:rPr lang="zh-CN" altLang="zh-CN" dirty="0"/>
              <a:t>知识，指导学生观察</a:t>
            </a:r>
            <a:r>
              <a:rPr lang="zh-CN" altLang="en-US" dirty="0"/>
              <a:t>其</a:t>
            </a:r>
            <a:r>
              <a:rPr lang="zh-CN" altLang="zh-CN" dirty="0"/>
              <a:t>使用场合、表达形式、基本意义和语用功能，总结、概括具体语言形式的结构、意义和使用规律。</a:t>
            </a:r>
            <a:r>
              <a:rPr lang="zh-CN" altLang="en-US" dirty="0">
                <a:sym typeface="汉仪旗黑-50简" panose="00020600040101010101" charset="-122"/>
              </a:rPr>
              <a:t>”</a:t>
            </a:r>
          </a:p>
          <a:p>
            <a:r>
              <a:rPr lang="zh-CN" altLang="en-US" dirty="0">
                <a:solidFill>
                  <a:srgbClr val="FF0000"/>
                </a:solidFill>
                <a:sym typeface="+mn-ea"/>
              </a:rPr>
              <a:t>电子词典</a:t>
            </a:r>
            <a:r>
              <a:rPr lang="zh-CN" altLang="en-US" dirty="0">
                <a:sym typeface="+mn-ea"/>
              </a:rPr>
              <a:t>：“教师应该发挥现代教育技术对教与学的支持和服务功能，指导学生合理利用电子词典等工具开展学习。</a:t>
            </a:r>
            <a:r>
              <a:rPr lang="zh-CN" altLang="en-US" dirty="0" smtClean="0">
                <a:sym typeface="+mn-ea"/>
              </a:rPr>
              <a:t>”</a:t>
            </a:r>
            <a:endParaRPr lang="zh-CN" altLang="zh-CN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12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54700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4000" b="1" dirty="0" smtClean="0"/>
              <a:t>教学</a:t>
            </a:r>
            <a:r>
              <a:rPr lang="zh-CN" altLang="zh-CN" sz="4000" b="1" dirty="0"/>
              <a:t>内容 </a:t>
            </a:r>
          </a:p>
          <a:p>
            <a:r>
              <a:rPr lang="zh-CN" altLang="zh-CN" dirty="0"/>
              <a:t>本课时为单元第</a:t>
            </a:r>
            <a:r>
              <a:rPr lang="en-US" altLang="zh-CN" dirty="0"/>
              <a:t>2</a:t>
            </a:r>
            <a:r>
              <a:rPr lang="zh-CN" altLang="zh-CN" dirty="0"/>
              <a:t>课时，为</a:t>
            </a:r>
            <a:r>
              <a:rPr lang="en-US" altLang="zh-CN" dirty="0"/>
              <a:t>2003</a:t>
            </a:r>
            <a:r>
              <a:rPr lang="zh-CN" altLang="zh-CN" dirty="0"/>
              <a:t>人教版</a:t>
            </a:r>
            <a:r>
              <a:rPr lang="en-US" altLang="zh-CN" dirty="0"/>
              <a:t>M7U5</a:t>
            </a:r>
            <a:r>
              <a:rPr lang="zh-CN" altLang="zh-CN" dirty="0"/>
              <a:t>阅读篇章</a:t>
            </a:r>
            <a:r>
              <a:rPr lang="en-US" altLang="zh-CN" i="1" dirty="0"/>
              <a:t>KEEP IT UP, XIE LEI</a:t>
            </a:r>
            <a:r>
              <a:rPr lang="zh-CN" altLang="zh-CN" dirty="0"/>
              <a:t>语言点</a:t>
            </a:r>
            <a:r>
              <a:rPr lang="zh-CN" altLang="zh-CN" dirty="0" smtClean="0"/>
              <a:t>教学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zh-CN" altLang="zh-CN" sz="4000" b="1" dirty="0"/>
              <a:t>教学</a:t>
            </a:r>
            <a:r>
              <a:rPr lang="zh-CN" altLang="zh-CN" sz="4000" b="1" dirty="0"/>
              <a:t>目标</a:t>
            </a:r>
            <a:endParaRPr lang="en-US" altLang="zh-CN" sz="4000" b="1" dirty="0"/>
          </a:p>
          <a:p>
            <a:r>
              <a:rPr lang="zh-CN" altLang="zh-CN" dirty="0" smtClean="0"/>
              <a:t>培养</a:t>
            </a:r>
            <a:r>
              <a:rPr lang="zh-CN" altLang="zh-CN" dirty="0"/>
              <a:t>学生在语篇中快速定位目标语言的能力；</a:t>
            </a:r>
          </a:p>
          <a:p>
            <a:pPr lvl="0"/>
            <a:r>
              <a:rPr lang="zh-CN" altLang="zh-CN" dirty="0"/>
              <a:t>培养学生观察真实语料、自觉总结语言规律的能力，培养学习者的思考、推理能力；</a:t>
            </a:r>
          </a:p>
          <a:p>
            <a:pPr lvl="0"/>
            <a:r>
              <a:rPr lang="zh-CN" altLang="zh-CN" dirty="0"/>
              <a:t>培养学生</a:t>
            </a:r>
            <a:r>
              <a:rPr lang="en-US" altLang="zh-CN" dirty="0"/>
              <a:t>"</a:t>
            </a:r>
            <a:r>
              <a:rPr lang="zh-CN" altLang="zh-CN" dirty="0"/>
              <a:t>说</a:t>
            </a:r>
            <a:r>
              <a:rPr lang="en-US" altLang="zh-CN" dirty="0"/>
              <a:t>"</a:t>
            </a:r>
            <a:r>
              <a:rPr lang="zh-CN" altLang="zh-CN" dirty="0"/>
              <a:t>的能力以及使用恰当语言的语用意识。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09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4000" b="1" dirty="0"/>
              <a:t>教学方法、模式、</a:t>
            </a:r>
            <a:r>
              <a:rPr lang="zh-CN" altLang="zh-CN" sz="4000" b="1" dirty="0"/>
              <a:t>策略</a:t>
            </a:r>
            <a:endParaRPr lang="en-US" altLang="zh-CN" sz="4000" b="1" dirty="0"/>
          </a:p>
          <a:p>
            <a:r>
              <a:rPr lang="zh-CN" altLang="zh-CN" dirty="0" smtClean="0"/>
              <a:t>可视化</a:t>
            </a:r>
            <a:r>
              <a:rPr lang="zh-CN" altLang="zh-CN" dirty="0"/>
              <a:t>信息输入、观察归纳、小组合作讨论</a:t>
            </a:r>
          </a:p>
          <a:p>
            <a:endParaRPr lang="zh-CN" altLang="zh-CN" dirty="0"/>
          </a:p>
          <a:p>
            <a:pPr marL="0" indent="0">
              <a:buNone/>
            </a:pPr>
            <a:r>
              <a:rPr lang="zh-CN" altLang="zh-CN" sz="4000" b="1" dirty="0"/>
              <a:t>教学媒体</a:t>
            </a:r>
            <a:endParaRPr lang="en-US" altLang="zh-CN" sz="4000" b="1" dirty="0"/>
          </a:p>
          <a:p>
            <a:r>
              <a:rPr lang="en-US" altLang="zh-CN" dirty="0" err="1" smtClean="0"/>
              <a:t>Antcon</a:t>
            </a:r>
            <a:r>
              <a:rPr lang="zh-CN" altLang="zh-CN" dirty="0"/>
              <a:t>语料库检索工具，电子辞典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0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sz="4000" b="1" dirty="0" smtClean="0"/>
              <a:t>教学</a:t>
            </a:r>
            <a:r>
              <a:rPr lang="zh-CN" altLang="en-US" sz="4000" b="1" dirty="0" smtClean="0"/>
              <a:t>过程展示</a:t>
            </a:r>
            <a:endParaRPr lang="en-US" altLang="zh-CN" sz="4000" b="1" dirty="0" smtClean="0"/>
          </a:p>
          <a:p>
            <a:pPr fontAlgn="ctr"/>
            <a:r>
              <a:rPr lang="zh-CN" altLang="zh-CN" dirty="0"/>
              <a:t>复习语</a:t>
            </a:r>
            <a:r>
              <a:rPr lang="zh-CN" altLang="zh-CN" dirty="0"/>
              <a:t>篇</a:t>
            </a:r>
            <a:r>
              <a:rPr lang="zh-CN" altLang="en-US" dirty="0"/>
              <a:t>→</a:t>
            </a:r>
            <a:r>
              <a:rPr lang="zh-CN" altLang="zh-CN" dirty="0"/>
              <a:t>语言学习</a:t>
            </a:r>
            <a:r>
              <a:rPr lang="zh-CN" altLang="en-US" dirty="0"/>
              <a:t>→</a:t>
            </a:r>
            <a:r>
              <a:rPr lang="zh-CN" altLang="zh-CN" dirty="0"/>
              <a:t>综合</a:t>
            </a:r>
            <a:r>
              <a:rPr lang="zh-CN" altLang="zh-CN" dirty="0"/>
              <a:t>运用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21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Revision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What is this passage most possibly from?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1280192" y="2843418"/>
            <a:ext cx="5256212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/>
              <a:t>Keep it up, XIE LEI</a:t>
            </a:r>
            <a:r>
              <a:rPr lang="en-US" altLang="zh-CN" sz="3600" i="1"/>
              <a:t/>
            </a:r>
            <a:br>
              <a:rPr lang="en-US" altLang="zh-CN" sz="3600" i="1"/>
            </a:br>
            <a:r>
              <a:rPr lang="en-US" altLang="zh-CN" sz="2800"/>
              <a:t>Chinese student fitting in well</a:t>
            </a:r>
            <a:endParaRPr lang="zh-CN" altLang="en-US" sz="280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680867" y="320378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680867" y="370860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615904" y="2843418"/>
            <a:ext cx="172878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Title</a:t>
            </a:r>
          </a:p>
          <a:p>
            <a:pPr eaLnBrk="1" hangingPunct="1"/>
            <a:r>
              <a:rPr lang="en-US" altLang="zh-CN" sz="2800"/>
              <a:t>Subtitle </a:t>
            </a: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1280192" y="4389848"/>
            <a:ext cx="5256212" cy="1539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zh-CN" sz="2800" i="1" dirty="0" smtClean="0"/>
              <a:t>continued on page 39</a:t>
            </a:r>
          </a:p>
          <a:p>
            <a:pPr algn="r" eaLnBrk="1" hangingPunct="1">
              <a:spcBef>
                <a:spcPts val="1800"/>
              </a:spcBef>
            </a:pPr>
            <a:r>
              <a:rPr lang="en-US" altLang="zh-CN" sz="2800" i="1" dirty="0" smtClean="0"/>
              <a:t>continued from page 38</a:t>
            </a:r>
            <a:endParaRPr lang="zh-CN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7744231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Revision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What aspects are mentioned?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38200" y="0"/>
            <a:ext cx="6113207" cy="6858000"/>
            <a:chOff x="838200" y="0"/>
            <a:chExt cx="6113207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551" t="-161" r="-551" b="161"/>
            <a:stretch/>
          </p:blipFill>
          <p:spPr>
            <a:xfrm>
              <a:off x="946147" y="0"/>
              <a:ext cx="6005260" cy="684490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838200" y="365125"/>
              <a:ext cx="587477" cy="6492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802625" y="352027"/>
              <a:ext cx="857865" cy="6492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80778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Revision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5219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 what order is this passage organized?</a:t>
            </a:r>
          </a:p>
          <a:p>
            <a:r>
              <a:rPr lang="en-US" altLang="zh-CN" dirty="0"/>
              <a:t>host*|</a:t>
            </a:r>
            <a:r>
              <a:rPr lang="en-US" altLang="zh-CN" dirty="0" err="1"/>
              <a:t>famil</a:t>
            </a:r>
            <a:r>
              <a:rPr lang="en-US" altLang="zh-CN" dirty="0"/>
              <a:t>*|life</a:t>
            </a:r>
            <a:r>
              <a:rPr lang="en-US" altLang="zh-CN" dirty="0" smtClean="0"/>
              <a:t>*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smtClean="0"/>
              <a:t>tutor</a:t>
            </a:r>
            <a:r>
              <a:rPr lang="en-US" altLang="zh-CN" dirty="0"/>
              <a:t>*|essay*|author*|article*|thought*|lesson</a:t>
            </a:r>
            <a:r>
              <a:rPr lang="en-US" altLang="zh-CN" dirty="0" smtClean="0"/>
              <a:t>*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8" y="4498222"/>
            <a:ext cx="7201905" cy="1066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920" r="1"/>
          <a:stretch/>
        </p:blipFill>
        <p:spPr>
          <a:xfrm>
            <a:off x="1058114" y="2655103"/>
            <a:ext cx="7229989" cy="1143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l="442"/>
          <a:stretch/>
        </p:blipFill>
        <p:spPr>
          <a:xfrm>
            <a:off x="4554630" y="268700"/>
            <a:ext cx="7274442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36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Revision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Please retell the main idea of the passage according to the key words and their location.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00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Language use - word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board</a:t>
            </a:r>
          </a:p>
          <a:p>
            <a:r>
              <a:rPr lang="en-US" altLang="zh-CN" dirty="0" smtClean="0"/>
              <a:t>lecture</a:t>
            </a:r>
          </a:p>
          <a:p>
            <a:r>
              <a:rPr lang="en-US" altLang="zh-CN" dirty="0" smtClean="0"/>
              <a:t>acknowledge</a:t>
            </a:r>
          </a:p>
          <a:p>
            <a:r>
              <a:rPr lang="en-US" altLang="zh-CN" dirty="0"/>
              <a:t>contradict</a:t>
            </a:r>
          </a:p>
          <a:p>
            <a:r>
              <a:rPr lang="en-US" altLang="zh-CN" dirty="0" smtClean="0"/>
              <a:t>substitute</a:t>
            </a:r>
          </a:p>
          <a:p>
            <a:endParaRPr lang="zh-CN" altLang="en-US" dirty="0"/>
          </a:p>
          <a:p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51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460</Words>
  <Application>Microsoft Office PowerPoint</Application>
  <PresentationFormat>宽屏</PresentationFormat>
  <Paragraphs>63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汉仪旗黑-50简</vt:lpstr>
      <vt:lpstr>宋体</vt:lpstr>
      <vt:lpstr>微软雅黑</vt:lpstr>
      <vt:lpstr>Arial</vt:lpstr>
      <vt:lpstr>Calibri</vt:lpstr>
      <vt:lpstr>Calibri Light</vt:lpstr>
      <vt:lpstr>Constantia</vt:lpstr>
      <vt:lpstr>Office 主题</vt:lpstr>
      <vt:lpstr>M7U5 Traveling Abroad KEEP IT UP, XIE LEI</vt:lpstr>
      <vt:lpstr>PowerPoint 演示文稿</vt:lpstr>
      <vt:lpstr>PowerPoint 演示文稿</vt:lpstr>
      <vt:lpstr>PowerPoint 演示文稿</vt:lpstr>
      <vt:lpstr>Revision </vt:lpstr>
      <vt:lpstr>Revision </vt:lpstr>
      <vt:lpstr>Revision </vt:lpstr>
      <vt:lpstr>Revision </vt:lpstr>
      <vt:lpstr>Language use - word</vt:lpstr>
      <vt:lpstr>Language use - phrase</vt:lpstr>
      <vt:lpstr>Language use - sentence</vt:lpstr>
      <vt:lpstr>Language use - collocation</vt:lpstr>
      <vt:lpstr>PowerPoint 演示文稿</vt:lpstr>
      <vt:lpstr>PowerPoint 演示文稿</vt:lpstr>
      <vt:lpstr>Language practice</vt:lpstr>
      <vt:lpstr>PowerPoint 演示文稿</vt:lpstr>
      <vt:lpstr>作业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M7U5 Traveling Abroad KEEP IT UP, XIE LEI</dc:title>
  <dc:creator>Microsoft 帐户</dc:creator>
  <cp:lastModifiedBy>Microsoft 帐户</cp:lastModifiedBy>
  <cp:revision>34</cp:revision>
  <dcterms:created xsi:type="dcterms:W3CDTF">2021-03-30T03:08:39Z</dcterms:created>
  <dcterms:modified xsi:type="dcterms:W3CDTF">2021-04-20T13:11:49Z</dcterms:modified>
</cp:coreProperties>
</file>