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 id="260" r:id="rId5"/>
    <p:sldId id="307" r:id="rId6"/>
    <p:sldId id="308" r:id="rId7"/>
    <p:sldId id="310" r:id="rId8"/>
    <p:sldId id="309" r:id="rId9"/>
    <p:sldId id="311" r:id="rId10"/>
    <p:sldId id="312" r:id="rId11"/>
    <p:sldId id="261" r:id="rId12"/>
    <p:sldId id="313" r:id="rId13"/>
    <p:sldId id="264" r:id="rId14"/>
    <p:sldId id="314" r:id="rId15"/>
    <p:sldId id="315" r:id="rId16"/>
    <p:sldId id="316" r:id="rId17"/>
    <p:sldId id="317" r:id="rId18"/>
    <p:sldId id="318" r:id="rId19"/>
    <p:sldId id="319" r:id="rId20"/>
    <p:sldId id="320" r:id="rId21"/>
    <p:sldId id="321" r:id="rId22"/>
    <p:sldId id="331" r:id="rId23"/>
    <p:sldId id="287" r:id="rId24"/>
    <p:sldId id="263" r:id="rId25"/>
    <p:sldId id="337" r:id="rId26"/>
    <p:sldId id="339" r:id="rId27"/>
    <p:sldId id="258"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1952">
          <p15:clr>
            <a:srgbClr val="A4A3A4"/>
          </p15:clr>
        </p15:guide>
        <p15:guide id="3" orient="horz" pos="22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848"/>
    <a:srgbClr val="E66444"/>
    <a:srgbClr val="177977"/>
    <a:srgbClr val="89B9F1"/>
    <a:srgbClr val="82B3F0"/>
    <a:srgbClr val="006A72"/>
    <a:srgbClr val="D04793"/>
    <a:srgbClr val="D7B81A"/>
    <a:srgbClr val="F4F2D9"/>
    <a:srgbClr val="D77A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æ æ ·å¼ï¼ç½æ ¼å">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2"/>
      </p:cViewPr>
      <p:guideLst>
        <p:guide pos="3840"/>
        <p:guide orient="horz" pos="1952"/>
        <p:guide orient="horz" pos="2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FC06716-4BCE-4240-AB3C-95B96A765ED6}" type="datetimeFigureOut">
              <a:rPr lang="zh-CN" altLang="en-US" smtClean="0"/>
              <a:t>2021/4/23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710A2-996E-4D3A-A30F-8052D97F97F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FC06716-4BCE-4240-AB3C-95B96A765ED6}" type="datetimeFigureOut">
              <a:rPr lang="zh-CN" altLang="en-US" smtClean="0"/>
              <a:t>2021/4/23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710A2-996E-4D3A-A30F-8052D97F97F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FC06716-4BCE-4240-AB3C-95B96A765ED6}" type="datetimeFigureOut">
              <a:rPr lang="zh-CN" altLang="en-US" smtClean="0"/>
              <a:t>2021/4/23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710A2-996E-4D3A-A30F-8052D97F97F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FC06716-4BCE-4240-AB3C-95B96A765ED6}" type="datetimeFigureOut">
              <a:rPr lang="zh-CN" altLang="en-US" smtClean="0"/>
              <a:t>2021/4/23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710A2-996E-4D3A-A30F-8052D97F97F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FC06716-4BCE-4240-AB3C-95B96A765ED6}" type="datetimeFigureOut">
              <a:rPr lang="zh-CN" altLang="en-US" smtClean="0"/>
              <a:t>2021/4/23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710A2-996E-4D3A-A30F-8052D97F97F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FC06716-4BCE-4240-AB3C-95B96A765ED6}" type="datetimeFigureOut">
              <a:rPr lang="zh-CN" altLang="en-US" smtClean="0"/>
              <a:t>2021/4/23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D710A2-996E-4D3A-A30F-8052D97F97F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FC06716-4BCE-4240-AB3C-95B96A765ED6}" type="datetimeFigureOut">
              <a:rPr lang="zh-CN" altLang="en-US" smtClean="0"/>
              <a:t>2021/4/23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7D710A2-996E-4D3A-A30F-8052D97F97F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FC06716-4BCE-4240-AB3C-95B96A765ED6}" type="datetimeFigureOut">
              <a:rPr lang="zh-CN" altLang="en-US" smtClean="0"/>
              <a:t>2021/4/23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7D710A2-996E-4D3A-A30F-8052D97F97F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C06716-4BCE-4240-AB3C-95B96A765ED6}" type="datetimeFigureOut">
              <a:rPr lang="zh-CN" altLang="en-US" smtClean="0"/>
              <a:t>2021/4/23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7D710A2-996E-4D3A-A30F-8052D97F97F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FC06716-4BCE-4240-AB3C-95B96A765ED6}" type="datetimeFigureOut">
              <a:rPr lang="zh-CN" altLang="en-US" smtClean="0"/>
              <a:t>2021/4/23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D710A2-996E-4D3A-A30F-8052D97F97F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FC06716-4BCE-4240-AB3C-95B96A765ED6}" type="datetimeFigureOut">
              <a:rPr lang="zh-CN" altLang="en-US" smtClean="0"/>
              <a:t>2021/4/23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D710A2-996E-4D3A-A30F-8052D97F97F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06716-4BCE-4240-AB3C-95B96A765ED6}" type="datetimeFigureOut">
              <a:rPr lang="zh-CN" altLang="en-US" smtClean="0"/>
              <a:t>2021/4/23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710A2-996E-4D3A-A30F-8052D97F97F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a:off x="-653" y="1244"/>
            <a:ext cx="12188208" cy="6855061"/>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t="92644"/>
          <a:stretch>
            <a:fillRect/>
          </a:stretch>
        </p:blipFill>
        <p:spPr>
          <a:xfrm>
            <a:off x="0" y="6353175"/>
            <a:ext cx="12192000" cy="504422"/>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30000" t="9069" r="51875" b="55001"/>
          <a:stretch>
            <a:fillRect/>
          </a:stretch>
        </p:blipFill>
        <p:spPr>
          <a:xfrm>
            <a:off x="3892639" y="5401551"/>
            <a:ext cx="876300" cy="977024"/>
          </a:xfrm>
          <a:prstGeom prst="rect">
            <a:avLst/>
          </a:prstGeom>
        </p:spPr>
      </p:pic>
      <p:pic>
        <p:nvPicPr>
          <p:cNvPr id="12" name="图片 11"/>
          <p:cNvPicPr>
            <a:picLocks noChangeAspect="1"/>
          </p:cNvPicPr>
          <p:nvPr/>
        </p:nvPicPr>
        <p:blipFill rotWithShape="1">
          <a:blip r:embed="rId7" cstate="print">
            <a:extLst>
              <a:ext uri="{28A0092B-C50C-407E-A947-70E740481C1C}">
                <a14:useLocalDpi xmlns:a14="http://schemas.microsoft.com/office/drawing/2010/main" val="0"/>
              </a:ext>
            </a:extLst>
          </a:blip>
          <a:srcRect l="51875" t="51296" r="10521" b="17959"/>
          <a:stretch>
            <a:fillRect/>
          </a:stretch>
        </p:blipFill>
        <p:spPr>
          <a:xfrm>
            <a:off x="1682839" y="5414659"/>
            <a:ext cx="2209800" cy="1016141"/>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8229" t="19441" r="30313" b="18886"/>
          <a:stretch>
            <a:fillRect/>
          </a:stretch>
        </p:blipFill>
        <p:spPr>
          <a:xfrm>
            <a:off x="6685479" y="4793319"/>
            <a:ext cx="2434845" cy="1374243"/>
          </a:xfrm>
          <a:prstGeom prst="rect">
            <a:avLst/>
          </a:prstGeom>
        </p:spPr>
      </p:pic>
      <p:pic>
        <p:nvPicPr>
          <p:cNvPr id="16" name="图片 15"/>
          <p:cNvPicPr>
            <a:picLocks noChangeAspect="1"/>
          </p:cNvPicPr>
          <p:nvPr/>
        </p:nvPicPr>
        <p:blipFill rotWithShape="1">
          <a:blip r:embed="rId9" cstate="print">
            <a:extLst>
              <a:ext uri="{28A0092B-C50C-407E-A947-70E740481C1C}">
                <a14:useLocalDpi xmlns:a14="http://schemas.microsoft.com/office/drawing/2010/main" val="0"/>
              </a:ext>
            </a:extLst>
          </a:blip>
          <a:srcRect l="34791" t="18330" r="35521" b="19070"/>
          <a:stretch>
            <a:fillRect/>
          </a:stretch>
        </p:blipFill>
        <p:spPr>
          <a:xfrm>
            <a:off x="-469900" y="-459568"/>
            <a:ext cx="2044700" cy="2424942"/>
          </a:xfrm>
          <a:prstGeom prst="rect">
            <a:avLst/>
          </a:prstGeom>
        </p:spPr>
      </p:pic>
      <p:pic>
        <p:nvPicPr>
          <p:cNvPr id="20" name="图片 19"/>
          <p:cNvPicPr>
            <a:picLocks noChangeAspect="1"/>
          </p:cNvPicPr>
          <p:nvPr/>
        </p:nvPicPr>
        <p:blipFill rotWithShape="1">
          <a:blip r:embed="rId10" cstate="print">
            <a:extLst>
              <a:ext uri="{28A0092B-C50C-407E-A947-70E740481C1C}">
                <a14:useLocalDpi xmlns:a14="http://schemas.microsoft.com/office/drawing/2010/main" val="0"/>
              </a:ext>
            </a:extLst>
          </a:blip>
          <a:srcRect l="24855" t="11718" r="28039" b="3477"/>
          <a:stretch>
            <a:fillRect/>
          </a:stretch>
        </p:blipFill>
        <p:spPr>
          <a:xfrm>
            <a:off x="9382760" y="3864974"/>
            <a:ext cx="2209800" cy="2841171"/>
          </a:xfrm>
          <a:prstGeom prst="rect">
            <a:avLst/>
          </a:prstGeom>
        </p:spPr>
      </p:pic>
      <p:pic>
        <p:nvPicPr>
          <p:cNvPr id="22" name="图片 21"/>
          <p:cNvPicPr>
            <a:picLocks noChangeAspect="1"/>
          </p:cNvPicPr>
          <p:nvPr/>
        </p:nvPicPr>
        <p:blipFill rotWithShape="1">
          <a:blip r:embed="rId11" cstate="print">
            <a:extLst>
              <a:ext uri="{28A0092B-C50C-407E-A947-70E740481C1C}">
                <a14:useLocalDpi xmlns:a14="http://schemas.microsoft.com/office/drawing/2010/main" val="0"/>
              </a:ext>
            </a:extLst>
          </a:blip>
          <a:srcRect l="36378" t="22037" r="39552" b="21608"/>
          <a:stretch>
            <a:fillRect/>
          </a:stretch>
        </p:blipFill>
        <p:spPr>
          <a:xfrm>
            <a:off x="124531" y="3983032"/>
            <a:ext cx="1558308" cy="2605590"/>
          </a:xfrm>
          <a:prstGeom prst="rect">
            <a:avLst/>
          </a:prstGeom>
        </p:spPr>
      </p:pic>
      <p:sp>
        <p:nvSpPr>
          <p:cNvPr id="23" name="文本框 22"/>
          <p:cNvSpPr txBox="1"/>
          <p:nvPr/>
        </p:nvSpPr>
        <p:spPr>
          <a:xfrm>
            <a:off x="1682750" y="845185"/>
            <a:ext cx="9126220" cy="1537970"/>
          </a:xfrm>
          <a:prstGeom prst="rect">
            <a:avLst/>
          </a:prstGeom>
          <a:noFill/>
        </p:spPr>
        <p:txBody>
          <a:bodyPr wrap="square" rtlCol="0">
            <a:spAutoFit/>
          </a:bodyPr>
          <a:lstStyle/>
          <a:p>
            <a:pPr algn="dist"/>
            <a:r>
              <a:rPr sz="2800" dirty="0">
                <a:solidFill>
                  <a:srgbClr val="FFC000"/>
                </a:solidFill>
                <a:latin typeface="字体视界-美好体" panose="02010601030101010101" pitchFamily="2" charset="-122"/>
                <a:ea typeface="字体视界-美好体" panose="02010601030101010101" pitchFamily="2" charset="-122"/>
                <a:sym typeface="+mn-ea"/>
              </a:rPr>
              <a:t>北师大版新教材第一册Unit3 lesson3</a:t>
            </a:r>
            <a:endParaRPr sz="6000" dirty="0">
              <a:solidFill>
                <a:srgbClr val="FFC000"/>
              </a:solidFill>
              <a:latin typeface="字体视界-美好体" panose="02010601030101010101" pitchFamily="2" charset="-122"/>
              <a:ea typeface="字体视界-美好体" panose="02010601030101010101" pitchFamily="2" charset="-122"/>
              <a:sym typeface="+mn-ea"/>
            </a:endParaRPr>
          </a:p>
          <a:p>
            <a:pPr algn="dist"/>
            <a:r>
              <a:rPr lang="zh-CN" altLang="en-US" sz="6600" dirty="0">
                <a:solidFill>
                  <a:schemeClr val="bg1"/>
                </a:solidFill>
                <a:latin typeface="字体视界-单纯体" panose="02010601030101010101" pitchFamily="2" charset="-122"/>
                <a:ea typeface="字体视界-单纯体" panose="02010601030101010101" pitchFamily="2" charset="-122"/>
              </a:rPr>
              <a:t> </a:t>
            </a:r>
          </a:p>
        </p:txBody>
      </p:sp>
      <p:sp>
        <p:nvSpPr>
          <p:cNvPr id="26" name="矩形: 圆角 25"/>
          <p:cNvSpPr/>
          <p:nvPr/>
        </p:nvSpPr>
        <p:spPr>
          <a:xfrm>
            <a:off x="3699510" y="270510"/>
            <a:ext cx="5092700" cy="488315"/>
          </a:xfrm>
          <a:prstGeom prst="round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rgbClr val="89C848"/>
                </a:solidFill>
              </a:rPr>
              <a:t>说课视频</a:t>
            </a:r>
          </a:p>
        </p:txBody>
      </p:sp>
      <p:grpSp>
        <p:nvGrpSpPr>
          <p:cNvPr id="30" name="组合 29"/>
          <p:cNvGrpSpPr/>
          <p:nvPr/>
        </p:nvGrpSpPr>
        <p:grpSpPr>
          <a:xfrm>
            <a:off x="4285063" y="4587834"/>
            <a:ext cx="4211956" cy="368300"/>
            <a:chOff x="4303916" y="4587834"/>
            <a:chExt cx="4211956" cy="368300"/>
          </a:xfrm>
        </p:grpSpPr>
        <p:sp>
          <p:nvSpPr>
            <p:cNvPr id="27" name="文本框 26"/>
            <p:cNvSpPr txBox="1"/>
            <p:nvPr/>
          </p:nvSpPr>
          <p:spPr>
            <a:xfrm>
              <a:off x="4303916" y="4587834"/>
              <a:ext cx="1811475" cy="368300"/>
            </a:xfrm>
            <a:prstGeom prst="rect">
              <a:avLst/>
            </a:prstGeom>
            <a:noFill/>
          </p:spPr>
          <p:txBody>
            <a:bodyPr wrap="square" rtlCol="0">
              <a:spAutoFit/>
            </a:bodyPr>
            <a:lstStyle/>
            <a:p>
              <a:r>
                <a:rPr lang="zh-CN" altLang="en-US" dirty="0">
                  <a:solidFill>
                    <a:schemeClr val="bg1"/>
                  </a:solidFill>
                  <a:latin typeface="字体视界-单纯体" panose="02010601030101010101" pitchFamily="2" charset="-122"/>
                  <a:ea typeface="字体视界-单纯体" panose="02010601030101010101" pitchFamily="2" charset="-122"/>
                </a:rPr>
                <a:t>说课老师：</a:t>
              </a:r>
              <a:r>
                <a:rPr lang="en-US" altLang="zh-CN" dirty="0">
                  <a:solidFill>
                    <a:schemeClr val="bg1"/>
                  </a:solidFill>
                  <a:latin typeface="字体视界-单纯体" panose="02010601030101010101" pitchFamily="2" charset="-122"/>
                  <a:ea typeface="字体视界-单纯体" panose="02010601030101010101" pitchFamily="2" charset="-122"/>
                </a:rPr>
                <a:t>Liz </a:t>
              </a:r>
            </a:p>
          </p:txBody>
        </p:sp>
        <p:sp>
          <p:nvSpPr>
            <p:cNvPr id="28" name="文本框 27"/>
            <p:cNvSpPr txBox="1"/>
            <p:nvPr/>
          </p:nvSpPr>
          <p:spPr>
            <a:xfrm>
              <a:off x="6545541" y="4587834"/>
              <a:ext cx="1970331" cy="368300"/>
            </a:xfrm>
            <a:prstGeom prst="rect">
              <a:avLst/>
            </a:prstGeom>
            <a:noFill/>
          </p:spPr>
          <p:txBody>
            <a:bodyPr wrap="square" rtlCol="0">
              <a:spAutoFit/>
            </a:bodyPr>
            <a:lstStyle/>
            <a:p>
              <a:r>
                <a:rPr lang="zh-CN" altLang="en-US" dirty="0">
                  <a:solidFill>
                    <a:schemeClr val="bg1"/>
                  </a:solidFill>
                  <a:latin typeface="字体视界-单纯体" panose="02010601030101010101" pitchFamily="2" charset="-122"/>
                  <a:ea typeface="字体视界-单纯体" panose="02010601030101010101" pitchFamily="2" charset="-122"/>
                </a:rPr>
                <a:t>时 间：</a:t>
              </a:r>
              <a:r>
                <a:rPr lang="en-US" altLang="zh-CN" dirty="0">
                  <a:solidFill>
                    <a:schemeClr val="bg1"/>
                  </a:solidFill>
                  <a:latin typeface="字体视界-单纯体" panose="02010601030101010101" pitchFamily="2" charset="-122"/>
                  <a:ea typeface="字体视界-单纯体" panose="02010601030101010101" pitchFamily="2" charset="-122"/>
                </a:rPr>
                <a:t>2021.4</a:t>
              </a:r>
              <a:endParaRPr lang="zh-CN" altLang="en-US" dirty="0">
                <a:solidFill>
                  <a:schemeClr val="bg1"/>
                </a:solidFill>
                <a:latin typeface="字体视界-单纯体" panose="02010601030101010101" pitchFamily="2" charset="-122"/>
                <a:ea typeface="字体视界-单纯体" panose="02010601030101010101" pitchFamily="2" charset="-122"/>
              </a:endParaRPr>
            </a:p>
          </p:txBody>
        </p:sp>
      </p:grpSp>
      <p:sp>
        <p:nvSpPr>
          <p:cNvPr id="29" name="文本框 28"/>
          <p:cNvSpPr txBox="1"/>
          <p:nvPr/>
        </p:nvSpPr>
        <p:spPr>
          <a:xfrm>
            <a:off x="3502660" y="3474720"/>
            <a:ext cx="5720715" cy="583565"/>
          </a:xfrm>
          <a:prstGeom prst="rect">
            <a:avLst/>
          </a:prstGeom>
          <a:noFill/>
        </p:spPr>
        <p:txBody>
          <a:bodyPr wrap="square" rtlCol="0">
            <a:spAutoFit/>
          </a:bodyPr>
          <a:lstStyle/>
          <a:p>
            <a:pPr algn="dist"/>
            <a:r>
              <a:rPr lang="en-US" altLang="en-US" sz="3200" b="1" dirty="0">
                <a:ln w="22225">
                  <a:solidFill>
                    <a:schemeClr val="accent2"/>
                  </a:solidFill>
                  <a:prstDash val="solid"/>
                </a:ln>
                <a:solidFill>
                  <a:srgbClr val="92D050"/>
                </a:solidFill>
                <a:effectLst/>
                <a:sym typeface="+mn-ea"/>
              </a:rPr>
              <a:t>Lesson type: Reading</a:t>
            </a:r>
            <a:endParaRPr lang="zh-CN" altLang="en-US" sz="2800" dirty="0">
              <a:solidFill>
                <a:srgbClr val="FFFF00"/>
              </a:solidFill>
              <a:latin typeface="字体视界-单纯体" panose="02010601030101010101" pitchFamily="2" charset="-122"/>
              <a:ea typeface="字体视界-单纯体" panose="02010601030101010101" pitchFamily="2" charset="-122"/>
            </a:endParaRPr>
          </a:p>
        </p:txBody>
      </p:sp>
      <p:pic>
        <p:nvPicPr>
          <p:cNvPr id="2" name="pd-5b7676d624dc194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335801" y="-1069168"/>
            <a:ext cx="609600" cy="609600"/>
          </a:xfrm>
          <a:prstGeom prst="rect">
            <a:avLst/>
          </a:prstGeom>
        </p:spPr>
      </p:pic>
      <p:sp>
        <p:nvSpPr>
          <p:cNvPr id="3" name="矩形 2"/>
          <p:cNvSpPr/>
          <p:nvPr/>
        </p:nvSpPr>
        <p:spPr>
          <a:xfrm>
            <a:off x="1760538" y="2025015"/>
            <a:ext cx="8665845" cy="1691640"/>
          </a:xfrm>
          <a:prstGeom prst="rect">
            <a:avLst/>
          </a:prstGeom>
          <a:noFill/>
          <a:ln>
            <a:noFill/>
          </a:ln>
        </p:spPr>
        <p:txBody>
          <a:bodyPr wrap="none" rtlCol="0" anchor="t">
            <a:spAutoFit/>
            <a:scene3d>
              <a:camera prst="orthographicFront"/>
              <a:lightRig rig="threePt" dir="t"/>
            </a:scene3d>
          </a:bodyPr>
          <a:lstStyle/>
          <a:p>
            <a:pPr algn="ctr"/>
            <a:r>
              <a:rPr lang="en-US" altLang="zh-CN" sz="7200" b="1" dirty="0">
                <a:ln w="22225">
                  <a:solidFill>
                    <a:schemeClr val="accent2"/>
                  </a:solidFill>
                  <a:prstDash val="solid"/>
                </a:ln>
                <a:solidFill>
                  <a:schemeClr val="accent2">
                    <a:lumMod val="40000"/>
                    <a:lumOff val="60000"/>
                  </a:schemeClr>
                </a:solidFill>
                <a:effectLst/>
              </a:rPr>
              <a:t>Memories of Christmas</a:t>
            </a:r>
          </a:p>
          <a:p>
            <a:pPr algn="ctr"/>
            <a:endParaRPr lang="en-US" altLang="en-US" sz="3200" b="1" dirty="0">
              <a:ln w="22225">
                <a:solidFill>
                  <a:schemeClr val="accent2"/>
                </a:solidFill>
                <a:prstDash val="solid"/>
              </a:ln>
              <a:solidFill>
                <a:srgbClr val="92D050"/>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Tm="10607"/>
    </mc:Choice>
    <mc:Fallback xmlns="">
      <p:transition spd="slow" advTm="106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6">
                <p:cTn id="12" repeatCount="indefinite" fill="hold" display="0">
                  <p:stCondLst>
                    <p:cond delay="indefinite"/>
                  </p:stCondLst>
                  <p:endCondLst>
                    <p:cond evt="onStopAudio" delay="0">
                      <p:tgtEl>
                        <p:sldTgt/>
                      </p:tgtEl>
                    </p:cond>
                  </p:endCondLst>
                </p:cTn>
                <p:tgtEl>
                  <p:spTgt spid="2"/>
                </p:tgtEl>
              </p:cMediaNode>
            </p:audio>
          </p:childTnLst>
        </p:cTn>
      </p:par>
    </p:tnLst>
    <p:bldLst>
      <p:bldP spid="23"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905" y="1270"/>
            <a:ext cx="12188208" cy="685506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35" y="4882515"/>
            <a:ext cx="12421870" cy="277749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147" y="-134762"/>
            <a:ext cx="2621063" cy="2621063"/>
          </a:xfrm>
          <a:prstGeom prst="rect">
            <a:avLst/>
          </a:prstGeom>
        </p:spPr>
      </p:pic>
      <p:sp>
        <p:nvSpPr>
          <p:cNvPr id="11" name="文本框 10"/>
          <p:cNvSpPr txBox="1"/>
          <p:nvPr/>
        </p:nvSpPr>
        <p:spPr>
          <a:xfrm>
            <a:off x="5951855" y="668020"/>
            <a:ext cx="4563110" cy="1200329"/>
          </a:xfrm>
          <a:prstGeom prst="rect">
            <a:avLst/>
          </a:prstGeom>
          <a:noFill/>
        </p:spPr>
        <p:txBody>
          <a:bodyPr wrap="square" rtlCol="0">
            <a:spAutoFit/>
          </a:bodyPr>
          <a:lstStyle/>
          <a:p>
            <a:pPr algn="ctr"/>
            <a:r>
              <a:rPr lang="zh-CN" altLang="en-US" sz="2400" b="1" dirty="0">
                <a:solidFill>
                  <a:schemeClr val="bg1"/>
                </a:solidFill>
                <a:effectLst>
                  <a:outerShdw blurRad="38100" dist="38100" dir="2700000" algn="tl">
                    <a:srgbClr val="000000">
                      <a:alpha val="43137"/>
                    </a:srgbClr>
                  </a:outerShdw>
                </a:effectLst>
                <a:latin typeface="字体视界-美好体" panose="02010601030101010101"/>
                <a:cs typeface="+mn-ea"/>
                <a:sym typeface="+mn-lt"/>
              </a:rPr>
              <a:t>教学资源Teaching Resources：</a:t>
            </a:r>
          </a:p>
          <a:p>
            <a:pPr algn="ctr"/>
            <a:r>
              <a:rPr lang="zh-CN" altLang="en-US" sz="2400" b="1" dirty="0">
                <a:solidFill>
                  <a:schemeClr val="bg1"/>
                </a:solidFill>
                <a:latin typeface="字体视界-大小可爱体" panose="02000503000000000000" pitchFamily="2" charset="-122"/>
                <a:ea typeface="字体视界-大小可爱体" panose="02000503000000000000" pitchFamily="2" charset="-122"/>
                <a:cs typeface="+mn-ea"/>
                <a:sym typeface="+mn-lt"/>
              </a:rPr>
              <a:t>教学案、多媒体课件、一体机</a:t>
            </a:r>
          </a:p>
          <a:p>
            <a:pPr algn="ctr"/>
            <a:endParaRPr lang="zh-CN" altLang="en-US" sz="2400" b="1" dirty="0">
              <a:solidFill>
                <a:schemeClr val="bg1"/>
              </a:solidFill>
              <a:effectLst>
                <a:outerShdw blurRad="38100" dist="38100" dir="2700000" algn="tl">
                  <a:srgbClr val="000000">
                    <a:alpha val="43137"/>
                  </a:srgbClr>
                </a:outerShdw>
              </a:effectLst>
              <a:latin typeface="字体视界-美好体" panose="02010601030101010101"/>
              <a:cs typeface="+mn-ea"/>
              <a:sym typeface="+mn-lt"/>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694" y="1759973"/>
            <a:ext cx="4766678" cy="2621063"/>
          </a:xfrm>
          <a:prstGeom prst="rect">
            <a:avLst/>
          </a:prstGeom>
        </p:spPr>
      </p:pic>
      <p:grpSp>
        <p:nvGrpSpPr>
          <p:cNvPr id="13" name="组合 12"/>
          <p:cNvGrpSpPr/>
          <p:nvPr/>
        </p:nvGrpSpPr>
        <p:grpSpPr>
          <a:xfrm>
            <a:off x="5822950" y="3150235"/>
            <a:ext cx="5209540" cy="3029585"/>
            <a:chOff x="571471" y="1077538"/>
            <a:chExt cx="7935603" cy="1610136"/>
          </a:xfrm>
        </p:grpSpPr>
        <p:sp>
          <p:nvSpPr>
            <p:cNvPr id="14" name="矩形 13"/>
            <p:cNvSpPr/>
            <p:nvPr/>
          </p:nvSpPr>
          <p:spPr>
            <a:xfrm>
              <a:off x="580127" y="1077538"/>
              <a:ext cx="7926947" cy="1225742"/>
            </a:xfrm>
            <a:prstGeom prst="rect">
              <a:avLst/>
            </a:prstGeom>
          </p:spPr>
          <p:txBody>
            <a:bodyPr wrap="square">
              <a:spAutoFit/>
            </a:bodyPr>
            <a:lstStyle/>
            <a:p>
              <a:pPr>
                <a:lnSpc>
                  <a:spcPct val="120000"/>
                </a:lnSpc>
              </a:pPr>
              <a:r>
                <a:rPr lang="zh-CN" altLang="en-US" sz="2400" b="1" dirty="0">
                  <a:solidFill>
                    <a:schemeClr val="bg1"/>
                  </a:solidFill>
                  <a:latin typeface="字体视界-大小可爱体" panose="02000503000000000000" pitchFamily="2" charset="-122"/>
                  <a:ea typeface="字体视界-大小可爱体" panose="02000503000000000000" pitchFamily="2" charset="-122"/>
                  <a:cs typeface="+mn-ea"/>
                  <a:sym typeface="+mn-lt"/>
                </a:rPr>
                <a:t>教学方法、模式和策略</a:t>
              </a:r>
              <a:r>
                <a:rPr lang="en-US" altLang="zh-CN" sz="2400" b="1" dirty="0">
                  <a:solidFill>
                    <a:schemeClr val="bg1"/>
                  </a:solidFill>
                  <a:latin typeface="字体视界-大小可爱体" panose="02000503000000000000" pitchFamily="2" charset="-122"/>
                  <a:ea typeface="字体视界-大小可爱体" panose="02000503000000000000" pitchFamily="2" charset="-122"/>
                  <a:cs typeface="+mn-ea"/>
                  <a:sym typeface="+mn-lt"/>
                </a:rPr>
                <a:t> </a:t>
              </a:r>
              <a:r>
                <a:rPr lang="en-US" altLang="en-US" sz="2400" b="1" dirty="0">
                  <a:solidFill>
                    <a:schemeClr val="bg1"/>
                  </a:solidFill>
                  <a:latin typeface="字体视界-大小可爱体" panose="02000503000000000000" pitchFamily="2" charset="-122"/>
                  <a:ea typeface="字体视界-大小可爱体" panose="02000503000000000000" pitchFamily="2" charset="-122"/>
                  <a:cs typeface="+mn-ea"/>
                  <a:sym typeface="+mn-lt"/>
                </a:rPr>
                <a:t>Teaching Methods</a:t>
              </a:r>
              <a:r>
                <a:rPr lang="zh-CN" altLang="en-US" sz="2400" b="1" dirty="0">
                  <a:solidFill>
                    <a:schemeClr val="bg1"/>
                  </a:solidFill>
                  <a:latin typeface="字体视界-大小可爱体" panose="02000503000000000000" pitchFamily="2" charset="-122"/>
                  <a:ea typeface="字体视界-大小可爱体" panose="02000503000000000000" pitchFamily="2" charset="-122"/>
                  <a:cs typeface="+mn-ea"/>
                  <a:sym typeface="+mn-lt"/>
                </a:rPr>
                <a:t>、</a:t>
              </a:r>
              <a:r>
                <a:rPr lang="en-US" altLang="zh-CN" sz="2400" b="1" dirty="0">
                  <a:solidFill>
                    <a:schemeClr val="bg1"/>
                  </a:solidFill>
                  <a:latin typeface="字体视界-大小可爱体" panose="02000503000000000000" pitchFamily="2" charset="-122"/>
                  <a:ea typeface="字体视界-大小可爱体" panose="02000503000000000000" pitchFamily="2" charset="-122"/>
                  <a:cs typeface="+mn-ea"/>
                  <a:sym typeface="+mn-lt"/>
                </a:rPr>
                <a:t>Modes and Strageties</a:t>
              </a:r>
              <a:r>
                <a:rPr lang="en-US" altLang="en-US" sz="2400" b="1" dirty="0">
                  <a:solidFill>
                    <a:schemeClr val="bg1"/>
                  </a:solidFill>
                  <a:latin typeface="字体视界-大小可爱体" panose="02000503000000000000" pitchFamily="2" charset="-122"/>
                  <a:ea typeface="字体视界-大小可爱体" panose="02000503000000000000" pitchFamily="2" charset="-122"/>
                  <a:cs typeface="+mn-ea"/>
                  <a:sym typeface="+mn-lt"/>
                </a:rPr>
                <a:t>:</a:t>
              </a:r>
            </a:p>
            <a:p>
              <a:pPr>
                <a:lnSpc>
                  <a:spcPct val="120000"/>
                </a:lnSpc>
              </a:pPr>
              <a:r>
                <a:rPr lang="zh-CN" altLang="en-US" sz="2400" b="1" dirty="0">
                  <a:solidFill>
                    <a:schemeClr val="bg1"/>
                  </a:solidFill>
                  <a:latin typeface="字体视界-大小可爱体" panose="02000503000000000000" pitchFamily="2" charset="-122"/>
                  <a:ea typeface="字体视界-大小可爱体" panose="02000503000000000000" pitchFamily="2" charset="-122"/>
                  <a:cs typeface="+mn-ea"/>
                  <a:sym typeface="+mn-lt"/>
                </a:rPr>
                <a:t>本课主要采取了小组探究和自主探究相结合的教学方法，活动式课堂的模式和小组竞争的教学策略。</a:t>
              </a:r>
            </a:p>
          </p:txBody>
        </p:sp>
        <p:sp>
          <p:nvSpPr>
            <p:cNvPr id="15" name="矩形 14"/>
            <p:cNvSpPr/>
            <p:nvPr/>
          </p:nvSpPr>
          <p:spPr>
            <a:xfrm>
              <a:off x="571471" y="1596588"/>
              <a:ext cx="7934636" cy="1091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2000" dirty="0">
                <a:solidFill>
                  <a:schemeClr val="bg1"/>
                </a:solidFill>
                <a:latin typeface="字体视界-大小可爱体" panose="02000503000000000000" pitchFamily="2" charset="-122"/>
                <a:ea typeface="字体视界-大小可爱体" panose="02000503000000000000" pitchFamily="2" charset="-122"/>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6415">
        <p15:prstTrans prst="drape"/>
      </p:transition>
    </mc:Choice>
    <mc:Fallback xmlns="">
      <p:transition spd="slow" advTm="16415">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2939"/>
            <a:ext cx="12188208" cy="6855061"/>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2547" y="1215123"/>
            <a:ext cx="2736693" cy="1793119"/>
          </a:xfrm>
          <a:prstGeom prst="rect">
            <a:avLst/>
          </a:prstGeom>
        </p:spPr>
      </p:pic>
      <p:sp>
        <p:nvSpPr>
          <p:cNvPr id="10" name="文本框 9"/>
          <p:cNvSpPr txBox="1"/>
          <p:nvPr/>
        </p:nvSpPr>
        <p:spPr>
          <a:xfrm>
            <a:off x="5467514" y="1903346"/>
            <a:ext cx="1256971" cy="1106805"/>
          </a:xfrm>
          <a:prstGeom prst="rect">
            <a:avLst/>
          </a:prstGeom>
          <a:noFill/>
        </p:spPr>
        <p:txBody>
          <a:bodyPr wrap="square" rtlCol="0">
            <a:spAutoFit/>
          </a:bodyPr>
          <a:lstStyle/>
          <a:p>
            <a:r>
              <a:rPr lang="en-US" altLang="zh-CN" sz="6600" b="1" dirty="0">
                <a:solidFill>
                  <a:schemeClr val="accent1">
                    <a:lumMod val="60000"/>
                    <a:lumOff val="40000"/>
                  </a:schemeClr>
                </a:solidFill>
                <a:effectLst>
                  <a:outerShdw blurRad="38100" dist="38100" dir="2700000" algn="tl">
                    <a:srgbClr val="000000">
                      <a:alpha val="43137"/>
                    </a:srgbClr>
                  </a:outerShdw>
                </a:effectLst>
                <a:ea typeface="字体视界-美好体" panose="02010601030101010101"/>
              </a:rPr>
              <a:t>0</a:t>
            </a:r>
            <a:r>
              <a:rPr lang="en-US" altLang="en-US" sz="6600" b="1" dirty="0">
                <a:solidFill>
                  <a:schemeClr val="accent1">
                    <a:lumMod val="60000"/>
                    <a:lumOff val="40000"/>
                  </a:schemeClr>
                </a:solidFill>
                <a:effectLst>
                  <a:outerShdw blurRad="38100" dist="38100" dir="2700000" algn="tl">
                    <a:srgbClr val="000000">
                      <a:alpha val="43137"/>
                    </a:srgbClr>
                  </a:outerShdw>
                </a:effectLst>
                <a:ea typeface="字体视界-美好体" panose="02010601030101010101"/>
              </a:rPr>
              <a:t>4</a:t>
            </a:r>
          </a:p>
        </p:txBody>
      </p:sp>
      <p:grpSp>
        <p:nvGrpSpPr>
          <p:cNvPr id="11" name="组合 10"/>
          <p:cNvGrpSpPr/>
          <p:nvPr/>
        </p:nvGrpSpPr>
        <p:grpSpPr>
          <a:xfrm>
            <a:off x="3707582" y="3149570"/>
            <a:ext cx="4959340" cy="1717612"/>
            <a:chOff x="6762224" y="310548"/>
            <a:chExt cx="4959340" cy="1717612"/>
          </a:xfrm>
        </p:grpSpPr>
        <p:sp>
          <p:nvSpPr>
            <p:cNvPr id="12" name="文本框 11"/>
            <p:cNvSpPr txBox="1"/>
            <p:nvPr/>
          </p:nvSpPr>
          <p:spPr>
            <a:xfrm>
              <a:off x="6762224" y="310548"/>
              <a:ext cx="4776833" cy="1323439"/>
            </a:xfrm>
            <a:prstGeom prst="rect">
              <a:avLst/>
            </a:prstGeom>
            <a:noFill/>
          </p:spPr>
          <p:txBody>
            <a:bodyPr wrap="square" rtlCol="0">
              <a:spAutoFit/>
            </a:bodyPr>
            <a:lstStyle/>
            <a:p>
              <a:pPr algn="ctr"/>
              <a:r>
                <a:rPr lang="zh-CN" altLang="en-US" sz="8000" b="1" dirty="0">
                  <a:solidFill>
                    <a:schemeClr val="bg1"/>
                  </a:solidFill>
                  <a:effectLst>
                    <a:outerShdw blurRad="38100" dist="38100" dir="2700000" algn="tl">
                      <a:srgbClr val="000000">
                        <a:alpha val="43137"/>
                      </a:srgbClr>
                    </a:outerShdw>
                  </a:effectLst>
                  <a:latin typeface="字体视界-美好体" panose="02010601030101010101"/>
                  <a:cs typeface="+mn-ea"/>
                  <a:sym typeface="+mn-lt"/>
                </a:rPr>
                <a:t>教学设计</a:t>
              </a:r>
            </a:p>
          </p:txBody>
        </p:sp>
        <p:sp>
          <p:nvSpPr>
            <p:cNvPr id="14" name="文本框 13"/>
            <p:cNvSpPr txBox="1"/>
            <p:nvPr/>
          </p:nvSpPr>
          <p:spPr>
            <a:xfrm>
              <a:off x="7520431" y="1381829"/>
              <a:ext cx="4201133" cy="646331"/>
            </a:xfrm>
            <a:prstGeom prst="rect">
              <a:avLst/>
            </a:prstGeom>
            <a:noFill/>
          </p:spPr>
          <p:txBody>
            <a:bodyPr wrap="square" rtlCol="0">
              <a:spAutoFit/>
            </a:bodyPr>
            <a:lstStyle/>
            <a:p>
              <a:pPr algn="just"/>
              <a:r>
                <a:rPr lang="en-US" altLang="zh-CN" sz="36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Teaching Design</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29">
        <p15:prstTrans prst="curtains"/>
      </p:transition>
    </mc:Choice>
    <mc:Fallback xmlns="">
      <p:transition spd="slow" advTm="62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905" y="1905"/>
            <a:ext cx="12188208" cy="6855061"/>
          </a:xfrm>
          <a:prstGeom prst="rect">
            <a:avLst/>
          </a:prstGeom>
        </p:spPr>
      </p:pic>
      <p:grpSp>
        <p:nvGrpSpPr>
          <p:cNvPr id="10" name="组合 9"/>
          <p:cNvGrpSpPr/>
          <p:nvPr/>
        </p:nvGrpSpPr>
        <p:grpSpPr>
          <a:xfrm>
            <a:off x="218364" y="143510"/>
            <a:ext cx="4587315" cy="460375"/>
            <a:chOff x="1280295" y="-2695783"/>
            <a:chExt cx="6580133" cy="460375"/>
          </a:xfrm>
        </p:grpSpPr>
        <p:sp>
          <p:nvSpPr>
            <p:cNvPr id="11" name="文本框 10"/>
            <p:cNvSpPr txBox="1"/>
            <p:nvPr/>
          </p:nvSpPr>
          <p:spPr>
            <a:xfrm>
              <a:off x="1280295" y="-2695783"/>
              <a:ext cx="5271328" cy="460375"/>
            </a:xfrm>
            <a:prstGeom prst="rect">
              <a:avLst/>
            </a:prstGeom>
            <a:noFill/>
          </p:spPr>
          <p:txBody>
            <a:bodyPr wrap="square" rtlCol="0">
              <a:spAutoFit/>
            </a:bodyPr>
            <a:lstStyle/>
            <a:p>
              <a:pPr algn="ctr"/>
              <a:r>
                <a:rPr lang="zh-CN" altLang="en-US" sz="2400" b="1" dirty="0">
                  <a:solidFill>
                    <a:schemeClr val="bg1"/>
                  </a:solidFill>
                  <a:effectLst>
                    <a:outerShdw blurRad="38100" dist="38100" dir="2700000" algn="tl">
                      <a:srgbClr val="000000">
                        <a:alpha val="43137"/>
                      </a:srgbClr>
                    </a:outerShdw>
                  </a:effectLst>
                  <a:latin typeface="字体视界-美好体" panose="02010601030101010101"/>
                  <a:cs typeface="+mn-ea"/>
                  <a:sym typeface="+mn-lt"/>
                </a:rPr>
                <a:t>课前准备</a:t>
              </a:r>
              <a:endParaRPr lang="zh-CN" altLang="en-US" sz="2400" b="1" i="1" dirty="0">
                <a:solidFill>
                  <a:schemeClr val="bg1"/>
                </a:solidFill>
                <a:effectLst>
                  <a:outerShdw blurRad="38100" dist="38100" dir="2700000" algn="tl">
                    <a:srgbClr val="000000">
                      <a:alpha val="43137"/>
                    </a:srgbClr>
                  </a:outerShdw>
                </a:effectLst>
                <a:latin typeface="字体视界-美好体" panose="02010601030101010101"/>
                <a:cs typeface="+mn-ea"/>
                <a:sym typeface="+mn-lt"/>
              </a:endParaRPr>
            </a:p>
          </p:txBody>
        </p:sp>
        <p:sp>
          <p:nvSpPr>
            <p:cNvPr id="12" name="文本框 11"/>
            <p:cNvSpPr txBox="1"/>
            <p:nvPr/>
          </p:nvSpPr>
          <p:spPr>
            <a:xfrm>
              <a:off x="4769248" y="-2665303"/>
              <a:ext cx="3091180" cy="398780"/>
            </a:xfrm>
            <a:prstGeom prst="rect">
              <a:avLst/>
            </a:prstGeom>
            <a:noFill/>
          </p:spPr>
          <p:txBody>
            <a:bodyPr wrap="square" rtlCol="0">
              <a:spAutoFit/>
            </a:bodyPr>
            <a:lstStyle/>
            <a:p>
              <a:pPr algn="just"/>
              <a:r>
                <a:rPr lang="en-US" altLang="en-US" sz="20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Learn a song</a:t>
              </a:r>
            </a:p>
          </p:txBody>
        </p:sp>
      </p:grpSp>
      <p:sp>
        <p:nvSpPr>
          <p:cNvPr id="2" name="文本框 1"/>
          <p:cNvSpPr txBox="1"/>
          <p:nvPr/>
        </p:nvSpPr>
        <p:spPr>
          <a:xfrm>
            <a:off x="175260" y="145246"/>
            <a:ext cx="12014835" cy="68319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endParaRPr lang="zh-CN" altLang="en-US" b="1" dirty="0">
              <a:solidFill>
                <a:schemeClr val="accent4"/>
              </a:solidFill>
            </a:endParaRPr>
          </a:p>
          <a:p>
            <a:r>
              <a:rPr lang="zh-CN" altLang="en-US" sz="2000" b="1" dirty="0">
                <a:solidFill>
                  <a:schemeClr val="bg1"/>
                </a:solidFill>
                <a:effectLst/>
              </a:rPr>
              <a:t>I’m wishing on a star我向星星许愿          And trying to believe尝试着去相信</a:t>
            </a:r>
          </a:p>
          <a:p>
            <a:r>
              <a:rPr lang="zh-CN" altLang="en-US" sz="2000" b="1" dirty="0">
                <a:solidFill>
                  <a:schemeClr val="bg1"/>
                </a:solidFill>
                <a:effectLst/>
              </a:rPr>
              <a:t>That even though it’s far尽管路途遥远  He’ll find me Christmas Eve他会在圣诞前夜将我找到</a:t>
            </a:r>
          </a:p>
          <a:p>
            <a:r>
              <a:rPr lang="zh-CN" altLang="en-US" sz="2000" b="1" dirty="0">
                <a:solidFill>
                  <a:srgbClr val="89C848"/>
                </a:solidFill>
                <a:effectLst/>
              </a:rPr>
              <a:t>I guess that Santa’s busy我想圣诞老人很忙Cause he’s never come around因为他从没来拜访过</a:t>
            </a:r>
            <a:endParaRPr lang="zh-CN" altLang="en-US" sz="2000" b="1" dirty="0">
              <a:solidFill>
                <a:srgbClr val="E66444"/>
              </a:solidFill>
              <a:effectLst/>
            </a:endParaRPr>
          </a:p>
          <a:p>
            <a:r>
              <a:rPr lang="zh-CN" altLang="en-US" sz="2000" b="1" dirty="0">
                <a:solidFill>
                  <a:schemeClr val="bg1"/>
                </a:solidFill>
                <a:effectLst/>
              </a:rPr>
              <a:t>think of him when Christmas comes to town我想起了他在圣诞节的时候来到小镇上</a:t>
            </a:r>
          </a:p>
          <a:p>
            <a:r>
              <a:rPr lang="zh-CN" altLang="en-US" sz="2000" b="1" dirty="0">
                <a:solidFill>
                  <a:schemeClr val="bg1"/>
                </a:solidFill>
                <a:effectLst/>
              </a:rPr>
              <a:t>The best time of the year一年中最美好的时光</a:t>
            </a:r>
          </a:p>
          <a:p>
            <a:r>
              <a:rPr lang="zh-CN" altLang="en-US" sz="2000" b="1" dirty="0">
                <a:solidFill>
                  <a:schemeClr val="bg1"/>
                </a:solidFill>
                <a:effectLst/>
              </a:rPr>
              <a:t>When everyone comes home所有人都回到自己的家</a:t>
            </a:r>
          </a:p>
          <a:p>
            <a:r>
              <a:rPr lang="zh-CN" altLang="en-US" sz="2000" b="1" dirty="0">
                <a:solidFill>
                  <a:schemeClr val="bg1"/>
                </a:solidFill>
                <a:effectLst/>
              </a:rPr>
              <a:t>With all this </a:t>
            </a:r>
            <a:r>
              <a:rPr lang="zh-CN" altLang="en-US" sz="2000" b="1" dirty="0">
                <a:solidFill>
                  <a:srgbClr val="FF0000"/>
                </a:solidFill>
                <a:effectLst/>
              </a:rPr>
              <a:t>Christmas cheer</a:t>
            </a:r>
            <a:r>
              <a:rPr lang="zh-CN" altLang="en-US" sz="2000" b="1" dirty="0">
                <a:solidFill>
                  <a:schemeClr val="bg1"/>
                </a:solidFill>
                <a:effectLst/>
              </a:rPr>
              <a:t>在圣诞的欢乐气氛中 It’s </a:t>
            </a:r>
            <a:r>
              <a:rPr lang="zh-CN" altLang="en-US" sz="2000" b="1" dirty="0">
                <a:solidFill>
                  <a:srgbClr val="FF0000"/>
                </a:solidFill>
                <a:effectLst/>
              </a:rPr>
              <a:t>hard to be alone</a:t>
            </a:r>
            <a:r>
              <a:rPr lang="zh-CN" altLang="en-US" sz="2000" b="1" dirty="0">
                <a:solidFill>
                  <a:schemeClr val="bg1"/>
                </a:solidFill>
                <a:effectLst/>
              </a:rPr>
              <a:t>不会有人感到孤独</a:t>
            </a:r>
          </a:p>
          <a:p>
            <a:r>
              <a:rPr lang="zh-CN" altLang="en-US" sz="2000" b="1" dirty="0">
                <a:solidFill>
                  <a:schemeClr val="bg1"/>
                </a:solidFill>
                <a:effectLst/>
              </a:rPr>
              <a:t>Putting up the </a:t>
            </a:r>
            <a:r>
              <a:rPr lang="zh-CN" altLang="en-US" sz="2000" b="1" dirty="0">
                <a:solidFill>
                  <a:srgbClr val="FF0000"/>
                </a:solidFill>
                <a:effectLst/>
              </a:rPr>
              <a:t>Christmas tree</a:t>
            </a:r>
            <a:r>
              <a:rPr lang="zh-CN" altLang="en-US" sz="2000" b="1" dirty="0">
                <a:solidFill>
                  <a:schemeClr val="bg1"/>
                </a:solidFill>
                <a:effectLst/>
              </a:rPr>
              <a:t> with </a:t>
            </a:r>
            <a:r>
              <a:rPr lang="zh-CN" altLang="en-US" sz="2000" b="1" dirty="0">
                <a:solidFill>
                  <a:srgbClr val="FF0000"/>
                </a:solidFill>
                <a:effectLst/>
              </a:rPr>
              <a:t>friends</a:t>
            </a:r>
            <a:r>
              <a:rPr lang="zh-CN" altLang="en-US" sz="2000" b="1" dirty="0">
                <a:solidFill>
                  <a:schemeClr val="bg1"/>
                </a:solidFill>
                <a:effectLst/>
              </a:rPr>
              <a:t> who come around支起圣诞树，朋友们都来了</a:t>
            </a:r>
          </a:p>
          <a:p>
            <a:r>
              <a:rPr lang="zh-CN" altLang="en-US" sz="2000" b="1" dirty="0">
                <a:solidFill>
                  <a:schemeClr val="bg1"/>
                </a:solidFill>
                <a:effectLst/>
              </a:rPr>
              <a:t>It’s </a:t>
            </a:r>
            <a:r>
              <a:rPr lang="zh-CN" altLang="en-US" sz="2000" b="1" dirty="0">
                <a:solidFill>
                  <a:srgbClr val="FF0000"/>
                </a:solidFill>
                <a:effectLst/>
              </a:rPr>
              <a:t>so much fun </a:t>
            </a:r>
            <a:r>
              <a:rPr lang="zh-CN" altLang="en-US" sz="2000" b="1" dirty="0">
                <a:solidFill>
                  <a:schemeClr val="bg1"/>
                </a:solidFill>
                <a:effectLst/>
              </a:rPr>
              <a:t>when Christmas comes to town多么欢乐，当圣诞来到小镇上</a:t>
            </a:r>
          </a:p>
          <a:p>
            <a:r>
              <a:rPr lang="zh-CN" altLang="en-US" sz="2000" b="1" dirty="0">
                <a:solidFill>
                  <a:srgbClr val="FF0000"/>
                </a:solidFill>
                <a:effectLst/>
              </a:rPr>
              <a:t>Presents</a:t>
            </a:r>
            <a:r>
              <a:rPr lang="zh-CN" altLang="en-US" sz="2000" b="1" dirty="0">
                <a:solidFill>
                  <a:schemeClr val="bg1"/>
                </a:solidFill>
                <a:effectLst/>
              </a:rPr>
              <a:t> for the children wrapped in red and green为孩子们准备的礼物包装得花花绿绿</a:t>
            </a:r>
          </a:p>
          <a:p>
            <a:r>
              <a:rPr lang="zh-CN" altLang="en-US" sz="2000" b="1" dirty="0">
                <a:solidFill>
                  <a:schemeClr val="bg1"/>
                </a:solidFill>
                <a:effectLst/>
              </a:rPr>
              <a:t>All the things I’ve heard about but never really seen所有这些 都是听说却从未亲眼见证</a:t>
            </a:r>
          </a:p>
          <a:p>
            <a:r>
              <a:rPr lang="zh-CN" altLang="en-US" sz="2000" b="1" dirty="0">
                <a:solidFill>
                  <a:schemeClr val="bg1"/>
                </a:solidFill>
                <a:effectLst/>
              </a:rPr>
              <a:t>No one will be sleeping on the night of Christmas Eve没有人会在这个圣诞前夜入睡</a:t>
            </a:r>
          </a:p>
          <a:p>
            <a:r>
              <a:rPr lang="zh-CN" altLang="en-US" sz="2000" b="1" dirty="0">
                <a:solidFill>
                  <a:schemeClr val="bg1"/>
                </a:solidFill>
                <a:effectLst/>
              </a:rPr>
              <a:t>Hoping Santa’s on his way希望圣诞老人在来的路上</a:t>
            </a:r>
          </a:p>
          <a:p>
            <a:r>
              <a:rPr lang="zh-CN" altLang="en-US" sz="2000" b="1" dirty="0">
                <a:solidFill>
                  <a:schemeClr val="bg1"/>
                </a:solidFill>
                <a:effectLst/>
              </a:rPr>
              <a:t>Present for the children wrapped in red and green为孩子们准备的礼物包装得花花绿绿</a:t>
            </a:r>
          </a:p>
          <a:p>
            <a:r>
              <a:rPr lang="zh-CN" altLang="en-US" sz="2000" b="1" dirty="0">
                <a:solidFill>
                  <a:schemeClr val="bg1"/>
                </a:solidFill>
                <a:effectLst/>
              </a:rPr>
              <a:t>All the things I’ve heard about </a:t>
            </a:r>
            <a:r>
              <a:rPr lang="zh-CN" altLang="en-US" sz="2000" b="1" dirty="0">
                <a:solidFill>
                  <a:srgbClr val="89C848"/>
                </a:solidFill>
                <a:effectLst/>
              </a:rPr>
              <a:t>but never really seen</a:t>
            </a:r>
            <a:r>
              <a:rPr lang="zh-CN" altLang="en-US" sz="2000" b="1" dirty="0">
                <a:solidFill>
                  <a:schemeClr val="bg1"/>
                </a:solidFill>
                <a:effectLst/>
              </a:rPr>
              <a:t>所有这些 都是听说却从未亲眼见证</a:t>
            </a:r>
          </a:p>
          <a:p>
            <a:r>
              <a:rPr lang="zh-CN" altLang="en-US" sz="2000" b="1" dirty="0">
                <a:solidFill>
                  <a:schemeClr val="bg1"/>
                </a:solidFill>
                <a:effectLst/>
              </a:rPr>
              <a:t>No one will be sleeping on the night of Christmas Eve没有人会在这个圣诞前夜入睡</a:t>
            </a:r>
          </a:p>
          <a:p>
            <a:r>
              <a:rPr lang="zh-CN" altLang="en-US" sz="2000" b="1" dirty="0">
                <a:solidFill>
                  <a:schemeClr val="bg1"/>
                </a:solidFill>
                <a:effectLst/>
              </a:rPr>
              <a:t>Hoping Santa’s on his way希望圣诞老人在来的路上</a:t>
            </a:r>
          </a:p>
          <a:p>
            <a:r>
              <a:rPr lang="zh-CN" altLang="en-US" sz="2000" b="1" dirty="0">
                <a:solidFill>
                  <a:schemeClr val="bg1"/>
                </a:solidFill>
                <a:effectLst/>
              </a:rPr>
              <a:t>When Santa’s sleigh bells ring当圣诞老人的雪橇铃声响起</a:t>
            </a:r>
          </a:p>
          <a:p>
            <a:r>
              <a:rPr lang="zh-CN" altLang="en-US" sz="2000" b="1" dirty="0">
                <a:solidFill>
                  <a:schemeClr val="bg1"/>
                </a:solidFill>
                <a:effectLst/>
              </a:rPr>
              <a:t>I listen all around我聆听四周 The herald angels sing天使们在歌唱</a:t>
            </a:r>
          </a:p>
          <a:p>
            <a:r>
              <a:rPr lang="zh-CN" altLang="en-US" sz="2000" b="1" dirty="0">
                <a:solidFill>
                  <a:srgbClr val="89C848"/>
                </a:solidFill>
                <a:effectLst/>
              </a:rPr>
              <a:t>I never hear a sound</a:t>
            </a:r>
            <a:r>
              <a:rPr lang="zh-CN" altLang="en-US" sz="2000" b="1" dirty="0">
                <a:solidFill>
                  <a:schemeClr val="bg1"/>
                </a:solidFill>
                <a:effectLst/>
              </a:rPr>
              <a:t>可是我从未听到一丝音符</a:t>
            </a:r>
          </a:p>
          <a:p>
            <a:r>
              <a:rPr lang="zh-CN" altLang="en-US" sz="2000" b="1" dirty="0">
                <a:solidFill>
                  <a:schemeClr val="bg1"/>
                </a:solidFill>
                <a:effectLst/>
              </a:rPr>
              <a:t>And all the dreams of children孩子们曾经丢失的梦想 Once lost will all be found都将被寻回</a:t>
            </a:r>
          </a:p>
        </p:txBody>
      </p:sp>
      <p:sp>
        <p:nvSpPr>
          <p:cNvPr id="8" name="文本框 7"/>
          <p:cNvSpPr txBox="1"/>
          <p:nvPr/>
        </p:nvSpPr>
        <p:spPr>
          <a:xfrm>
            <a:off x="5078730" y="143510"/>
            <a:ext cx="4826000" cy="368300"/>
          </a:xfrm>
          <a:prstGeom prst="rect">
            <a:avLst/>
          </a:prstGeom>
          <a:noFill/>
        </p:spPr>
        <p:txBody>
          <a:bodyPr wrap="square" rtlCol="0">
            <a:spAutoFit/>
          </a:bodyPr>
          <a:lstStyle/>
          <a:p>
            <a:r>
              <a:rPr lang="zh-CN" altLang="en-US" b="1">
                <a:ln w="22225">
                  <a:solidFill>
                    <a:schemeClr val="accent2"/>
                  </a:solidFill>
                  <a:prstDash val="solid"/>
                </a:ln>
                <a:solidFill>
                  <a:schemeClr val="accent2">
                    <a:lumMod val="40000"/>
                    <a:lumOff val="60000"/>
                  </a:schemeClr>
                </a:solidFill>
                <a:effectLst/>
                <a:sym typeface="+mn-ea"/>
              </a:rPr>
              <a:t>When Christmas comes to town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6729">
        <p15:prstTrans prst="drape"/>
      </p:transition>
    </mc:Choice>
    <mc:Fallback xmlns="">
      <p:transition spd="slow" advTm="3672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88208" cy="685506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525" y="4854575"/>
            <a:ext cx="12697460" cy="280543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81" y="-106878"/>
            <a:ext cx="961901" cy="961901"/>
          </a:xfrm>
          <a:prstGeom prst="rect">
            <a:avLst/>
          </a:prstGeom>
        </p:spPr>
      </p:pic>
      <p:graphicFrame>
        <p:nvGraphicFramePr>
          <p:cNvPr id="2" name="表格 1"/>
          <p:cNvGraphicFramePr/>
          <p:nvPr/>
        </p:nvGraphicFramePr>
        <p:xfrm>
          <a:off x="474980" y="328295"/>
          <a:ext cx="11085830" cy="5282565"/>
        </p:xfrm>
        <a:graphic>
          <a:graphicData uri="http://schemas.openxmlformats.org/drawingml/2006/table">
            <a:tbl>
              <a:tblPr firstRow="1" bandRow="1">
                <a:tableStyleId>{5940675A-B579-460E-94D1-54222C63F5DA}</a:tableStyleId>
              </a:tblPr>
              <a:tblGrid>
                <a:gridCol w="1408430">
                  <a:extLst>
                    <a:ext uri="{9D8B030D-6E8A-4147-A177-3AD203B41FA5}">
                      <a16:colId xmlns:a16="http://schemas.microsoft.com/office/drawing/2014/main" val="20000"/>
                    </a:ext>
                  </a:extLst>
                </a:gridCol>
                <a:gridCol w="960120">
                  <a:extLst>
                    <a:ext uri="{9D8B030D-6E8A-4147-A177-3AD203B41FA5}">
                      <a16:colId xmlns:a16="http://schemas.microsoft.com/office/drawing/2014/main" val="20001"/>
                    </a:ext>
                  </a:extLst>
                </a:gridCol>
                <a:gridCol w="4283710">
                  <a:extLst>
                    <a:ext uri="{9D8B030D-6E8A-4147-A177-3AD203B41FA5}">
                      <a16:colId xmlns:a16="http://schemas.microsoft.com/office/drawing/2014/main" val="20002"/>
                    </a:ext>
                  </a:extLst>
                </a:gridCol>
                <a:gridCol w="3235325">
                  <a:extLst>
                    <a:ext uri="{9D8B030D-6E8A-4147-A177-3AD203B41FA5}">
                      <a16:colId xmlns:a16="http://schemas.microsoft.com/office/drawing/2014/main" val="20003"/>
                    </a:ext>
                  </a:extLst>
                </a:gridCol>
                <a:gridCol w="1198245">
                  <a:extLst>
                    <a:ext uri="{9D8B030D-6E8A-4147-A177-3AD203B41FA5}">
                      <a16:colId xmlns:a16="http://schemas.microsoft.com/office/drawing/2014/main" val="20004"/>
                    </a:ext>
                  </a:extLst>
                </a:gridCol>
              </a:tblGrid>
              <a:tr h="1219200">
                <a:tc>
                  <a:txBody>
                    <a:bodyPr/>
                    <a:lstStyle/>
                    <a:p>
                      <a:pPr indent="0">
                        <a:buNone/>
                      </a:pPr>
                      <a:r>
                        <a:rPr lang="en-US" sz="1600" b="1">
                          <a:solidFill>
                            <a:schemeClr val="bg1"/>
                          </a:solidFill>
                          <a:latin typeface="Times New Roman" charset="0"/>
                          <a:cs typeface="Times New Roman" charset="0"/>
                        </a:rPr>
                        <a:t>Teaching objectives</a:t>
                      </a:r>
                      <a:endParaRPr lang="en-US" altLang="en-US" sz="16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2400" b="1">
                          <a:solidFill>
                            <a:schemeClr val="bg1"/>
                          </a:solidFill>
                          <a:latin typeface="Times New Roman" charset="0"/>
                          <a:cs typeface="Times New Roman" charset="0"/>
                        </a:rPr>
                        <a:t>Teaching activities &amp; step</a:t>
                      </a:r>
                      <a:r>
                        <a:rPr lang="en-US" sz="2400" b="1">
                          <a:solidFill>
                            <a:schemeClr val="bg1"/>
                          </a:solidFill>
                          <a:latin typeface="宋体" charset="0"/>
                          <a:cs typeface="宋体" charset="0"/>
                        </a:rPr>
                        <a:t>s</a:t>
                      </a:r>
                      <a:endParaRPr lang="en-US" altLang="en-US" sz="2400" b="1">
                        <a:solidFill>
                          <a:schemeClr val="bg1"/>
                        </a:solidFill>
                        <a:latin typeface="宋体" charset="0"/>
                        <a:ea typeface="Times New Roman" charset="0"/>
                        <a:cs typeface="宋体"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2400" b="1">
                          <a:solidFill>
                            <a:schemeClr val="bg1"/>
                          </a:solidFill>
                          <a:latin typeface="Times New Roman" charset="0"/>
                          <a:cs typeface="Times New Roman" charset="0"/>
                        </a:rPr>
                        <a:t>Purpose</a:t>
                      </a:r>
                      <a:endParaRPr lang="en-US" altLang="en-US" sz="24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Times New Roman" charset="0"/>
                          <a:cs typeface="Times New Roman" charset="0"/>
                        </a:rPr>
                        <a:t>Time&amp; mode</a:t>
                      </a:r>
                      <a:endParaRPr lang="en-US" altLang="en-US" sz="24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3365">
                <a:tc>
                  <a:txBody>
                    <a:bodyPr/>
                    <a:lstStyle/>
                    <a:p>
                      <a:pPr indent="0" algn="ctr">
                        <a:buNone/>
                      </a:pPr>
                      <a:r>
                        <a:rPr lang="en-US" sz="1800" b="1" dirty="0">
                          <a:solidFill>
                            <a:schemeClr val="bg1"/>
                          </a:solidFill>
                          <a:latin typeface="Times New Roman" charset="0"/>
                          <a:cs typeface="Times New Roman" charset="0"/>
                        </a:rPr>
                        <a:t>Objective </a:t>
                      </a:r>
                      <a:r>
                        <a:rPr lang="en-US" sz="2400" b="1" dirty="0">
                          <a:solidFill>
                            <a:schemeClr val="bg1"/>
                          </a:solidFill>
                          <a:latin typeface="宋体" charset="0"/>
                          <a:cs typeface="宋体" charset="0"/>
                        </a:rPr>
                        <a:t>1</a:t>
                      </a:r>
                    </a:p>
                    <a:p>
                      <a:pPr indent="0" algn="ctr">
                        <a:buNone/>
                      </a:pPr>
                      <a:r>
                        <a:rPr lang="en-US" altLang="en-US" sz="2400" b="1" dirty="0">
                          <a:solidFill>
                            <a:schemeClr val="bg1"/>
                          </a:solidFill>
                          <a:latin typeface="宋体" charset="0"/>
                          <a:cs typeface="宋体" charset="0"/>
                        </a:rPr>
                        <a:t>o</a:t>
                      </a:r>
                      <a:r>
                        <a:rPr lang="en-US" sz="2400" b="1" dirty="0">
                          <a:solidFill>
                            <a:schemeClr val="bg1"/>
                          </a:solidFill>
                          <a:latin typeface="宋体" charset="0"/>
                          <a:cs typeface="宋体" charset="0"/>
                        </a:rPr>
                        <a:t>bjective</a:t>
                      </a:r>
                    </a:p>
                    <a:p>
                      <a:pPr indent="0" algn="ctr">
                        <a:buNone/>
                      </a:pPr>
                      <a:r>
                        <a:rPr lang="en-US" sz="2400" b="1" dirty="0">
                          <a:solidFill>
                            <a:schemeClr val="bg1"/>
                          </a:solidFill>
                          <a:latin typeface="宋体" charset="0"/>
                          <a:cs typeface="宋体" charset="0"/>
                        </a:rPr>
                        <a:t>5</a:t>
                      </a:r>
                      <a:endParaRPr lang="en-US" altLang="en-US" sz="2400" b="1" dirty="0">
                        <a:solidFill>
                          <a:schemeClr val="bg1"/>
                        </a:solidFill>
                        <a:latin typeface="宋体" charset="0"/>
                        <a:ea typeface="Times New Roman" charset="0"/>
                        <a:cs typeface="宋体"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1">
                        <a:solidFill>
                          <a:schemeClr val="bg1"/>
                        </a:solidFill>
                        <a:latin typeface="+mj-lt"/>
                        <a:ea typeface="+mj-lt"/>
                        <a:cs typeface="+mj-lt"/>
                      </a:endParaRPr>
                    </a:p>
                    <a:p>
                      <a:pPr indent="0">
                        <a:buNone/>
                      </a:pPr>
                      <a:endParaRPr lang="en-US" sz="2400" b="1">
                        <a:solidFill>
                          <a:schemeClr val="bg1"/>
                        </a:solidFill>
                        <a:latin typeface="+mj-lt"/>
                        <a:ea typeface="+mj-lt"/>
                        <a:cs typeface="+mj-lt"/>
                      </a:endParaRPr>
                    </a:p>
                    <a:p>
                      <a:pPr indent="0">
                        <a:buNone/>
                      </a:pPr>
                      <a:endParaRPr lang="en-US" sz="2400" b="1">
                        <a:solidFill>
                          <a:schemeClr val="bg1"/>
                        </a:solidFill>
                        <a:latin typeface="+mj-lt"/>
                        <a:ea typeface="+mj-lt"/>
                        <a:cs typeface="+mj-lt"/>
                      </a:endParaRPr>
                    </a:p>
                    <a:p>
                      <a:pPr indent="0">
                        <a:buNone/>
                      </a:pPr>
                      <a:r>
                        <a:rPr lang="en-US" sz="2400" b="1">
                          <a:solidFill>
                            <a:schemeClr val="bg1"/>
                          </a:solidFill>
                          <a:latin typeface="+mj-lt"/>
                          <a:ea typeface="+mj-lt"/>
                          <a:cs typeface="+mj-lt"/>
                        </a:rPr>
                        <a:t>Step 1：Lead in</a:t>
                      </a:r>
                      <a:endParaRPr lang="en-US" altLang="en-US" sz="2400" b="1">
                        <a:solidFill>
                          <a:schemeClr val="bg1"/>
                        </a:solidFill>
                        <a:latin typeface="+mj-lt"/>
                        <a:ea typeface="+mj-lt"/>
                        <a:cs typeface="+mj-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mj-lt"/>
                          <a:ea typeface="+mj-lt"/>
                          <a:cs typeface="宋体" charset="0"/>
                        </a:rPr>
                        <a:t>Ss listen to the song </a:t>
                      </a:r>
                      <a:r>
                        <a:rPr lang="en-US" altLang="en-US" sz="2400" b="1">
                          <a:solidFill>
                            <a:schemeClr val="bg1"/>
                          </a:solidFill>
                          <a:latin typeface="+mj-lt"/>
                          <a:ea typeface="+mj-lt"/>
                          <a:cs typeface="宋体" charset="0"/>
                        </a:rPr>
                        <a:t>again </a:t>
                      </a:r>
                      <a:r>
                        <a:rPr lang="en-US" sz="2400" b="1">
                          <a:solidFill>
                            <a:schemeClr val="bg1"/>
                          </a:solidFill>
                          <a:latin typeface="+mj-lt"/>
                          <a:ea typeface="+mj-lt"/>
                          <a:cs typeface="宋体" charset="0"/>
                        </a:rPr>
                        <a:t>and T invites Ss to answer the following questions:</a:t>
                      </a:r>
                    </a:p>
                    <a:p>
                      <a:pPr indent="0">
                        <a:buNone/>
                      </a:pPr>
                      <a:r>
                        <a:rPr lang="en-US" sz="2400" b="1">
                          <a:solidFill>
                            <a:schemeClr val="bg1"/>
                          </a:solidFill>
                          <a:latin typeface="+mj-lt"/>
                          <a:ea typeface="+mj-lt"/>
                          <a:cs typeface="宋体" charset="0"/>
                        </a:rPr>
                        <a:t>Q1</a:t>
                      </a:r>
                      <a:r>
                        <a:rPr lang="en-US" sz="2400" b="1">
                          <a:solidFill>
                            <a:schemeClr val="bg1"/>
                          </a:solidFill>
                          <a:latin typeface="+mj-lt"/>
                          <a:ea typeface="+mj-lt"/>
                          <a:cs typeface="Times New Roman" charset="0"/>
                        </a:rPr>
                        <a:t>. What is </a:t>
                      </a:r>
                      <a:r>
                        <a:rPr lang="en-US" sz="2400" b="1">
                          <a:solidFill>
                            <a:schemeClr val="bg1"/>
                          </a:solidFill>
                          <a:latin typeface="+mj-lt"/>
                          <a:ea typeface="+mj-lt"/>
                          <a:cs typeface="宋体" charset="0"/>
                        </a:rPr>
                        <a:t>t</a:t>
                      </a:r>
                      <a:r>
                        <a:rPr lang="en-US" sz="2400" b="1">
                          <a:solidFill>
                            <a:schemeClr val="bg1"/>
                          </a:solidFill>
                          <a:latin typeface="+mj-lt"/>
                          <a:ea typeface="+mj-lt"/>
                          <a:cs typeface="Times New Roman" charset="0"/>
                        </a:rPr>
                        <a:t>he date of Christmas Eve? </a:t>
                      </a:r>
                    </a:p>
                    <a:p>
                      <a:pPr indent="0">
                        <a:buNone/>
                      </a:pPr>
                      <a:r>
                        <a:rPr lang="en-US" sz="2400" b="1">
                          <a:solidFill>
                            <a:schemeClr val="bg1"/>
                          </a:solidFill>
                          <a:latin typeface="+mj-lt"/>
                          <a:ea typeface="+mj-lt"/>
                          <a:cs typeface="宋体" charset="0"/>
                        </a:rPr>
                        <a:t>Q2. What is the </a:t>
                      </a:r>
                      <a:r>
                        <a:rPr lang="en-US" sz="2400" b="1">
                          <a:solidFill>
                            <a:schemeClr val="bg1"/>
                          </a:solidFill>
                          <a:latin typeface="+mj-lt"/>
                          <a:ea typeface="+mj-lt"/>
                          <a:cs typeface="Times New Roman" charset="0"/>
                        </a:rPr>
                        <a:t>date of Christmas Day?</a:t>
                      </a:r>
                    </a:p>
                    <a:p>
                      <a:pPr indent="0">
                        <a:buNone/>
                      </a:pPr>
                      <a:r>
                        <a:rPr lang="en-US" sz="2400" b="1">
                          <a:solidFill>
                            <a:schemeClr val="bg1"/>
                          </a:solidFill>
                          <a:latin typeface="+mj-lt"/>
                          <a:ea typeface="+mj-lt"/>
                          <a:cs typeface="宋体" charset="0"/>
                        </a:rPr>
                        <a:t>Q3</a:t>
                      </a:r>
                      <a:r>
                        <a:rPr lang="en-US" sz="2400" b="1">
                          <a:solidFill>
                            <a:schemeClr val="bg1"/>
                          </a:solidFill>
                          <a:latin typeface="+mj-lt"/>
                          <a:ea typeface="+mj-lt"/>
                          <a:cs typeface="Times New Roman" charset="0"/>
                        </a:rPr>
                        <a:t>. What kind of writing technique do</a:t>
                      </a:r>
                      <a:r>
                        <a:rPr lang="en-US" sz="2400" b="1">
                          <a:solidFill>
                            <a:schemeClr val="bg1"/>
                          </a:solidFill>
                          <a:latin typeface="+mj-lt"/>
                          <a:ea typeface="+mj-lt"/>
                          <a:cs typeface="宋体" charset="0"/>
                        </a:rPr>
                        <a:t>es</a:t>
                      </a:r>
                      <a:r>
                        <a:rPr lang="en-US" sz="2400" b="1">
                          <a:solidFill>
                            <a:schemeClr val="bg1"/>
                          </a:solidFill>
                          <a:latin typeface="+mj-lt"/>
                          <a:ea typeface="+mj-lt"/>
                          <a:cs typeface="Times New Roman" charset="0"/>
                        </a:rPr>
                        <a:t> the song use? </a:t>
                      </a:r>
                      <a:endParaRPr lang="en-US" altLang="en-US" sz="2400" b="1">
                        <a:solidFill>
                          <a:schemeClr val="bg1"/>
                        </a:solidFill>
                        <a:latin typeface="+mj-lt"/>
                        <a:ea typeface="+mj-lt"/>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mj-lt"/>
                          <a:ea typeface="+mj-lt"/>
                          <a:cs typeface="宋体" charset="0"/>
                        </a:rPr>
                        <a:t>1.</a:t>
                      </a:r>
                      <a:r>
                        <a:rPr lang="en-US" altLang="en-US" sz="2400" b="1">
                          <a:solidFill>
                            <a:schemeClr val="bg1"/>
                          </a:solidFill>
                          <a:latin typeface="+mj-lt"/>
                          <a:ea typeface="+mj-lt"/>
                          <a:cs typeface="宋体" charset="0"/>
                        </a:rPr>
                        <a:t> </a:t>
                      </a:r>
                      <a:r>
                        <a:rPr lang="en-US" sz="2400" b="1">
                          <a:solidFill>
                            <a:schemeClr val="bg1"/>
                          </a:solidFill>
                          <a:latin typeface="+mj-lt"/>
                          <a:ea typeface="+mj-lt"/>
                          <a:cs typeface="Times New Roman" charset="0"/>
                        </a:rPr>
                        <a:t>To </a:t>
                      </a:r>
                      <a:r>
                        <a:rPr lang="en-US" sz="2400" b="1">
                          <a:solidFill>
                            <a:schemeClr val="bg1"/>
                          </a:solidFill>
                          <a:latin typeface="+mj-lt"/>
                          <a:ea typeface="+mj-lt"/>
                          <a:cs typeface="宋体" charset="0"/>
                        </a:rPr>
                        <a:t>introduce the topic of the lesson.</a:t>
                      </a:r>
                    </a:p>
                    <a:p>
                      <a:pPr indent="0">
                        <a:buNone/>
                      </a:pPr>
                      <a:r>
                        <a:rPr lang="en-US" sz="2400" b="1">
                          <a:solidFill>
                            <a:schemeClr val="bg1"/>
                          </a:solidFill>
                          <a:latin typeface="+mj-lt"/>
                          <a:ea typeface="+mj-lt"/>
                          <a:cs typeface="宋体" charset="0"/>
                        </a:rPr>
                        <a:t>2.</a:t>
                      </a:r>
                      <a:r>
                        <a:rPr lang="en-US" altLang="en-US" sz="2400" b="1">
                          <a:solidFill>
                            <a:schemeClr val="bg1"/>
                          </a:solidFill>
                          <a:latin typeface="+mj-lt"/>
                          <a:ea typeface="+mj-lt"/>
                          <a:cs typeface="宋体" charset="0"/>
                        </a:rPr>
                        <a:t> </a:t>
                      </a:r>
                      <a:r>
                        <a:rPr lang="en-US" sz="2400" b="1">
                          <a:solidFill>
                            <a:schemeClr val="bg1"/>
                          </a:solidFill>
                          <a:latin typeface="+mj-lt"/>
                          <a:ea typeface="+mj-lt"/>
                          <a:cs typeface="宋体" charset="0"/>
                        </a:rPr>
                        <a:t>To </a:t>
                      </a:r>
                      <a:r>
                        <a:rPr lang="en-US" sz="2400" b="1">
                          <a:solidFill>
                            <a:schemeClr val="bg1"/>
                          </a:solidFill>
                          <a:latin typeface="+mj-lt"/>
                          <a:ea typeface="+mj-lt"/>
                          <a:cs typeface="Times New Roman" charset="0"/>
                        </a:rPr>
                        <a:t>let students know the </a:t>
                      </a:r>
                      <a:r>
                        <a:rPr lang="en-US" sz="2400" b="1">
                          <a:solidFill>
                            <a:schemeClr val="bg1"/>
                          </a:solidFill>
                          <a:latin typeface="+mj-lt"/>
                          <a:ea typeface="+mj-lt"/>
                          <a:cs typeface="宋体" charset="0"/>
                        </a:rPr>
                        <a:t>background of Christmas </a:t>
                      </a:r>
                    </a:p>
                    <a:p>
                      <a:pPr indent="0">
                        <a:buNone/>
                      </a:pPr>
                      <a:r>
                        <a:rPr lang="en-US" sz="2400" b="1">
                          <a:solidFill>
                            <a:schemeClr val="bg1"/>
                          </a:solidFill>
                          <a:latin typeface="+mj-lt"/>
                          <a:ea typeface="+mj-lt"/>
                          <a:cs typeface="宋体" charset="0"/>
                        </a:rPr>
                        <a:t>3. To </a:t>
                      </a:r>
                      <a:r>
                        <a:rPr lang="en-US" sz="2400" b="1">
                          <a:solidFill>
                            <a:schemeClr val="bg1"/>
                          </a:solidFill>
                          <a:latin typeface="+mj-lt"/>
                          <a:ea typeface="+mj-lt"/>
                          <a:cs typeface="Times New Roman" charset="0"/>
                        </a:rPr>
                        <a:t>acquaint Ss</a:t>
                      </a:r>
                      <a:r>
                        <a:rPr lang="en-US" sz="2400" b="1">
                          <a:solidFill>
                            <a:schemeClr val="bg1"/>
                          </a:solidFill>
                          <a:latin typeface="+mj-lt"/>
                          <a:ea typeface="+mj-lt"/>
                          <a:cs typeface="宋体" charset="0"/>
                        </a:rPr>
                        <a:t> with the writing technique</a:t>
                      </a:r>
                      <a:r>
                        <a:rPr lang="en-US" sz="2400" b="1">
                          <a:solidFill>
                            <a:schemeClr val="bg1"/>
                          </a:solidFill>
                          <a:latin typeface="+mj-lt"/>
                          <a:ea typeface="+mj-lt"/>
                          <a:cs typeface="Times New Roman" charset="0"/>
                        </a:rPr>
                        <a:t>s</a:t>
                      </a:r>
                      <a:r>
                        <a:rPr lang="en-US" sz="2400" b="1">
                          <a:solidFill>
                            <a:schemeClr val="bg1"/>
                          </a:solidFill>
                          <a:latin typeface="+mj-lt"/>
                          <a:ea typeface="+mj-lt"/>
                          <a:cs typeface="宋体" charset="0"/>
                        </a:rPr>
                        <a:t> of comparison and contrast</a:t>
                      </a:r>
                      <a:endParaRPr lang="en-US" altLang="en-US" sz="2400" b="1">
                        <a:solidFill>
                          <a:schemeClr val="bg1"/>
                        </a:solidFill>
                        <a:latin typeface="+mj-lt"/>
                        <a:ea typeface="+mj-lt"/>
                        <a:cs typeface="宋体"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dirty="0">
                          <a:solidFill>
                            <a:schemeClr val="bg1"/>
                          </a:solidFill>
                          <a:latin typeface="+mj-lt"/>
                          <a:ea typeface="+mj-lt"/>
                          <a:cs typeface="Times New Roman" charset="0"/>
                        </a:rPr>
                        <a:t>5’</a:t>
                      </a:r>
                    </a:p>
                    <a:p>
                      <a:pPr indent="0">
                        <a:buNone/>
                      </a:pPr>
                      <a:r>
                        <a:rPr lang="en-US" sz="2400" b="1" dirty="0">
                          <a:solidFill>
                            <a:schemeClr val="bg1"/>
                          </a:solidFill>
                          <a:latin typeface="+mj-lt"/>
                          <a:ea typeface="+mj-lt"/>
                          <a:cs typeface="Times New Roman" charset="0"/>
                        </a:rPr>
                        <a:t>C</a:t>
                      </a:r>
                      <a:r>
                        <a:rPr lang="en-US" altLang="en-US" sz="2400" b="1" dirty="0">
                          <a:solidFill>
                            <a:schemeClr val="bg1"/>
                          </a:solidFill>
                          <a:latin typeface="+mj-lt"/>
                          <a:ea typeface="+mj-lt"/>
                          <a:cs typeface="Times New Roman" charset="0"/>
                        </a:rPr>
                        <a:t>lass </a:t>
                      </a:r>
                      <a:r>
                        <a:rPr lang="en-US" sz="2400" b="1" dirty="0">
                          <a:solidFill>
                            <a:schemeClr val="bg1"/>
                          </a:solidFill>
                          <a:latin typeface="+mj-lt"/>
                          <a:ea typeface="+mj-lt"/>
                          <a:cs typeface="Times New Roman" charset="0"/>
                        </a:rPr>
                        <a:t>W</a:t>
                      </a:r>
                      <a:r>
                        <a:rPr lang="en-US" altLang="en-US" sz="2400" b="1" dirty="0">
                          <a:solidFill>
                            <a:schemeClr val="bg1"/>
                          </a:solidFill>
                          <a:latin typeface="+mj-lt"/>
                          <a:ea typeface="+mj-lt"/>
                          <a:cs typeface="Times New Roman" charset="0"/>
                        </a:rPr>
                        <a:t>ork</a:t>
                      </a:r>
                    </a:p>
                  </a:txBody>
                  <a:tcPr>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66">
        <p15:prstTrans prst="wind"/>
      </p:transition>
    </mc:Choice>
    <mc:Fallback xmlns="">
      <p:transition spd="slow" advTm="400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88208" cy="685506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95" y="4180114"/>
            <a:ext cx="12421590" cy="348001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81" y="-106878"/>
            <a:ext cx="961901" cy="961901"/>
          </a:xfrm>
          <a:prstGeom prst="rect">
            <a:avLst/>
          </a:prstGeom>
        </p:spPr>
      </p:pic>
      <p:graphicFrame>
        <p:nvGraphicFramePr>
          <p:cNvPr id="2" name="表格 1"/>
          <p:cNvGraphicFramePr/>
          <p:nvPr/>
        </p:nvGraphicFramePr>
        <p:xfrm>
          <a:off x="474980" y="328295"/>
          <a:ext cx="11085830" cy="4599940"/>
        </p:xfrm>
        <a:graphic>
          <a:graphicData uri="http://schemas.openxmlformats.org/drawingml/2006/table">
            <a:tbl>
              <a:tblPr firstRow="1" bandRow="1">
                <a:tableStyleId>{5940675A-B579-460E-94D1-54222C63F5DA}</a:tableStyleId>
              </a:tblPr>
              <a:tblGrid>
                <a:gridCol w="1408430">
                  <a:extLst>
                    <a:ext uri="{9D8B030D-6E8A-4147-A177-3AD203B41FA5}">
                      <a16:colId xmlns:a16="http://schemas.microsoft.com/office/drawing/2014/main" val="20000"/>
                    </a:ext>
                  </a:extLst>
                </a:gridCol>
                <a:gridCol w="960120">
                  <a:extLst>
                    <a:ext uri="{9D8B030D-6E8A-4147-A177-3AD203B41FA5}">
                      <a16:colId xmlns:a16="http://schemas.microsoft.com/office/drawing/2014/main" val="20001"/>
                    </a:ext>
                  </a:extLst>
                </a:gridCol>
                <a:gridCol w="4615815">
                  <a:extLst>
                    <a:ext uri="{9D8B030D-6E8A-4147-A177-3AD203B41FA5}">
                      <a16:colId xmlns:a16="http://schemas.microsoft.com/office/drawing/2014/main" val="20002"/>
                    </a:ext>
                  </a:extLst>
                </a:gridCol>
                <a:gridCol w="2903220">
                  <a:extLst>
                    <a:ext uri="{9D8B030D-6E8A-4147-A177-3AD203B41FA5}">
                      <a16:colId xmlns:a16="http://schemas.microsoft.com/office/drawing/2014/main" val="20003"/>
                    </a:ext>
                  </a:extLst>
                </a:gridCol>
                <a:gridCol w="1198245">
                  <a:extLst>
                    <a:ext uri="{9D8B030D-6E8A-4147-A177-3AD203B41FA5}">
                      <a16:colId xmlns:a16="http://schemas.microsoft.com/office/drawing/2014/main" val="20004"/>
                    </a:ext>
                  </a:extLst>
                </a:gridCol>
              </a:tblGrid>
              <a:tr h="1003300">
                <a:tc>
                  <a:txBody>
                    <a:bodyPr/>
                    <a:lstStyle/>
                    <a:p>
                      <a:pPr indent="0">
                        <a:buNone/>
                      </a:pPr>
                      <a:r>
                        <a:rPr lang="en-US" sz="1600" b="1">
                          <a:solidFill>
                            <a:schemeClr val="bg1"/>
                          </a:solidFill>
                          <a:latin typeface="Times New Roman" charset="0"/>
                          <a:cs typeface="Times New Roman" charset="0"/>
                        </a:rPr>
                        <a:t>Teaching objectives</a:t>
                      </a:r>
                      <a:endParaRPr lang="en-US" altLang="en-US" sz="16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2400" b="1">
                          <a:solidFill>
                            <a:schemeClr val="bg1"/>
                          </a:solidFill>
                          <a:latin typeface="Times New Roman" charset="0"/>
                          <a:cs typeface="Times New Roman" charset="0"/>
                        </a:rPr>
                        <a:t>Teaching activities &amp; step</a:t>
                      </a:r>
                      <a:r>
                        <a:rPr lang="en-US" sz="2400" b="1">
                          <a:solidFill>
                            <a:schemeClr val="bg1"/>
                          </a:solidFill>
                          <a:latin typeface="宋体" charset="0"/>
                          <a:cs typeface="宋体" charset="0"/>
                        </a:rPr>
                        <a:t>s</a:t>
                      </a:r>
                      <a:endParaRPr lang="en-US" altLang="en-US" sz="2400" b="1">
                        <a:solidFill>
                          <a:schemeClr val="bg1"/>
                        </a:solidFill>
                        <a:latin typeface="宋体" charset="0"/>
                        <a:ea typeface="Times New Roman" charset="0"/>
                        <a:cs typeface="宋体"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2400" b="1">
                          <a:solidFill>
                            <a:schemeClr val="bg1"/>
                          </a:solidFill>
                          <a:latin typeface="Times New Roman" charset="0"/>
                          <a:cs typeface="Times New Roman" charset="0"/>
                        </a:rPr>
                        <a:t>Purpose</a:t>
                      </a:r>
                      <a:endParaRPr lang="en-US" altLang="en-US" sz="24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Times New Roman" charset="0"/>
                          <a:cs typeface="Times New Roman" charset="0"/>
                        </a:rPr>
                        <a:t>Time&amp; mode</a:t>
                      </a:r>
                      <a:endParaRPr lang="en-US" altLang="en-US" sz="24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96640">
                <a:tc>
                  <a:txBody>
                    <a:bodyPr/>
                    <a:lstStyle/>
                    <a:p>
                      <a:pPr indent="0" algn="ctr">
                        <a:buNone/>
                      </a:pPr>
                      <a:r>
                        <a:rPr lang="en-US" sz="2400" b="1">
                          <a:solidFill>
                            <a:schemeClr val="bg1"/>
                          </a:solidFill>
                          <a:latin typeface="+mj-lt"/>
                          <a:ea typeface="+mj-lt"/>
                          <a:cs typeface="+mj-lt"/>
                        </a:rPr>
                        <a:t>Objective 2</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1">
                        <a:solidFill>
                          <a:schemeClr val="bg1"/>
                        </a:solidFill>
                        <a:latin typeface="+mj-lt"/>
                        <a:ea typeface="+mj-lt"/>
                        <a:cs typeface="+mj-lt"/>
                      </a:endParaRPr>
                    </a:p>
                    <a:p>
                      <a:pPr indent="0">
                        <a:buNone/>
                      </a:pPr>
                      <a:endParaRPr lang="en-US" sz="2400" b="1">
                        <a:solidFill>
                          <a:schemeClr val="bg1"/>
                        </a:solidFill>
                        <a:latin typeface="+mj-lt"/>
                        <a:ea typeface="+mj-lt"/>
                        <a:cs typeface="+mj-lt"/>
                      </a:endParaRPr>
                    </a:p>
                    <a:p>
                      <a:pPr indent="0">
                        <a:buNone/>
                      </a:pPr>
                      <a:r>
                        <a:rPr lang="en-US" sz="2400" b="1">
                          <a:solidFill>
                            <a:schemeClr val="bg1"/>
                          </a:solidFill>
                          <a:latin typeface="+mj-lt"/>
                          <a:ea typeface="+mj-lt"/>
                          <a:cs typeface="+mj-lt"/>
                        </a:rPr>
                        <a:t>Step 2：Pre-reading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mj-lt"/>
                          <a:ea typeface="+mj-lt"/>
                          <a:cs typeface="+mj-lt"/>
                        </a:rPr>
                        <a:t>Ss read the title of this lesson and T invites students to have a guess! </a:t>
                      </a:r>
                    </a:p>
                    <a:p>
                      <a:pPr indent="0">
                        <a:buNone/>
                      </a:pPr>
                      <a:r>
                        <a:rPr lang="en-US" sz="2400" b="1">
                          <a:solidFill>
                            <a:schemeClr val="bg1"/>
                          </a:solidFill>
                          <a:latin typeface="+mj-lt"/>
                          <a:ea typeface="+mj-lt"/>
                          <a:cs typeface="+mj-lt"/>
                        </a:rPr>
                        <a:t>1.Is this text a narrative, persuasive or expository writing? </a:t>
                      </a:r>
                    </a:p>
                    <a:p>
                      <a:pPr indent="0">
                        <a:buNone/>
                      </a:pPr>
                      <a:r>
                        <a:rPr lang="en-US" sz="2400" b="1">
                          <a:solidFill>
                            <a:schemeClr val="bg1"/>
                          </a:solidFill>
                          <a:latin typeface="+mj-lt"/>
                          <a:ea typeface="+mj-lt"/>
                          <a:cs typeface="+mj-lt"/>
                        </a:rPr>
                        <a:t>2. In what order is this text developed? (in order of time/space?) 3. Why was it such a memorable Christmas to her?</a:t>
                      </a:r>
                      <a:endParaRPr lang="en-US" altLang="en-US" sz="2400" b="1">
                        <a:solidFill>
                          <a:schemeClr val="bg1"/>
                        </a:solidFill>
                        <a:latin typeface="+mj-lt"/>
                        <a:ea typeface="+mj-lt"/>
                        <a:cs typeface="+mj-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mj-lt"/>
                          <a:ea typeface="+mj-lt"/>
                          <a:cs typeface="Times New Roman" charset="0"/>
                        </a:rPr>
                        <a:t>To cultivate Ss ability of prediction</a:t>
                      </a:r>
                      <a:r>
                        <a:rPr lang="en-US" sz="2400" b="1">
                          <a:solidFill>
                            <a:schemeClr val="bg1"/>
                          </a:solidFill>
                          <a:latin typeface="+mj-lt"/>
                          <a:ea typeface="+mj-lt"/>
                          <a:cs typeface="宋体" charset="0"/>
                        </a:rPr>
                        <a:t>.</a:t>
                      </a:r>
                      <a:r>
                        <a:rPr lang="en-US" sz="2400" b="1">
                          <a:solidFill>
                            <a:schemeClr val="bg1"/>
                          </a:solidFill>
                          <a:latin typeface="+mj-lt"/>
                          <a:ea typeface="+mj-lt"/>
                          <a:cs typeface="Times New Roman" charset="0"/>
                        </a:rPr>
                        <a:t> </a:t>
                      </a:r>
                      <a:endParaRPr lang="en-US" altLang="en-US" sz="2400" b="1">
                        <a:solidFill>
                          <a:schemeClr val="bg1"/>
                        </a:solidFill>
                        <a:latin typeface="+mj-lt"/>
                        <a:ea typeface="+mj-lt"/>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mj-lt"/>
                          <a:ea typeface="+mj-lt"/>
                          <a:cs typeface="Times New Roman" charset="0"/>
                        </a:rPr>
                        <a:t>2’</a:t>
                      </a:r>
                    </a:p>
                    <a:p>
                      <a:pPr indent="0">
                        <a:buNone/>
                      </a:pPr>
                      <a:r>
                        <a:rPr lang="en-US" sz="2400" b="1">
                          <a:solidFill>
                            <a:schemeClr val="bg1"/>
                          </a:solidFill>
                          <a:latin typeface="+mj-lt"/>
                          <a:ea typeface="+mj-lt"/>
                          <a:cs typeface="Times New Roman" charset="0"/>
                        </a:rPr>
                        <a:t>C</a:t>
                      </a:r>
                      <a:r>
                        <a:rPr lang="en-US" altLang="en-US" sz="2400" b="1">
                          <a:solidFill>
                            <a:schemeClr val="bg1"/>
                          </a:solidFill>
                          <a:latin typeface="+mj-lt"/>
                          <a:ea typeface="+mj-lt"/>
                          <a:cs typeface="Times New Roman" charset="0"/>
                        </a:rPr>
                        <a:t>lass </a:t>
                      </a:r>
                      <a:r>
                        <a:rPr lang="en-US" sz="2400" b="1">
                          <a:solidFill>
                            <a:schemeClr val="bg1"/>
                          </a:solidFill>
                          <a:latin typeface="+mj-lt"/>
                          <a:ea typeface="+mj-lt"/>
                          <a:cs typeface="Times New Roman" charset="0"/>
                        </a:rPr>
                        <a:t>W</a:t>
                      </a:r>
                      <a:r>
                        <a:rPr lang="en-US" altLang="en-US" sz="2400" b="1">
                          <a:solidFill>
                            <a:schemeClr val="bg1"/>
                          </a:solidFill>
                          <a:latin typeface="+mj-lt"/>
                          <a:ea typeface="+mj-lt"/>
                          <a:cs typeface="Times New Roman" charset="0"/>
                        </a:rPr>
                        <a:t>ork</a:t>
                      </a: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5997">
        <p15:prstTrans prst="wind"/>
      </p:transition>
    </mc:Choice>
    <mc:Fallback xmlns="">
      <p:transition spd="slow" advTm="359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88208" cy="685506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95" y="4180114"/>
            <a:ext cx="12421590" cy="348001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81" y="-106878"/>
            <a:ext cx="961901" cy="961901"/>
          </a:xfrm>
          <a:prstGeom prst="rect">
            <a:avLst/>
          </a:prstGeom>
        </p:spPr>
      </p:pic>
      <p:graphicFrame>
        <p:nvGraphicFramePr>
          <p:cNvPr id="2" name="表格 1"/>
          <p:cNvGraphicFramePr/>
          <p:nvPr/>
        </p:nvGraphicFramePr>
        <p:xfrm>
          <a:off x="474980" y="328295"/>
          <a:ext cx="11085830" cy="4599940"/>
        </p:xfrm>
        <a:graphic>
          <a:graphicData uri="http://schemas.openxmlformats.org/drawingml/2006/table">
            <a:tbl>
              <a:tblPr firstRow="1" bandRow="1">
                <a:tableStyleId>{5940675A-B579-460E-94D1-54222C63F5DA}</a:tableStyleId>
              </a:tblPr>
              <a:tblGrid>
                <a:gridCol w="1408430">
                  <a:extLst>
                    <a:ext uri="{9D8B030D-6E8A-4147-A177-3AD203B41FA5}">
                      <a16:colId xmlns:a16="http://schemas.microsoft.com/office/drawing/2014/main" val="20000"/>
                    </a:ext>
                  </a:extLst>
                </a:gridCol>
                <a:gridCol w="960120">
                  <a:extLst>
                    <a:ext uri="{9D8B030D-6E8A-4147-A177-3AD203B41FA5}">
                      <a16:colId xmlns:a16="http://schemas.microsoft.com/office/drawing/2014/main" val="20001"/>
                    </a:ext>
                  </a:extLst>
                </a:gridCol>
                <a:gridCol w="4615815">
                  <a:extLst>
                    <a:ext uri="{9D8B030D-6E8A-4147-A177-3AD203B41FA5}">
                      <a16:colId xmlns:a16="http://schemas.microsoft.com/office/drawing/2014/main" val="20002"/>
                    </a:ext>
                  </a:extLst>
                </a:gridCol>
                <a:gridCol w="2903220">
                  <a:extLst>
                    <a:ext uri="{9D8B030D-6E8A-4147-A177-3AD203B41FA5}">
                      <a16:colId xmlns:a16="http://schemas.microsoft.com/office/drawing/2014/main" val="20003"/>
                    </a:ext>
                  </a:extLst>
                </a:gridCol>
                <a:gridCol w="1198245">
                  <a:extLst>
                    <a:ext uri="{9D8B030D-6E8A-4147-A177-3AD203B41FA5}">
                      <a16:colId xmlns:a16="http://schemas.microsoft.com/office/drawing/2014/main" val="20004"/>
                    </a:ext>
                  </a:extLst>
                </a:gridCol>
              </a:tblGrid>
              <a:tr h="1003300">
                <a:tc>
                  <a:txBody>
                    <a:bodyPr/>
                    <a:lstStyle/>
                    <a:p>
                      <a:pPr indent="0">
                        <a:buNone/>
                      </a:pPr>
                      <a:r>
                        <a:rPr lang="en-US" sz="1600" b="1">
                          <a:solidFill>
                            <a:schemeClr val="bg1"/>
                          </a:solidFill>
                          <a:latin typeface="Times New Roman" charset="0"/>
                          <a:cs typeface="Times New Roman" charset="0"/>
                        </a:rPr>
                        <a:t>Teaching objectives</a:t>
                      </a:r>
                      <a:endParaRPr lang="en-US" altLang="en-US" sz="16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2400" b="1">
                          <a:solidFill>
                            <a:schemeClr val="bg1"/>
                          </a:solidFill>
                          <a:latin typeface="Times New Roman" charset="0"/>
                          <a:cs typeface="Times New Roman" charset="0"/>
                        </a:rPr>
                        <a:t>Teaching activities &amp; step</a:t>
                      </a:r>
                      <a:r>
                        <a:rPr lang="en-US" sz="2400" b="1">
                          <a:solidFill>
                            <a:schemeClr val="bg1"/>
                          </a:solidFill>
                          <a:latin typeface="宋体" charset="0"/>
                          <a:cs typeface="宋体" charset="0"/>
                        </a:rPr>
                        <a:t>s</a:t>
                      </a:r>
                      <a:endParaRPr lang="en-US" altLang="en-US" sz="2400" b="1">
                        <a:solidFill>
                          <a:schemeClr val="bg1"/>
                        </a:solidFill>
                        <a:latin typeface="宋体" charset="0"/>
                        <a:ea typeface="Times New Roman" charset="0"/>
                        <a:cs typeface="宋体"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2400" b="1">
                          <a:solidFill>
                            <a:schemeClr val="bg1"/>
                          </a:solidFill>
                          <a:latin typeface="Times New Roman" charset="0"/>
                          <a:cs typeface="Times New Roman" charset="0"/>
                        </a:rPr>
                        <a:t>Purpose</a:t>
                      </a:r>
                      <a:endParaRPr lang="en-US" altLang="en-US" sz="24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Times New Roman" charset="0"/>
                          <a:cs typeface="Times New Roman" charset="0"/>
                        </a:rPr>
                        <a:t>Time&amp; mode</a:t>
                      </a:r>
                      <a:endParaRPr lang="en-US" altLang="en-US" sz="24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96640">
                <a:tc>
                  <a:txBody>
                    <a:bodyPr/>
                    <a:lstStyle/>
                    <a:p>
                      <a:pPr indent="0" algn="ctr">
                        <a:buNone/>
                      </a:pPr>
                      <a:r>
                        <a:rPr lang="en-US" sz="2400" b="1">
                          <a:solidFill>
                            <a:schemeClr val="bg1"/>
                          </a:solidFill>
                          <a:latin typeface="+mj-lt"/>
                          <a:ea typeface="+mj-lt"/>
                          <a:cs typeface="+mj-lt"/>
                        </a:rPr>
                        <a:t>Objective 3</a:t>
                      </a:r>
                      <a:endParaRPr lang="en-US" altLang="en-US" sz="2800" b="1">
                        <a:solidFill>
                          <a:schemeClr val="bg1"/>
                        </a:solidFill>
                        <a:latin typeface="宋体" charset="0"/>
                        <a:ea typeface="Times New Roman" charset="0"/>
                        <a:cs typeface="宋体"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1">
                        <a:solidFill>
                          <a:schemeClr val="bg1"/>
                        </a:solidFill>
                        <a:latin typeface="+mj-lt"/>
                        <a:ea typeface="+mj-lt"/>
                        <a:cs typeface="+mj-lt"/>
                      </a:endParaRPr>
                    </a:p>
                    <a:p>
                      <a:pPr indent="0">
                        <a:buNone/>
                      </a:pPr>
                      <a:endParaRPr lang="en-US" sz="2400" b="1">
                        <a:solidFill>
                          <a:schemeClr val="bg1"/>
                        </a:solidFill>
                        <a:latin typeface="+mj-lt"/>
                        <a:ea typeface="+mj-lt"/>
                        <a:cs typeface="+mj-lt"/>
                      </a:endParaRPr>
                    </a:p>
                    <a:p>
                      <a:pPr indent="0">
                        <a:buNone/>
                      </a:pPr>
                      <a:endParaRPr lang="en-US" sz="2400" b="1">
                        <a:solidFill>
                          <a:schemeClr val="bg1"/>
                        </a:solidFill>
                        <a:latin typeface="+mj-lt"/>
                        <a:ea typeface="+mj-lt"/>
                        <a:cs typeface="+mj-lt"/>
                      </a:endParaRPr>
                    </a:p>
                    <a:p>
                      <a:pPr indent="0">
                        <a:buNone/>
                      </a:pPr>
                      <a:r>
                        <a:rPr lang="en-US" sz="2400" b="1">
                          <a:solidFill>
                            <a:schemeClr val="bg1"/>
                          </a:solidFill>
                          <a:latin typeface="+mj-lt"/>
                          <a:ea typeface="+mj-lt"/>
                          <a:cs typeface="+mj-lt"/>
                        </a:rPr>
                        <a:t>Step 3：Fast reading</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chemeClr val="bg1"/>
                          </a:solidFill>
                          <a:latin typeface="+mj-lt"/>
                          <a:ea typeface="+mj-lt"/>
                          <a:cs typeface="Times New Roman" charset="0"/>
                        </a:rPr>
                        <a:t>Ss </a:t>
                      </a:r>
                      <a:r>
                        <a:rPr lang="en-US" sz="2800" b="1">
                          <a:solidFill>
                            <a:schemeClr val="bg1"/>
                          </a:solidFill>
                          <a:latin typeface="+mj-lt"/>
                          <a:ea typeface="+mj-lt"/>
                          <a:cs typeface="宋体" charset="0"/>
                        </a:rPr>
                        <a:t>f</a:t>
                      </a:r>
                      <a:r>
                        <a:rPr lang="en-US" sz="2800" b="1">
                          <a:solidFill>
                            <a:schemeClr val="bg1"/>
                          </a:solidFill>
                          <a:latin typeface="+mj-lt"/>
                          <a:ea typeface="+mj-lt"/>
                          <a:cs typeface="Times New Roman" charset="0"/>
                        </a:rPr>
                        <a:t>ind out the time about Christmas in </a:t>
                      </a:r>
                      <a:r>
                        <a:rPr lang="en-US" sz="2800" b="1">
                          <a:solidFill>
                            <a:schemeClr val="bg1"/>
                          </a:solidFill>
                          <a:latin typeface="+mj-lt"/>
                          <a:ea typeface="+mj-lt"/>
                          <a:cs typeface="宋体" charset="0"/>
                        </a:rPr>
                        <a:t>the text</a:t>
                      </a:r>
                      <a:r>
                        <a:rPr lang="en-US" sz="2800" b="1">
                          <a:solidFill>
                            <a:schemeClr val="bg1"/>
                          </a:solidFill>
                          <a:latin typeface="+mj-lt"/>
                          <a:ea typeface="+mj-lt"/>
                          <a:cs typeface="Times New Roman" charset="0"/>
                        </a:rPr>
                        <a:t>, and then divide </a:t>
                      </a:r>
                      <a:r>
                        <a:rPr lang="en-US" sz="2800" b="1">
                          <a:solidFill>
                            <a:schemeClr val="bg1"/>
                          </a:solidFill>
                          <a:latin typeface="+mj-lt"/>
                          <a:ea typeface="+mj-lt"/>
                          <a:cs typeface="宋体" charset="0"/>
                        </a:rPr>
                        <a:t>them </a:t>
                      </a:r>
                      <a:r>
                        <a:rPr lang="en-US" sz="2800" b="1">
                          <a:solidFill>
                            <a:schemeClr val="bg1"/>
                          </a:solidFill>
                          <a:latin typeface="+mj-lt"/>
                          <a:ea typeface="+mj-lt"/>
                          <a:cs typeface="Times New Roman" charset="0"/>
                        </a:rPr>
                        <a:t>into four parts.</a:t>
                      </a:r>
                      <a:r>
                        <a:rPr lang="en-US" sz="2800" b="1">
                          <a:solidFill>
                            <a:schemeClr val="bg1"/>
                          </a:solidFill>
                          <a:latin typeface="+mj-lt"/>
                          <a:ea typeface="+mj-lt"/>
                          <a:cs typeface="宋体" charset="0"/>
                        </a:rPr>
                        <a:t> In this part, Ss can discuss with their partners and check the answers. </a:t>
                      </a:r>
                      <a:r>
                        <a:rPr lang="en-US" sz="2800" b="1">
                          <a:solidFill>
                            <a:schemeClr val="bg1"/>
                          </a:solidFill>
                          <a:latin typeface="+mj-lt"/>
                          <a:ea typeface="+mj-lt"/>
                          <a:cs typeface="Times New Roman" charset="0"/>
                        </a:rPr>
                        <a:t> </a:t>
                      </a:r>
                      <a:endParaRPr lang="en-US" altLang="en-US" sz="2800" b="1">
                        <a:solidFill>
                          <a:schemeClr val="bg1"/>
                        </a:solidFill>
                        <a:latin typeface="+mj-lt"/>
                        <a:ea typeface="+mj-lt"/>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1">
                          <a:solidFill>
                            <a:schemeClr val="bg1"/>
                          </a:solidFill>
                          <a:latin typeface="+mj-lt"/>
                          <a:ea typeface="+mj-lt"/>
                          <a:cs typeface="宋体" charset="0"/>
                        </a:rPr>
                        <a:t>1.</a:t>
                      </a:r>
                      <a:r>
                        <a:rPr lang="en-US" sz="2800" b="1">
                          <a:solidFill>
                            <a:schemeClr val="bg1"/>
                          </a:solidFill>
                          <a:latin typeface="+mj-lt"/>
                          <a:ea typeface="+mj-lt"/>
                          <a:cs typeface="Times New Roman" charset="0"/>
                        </a:rPr>
                        <a:t>To help </a:t>
                      </a:r>
                      <a:r>
                        <a:rPr lang="en-US" sz="2800" b="1">
                          <a:solidFill>
                            <a:schemeClr val="bg1"/>
                          </a:solidFill>
                          <a:latin typeface="+mj-lt"/>
                          <a:ea typeface="+mj-lt"/>
                          <a:cs typeface="宋体" charset="0"/>
                        </a:rPr>
                        <a:t>Ss find out the time order and know the structure of the passage</a:t>
                      </a:r>
                      <a:r>
                        <a:rPr lang="en-US" sz="2800" b="1">
                          <a:solidFill>
                            <a:schemeClr val="bg1"/>
                          </a:solidFill>
                          <a:latin typeface="+mj-lt"/>
                          <a:ea typeface="+mj-lt"/>
                          <a:cs typeface="Times New Roman" charset="0"/>
                        </a:rPr>
                        <a:t> </a:t>
                      </a:r>
                    </a:p>
                    <a:p>
                      <a:pPr indent="0">
                        <a:buNone/>
                      </a:pPr>
                      <a:r>
                        <a:rPr lang="en-US" sz="2800" b="1">
                          <a:solidFill>
                            <a:schemeClr val="bg1"/>
                          </a:solidFill>
                          <a:latin typeface="+mj-lt"/>
                          <a:ea typeface="+mj-lt"/>
                          <a:cs typeface="宋体" charset="0"/>
                        </a:rPr>
                        <a:t>2.</a:t>
                      </a:r>
                      <a:r>
                        <a:rPr lang="en-US" sz="2800" b="1">
                          <a:solidFill>
                            <a:schemeClr val="bg1"/>
                          </a:solidFill>
                          <a:latin typeface="+mj-lt"/>
                          <a:ea typeface="+mj-lt"/>
                          <a:cs typeface="Times New Roman" charset="0"/>
                        </a:rPr>
                        <a:t>To cultivate Ss’ ability of cooperation </a:t>
                      </a:r>
                      <a:endParaRPr lang="en-US" altLang="en-US" sz="2800" b="1">
                        <a:solidFill>
                          <a:schemeClr val="bg1"/>
                        </a:solidFill>
                        <a:latin typeface="+mj-lt"/>
                        <a:ea typeface="+mj-lt"/>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mj-lt"/>
                          <a:ea typeface="+mj-lt"/>
                          <a:cs typeface="Times New Roman" charset="0"/>
                        </a:rPr>
                        <a:t>8’</a:t>
                      </a:r>
                    </a:p>
                    <a:p>
                      <a:pPr indent="0">
                        <a:buNone/>
                      </a:pPr>
                      <a:r>
                        <a:rPr lang="en-US" sz="2400" b="1">
                          <a:solidFill>
                            <a:schemeClr val="bg1"/>
                          </a:solidFill>
                          <a:latin typeface="+mj-lt"/>
                          <a:ea typeface="+mj-lt"/>
                          <a:cs typeface="宋体" charset="0"/>
                        </a:rPr>
                        <a:t>P</a:t>
                      </a:r>
                      <a:r>
                        <a:rPr lang="en-US" altLang="en-US" sz="2400" b="1">
                          <a:solidFill>
                            <a:schemeClr val="bg1"/>
                          </a:solidFill>
                          <a:latin typeface="+mj-lt"/>
                          <a:ea typeface="+mj-lt"/>
                          <a:cs typeface="宋体" charset="0"/>
                        </a:rPr>
                        <a:t>air </a:t>
                      </a:r>
                      <a:r>
                        <a:rPr lang="en-US" sz="2400" b="1">
                          <a:solidFill>
                            <a:schemeClr val="bg1"/>
                          </a:solidFill>
                          <a:latin typeface="+mj-lt"/>
                          <a:ea typeface="+mj-lt"/>
                          <a:cs typeface="Times New Roman" charset="0"/>
                        </a:rPr>
                        <a:t>W</a:t>
                      </a:r>
                      <a:r>
                        <a:rPr lang="en-US" altLang="en-US" sz="2400" b="1">
                          <a:solidFill>
                            <a:schemeClr val="bg1"/>
                          </a:solidFill>
                          <a:latin typeface="+mj-lt"/>
                          <a:ea typeface="+mj-lt"/>
                          <a:cs typeface="Times New Roman" charset="0"/>
                        </a:rPr>
                        <a:t>ork </a:t>
                      </a:r>
                      <a:r>
                        <a:rPr lang="en-US" sz="2400" b="1">
                          <a:solidFill>
                            <a:schemeClr val="bg1"/>
                          </a:solidFill>
                          <a:latin typeface="+mj-lt"/>
                          <a:ea typeface="+mj-lt"/>
                          <a:cs typeface="宋体" charset="0"/>
                        </a:rPr>
                        <a:t>C</a:t>
                      </a:r>
                      <a:r>
                        <a:rPr lang="en-US" altLang="en-US" sz="2400" b="1">
                          <a:solidFill>
                            <a:schemeClr val="bg1"/>
                          </a:solidFill>
                          <a:latin typeface="+mj-lt"/>
                          <a:ea typeface="+mj-lt"/>
                          <a:cs typeface="宋体" charset="0"/>
                        </a:rPr>
                        <a:t>lass </a:t>
                      </a:r>
                      <a:r>
                        <a:rPr lang="en-US" sz="2400" b="1">
                          <a:solidFill>
                            <a:schemeClr val="bg1"/>
                          </a:solidFill>
                          <a:latin typeface="+mj-lt"/>
                          <a:ea typeface="+mj-lt"/>
                          <a:cs typeface="宋体" charset="0"/>
                        </a:rPr>
                        <a:t>W</a:t>
                      </a:r>
                      <a:r>
                        <a:rPr lang="en-US" altLang="en-US" sz="2400" b="1">
                          <a:solidFill>
                            <a:schemeClr val="bg1"/>
                          </a:solidFill>
                          <a:latin typeface="+mj-lt"/>
                          <a:ea typeface="+mj-lt"/>
                          <a:cs typeface="Times New Roman" charset="0"/>
                        </a:rPr>
                        <a:t>ork</a:t>
                      </a: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5230">
        <p15:prstTrans prst="wind"/>
      </p:transition>
    </mc:Choice>
    <mc:Fallback xmlns="">
      <p:transition spd="slow" advTm="152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88208" cy="685506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67630"/>
            <a:ext cx="12421870" cy="2052955"/>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81" y="-106878"/>
            <a:ext cx="961901" cy="961901"/>
          </a:xfrm>
          <a:prstGeom prst="rect">
            <a:avLst/>
          </a:prstGeom>
        </p:spPr>
      </p:pic>
      <p:graphicFrame>
        <p:nvGraphicFramePr>
          <p:cNvPr id="2" name="表格 1"/>
          <p:cNvGraphicFramePr/>
          <p:nvPr/>
        </p:nvGraphicFramePr>
        <p:xfrm>
          <a:off x="270510" y="152400"/>
          <a:ext cx="11290300" cy="6750685"/>
        </p:xfrm>
        <a:graphic>
          <a:graphicData uri="http://schemas.openxmlformats.org/drawingml/2006/table">
            <a:tbl>
              <a:tblPr firstRow="1" bandRow="1">
                <a:tableStyleId>{5940675A-B579-460E-94D1-54222C63F5DA}</a:tableStyleId>
              </a:tblPr>
              <a:tblGrid>
                <a:gridCol w="1434465">
                  <a:extLst>
                    <a:ext uri="{9D8B030D-6E8A-4147-A177-3AD203B41FA5}">
                      <a16:colId xmlns:a16="http://schemas.microsoft.com/office/drawing/2014/main" val="20000"/>
                    </a:ext>
                  </a:extLst>
                </a:gridCol>
                <a:gridCol w="977900">
                  <a:extLst>
                    <a:ext uri="{9D8B030D-6E8A-4147-A177-3AD203B41FA5}">
                      <a16:colId xmlns:a16="http://schemas.microsoft.com/office/drawing/2014/main" val="20001"/>
                    </a:ext>
                  </a:extLst>
                </a:gridCol>
                <a:gridCol w="5168900">
                  <a:extLst>
                    <a:ext uri="{9D8B030D-6E8A-4147-A177-3AD203B41FA5}">
                      <a16:colId xmlns:a16="http://schemas.microsoft.com/office/drawing/2014/main" val="20002"/>
                    </a:ext>
                  </a:extLst>
                </a:gridCol>
                <a:gridCol w="2342515">
                  <a:extLst>
                    <a:ext uri="{9D8B030D-6E8A-4147-A177-3AD203B41FA5}">
                      <a16:colId xmlns:a16="http://schemas.microsoft.com/office/drawing/2014/main" val="20003"/>
                    </a:ext>
                  </a:extLst>
                </a:gridCol>
                <a:gridCol w="1366520">
                  <a:extLst>
                    <a:ext uri="{9D8B030D-6E8A-4147-A177-3AD203B41FA5}">
                      <a16:colId xmlns:a16="http://schemas.microsoft.com/office/drawing/2014/main" val="20004"/>
                    </a:ext>
                  </a:extLst>
                </a:gridCol>
              </a:tblGrid>
              <a:tr h="1125220">
                <a:tc>
                  <a:txBody>
                    <a:bodyPr/>
                    <a:lstStyle/>
                    <a:p>
                      <a:pPr indent="0">
                        <a:buNone/>
                      </a:pPr>
                      <a:r>
                        <a:rPr lang="en-US" sz="1600" b="1">
                          <a:solidFill>
                            <a:schemeClr val="bg1"/>
                          </a:solidFill>
                          <a:latin typeface="Times New Roman" charset="0"/>
                          <a:cs typeface="Times New Roman" charset="0"/>
                        </a:rPr>
                        <a:t>Teaching objectives</a:t>
                      </a:r>
                      <a:endParaRPr lang="en-US" altLang="en-US" sz="16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2400" b="1">
                          <a:solidFill>
                            <a:schemeClr val="bg1"/>
                          </a:solidFill>
                          <a:latin typeface="Times New Roman" charset="0"/>
                          <a:cs typeface="Times New Roman" charset="0"/>
                        </a:rPr>
                        <a:t>Teaching activities &amp; step</a:t>
                      </a:r>
                      <a:r>
                        <a:rPr lang="en-US" sz="2400" b="1">
                          <a:solidFill>
                            <a:schemeClr val="bg1"/>
                          </a:solidFill>
                          <a:latin typeface="宋体" charset="0"/>
                          <a:cs typeface="宋体" charset="0"/>
                        </a:rPr>
                        <a:t>s</a:t>
                      </a:r>
                      <a:endParaRPr lang="en-US" altLang="en-US" sz="2400" b="1">
                        <a:solidFill>
                          <a:schemeClr val="bg1"/>
                        </a:solidFill>
                        <a:latin typeface="宋体" charset="0"/>
                        <a:ea typeface="Times New Roman" charset="0"/>
                        <a:cs typeface="宋体"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2400" b="1">
                          <a:solidFill>
                            <a:schemeClr val="bg1"/>
                          </a:solidFill>
                          <a:latin typeface="Times New Roman" charset="0"/>
                          <a:cs typeface="Times New Roman" charset="0"/>
                        </a:rPr>
                        <a:t>Purpose</a:t>
                      </a:r>
                      <a:endParaRPr lang="en-US" altLang="en-US" sz="24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Times New Roman" charset="0"/>
                          <a:cs typeface="Times New Roman" charset="0"/>
                        </a:rPr>
                        <a:t>Time&amp; mode</a:t>
                      </a:r>
                      <a:endParaRPr lang="en-US" altLang="en-US" sz="24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25465">
                <a:tc>
                  <a:txBody>
                    <a:bodyPr/>
                    <a:lstStyle/>
                    <a:p>
                      <a:pPr algn="ctr">
                        <a:buClrTx/>
                        <a:buSzTx/>
                        <a:buFontTx/>
                        <a:buNone/>
                      </a:pPr>
                      <a:r>
                        <a:rPr lang="en-US" sz="2400" b="1">
                          <a:solidFill>
                            <a:schemeClr val="bg1"/>
                          </a:solidFill>
                          <a:latin typeface="+mj-lt"/>
                          <a:ea typeface="+mj-lt"/>
                          <a:cs typeface="+mj-lt"/>
                        </a:rPr>
                        <a:t>Objective 1</a:t>
                      </a:r>
                    </a:p>
                    <a:p>
                      <a:pPr algn="ctr">
                        <a:buClrTx/>
                        <a:buSzTx/>
                        <a:buFontTx/>
                        <a:buNone/>
                      </a:pPr>
                      <a:r>
                        <a:rPr lang="en-US" sz="2400" b="1">
                          <a:solidFill>
                            <a:schemeClr val="bg1"/>
                          </a:solidFill>
                          <a:latin typeface="+mj-lt"/>
                          <a:ea typeface="+mj-lt"/>
                          <a:cs typeface="+mj-lt"/>
                        </a:rPr>
                        <a:t>Objective 3</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000" b="1">
                        <a:solidFill>
                          <a:schemeClr val="bg1"/>
                        </a:solidFill>
                        <a:latin typeface="Times New Roman" charset="0"/>
                        <a:cs typeface="Times New Roman" charset="0"/>
                      </a:endParaRPr>
                    </a:p>
                    <a:p>
                      <a:pPr indent="0">
                        <a:buNone/>
                      </a:pPr>
                      <a:endParaRPr lang="en-US" sz="2000" b="1">
                        <a:solidFill>
                          <a:schemeClr val="bg1"/>
                        </a:solidFill>
                        <a:latin typeface="Times New Roman" charset="0"/>
                        <a:cs typeface="Times New Roman" charset="0"/>
                      </a:endParaRPr>
                    </a:p>
                    <a:p>
                      <a:pPr indent="0">
                        <a:buNone/>
                      </a:pPr>
                      <a:endParaRPr lang="en-US" sz="2000" b="1">
                        <a:solidFill>
                          <a:schemeClr val="bg1"/>
                        </a:solidFill>
                        <a:latin typeface="Times New Roman" charset="0"/>
                        <a:cs typeface="Times New Roman" charset="0"/>
                      </a:endParaRPr>
                    </a:p>
                    <a:p>
                      <a:pPr indent="0">
                        <a:buNone/>
                      </a:pPr>
                      <a:endParaRPr lang="en-US" sz="2000" b="1">
                        <a:solidFill>
                          <a:schemeClr val="bg1"/>
                        </a:solidFill>
                        <a:latin typeface="Times New Roman" charset="0"/>
                        <a:cs typeface="Times New Roman" charset="0"/>
                      </a:endParaRPr>
                    </a:p>
                    <a:p>
                      <a:pPr indent="0">
                        <a:buNone/>
                      </a:pPr>
                      <a:endParaRPr lang="en-US" sz="2000" b="1">
                        <a:solidFill>
                          <a:schemeClr val="bg1"/>
                        </a:solidFill>
                        <a:latin typeface="Times New Roman" charset="0"/>
                        <a:cs typeface="Times New Roman" charset="0"/>
                      </a:endParaRPr>
                    </a:p>
                    <a:p>
                      <a:pPr indent="0">
                        <a:buNone/>
                      </a:pPr>
                      <a:endParaRPr lang="en-US" sz="2000" b="1">
                        <a:solidFill>
                          <a:schemeClr val="bg1"/>
                        </a:solidFill>
                        <a:latin typeface="Times New Roman" charset="0"/>
                        <a:cs typeface="Times New Roman" charset="0"/>
                      </a:endParaRPr>
                    </a:p>
                    <a:p>
                      <a:pPr indent="0">
                        <a:buNone/>
                      </a:pPr>
                      <a:r>
                        <a:rPr lang="en-US" sz="2000" b="1">
                          <a:solidFill>
                            <a:schemeClr val="bg1"/>
                          </a:solidFill>
                          <a:latin typeface="Times New Roman" charset="0"/>
                          <a:cs typeface="Times New Roman" charset="0"/>
                        </a:rPr>
                        <a:t>Step 4：</a:t>
                      </a:r>
                      <a:r>
                        <a:rPr lang="en-US" sz="2000" b="1">
                          <a:solidFill>
                            <a:schemeClr val="bg1"/>
                          </a:solidFill>
                          <a:latin typeface="+mj-lt"/>
                          <a:ea typeface="+mj-lt"/>
                          <a:cs typeface="宋体" charset="0"/>
                        </a:rPr>
                        <a:t>Careful</a:t>
                      </a:r>
                      <a:r>
                        <a:rPr lang="en-US" sz="2000" b="1">
                          <a:solidFill>
                            <a:schemeClr val="bg1"/>
                          </a:solidFill>
                          <a:latin typeface="+mj-lt"/>
                          <a:ea typeface="+mj-lt"/>
                          <a:cs typeface="Times New Roman" charset="0"/>
                        </a:rPr>
                        <a:t> </a:t>
                      </a:r>
                      <a:r>
                        <a:rPr lang="en-US" sz="2000" b="1">
                          <a:solidFill>
                            <a:schemeClr val="bg1"/>
                          </a:solidFill>
                          <a:latin typeface="+mj-lt"/>
                          <a:ea typeface="+mj-lt"/>
                          <a:cs typeface="宋体" charset="0"/>
                        </a:rPr>
                        <a:t>r</a:t>
                      </a:r>
                      <a:r>
                        <a:rPr lang="en-US" sz="2000" b="1">
                          <a:solidFill>
                            <a:schemeClr val="bg1"/>
                          </a:solidFill>
                          <a:latin typeface="+mj-lt"/>
                          <a:ea typeface="+mj-lt"/>
                          <a:cs typeface="Times New Roman" charset="0"/>
                        </a:rPr>
                        <a:t>eading </a:t>
                      </a:r>
                    </a:p>
                    <a:p>
                      <a:pPr indent="0">
                        <a:buNone/>
                      </a:pPr>
                      <a:r>
                        <a:rPr lang="en-US" sz="2000" b="1">
                          <a:solidFill>
                            <a:schemeClr val="bg1"/>
                          </a:solidFill>
                          <a:latin typeface="+mj-lt"/>
                          <a:ea typeface="+mj-lt"/>
                          <a:cs typeface="宋体" charset="0"/>
                        </a:rPr>
                        <a:t>Activity 1</a:t>
                      </a:r>
                      <a:endParaRPr lang="en-US" altLang="en-US" sz="2000" b="1">
                        <a:solidFill>
                          <a:schemeClr val="bg1"/>
                        </a:solidFill>
                        <a:latin typeface="+mj-lt"/>
                        <a:ea typeface="+mj-lt"/>
                        <a:cs typeface="宋体"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solidFill>
                            <a:schemeClr val="bg1"/>
                          </a:solidFill>
                          <a:latin typeface="+mj-lt"/>
                          <a:ea typeface="+mj-lt"/>
                          <a:cs typeface="宋体" charset="0"/>
                        </a:rPr>
                        <a:t>T divides Ss class into 3 groups, and invites each group to find activities of one time of Christmas</a:t>
                      </a:r>
                      <a:r>
                        <a:rPr lang="en-US" sz="2000" b="1">
                          <a:solidFill>
                            <a:schemeClr val="bg1"/>
                          </a:solidFill>
                          <a:latin typeface="+mj-lt"/>
                          <a:ea typeface="+mj-lt"/>
                          <a:cs typeface="Times New Roman" charset="0"/>
                        </a:rPr>
                        <a:t>.</a:t>
                      </a:r>
                    </a:p>
                    <a:p>
                      <a:pPr indent="0">
                        <a:buNone/>
                      </a:pPr>
                      <a:r>
                        <a:rPr lang="en-US" altLang="en-US" sz="2000" b="1">
                          <a:solidFill>
                            <a:schemeClr val="bg1"/>
                          </a:solidFill>
                          <a:latin typeface="+mj-lt"/>
                          <a:ea typeface="+mj-lt"/>
                          <a:cs typeface="Times New Roman" charset="0"/>
                        </a:rPr>
                        <a:t>A. </a:t>
                      </a:r>
                      <a:r>
                        <a:rPr lang="en-US" sz="2000" b="1">
                          <a:solidFill>
                            <a:schemeClr val="bg1"/>
                          </a:solidFill>
                          <a:latin typeface="+mj-lt"/>
                          <a:ea typeface="+mj-lt"/>
                          <a:cs typeface="Times New Roman" charset="0"/>
                        </a:rPr>
                        <a:t>Opened presents</a:t>
                      </a:r>
                      <a:r>
                        <a:rPr lang="en-US" altLang="en-US" sz="2000" b="1">
                          <a:solidFill>
                            <a:schemeClr val="bg1"/>
                          </a:solidFill>
                          <a:latin typeface="+mj-lt"/>
                          <a:ea typeface="+mj-lt"/>
                          <a:cs typeface="Times New Roman" charset="0"/>
                        </a:rPr>
                        <a:t> </a:t>
                      </a:r>
                    </a:p>
                    <a:p>
                      <a:pPr indent="0">
                        <a:buNone/>
                      </a:pPr>
                      <a:r>
                        <a:rPr lang="en-US" sz="2000" b="1">
                          <a:solidFill>
                            <a:schemeClr val="bg1"/>
                          </a:solidFill>
                          <a:latin typeface="+mj-lt"/>
                          <a:ea typeface="+mj-lt"/>
                          <a:cs typeface="Times New Roman" charset="0"/>
                        </a:rPr>
                        <a:t>B. Put up the Christmas tree</a:t>
                      </a:r>
                      <a:r>
                        <a:rPr lang="en-US" altLang="en-US" sz="2000" b="1">
                          <a:solidFill>
                            <a:schemeClr val="bg1"/>
                          </a:solidFill>
                          <a:latin typeface="+mj-lt"/>
                          <a:ea typeface="+mj-lt"/>
                          <a:cs typeface="Times New Roman" charset="0"/>
                        </a:rPr>
                        <a:t> </a:t>
                      </a:r>
                    </a:p>
                    <a:p>
                      <a:pPr indent="0">
                        <a:buNone/>
                      </a:pPr>
                      <a:r>
                        <a:rPr lang="en-US" sz="2000" b="1">
                          <a:solidFill>
                            <a:schemeClr val="bg1"/>
                          </a:solidFill>
                          <a:latin typeface="+mj-lt"/>
                          <a:ea typeface="+mj-lt"/>
                          <a:cs typeface="Times New Roman" charset="0"/>
                        </a:rPr>
                        <a:t>C. Enjoyed Christmas pudding</a:t>
                      </a:r>
                      <a:r>
                        <a:rPr lang="en-US" altLang="en-US" sz="2000" b="1">
                          <a:solidFill>
                            <a:schemeClr val="bg1"/>
                          </a:solidFill>
                          <a:latin typeface="+mj-lt"/>
                          <a:ea typeface="+mj-lt"/>
                          <a:cs typeface="Times New Roman" charset="0"/>
                        </a:rPr>
                        <a:t> </a:t>
                      </a:r>
                    </a:p>
                    <a:p>
                      <a:pPr indent="0">
                        <a:buNone/>
                      </a:pPr>
                      <a:r>
                        <a:rPr lang="en-US" sz="2000" b="1">
                          <a:solidFill>
                            <a:schemeClr val="bg1"/>
                          </a:solidFill>
                          <a:latin typeface="+mj-lt"/>
                          <a:ea typeface="+mj-lt"/>
                          <a:cs typeface="Times New Roman" charset="0"/>
                        </a:rPr>
                        <a:t>D. Put a stocking at the end of the bed</a:t>
                      </a:r>
                      <a:r>
                        <a:rPr lang="en-US" altLang="en-US" sz="2000" b="1">
                          <a:solidFill>
                            <a:schemeClr val="bg1"/>
                          </a:solidFill>
                          <a:latin typeface="+mj-lt"/>
                          <a:ea typeface="+mj-lt"/>
                          <a:cs typeface="Times New Roman" charset="0"/>
                        </a:rPr>
                        <a:t> </a:t>
                      </a:r>
                    </a:p>
                    <a:p>
                      <a:pPr indent="0">
                        <a:buNone/>
                      </a:pPr>
                      <a:r>
                        <a:rPr lang="en-US" sz="2000" b="1">
                          <a:solidFill>
                            <a:schemeClr val="bg1"/>
                          </a:solidFill>
                          <a:latin typeface="+mj-lt"/>
                          <a:ea typeface="+mj-lt"/>
                          <a:cs typeface="Times New Roman" charset="0"/>
                        </a:rPr>
                        <a:t>E. Put on silly paper hats</a:t>
                      </a:r>
                    </a:p>
                    <a:p>
                      <a:pPr indent="0">
                        <a:buNone/>
                      </a:pPr>
                      <a:r>
                        <a:rPr lang="en-US" sz="2000" b="1">
                          <a:solidFill>
                            <a:schemeClr val="bg1"/>
                          </a:solidFill>
                          <a:latin typeface="+mj-lt"/>
                          <a:ea typeface="+mj-lt"/>
                          <a:cs typeface="Times New Roman" charset="0"/>
                        </a:rPr>
                        <a:t>F. Wrote a letter to Father Christmas</a:t>
                      </a:r>
                    </a:p>
                    <a:p>
                      <a:pPr indent="0">
                        <a:buNone/>
                      </a:pPr>
                      <a:r>
                        <a:rPr lang="en-US" sz="2000" b="1">
                          <a:solidFill>
                            <a:schemeClr val="bg1"/>
                          </a:solidFill>
                          <a:latin typeface="+mj-lt"/>
                          <a:ea typeface="+mj-lt"/>
                          <a:cs typeface="Times New Roman" charset="0"/>
                        </a:rPr>
                        <a:t>G. Hung decorations on the tree branches</a:t>
                      </a:r>
                    </a:p>
                    <a:p>
                      <a:pPr indent="0">
                        <a:buNone/>
                      </a:pPr>
                      <a:r>
                        <a:rPr lang="en-US" sz="2000" b="1">
                          <a:solidFill>
                            <a:schemeClr val="bg1"/>
                          </a:solidFill>
                          <a:latin typeface="+mj-lt"/>
                          <a:ea typeface="+mj-lt"/>
                          <a:cs typeface="Times New Roman" charset="0"/>
                        </a:rPr>
                        <a:t>H. Left sugar biscuit out for Father ChristmasI . </a:t>
                      </a:r>
                    </a:p>
                    <a:p>
                      <a:pPr indent="0">
                        <a:buNone/>
                      </a:pPr>
                      <a:r>
                        <a:rPr lang="en-US" altLang="en-US" sz="2000" b="1">
                          <a:solidFill>
                            <a:schemeClr val="bg1"/>
                          </a:solidFill>
                          <a:latin typeface="+mj-lt"/>
                          <a:ea typeface="+mj-lt"/>
                          <a:cs typeface="Times New Roman" charset="0"/>
                        </a:rPr>
                        <a:t>I. </a:t>
                      </a:r>
                      <a:r>
                        <a:rPr lang="en-US" sz="2000" b="1">
                          <a:solidFill>
                            <a:schemeClr val="bg1"/>
                          </a:solidFill>
                          <a:latin typeface="+mj-lt"/>
                          <a:ea typeface="+mj-lt"/>
                          <a:cs typeface="Times New Roman" charset="0"/>
                        </a:rPr>
                        <a:t>Had a big turkey with potatoes J. Made sugar biscuits</a:t>
                      </a:r>
                    </a:p>
                    <a:p>
                      <a:pPr indent="0">
                        <a:buNone/>
                      </a:pPr>
                      <a:r>
                        <a:rPr lang="en-US" sz="2000" b="1">
                          <a:solidFill>
                            <a:schemeClr val="bg1"/>
                          </a:solidFill>
                          <a:latin typeface="+mj-lt"/>
                          <a:ea typeface="+mj-lt"/>
                          <a:cs typeface="宋体" charset="0"/>
                        </a:rPr>
                        <a:t>B</a:t>
                      </a:r>
                      <a:r>
                        <a:rPr lang="en-US" sz="2000" b="1">
                          <a:solidFill>
                            <a:schemeClr val="bg1"/>
                          </a:solidFill>
                          <a:latin typeface="+mj-lt"/>
                          <a:ea typeface="+mj-lt"/>
                          <a:cs typeface="Times New Roman" charset="0"/>
                        </a:rPr>
                        <a:t>efore</a:t>
                      </a:r>
                      <a:r>
                        <a:rPr lang="en-US" altLang="en-US" sz="2000" b="1">
                          <a:solidFill>
                            <a:schemeClr val="bg1"/>
                          </a:solidFill>
                          <a:latin typeface="+mj-lt"/>
                          <a:ea typeface="+mj-lt"/>
                          <a:cs typeface="Times New Roman" charset="0"/>
                        </a:rPr>
                        <a:t> </a:t>
                      </a:r>
                      <a:r>
                        <a:rPr lang="en-US" sz="2000" b="1">
                          <a:solidFill>
                            <a:schemeClr val="bg1"/>
                          </a:solidFill>
                          <a:latin typeface="+mj-lt"/>
                          <a:ea typeface="+mj-lt"/>
                          <a:cs typeface="Times New Roman" charset="0"/>
                        </a:rPr>
                        <a:t>Christmas</a:t>
                      </a:r>
                      <a:r>
                        <a:rPr lang="en-US" altLang="en-US" sz="2000" b="1">
                          <a:solidFill>
                            <a:schemeClr val="bg1"/>
                          </a:solidFill>
                          <a:latin typeface="+mj-lt"/>
                          <a:ea typeface="+mj-lt"/>
                          <a:cs typeface="Times New Roman" charset="0"/>
                        </a:rPr>
                        <a:t> </a:t>
                      </a:r>
                      <a:r>
                        <a:rPr lang="en-US" sz="2000" b="1">
                          <a:solidFill>
                            <a:schemeClr val="bg1"/>
                          </a:solidFill>
                          <a:latin typeface="+mj-lt"/>
                          <a:ea typeface="+mj-lt"/>
                          <a:cs typeface="Times New Roman" charset="0"/>
                        </a:rPr>
                        <a:t>_____________________</a:t>
                      </a:r>
                    </a:p>
                    <a:p>
                      <a:pPr indent="0">
                        <a:buNone/>
                      </a:pPr>
                      <a:r>
                        <a:rPr lang="en-US" sz="2000" b="1">
                          <a:solidFill>
                            <a:schemeClr val="bg1"/>
                          </a:solidFill>
                          <a:latin typeface="+mj-lt"/>
                          <a:ea typeface="+mj-lt"/>
                          <a:cs typeface="Times New Roman" charset="0"/>
                        </a:rPr>
                        <a:t>On Christmas</a:t>
                      </a:r>
                      <a:r>
                        <a:rPr lang="en-US" altLang="en-US" sz="2000" b="1">
                          <a:solidFill>
                            <a:schemeClr val="bg1"/>
                          </a:solidFill>
                          <a:latin typeface="+mj-lt"/>
                          <a:ea typeface="+mj-lt"/>
                          <a:cs typeface="Times New Roman" charset="0"/>
                        </a:rPr>
                        <a:t> </a:t>
                      </a:r>
                      <a:r>
                        <a:rPr lang="en-US" sz="2000" b="1">
                          <a:solidFill>
                            <a:schemeClr val="bg1"/>
                          </a:solidFill>
                          <a:latin typeface="+mj-lt"/>
                          <a:ea typeface="+mj-lt"/>
                          <a:cs typeface="宋体" charset="0"/>
                        </a:rPr>
                        <a:t>E</a:t>
                      </a:r>
                      <a:r>
                        <a:rPr lang="en-US" sz="2000" b="1">
                          <a:solidFill>
                            <a:schemeClr val="bg1"/>
                          </a:solidFill>
                          <a:latin typeface="+mj-lt"/>
                          <a:ea typeface="+mj-lt"/>
                          <a:cs typeface="Times New Roman" charset="0"/>
                        </a:rPr>
                        <a:t>ve</a:t>
                      </a:r>
                      <a:r>
                        <a:rPr lang="en-US" altLang="en-US" sz="2000" b="1">
                          <a:solidFill>
                            <a:schemeClr val="bg1"/>
                          </a:solidFill>
                          <a:latin typeface="+mj-lt"/>
                          <a:ea typeface="+mj-lt"/>
                          <a:cs typeface="Times New Roman" charset="0"/>
                        </a:rPr>
                        <a:t> </a:t>
                      </a:r>
                      <a:r>
                        <a:rPr lang="en-US" sz="2000" b="1">
                          <a:solidFill>
                            <a:schemeClr val="bg1"/>
                          </a:solidFill>
                          <a:latin typeface="+mj-lt"/>
                          <a:ea typeface="+mj-lt"/>
                          <a:cs typeface="Times New Roman" charset="0"/>
                        </a:rPr>
                        <a:t>___________</a:t>
                      </a:r>
                      <a:r>
                        <a:rPr lang="en-US" altLang="en-US" sz="2000" b="1">
                          <a:solidFill>
                            <a:schemeClr val="bg1"/>
                          </a:solidFill>
                          <a:latin typeface="+mj-lt"/>
                          <a:ea typeface="+mj-lt"/>
                          <a:cs typeface="Times New Roman" charset="0"/>
                        </a:rPr>
                        <a:t>___</a:t>
                      </a:r>
                      <a:r>
                        <a:rPr lang="en-US" sz="2000" b="1">
                          <a:solidFill>
                            <a:schemeClr val="bg1"/>
                          </a:solidFill>
                          <a:latin typeface="+mj-lt"/>
                          <a:ea typeface="+mj-lt"/>
                          <a:cs typeface="Times New Roman" charset="0"/>
                        </a:rPr>
                        <a:t>______</a:t>
                      </a:r>
                    </a:p>
                    <a:p>
                      <a:pPr indent="0">
                        <a:buNone/>
                      </a:pPr>
                      <a:r>
                        <a:rPr lang="en-US" sz="2000" b="1">
                          <a:solidFill>
                            <a:schemeClr val="bg1"/>
                          </a:solidFill>
                          <a:latin typeface="+mj-lt"/>
                          <a:ea typeface="+mj-lt"/>
                          <a:cs typeface="Times New Roman" charset="0"/>
                        </a:rPr>
                        <a:t>On Christmas</a:t>
                      </a:r>
                      <a:r>
                        <a:rPr lang="en-US" altLang="en-US" sz="2000" b="1">
                          <a:solidFill>
                            <a:schemeClr val="bg1"/>
                          </a:solidFill>
                          <a:latin typeface="+mj-lt"/>
                          <a:ea typeface="+mj-lt"/>
                          <a:cs typeface="Times New Roman" charset="0"/>
                        </a:rPr>
                        <a:t> </a:t>
                      </a:r>
                      <a:r>
                        <a:rPr lang="en-US" sz="2000" b="1">
                          <a:solidFill>
                            <a:schemeClr val="bg1"/>
                          </a:solidFill>
                          <a:latin typeface="+mj-lt"/>
                          <a:ea typeface="+mj-lt"/>
                          <a:cs typeface="宋体" charset="0"/>
                        </a:rPr>
                        <a:t>D</a:t>
                      </a:r>
                      <a:r>
                        <a:rPr lang="en-US" sz="2000" b="1">
                          <a:solidFill>
                            <a:schemeClr val="bg1"/>
                          </a:solidFill>
                          <a:latin typeface="+mj-lt"/>
                          <a:ea typeface="+mj-lt"/>
                          <a:cs typeface="Times New Roman" charset="0"/>
                        </a:rPr>
                        <a:t>ay</a:t>
                      </a:r>
                      <a:r>
                        <a:rPr lang="en-US" altLang="en-US" sz="2000" b="1">
                          <a:solidFill>
                            <a:schemeClr val="bg1"/>
                          </a:solidFill>
                          <a:latin typeface="+mj-lt"/>
                          <a:ea typeface="+mj-lt"/>
                          <a:cs typeface="Times New Roman" charset="0"/>
                        </a:rPr>
                        <a:t> </a:t>
                      </a:r>
                      <a:r>
                        <a:rPr lang="en-US" sz="2000" b="1">
                          <a:solidFill>
                            <a:schemeClr val="bg1"/>
                          </a:solidFill>
                          <a:latin typeface="+mj-lt"/>
                          <a:ea typeface="+mj-lt"/>
                          <a:cs typeface="Times New Roman" charset="0"/>
                        </a:rPr>
                        <a:t>____________________</a:t>
                      </a:r>
                      <a:endParaRPr lang="en-US" altLang="en-US" sz="2000" b="1">
                        <a:solidFill>
                          <a:schemeClr val="bg1"/>
                        </a:solidFill>
                        <a:latin typeface="+mj-lt"/>
                        <a:ea typeface="+mj-lt"/>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mj-lt"/>
                          <a:ea typeface="+mj-lt"/>
                          <a:cs typeface="宋体" charset="0"/>
                        </a:rPr>
                        <a:t>1.</a:t>
                      </a:r>
                      <a:r>
                        <a:rPr lang="en-US" sz="2400" b="1">
                          <a:solidFill>
                            <a:schemeClr val="bg1"/>
                          </a:solidFill>
                          <a:latin typeface="+mj-lt"/>
                          <a:ea typeface="+mj-lt"/>
                          <a:cs typeface="Times New Roman" charset="0"/>
                        </a:rPr>
                        <a:t>To help Ss get familiar with </a:t>
                      </a:r>
                      <a:r>
                        <a:rPr lang="en-US" sz="2400" b="1">
                          <a:solidFill>
                            <a:schemeClr val="bg1"/>
                          </a:solidFill>
                          <a:latin typeface="+mj-lt"/>
                          <a:ea typeface="+mj-lt"/>
                          <a:cs typeface="宋体" charset="0"/>
                        </a:rPr>
                        <a:t>the activities of Christmas</a:t>
                      </a:r>
                      <a:r>
                        <a:rPr lang="en-US" sz="2400" b="1">
                          <a:solidFill>
                            <a:schemeClr val="bg1"/>
                          </a:solidFill>
                          <a:latin typeface="+mj-lt"/>
                          <a:ea typeface="+mj-lt"/>
                          <a:cs typeface="Times New Roman" charset="0"/>
                        </a:rPr>
                        <a:t> </a:t>
                      </a:r>
                    </a:p>
                    <a:p>
                      <a:pPr indent="0">
                        <a:buNone/>
                      </a:pPr>
                      <a:r>
                        <a:rPr lang="en-US" sz="2400" b="1">
                          <a:solidFill>
                            <a:schemeClr val="bg1"/>
                          </a:solidFill>
                          <a:latin typeface="+mj-lt"/>
                          <a:ea typeface="+mj-lt"/>
                          <a:cs typeface="宋体" charset="0"/>
                        </a:rPr>
                        <a:t>2.T</a:t>
                      </a:r>
                      <a:r>
                        <a:rPr lang="en-US" sz="2400" b="1">
                          <a:solidFill>
                            <a:schemeClr val="bg1"/>
                          </a:solidFill>
                          <a:latin typeface="+mj-lt"/>
                          <a:ea typeface="+mj-lt"/>
                          <a:cs typeface="Times New Roman" charset="0"/>
                        </a:rPr>
                        <a:t>o </a:t>
                      </a:r>
                      <a:r>
                        <a:rPr lang="en-US" sz="2400" b="1">
                          <a:solidFill>
                            <a:schemeClr val="bg1"/>
                          </a:solidFill>
                          <a:latin typeface="+mj-lt"/>
                          <a:ea typeface="+mj-lt"/>
                          <a:cs typeface="宋体" charset="0"/>
                        </a:rPr>
                        <a:t>prepare Ss for the task of retelling</a:t>
                      </a:r>
                      <a:r>
                        <a:rPr lang="en-US" sz="2400" b="1">
                          <a:solidFill>
                            <a:schemeClr val="bg1"/>
                          </a:solidFill>
                          <a:latin typeface="+mj-lt"/>
                          <a:ea typeface="+mj-lt"/>
                          <a:cs typeface="Times New Roman" charset="0"/>
                        </a:rPr>
                        <a:t> </a:t>
                      </a:r>
                      <a:endParaRPr lang="en-US" altLang="en-US" sz="2400" b="1">
                        <a:solidFill>
                          <a:schemeClr val="bg1"/>
                        </a:solidFill>
                        <a:latin typeface="+mj-lt"/>
                        <a:ea typeface="+mj-lt"/>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solidFill>
                            <a:schemeClr val="bg1"/>
                          </a:solidFill>
                          <a:latin typeface="+mj-lt"/>
                          <a:ea typeface="+mj-lt"/>
                          <a:cs typeface="Times New Roman" charset="0"/>
                        </a:rPr>
                        <a:t>7’</a:t>
                      </a:r>
                    </a:p>
                    <a:p>
                      <a:pPr indent="0">
                        <a:buNone/>
                      </a:pPr>
                      <a:r>
                        <a:rPr lang="en-US" sz="2000" b="1">
                          <a:solidFill>
                            <a:schemeClr val="bg1"/>
                          </a:solidFill>
                          <a:latin typeface="+mj-lt"/>
                          <a:ea typeface="+mj-lt"/>
                          <a:cs typeface="Times New Roman" charset="0"/>
                        </a:rPr>
                        <a:t>C</a:t>
                      </a:r>
                      <a:r>
                        <a:rPr lang="en-US" altLang="en-US" sz="2000" b="1">
                          <a:solidFill>
                            <a:schemeClr val="bg1"/>
                          </a:solidFill>
                          <a:latin typeface="+mj-lt"/>
                          <a:ea typeface="+mj-lt"/>
                          <a:cs typeface="Times New Roman" charset="0"/>
                        </a:rPr>
                        <a:t>lass </a:t>
                      </a:r>
                      <a:r>
                        <a:rPr lang="en-US" sz="2000" b="1">
                          <a:solidFill>
                            <a:schemeClr val="bg1"/>
                          </a:solidFill>
                          <a:latin typeface="+mj-lt"/>
                          <a:ea typeface="+mj-lt"/>
                          <a:cs typeface="Times New Roman" charset="0"/>
                        </a:rPr>
                        <a:t>W</a:t>
                      </a:r>
                      <a:r>
                        <a:rPr lang="en-US" altLang="en-US" sz="2000" b="1">
                          <a:solidFill>
                            <a:schemeClr val="bg1"/>
                          </a:solidFill>
                          <a:latin typeface="+mj-lt"/>
                          <a:ea typeface="+mj-lt"/>
                          <a:cs typeface="Times New Roman" charset="0"/>
                        </a:rPr>
                        <a:t>ork</a:t>
                      </a:r>
                      <a:endParaRPr lang="en-US" sz="2000" b="1">
                        <a:solidFill>
                          <a:schemeClr val="bg1"/>
                        </a:solidFill>
                        <a:latin typeface="+mj-lt"/>
                        <a:ea typeface="+mj-lt"/>
                        <a:cs typeface="Times New Roman" charset="0"/>
                      </a:endParaRPr>
                    </a:p>
                    <a:p>
                      <a:pPr indent="0">
                        <a:buNone/>
                      </a:pPr>
                      <a:r>
                        <a:rPr lang="en-US" sz="2000" b="1">
                          <a:solidFill>
                            <a:schemeClr val="bg1"/>
                          </a:solidFill>
                          <a:latin typeface="+mj-lt"/>
                          <a:ea typeface="+mj-lt"/>
                          <a:cs typeface="宋体" charset="0"/>
                        </a:rPr>
                        <a:t>P</a:t>
                      </a:r>
                      <a:r>
                        <a:rPr lang="en-US" altLang="en-US" sz="2000" b="1">
                          <a:solidFill>
                            <a:schemeClr val="bg1"/>
                          </a:solidFill>
                          <a:latin typeface="+mj-lt"/>
                          <a:ea typeface="+mj-lt"/>
                          <a:cs typeface="宋体" charset="0"/>
                        </a:rPr>
                        <a:t>air </a:t>
                      </a:r>
                      <a:r>
                        <a:rPr lang="en-US" sz="2000" b="1">
                          <a:solidFill>
                            <a:schemeClr val="bg1"/>
                          </a:solidFill>
                          <a:latin typeface="+mj-lt"/>
                          <a:ea typeface="+mj-lt"/>
                          <a:cs typeface="宋体" charset="0"/>
                        </a:rPr>
                        <a:t>W</a:t>
                      </a:r>
                      <a:r>
                        <a:rPr lang="en-US" altLang="en-US" sz="2000" b="1">
                          <a:solidFill>
                            <a:schemeClr val="bg1"/>
                          </a:solidFill>
                          <a:latin typeface="+mj-lt"/>
                          <a:ea typeface="+mj-lt"/>
                          <a:cs typeface="宋体" charset="0"/>
                        </a:rPr>
                        <a:t>ork</a:t>
                      </a:r>
                      <a:r>
                        <a:rPr lang="zh-CN" altLang="en-US" sz="2000" b="1">
                          <a:solidFill>
                            <a:schemeClr val="bg1"/>
                          </a:solidFill>
                          <a:latin typeface="+mj-lt"/>
                          <a:ea typeface="+mj-lt"/>
                          <a:cs typeface="宋体" charset="0"/>
                        </a:rPr>
                        <a:t>，</a:t>
                      </a:r>
                      <a:r>
                        <a:rPr lang="en-US" altLang="zh-CN" sz="2000" b="1">
                          <a:solidFill>
                            <a:schemeClr val="bg1"/>
                          </a:solidFill>
                          <a:latin typeface="+mj-lt"/>
                          <a:ea typeface="+mj-lt"/>
                          <a:cs typeface="宋体" charset="0"/>
                        </a:rPr>
                        <a:t> </a:t>
                      </a:r>
                      <a:r>
                        <a:rPr lang="en-US" altLang="en-US" sz="2000" b="1">
                          <a:solidFill>
                            <a:schemeClr val="bg1"/>
                          </a:solidFill>
                          <a:latin typeface="+mj-lt"/>
                          <a:ea typeface="+mj-lt"/>
                          <a:cs typeface="宋体" charset="0"/>
                        </a:rPr>
                        <a:t>Group competition</a:t>
                      </a: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6314">
        <p15:prstTrans prst="wind"/>
      </p:transition>
    </mc:Choice>
    <mc:Fallback xmlns="">
      <p:transition spd="slow" advTm="2631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88208" cy="685506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99100"/>
            <a:ext cx="12421870" cy="1652905"/>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81" y="-106878"/>
            <a:ext cx="961901" cy="961901"/>
          </a:xfrm>
          <a:prstGeom prst="rect">
            <a:avLst/>
          </a:prstGeom>
        </p:spPr>
      </p:pic>
      <p:graphicFrame>
        <p:nvGraphicFramePr>
          <p:cNvPr id="2" name="表格 1"/>
          <p:cNvGraphicFramePr/>
          <p:nvPr/>
        </p:nvGraphicFramePr>
        <p:xfrm>
          <a:off x="474980" y="328295"/>
          <a:ext cx="11085830" cy="6302375"/>
        </p:xfrm>
        <a:graphic>
          <a:graphicData uri="http://schemas.openxmlformats.org/drawingml/2006/table">
            <a:tbl>
              <a:tblPr firstRow="1" bandRow="1">
                <a:tableStyleId>{5940675A-B579-460E-94D1-54222C63F5DA}</a:tableStyleId>
              </a:tblPr>
              <a:tblGrid>
                <a:gridCol w="1408430">
                  <a:extLst>
                    <a:ext uri="{9D8B030D-6E8A-4147-A177-3AD203B41FA5}">
                      <a16:colId xmlns:a16="http://schemas.microsoft.com/office/drawing/2014/main" val="20000"/>
                    </a:ext>
                  </a:extLst>
                </a:gridCol>
                <a:gridCol w="960120">
                  <a:extLst>
                    <a:ext uri="{9D8B030D-6E8A-4147-A177-3AD203B41FA5}">
                      <a16:colId xmlns:a16="http://schemas.microsoft.com/office/drawing/2014/main" val="20001"/>
                    </a:ext>
                  </a:extLst>
                </a:gridCol>
                <a:gridCol w="5690870">
                  <a:extLst>
                    <a:ext uri="{9D8B030D-6E8A-4147-A177-3AD203B41FA5}">
                      <a16:colId xmlns:a16="http://schemas.microsoft.com/office/drawing/2014/main" val="20002"/>
                    </a:ext>
                  </a:extLst>
                </a:gridCol>
                <a:gridCol w="1553845">
                  <a:extLst>
                    <a:ext uri="{9D8B030D-6E8A-4147-A177-3AD203B41FA5}">
                      <a16:colId xmlns:a16="http://schemas.microsoft.com/office/drawing/2014/main" val="20003"/>
                    </a:ext>
                  </a:extLst>
                </a:gridCol>
                <a:gridCol w="1472565">
                  <a:extLst>
                    <a:ext uri="{9D8B030D-6E8A-4147-A177-3AD203B41FA5}">
                      <a16:colId xmlns:a16="http://schemas.microsoft.com/office/drawing/2014/main" val="20004"/>
                    </a:ext>
                  </a:extLst>
                </a:gridCol>
              </a:tblGrid>
              <a:tr h="1289050">
                <a:tc>
                  <a:txBody>
                    <a:bodyPr/>
                    <a:lstStyle/>
                    <a:p>
                      <a:pPr indent="0">
                        <a:buNone/>
                      </a:pPr>
                      <a:r>
                        <a:rPr lang="en-US" sz="1600" b="1">
                          <a:solidFill>
                            <a:schemeClr val="bg1"/>
                          </a:solidFill>
                          <a:latin typeface="Times New Roman" charset="0"/>
                          <a:cs typeface="Times New Roman" charset="0"/>
                        </a:rPr>
                        <a:t>Teaching objectives</a:t>
                      </a:r>
                      <a:endParaRPr lang="en-US" altLang="en-US" sz="16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2400" b="1">
                          <a:solidFill>
                            <a:schemeClr val="bg1"/>
                          </a:solidFill>
                          <a:latin typeface="Times New Roman" charset="0"/>
                          <a:cs typeface="Times New Roman" charset="0"/>
                        </a:rPr>
                        <a:t>Teaching activities &amp; step</a:t>
                      </a:r>
                      <a:r>
                        <a:rPr lang="en-US" sz="2400" b="1">
                          <a:solidFill>
                            <a:schemeClr val="bg1"/>
                          </a:solidFill>
                          <a:latin typeface="宋体" charset="0"/>
                          <a:cs typeface="宋体" charset="0"/>
                        </a:rPr>
                        <a:t>s</a:t>
                      </a:r>
                      <a:endParaRPr lang="en-US" altLang="en-US" sz="2400" b="1">
                        <a:solidFill>
                          <a:schemeClr val="bg1"/>
                        </a:solidFill>
                        <a:latin typeface="宋体" charset="0"/>
                        <a:ea typeface="Times New Roman" charset="0"/>
                        <a:cs typeface="宋体"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2400" b="1">
                          <a:solidFill>
                            <a:schemeClr val="bg1"/>
                          </a:solidFill>
                          <a:latin typeface="Times New Roman" charset="0"/>
                          <a:cs typeface="Times New Roman" charset="0"/>
                        </a:rPr>
                        <a:t>Purpose</a:t>
                      </a:r>
                      <a:endParaRPr lang="en-US" altLang="en-US" sz="24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Times New Roman" charset="0"/>
                          <a:cs typeface="Times New Roman" charset="0"/>
                        </a:rPr>
                        <a:t>Time&amp; mode</a:t>
                      </a:r>
                      <a:endParaRPr lang="en-US" altLang="en-US" sz="24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13325">
                <a:tc>
                  <a:txBody>
                    <a:bodyPr/>
                    <a:lstStyle/>
                    <a:p>
                      <a:pPr indent="0" algn="ctr">
                        <a:buNone/>
                      </a:pPr>
                      <a:r>
                        <a:rPr lang="en-US" sz="2000" b="1">
                          <a:solidFill>
                            <a:schemeClr val="bg1"/>
                          </a:solidFill>
                          <a:latin typeface="+mj-lt"/>
                          <a:ea typeface="+mj-lt"/>
                          <a:cs typeface="Times New Roman" charset="0"/>
                        </a:rPr>
                        <a:t>Objective </a:t>
                      </a:r>
                      <a:r>
                        <a:rPr lang="en-US" sz="2000" b="1">
                          <a:solidFill>
                            <a:schemeClr val="bg1"/>
                          </a:solidFill>
                          <a:latin typeface="+mj-lt"/>
                          <a:ea typeface="+mj-lt"/>
                          <a:cs typeface="宋体" charset="0"/>
                        </a:rPr>
                        <a:t>4</a:t>
                      </a:r>
                      <a:endParaRPr lang="en-US" altLang="en-US" sz="2000" b="1">
                        <a:solidFill>
                          <a:schemeClr val="bg1"/>
                        </a:solidFill>
                        <a:latin typeface="+mj-lt"/>
                        <a:ea typeface="+mj-lt"/>
                        <a:cs typeface="宋体"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solidFill>
                            <a:schemeClr val="bg1"/>
                          </a:solidFill>
                          <a:latin typeface="+mj-lt"/>
                          <a:ea typeface="+mj-lt"/>
                          <a:cs typeface="+mj-lt"/>
                        </a:rPr>
                        <a:t>Step 5：Careful reading Activity 2 </a:t>
                      </a:r>
                      <a:endParaRPr lang="en-US" altLang="en-US" sz="2000" b="1">
                        <a:solidFill>
                          <a:schemeClr val="bg1"/>
                        </a:solidFill>
                        <a:latin typeface="+mj-lt"/>
                        <a:ea typeface="+mj-lt"/>
                        <a:cs typeface="+mj-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solidFill>
                            <a:schemeClr val="bg1"/>
                          </a:solidFill>
                          <a:latin typeface="+mj-lt"/>
                          <a:ea typeface="+mj-lt"/>
                          <a:cs typeface="+mj-lt"/>
                        </a:rPr>
                        <a:t>Ss discuss with their partners and then fill in the blanks of the following passage according to their memories.  My memories of Christmas started in November. Before Christmas, children ________ to Father Christmas for the presents they wanted. Granny and I _____________.On Christmas Eve, the whole family helped to __________the Christmas tree, hang _________ on the tree branches. Before going to bed, we left sugar biscuits for ____________and _________at the end of our beds. On Christmas Day, we found all kinds of small toys and sweets in the stocking. we opened____________. Lunch was late, we put on__________、ate a big _____________and _____________. What a day!</a:t>
                      </a:r>
                      <a:endParaRPr lang="en-US" altLang="en-US" sz="2000" b="1">
                        <a:solidFill>
                          <a:schemeClr val="bg1"/>
                        </a:solidFill>
                        <a:latin typeface="+mj-lt"/>
                        <a:ea typeface="+mj-lt"/>
                        <a:cs typeface="+mj-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solidFill>
                            <a:schemeClr val="bg1"/>
                          </a:solidFill>
                          <a:latin typeface="+mj-lt"/>
                          <a:ea typeface="+mj-lt"/>
                          <a:cs typeface="宋体" charset="0"/>
                        </a:rPr>
                        <a:t>1.To check if Ss have</a:t>
                      </a:r>
                      <a:r>
                        <a:rPr lang="en-US" altLang="en-US" sz="2000" b="1">
                          <a:solidFill>
                            <a:schemeClr val="bg1"/>
                          </a:solidFill>
                          <a:latin typeface="+mj-lt"/>
                          <a:ea typeface="+mj-lt"/>
                          <a:cs typeface="宋体" charset="0"/>
                        </a:rPr>
                        <a:t> </a:t>
                      </a:r>
                      <a:r>
                        <a:rPr lang="en-US" sz="2000" b="1">
                          <a:solidFill>
                            <a:schemeClr val="bg1"/>
                          </a:solidFill>
                          <a:latin typeface="+mj-lt"/>
                          <a:ea typeface="+mj-lt"/>
                          <a:cs typeface="宋体" charset="0"/>
                        </a:rPr>
                        <a:t>remembered the activities of Christmas</a:t>
                      </a:r>
                      <a:r>
                        <a:rPr lang="en-US" sz="2000" b="1">
                          <a:solidFill>
                            <a:schemeClr val="bg1"/>
                          </a:solidFill>
                          <a:latin typeface="+mj-lt"/>
                          <a:ea typeface="+mj-lt"/>
                          <a:cs typeface="Times New Roman" charset="0"/>
                        </a:rPr>
                        <a:t> </a:t>
                      </a:r>
                    </a:p>
                    <a:p>
                      <a:pPr indent="0">
                        <a:buNone/>
                      </a:pPr>
                      <a:r>
                        <a:rPr lang="en-US" sz="2000" b="1">
                          <a:solidFill>
                            <a:schemeClr val="bg1"/>
                          </a:solidFill>
                          <a:latin typeface="+mj-lt"/>
                          <a:ea typeface="+mj-lt"/>
                          <a:cs typeface="宋体" charset="0"/>
                        </a:rPr>
                        <a:t>2.To help Ss practice oral English </a:t>
                      </a:r>
                      <a:endParaRPr lang="en-US" altLang="en-US" sz="2000" b="1">
                        <a:solidFill>
                          <a:schemeClr val="bg1"/>
                        </a:solidFill>
                        <a:latin typeface="+mj-lt"/>
                        <a:ea typeface="+mj-lt"/>
                        <a:cs typeface="宋体"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solidFill>
                            <a:schemeClr val="bg1"/>
                          </a:solidFill>
                          <a:latin typeface="+mj-lt"/>
                          <a:ea typeface="+mj-lt"/>
                          <a:cs typeface="Times New Roman" charset="0"/>
                        </a:rPr>
                        <a:t>3’</a:t>
                      </a:r>
                    </a:p>
                    <a:p>
                      <a:pPr indent="0">
                        <a:buNone/>
                      </a:pPr>
                      <a:r>
                        <a:rPr lang="en-US" sz="2000" b="1">
                          <a:solidFill>
                            <a:schemeClr val="bg1"/>
                          </a:solidFill>
                          <a:latin typeface="+mj-lt"/>
                          <a:ea typeface="+mj-lt"/>
                          <a:cs typeface="Times New Roman" charset="0"/>
                        </a:rPr>
                        <a:t>C</a:t>
                      </a:r>
                      <a:r>
                        <a:rPr lang="en-US" altLang="en-US" sz="2000" b="1">
                          <a:solidFill>
                            <a:schemeClr val="bg1"/>
                          </a:solidFill>
                          <a:latin typeface="+mj-lt"/>
                          <a:ea typeface="+mj-lt"/>
                          <a:cs typeface="Times New Roman" charset="0"/>
                        </a:rPr>
                        <a:t>lass </a:t>
                      </a:r>
                      <a:r>
                        <a:rPr lang="en-US" sz="2000" b="1">
                          <a:solidFill>
                            <a:schemeClr val="bg1"/>
                          </a:solidFill>
                          <a:latin typeface="+mj-lt"/>
                          <a:ea typeface="+mj-lt"/>
                          <a:cs typeface="Times New Roman" charset="0"/>
                        </a:rPr>
                        <a:t>W</a:t>
                      </a:r>
                      <a:r>
                        <a:rPr lang="en-US" altLang="en-US" sz="2000" b="1">
                          <a:solidFill>
                            <a:schemeClr val="bg1"/>
                          </a:solidFill>
                          <a:latin typeface="+mj-lt"/>
                          <a:ea typeface="+mj-lt"/>
                          <a:cs typeface="Times New Roman" charset="0"/>
                        </a:rPr>
                        <a:t>ork ,</a:t>
                      </a:r>
                    </a:p>
                    <a:p>
                      <a:pPr indent="0">
                        <a:buNone/>
                      </a:pPr>
                      <a:r>
                        <a:rPr lang="en-US" sz="2000" b="1">
                          <a:solidFill>
                            <a:schemeClr val="bg1"/>
                          </a:solidFill>
                          <a:latin typeface="+mj-lt"/>
                          <a:ea typeface="+mj-lt"/>
                          <a:cs typeface="Times New Roman" charset="0"/>
                        </a:rPr>
                        <a:t>P</a:t>
                      </a:r>
                      <a:r>
                        <a:rPr lang="en-US" altLang="en-US" sz="2000" b="1">
                          <a:solidFill>
                            <a:schemeClr val="bg1"/>
                          </a:solidFill>
                          <a:latin typeface="+mj-lt"/>
                          <a:ea typeface="+mj-lt"/>
                          <a:cs typeface="Times New Roman" charset="0"/>
                        </a:rPr>
                        <a:t>air </a:t>
                      </a:r>
                      <a:r>
                        <a:rPr lang="en-US" sz="2000" b="1">
                          <a:solidFill>
                            <a:schemeClr val="bg1"/>
                          </a:solidFill>
                          <a:latin typeface="+mj-lt"/>
                          <a:ea typeface="+mj-lt"/>
                          <a:cs typeface="宋体" charset="0"/>
                        </a:rPr>
                        <a:t>W</a:t>
                      </a:r>
                      <a:r>
                        <a:rPr lang="en-US" altLang="en-US" sz="2000" b="1">
                          <a:solidFill>
                            <a:schemeClr val="bg1"/>
                          </a:solidFill>
                          <a:latin typeface="+mj-lt"/>
                          <a:ea typeface="+mj-lt"/>
                          <a:cs typeface="宋体" charset="0"/>
                        </a:rPr>
                        <a:t>ork, Group </a:t>
                      </a:r>
                    </a:p>
                    <a:p>
                      <a:pPr indent="0">
                        <a:buNone/>
                      </a:pPr>
                      <a:r>
                        <a:rPr lang="en-US" altLang="en-US" sz="2000" b="1">
                          <a:solidFill>
                            <a:schemeClr val="bg1"/>
                          </a:solidFill>
                          <a:latin typeface="+mj-lt"/>
                          <a:ea typeface="+mj-lt"/>
                          <a:cs typeface="宋体" charset="0"/>
                        </a:rPr>
                        <a:t>Competition</a:t>
                      </a: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7153">
        <p15:prstTrans prst="wind"/>
      </p:transition>
    </mc:Choice>
    <mc:Fallback xmlns="">
      <p:transition spd="slow" advTm="171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88208" cy="685506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95" y="4180114"/>
            <a:ext cx="12421590" cy="348001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81" y="-106878"/>
            <a:ext cx="961901" cy="961901"/>
          </a:xfrm>
          <a:prstGeom prst="rect">
            <a:avLst/>
          </a:prstGeom>
        </p:spPr>
      </p:pic>
      <p:graphicFrame>
        <p:nvGraphicFramePr>
          <p:cNvPr id="2" name="表格 1"/>
          <p:cNvGraphicFramePr/>
          <p:nvPr/>
        </p:nvGraphicFramePr>
        <p:xfrm>
          <a:off x="474980" y="328295"/>
          <a:ext cx="11085830" cy="3774440"/>
        </p:xfrm>
        <a:graphic>
          <a:graphicData uri="http://schemas.openxmlformats.org/drawingml/2006/table">
            <a:tbl>
              <a:tblPr firstRow="1" bandRow="1">
                <a:tableStyleId>{5940675A-B579-460E-94D1-54222C63F5DA}</a:tableStyleId>
              </a:tblPr>
              <a:tblGrid>
                <a:gridCol w="1340485">
                  <a:extLst>
                    <a:ext uri="{9D8B030D-6E8A-4147-A177-3AD203B41FA5}">
                      <a16:colId xmlns:a16="http://schemas.microsoft.com/office/drawing/2014/main" val="20000"/>
                    </a:ext>
                  </a:extLst>
                </a:gridCol>
                <a:gridCol w="1233170">
                  <a:extLst>
                    <a:ext uri="{9D8B030D-6E8A-4147-A177-3AD203B41FA5}">
                      <a16:colId xmlns:a16="http://schemas.microsoft.com/office/drawing/2014/main" val="20001"/>
                    </a:ext>
                  </a:extLst>
                </a:gridCol>
                <a:gridCol w="4176395">
                  <a:extLst>
                    <a:ext uri="{9D8B030D-6E8A-4147-A177-3AD203B41FA5}">
                      <a16:colId xmlns:a16="http://schemas.microsoft.com/office/drawing/2014/main" val="20002"/>
                    </a:ext>
                  </a:extLst>
                </a:gridCol>
                <a:gridCol w="2610485">
                  <a:extLst>
                    <a:ext uri="{9D8B030D-6E8A-4147-A177-3AD203B41FA5}">
                      <a16:colId xmlns:a16="http://schemas.microsoft.com/office/drawing/2014/main" val="20003"/>
                    </a:ext>
                  </a:extLst>
                </a:gridCol>
                <a:gridCol w="1725295">
                  <a:extLst>
                    <a:ext uri="{9D8B030D-6E8A-4147-A177-3AD203B41FA5}">
                      <a16:colId xmlns:a16="http://schemas.microsoft.com/office/drawing/2014/main" val="20004"/>
                    </a:ext>
                  </a:extLst>
                </a:gridCol>
              </a:tblGrid>
              <a:tr h="1579880">
                <a:tc>
                  <a:txBody>
                    <a:bodyPr/>
                    <a:lstStyle/>
                    <a:p>
                      <a:pPr indent="0">
                        <a:buNone/>
                      </a:pPr>
                      <a:r>
                        <a:rPr lang="en-US" sz="1600" b="1">
                          <a:solidFill>
                            <a:schemeClr val="bg1"/>
                          </a:solidFill>
                          <a:latin typeface="Times New Roman" charset="0"/>
                          <a:cs typeface="Times New Roman" charset="0"/>
                        </a:rPr>
                        <a:t>Teaching objectives</a:t>
                      </a:r>
                      <a:endParaRPr lang="en-US" altLang="en-US" sz="16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2400" b="1">
                          <a:solidFill>
                            <a:schemeClr val="bg1"/>
                          </a:solidFill>
                          <a:latin typeface="Times New Roman" charset="0"/>
                          <a:cs typeface="Times New Roman" charset="0"/>
                        </a:rPr>
                        <a:t>Teaching activities &amp; step</a:t>
                      </a:r>
                      <a:r>
                        <a:rPr lang="en-US" sz="2400" b="1">
                          <a:solidFill>
                            <a:schemeClr val="bg1"/>
                          </a:solidFill>
                          <a:latin typeface="宋体" charset="0"/>
                          <a:cs typeface="宋体" charset="0"/>
                        </a:rPr>
                        <a:t>s</a:t>
                      </a:r>
                      <a:endParaRPr lang="en-US" altLang="en-US" sz="2400" b="1">
                        <a:solidFill>
                          <a:schemeClr val="bg1"/>
                        </a:solidFill>
                        <a:latin typeface="宋体" charset="0"/>
                        <a:ea typeface="Times New Roman" charset="0"/>
                        <a:cs typeface="宋体"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2400" b="1">
                          <a:solidFill>
                            <a:schemeClr val="bg1"/>
                          </a:solidFill>
                          <a:latin typeface="Times New Roman" charset="0"/>
                          <a:cs typeface="Times New Roman" charset="0"/>
                        </a:rPr>
                        <a:t>Purpose</a:t>
                      </a:r>
                      <a:endParaRPr lang="en-US" altLang="en-US" sz="24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Times New Roman" charset="0"/>
                          <a:cs typeface="Times New Roman" charset="0"/>
                        </a:rPr>
                        <a:t>Time&amp; mode</a:t>
                      </a:r>
                      <a:endParaRPr lang="en-US" altLang="en-US" sz="24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85290">
                <a:tc>
                  <a:txBody>
                    <a:bodyPr/>
                    <a:lstStyle/>
                    <a:p>
                      <a:pPr indent="0" algn="ctr">
                        <a:buNone/>
                      </a:pPr>
                      <a:r>
                        <a:rPr lang="en-US" sz="2000" b="1">
                          <a:solidFill>
                            <a:schemeClr val="bg1"/>
                          </a:solidFill>
                          <a:latin typeface="+mj-lt"/>
                          <a:ea typeface="+mj-lt"/>
                          <a:cs typeface="Times New Roman" charset="0"/>
                        </a:rPr>
                        <a:t>Objective 4</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mj-lt"/>
                          <a:ea typeface="+mj-lt"/>
                          <a:cs typeface="+mj-lt"/>
                        </a:rPr>
                        <a:t>Step 6：Careful reading Activity 3</a:t>
                      </a:r>
                      <a:endParaRPr lang="en-US" altLang="en-US" sz="2400" b="1">
                        <a:solidFill>
                          <a:schemeClr val="bg1"/>
                        </a:solidFill>
                        <a:latin typeface="+mj-lt"/>
                        <a:ea typeface="+mj-lt"/>
                        <a:cs typeface="+mj-lt"/>
                      </a:endParaRPr>
                    </a:p>
                  </a:txBody>
                  <a:tcPr marL="68580" marR="68580" marT="0" marB="0">
                    <a:lnL w="12700" cap="flat" cmpd="sng" algn="ctr">
                      <a:solidFill>
                        <a:srgbClr val="080000"/>
                      </a:solidFill>
                      <a:prstDash val="solid"/>
                      <a:round/>
                      <a:headEnd type="none" w="med" len="med"/>
                      <a:tailEnd type="none" w="med" len="med"/>
                    </a:lnL>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2400" b="1">
                          <a:solidFill>
                            <a:schemeClr val="bg1"/>
                          </a:solidFill>
                          <a:latin typeface="+mj-lt"/>
                          <a:ea typeface="+mj-lt"/>
                          <a:cs typeface="宋体" charset="0"/>
                        </a:rPr>
                        <a:t>T invites several Ss to retell the story </a:t>
                      </a:r>
                      <a:r>
                        <a:rPr lang="en-US" altLang="en-US" sz="2400" b="1">
                          <a:solidFill>
                            <a:schemeClr val="bg1"/>
                          </a:solidFill>
                          <a:latin typeface="+mj-lt"/>
                          <a:ea typeface="+mj-lt"/>
                          <a:cs typeface="宋体" charset="0"/>
                        </a:rPr>
                        <a:t>according to the clues of several pictures.</a:t>
                      </a:r>
                    </a:p>
                  </a:txBody>
                  <a:tcPr marL="68580" marR="68580" marT="0" marB="0">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2400" b="1">
                          <a:solidFill>
                            <a:schemeClr val="bg1"/>
                          </a:solidFill>
                          <a:latin typeface="+mj-lt"/>
                          <a:ea typeface="+mj-lt"/>
                          <a:cs typeface="Times New Roman" charset="0"/>
                        </a:rPr>
                        <a:t>To </a:t>
                      </a:r>
                      <a:r>
                        <a:rPr lang="en-US" sz="2400" b="1">
                          <a:solidFill>
                            <a:schemeClr val="bg1"/>
                          </a:solidFill>
                          <a:latin typeface="+mj-lt"/>
                          <a:ea typeface="+mj-lt"/>
                          <a:cs typeface="宋体" charset="0"/>
                        </a:rPr>
                        <a:t>cultivate Ss</a:t>
                      </a:r>
                      <a:r>
                        <a:rPr lang="en-US" sz="2400" b="1">
                          <a:solidFill>
                            <a:schemeClr val="bg1"/>
                          </a:solidFill>
                          <a:latin typeface="+mj-lt"/>
                          <a:ea typeface="+mj-lt"/>
                          <a:cs typeface="Times New Roman" charset="0"/>
                        </a:rPr>
                        <a:t>’</a:t>
                      </a:r>
                      <a:r>
                        <a:rPr lang="en-US" sz="2400" b="1">
                          <a:solidFill>
                            <a:schemeClr val="bg1"/>
                          </a:solidFill>
                          <a:latin typeface="+mj-lt"/>
                          <a:ea typeface="+mj-lt"/>
                          <a:cs typeface="宋体" charset="0"/>
                        </a:rPr>
                        <a:t> ability of retelling </a:t>
                      </a:r>
                      <a:r>
                        <a:rPr lang="en-US" sz="2400" b="1">
                          <a:solidFill>
                            <a:schemeClr val="bg1"/>
                          </a:solidFill>
                          <a:latin typeface="+mj-lt"/>
                          <a:ea typeface="+mj-lt"/>
                          <a:cs typeface="Times New Roman" charset="0"/>
                        </a:rPr>
                        <a:t>.  </a:t>
                      </a:r>
                      <a:endParaRPr lang="en-US" altLang="en-US" sz="2400" b="1">
                        <a:solidFill>
                          <a:schemeClr val="bg1"/>
                        </a:solidFill>
                        <a:latin typeface="+mj-lt"/>
                        <a:ea typeface="+mj-lt"/>
                        <a:cs typeface="Times New Roman" charset="0"/>
                      </a:endParaRPr>
                    </a:p>
                  </a:txBody>
                  <a:tcPr marL="68580" marR="68580" marT="0" marB="0">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2400" b="1">
                          <a:solidFill>
                            <a:schemeClr val="bg1"/>
                          </a:solidFill>
                          <a:latin typeface="+mj-lt"/>
                          <a:ea typeface="+mj-lt"/>
                          <a:cs typeface="Times New Roman" charset="0"/>
                        </a:rPr>
                        <a:t>5’</a:t>
                      </a:r>
                    </a:p>
                    <a:p>
                      <a:pPr indent="0">
                        <a:buNone/>
                      </a:pPr>
                      <a:r>
                        <a:rPr lang="en-US" sz="2400" b="1">
                          <a:solidFill>
                            <a:schemeClr val="bg1"/>
                          </a:solidFill>
                          <a:latin typeface="+mj-lt"/>
                          <a:ea typeface="+mj-lt"/>
                          <a:cs typeface="Times New Roman" charset="0"/>
                        </a:rPr>
                        <a:t>I</a:t>
                      </a:r>
                      <a:r>
                        <a:rPr lang="en-US" altLang="en-US" sz="2400" b="1">
                          <a:solidFill>
                            <a:schemeClr val="bg1"/>
                          </a:solidFill>
                          <a:latin typeface="+mj-lt"/>
                          <a:ea typeface="+mj-lt"/>
                          <a:cs typeface="Times New Roman" charset="0"/>
                        </a:rPr>
                        <a:t>ndividual </a:t>
                      </a:r>
                      <a:r>
                        <a:rPr lang="en-US" sz="2400" b="1">
                          <a:solidFill>
                            <a:schemeClr val="bg1"/>
                          </a:solidFill>
                          <a:latin typeface="+mj-lt"/>
                          <a:ea typeface="+mj-lt"/>
                          <a:cs typeface="Times New Roman" charset="0"/>
                        </a:rPr>
                        <a:t>W</a:t>
                      </a:r>
                      <a:r>
                        <a:rPr lang="en-US" altLang="en-US" sz="2400" b="1">
                          <a:solidFill>
                            <a:schemeClr val="bg1"/>
                          </a:solidFill>
                          <a:latin typeface="+mj-lt"/>
                          <a:ea typeface="+mj-lt"/>
                          <a:cs typeface="Times New Roman" charset="0"/>
                        </a:rPr>
                        <a:t>ork</a:t>
                      </a:r>
                      <a:endParaRPr lang="en-US" sz="2400" b="1">
                        <a:solidFill>
                          <a:schemeClr val="bg1"/>
                        </a:solidFill>
                        <a:latin typeface="+mj-lt"/>
                        <a:ea typeface="+mj-lt"/>
                        <a:cs typeface="Times New Roman" charset="0"/>
                      </a:endParaRPr>
                    </a:p>
                    <a:p>
                      <a:pPr indent="0">
                        <a:buNone/>
                      </a:pPr>
                      <a:r>
                        <a:rPr lang="en-US" altLang="en-US" sz="2400" b="1">
                          <a:solidFill>
                            <a:schemeClr val="bg1"/>
                          </a:solidFill>
                          <a:latin typeface="+mj-lt"/>
                          <a:ea typeface="+mj-lt"/>
                          <a:cs typeface="Times New Roman" charset="0"/>
                        </a:rPr>
                        <a:t>Group Competition</a:t>
                      </a:r>
                    </a:p>
                  </a:txBody>
                  <a:tcPr marL="68580" marR="68580" marT="0" marB="0">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1745">
        <p15:prstTrans prst="wind"/>
      </p:transition>
    </mc:Choice>
    <mc:Fallback xmlns="">
      <p:transition spd="slow" advTm="417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88208" cy="685506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95" y="4180114"/>
            <a:ext cx="12421590" cy="348001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81" y="-106878"/>
            <a:ext cx="961901" cy="961901"/>
          </a:xfrm>
          <a:prstGeom prst="rect">
            <a:avLst/>
          </a:prstGeom>
        </p:spPr>
      </p:pic>
      <p:graphicFrame>
        <p:nvGraphicFramePr>
          <p:cNvPr id="2" name="表格 1"/>
          <p:cNvGraphicFramePr/>
          <p:nvPr/>
        </p:nvGraphicFramePr>
        <p:xfrm>
          <a:off x="474980" y="328295"/>
          <a:ext cx="11085830" cy="4965700"/>
        </p:xfrm>
        <a:graphic>
          <a:graphicData uri="http://schemas.openxmlformats.org/drawingml/2006/table">
            <a:tbl>
              <a:tblPr firstRow="1" bandRow="1">
                <a:tableStyleId>{5940675A-B579-460E-94D1-54222C63F5DA}</a:tableStyleId>
              </a:tblPr>
              <a:tblGrid>
                <a:gridCol w="1408430">
                  <a:extLst>
                    <a:ext uri="{9D8B030D-6E8A-4147-A177-3AD203B41FA5}">
                      <a16:colId xmlns:a16="http://schemas.microsoft.com/office/drawing/2014/main" val="20000"/>
                    </a:ext>
                  </a:extLst>
                </a:gridCol>
                <a:gridCol w="1116330">
                  <a:extLst>
                    <a:ext uri="{9D8B030D-6E8A-4147-A177-3AD203B41FA5}">
                      <a16:colId xmlns:a16="http://schemas.microsoft.com/office/drawing/2014/main" val="20001"/>
                    </a:ext>
                  </a:extLst>
                </a:gridCol>
                <a:gridCol w="4459605">
                  <a:extLst>
                    <a:ext uri="{9D8B030D-6E8A-4147-A177-3AD203B41FA5}">
                      <a16:colId xmlns:a16="http://schemas.microsoft.com/office/drawing/2014/main" val="20002"/>
                    </a:ext>
                  </a:extLst>
                </a:gridCol>
                <a:gridCol w="2903220">
                  <a:extLst>
                    <a:ext uri="{9D8B030D-6E8A-4147-A177-3AD203B41FA5}">
                      <a16:colId xmlns:a16="http://schemas.microsoft.com/office/drawing/2014/main" val="20003"/>
                    </a:ext>
                  </a:extLst>
                </a:gridCol>
                <a:gridCol w="1198245">
                  <a:extLst>
                    <a:ext uri="{9D8B030D-6E8A-4147-A177-3AD203B41FA5}">
                      <a16:colId xmlns:a16="http://schemas.microsoft.com/office/drawing/2014/main" val="20004"/>
                    </a:ext>
                  </a:extLst>
                </a:gridCol>
              </a:tblGrid>
              <a:tr h="1003300">
                <a:tc>
                  <a:txBody>
                    <a:bodyPr/>
                    <a:lstStyle/>
                    <a:p>
                      <a:pPr indent="0">
                        <a:buNone/>
                      </a:pPr>
                      <a:r>
                        <a:rPr lang="en-US" sz="2000" b="1">
                          <a:solidFill>
                            <a:schemeClr val="bg1"/>
                          </a:solidFill>
                          <a:latin typeface="Times New Roman" charset="0"/>
                          <a:cs typeface="Times New Roman" charset="0"/>
                        </a:rPr>
                        <a:t>Teaching objectives</a:t>
                      </a:r>
                      <a:endParaRPr lang="en-US" altLang="en-US" sz="20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2400" b="1">
                          <a:solidFill>
                            <a:schemeClr val="bg1"/>
                          </a:solidFill>
                          <a:latin typeface="Times New Roman" charset="0"/>
                          <a:cs typeface="Times New Roman" charset="0"/>
                        </a:rPr>
                        <a:t>Teaching activities &amp; step</a:t>
                      </a:r>
                      <a:r>
                        <a:rPr lang="en-US" sz="2400" b="1">
                          <a:solidFill>
                            <a:schemeClr val="bg1"/>
                          </a:solidFill>
                          <a:latin typeface="宋体" charset="0"/>
                          <a:cs typeface="宋体" charset="0"/>
                        </a:rPr>
                        <a:t>s</a:t>
                      </a:r>
                      <a:endParaRPr lang="en-US" altLang="en-US" sz="2400" b="1">
                        <a:solidFill>
                          <a:schemeClr val="bg1"/>
                        </a:solidFill>
                        <a:latin typeface="宋体" charset="0"/>
                        <a:ea typeface="Times New Roman" charset="0"/>
                        <a:cs typeface="宋体"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2400" b="1">
                          <a:solidFill>
                            <a:schemeClr val="bg1"/>
                          </a:solidFill>
                          <a:latin typeface="Times New Roman" charset="0"/>
                          <a:cs typeface="Times New Roman" charset="0"/>
                        </a:rPr>
                        <a:t>Purpose</a:t>
                      </a:r>
                      <a:endParaRPr lang="en-US" altLang="en-US" sz="24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Times New Roman" charset="0"/>
                          <a:cs typeface="Times New Roman" charset="0"/>
                        </a:rPr>
                        <a:t>Time&amp; mode</a:t>
                      </a:r>
                      <a:endParaRPr lang="en-US" altLang="en-US" sz="24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1945">
                <a:tc gridSpan="5">
                  <a:txBody>
                    <a:bodyPr/>
                    <a:lstStyle/>
                    <a:p>
                      <a:pPr indent="0">
                        <a:buNone/>
                      </a:pPr>
                      <a:r>
                        <a:rPr lang="en-US" sz="2400" b="1">
                          <a:solidFill>
                            <a:schemeClr val="bg1"/>
                          </a:solidFill>
                          <a:latin typeface="Times New Roman" charset="0"/>
                          <a:cs typeface="Times New Roman" charset="0"/>
                        </a:rPr>
                        <a:t>		</a:t>
                      </a:r>
                      <a:endParaRPr lang="en-US" altLang="en-US" sz="24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1"/>
                  </a:ext>
                </a:extLst>
              </a:tr>
              <a:tr h="3596640">
                <a:tc>
                  <a:txBody>
                    <a:bodyPr/>
                    <a:lstStyle/>
                    <a:p>
                      <a:pPr algn="ctr">
                        <a:buClrTx/>
                        <a:buSzTx/>
                        <a:buFontTx/>
                        <a:buNone/>
                      </a:pPr>
                      <a:r>
                        <a:rPr lang="en-US" sz="2400" b="1">
                          <a:solidFill>
                            <a:schemeClr val="bg1"/>
                          </a:solidFill>
                          <a:latin typeface="+mj-lt"/>
                          <a:ea typeface="+mj-lt"/>
                          <a:cs typeface="Times New Roman" charset="0"/>
                        </a:rPr>
                        <a:t>  Objective 5</a:t>
                      </a:r>
                    </a:p>
                    <a:p>
                      <a:pPr algn="ctr">
                        <a:buClrTx/>
                        <a:buSzTx/>
                        <a:buFontTx/>
                        <a:buNone/>
                      </a:pPr>
                      <a:r>
                        <a:rPr lang="en-US" sz="2400" b="1">
                          <a:solidFill>
                            <a:schemeClr val="bg1"/>
                          </a:solidFill>
                          <a:latin typeface="+mj-lt"/>
                          <a:ea typeface="+mj-lt"/>
                          <a:cs typeface="Times New Roman" charset="0"/>
                        </a:rPr>
                        <a:t>Objective </a:t>
                      </a:r>
                    </a:p>
                    <a:p>
                      <a:pPr algn="ctr">
                        <a:buClrTx/>
                        <a:buSzTx/>
                        <a:buFontTx/>
                        <a:buNone/>
                      </a:pPr>
                      <a:r>
                        <a:rPr lang="en-US" sz="2400" b="1">
                          <a:solidFill>
                            <a:schemeClr val="bg1"/>
                          </a:solidFill>
                          <a:latin typeface="+mj-lt"/>
                          <a:ea typeface="+mj-lt"/>
                          <a:cs typeface="Times New Roman" charset="0"/>
                        </a:rPr>
                        <a:t>6</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mj-lt"/>
                          <a:ea typeface="+mj-lt"/>
                          <a:cs typeface="+mj-lt"/>
                        </a:rPr>
                        <a:t>Step 7：Careful reading Activity 4</a:t>
                      </a:r>
                      <a:endParaRPr lang="en-US" altLang="en-US" sz="2400" b="1">
                        <a:solidFill>
                          <a:schemeClr val="bg1"/>
                        </a:solidFill>
                        <a:latin typeface="+mj-lt"/>
                        <a:ea typeface="+mj-lt"/>
                        <a:cs typeface="+mj-lt"/>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mj-lt"/>
                          <a:ea typeface="+mj-lt"/>
                          <a:cs typeface="宋体" charset="0"/>
                        </a:rPr>
                        <a:t>Ss Compare the different activities of the writer on this Christmas and on each Christmas after Granny passed away,</a:t>
                      </a:r>
                      <a:r>
                        <a:rPr lang="en-US" sz="2400" b="1">
                          <a:solidFill>
                            <a:schemeClr val="bg1"/>
                          </a:solidFill>
                          <a:latin typeface="+mj-lt"/>
                          <a:ea typeface="+mj-lt"/>
                          <a:cs typeface="Times New Roman" charset="0"/>
                        </a:rPr>
                        <a:t> </a:t>
                      </a:r>
                      <a:r>
                        <a:rPr lang="en-US" sz="2400" b="1">
                          <a:solidFill>
                            <a:schemeClr val="bg1"/>
                          </a:solidFill>
                          <a:latin typeface="+mj-lt"/>
                          <a:ea typeface="+mj-lt"/>
                          <a:cs typeface="宋体" charset="0"/>
                        </a:rPr>
                        <a:t>then try to taste the emotions of the writer.</a:t>
                      </a:r>
                      <a:r>
                        <a:rPr lang="en-US" sz="2400" b="1">
                          <a:solidFill>
                            <a:schemeClr val="bg1"/>
                          </a:solidFill>
                          <a:latin typeface="+mj-lt"/>
                          <a:ea typeface="+mj-lt"/>
                          <a:cs typeface="Times New Roman" charset="0"/>
                        </a:rPr>
                        <a:t> </a:t>
                      </a:r>
                      <a:endParaRPr lang="en-US" altLang="en-US" sz="2400" b="1">
                        <a:solidFill>
                          <a:schemeClr val="bg1"/>
                        </a:solidFill>
                        <a:latin typeface="+mj-lt"/>
                        <a:ea typeface="+mj-lt"/>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mj-lt"/>
                          <a:ea typeface="+mj-lt"/>
                          <a:cs typeface="宋体" charset="0"/>
                        </a:rPr>
                        <a:t>1.</a:t>
                      </a:r>
                      <a:r>
                        <a:rPr lang="en-US" sz="2400" b="1">
                          <a:solidFill>
                            <a:schemeClr val="bg1"/>
                          </a:solidFill>
                          <a:latin typeface="+mj-lt"/>
                          <a:ea typeface="+mj-lt"/>
                          <a:cs typeface="Times New Roman" charset="0"/>
                        </a:rPr>
                        <a:t>To cultivate Ss’ ability of </a:t>
                      </a:r>
                      <a:r>
                        <a:rPr lang="en-US" sz="2400" b="1">
                          <a:solidFill>
                            <a:schemeClr val="bg1"/>
                          </a:solidFill>
                          <a:latin typeface="+mj-lt"/>
                          <a:ea typeface="+mj-lt"/>
                          <a:cs typeface="宋体" charset="0"/>
                        </a:rPr>
                        <a:t>tasting writer</a:t>
                      </a:r>
                      <a:r>
                        <a:rPr lang="en-US" sz="2400" b="1">
                          <a:solidFill>
                            <a:schemeClr val="bg1"/>
                          </a:solidFill>
                          <a:latin typeface="+mj-lt"/>
                          <a:ea typeface="+mj-lt"/>
                          <a:cs typeface="Times New Roman" charset="0"/>
                        </a:rPr>
                        <a:t>’</a:t>
                      </a:r>
                      <a:r>
                        <a:rPr lang="en-US" sz="2400" b="1">
                          <a:solidFill>
                            <a:schemeClr val="bg1"/>
                          </a:solidFill>
                          <a:latin typeface="+mj-lt"/>
                          <a:ea typeface="+mj-lt"/>
                          <a:cs typeface="宋体" charset="0"/>
                        </a:rPr>
                        <a:t>s emotions by comparison and contrast. </a:t>
                      </a:r>
                      <a:r>
                        <a:rPr lang="en-US" sz="2400" b="1">
                          <a:solidFill>
                            <a:schemeClr val="bg1"/>
                          </a:solidFill>
                          <a:latin typeface="+mj-lt"/>
                          <a:ea typeface="+mj-lt"/>
                          <a:cs typeface="Times New Roman" charset="0"/>
                        </a:rPr>
                        <a:t> </a:t>
                      </a:r>
                    </a:p>
                    <a:p>
                      <a:pPr indent="0">
                        <a:buNone/>
                      </a:pPr>
                      <a:r>
                        <a:rPr lang="en-US" sz="2400" b="1">
                          <a:solidFill>
                            <a:schemeClr val="bg1"/>
                          </a:solidFill>
                          <a:latin typeface="+mj-lt"/>
                          <a:ea typeface="+mj-lt"/>
                          <a:cs typeface="宋体" charset="0"/>
                        </a:rPr>
                        <a:t>2.To enable Ss make </a:t>
                      </a:r>
                      <a:r>
                        <a:rPr lang="en-US" sz="2400" b="1">
                          <a:solidFill>
                            <a:schemeClr val="bg1"/>
                          </a:solidFill>
                          <a:latin typeface="+mj-lt"/>
                          <a:ea typeface="+mj-lt"/>
                          <a:cs typeface="Times New Roman" charset="0"/>
                        </a:rPr>
                        <a:t>an </a:t>
                      </a:r>
                      <a:r>
                        <a:rPr lang="en-US" sz="2400" b="1">
                          <a:solidFill>
                            <a:schemeClr val="bg1"/>
                          </a:solidFill>
                          <a:latin typeface="+mj-lt"/>
                          <a:ea typeface="+mj-lt"/>
                          <a:cs typeface="宋体" charset="0"/>
                        </a:rPr>
                        <a:t>in-depth exploration of the text.</a:t>
                      </a:r>
                      <a:endParaRPr lang="en-US" altLang="en-US" sz="2400" b="1">
                        <a:solidFill>
                          <a:schemeClr val="bg1"/>
                        </a:solidFill>
                        <a:latin typeface="+mj-lt"/>
                        <a:ea typeface="+mj-lt"/>
                        <a:cs typeface="宋体"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mj-lt"/>
                          <a:ea typeface="+mj-lt"/>
                          <a:cs typeface="Times New Roman" charset="0"/>
                        </a:rPr>
                        <a:t>2’</a:t>
                      </a:r>
                    </a:p>
                    <a:p>
                      <a:pPr indent="0">
                        <a:buNone/>
                      </a:pPr>
                      <a:r>
                        <a:rPr lang="en-US" sz="2400" b="1">
                          <a:solidFill>
                            <a:schemeClr val="bg1"/>
                          </a:solidFill>
                          <a:latin typeface="+mj-lt"/>
                          <a:ea typeface="+mj-lt"/>
                          <a:cs typeface="宋体" charset="0"/>
                        </a:rPr>
                        <a:t>C</a:t>
                      </a:r>
                      <a:r>
                        <a:rPr lang="en-US" altLang="en-US" sz="2400" b="1">
                          <a:solidFill>
                            <a:schemeClr val="bg1"/>
                          </a:solidFill>
                          <a:latin typeface="+mj-lt"/>
                          <a:ea typeface="+mj-lt"/>
                          <a:cs typeface="宋体" charset="0"/>
                        </a:rPr>
                        <a:t>lass </a:t>
                      </a:r>
                      <a:r>
                        <a:rPr lang="en-US" sz="2400" b="1">
                          <a:solidFill>
                            <a:schemeClr val="bg1"/>
                          </a:solidFill>
                          <a:latin typeface="+mj-lt"/>
                          <a:ea typeface="+mj-lt"/>
                          <a:cs typeface="Times New Roman" charset="0"/>
                        </a:rPr>
                        <a:t>W</a:t>
                      </a:r>
                      <a:r>
                        <a:rPr lang="en-US" altLang="en-US" sz="2400" b="1">
                          <a:solidFill>
                            <a:schemeClr val="bg1"/>
                          </a:solidFill>
                          <a:latin typeface="+mj-lt"/>
                          <a:ea typeface="+mj-lt"/>
                          <a:cs typeface="Times New Roman" charset="0"/>
                        </a:rPr>
                        <a:t>ork,</a:t>
                      </a:r>
                    </a:p>
                    <a:p>
                      <a:pPr indent="0">
                        <a:buNone/>
                      </a:pPr>
                      <a:r>
                        <a:rPr lang="en-US" sz="2400" b="1">
                          <a:solidFill>
                            <a:schemeClr val="bg1"/>
                          </a:solidFill>
                          <a:latin typeface="+mj-lt"/>
                          <a:ea typeface="+mj-lt"/>
                          <a:cs typeface="宋体" charset="0"/>
                        </a:rPr>
                        <a:t>P</a:t>
                      </a:r>
                      <a:r>
                        <a:rPr lang="en-US" altLang="en-US" sz="2400" b="1">
                          <a:solidFill>
                            <a:schemeClr val="bg1"/>
                          </a:solidFill>
                          <a:latin typeface="+mj-lt"/>
                          <a:ea typeface="+mj-lt"/>
                          <a:cs typeface="宋体" charset="0"/>
                        </a:rPr>
                        <a:t>air </a:t>
                      </a:r>
                      <a:r>
                        <a:rPr lang="en-US" sz="2400" b="1">
                          <a:solidFill>
                            <a:schemeClr val="bg1"/>
                          </a:solidFill>
                          <a:latin typeface="+mj-lt"/>
                          <a:ea typeface="+mj-lt"/>
                          <a:cs typeface="Times New Roman" charset="0"/>
                        </a:rPr>
                        <a:t>W</a:t>
                      </a:r>
                      <a:r>
                        <a:rPr lang="en-US" altLang="en-US" sz="2400" b="1">
                          <a:solidFill>
                            <a:schemeClr val="bg1"/>
                          </a:solidFill>
                          <a:latin typeface="+mj-lt"/>
                          <a:ea typeface="+mj-lt"/>
                          <a:cs typeface="Times New Roman" charset="0"/>
                        </a:rPr>
                        <a:t>ork</a:t>
                      </a: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4218">
        <p15:prstTrans prst="wind"/>
      </p:transition>
    </mc:Choice>
    <mc:Fallback xmlns="">
      <p:transition spd="slow" advTm="142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29540" y="65405"/>
            <a:ext cx="12188208" cy="6855061"/>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70491">
            <a:off x="1310844" y="793005"/>
            <a:ext cx="3743487" cy="3669402"/>
          </a:xfrm>
          <a:prstGeom prst="rect">
            <a:avLst/>
          </a:prstGeom>
        </p:spPr>
      </p:pic>
      <p:sp>
        <p:nvSpPr>
          <p:cNvPr id="18" name="文本框 17"/>
          <p:cNvSpPr txBox="1"/>
          <p:nvPr/>
        </p:nvSpPr>
        <p:spPr>
          <a:xfrm>
            <a:off x="2669491" y="1411200"/>
            <a:ext cx="1472540" cy="2308324"/>
          </a:xfrm>
          <a:prstGeom prst="rect">
            <a:avLst/>
          </a:prstGeom>
          <a:noFill/>
        </p:spPr>
        <p:txBody>
          <a:bodyPr wrap="square" rtlCol="0">
            <a:spAutoFit/>
          </a:bodyPr>
          <a:lstStyle/>
          <a:p>
            <a:r>
              <a:rPr lang="zh-CN" altLang="en-US" sz="7200" b="1" dirty="0">
                <a:solidFill>
                  <a:schemeClr val="bg1"/>
                </a:solidFill>
                <a:effectLst>
                  <a:outerShdw blurRad="38100" dist="38100" dir="2700000" algn="tl">
                    <a:srgbClr val="000000">
                      <a:alpha val="43137"/>
                    </a:srgbClr>
                  </a:outerShdw>
                </a:effectLst>
                <a:latin typeface="字体视界-美好体" panose="02010601030101010101"/>
              </a:rPr>
              <a:t>目录</a:t>
            </a:r>
          </a:p>
        </p:txBody>
      </p:sp>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803" y="2617380"/>
            <a:ext cx="4009801" cy="2544887"/>
          </a:xfrm>
          <a:prstGeom prst="rect">
            <a:avLst/>
          </a:prstGeom>
        </p:spPr>
      </p:pic>
      <p:grpSp>
        <p:nvGrpSpPr>
          <p:cNvPr id="40" name="组合 39"/>
          <p:cNvGrpSpPr/>
          <p:nvPr/>
        </p:nvGrpSpPr>
        <p:grpSpPr>
          <a:xfrm>
            <a:off x="6635025" y="510150"/>
            <a:ext cx="1231271" cy="901050"/>
            <a:chOff x="6333860" y="953147"/>
            <a:chExt cx="1479029" cy="1082360"/>
          </a:xfrm>
        </p:grpSpPr>
        <p:pic>
          <p:nvPicPr>
            <p:cNvPr id="41" name="图片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46893">
              <a:off x="6333860" y="953147"/>
              <a:ext cx="1479029" cy="1082360"/>
            </a:xfrm>
            <a:prstGeom prst="rect">
              <a:avLst/>
            </a:prstGeom>
          </p:spPr>
        </p:pic>
        <p:sp>
          <p:nvSpPr>
            <p:cNvPr id="42" name="文本框 41"/>
            <p:cNvSpPr txBox="1"/>
            <p:nvPr/>
          </p:nvSpPr>
          <p:spPr>
            <a:xfrm>
              <a:off x="6411305" y="1180076"/>
              <a:ext cx="1078839" cy="628503"/>
            </a:xfrm>
            <a:prstGeom prst="rect">
              <a:avLst/>
            </a:prstGeom>
            <a:noFill/>
          </p:spPr>
          <p:txBody>
            <a:bodyPr wrap="square" rtlCol="0">
              <a:spAutoFit/>
            </a:bodyPr>
            <a:lstStyle/>
            <a:p>
              <a:r>
                <a:rPr lang="en-US" altLang="zh-CN" sz="2800" b="1" dirty="0">
                  <a:solidFill>
                    <a:schemeClr val="accent2">
                      <a:lumMod val="60000"/>
                      <a:lumOff val="40000"/>
                    </a:schemeClr>
                  </a:solidFill>
                  <a:effectLst>
                    <a:outerShdw blurRad="38100" dist="38100" dir="2700000" algn="tl">
                      <a:srgbClr val="000000">
                        <a:alpha val="43137"/>
                      </a:srgbClr>
                    </a:outerShdw>
                  </a:effectLst>
                  <a:ea typeface="字体视界-美好体" panose="02010601030101010101"/>
                </a:rPr>
                <a:t>01</a:t>
              </a:r>
              <a:endParaRPr lang="zh-CN" altLang="en-US" sz="2800" b="1" dirty="0">
                <a:solidFill>
                  <a:schemeClr val="accent2">
                    <a:lumMod val="60000"/>
                    <a:lumOff val="40000"/>
                  </a:schemeClr>
                </a:solidFill>
                <a:effectLst>
                  <a:outerShdw blurRad="38100" dist="38100" dir="2700000" algn="tl">
                    <a:srgbClr val="000000">
                      <a:alpha val="43137"/>
                    </a:srgbClr>
                  </a:outerShdw>
                </a:effectLst>
                <a:ea typeface="字体视界-美好体" panose="02010601030101010101"/>
              </a:endParaRPr>
            </a:p>
          </p:txBody>
        </p:sp>
      </p:grpSp>
      <p:grpSp>
        <p:nvGrpSpPr>
          <p:cNvPr id="43" name="组合 42"/>
          <p:cNvGrpSpPr/>
          <p:nvPr/>
        </p:nvGrpSpPr>
        <p:grpSpPr>
          <a:xfrm>
            <a:off x="6737259" y="3624023"/>
            <a:ext cx="1231271" cy="901050"/>
            <a:chOff x="6333860" y="953147"/>
            <a:chExt cx="1479029" cy="1082360"/>
          </a:xfrm>
        </p:grpSpPr>
        <p:pic>
          <p:nvPicPr>
            <p:cNvPr id="44" name="图片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46893">
              <a:off x="6333860" y="953147"/>
              <a:ext cx="1479029" cy="1082360"/>
            </a:xfrm>
            <a:prstGeom prst="rect">
              <a:avLst/>
            </a:prstGeom>
          </p:spPr>
        </p:pic>
        <p:sp>
          <p:nvSpPr>
            <p:cNvPr id="45" name="文本框 44"/>
            <p:cNvSpPr txBox="1"/>
            <p:nvPr/>
          </p:nvSpPr>
          <p:spPr>
            <a:xfrm>
              <a:off x="6411305" y="1180076"/>
              <a:ext cx="1078839" cy="627001"/>
            </a:xfrm>
            <a:prstGeom prst="rect">
              <a:avLst/>
            </a:prstGeom>
            <a:noFill/>
          </p:spPr>
          <p:txBody>
            <a:bodyPr wrap="square" rtlCol="0">
              <a:spAutoFit/>
            </a:bodyPr>
            <a:lstStyle/>
            <a:p>
              <a:r>
                <a:rPr lang="en-US" altLang="zh-CN" sz="2800" b="1" dirty="0">
                  <a:solidFill>
                    <a:schemeClr val="accent1">
                      <a:lumMod val="60000"/>
                      <a:lumOff val="40000"/>
                    </a:schemeClr>
                  </a:solidFill>
                  <a:effectLst>
                    <a:outerShdw blurRad="38100" dist="38100" dir="2700000" algn="tl">
                      <a:srgbClr val="000000">
                        <a:alpha val="43137"/>
                      </a:srgbClr>
                    </a:outerShdw>
                  </a:effectLst>
                  <a:ea typeface="字体视界-美好体" panose="02010601030101010101"/>
                </a:rPr>
                <a:t>04</a:t>
              </a:r>
              <a:endParaRPr lang="zh-CN" altLang="en-US" sz="2800" b="1" dirty="0">
                <a:solidFill>
                  <a:schemeClr val="accent1">
                    <a:lumMod val="60000"/>
                    <a:lumOff val="40000"/>
                  </a:schemeClr>
                </a:solidFill>
                <a:effectLst>
                  <a:outerShdw blurRad="38100" dist="38100" dir="2700000" algn="tl">
                    <a:srgbClr val="000000">
                      <a:alpha val="43137"/>
                    </a:srgbClr>
                  </a:outerShdw>
                </a:effectLst>
                <a:ea typeface="字体视界-美好体" panose="02010601030101010101"/>
              </a:endParaRPr>
            </a:p>
          </p:txBody>
        </p:sp>
      </p:grpSp>
      <p:grpSp>
        <p:nvGrpSpPr>
          <p:cNvPr id="46" name="组合 45"/>
          <p:cNvGrpSpPr/>
          <p:nvPr/>
        </p:nvGrpSpPr>
        <p:grpSpPr>
          <a:xfrm>
            <a:off x="6634553" y="4688668"/>
            <a:ext cx="1231271" cy="901050"/>
            <a:chOff x="6333860" y="953147"/>
            <a:chExt cx="1479029" cy="1082360"/>
          </a:xfrm>
        </p:grpSpPr>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46893">
              <a:off x="6333860" y="953147"/>
              <a:ext cx="1479029" cy="1082360"/>
            </a:xfrm>
            <a:prstGeom prst="rect">
              <a:avLst/>
            </a:prstGeom>
          </p:spPr>
        </p:pic>
        <p:sp>
          <p:nvSpPr>
            <p:cNvPr id="48" name="文本框 47"/>
            <p:cNvSpPr txBox="1"/>
            <p:nvPr/>
          </p:nvSpPr>
          <p:spPr>
            <a:xfrm>
              <a:off x="6411305" y="1180076"/>
              <a:ext cx="1078839" cy="627001"/>
            </a:xfrm>
            <a:prstGeom prst="rect">
              <a:avLst/>
            </a:prstGeom>
            <a:noFill/>
          </p:spPr>
          <p:txBody>
            <a:bodyPr wrap="square" rtlCol="0">
              <a:spAutoFit/>
            </a:bodyPr>
            <a:lstStyle/>
            <a:p>
              <a:r>
                <a:rPr lang="en-US" altLang="zh-CN" sz="2800" b="1" dirty="0">
                  <a:solidFill>
                    <a:schemeClr val="accent6">
                      <a:lumMod val="60000"/>
                      <a:lumOff val="40000"/>
                    </a:schemeClr>
                  </a:solidFill>
                  <a:effectLst>
                    <a:outerShdw blurRad="38100" dist="38100" dir="2700000" algn="tl">
                      <a:srgbClr val="000000">
                        <a:alpha val="43137"/>
                      </a:srgbClr>
                    </a:outerShdw>
                  </a:effectLst>
                  <a:ea typeface="字体视界-美好体" panose="02010601030101010101"/>
                </a:rPr>
                <a:t>05</a:t>
              </a:r>
              <a:endParaRPr lang="zh-CN" altLang="en-US" sz="2800" b="1" dirty="0">
                <a:solidFill>
                  <a:schemeClr val="accent6">
                    <a:lumMod val="60000"/>
                    <a:lumOff val="40000"/>
                  </a:schemeClr>
                </a:solidFill>
                <a:effectLst>
                  <a:outerShdw blurRad="38100" dist="38100" dir="2700000" algn="tl">
                    <a:srgbClr val="000000">
                      <a:alpha val="43137"/>
                    </a:srgbClr>
                  </a:outerShdw>
                </a:effectLst>
                <a:ea typeface="字体视界-美好体" panose="02010601030101010101"/>
              </a:endParaRPr>
            </a:p>
          </p:txBody>
        </p:sp>
      </p:grpSp>
      <p:grpSp>
        <p:nvGrpSpPr>
          <p:cNvPr id="65" name="组合 64"/>
          <p:cNvGrpSpPr/>
          <p:nvPr/>
        </p:nvGrpSpPr>
        <p:grpSpPr>
          <a:xfrm>
            <a:off x="8042153" y="2719768"/>
            <a:ext cx="2652093" cy="770807"/>
            <a:chOff x="7906898" y="589978"/>
            <a:chExt cx="2652093" cy="770807"/>
          </a:xfrm>
        </p:grpSpPr>
        <p:sp>
          <p:nvSpPr>
            <p:cNvPr id="52" name="文本框 51"/>
            <p:cNvSpPr txBox="1"/>
            <p:nvPr/>
          </p:nvSpPr>
          <p:spPr>
            <a:xfrm>
              <a:off x="8193705" y="589978"/>
              <a:ext cx="1769692" cy="521970"/>
            </a:xfrm>
            <a:prstGeom prst="rect">
              <a:avLst/>
            </a:prstGeom>
            <a:noFill/>
          </p:spPr>
          <p:txBody>
            <a:bodyPr wrap="square" rtlCol="0">
              <a:spAutoFit/>
            </a:bodyPr>
            <a:lstStyle/>
            <a:p>
              <a:pPr algn="ctr"/>
              <a:r>
                <a:rPr lang="zh-CN" altLang="en-US" sz="2800" b="1" dirty="0">
                  <a:solidFill>
                    <a:schemeClr val="bg1"/>
                  </a:solidFill>
                  <a:effectLst>
                    <a:outerShdw blurRad="38100" dist="38100" dir="2700000" algn="tl">
                      <a:srgbClr val="000000">
                        <a:alpha val="43137"/>
                      </a:srgbClr>
                    </a:outerShdw>
                  </a:effectLst>
                  <a:latin typeface="字体视界-美好体" panose="02010601030101010101"/>
                  <a:cs typeface="+mn-ea"/>
                  <a:sym typeface="+mn-lt"/>
                </a:rPr>
                <a:t>教学分析</a:t>
              </a:r>
              <a:endParaRPr lang="zh-CN" altLang="en-US" sz="2800" b="1" i="1" dirty="0">
                <a:solidFill>
                  <a:schemeClr val="bg1"/>
                </a:solidFill>
                <a:effectLst>
                  <a:outerShdw blurRad="38100" dist="38100" dir="2700000" algn="tl">
                    <a:srgbClr val="000000">
                      <a:alpha val="43137"/>
                    </a:srgbClr>
                  </a:outerShdw>
                </a:effectLst>
                <a:latin typeface="字体视界-美好体" panose="02010601030101010101"/>
                <a:cs typeface="+mn-ea"/>
                <a:sym typeface="+mn-lt"/>
              </a:endParaRPr>
            </a:p>
          </p:txBody>
        </p:sp>
        <p:sp>
          <p:nvSpPr>
            <p:cNvPr id="53" name="文本框 52"/>
            <p:cNvSpPr txBox="1"/>
            <p:nvPr/>
          </p:nvSpPr>
          <p:spPr>
            <a:xfrm>
              <a:off x="7906898" y="960675"/>
              <a:ext cx="2652093" cy="400110"/>
            </a:xfrm>
            <a:prstGeom prst="rect">
              <a:avLst/>
            </a:prstGeom>
            <a:noFill/>
          </p:spPr>
          <p:txBody>
            <a:bodyPr wrap="square" rtlCol="0">
              <a:spAutoFit/>
            </a:bodyPr>
            <a:lstStyle/>
            <a:p>
              <a:pPr algn="ctr"/>
              <a:r>
                <a:rPr lang="en-US" altLang="zh-CN" sz="20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Teaching analysis</a:t>
              </a:r>
              <a:endParaRPr lang="zh-CN" altLang="en-US" sz="2000" b="1" i="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endParaRPr>
            </a:p>
          </p:txBody>
        </p:sp>
      </p:grpSp>
      <p:grpSp>
        <p:nvGrpSpPr>
          <p:cNvPr id="66" name="组合 65"/>
          <p:cNvGrpSpPr/>
          <p:nvPr/>
        </p:nvGrpSpPr>
        <p:grpSpPr>
          <a:xfrm>
            <a:off x="8120380" y="3694430"/>
            <a:ext cx="2439035" cy="798243"/>
            <a:chOff x="7906898" y="1742538"/>
            <a:chExt cx="2652093" cy="798651"/>
          </a:xfrm>
        </p:grpSpPr>
        <p:sp>
          <p:nvSpPr>
            <p:cNvPr id="54" name="文本框 53"/>
            <p:cNvSpPr txBox="1"/>
            <p:nvPr/>
          </p:nvSpPr>
          <p:spPr>
            <a:xfrm>
              <a:off x="8193705" y="1742538"/>
              <a:ext cx="1769692" cy="522237"/>
            </a:xfrm>
            <a:prstGeom prst="rect">
              <a:avLst/>
            </a:prstGeom>
            <a:noFill/>
          </p:spPr>
          <p:txBody>
            <a:bodyPr wrap="square" rtlCol="0">
              <a:spAutoFit/>
            </a:bodyPr>
            <a:lstStyle/>
            <a:p>
              <a:pPr algn="ctr"/>
              <a:r>
                <a:rPr lang="zh-CN" altLang="en-US" sz="2800" b="1" dirty="0">
                  <a:solidFill>
                    <a:schemeClr val="bg1"/>
                  </a:solidFill>
                  <a:effectLst>
                    <a:outerShdw blurRad="38100" dist="38100" dir="2700000" algn="tl">
                      <a:srgbClr val="000000">
                        <a:alpha val="43137"/>
                      </a:srgbClr>
                    </a:outerShdw>
                  </a:effectLst>
                  <a:latin typeface="字体视界-美好体" panose="02010601030101010101"/>
                  <a:cs typeface="+mn-ea"/>
                  <a:sym typeface="+mn-lt"/>
                </a:rPr>
                <a:t>教学设计</a:t>
              </a:r>
              <a:endParaRPr lang="zh-CN" altLang="en-US" sz="2800" b="1" i="1" dirty="0">
                <a:solidFill>
                  <a:schemeClr val="bg1"/>
                </a:solidFill>
                <a:effectLst>
                  <a:outerShdw blurRad="38100" dist="38100" dir="2700000" algn="tl">
                    <a:srgbClr val="000000">
                      <a:alpha val="43137"/>
                    </a:srgbClr>
                  </a:outerShdw>
                </a:effectLst>
                <a:latin typeface="字体视界-美好体" panose="02010601030101010101"/>
                <a:cs typeface="+mn-ea"/>
                <a:sym typeface="+mn-lt"/>
              </a:endParaRPr>
            </a:p>
          </p:txBody>
        </p:sp>
        <p:sp>
          <p:nvSpPr>
            <p:cNvPr id="55" name="文本框 54"/>
            <p:cNvSpPr txBox="1"/>
            <p:nvPr/>
          </p:nvSpPr>
          <p:spPr>
            <a:xfrm>
              <a:off x="7906898" y="2142205"/>
              <a:ext cx="2652093" cy="398984"/>
            </a:xfrm>
            <a:prstGeom prst="rect">
              <a:avLst/>
            </a:prstGeom>
            <a:noFill/>
          </p:spPr>
          <p:txBody>
            <a:bodyPr wrap="square" rtlCol="0">
              <a:spAutoFit/>
            </a:bodyPr>
            <a:lstStyle/>
            <a:p>
              <a:pPr algn="ctr"/>
              <a:r>
                <a:rPr lang="en-US" altLang="zh-CN" sz="20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Teaching Design</a:t>
              </a:r>
              <a:endParaRPr lang="zh-CN" altLang="en-US" sz="2000" b="1" i="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endParaRPr>
            </a:p>
          </p:txBody>
        </p:sp>
      </p:grpSp>
      <p:grpSp>
        <p:nvGrpSpPr>
          <p:cNvPr id="59" name="组合 58"/>
          <p:cNvGrpSpPr/>
          <p:nvPr/>
        </p:nvGrpSpPr>
        <p:grpSpPr>
          <a:xfrm>
            <a:off x="7749209" y="4681221"/>
            <a:ext cx="3792000" cy="938056"/>
            <a:chOff x="7429492" y="2916078"/>
            <a:chExt cx="3995303" cy="725267"/>
          </a:xfrm>
        </p:grpSpPr>
        <p:sp>
          <p:nvSpPr>
            <p:cNvPr id="60" name="文本框 59"/>
            <p:cNvSpPr txBox="1"/>
            <p:nvPr/>
          </p:nvSpPr>
          <p:spPr>
            <a:xfrm>
              <a:off x="8193705" y="2916078"/>
              <a:ext cx="1769692" cy="403566"/>
            </a:xfrm>
            <a:prstGeom prst="rect">
              <a:avLst/>
            </a:prstGeom>
            <a:noFill/>
          </p:spPr>
          <p:txBody>
            <a:bodyPr wrap="square" rtlCol="0">
              <a:spAutoFit/>
            </a:bodyPr>
            <a:lstStyle/>
            <a:p>
              <a:pPr algn="ctr"/>
              <a:r>
                <a:rPr lang="zh-CN" altLang="en-US" sz="2800" b="1" dirty="0">
                  <a:solidFill>
                    <a:schemeClr val="bg1"/>
                  </a:solidFill>
                  <a:effectLst>
                    <a:outerShdw blurRad="38100" dist="38100" dir="2700000" algn="tl">
                      <a:srgbClr val="000000">
                        <a:alpha val="43137"/>
                      </a:srgbClr>
                    </a:outerShdw>
                  </a:effectLst>
                  <a:latin typeface="字体视界-美好体" panose="02010601030101010101"/>
                  <a:cs typeface="+mn-ea"/>
                  <a:sym typeface="+mn-lt"/>
                </a:rPr>
                <a:t>教学反思</a:t>
              </a:r>
              <a:endParaRPr lang="zh-CN" altLang="en-US" sz="2800" b="1" i="1" dirty="0">
                <a:solidFill>
                  <a:schemeClr val="bg1"/>
                </a:solidFill>
                <a:effectLst>
                  <a:outerShdw blurRad="38100" dist="38100" dir="2700000" algn="tl">
                    <a:srgbClr val="000000">
                      <a:alpha val="43137"/>
                    </a:srgbClr>
                  </a:outerShdw>
                </a:effectLst>
                <a:latin typeface="字体视界-美好体" panose="02010601030101010101"/>
                <a:cs typeface="+mn-ea"/>
                <a:sym typeface="+mn-lt"/>
              </a:endParaRPr>
            </a:p>
          </p:txBody>
        </p:sp>
        <p:sp>
          <p:nvSpPr>
            <p:cNvPr id="61" name="文本框 60"/>
            <p:cNvSpPr txBox="1"/>
            <p:nvPr/>
          </p:nvSpPr>
          <p:spPr>
            <a:xfrm>
              <a:off x="7429492" y="3331996"/>
              <a:ext cx="3995303" cy="309349"/>
            </a:xfrm>
            <a:prstGeom prst="rect">
              <a:avLst/>
            </a:prstGeom>
            <a:noFill/>
          </p:spPr>
          <p:txBody>
            <a:bodyPr wrap="square" rtlCol="0">
              <a:spAutoFit/>
            </a:bodyPr>
            <a:lstStyle/>
            <a:p>
              <a:pPr algn="ctr"/>
              <a:r>
                <a:rPr lang="en-US" altLang="zh-CN" sz="20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Teaching Reflection</a:t>
              </a:r>
              <a:endParaRPr lang="zh-CN" altLang="en-US" sz="2000" b="1" i="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endParaRPr>
            </a:p>
          </p:txBody>
        </p:sp>
      </p:grpSp>
      <p:pic>
        <p:nvPicPr>
          <p:cNvPr id="62" name="图片 61"/>
          <p:cNvPicPr>
            <a:picLocks noChangeAspect="1"/>
          </p:cNvPicPr>
          <p:nvPr/>
        </p:nvPicPr>
        <p:blipFill rotWithShape="1">
          <a:blip r:embed="rId6" cstate="print">
            <a:extLst>
              <a:ext uri="{28A0092B-C50C-407E-A947-70E740481C1C}">
                <a14:useLocalDpi xmlns:a14="http://schemas.microsoft.com/office/drawing/2010/main" val="0"/>
              </a:ext>
            </a:extLst>
          </a:blip>
          <a:srcRect l="8229" t="19441" r="30313" b="18886"/>
          <a:stretch>
            <a:fillRect/>
          </a:stretch>
        </p:blipFill>
        <p:spPr>
          <a:xfrm>
            <a:off x="-120620" y="5546189"/>
            <a:ext cx="2434845" cy="1374243"/>
          </a:xfrm>
          <a:prstGeom prst="rect">
            <a:avLst/>
          </a:prstGeom>
        </p:spPr>
      </p:pic>
      <p:pic>
        <p:nvPicPr>
          <p:cNvPr id="63" name="图片 62"/>
          <p:cNvPicPr>
            <a:picLocks noChangeAspect="1"/>
          </p:cNvPicPr>
          <p:nvPr/>
        </p:nvPicPr>
        <p:blipFill rotWithShape="1">
          <a:blip r:embed="rId7" cstate="print">
            <a:extLst>
              <a:ext uri="{28A0092B-C50C-407E-A947-70E740481C1C}">
                <a14:useLocalDpi xmlns:a14="http://schemas.microsoft.com/office/drawing/2010/main" val="0"/>
              </a:ext>
            </a:extLst>
          </a:blip>
          <a:srcRect l="34791" t="18330" r="35521" b="19070"/>
          <a:stretch>
            <a:fillRect/>
          </a:stretch>
        </p:blipFill>
        <p:spPr>
          <a:xfrm rot="1251788">
            <a:off x="4444884" y="1386831"/>
            <a:ext cx="630403" cy="747636"/>
          </a:xfrm>
          <a:prstGeom prst="rect">
            <a:avLst/>
          </a:prstGeom>
        </p:spPr>
      </p:pic>
      <p:pic>
        <p:nvPicPr>
          <p:cNvPr id="64" name="图片 63"/>
          <p:cNvPicPr>
            <a:picLocks noChangeAspect="1"/>
          </p:cNvPicPr>
          <p:nvPr/>
        </p:nvPicPr>
        <p:blipFill rotWithShape="1">
          <a:blip r:embed="rId8" cstate="print">
            <a:extLst>
              <a:ext uri="{28A0092B-C50C-407E-A947-70E740481C1C}">
                <a14:useLocalDpi xmlns:a14="http://schemas.microsoft.com/office/drawing/2010/main" val="0"/>
              </a:ext>
            </a:extLst>
          </a:blip>
          <a:srcRect l="34791" t="18330" r="35521" b="19070"/>
          <a:stretch>
            <a:fillRect/>
          </a:stretch>
        </p:blipFill>
        <p:spPr>
          <a:xfrm rot="1800000">
            <a:off x="3908924" y="952026"/>
            <a:ext cx="1061811" cy="1259270"/>
          </a:xfrm>
          <a:prstGeom prst="rect">
            <a:avLst/>
          </a:prstGeom>
        </p:spPr>
      </p:pic>
      <p:grpSp>
        <p:nvGrpSpPr>
          <p:cNvPr id="2" name="组合 1"/>
          <p:cNvGrpSpPr/>
          <p:nvPr/>
        </p:nvGrpSpPr>
        <p:grpSpPr>
          <a:xfrm>
            <a:off x="6737260" y="1679820"/>
            <a:ext cx="1231271" cy="901050"/>
            <a:chOff x="6333860" y="953147"/>
            <a:chExt cx="1479029" cy="1082360"/>
          </a:xfrm>
        </p:grpSpPr>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46893">
              <a:off x="6333860" y="953147"/>
              <a:ext cx="1479029" cy="1082360"/>
            </a:xfrm>
            <a:prstGeom prst="rect">
              <a:avLst/>
            </a:prstGeom>
          </p:spPr>
        </p:pic>
        <p:sp>
          <p:nvSpPr>
            <p:cNvPr id="5" name="文本框 4"/>
            <p:cNvSpPr txBox="1"/>
            <p:nvPr/>
          </p:nvSpPr>
          <p:spPr>
            <a:xfrm>
              <a:off x="6411305" y="1180076"/>
              <a:ext cx="1078839" cy="627001"/>
            </a:xfrm>
            <a:prstGeom prst="rect">
              <a:avLst/>
            </a:prstGeom>
            <a:noFill/>
          </p:spPr>
          <p:txBody>
            <a:bodyPr wrap="square" rtlCol="0">
              <a:spAutoFit/>
            </a:bodyPr>
            <a:lstStyle/>
            <a:p>
              <a:r>
                <a:rPr lang="en-US" altLang="zh-CN" sz="2800" b="1" dirty="0">
                  <a:solidFill>
                    <a:schemeClr val="accent2">
                      <a:lumMod val="60000"/>
                      <a:lumOff val="40000"/>
                    </a:schemeClr>
                  </a:solidFill>
                  <a:effectLst>
                    <a:outerShdw blurRad="38100" dist="38100" dir="2700000" algn="tl">
                      <a:srgbClr val="000000">
                        <a:alpha val="43137"/>
                      </a:srgbClr>
                    </a:outerShdw>
                  </a:effectLst>
                  <a:ea typeface="字体视界-美好体" panose="02010601030101010101"/>
                </a:rPr>
                <a:t>02</a:t>
              </a:r>
              <a:endParaRPr lang="zh-CN" altLang="en-US" sz="2800" b="1" dirty="0">
                <a:solidFill>
                  <a:schemeClr val="accent2">
                    <a:lumMod val="60000"/>
                    <a:lumOff val="40000"/>
                  </a:schemeClr>
                </a:solidFill>
                <a:effectLst>
                  <a:outerShdw blurRad="38100" dist="38100" dir="2700000" algn="tl">
                    <a:srgbClr val="000000">
                      <a:alpha val="43137"/>
                    </a:srgbClr>
                  </a:outerShdw>
                </a:effectLst>
                <a:ea typeface="字体视界-美好体" panose="02010601030101010101"/>
              </a:endParaRPr>
            </a:p>
          </p:txBody>
        </p:sp>
      </p:grpSp>
      <p:grpSp>
        <p:nvGrpSpPr>
          <p:cNvPr id="6" name="组合 5"/>
          <p:cNvGrpSpPr/>
          <p:nvPr/>
        </p:nvGrpSpPr>
        <p:grpSpPr>
          <a:xfrm>
            <a:off x="8042153" y="1745043"/>
            <a:ext cx="2652093" cy="769477"/>
            <a:chOff x="7906898" y="589978"/>
            <a:chExt cx="2652093" cy="769477"/>
          </a:xfrm>
        </p:grpSpPr>
        <p:sp>
          <p:nvSpPr>
            <p:cNvPr id="7" name="文本框 6"/>
            <p:cNvSpPr txBox="1"/>
            <p:nvPr/>
          </p:nvSpPr>
          <p:spPr>
            <a:xfrm>
              <a:off x="8193705" y="589978"/>
              <a:ext cx="1769692" cy="521970"/>
            </a:xfrm>
            <a:prstGeom prst="rect">
              <a:avLst/>
            </a:prstGeom>
            <a:noFill/>
          </p:spPr>
          <p:txBody>
            <a:bodyPr wrap="square" rtlCol="0">
              <a:spAutoFit/>
            </a:bodyPr>
            <a:lstStyle/>
            <a:p>
              <a:pPr algn="ctr"/>
              <a:r>
                <a:rPr lang="zh-CN" altLang="en-US" sz="2800" b="1" dirty="0">
                  <a:solidFill>
                    <a:schemeClr val="bg1"/>
                  </a:solidFill>
                  <a:effectLst>
                    <a:outerShdw blurRad="38100" dist="38100" dir="2700000" algn="tl">
                      <a:srgbClr val="000000">
                        <a:alpha val="43137"/>
                      </a:srgbClr>
                    </a:outerShdw>
                  </a:effectLst>
                  <a:latin typeface="字体视界-美好体" panose="02010601030101010101"/>
                  <a:cs typeface="+mn-ea"/>
                  <a:sym typeface="+mn-lt"/>
                </a:rPr>
                <a:t>学情分析</a:t>
              </a:r>
              <a:endParaRPr lang="zh-CN" altLang="en-US" sz="2800" b="1" i="1" dirty="0">
                <a:solidFill>
                  <a:schemeClr val="bg1"/>
                </a:solidFill>
                <a:effectLst>
                  <a:outerShdw blurRad="38100" dist="38100" dir="2700000" algn="tl">
                    <a:srgbClr val="000000">
                      <a:alpha val="43137"/>
                    </a:srgbClr>
                  </a:outerShdw>
                </a:effectLst>
                <a:latin typeface="字体视界-美好体" panose="02010601030101010101"/>
                <a:cs typeface="+mn-ea"/>
                <a:sym typeface="+mn-lt"/>
              </a:endParaRPr>
            </a:p>
          </p:txBody>
        </p:sp>
        <p:sp>
          <p:nvSpPr>
            <p:cNvPr id="8" name="文本框 7"/>
            <p:cNvSpPr txBox="1"/>
            <p:nvPr/>
          </p:nvSpPr>
          <p:spPr>
            <a:xfrm>
              <a:off x="7906898" y="960675"/>
              <a:ext cx="2652093" cy="398780"/>
            </a:xfrm>
            <a:prstGeom prst="rect">
              <a:avLst/>
            </a:prstGeom>
            <a:noFill/>
          </p:spPr>
          <p:txBody>
            <a:bodyPr wrap="square" rtlCol="0">
              <a:spAutoFit/>
            </a:bodyPr>
            <a:lstStyle/>
            <a:p>
              <a:pPr algn="ctr"/>
              <a:r>
                <a:rPr lang="en-US" altLang="en-US" sz="20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Students</a:t>
              </a:r>
              <a:r>
                <a:rPr lang="en-US" altLang="zh-CN" sz="20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 analysis</a:t>
              </a:r>
              <a:endParaRPr lang="zh-CN" altLang="en-US" sz="2000" b="1" i="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endParaRPr>
            </a:p>
          </p:txBody>
        </p:sp>
      </p:grpSp>
      <p:grpSp>
        <p:nvGrpSpPr>
          <p:cNvPr id="9" name="组合 8"/>
          <p:cNvGrpSpPr/>
          <p:nvPr/>
        </p:nvGrpSpPr>
        <p:grpSpPr>
          <a:xfrm>
            <a:off x="6699250" y="2617470"/>
            <a:ext cx="1343025" cy="962660"/>
            <a:chOff x="6333860" y="953147"/>
            <a:chExt cx="1479029" cy="1082360"/>
          </a:xfrm>
        </p:grpSpPr>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946893">
              <a:off x="6333860" y="953147"/>
              <a:ext cx="1479029" cy="1082360"/>
            </a:xfrm>
            <a:prstGeom prst="rect">
              <a:avLst/>
            </a:prstGeom>
          </p:spPr>
        </p:pic>
        <p:sp>
          <p:nvSpPr>
            <p:cNvPr id="11" name="文本框 10"/>
            <p:cNvSpPr txBox="1"/>
            <p:nvPr/>
          </p:nvSpPr>
          <p:spPr>
            <a:xfrm>
              <a:off x="6411305" y="1180076"/>
              <a:ext cx="1078839" cy="586873"/>
            </a:xfrm>
            <a:prstGeom prst="rect">
              <a:avLst/>
            </a:prstGeom>
            <a:noFill/>
          </p:spPr>
          <p:txBody>
            <a:bodyPr wrap="square" rtlCol="0">
              <a:spAutoFit/>
            </a:bodyPr>
            <a:lstStyle/>
            <a:p>
              <a:r>
                <a:rPr lang="en-US" altLang="zh-CN" sz="2800" b="1" dirty="0">
                  <a:solidFill>
                    <a:schemeClr val="accent2">
                      <a:lumMod val="60000"/>
                      <a:lumOff val="40000"/>
                    </a:schemeClr>
                  </a:solidFill>
                  <a:effectLst>
                    <a:outerShdw blurRad="38100" dist="38100" dir="2700000" algn="tl">
                      <a:srgbClr val="000000">
                        <a:alpha val="43137"/>
                      </a:srgbClr>
                    </a:outerShdw>
                  </a:effectLst>
                  <a:ea typeface="字体视界-美好体" panose="02010601030101010101"/>
                </a:rPr>
                <a:t>03</a:t>
              </a:r>
              <a:endParaRPr lang="zh-CN" altLang="en-US" sz="2800" b="1" dirty="0">
                <a:solidFill>
                  <a:schemeClr val="accent2">
                    <a:lumMod val="60000"/>
                    <a:lumOff val="40000"/>
                  </a:schemeClr>
                </a:solidFill>
                <a:effectLst>
                  <a:outerShdw blurRad="38100" dist="38100" dir="2700000" algn="tl">
                    <a:srgbClr val="000000">
                      <a:alpha val="43137"/>
                    </a:srgbClr>
                  </a:outerShdw>
                </a:effectLst>
                <a:ea typeface="字体视界-美好体" panose="02010601030101010101"/>
              </a:endParaRPr>
            </a:p>
          </p:txBody>
        </p:sp>
      </p:grpSp>
      <p:grpSp>
        <p:nvGrpSpPr>
          <p:cNvPr id="12" name="组合 11"/>
          <p:cNvGrpSpPr/>
          <p:nvPr/>
        </p:nvGrpSpPr>
        <p:grpSpPr>
          <a:xfrm>
            <a:off x="8033898" y="716978"/>
            <a:ext cx="2652093" cy="769477"/>
            <a:chOff x="7906898" y="589978"/>
            <a:chExt cx="2652093" cy="769477"/>
          </a:xfrm>
        </p:grpSpPr>
        <p:sp>
          <p:nvSpPr>
            <p:cNvPr id="14" name="文本框 13"/>
            <p:cNvSpPr txBox="1"/>
            <p:nvPr/>
          </p:nvSpPr>
          <p:spPr>
            <a:xfrm>
              <a:off x="8193705" y="589978"/>
              <a:ext cx="1769692" cy="521970"/>
            </a:xfrm>
            <a:prstGeom prst="rect">
              <a:avLst/>
            </a:prstGeom>
            <a:noFill/>
          </p:spPr>
          <p:txBody>
            <a:bodyPr wrap="square" rtlCol="0">
              <a:spAutoFit/>
            </a:bodyPr>
            <a:lstStyle/>
            <a:p>
              <a:pPr algn="ctr"/>
              <a:r>
                <a:rPr lang="zh-CN" altLang="en-US" sz="2800" b="1" dirty="0">
                  <a:solidFill>
                    <a:schemeClr val="bg1"/>
                  </a:solidFill>
                  <a:effectLst>
                    <a:outerShdw blurRad="38100" dist="38100" dir="2700000" algn="tl">
                      <a:srgbClr val="000000">
                        <a:alpha val="43137"/>
                      </a:srgbClr>
                    </a:outerShdw>
                  </a:effectLst>
                  <a:latin typeface="字体视界-美好体" panose="02010601030101010101"/>
                  <a:cs typeface="+mn-ea"/>
                  <a:sym typeface="+mn-lt"/>
                </a:rPr>
                <a:t>文本分析</a:t>
              </a:r>
              <a:endParaRPr lang="zh-CN" altLang="en-US" sz="2800" b="1" i="1" dirty="0">
                <a:solidFill>
                  <a:schemeClr val="bg1"/>
                </a:solidFill>
                <a:effectLst>
                  <a:outerShdw blurRad="38100" dist="38100" dir="2700000" algn="tl">
                    <a:srgbClr val="000000">
                      <a:alpha val="43137"/>
                    </a:srgbClr>
                  </a:outerShdw>
                </a:effectLst>
                <a:latin typeface="字体视界-美好体" panose="02010601030101010101"/>
                <a:cs typeface="+mn-ea"/>
                <a:sym typeface="+mn-lt"/>
              </a:endParaRPr>
            </a:p>
          </p:txBody>
        </p:sp>
        <p:sp>
          <p:nvSpPr>
            <p:cNvPr id="15" name="文本框 14"/>
            <p:cNvSpPr txBox="1"/>
            <p:nvPr/>
          </p:nvSpPr>
          <p:spPr>
            <a:xfrm>
              <a:off x="7906898" y="960675"/>
              <a:ext cx="2652093" cy="398780"/>
            </a:xfrm>
            <a:prstGeom prst="rect">
              <a:avLst/>
            </a:prstGeom>
            <a:noFill/>
          </p:spPr>
          <p:txBody>
            <a:bodyPr wrap="square" rtlCol="0">
              <a:spAutoFit/>
            </a:bodyPr>
            <a:lstStyle/>
            <a:p>
              <a:pPr algn="ctr"/>
              <a:r>
                <a:rPr lang="en-US" altLang="zh-CN" sz="20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Te</a:t>
              </a:r>
              <a:r>
                <a:rPr lang="en-US" altLang="en-US" sz="20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xt</a:t>
              </a:r>
              <a:r>
                <a:rPr lang="en-US" altLang="zh-CN" sz="20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 analysis</a:t>
              </a:r>
              <a:endParaRPr lang="zh-CN" altLang="en-US" sz="2000" b="1" i="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3504"/>
    </mc:Choice>
    <mc:Fallback xmlns="">
      <p:transition spd="slow" advTm="1350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88208" cy="685506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35" y="5118100"/>
            <a:ext cx="12421870" cy="2541905"/>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81" y="-106878"/>
            <a:ext cx="961901" cy="961901"/>
          </a:xfrm>
          <a:prstGeom prst="rect">
            <a:avLst/>
          </a:prstGeom>
        </p:spPr>
      </p:pic>
      <p:graphicFrame>
        <p:nvGraphicFramePr>
          <p:cNvPr id="2" name="表格 1"/>
          <p:cNvGraphicFramePr/>
          <p:nvPr/>
        </p:nvGraphicFramePr>
        <p:xfrm>
          <a:off x="474980" y="328295"/>
          <a:ext cx="11085830" cy="5805032"/>
        </p:xfrm>
        <a:graphic>
          <a:graphicData uri="http://schemas.openxmlformats.org/drawingml/2006/table">
            <a:tbl>
              <a:tblPr firstRow="1" bandRow="1">
                <a:tableStyleId>{5940675A-B579-460E-94D1-54222C63F5DA}</a:tableStyleId>
              </a:tblPr>
              <a:tblGrid>
                <a:gridCol w="1408430">
                  <a:extLst>
                    <a:ext uri="{9D8B030D-6E8A-4147-A177-3AD203B41FA5}">
                      <a16:colId xmlns:a16="http://schemas.microsoft.com/office/drawing/2014/main" val="20000"/>
                    </a:ext>
                  </a:extLst>
                </a:gridCol>
                <a:gridCol w="960120">
                  <a:extLst>
                    <a:ext uri="{9D8B030D-6E8A-4147-A177-3AD203B41FA5}">
                      <a16:colId xmlns:a16="http://schemas.microsoft.com/office/drawing/2014/main" val="20001"/>
                    </a:ext>
                  </a:extLst>
                </a:gridCol>
                <a:gridCol w="4615815">
                  <a:extLst>
                    <a:ext uri="{9D8B030D-6E8A-4147-A177-3AD203B41FA5}">
                      <a16:colId xmlns:a16="http://schemas.microsoft.com/office/drawing/2014/main" val="20002"/>
                    </a:ext>
                  </a:extLst>
                </a:gridCol>
                <a:gridCol w="2903220">
                  <a:extLst>
                    <a:ext uri="{9D8B030D-6E8A-4147-A177-3AD203B41FA5}">
                      <a16:colId xmlns:a16="http://schemas.microsoft.com/office/drawing/2014/main" val="20003"/>
                    </a:ext>
                  </a:extLst>
                </a:gridCol>
                <a:gridCol w="1198245">
                  <a:extLst>
                    <a:ext uri="{9D8B030D-6E8A-4147-A177-3AD203B41FA5}">
                      <a16:colId xmlns:a16="http://schemas.microsoft.com/office/drawing/2014/main" val="20004"/>
                    </a:ext>
                  </a:extLst>
                </a:gridCol>
              </a:tblGrid>
              <a:tr h="1116192">
                <a:tc>
                  <a:txBody>
                    <a:bodyPr/>
                    <a:lstStyle/>
                    <a:p>
                      <a:pPr indent="0">
                        <a:buNone/>
                      </a:pPr>
                      <a:r>
                        <a:rPr lang="en-US" sz="2000" b="1">
                          <a:solidFill>
                            <a:schemeClr val="bg1"/>
                          </a:solidFill>
                          <a:latin typeface="Times New Roman" charset="0"/>
                          <a:cs typeface="Times New Roman" charset="0"/>
                        </a:rPr>
                        <a:t>Teaching objectives</a:t>
                      </a:r>
                      <a:endParaRPr lang="en-US" altLang="en-US" sz="20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2400" b="1" dirty="0">
                          <a:solidFill>
                            <a:schemeClr val="bg1"/>
                          </a:solidFill>
                          <a:latin typeface="Times New Roman" charset="0"/>
                          <a:cs typeface="Times New Roman" charset="0"/>
                        </a:rPr>
                        <a:t>Teaching activities &amp; step</a:t>
                      </a:r>
                      <a:r>
                        <a:rPr lang="en-US" sz="2400" b="1" dirty="0">
                          <a:solidFill>
                            <a:schemeClr val="bg1"/>
                          </a:solidFill>
                          <a:latin typeface="宋体" charset="0"/>
                          <a:cs typeface="宋体" charset="0"/>
                        </a:rPr>
                        <a:t>s</a:t>
                      </a:r>
                      <a:endParaRPr lang="en-US" altLang="en-US" sz="2400" b="1" dirty="0">
                        <a:solidFill>
                          <a:schemeClr val="bg1"/>
                        </a:solidFill>
                        <a:latin typeface="宋体" charset="0"/>
                        <a:ea typeface="Times New Roman" charset="0"/>
                        <a:cs typeface="宋体"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2400" b="1">
                          <a:solidFill>
                            <a:schemeClr val="bg1"/>
                          </a:solidFill>
                          <a:latin typeface="Times New Roman" charset="0"/>
                          <a:cs typeface="Times New Roman" charset="0"/>
                        </a:rPr>
                        <a:t>Purpose</a:t>
                      </a:r>
                      <a:endParaRPr lang="en-US" altLang="en-US" sz="24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Times New Roman" charset="0"/>
                          <a:cs typeface="Times New Roman" charset="0"/>
                        </a:rPr>
                        <a:t>Time&amp; mode</a:t>
                      </a:r>
                      <a:endParaRPr lang="en-US" altLang="en-US" sz="24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88840">
                <a:tc>
                  <a:txBody>
                    <a:bodyPr/>
                    <a:lstStyle/>
                    <a:p>
                      <a:pPr indent="0" algn="ctr">
                        <a:buNone/>
                      </a:pPr>
                      <a:r>
                        <a:rPr lang="en-US" sz="2000" b="1">
                          <a:solidFill>
                            <a:schemeClr val="bg1"/>
                          </a:solidFill>
                          <a:latin typeface="+mj-lt"/>
                          <a:ea typeface="+mj-lt"/>
                          <a:cs typeface="宋体" charset="0"/>
                        </a:rPr>
                        <a:t>Objective</a:t>
                      </a:r>
                    </a:p>
                    <a:p>
                      <a:pPr indent="0" algn="ctr">
                        <a:buNone/>
                      </a:pPr>
                      <a:r>
                        <a:rPr lang="en-US" sz="2000" b="1">
                          <a:solidFill>
                            <a:schemeClr val="bg1"/>
                          </a:solidFill>
                          <a:latin typeface="+mj-lt"/>
                          <a:ea typeface="+mj-lt"/>
                          <a:cs typeface="宋体" charset="0"/>
                        </a:rPr>
                        <a:t>6</a:t>
                      </a:r>
                    </a:p>
                    <a:p>
                      <a:pPr indent="0" algn="ctr">
                        <a:buNone/>
                      </a:pPr>
                      <a:r>
                        <a:rPr lang="en-US" sz="2000" b="1">
                          <a:solidFill>
                            <a:schemeClr val="bg1"/>
                          </a:solidFill>
                          <a:latin typeface="+mj-lt"/>
                          <a:ea typeface="+mj-lt"/>
                          <a:cs typeface="宋体" charset="0"/>
                        </a:rPr>
                        <a:t>Objective</a:t>
                      </a:r>
                    </a:p>
                    <a:p>
                      <a:pPr indent="0" algn="ctr">
                        <a:buNone/>
                      </a:pPr>
                      <a:r>
                        <a:rPr lang="en-US" sz="2000" b="1">
                          <a:solidFill>
                            <a:schemeClr val="bg1"/>
                          </a:solidFill>
                          <a:latin typeface="+mj-lt"/>
                          <a:ea typeface="+mj-lt"/>
                          <a:cs typeface="宋体" charset="0"/>
                        </a:rPr>
                        <a:t>7</a:t>
                      </a:r>
                      <a:endParaRPr lang="en-US" altLang="en-US" sz="2000" b="1">
                        <a:solidFill>
                          <a:schemeClr val="bg1"/>
                        </a:solidFill>
                        <a:latin typeface="+mj-lt"/>
                        <a:ea typeface="+mj-lt"/>
                        <a:cs typeface="宋体"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000" b="1" dirty="0">
                        <a:solidFill>
                          <a:schemeClr val="bg1"/>
                        </a:solidFill>
                        <a:latin typeface="+mj-lt"/>
                        <a:ea typeface="+mj-lt"/>
                        <a:cs typeface="宋体" charset="0"/>
                      </a:endParaRPr>
                    </a:p>
                    <a:p>
                      <a:pPr indent="0">
                        <a:buNone/>
                      </a:pPr>
                      <a:endParaRPr lang="en-US" sz="2000" b="1" dirty="0">
                        <a:solidFill>
                          <a:schemeClr val="bg1"/>
                        </a:solidFill>
                        <a:latin typeface="+mj-lt"/>
                        <a:ea typeface="+mj-lt"/>
                        <a:cs typeface="宋体" charset="0"/>
                      </a:endParaRPr>
                    </a:p>
                    <a:p>
                      <a:pPr indent="0">
                        <a:buNone/>
                      </a:pPr>
                      <a:endParaRPr lang="en-US" sz="2000" b="1" dirty="0">
                        <a:solidFill>
                          <a:schemeClr val="bg1"/>
                        </a:solidFill>
                        <a:latin typeface="+mj-lt"/>
                        <a:ea typeface="+mj-lt"/>
                        <a:cs typeface="宋体" charset="0"/>
                      </a:endParaRPr>
                    </a:p>
                    <a:p>
                      <a:pPr indent="0">
                        <a:buNone/>
                      </a:pPr>
                      <a:r>
                        <a:rPr lang="en-US" sz="2000" b="1" dirty="0">
                          <a:solidFill>
                            <a:schemeClr val="bg1"/>
                          </a:solidFill>
                          <a:latin typeface="+mj-lt"/>
                          <a:ea typeface="+mj-lt"/>
                          <a:cs typeface="宋体" charset="0"/>
                        </a:rPr>
                        <a:t>Step 8: Careful reading Activity 5</a:t>
                      </a:r>
                      <a:endParaRPr lang="en-US" altLang="en-US" sz="2000" b="1" dirty="0">
                        <a:solidFill>
                          <a:schemeClr val="bg1"/>
                        </a:solidFill>
                        <a:latin typeface="+mj-lt"/>
                        <a:ea typeface="+mj-lt"/>
                        <a:cs typeface="宋体"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dirty="0">
                          <a:solidFill>
                            <a:schemeClr val="bg1"/>
                          </a:solidFill>
                          <a:latin typeface="+mj-lt"/>
                          <a:ea typeface="+mj-lt"/>
                          <a:cs typeface="宋体" charset="0"/>
                        </a:rPr>
                        <a:t>T invites the Ss to read the sentences and ask 2 questions? 1.What can you find? 2. Did the writer notice it at that time ?</a:t>
                      </a:r>
                    </a:p>
                    <a:p>
                      <a:pPr indent="0">
                        <a:buNone/>
                      </a:pPr>
                      <a:endParaRPr lang="en-US" sz="2000" b="1" dirty="0">
                        <a:solidFill>
                          <a:schemeClr val="bg1"/>
                        </a:solidFill>
                        <a:latin typeface="+mj-lt"/>
                        <a:ea typeface="+mj-lt"/>
                        <a:cs typeface="Times New Roman" charset="0"/>
                      </a:endParaRPr>
                    </a:p>
                    <a:p>
                      <a:pPr indent="0">
                        <a:buNone/>
                      </a:pPr>
                      <a:r>
                        <a:rPr lang="en-US" sz="2000" b="1" dirty="0">
                          <a:solidFill>
                            <a:schemeClr val="bg1"/>
                          </a:solidFill>
                          <a:latin typeface="+mj-lt"/>
                          <a:ea typeface="+mj-lt"/>
                          <a:cs typeface="Times New Roman" charset="0"/>
                        </a:rPr>
                        <a:t>1</a:t>
                      </a:r>
                      <a:r>
                        <a:rPr lang="en-US" altLang="en-US" sz="2000" b="1" dirty="0">
                          <a:solidFill>
                            <a:schemeClr val="bg1"/>
                          </a:solidFill>
                          <a:latin typeface="+mj-lt"/>
                          <a:ea typeface="+mj-lt"/>
                          <a:cs typeface="Times New Roman" charset="0"/>
                        </a:rPr>
                        <a:t>.</a:t>
                      </a:r>
                      <a:r>
                        <a:rPr lang="en-US" sz="2000" b="1" dirty="0">
                          <a:solidFill>
                            <a:schemeClr val="bg1"/>
                          </a:solidFill>
                          <a:latin typeface="+mj-lt"/>
                          <a:ea typeface="+mj-lt"/>
                          <a:cs typeface="Calibri" charset="0"/>
                        </a:rPr>
                        <a:t> </a:t>
                      </a:r>
                      <a:r>
                        <a:rPr lang="en-US" sz="2000" b="1" dirty="0">
                          <a:solidFill>
                            <a:schemeClr val="bg1"/>
                          </a:solidFill>
                          <a:latin typeface="+mj-lt"/>
                          <a:ea typeface="+mj-lt"/>
                          <a:cs typeface="Times New Roman" charset="0"/>
                        </a:rPr>
                        <a:t>She spent most of her time on the brown sofa by the fire</a:t>
                      </a:r>
                      <a:r>
                        <a:rPr lang="en-US" sz="2000" b="1" dirty="0">
                          <a:solidFill>
                            <a:schemeClr val="bg1"/>
                          </a:solidFill>
                          <a:latin typeface="+mj-lt"/>
                          <a:ea typeface="+mj-lt"/>
                          <a:cs typeface="宋体" charset="0"/>
                        </a:rPr>
                        <a:t>.</a:t>
                      </a:r>
                      <a:r>
                        <a:rPr lang="en-US" altLang="en-US" sz="2000" b="1" dirty="0">
                          <a:solidFill>
                            <a:schemeClr val="bg1"/>
                          </a:solidFill>
                          <a:latin typeface="+mj-lt"/>
                          <a:ea typeface="+mj-lt"/>
                          <a:cs typeface="宋体" charset="0"/>
                        </a:rPr>
                        <a:t> </a:t>
                      </a:r>
                    </a:p>
                    <a:p>
                      <a:pPr indent="0">
                        <a:buNone/>
                      </a:pPr>
                      <a:r>
                        <a:rPr lang="en-US" sz="2000" b="1" dirty="0">
                          <a:solidFill>
                            <a:schemeClr val="bg1"/>
                          </a:solidFill>
                          <a:latin typeface="+mj-lt"/>
                          <a:ea typeface="+mj-lt"/>
                          <a:cs typeface="Times New Roman" charset="0"/>
                        </a:rPr>
                        <a:t>2.</a:t>
                      </a:r>
                      <a:r>
                        <a:rPr lang="en-US" sz="2000" b="1" dirty="0">
                          <a:solidFill>
                            <a:schemeClr val="bg1"/>
                          </a:solidFill>
                          <a:latin typeface="+mj-lt"/>
                          <a:ea typeface="+mj-lt"/>
                          <a:cs typeface="Calibri" charset="0"/>
                        </a:rPr>
                        <a:t> </a:t>
                      </a:r>
                      <a:r>
                        <a:rPr lang="en-US" sz="2000" b="1" dirty="0">
                          <a:solidFill>
                            <a:schemeClr val="bg1"/>
                          </a:solidFill>
                          <a:latin typeface="+mj-lt"/>
                          <a:ea typeface="+mj-lt"/>
                          <a:cs typeface="Times New Roman" charset="0"/>
                        </a:rPr>
                        <a:t>She was quiet, seemingly happy</a:t>
                      </a:r>
                      <a:r>
                        <a:rPr lang="en-US" sz="2000" b="1" dirty="0">
                          <a:solidFill>
                            <a:schemeClr val="bg1"/>
                          </a:solidFill>
                          <a:latin typeface="+mj-lt"/>
                          <a:ea typeface="+mj-lt"/>
                          <a:cs typeface="宋体" charset="0"/>
                        </a:rPr>
                        <a:t>.</a:t>
                      </a:r>
                    </a:p>
                    <a:p>
                      <a:pPr indent="0">
                        <a:buNone/>
                      </a:pPr>
                      <a:r>
                        <a:rPr lang="en-US" sz="2000" b="1" dirty="0">
                          <a:solidFill>
                            <a:schemeClr val="bg1"/>
                          </a:solidFill>
                          <a:latin typeface="+mj-lt"/>
                          <a:ea typeface="+mj-lt"/>
                          <a:cs typeface="宋体" charset="0"/>
                        </a:rPr>
                        <a:t>3</a:t>
                      </a:r>
                      <a:r>
                        <a:rPr lang="en-US" sz="2000" b="1" dirty="0">
                          <a:solidFill>
                            <a:schemeClr val="bg1"/>
                          </a:solidFill>
                          <a:latin typeface="+mj-lt"/>
                          <a:ea typeface="+mj-lt"/>
                          <a:cs typeface="Times New Roman" charset="0"/>
                        </a:rPr>
                        <a:t>.</a:t>
                      </a:r>
                      <a:r>
                        <a:rPr lang="en-US" sz="2000" b="1" dirty="0">
                          <a:solidFill>
                            <a:schemeClr val="bg1"/>
                          </a:solidFill>
                          <a:latin typeface="+mj-lt"/>
                          <a:ea typeface="+mj-lt"/>
                          <a:cs typeface="Calibri" charset="0"/>
                        </a:rPr>
                        <a:t> </a:t>
                      </a:r>
                      <a:r>
                        <a:rPr lang="en-US" sz="2000" b="1" dirty="0">
                          <a:solidFill>
                            <a:schemeClr val="bg1"/>
                          </a:solidFill>
                          <a:latin typeface="+mj-lt"/>
                          <a:ea typeface="+mj-lt"/>
                          <a:cs typeface="Times New Roman" charset="0"/>
                        </a:rPr>
                        <a:t>Her hand was slightly shaky</a:t>
                      </a:r>
                      <a:r>
                        <a:rPr lang="en-US" sz="2000" b="1" dirty="0">
                          <a:solidFill>
                            <a:schemeClr val="bg1"/>
                          </a:solidFill>
                          <a:latin typeface="+mj-lt"/>
                          <a:ea typeface="+mj-lt"/>
                          <a:cs typeface="宋体" charset="0"/>
                        </a:rPr>
                        <a:t>.</a:t>
                      </a:r>
                    </a:p>
                    <a:p>
                      <a:pPr indent="0">
                        <a:buNone/>
                      </a:pPr>
                      <a:r>
                        <a:rPr lang="en-US" sz="2000" b="1" dirty="0">
                          <a:solidFill>
                            <a:schemeClr val="bg1"/>
                          </a:solidFill>
                          <a:latin typeface="+mj-lt"/>
                          <a:ea typeface="+mj-lt"/>
                          <a:cs typeface="宋体" charset="0"/>
                        </a:rPr>
                        <a:t>4</a:t>
                      </a:r>
                      <a:r>
                        <a:rPr lang="en-US" sz="2000" b="1" dirty="0">
                          <a:solidFill>
                            <a:schemeClr val="bg1"/>
                          </a:solidFill>
                          <a:latin typeface="+mj-lt"/>
                          <a:ea typeface="+mj-lt"/>
                          <a:cs typeface="Times New Roman" charset="0"/>
                        </a:rPr>
                        <a:t>.</a:t>
                      </a:r>
                      <a:r>
                        <a:rPr lang="en-US" sz="2000" b="1" dirty="0">
                          <a:solidFill>
                            <a:schemeClr val="bg1"/>
                          </a:solidFill>
                          <a:latin typeface="+mj-lt"/>
                          <a:ea typeface="+mj-lt"/>
                          <a:cs typeface="Calibri" charset="0"/>
                        </a:rPr>
                        <a:t> </a:t>
                      </a:r>
                      <a:r>
                        <a:rPr lang="en-US" sz="2000" b="1" dirty="0">
                          <a:solidFill>
                            <a:schemeClr val="bg1"/>
                          </a:solidFill>
                          <a:latin typeface="+mj-lt"/>
                          <a:ea typeface="+mj-lt"/>
                          <a:cs typeface="Times New Roman" charset="0"/>
                        </a:rPr>
                        <a:t>She stayed inside by the fire, looking outside but didn’t go outside</a:t>
                      </a:r>
                      <a:r>
                        <a:rPr lang="en-US" sz="2000" b="1" dirty="0">
                          <a:solidFill>
                            <a:schemeClr val="bg1"/>
                          </a:solidFill>
                          <a:latin typeface="+mj-lt"/>
                          <a:ea typeface="+mj-lt"/>
                          <a:cs typeface="宋体" charset="0"/>
                        </a:rPr>
                        <a:t>.</a:t>
                      </a:r>
                      <a:r>
                        <a:rPr lang="en-US" sz="2000" b="1" dirty="0">
                          <a:solidFill>
                            <a:schemeClr val="bg1"/>
                          </a:solidFill>
                          <a:latin typeface="+mj-lt"/>
                          <a:ea typeface="+mj-lt"/>
                          <a:cs typeface="Times New Roman" charset="0"/>
                        </a:rPr>
                        <a:t> </a:t>
                      </a:r>
                      <a:endParaRPr lang="en-US" altLang="en-US" sz="2000" b="1" dirty="0">
                        <a:solidFill>
                          <a:schemeClr val="bg1"/>
                        </a:solidFill>
                        <a:latin typeface="+mj-lt"/>
                        <a:ea typeface="+mj-lt"/>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en-US" sz="2000" b="1" dirty="0">
                          <a:solidFill>
                            <a:schemeClr val="bg1"/>
                          </a:solidFill>
                          <a:latin typeface="+mj-lt"/>
                          <a:ea typeface="+mj-lt"/>
                          <a:cs typeface="宋体" charset="0"/>
                        </a:rPr>
                        <a:t>1. </a:t>
                      </a:r>
                      <a:r>
                        <a:rPr lang="en-US" sz="2000" b="1" dirty="0">
                          <a:solidFill>
                            <a:schemeClr val="bg1"/>
                          </a:solidFill>
                          <a:latin typeface="+mj-lt"/>
                          <a:ea typeface="+mj-lt"/>
                          <a:cs typeface="宋体" charset="0"/>
                        </a:rPr>
                        <a:t>To cultivate Ss</a:t>
                      </a:r>
                      <a:r>
                        <a:rPr lang="en-US" sz="2000" b="1" dirty="0">
                          <a:solidFill>
                            <a:schemeClr val="bg1"/>
                          </a:solidFill>
                          <a:latin typeface="+mj-lt"/>
                          <a:ea typeface="+mj-lt"/>
                          <a:cs typeface="Times New Roman" charset="0"/>
                        </a:rPr>
                        <a:t>’</a:t>
                      </a:r>
                      <a:r>
                        <a:rPr lang="en-US" sz="2000" b="1" dirty="0">
                          <a:solidFill>
                            <a:schemeClr val="bg1"/>
                          </a:solidFill>
                          <a:latin typeface="+mj-lt"/>
                          <a:ea typeface="+mj-lt"/>
                          <a:cs typeface="宋体" charset="0"/>
                        </a:rPr>
                        <a:t> ability of reading between the lines.</a:t>
                      </a:r>
                      <a:r>
                        <a:rPr lang="en-US" sz="2000" b="1" dirty="0">
                          <a:solidFill>
                            <a:schemeClr val="bg1"/>
                          </a:solidFill>
                          <a:latin typeface="+mj-lt"/>
                          <a:ea typeface="+mj-lt"/>
                          <a:cs typeface="Times New Roman" charset="0"/>
                        </a:rPr>
                        <a:t> </a:t>
                      </a:r>
                    </a:p>
                    <a:p>
                      <a:pPr indent="0">
                        <a:buNone/>
                      </a:pPr>
                      <a:r>
                        <a:rPr lang="en-US" sz="2000" b="1" dirty="0">
                          <a:solidFill>
                            <a:schemeClr val="bg1"/>
                          </a:solidFill>
                          <a:latin typeface="+mj-lt"/>
                          <a:ea typeface="+mj-lt"/>
                          <a:cs typeface="宋体" charset="0"/>
                        </a:rPr>
                        <a:t>2.</a:t>
                      </a:r>
                      <a:r>
                        <a:rPr lang="en-US" altLang="en-US" sz="2000" b="1" dirty="0">
                          <a:solidFill>
                            <a:schemeClr val="bg1"/>
                          </a:solidFill>
                          <a:latin typeface="+mj-lt"/>
                          <a:ea typeface="+mj-lt"/>
                          <a:cs typeface="宋体" charset="0"/>
                        </a:rPr>
                        <a:t> </a:t>
                      </a:r>
                      <a:r>
                        <a:rPr lang="en-US" sz="2000" b="1" dirty="0">
                          <a:solidFill>
                            <a:schemeClr val="bg1"/>
                          </a:solidFill>
                          <a:latin typeface="+mj-lt"/>
                          <a:ea typeface="+mj-lt"/>
                          <a:cs typeface="Times New Roman" charset="0"/>
                        </a:rPr>
                        <a:t>To </a:t>
                      </a:r>
                      <a:r>
                        <a:rPr lang="en-US" sz="2000" b="1" dirty="0">
                          <a:solidFill>
                            <a:schemeClr val="bg1"/>
                          </a:solidFill>
                          <a:latin typeface="+mj-lt"/>
                          <a:ea typeface="+mj-lt"/>
                          <a:cs typeface="宋体" charset="0"/>
                        </a:rPr>
                        <a:t>prepare Ss for post reading</a:t>
                      </a:r>
                      <a:r>
                        <a:rPr lang="en-US" sz="2000" b="1" dirty="0">
                          <a:solidFill>
                            <a:schemeClr val="bg1"/>
                          </a:solidFill>
                          <a:latin typeface="+mj-lt"/>
                          <a:ea typeface="+mj-lt"/>
                          <a:cs typeface="Times New Roman" charset="0"/>
                        </a:rPr>
                        <a:t> activities</a:t>
                      </a:r>
                      <a:r>
                        <a:rPr lang="en-US" sz="2000" b="1" dirty="0">
                          <a:solidFill>
                            <a:schemeClr val="bg1"/>
                          </a:solidFill>
                          <a:latin typeface="+mj-lt"/>
                          <a:ea typeface="+mj-lt"/>
                          <a:cs typeface="宋体" charset="0"/>
                        </a:rPr>
                        <a:t>.</a:t>
                      </a:r>
                      <a:r>
                        <a:rPr lang="en-US" sz="2000" b="1" dirty="0">
                          <a:solidFill>
                            <a:schemeClr val="bg1"/>
                          </a:solidFill>
                          <a:latin typeface="+mj-lt"/>
                          <a:ea typeface="+mj-lt"/>
                          <a:cs typeface="Times New Roman" charset="0"/>
                        </a:rPr>
                        <a:t> </a:t>
                      </a:r>
                      <a:endParaRPr lang="en-US" altLang="en-US" sz="2000" b="1" dirty="0">
                        <a:solidFill>
                          <a:schemeClr val="bg1"/>
                        </a:solidFill>
                        <a:latin typeface="+mj-lt"/>
                        <a:ea typeface="+mj-lt"/>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dirty="0">
                          <a:solidFill>
                            <a:schemeClr val="bg1"/>
                          </a:solidFill>
                          <a:latin typeface="+mj-lt"/>
                          <a:ea typeface="+mj-lt"/>
                          <a:cs typeface="Times New Roman" charset="0"/>
                        </a:rPr>
                        <a:t>2’</a:t>
                      </a:r>
                    </a:p>
                    <a:p>
                      <a:pPr indent="0">
                        <a:buNone/>
                      </a:pPr>
                      <a:r>
                        <a:rPr lang="en-US" sz="2000" b="1" dirty="0">
                          <a:solidFill>
                            <a:schemeClr val="bg1"/>
                          </a:solidFill>
                          <a:latin typeface="+mj-lt"/>
                          <a:ea typeface="+mj-lt"/>
                          <a:cs typeface="宋体" charset="0"/>
                        </a:rPr>
                        <a:t>C</a:t>
                      </a:r>
                      <a:r>
                        <a:rPr lang="en-US" altLang="en-US" sz="2000" b="1" dirty="0">
                          <a:solidFill>
                            <a:schemeClr val="bg1"/>
                          </a:solidFill>
                          <a:latin typeface="+mj-lt"/>
                          <a:ea typeface="+mj-lt"/>
                          <a:cs typeface="宋体" charset="0"/>
                        </a:rPr>
                        <a:t>lass </a:t>
                      </a:r>
                      <a:r>
                        <a:rPr lang="en-US" sz="2000" b="1" dirty="0">
                          <a:solidFill>
                            <a:schemeClr val="bg1"/>
                          </a:solidFill>
                          <a:latin typeface="+mj-lt"/>
                          <a:ea typeface="+mj-lt"/>
                          <a:cs typeface="Times New Roman" charset="0"/>
                        </a:rPr>
                        <a:t>W</a:t>
                      </a:r>
                      <a:r>
                        <a:rPr lang="en-US" altLang="en-US" sz="2000" b="1" dirty="0">
                          <a:solidFill>
                            <a:schemeClr val="bg1"/>
                          </a:solidFill>
                          <a:latin typeface="+mj-lt"/>
                          <a:ea typeface="+mj-lt"/>
                          <a:cs typeface="Times New Roman" charset="0"/>
                        </a:rPr>
                        <a:t>ork</a:t>
                      </a: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9684">
        <p15:prstTrans prst="wind"/>
      </p:transition>
    </mc:Choice>
    <mc:Fallback xmlns="">
      <p:transition spd="slow" advTm="296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88208" cy="685506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95" y="4180114"/>
            <a:ext cx="12421590" cy="348001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81" y="-106878"/>
            <a:ext cx="961901" cy="961901"/>
          </a:xfrm>
          <a:prstGeom prst="rect">
            <a:avLst/>
          </a:prstGeom>
        </p:spPr>
      </p:pic>
      <p:graphicFrame>
        <p:nvGraphicFramePr>
          <p:cNvPr id="2" name="表格 1"/>
          <p:cNvGraphicFramePr/>
          <p:nvPr/>
        </p:nvGraphicFramePr>
        <p:xfrm>
          <a:off x="474980" y="328295"/>
          <a:ext cx="11085830" cy="4965700"/>
        </p:xfrm>
        <a:graphic>
          <a:graphicData uri="http://schemas.openxmlformats.org/drawingml/2006/table">
            <a:tbl>
              <a:tblPr firstRow="1" bandRow="1">
                <a:tableStyleId>{5940675A-B579-460E-94D1-54222C63F5DA}</a:tableStyleId>
              </a:tblPr>
              <a:tblGrid>
                <a:gridCol w="1300480">
                  <a:extLst>
                    <a:ext uri="{9D8B030D-6E8A-4147-A177-3AD203B41FA5}">
                      <a16:colId xmlns:a16="http://schemas.microsoft.com/office/drawing/2014/main" val="20000"/>
                    </a:ext>
                  </a:extLst>
                </a:gridCol>
                <a:gridCol w="1068070">
                  <a:extLst>
                    <a:ext uri="{9D8B030D-6E8A-4147-A177-3AD203B41FA5}">
                      <a16:colId xmlns:a16="http://schemas.microsoft.com/office/drawing/2014/main" val="20001"/>
                    </a:ext>
                  </a:extLst>
                </a:gridCol>
                <a:gridCol w="4615815">
                  <a:extLst>
                    <a:ext uri="{9D8B030D-6E8A-4147-A177-3AD203B41FA5}">
                      <a16:colId xmlns:a16="http://schemas.microsoft.com/office/drawing/2014/main" val="20002"/>
                    </a:ext>
                  </a:extLst>
                </a:gridCol>
                <a:gridCol w="2688590">
                  <a:extLst>
                    <a:ext uri="{9D8B030D-6E8A-4147-A177-3AD203B41FA5}">
                      <a16:colId xmlns:a16="http://schemas.microsoft.com/office/drawing/2014/main" val="20003"/>
                    </a:ext>
                  </a:extLst>
                </a:gridCol>
                <a:gridCol w="1412875">
                  <a:extLst>
                    <a:ext uri="{9D8B030D-6E8A-4147-A177-3AD203B41FA5}">
                      <a16:colId xmlns:a16="http://schemas.microsoft.com/office/drawing/2014/main" val="20004"/>
                    </a:ext>
                  </a:extLst>
                </a:gridCol>
              </a:tblGrid>
              <a:tr h="1003300">
                <a:tc>
                  <a:txBody>
                    <a:bodyPr/>
                    <a:lstStyle/>
                    <a:p>
                      <a:pPr indent="0">
                        <a:buNone/>
                      </a:pPr>
                      <a:r>
                        <a:rPr lang="en-US" sz="2000" b="1">
                          <a:solidFill>
                            <a:schemeClr val="bg1"/>
                          </a:solidFill>
                          <a:latin typeface="Times New Roman" charset="0"/>
                          <a:cs typeface="Times New Roman" charset="0"/>
                        </a:rPr>
                        <a:t>Teaching objectives</a:t>
                      </a:r>
                      <a:endParaRPr lang="en-US" altLang="en-US" sz="20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2400" b="1">
                          <a:solidFill>
                            <a:schemeClr val="bg1"/>
                          </a:solidFill>
                          <a:latin typeface="Times New Roman" charset="0"/>
                          <a:cs typeface="Times New Roman" charset="0"/>
                        </a:rPr>
                        <a:t>Teaching activities &amp; step</a:t>
                      </a:r>
                      <a:r>
                        <a:rPr lang="en-US" sz="2400" b="1">
                          <a:solidFill>
                            <a:schemeClr val="bg1"/>
                          </a:solidFill>
                          <a:latin typeface="宋体" charset="0"/>
                          <a:cs typeface="宋体" charset="0"/>
                        </a:rPr>
                        <a:t>s</a:t>
                      </a:r>
                      <a:endParaRPr lang="en-US" altLang="en-US" sz="2400" b="1">
                        <a:solidFill>
                          <a:schemeClr val="bg1"/>
                        </a:solidFill>
                        <a:latin typeface="宋体" charset="0"/>
                        <a:ea typeface="Times New Roman" charset="0"/>
                        <a:cs typeface="宋体"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2400" b="1">
                          <a:solidFill>
                            <a:schemeClr val="bg1"/>
                          </a:solidFill>
                          <a:latin typeface="Times New Roman" charset="0"/>
                          <a:cs typeface="Times New Roman" charset="0"/>
                        </a:rPr>
                        <a:t>Purpose</a:t>
                      </a:r>
                      <a:endParaRPr lang="en-US" altLang="en-US" sz="24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Times New Roman" charset="0"/>
                          <a:cs typeface="Times New Roman" charset="0"/>
                        </a:rPr>
                        <a:t>Time&amp; mode</a:t>
                      </a:r>
                      <a:endParaRPr lang="en-US" altLang="en-US" sz="24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1945">
                <a:tc gridSpan="5">
                  <a:txBody>
                    <a:bodyPr/>
                    <a:lstStyle/>
                    <a:p>
                      <a:pPr indent="0">
                        <a:buNone/>
                      </a:pPr>
                      <a:r>
                        <a:rPr lang="en-US" sz="2400" b="1">
                          <a:solidFill>
                            <a:schemeClr val="bg1"/>
                          </a:solidFill>
                          <a:latin typeface="Times New Roman" charset="0"/>
                          <a:cs typeface="Times New Roman" charset="0"/>
                        </a:rPr>
                        <a:t>		</a:t>
                      </a:r>
                      <a:endParaRPr lang="en-US" altLang="en-US" sz="2400" b="1">
                        <a:solidFill>
                          <a:schemeClr val="bg1"/>
                        </a:solidFill>
                        <a:latin typeface="Times New Roman" charset="0"/>
                        <a:ea typeface="Times New Roman" charset="0"/>
                        <a:cs typeface="Times New Roman"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1"/>
                  </a:ext>
                </a:extLst>
              </a:tr>
              <a:tr h="3596640">
                <a:tc>
                  <a:txBody>
                    <a:bodyPr/>
                    <a:lstStyle/>
                    <a:p>
                      <a:pPr indent="0" algn="ctr">
                        <a:buNone/>
                      </a:pPr>
                      <a:r>
                        <a:rPr lang="en-US" sz="2400" b="1">
                          <a:solidFill>
                            <a:schemeClr val="bg1"/>
                          </a:solidFill>
                          <a:latin typeface="宋体" charset="0"/>
                          <a:cs typeface="宋体" charset="0"/>
                        </a:rPr>
                        <a:t>Objective7</a:t>
                      </a:r>
                      <a:endParaRPr lang="en-US" altLang="en-US" sz="2400" b="1">
                        <a:solidFill>
                          <a:schemeClr val="bg1"/>
                        </a:solidFill>
                        <a:latin typeface="宋体" charset="0"/>
                        <a:ea typeface="宋体" charset="0"/>
                        <a:cs typeface="宋体"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mj-lt"/>
                          <a:ea typeface="+mj-lt"/>
                          <a:cs typeface="宋体" charset="0"/>
                        </a:rPr>
                        <a:t>Step 9:</a:t>
                      </a:r>
                      <a:r>
                        <a:rPr lang="en-US" sz="2400" b="1">
                          <a:solidFill>
                            <a:schemeClr val="bg1"/>
                          </a:solidFill>
                          <a:latin typeface="+mj-lt"/>
                          <a:ea typeface="+mj-lt"/>
                          <a:cs typeface="Times New Roman" charset="0"/>
                        </a:rPr>
                        <a:t> </a:t>
                      </a:r>
                      <a:r>
                        <a:rPr lang="en-US" sz="2400" b="1">
                          <a:solidFill>
                            <a:schemeClr val="bg1"/>
                          </a:solidFill>
                          <a:latin typeface="+mj-lt"/>
                          <a:ea typeface="+mj-lt"/>
                          <a:cs typeface="宋体" charset="0"/>
                        </a:rPr>
                        <a:t>Post</a:t>
                      </a:r>
                      <a:r>
                        <a:rPr lang="en-US" sz="2400" b="1">
                          <a:solidFill>
                            <a:schemeClr val="bg1"/>
                          </a:solidFill>
                          <a:latin typeface="+mj-lt"/>
                          <a:ea typeface="+mj-lt"/>
                          <a:cs typeface="Times New Roman" charset="0"/>
                        </a:rPr>
                        <a:t>-</a:t>
                      </a:r>
                      <a:r>
                        <a:rPr lang="en-US" sz="2400" b="1">
                          <a:solidFill>
                            <a:schemeClr val="bg1"/>
                          </a:solidFill>
                          <a:latin typeface="+mj-lt"/>
                          <a:ea typeface="+mj-lt"/>
                          <a:cs typeface="宋体" charset="0"/>
                        </a:rPr>
                        <a:t>  reading </a:t>
                      </a:r>
                      <a:endParaRPr lang="en-US" altLang="en-US" sz="2400" b="1">
                        <a:solidFill>
                          <a:schemeClr val="bg1"/>
                        </a:solidFill>
                        <a:latin typeface="+mj-lt"/>
                        <a:ea typeface="+mj-lt"/>
                        <a:cs typeface="宋体"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solidFill>
                            <a:schemeClr val="bg1"/>
                          </a:solidFill>
                          <a:latin typeface="+mj-lt"/>
                          <a:ea typeface="+mj-lt"/>
                          <a:cs typeface="Times New Roman" charset="0"/>
                        </a:rPr>
                        <a:t>T invites </a:t>
                      </a:r>
                      <a:r>
                        <a:rPr lang="en-US" sz="2400" b="1">
                          <a:solidFill>
                            <a:schemeClr val="bg1"/>
                          </a:solidFill>
                          <a:latin typeface="+mj-lt"/>
                          <a:ea typeface="+mj-lt"/>
                          <a:cs typeface="宋体" charset="0"/>
                        </a:rPr>
                        <a:t>Ss</a:t>
                      </a:r>
                      <a:r>
                        <a:rPr lang="en-US" sz="2400" b="1">
                          <a:solidFill>
                            <a:schemeClr val="bg1"/>
                          </a:solidFill>
                          <a:latin typeface="+mj-lt"/>
                          <a:ea typeface="+mj-lt"/>
                          <a:cs typeface="Times New Roman" charset="0"/>
                        </a:rPr>
                        <a:t> to</a:t>
                      </a:r>
                      <a:r>
                        <a:rPr lang="en-US" sz="2400" b="1">
                          <a:solidFill>
                            <a:schemeClr val="bg1"/>
                          </a:solidFill>
                          <a:latin typeface="+mj-lt"/>
                          <a:ea typeface="+mj-lt"/>
                          <a:cs typeface="宋体" charset="0"/>
                        </a:rPr>
                        <a:t> make stories.</a:t>
                      </a:r>
                    </a:p>
                    <a:p>
                      <a:pPr indent="0">
                        <a:buNone/>
                      </a:pPr>
                      <a:r>
                        <a:rPr lang="en-US" sz="2400" b="0">
                          <a:solidFill>
                            <a:schemeClr val="bg1"/>
                          </a:solidFill>
                          <a:latin typeface="+mj-lt"/>
                          <a:ea typeface="+mj-lt"/>
                          <a:cs typeface="宋体" charset="0"/>
                        </a:rPr>
                        <a:t>If you were the writer, and you occasionally got a chance to celebrate the Christmas again, how would you spend the Christmas</a:t>
                      </a:r>
                      <a:r>
                        <a:rPr lang="en-US" sz="2400" b="0">
                          <a:solidFill>
                            <a:schemeClr val="bg1"/>
                          </a:solidFill>
                          <a:latin typeface="+mj-lt"/>
                          <a:ea typeface="+mj-lt"/>
                          <a:cs typeface="Times New Roman" charset="0"/>
                        </a:rPr>
                        <a:t>?</a:t>
                      </a:r>
                      <a:r>
                        <a:rPr lang="en-US" sz="2400" b="0">
                          <a:solidFill>
                            <a:schemeClr val="bg1"/>
                          </a:solidFill>
                          <a:latin typeface="+mj-lt"/>
                          <a:ea typeface="+mj-lt"/>
                          <a:cs typeface="宋体" charset="0"/>
                        </a:rPr>
                        <a:t>____________________________________________________________________________</a:t>
                      </a:r>
                      <a:endParaRPr lang="en-US" altLang="en-US" sz="2400" b="0">
                        <a:solidFill>
                          <a:schemeClr val="bg1"/>
                        </a:solidFill>
                        <a:latin typeface="+mj-lt"/>
                        <a:ea typeface="+mj-lt"/>
                        <a:cs typeface="宋体"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chemeClr val="bg1"/>
                          </a:solidFill>
                          <a:latin typeface="+mj-lt"/>
                          <a:ea typeface="+mj-lt"/>
                          <a:cs typeface="Times New Roman" charset="0"/>
                        </a:rPr>
                        <a:t>1.</a:t>
                      </a:r>
                      <a:r>
                        <a:rPr lang="en-US" sz="2400" b="0">
                          <a:solidFill>
                            <a:schemeClr val="bg1"/>
                          </a:solidFill>
                          <a:latin typeface="+mj-lt"/>
                          <a:ea typeface="+mj-lt"/>
                          <a:cs typeface="宋体" charset="0"/>
                        </a:rPr>
                        <a:t>To cultivate Ss</a:t>
                      </a:r>
                      <a:r>
                        <a:rPr lang="en-US" sz="2400" b="0">
                          <a:solidFill>
                            <a:schemeClr val="bg1"/>
                          </a:solidFill>
                          <a:latin typeface="+mj-lt"/>
                          <a:ea typeface="+mj-lt"/>
                          <a:cs typeface="Times New Roman" charset="0"/>
                        </a:rPr>
                        <a:t>’</a:t>
                      </a:r>
                      <a:r>
                        <a:rPr lang="en-US" sz="2400" b="0">
                          <a:solidFill>
                            <a:schemeClr val="bg1"/>
                          </a:solidFill>
                          <a:latin typeface="+mj-lt"/>
                          <a:ea typeface="+mj-lt"/>
                          <a:cs typeface="宋体" charset="0"/>
                        </a:rPr>
                        <a:t> ability of creativity. </a:t>
                      </a:r>
                      <a:r>
                        <a:rPr lang="en-US" sz="2400" b="0">
                          <a:solidFill>
                            <a:schemeClr val="bg1"/>
                          </a:solidFill>
                          <a:latin typeface="+mj-lt"/>
                          <a:ea typeface="+mj-lt"/>
                          <a:cs typeface="Times New Roman" charset="0"/>
                        </a:rPr>
                        <a:t> </a:t>
                      </a:r>
                      <a:r>
                        <a:rPr lang="en-US" sz="2400" b="0">
                          <a:solidFill>
                            <a:schemeClr val="bg1"/>
                          </a:solidFill>
                          <a:latin typeface="+mj-lt"/>
                          <a:ea typeface="+mj-lt"/>
                          <a:cs typeface="宋体" charset="0"/>
                        </a:rPr>
                        <a:t>2.To improve Ss</a:t>
                      </a:r>
                      <a:r>
                        <a:rPr lang="en-US" sz="2400" b="0">
                          <a:solidFill>
                            <a:schemeClr val="bg1"/>
                          </a:solidFill>
                          <a:latin typeface="+mj-lt"/>
                          <a:ea typeface="+mj-lt"/>
                          <a:cs typeface="Times New Roman" charset="0"/>
                        </a:rPr>
                        <a:t>’</a:t>
                      </a:r>
                      <a:r>
                        <a:rPr lang="en-US" sz="2400" b="0">
                          <a:solidFill>
                            <a:schemeClr val="bg1"/>
                          </a:solidFill>
                          <a:latin typeface="+mj-lt"/>
                          <a:ea typeface="+mj-lt"/>
                          <a:cs typeface="宋体" charset="0"/>
                        </a:rPr>
                        <a:t> thinking quality.</a:t>
                      </a:r>
                      <a:r>
                        <a:rPr lang="en-US" sz="2400" b="0">
                          <a:solidFill>
                            <a:schemeClr val="bg1"/>
                          </a:solidFill>
                          <a:latin typeface="+mj-lt"/>
                          <a:ea typeface="+mj-lt"/>
                          <a:cs typeface="Times New Roman" charset="0"/>
                        </a:rPr>
                        <a:t> </a:t>
                      </a:r>
                    </a:p>
                    <a:p>
                      <a:pPr indent="0">
                        <a:buNone/>
                      </a:pPr>
                      <a:r>
                        <a:rPr lang="en-US" sz="2400" b="0">
                          <a:solidFill>
                            <a:schemeClr val="bg1"/>
                          </a:solidFill>
                          <a:latin typeface="+mj-lt"/>
                          <a:ea typeface="+mj-lt"/>
                          <a:cs typeface="Times New Roman" charset="0"/>
                        </a:rPr>
                        <a:t>3. </a:t>
                      </a:r>
                      <a:r>
                        <a:rPr lang="en-US" sz="2400" b="0">
                          <a:solidFill>
                            <a:schemeClr val="bg1"/>
                          </a:solidFill>
                          <a:latin typeface="+mj-lt"/>
                          <a:ea typeface="+mj-lt"/>
                          <a:cs typeface="宋体" charset="0"/>
                        </a:rPr>
                        <a:t>To help Ss adopt a right emotional attitude towards family.</a:t>
                      </a:r>
                      <a:endParaRPr lang="en-US" altLang="en-US" sz="2400" b="0">
                        <a:solidFill>
                          <a:schemeClr val="bg1"/>
                        </a:solidFill>
                        <a:latin typeface="+mj-lt"/>
                        <a:ea typeface="+mj-lt"/>
                        <a:cs typeface="宋体"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chemeClr val="bg1"/>
                          </a:solidFill>
                          <a:latin typeface="+mj-lt"/>
                          <a:ea typeface="+mj-lt"/>
                          <a:cs typeface="Times New Roman" charset="0"/>
                        </a:rPr>
                        <a:t>6’</a:t>
                      </a:r>
                    </a:p>
                    <a:p>
                      <a:pPr indent="0">
                        <a:buNone/>
                      </a:pPr>
                      <a:r>
                        <a:rPr lang="en-US" sz="2400" b="0">
                          <a:solidFill>
                            <a:schemeClr val="bg1"/>
                          </a:solidFill>
                          <a:latin typeface="+mj-lt"/>
                          <a:ea typeface="+mj-lt"/>
                          <a:cs typeface="宋体" charset="0"/>
                        </a:rPr>
                        <a:t>I</a:t>
                      </a:r>
                      <a:r>
                        <a:rPr lang="en-US" altLang="en-US" sz="2400" b="0">
                          <a:solidFill>
                            <a:schemeClr val="bg1"/>
                          </a:solidFill>
                          <a:latin typeface="+mj-lt"/>
                          <a:ea typeface="+mj-lt"/>
                          <a:cs typeface="宋体" charset="0"/>
                        </a:rPr>
                        <a:t>ndividual </a:t>
                      </a:r>
                      <a:r>
                        <a:rPr lang="en-US" sz="2400" b="0">
                          <a:solidFill>
                            <a:schemeClr val="bg1"/>
                          </a:solidFill>
                          <a:latin typeface="+mj-lt"/>
                          <a:ea typeface="+mj-lt"/>
                          <a:cs typeface="Times New Roman" charset="0"/>
                        </a:rPr>
                        <a:t>W</a:t>
                      </a:r>
                      <a:r>
                        <a:rPr lang="en-US" altLang="en-US" sz="2400" b="0">
                          <a:solidFill>
                            <a:schemeClr val="bg1"/>
                          </a:solidFill>
                          <a:latin typeface="+mj-lt"/>
                          <a:ea typeface="+mj-lt"/>
                          <a:cs typeface="Times New Roman" charset="0"/>
                        </a:rPr>
                        <a:t>ork</a:t>
                      </a:r>
                    </a:p>
                  </a:txBody>
                  <a:tcPr marL="68580" marR="68580"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1079">
        <p15:prstTrans prst="wind"/>
      </p:transition>
    </mc:Choice>
    <mc:Fallback xmlns="">
      <p:transition spd="slow" advTm="3107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905" y="-175260"/>
            <a:ext cx="12188208" cy="685506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35" y="4825365"/>
            <a:ext cx="12421870" cy="2541905"/>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81" y="-106878"/>
            <a:ext cx="961901" cy="961901"/>
          </a:xfrm>
          <a:prstGeom prst="rect">
            <a:avLst/>
          </a:prstGeom>
        </p:spPr>
      </p:pic>
      <p:grpSp>
        <p:nvGrpSpPr>
          <p:cNvPr id="10" name="组合 9"/>
          <p:cNvGrpSpPr/>
          <p:nvPr/>
        </p:nvGrpSpPr>
        <p:grpSpPr>
          <a:xfrm>
            <a:off x="-1280054" y="143239"/>
            <a:ext cx="7216830" cy="461665"/>
            <a:chOff x="1774588" y="-2695783"/>
            <a:chExt cx="5815478" cy="461665"/>
          </a:xfrm>
        </p:grpSpPr>
        <p:sp>
          <p:nvSpPr>
            <p:cNvPr id="11" name="文本框 10"/>
            <p:cNvSpPr txBox="1"/>
            <p:nvPr/>
          </p:nvSpPr>
          <p:spPr>
            <a:xfrm>
              <a:off x="1774588" y="-2695783"/>
              <a:ext cx="4776833" cy="461665"/>
            </a:xfrm>
            <a:prstGeom prst="rect">
              <a:avLst/>
            </a:prstGeom>
            <a:noFill/>
          </p:spPr>
          <p:txBody>
            <a:bodyPr wrap="square" rtlCol="0">
              <a:spAutoFit/>
            </a:bodyPr>
            <a:lstStyle/>
            <a:p>
              <a:pPr algn="ctr"/>
              <a:r>
                <a:rPr lang="zh-CN" altLang="en-US" sz="2400" b="1" dirty="0">
                  <a:solidFill>
                    <a:schemeClr val="bg1"/>
                  </a:solidFill>
                  <a:effectLst>
                    <a:outerShdw blurRad="38100" dist="38100" dir="2700000" algn="tl">
                      <a:srgbClr val="000000">
                        <a:alpha val="43137"/>
                      </a:srgbClr>
                    </a:outerShdw>
                  </a:effectLst>
                  <a:latin typeface="字体视界-美好体" panose="02010601030101010101"/>
                  <a:cs typeface="+mn-ea"/>
                  <a:sym typeface="+mn-lt"/>
                </a:rPr>
                <a:t>课后提升</a:t>
              </a:r>
            </a:p>
          </p:txBody>
        </p:sp>
        <p:sp>
          <p:nvSpPr>
            <p:cNvPr id="12" name="文本框 11"/>
            <p:cNvSpPr txBox="1"/>
            <p:nvPr/>
          </p:nvSpPr>
          <p:spPr>
            <a:xfrm>
              <a:off x="4769315" y="-2665006"/>
              <a:ext cx="2820751" cy="400110"/>
            </a:xfrm>
            <a:prstGeom prst="rect">
              <a:avLst/>
            </a:prstGeom>
            <a:noFill/>
          </p:spPr>
          <p:txBody>
            <a:bodyPr wrap="square" rtlCol="0">
              <a:spAutoFit/>
            </a:bodyPr>
            <a:lstStyle/>
            <a:p>
              <a:pPr algn="just"/>
              <a:r>
                <a:rPr lang="en-US" altLang="zh-CN" sz="20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Promotion after class</a:t>
              </a:r>
            </a:p>
          </p:txBody>
        </p:sp>
      </p:grpSp>
      <p:grpSp>
        <p:nvGrpSpPr>
          <p:cNvPr id="26" name="组合 25"/>
          <p:cNvGrpSpPr/>
          <p:nvPr/>
        </p:nvGrpSpPr>
        <p:grpSpPr>
          <a:xfrm>
            <a:off x="665480" y="574040"/>
            <a:ext cx="8957310" cy="5193030"/>
            <a:chOff x="571471" y="903219"/>
            <a:chExt cx="7935080" cy="1184101"/>
          </a:xfrm>
        </p:grpSpPr>
        <p:sp>
          <p:nvSpPr>
            <p:cNvPr id="27" name="矩形 26"/>
            <p:cNvSpPr/>
            <p:nvPr/>
          </p:nvSpPr>
          <p:spPr>
            <a:xfrm>
              <a:off x="3424633" y="903219"/>
              <a:ext cx="2228755" cy="138565"/>
            </a:xfrm>
            <a:prstGeom prst="rect">
              <a:avLst/>
            </a:prstGeom>
          </p:spPr>
          <p:txBody>
            <a:bodyPr wrap="square">
              <a:spAutoFit/>
            </a:bodyPr>
            <a:lstStyle/>
            <a:p>
              <a:pPr>
                <a:lnSpc>
                  <a:spcPct val="120000"/>
                </a:lnSpc>
              </a:pPr>
              <a:endParaRPr lang="zh-CN" altLang="en-US" sz="2800" b="1" dirty="0">
                <a:solidFill>
                  <a:schemeClr val="bg1"/>
                </a:solidFill>
                <a:latin typeface="字体视界-大小可爱体" panose="02000503000000000000" pitchFamily="2" charset="-122"/>
                <a:ea typeface="字体视界-大小可爱体" panose="02000503000000000000" pitchFamily="2" charset="-122"/>
                <a:cs typeface="+mn-ea"/>
                <a:sym typeface="+mn-lt"/>
              </a:endParaRPr>
            </a:p>
          </p:txBody>
        </p:sp>
        <p:sp>
          <p:nvSpPr>
            <p:cNvPr id="28" name="矩形 27"/>
            <p:cNvSpPr/>
            <p:nvPr/>
          </p:nvSpPr>
          <p:spPr>
            <a:xfrm>
              <a:off x="571471" y="1182575"/>
              <a:ext cx="7935080" cy="904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2000" dirty="0">
                <a:solidFill>
                  <a:schemeClr val="bg1"/>
                </a:solidFill>
                <a:latin typeface="字体视界-大小可爱体" panose="02000503000000000000" pitchFamily="2" charset="-122"/>
                <a:ea typeface="字体视界-大小可爱体" panose="02000503000000000000" pitchFamily="2" charset="-122"/>
                <a:cs typeface="+mn-ea"/>
                <a:sym typeface="+mn-lt"/>
              </a:endParaRPr>
            </a:p>
          </p:txBody>
        </p:sp>
      </p:grpSp>
      <p:sp>
        <p:nvSpPr>
          <p:cNvPr id="5" name="文本框 4"/>
          <p:cNvSpPr txBox="1"/>
          <p:nvPr/>
        </p:nvSpPr>
        <p:spPr>
          <a:xfrm>
            <a:off x="665480" y="1229360"/>
            <a:ext cx="11087735" cy="4399915"/>
          </a:xfrm>
          <a:prstGeom prst="rect">
            <a:avLst/>
          </a:prstGeom>
          <a:noFill/>
        </p:spPr>
        <p:txBody>
          <a:bodyPr wrap="square" rtlCol="0">
            <a:spAutoFit/>
          </a:bodyPr>
          <a:lstStyle/>
          <a:p>
            <a:r>
              <a:rPr lang="zh-CN" altLang="en-US" sz="2000" b="1" dirty="0">
                <a:solidFill>
                  <a:schemeClr val="bg1"/>
                </a:solidFill>
                <a:sym typeface="+mn-ea"/>
              </a:rPr>
              <a:t>（课文前8段）I still remember the last Christmas Granny spent with us. It began in the middle of November on a cold, windy day. I remember the wind because Granny’s grey hair was a mess when she arrived. That was also the day Granny moved in. Somehow, at the time, I didn’t know she was sick. Maybe I was too young, maybe she hid it too well, or maybe I was just too excited that Christmas was on the way. </a:t>
            </a:r>
          </a:p>
          <a:p>
            <a:r>
              <a:rPr lang="zh-CN" altLang="en-US" sz="2000" b="1" dirty="0">
                <a:solidFill>
                  <a:schemeClr val="bg1"/>
                </a:solidFill>
                <a:sym typeface="+mn-ea"/>
              </a:rPr>
              <a:t>After Granny moved in, she spent most of her time on the brown sofa by the fire. Sometimes she was quiet, but she seemed happy. When I wrote a letter to Father Christmas telling him about the presents I wanted, Granny made an effort to help me. Her hand was slightly shaky, but she wrote “Father Christmas, the North Pole” on the envelope.</a:t>
            </a:r>
          </a:p>
          <a:p>
            <a:r>
              <a:rPr lang="zh-CN" altLang="en-US" sz="2000" b="1" dirty="0">
                <a:solidFill>
                  <a:schemeClr val="bg1"/>
                </a:solidFill>
                <a:sym typeface="+mn-ea"/>
              </a:rPr>
              <a:t>In December,our excitement grew each day—lights appeared in the streets, Christmas cards arrived, and there was snow everywhere. Granny and I made sugar biscuits, stuffed the turkey and then I sat on my granny’s lap and we sang Christmas songs. My favourite song was Frosty the Snowman and I loved the bit that went “Thumpety-thump-thump, thumpety-thump-thump, look at Frosty go!” Granny had patience to sing it over and over again.</a:t>
            </a:r>
            <a:endParaRPr lang="zh-CN" altLang="en-US" sz="2000" dirty="0"/>
          </a:p>
        </p:txBody>
      </p:sp>
      <p:sp>
        <p:nvSpPr>
          <p:cNvPr id="2" name="文本框 1"/>
          <p:cNvSpPr txBox="1"/>
          <p:nvPr/>
        </p:nvSpPr>
        <p:spPr>
          <a:xfrm>
            <a:off x="4316730" y="659765"/>
            <a:ext cx="4816475" cy="521970"/>
          </a:xfrm>
          <a:prstGeom prst="rect">
            <a:avLst/>
          </a:prstGeom>
          <a:noFill/>
        </p:spPr>
        <p:txBody>
          <a:bodyPr wrap="square" rtlCol="0">
            <a:spAutoFit/>
          </a:bodyPr>
          <a:lstStyle/>
          <a:p>
            <a:r>
              <a:rPr lang="zh-CN" altLang="en-US" sz="2800">
                <a:solidFill>
                  <a:schemeClr val="bg1"/>
                </a:solidFill>
              </a:rPr>
              <a:t>根据课文改编的读后续写</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1539">
        <p15:prstTrans prst="drape"/>
      </p:transition>
    </mc:Choice>
    <mc:Fallback xmlns="">
      <p:transition spd="slow" advTm="1153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905" y="-175260"/>
            <a:ext cx="12188208" cy="685506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35" y="4825365"/>
            <a:ext cx="12421870" cy="2541905"/>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81" y="-106878"/>
            <a:ext cx="961901" cy="961901"/>
          </a:xfrm>
          <a:prstGeom prst="rect">
            <a:avLst/>
          </a:prstGeom>
        </p:spPr>
      </p:pic>
      <p:grpSp>
        <p:nvGrpSpPr>
          <p:cNvPr id="10" name="组合 9"/>
          <p:cNvGrpSpPr/>
          <p:nvPr/>
        </p:nvGrpSpPr>
        <p:grpSpPr>
          <a:xfrm>
            <a:off x="-1280054" y="143239"/>
            <a:ext cx="6643624" cy="461665"/>
            <a:chOff x="1774588" y="-2695783"/>
            <a:chExt cx="6643624" cy="461665"/>
          </a:xfrm>
        </p:grpSpPr>
        <p:sp>
          <p:nvSpPr>
            <p:cNvPr id="11" name="文本框 10"/>
            <p:cNvSpPr txBox="1"/>
            <p:nvPr/>
          </p:nvSpPr>
          <p:spPr>
            <a:xfrm>
              <a:off x="1774588" y="-2695783"/>
              <a:ext cx="4776833" cy="461665"/>
            </a:xfrm>
            <a:prstGeom prst="rect">
              <a:avLst/>
            </a:prstGeom>
            <a:noFill/>
          </p:spPr>
          <p:txBody>
            <a:bodyPr wrap="square" rtlCol="0">
              <a:spAutoFit/>
            </a:bodyPr>
            <a:lstStyle/>
            <a:p>
              <a:pPr algn="ctr"/>
              <a:r>
                <a:rPr lang="zh-CN" altLang="en-US" sz="2400" b="1" dirty="0">
                  <a:solidFill>
                    <a:schemeClr val="bg1"/>
                  </a:solidFill>
                  <a:effectLst>
                    <a:outerShdw blurRad="38100" dist="38100" dir="2700000" algn="tl">
                      <a:srgbClr val="000000">
                        <a:alpha val="43137"/>
                      </a:srgbClr>
                    </a:outerShdw>
                  </a:effectLst>
                  <a:latin typeface="字体视界-美好体" panose="02010601030101010101"/>
                  <a:cs typeface="+mn-ea"/>
                  <a:sym typeface="+mn-lt"/>
                </a:rPr>
                <a:t>课后提升</a:t>
              </a:r>
            </a:p>
          </p:txBody>
        </p:sp>
        <p:sp>
          <p:nvSpPr>
            <p:cNvPr id="12" name="文本框 11"/>
            <p:cNvSpPr txBox="1"/>
            <p:nvPr/>
          </p:nvSpPr>
          <p:spPr>
            <a:xfrm>
              <a:off x="4769315" y="-2665006"/>
              <a:ext cx="3648897" cy="400110"/>
            </a:xfrm>
            <a:prstGeom prst="rect">
              <a:avLst/>
            </a:prstGeom>
            <a:noFill/>
          </p:spPr>
          <p:txBody>
            <a:bodyPr wrap="square" rtlCol="0">
              <a:spAutoFit/>
            </a:bodyPr>
            <a:lstStyle/>
            <a:p>
              <a:pPr algn="just"/>
              <a:r>
                <a:rPr lang="en-US" altLang="zh-CN" sz="20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Promotion after class</a:t>
              </a:r>
            </a:p>
          </p:txBody>
        </p:sp>
      </p:grpSp>
      <p:grpSp>
        <p:nvGrpSpPr>
          <p:cNvPr id="26" name="组合 25"/>
          <p:cNvGrpSpPr/>
          <p:nvPr/>
        </p:nvGrpSpPr>
        <p:grpSpPr>
          <a:xfrm>
            <a:off x="665480" y="574040"/>
            <a:ext cx="8957310" cy="5193030"/>
            <a:chOff x="571471" y="903219"/>
            <a:chExt cx="7935080" cy="1184101"/>
          </a:xfrm>
        </p:grpSpPr>
        <p:sp>
          <p:nvSpPr>
            <p:cNvPr id="27" name="矩形 26"/>
            <p:cNvSpPr/>
            <p:nvPr/>
          </p:nvSpPr>
          <p:spPr>
            <a:xfrm>
              <a:off x="3424633" y="903219"/>
              <a:ext cx="2228755" cy="138565"/>
            </a:xfrm>
            <a:prstGeom prst="rect">
              <a:avLst/>
            </a:prstGeom>
          </p:spPr>
          <p:txBody>
            <a:bodyPr wrap="square">
              <a:spAutoFit/>
            </a:bodyPr>
            <a:lstStyle/>
            <a:p>
              <a:pPr>
                <a:lnSpc>
                  <a:spcPct val="120000"/>
                </a:lnSpc>
              </a:pPr>
              <a:endParaRPr lang="zh-CN" altLang="en-US" sz="2800" b="1" dirty="0">
                <a:solidFill>
                  <a:schemeClr val="bg1"/>
                </a:solidFill>
                <a:latin typeface="字体视界-大小可爱体" panose="02000503000000000000" pitchFamily="2" charset="-122"/>
                <a:ea typeface="字体视界-大小可爱体" panose="02000503000000000000" pitchFamily="2" charset="-122"/>
                <a:cs typeface="+mn-ea"/>
                <a:sym typeface="+mn-lt"/>
              </a:endParaRPr>
            </a:p>
          </p:txBody>
        </p:sp>
        <p:sp>
          <p:nvSpPr>
            <p:cNvPr id="28" name="矩形 27"/>
            <p:cNvSpPr/>
            <p:nvPr/>
          </p:nvSpPr>
          <p:spPr>
            <a:xfrm>
              <a:off x="571471" y="1182575"/>
              <a:ext cx="7935080" cy="904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2000" dirty="0">
                <a:solidFill>
                  <a:schemeClr val="bg1"/>
                </a:solidFill>
                <a:latin typeface="字体视界-大小可爱体" panose="02000503000000000000" pitchFamily="2" charset="-122"/>
                <a:ea typeface="字体视界-大小可爱体" panose="02000503000000000000" pitchFamily="2" charset="-122"/>
                <a:cs typeface="+mn-ea"/>
                <a:sym typeface="+mn-lt"/>
              </a:endParaRPr>
            </a:p>
          </p:txBody>
        </p:sp>
      </p:grpSp>
      <p:sp>
        <p:nvSpPr>
          <p:cNvPr id="5" name="文本框 4"/>
          <p:cNvSpPr txBox="1"/>
          <p:nvPr/>
        </p:nvSpPr>
        <p:spPr>
          <a:xfrm>
            <a:off x="636270" y="605155"/>
            <a:ext cx="11087735" cy="4399915"/>
          </a:xfrm>
          <a:prstGeom prst="rect">
            <a:avLst/>
          </a:prstGeom>
          <a:noFill/>
        </p:spPr>
        <p:txBody>
          <a:bodyPr wrap="square" rtlCol="0">
            <a:spAutoFit/>
          </a:bodyPr>
          <a:lstStyle/>
          <a:p>
            <a:r>
              <a:rPr lang="zh-CN" altLang="en-US" sz="2000" b="1" dirty="0">
                <a:solidFill>
                  <a:schemeClr val="bg1"/>
                </a:solidFill>
                <a:sym typeface="+mn-ea"/>
              </a:rPr>
              <a:t>On Christmas Eve, Granny took a seat by the fire as we put up the Christmas tree. I hung most of the decorations on the branches.</a:t>
            </a:r>
            <a:endParaRPr lang="zh-CN" altLang="en-US" sz="2000" b="1" dirty="0">
              <a:solidFill>
                <a:schemeClr val="bg1"/>
              </a:solidFill>
            </a:endParaRPr>
          </a:p>
          <a:p>
            <a:r>
              <a:rPr lang="zh-CN" altLang="en-US" sz="2000" b="1" dirty="0">
                <a:solidFill>
                  <a:schemeClr val="bg1"/>
                </a:solidFill>
                <a:sym typeface="+mn-ea"/>
              </a:rPr>
              <a:t>“That’s the most beautiful tree I’ve ever seen,” Granny said.</a:t>
            </a:r>
            <a:endParaRPr lang="zh-CN" altLang="en-US" sz="2000" b="1" dirty="0">
              <a:solidFill>
                <a:schemeClr val="bg1"/>
              </a:solidFill>
            </a:endParaRPr>
          </a:p>
          <a:p>
            <a:r>
              <a:rPr lang="zh-CN" altLang="en-US" sz="2000" b="1" dirty="0">
                <a:solidFill>
                  <a:schemeClr val="bg1"/>
                </a:solidFill>
                <a:sym typeface="+mn-ea"/>
              </a:rPr>
              <a:t>Then she started singing, “Oh, Christmas tree, oh, Christmas tree, you fill my heart with music...”</a:t>
            </a:r>
            <a:endParaRPr lang="zh-CN" altLang="en-US" sz="2000" b="1" dirty="0">
              <a:solidFill>
                <a:schemeClr val="bg1"/>
              </a:solidFill>
            </a:endParaRPr>
          </a:p>
          <a:p>
            <a:r>
              <a:rPr lang="zh-CN" altLang="en-US" sz="2000" b="1" dirty="0">
                <a:solidFill>
                  <a:schemeClr val="bg1"/>
                </a:solidFill>
                <a:sym typeface="+mn-ea"/>
              </a:rPr>
              <a:t>Before bed, Granny and I left a plate of sugar biscuits out for Father Christmas, and put a stocking at the end of my bed. I remember Granny sitting on my bed and singing softly until I fell asleep. </a:t>
            </a:r>
            <a:endParaRPr lang="zh-CN" altLang="en-US" sz="2000" b="1" dirty="0">
              <a:solidFill>
                <a:schemeClr val="bg1"/>
              </a:solidFill>
            </a:endParaRPr>
          </a:p>
          <a:p>
            <a:r>
              <a:rPr lang="zh-CN" altLang="en-US" sz="2000" b="1" dirty="0">
                <a:solidFill>
                  <a:schemeClr val="bg1"/>
                </a:solidFill>
                <a:sym typeface="+mn-ea"/>
              </a:rPr>
              <a:t>My stocking was full of small toys and sweets on Christmas morning, and there were presents under the tree. I was on my best behaviour as we opened the presents. </a:t>
            </a:r>
            <a:endParaRPr lang="zh-CN" altLang="en-US" sz="2000" b="1" dirty="0">
              <a:solidFill>
                <a:schemeClr val="bg1"/>
              </a:solidFill>
            </a:endParaRPr>
          </a:p>
          <a:p>
            <a:r>
              <a:rPr lang="zh-CN" altLang="en-US" sz="2000" b="1" dirty="0">
                <a:solidFill>
                  <a:srgbClr val="FFFF00"/>
                </a:solidFill>
                <a:effectLst>
                  <a:outerShdw blurRad="38100" dist="25400" dir="5400000" algn="ctr" rotWithShape="0">
                    <a:srgbClr val="6E747A">
                      <a:alpha val="43000"/>
                    </a:srgbClr>
                  </a:outerShdw>
                </a:effectLst>
                <a:sym typeface="+mn-ea"/>
              </a:rPr>
              <a:t>Surprisingly, Granny called everyone together and told us that there was only several days left for her . </a:t>
            </a:r>
            <a:r>
              <a:rPr lang="zh-CN" altLang="en-US" sz="2000" b="1" dirty="0">
                <a:solidFill>
                  <a:schemeClr val="bg1"/>
                </a:solidFill>
                <a:sym typeface="+mn-ea"/>
              </a:rPr>
              <a:t>__________________________________________________________________________________________________________________________________________________________________________</a:t>
            </a:r>
            <a:endParaRPr lang="zh-CN" altLang="en-US" sz="2000" b="1" dirty="0">
              <a:solidFill>
                <a:schemeClr val="bg1"/>
              </a:solidFill>
            </a:endParaRPr>
          </a:p>
          <a:p>
            <a:r>
              <a:rPr lang="zh-CN" altLang="en-US" sz="2000" b="1" dirty="0">
                <a:solidFill>
                  <a:srgbClr val="FFFF00"/>
                </a:solidFill>
                <a:sym typeface="+mn-ea"/>
              </a:rPr>
              <a:t>We finally decided to do something special with Granny. </a:t>
            </a:r>
            <a:r>
              <a:rPr lang="zh-CN" altLang="en-US" sz="2000" b="1" dirty="0">
                <a:solidFill>
                  <a:schemeClr val="bg1"/>
                </a:solidFill>
                <a:sym typeface="+mn-ea"/>
              </a:rPr>
              <a:t>__________________________________________________________________________________________________________________________________________________________________________</a:t>
            </a:r>
            <a:endParaRPr lang="zh-CN" altLang="en-US"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2813">
        <p15:prstTrans prst="drape"/>
      </p:transition>
    </mc:Choice>
    <mc:Fallback xmlns="">
      <p:transition spd="slow" advTm="428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2939"/>
            <a:ext cx="12188208" cy="6855061"/>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2547" y="1215123"/>
            <a:ext cx="2736693" cy="1793119"/>
          </a:xfrm>
          <a:prstGeom prst="rect">
            <a:avLst/>
          </a:prstGeom>
        </p:spPr>
      </p:pic>
      <p:sp>
        <p:nvSpPr>
          <p:cNvPr id="10" name="文本框 9"/>
          <p:cNvSpPr txBox="1"/>
          <p:nvPr/>
        </p:nvSpPr>
        <p:spPr>
          <a:xfrm>
            <a:off x="5467514" y="1903346"/>
            <a:ext cx="1256971" cy="1107996"/>
          </a:xfrm>
          <a:prstGeom prst="rect">
            <a:avLst/>
          </a:prstGeom>
          <a:noFill/>
        </p:spPr>
        <p:txBody>
          <a:bodyPr wrap="square" rtlCol="0">
            <a:spAutoFit/>
          </a:bodyPr>
          <a:lstStyle/>
          <a:p>
            <a:r>
              <a:rPr lang="en-US" altLang="zh-CN" sz="6600" b="1" dirty="0">
                <a:solidFill>
                  <a:schemeClr val="accent4">
                    <a:lumMod val="60000"/>
                    <a:lumOff val="40000"/>
                  </a:schemeClr>
                </a:solidFill>
                <a:effectLst>
                  <a:outerShdw blurRad="38100" dist="38100" dir="2700000" algn="tl">
                    <a:srgbClr val="000000">
                      <a:alpha val="43137"/>
                    </a:srgbClr>
                  </a:outerShdw>
                </a:effectLst>
                <a:ea typeface="字体视界-美好体" panose="02010601030101010101"/>
              </a:rPr>
              <a:t>04</a:t>
            </a:r>
            <a:endParaRPr lang="zh-CN" altLang="en-US" sz="6600" b="1" dirty="0">
              <a:solidFill>
                <a:schemeClr val="accent4">
                  <a:lumMod val="60000"/>
                  <a:lumOff val="40000"/>
                </a:schemeClr>
              </a:solidFill>
              <a:effectLst>
                <a:outerShdw blurRad="38100" dist="38100" dir="2700000" algn="tl">
                  <a:srgbClr val="000000">
                    <a:alpha val="43137"/>
                  </a:srgbClr>
                </a:outerShdw>
              </a:effectLst>
              <a:ea typeface="字体视界-美好体" panose="02010601030101010101"/>
            </a:endParaRPr>
          </a:p>
        </p:txBody>
      </p:sp>
      <p:grpSp>
        <p:nvGrpSpPr>
          <p:cNvPr id="11" name="组合 10"/>
          <p:cNvGrpSpPr/>
          <p:nvPr/>
        </p:nvGrpSpPr>
        <p:grpSpPr>
          <a:xfrm>
            <a:off x="3707582" y="3149570"/>
            <a:ext cx="4776833" cy="1784832"/>
            <a:chOff x="6762224" y="310548"/>
            <a:chExt cx="4776833" cy="1784832"/>
          </a:xfrm>
        </p:grpSpPr>
        <p:sp>
          <p:nvSpPr>
            <p:cNvPr id="12" name="文本框 11"/>
            <p:cNvSpPr txBox="1"/>
            <p:nvPr/>
          </p:nvSpPr>
          <p:spPr>
            <a:xfrm>
              <a:off x="6762224" y="310548"/>
              <a:ext cx="4776833" cy="1323439"/>
            </a:xfrm>
            <a:prstGeom prst="rect">
              <a:avLst/>
            </a:prstGeom>
            <a:noFill/>
          </p:spPr>
          <p:txBody>
            <a:bodyPr wrap="square" rtlCol="0">
              <a:spAutoFit/>
            </a:bodyPr>
            <a:lstStyle/>
            <a:p>
              <a:pPr algn="ctr"/>
              <a:r>
                <a:rPr lang="zh-CN" altLang="en-US" sz="8000" b="1" dirty="0">
                  <a:solidFill>
                    <a:schemeClr val="bg1"/>
                  </a:solidFill>
                  <a:effectLst>
                    <a:outerShdw blurRad="38100" dist="38100" dir="2700000" algn="tl">
                      <a:srgbClr val="000000">
                        <a:alpha val="43137"/>
                      </a:srgbClr>
                    </a:outerShdw>
                  </a:effectLst>
                  <a:latin typeface="字体视界-美好体" panose="02010601030101010101"/>
                  <a:cs typeface="+mn-ea"/>
                  <a:sym typeface="+mn-lt"/>
                </a:rPr>
                <a:t>教学反思</a:t>
              </a:r>
              <a:endParaRPr lang="zh-CN" altLang="en-US" sz="8000" b="1" i="1" dirty="0">
                <a:solidFill>
                  <a:schemeClr val="bg1"/>
                </a:solidFill>
                <a:effectLst>
                  <a:outerShdw blurRad="38100" dist="38100" dir="2700000" algn="tl">
                    <a:srgbClr val="000000">
                      <a:alpha val="43137"/>
                    </a:srgbClr>
                  </a:outerShdw>
                </a:effectLst>
                <a:latin typeface="字体视界-美好体" panose="02010601030101010101"/>
                <a:cs typeface="+mn-ea"/>
                <a:sym typeface="+mn-lt"/>
              </a:endParaRPr>
            </a:p>
          </p:txBody>
        </p:sp>
        <p:sp>
          <p:nvSpPr>
            <p:cNvPr id="14" name="文本框 13"/>
            <p:cNvSpPr txBox="1"/>
            <p:nvPr/>
          </p:nvSpPr>
          <p:spPr>
            <a:xfrm>
              <a:off x="7007984" y="1449049"/>
              <a:ext cx="4285316" cy="646331"/>
            </a:xfrm>
            <a:prstGeom prst="rect">
              <a:avLst/>
            </a:prstGeom>
            <a:noFill/>
          </p:spPr>
          <p:txBody>
            <a:bodyPr wrap="square"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Teaching Reflection</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174">
        <p15:prstTrans prst="curtains"/>
      </p:transition>
    </mc:Choice>
    <mc:Fallback xmlns="">
      <p:transition spd="slow" advTm="117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1270"/>
            <a:ext cx="12188208" cy="685506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40" y="5654040"/>
            <a:ext cx="12421870" cy="164465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81" y="-106878"/>
            <a:ext cx="961901" cy="961901"/>
          </a:xfrm>
          <a:prstGeom prst="rect">
            <a:avLst/>
          </a:prstGeom>
        </p:spPr>
      </p:pic>
      <p:grpSp>
        <p:nvGrpSpPr>
          <p:cNvPr id="10" name="组合 9"/>
          <p:cNvGrpSpPr/>
          <p:nvPr/>
        </p:nvGrpSpPr>
        <p:grpSpPr>
          <a:xfrm>
            <a:off x="-1280054" y="143239"/>
            <a:ext cx="5614548" cy="461665"/>
            <a:chOff x="1774588" y="-2695783"/>
            <a:chExt cx="5614548" cy="461665"/>
          </a:xfrm>
        </p:grpSpPr>
        <p:sp>
          <p:nvSpPr>
            <p:cNvPr id="11" name="文本框 10"/>
            <p:cNvSpPr txBox="1"/>
            <p:nvPr/>
          </p:nvSpPr>
          <p:spPr>
            <a:xfrm>
              <a:off x="1774588" y="-2695783"/>
              <a:ext cx="4776833" cy="461665"/>
            </a:xfrm>
            <a:prstGeom prst="rect">
              <a:avLst/>
            </a:prstGeom>
            <a:noFill/>
          </p:spPr>
          <p:txBody>
            <a:bodyPr wrap="square" rtlCol="0">
              <a:spAutoFit/>
            </a:bodyPr>
            <a:lstStyle/>
            <a:p>
              <a:pPr algn="ctr"/>
              <a:r>
                <a:rPr lang="zh-CN" altLang="en-US" sz="2400" b="1" dirty="0">
                  <a:solidFill>
                    <a:schemeClr val="bg1"/>
                  </a:solidFill>
                  <a:effectLst>
                    <a:outerShdw blurRad="38100" dist="38100" dir="2700000" algn="tl">
                      <a:srgbClr val="000000">
                        <a:alpha val="43137"/>
                      </a:srgbClr>
                    </a:outerShdw>
                  </a:effectLst>
                  <a:latin typeface="字体视界-美好体" panose="02010601030101010101"/>
                  <a:cs typeface="+mn-ea"/>
                  <a:sym typeface="+mn-lt"/>
                </a:rPr>
                <a:t>教学反思</a:t>
              </a:r>
              <a:endParaRPr lang="zh-CN" altLang="en-US" sz="2400" b="1" i="1" dirty="0">
                <a:solidFill>
                  <a:schemeClr val="bg1"/>
                </a:solidFill>
                <a:effectLst>
                  <a:outerShdw blurRad="38100" dist="38100" dir="2700000" algn="tl">
                    <a:srgbClr val="000000">
                      <a:alpha val="43137"/>
                    </a:srgbClr>
                  </a:outerShdw>
                </a:effectLst>
                <a:latin typeface="字体视界-美好体" panose="02010601030101010101"/>
                <a:cs typeface="+mn-ea"/>
                <a:sym typeface="+mn-lt"/>
              </a:endParaRPr>
            </a:p>
          </p:txBody>
        </p:sp>
        <p:sp>
          <p:nvSpPr>
            <p:cNvPr id="12" name="文本框 11"/>
            <p:cNvSpPr txBox="1"/>
            <p:nvPr/>
          </p:nvSpPr>
          <p:spPr>
            <a:xfrm>
              <a:off x="4769315" y="-2665006"/>
              <a:ext cx="2619821" cy="400110"/>
            </a:xfrm>
            <a:prstGeom prst="rect">
              <a:avLst/>
            </a:prstGeom>
            <a:noFill/>
          </p:spPr>
          <p:txBody>
            <a:bodyPr wrap="square" rtlCol="0">
              <a:spAutoFit/>
            </a:bodyPr>
            <a:lstStyle/>
            <a:p>
              <a:pPr algn="just"/>
              <a:r>
                <a:rPr lang="en-US" altLang="zh-CN" sz="20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Teaching Reflection</a:t>
              </a:r>
            </a:p>
          </p:txBody>
        </p:sp>
      </p:grpSp>
      <p:sp>
        <p:nvSpPr>
          <p:cNvPr id="5" name="流程图: 存储数据 4"/>
          <p:cNvSpPr/>
          <p:nvPr/>
        </p:nvSpPr>
        <p:spPr>
          <a:xfrm>
            <a:off x="0" y="605155"/>
            <a:ext cx="12696190" cy="4836795"/>
          </a:xfrm>
          <a:prstGeom prst="flowChartOnlineStorage">
            <a:avLst/>
          </a:prstGeom>
          <a:solidFill>
            <a:schemeClr val="bg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05205" y="605155"/>
            <a:ext cx="8952230" cy="4377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sz="2000" b="1" dirty="0">
                <a:solidFill>
                  <a:schemeClr val="tx1">
                    <a:lumMod val="95000"/>
                    <a:lumOff val="5000"/>
                  </a:schemeClr>
                </a:solidFill>
                <a:latin typeface="字体视界-大小可爱体" panose="02000503000000000000" pitchFamily="2" charset="-122"/>
                <a:ea typeface="字体视界-大小可爱体" panose="02000503000000000000" pitchFamily="2" charset="-122"/>
                <a:cs typeface="+mn-ea"/>
                <a:sym typeface="+mn-lt"/>
              </a:rPr>
              <a:t>本节阅读课的教学我采用了pre-reading, while-reading ,post-reading 的几大步骤。</a:t>
            </a:r>
            <a:r>
              <a:rPr lang="zh-CN" altLang="en-US" sz="2000" b="1" dirty="0">
                <a:solidFill>
                  <a:srgbClr val="E66444"/>
                </a:solidFill>
                <a:latin typeface="字体视界-大小可爱体" panose="02000503000000000000" pitchFamily="2" charset="-122"/>
                <a:ea typeface="字体视界-大小可爱体" panose="02000503000000000000" pitchFamily="2" charset="-122"/>
                <a:cs typeface="+mn-ea"/>
                <a:sym typeface="+mn-lt"/>
              </a:rPr>
              <a:t>其中pre-reading, fast-reading 和careful reading 都是为后面的retelling 学生的口语输出来作准备。从comparison and contrast 环节开始，我引导学生对文章的理解从时间线转向情感线，通过找出差异更好地理解和感受作者对奶奶的爱和思念。</a:t>
            </a:r>
            <a:r>
              <a:rPr lang="zh-CN" altLang="en-US" sz="2000" b="1" dirty="0">
                <a:solidFill>
                  <a:schemeClr val="tx1">
                    <a:lumMod val="95000"/>
                    <a:lumOff val="5000"/>
                  </a:schemeClr>
                </a:solidFill>
                <a:latin typeface="字体视界-大小可爱体" panose="02000503000000000000" pitchFamily="2" charset="-122"/>
                <a:ea typeface="字体视界-大小可爱体" panose="02000503000000000000" pitchFamily="2" charset="-122"/>
                <a:cs typeface="+mn-ea"/>
                <a:sym typeface="+mn-lt"/>
              </a:rPr>
              <a:t>Read between lines这一部分除了训练学生从显性信息推断隐性信息的能力，也是为了引出我们的post reading, 从而</a:t>
            </a:r>
            <a:r>
              <a:rPr lang="zh-CN" altLang="en-US" sz="2000" b="1" dirty="0">
                <a:solidFill>
                  <a:schemeClr val="accent2"/>
                </a:solidFill>
                <a:latin typeface="字体视界-大小可爱体" panose="02000503000000000000" pitchFamily="2" charset="-122"/>
                <a:ea typeface="字体视界-大小可爱体" panose="02000503000000000000" pitchFamily="2" charset="-122"/>
                <a:cs typeface="+mn-ea"/>
                <a:sym typeface="+mn-lt"/>
              </a:rPr>
              <a:t>将整节课的主题进行升华，通过让学生思考如果重过圣诞节，你会做些什么来弥补作者的遗憾，从而引导学生思考我们该怎么样更好的去爱我们的家人、朋友或者身边的人，珍惜大家相处的时间。</a:t>
            </a:r>
          </a:p>
        </p:txBody>
      </p:sp>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4510" y="5378450"/>
            <a:ext cx="3665855" cy="147764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3333">
        <p15:prstTrans prst="peelOff"/>
      </p:transition>
    </mc:Choice>
    <mc:Fallback xmlns="">
      <p:transition spd="slow" advTm="433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1270"/>
            <a:ext cx="12188208" cy="685506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40" y="5205730"/>
            <a:ext cx="12421870" cy="209296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81" y="-106878"/>
            <a:ext cx="961901" cy="961901"/>
          </a:xfrm>
          <a:prstGeom prst="rect">
            <a:avLst/>
          </a:prstGeom>
        </p:spPr>
      </p:pic>
      <p:grpSp>
        <p:nvGrpSpPr>
          <p:cNvPr id="10" name="组合 9"/>
          <p:cNvGrpSpPr/>
          <p:nvPr/>
        </p:nvGrpSpPr>
        <p:grpSpPr>
          <a:xfrm>
            <a:off x="-1280054" y="143239"/>
            <a:ext cx="5614548" cy="461665"/>
            <a:chOff x="1774588" y="-2695783"/>
            <a:chExt cx="5614548" cy="461665"/>
          </a:xfrm>
        </p:grpSpPr>
        <p:sp>
          <p:nvSpPr>
            <p:cNvPr id="11" name="文本框 10"/>
            <p:cNvSpPr txBox="1"/>
            <p:nvPr/>
          </p:nvSpPr>
          <p:spPr>
            <a:xfrm>
              <a:off x="1774588" y="-2695783"/>
              <a:ext cx="4776833" cy="461665"/>
            </a:xfrm>
            <a:prstGeom prst="rect">
              <a:avLst/>
            </a:prstGeom>
            <a:noFill/>
          </p:spPr>
          <p:txBody>
            <a:bodyPr wrap="square" rtlCol="0">
              <a:spAutoFit/>
            </a:bodyPr>
            <a:lstStyle/>
            <a:p>
              <a:pPr algn="ctr"/>
              <a:r>
                <a:rPr lang="zh-CN" altLang="en-US" sz="2400" b="1" dirty="0">
                  <a:solidFill>
                    <a:schemeClr val="bg1"/>
                  </a:solidFill>
                  <a:effectLst>
                    <a:outerShdw blurRad="38100" dist="38100" dir="2700000" algn="tl">
                      <a:srgbClr val="000000">
                        <a:alpha val="43137"/>
                      </a:srgbClr>
                    </a:outerShdw>
                  </a:effectLst>
                  <a:latin typeface="字体视界-美好体" panose="02010601030101010101"/>
                  <a:cs typeface="+mn-ea"/>
                  <a:sym typeface="+mn-lt"/>
                </a:rPr>
                <a:t>教学反思</a:t>
              </a:r>
              <a:endParaRPr lang="zh-CN" altLang="en-US" sz="2400" b="1" i="1" dirty="0">
                <a:solidFill>
                  <a:schemeClr val="bg1"/>
                </a:solidFill>
                <a:effectLst>
                  <a:outerShdw blurRad="38100" dist="38100" dir="2700000" algn="tl">
                    <a:srgbClr val="000000">
                      <a:alpha val="43137"/>
                    </a:srgbClr>
                  </a:outerShdw>
                </a:effectLst>
                <a:latin typeface="字体视界-美好体" panose="02010601030101010101"/>
                <a:cs typeface="+mn-ea"/>
                <a:sym typeface="+mn-lt"/>
              </a:endParaRPr>
            </a:p>
          </p:txBody>
        </p:sp>
        <p:sp>
          <p:nvSpPr>
            <p:cNvPr id="12" name="文本框 11"/>
            <p:cNvSpPr txBox="1"/>
            <p:nvPr/>
          </p:nvSpPr>
          <p:spPr>
            <a:xfrm>
              <a:off x="4769315" y="-2665006"/>
              <a:ext cx="2619821" cy="400110"/>
            </a:xfrm>
            <a:prstGeom prst="rect">
              <a:avLst/>
            </a:prstGeom>
            <a:noFill/>
          </p:spPr>
          <p:txBody>
            <a:bodyPr wrap="square" rtlCol="0">
              <a:spAutoFit/>
            </a:bodyPr>
            <a:lstStyle/>
            <a:p>
              <a:pPr algn="just"/>
              <a:r>
                <a:rPr lang="en-US" altLang="zh-CN" sz="20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Teaching Reflection</a:t>
              </a:r>
            </a:p>
          </p:txBody>
        </p:sp>
      </p:grpSp>
      <p:sp>
        <p:nvSpPr>
          <p:cNvPr id="5" name="流程图: 存储数据 4"/>
          <p:cNvSpPr/>
          <p:nvPr/>
        </p:nvSpPr>
        <p:spPr>
          <a:xfrm>
            <a:off x="248285" y="605155"/>
            <a:ext cx="10763885" cy="4378325"/>
          </a:xfrm>
          <a:prstGeom prst="flowChartOnlineStorage">
            <a:avLst/>
          </a:prstGeom>
          <a:solidFill>
            <a:schemeClr val="bg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78840" y="605155"/>
            <a:ext cx="8248650" cy="4845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sz="2000" dirty="0">
                <a:solidFill>
                  <a:schemeClr val="tx1"/>
                </a:solidFill>
                <a:latin typeface="字体视界-大小可爱体" panose="02000503000000000000" pitchFamily="2" charset="-122"/>
                <a:ea typeface="字体视界-大小可爱体" panose="02000503000000000000" pitchFamily="2" charset="-122"/>
                <a:cs typeface="+mn-ea"/>
                <a:sym typeface="+mn-lt"/>
              </a:rPr>
              <a:t>课后提升环节设计的基于课本原文的读后续写改写是这个教学设计的灵魂所在。读后续写既是封闭的，又是开放的。学生在封闭的原文中探索作者歌颂的主题及渲染的基调，又在原文基础上合理发挥想象，仿效作者的语言风格，利用写作主体“角色意识”创造出开放且符合逻辑的情节。</a:t>
            </a:r>
            <a:r>
              <a:rPr lang="zh-CN" altLang="en-US" sz="2000" dirty="0">
                <a:solidFill>
                  <a:srgbClr val="FF0000"/>
                </a:solidFill>
                <a:latin typeface="字体视界-大小可爱体" panose="02000503000000000000" pitchFamily="2" charset="-122"/>
                <a:ea typeface="字体视界-大小可爱体" panose="02000503000000000000" pitchFamily="2" charset="-122"/>
                <a:cs typeface="+mn-ea"/>
                <a:sym typeface="+mn-lt"/>
              </a:rPr>
              <a:t>教师可以在日常教学实践中有意或无意地渗透读后续写的意识，如在阅读课时隐去后半部分文本或者对文章进行重组和再创造，留给学生更大的发挥空间。</a:t>
            </a:r>
          </a:p>
        </p:txBody>
      </p:sp>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4510" y="4982845"/>
            <a:ext cx="3665855" cy="147764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2524">
        <p15:prstTrans prst="peelOff"/>
      </p:transition>
    </mc:Choice>
    <mc:Fallback xmlns="">
      <p:transition spd="slow" advTm="325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792" y="2514"/>
            <a:ext cx="12188208" cy="6855061"/>
          </a:xfrm>
          <a:prstGeom prst="rect">
            <a:avLst/>
          </a:prstGeom>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92644"/>
          <a:stretch>
            <a:fillRect/>
          </a:stretch>
        </p:blipFill>
        <p:spPr>
          <a:xfrm>
            <a:off x="0" y="6353175"/>
            <a:ext cx="12192000" cy="504422"/>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30000" t="9069" r="51875" b="55001"/>
          <a:stretch>
            <a:fillRect/>
          </a:stretch>
        </p:blipFill>
        <p:spPr>
          <a:xfrm>
            <a:off x="3892639" y="5401551"/>
            <a:ext cx="876300" cy="977024"/>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l="51875" t="51296" r="10521" b="17959"/>
          <a:stretch>
            <a:fillRect/>
          </a:stretch>
        </p:blipFill>
        <p:spPr>
          <a:xfrm>
            <a:off x="1682839" y="5414659"/>
            <a:ext cx="2209800" cy="1016141"/>
          </a:xfrm>
          <a:prstGeom prst="rect">
            <a:avLst/>
          </a:prstGeom>
        </p:spPr>
      </p:pic>
      <p:pic>
        <p:nvPicPr>
          <p:cNvPr id="20" name="图片 19"/>
          <p:cNvPicPr>
            <a:picLocks noChangeAspect="1"/>
          </p:cNvPicPr>
          <p:nvPr/>
        </p:nvPicPr>
        <p:blipFill rotWithShape="1">
          <a:blip r:embed="rId6" cstate="print">
            <a:extLst>
              <a:ext uri="{28A0092B-C50C-407E-A947-70E740481C1C}">
                <a14:useLocalDpi xmlns:a14="http://schemas.microsoft.com/office/drawing/2010/main" val="0"/>
              </a:ext>
            </a:extLst>
          </a:blip>
          <a:srcRect l="24855" t="11718" r="28039" b="3477"/>
          <a:stretch>
            <a:fillRect/>
          </a:stretch>
        </p:blipFill>
        <p:spPr>
          <a:xfrm>
            <a:off x="9315450" y="3845075"/>
            <a:ext cx="2209800" cy="2841171"/>
          </a:xfrm>
          <a:prstGeom prst="rect">
            <a:avLst/>
          </a:prstGeom>
        </p:spPr>
      </p:pic>
      <p:pic>
        <p:nvPicPr>
          <p:cNvPr id="22" name="图片 21"/>
          <p:cNvPicPr>
            <a:picLocks noChangeAspect="1"/>
          </p:cNvPicPr>
          <p:nvPr/>
        </p:nvPicPr>
        <p:blipFill rotWithShape="1">
          <a:blip r:embed="rId7" cstate="print">
            <a:extLst>
              <a:ext uri="{28A0092B-C50C-407E-A947-70E740481C1C}">
                <a14:useLocalDpi xmlns:a14="http://schemas.microsoft.com/office/drawing/2010/main" val="0"/>
              </a:ext>
            </a:extLst>
          </a:blip>
          <a:srcRect l="36378" t="22037" r="39552" b="21608"/>
          <a:stretch>
            <a:fillRect/>
          </a:stretch>
        </p:blipFill>
        <p:spPr>
          <a:xfrm>
            <a:off x="124531" y="3983032"/>
            <a:ext cx="1558308" cy="2605590"/>
          </a:xfrm>
          <a:prstGeom prst="rect">
            <a:avLst/>
          </a:prstGeom>
        </p:spPr>
      </p:pic>
      <p:sp>
        <p:nvSpPr>
          <p:cNvPr id="23" name="文本框 22"/>
          <p:cNvSpPr txBox="1"/>
          <p:nvPr/>
        </p:nvSpPr>
        <p:spPr>
          <a:xfrm>
            <a:off x="1848679" y="1001161"/>
            <a:ext cx="8494633" cy="1754326"/>
          </a:xfrm>
          <a:prstGeom prst="rect">
            <a:avLst/>
          </a:prstGeom>
          <a:noFill/>
        </p:spPr>
        <p:txBody>
          <a:bodyPr wrap="none" rtlCol="0">
            <a:spAutoFit/>
          </a:bodyPr>
          <a:lstStyle/>
          <a:p>
            <a:r>
              <a:rPr lang="zh-CN" altLang="en-US" sz="10800" dirty="0">
                <a:solidFill>
                  <a:schemeClr val="bg1"/>
                </a:solidFill>
                <a:latin typeface="字体视界-美好体" panose="02010601030101010101" pitchFamily="2" charset="-122"/>
                <a:ea typeface="字体视界-美好体" panose="02010601030101010101" pitchFamily="2" charset="-122"/>
              </a:rPr>
              <a:t>感谢您的聆听</a:t>
            </a:r>
          </a:p>
        </p:txBody>
      </p:sp>
      <p:sp>
        <p:nvSpPr>
          <p:cNvPr id="29" name="文本框 28"/>
          <p:cNvSpPr txBox="1"/>
          <p:nvPr/>
        </p:nvSpPr>
        <p:spPr>
          <a:xfrm>
            <a:off x="2522613" y="2868660"/>
            <a:ext cx="6910791" cy="523220"/>
          </a:xfrm>
          <a:prstGeom prst="rect">
            <a:avLst/>
          </a:prstGeom>
          <a:noFill/>
        </p:spPr>
        <p:txBody>
          <a:bodyPr wrap="square" rtlCol="0">
            <a:spAutoFit/>
          </a:bodyPr>
          <a:lstStyle/>
          <a:p>
            <a:pPr algn="dist"/>
            <a:r>
              <a:rPr lang="en-US" altLang="zh-CN" sz="2800" dirty="0">
                <a:solidFill>
                  <a:schemeClr val="bg1"/>
                </a:solidFill>
                <a:latin typeface="字体视界-单纯体" panose="02010601030101010101" pitchFamily="2" charset="-122"/>
                <a:ea typeface="字体视界-单纯体" panose="02010601030101010101" pitchFamily="2" charset="-122"/>
              </a:rPr>
              <a:t>Thank you for listening</a:t>
            </a:r>
            <a:endParaRPr lang="zh-CN" altLang="en-US" sz="2800" dirty="0">
              <a:solidFill>
                <a:schemeClr val="bg1"/>
              </a:solidFill>
              <a:latin typeface="字体视界-单纯体" panose="02010601030101010101" pitchFamily="2" charset="-122"/>
              <a:ea typeface="字体视界-单纯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644">
        <p15:prstTrans prst="curtains"/>
      </p:transition>
    </mc:Choice>
    <mc:Fallback xmlns="">
      <p:transition spd="slow" advTm="16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2939"/>
            <a:ext cx="12188208" cy="6855061"/>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2547" y="1215123"/>
            <a:ext cx="2736693" cy="1793119"/>
          </a:xfrm>
          <a:prstGeom prst="rect">
            <a:avLst/>
          </a:prstGeom>
        </p:spPr>
      </p:pic>
      <p:sp>
        <p:nvSpPr>
          <p:cNvPr id="10" name="文本框 9"/>
          <p:cNvSpPr txBox="1"/>
          <p:nvPr/>
        </p:nvSpPr>
        <p:spPr>
          <a:xfrm>
            <a:off x="5467514" y="1903346"/>
            <a:ext cx="1256971" cy="1107996"/>
          </a:xfrm>
          <a:prstGeom prst="rect">
            <a:avLst/>
          </a:prstGeom>
          <a:noFill/>
        </p:spPr>
        <p:txBody>
          <a:bodyPr wrap="square" rtlCol="0">
            <a:spAutoFit/>
          </a:bodyPr>
          <a:lstStyle/>
          <a:p>
            <a:r>
              <a:rPr lang="en-US" altLang="zh-CN" sz="6600" b="1" dirty="0">
                <a:solidFill>
                  <a:schemeClr val="accent2">
                    <a:lumMod val="60000"/>
                    <a:lumOff val="40000"/>
                  </a:schemeClr>
                </a:solidFill>
                <a:effectLst>
                  <a:outerShdw blurRad="38100" dist="38100" dir="2700000" algn="tl">
                    <a:srgbClr val="000000">
                      <a:alpha val="43137"/>
                    </a:srgbClr>
                  </a:outerShdw>
                </a:effectLst>
                <a:ea typeface="字体视界-美好体" panose="02010601030101010101"/>
              </a:rPr>
              <a:t>01</a:t>
            </a:r>
            <a:endParaRPr lang="zh-CN" altLang="en-US" sz="6600" b="1" dirty="0">
              <a:solidFill>
                <a:schemeClr val="accent2">
                  <a:lumMod val="60000"/>
                  <a:lumOff val="40000"/>
                </a:schemeClr>
              </a:solidFill>
              <a:effectLst>
                <a:outerShdw blurRad="38100" dist="38100" dir="2700000" algn="tl">
                  <a:srgbClr val="000000">
                    <a:alpha val="43137"/>
                  </a:srgbClr>
                </a:outerShdw>
              </a:effectLst>
              <a:ea typeface="字体视界-美好体" panose="02010601030101010101"/>
            </a:endParaRPr>
          </a:p>
        </p:txBody>
      </p:sp>
      <p:grpSp>
        <p:nvGrpSpPr>
          <p:cNvPr id="11" name="组合 10"/>
          <p:cNvGrpSpPr/>
          <p:nvPr/>
        </p:nvGrpSpPr>
        <p:grpSpPr>
          <a:xfrm>
            <a:off x="3707582" y="3149570"/>
            <a:ext cx="4776833" cy="1716441"/>
            <a:chOff x="6762224" y="310548"/>
            <a:chExt cx="4776833" cy="1716441"/>
          </a:xfrm>
        </p:grpSpPr>
        <p:sp>
          <p:nvSpPr>
            <p:cNvPr id="12" name="文本框 11"/>
            <p:cNvSpPr txBox="1"/>
            <p:nvPr/>
          </p:nvSpPr>
          <p:spPr>
            <a:xfrm>
              <a:off x="6762224" y="310548"/>
              <a:ext cx="4776833" cy="1322070"/>
            </a:xfrm>
            <a:prstGeom prst="rect">
              <a:avLst/>
            </a:prstGeom>
            <a:noFill/>
          </p:spPr>
          <p:txBody>
            <a:bodyPr wrap="square" rtlCol="0">
              <a:spAutoFit/>
            </a:bodyPr>
            <a:lstStyle/>
            <a:p>
              <a:pPr algn="ctr"/>
              <a:r>
                <a:rPr lang="zh-CN" altLang="en-US" sz="8000" b="1" dirty="0">
                  <a:solidFill>
                    <a:schemeClr val="bg1"/>
                  </a:solidFill>
                  <a:effectLst>
                    <a:outerShdw blurRad="38100" dist="38100" dir="2700000" algn="tl">
                      <a:srgbClr val="000000">
                        <a:alpha val="43137"/>
                      </a:srgbClr>
                    </a:outerShdw>
                  </a:effectLst>
                  <a:latin typeface="字体视界-美好体" panose="02010601030101010101"/>
                  <a:cs typeface="+mn-ea"/>
                  <a:sym typeface="+mn-lt"/>
                </a:rPr>
                <a:t>文本分析</a:t>
              </a:r>
              <a:endParaRPr lang="zh-CN" altLang="en-US" sz="8000" b="1" i="1" dirty="0">
                <a:solidFill>
                  <a:schemeClr val="bg1"/>
                </a:solidFill>
                <a:effectLst>
                  <a:outerShdw blurRad="38100" dist="38100" dir="2700000" algn="tl">
                    <a:srgbClr val="000000">
                      <a:alpha val="43137"/>
                    </a:srgbClr>
                  </a:outerShdw>
                </a:effectLst>
                <a:latin typeface="字体视界-美好体" panose="02010601030101010101"/>
                <a:cs typeface="+mn-ea"/>
                <a:sym typeface="+mn-lt"/>
              </a:endParaRPr>
            </a:p>
          </p:txBody>
        </p:sp>
        <p:sp>
          <p:nvSpPr>
            <p:cNvPr id="14" name="文本框 13"/>
            <p:cNvSpPr txBox="1"/>
            <p:nvPr/>
          </p:nvSpPr>
          <p:spPr>
            <a:xfrm>
              <a:off x="7467496" y="1381829"/>
              <a:ext cx="3793801" cy="645160"/>
            </a:xfrm>
            <a:prstGeom prst="rect">
              <a:avLst/>
            </a:prstGeom>
            <a:noFill/>
          </p:spPr>
          <p:txBody>
            <a:bodyPr wrap="square" rtlCol="0">
              <a:spAutoFit/>
            </a:bodyPr>
            <a:lstStyle/>
            <a:p>
              <a:pPr algn="just"/>
              <a:r>
                <a:rPr lang="en-US" altLang="zh-CN" sz="36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Te</a:t>
              </a:r>
              <a:r>
                <a:rPr lang="en-US" altLang="en-US" sz="36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xt</a:t>
              </a:r>
              <a:r>
                <a:rPr lang="en-US" altLang="zh-CN" sz="36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 analysis</a:t>
              </a:r>
              <a:endParaRPr lang="zh-CN" altLang="en-US" sz="3600" b="1" i="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107">
        <p15:prstTrans prst="curtains"/>
      </p:transition>
    </mc:Choice>
    <mc:Fallback xmlns="">
      <p:transition spd="slow" advTm="11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540" y="1270"/>
            <a:ext cx="12188208" cy="6855061"/>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81" y="-106878"/>
            <a:ext cx="961901" cy="961901"/>
          </a:xfrm>
          <a:prstGeom prst="rect">
            <a:avLst/>
          </a:prstGeom>
        </p:spPr>
      </p:pic>
      <p:grpSp>
        <p:nvGrpSpPr>
          <p:cNvPr id="10" name="组合 9"/>
          <p:cNvGrpSpPr/>
          <p:nvPr/>
        </p:nvGrpSpPr>
        <p:grpSpPr>
          <a:xfrm>
            <a:off x="354330" y="485140"/>
            <a:ext cx="4061460" cy="1484630"/>
            <a:chOff x="951891" y="613937"/>
            <a:chExt cx="8231226" cy="2504489"/>
          </a:xfrm>
        </p:grpSpPr>
        <p:sp>
          <p:nvSpPr>
            <p:cNvPr id="11" name="矩形 10"/>
            <p:cNvSpPr/>
            <p:nvPr/>
          </p:nvSpPr>
          <p:spPr>
            <a:xfrm>
              <a:off x="951891" y="613937"/>
              <a:ext cx="3958534" cy="1025148"/>
            </a:xfrm>
            <a:prstGeom prst="rect">
              <a:avLst/>
            </a:prstGeom>
          </p:spPr>
          <p:txBody>
            <a:bodyPr wrap="square">
              <a:spAutoFit/>
            </a:bodyPr>
            <a:lstStyle/>
            <a:p>
              <a:pPr>
                <a:lnSpc>
                  <a:spcPct val="120000"/>
                </a:lnSpc>
              </a:pPr>
              <a:r>
                <a:rPr lang="zh-CN" altLang="en-US" sz="2800" b="1" dirty="0">
                  <a:solidFill>
                    <a:schemeClr val="bg1"/>
                  </a:solidFill>
                  <a:latin typeface="字体视界-大小可爱体" panose="02000503000000000000" pitchFamily="2" charset="-122"/>
                  <a:ea typeface="字体视界-大小可爱体" panose="02000503000000000000" pitchFamily="2" charset="-122"/>
                  <a:cs typeface="+mn-ea"/>
                  <a:sym typeface="+mn-lt"/>
                </a:rPr>
                <a:t>文章出处</a:t>
              </a:r>
            </a:p>
          </p:txBody>
        </p:sp>
        <p:sp>
          <p:nvSpPr>
            <p:cNvPr id="12" name="矩形 11"/>
            <p:cNvSpPr/>
            <p:nvPr/>
          </p:nvSpPr>
          <p:spPr>
            <a:xfrm>
              <a:off x="951891" y="1737162"/>
              <a:ext cx="8231226" cy="1381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zh-CN" altLang="en-US" sz="2400" b="1" dirty="0">
                  <a:solidFill>
                    <a:schemeClr val="bg1"/>
                  </a:solidFill>
                  <a:latin typeface="字体视界-大小可爱体" panose="02000503000000000000" pitchFamily="2" charset="-122"/>
                  <a:ea typeface="字体视界-大小可爱体" panose="02000503000000000000" pitchFamily="2" charset="-122"/>
                  <a:cs typeface="+mn-ea"/>
                  <a:sym typeface="+mn-lt"/>
                </a:rPr>
                <a:t>北师大版新教材第一册：第3单元（Lesson 3 Memories of Christmas）</a:t>
              </a:r>
              <a:r>
                <a:rPr lang="en-US" altLang="zh-CN" sz="2400" b="1" dirty="0">
                  <a:solidFill>
                    <a:schemeClr val="bg1"/>
                  </a:solidFill>
                  <a:latin typeface="字体视界-大小可爱体" panose="02000503000000000000" pitchFamily="2" charset="-122"/>
                  <a:ea typeface="字体视界-大小可爱体" panose="02000503000000000000" pitchFamily="2" charset="-122"/>
                  <a:cs typeface="+mn-ea"/>
                  <a:sym typeface="+mn-lt"/>
                </a:rPr>
                <a:t>Reading</a:t>
              </a:r>
            </a:p>
          </p:txBody>
        </p:sp>
      </p:grpSp>
      <p:grpSp>
        <p:nvGrpSpPr>
          <p:cNvPr id="14" name="组合 13"/>
          <p:cNvGrpSpPr/>
          <p:nvPr/>
        </p:nvGrpSpPr>
        <p:grpSpPr>
          <a:xfrm>
            <a:off x="7252813" y="543443"/>
            <a:ext cx="3915307" cy="1319254"/>
            <a:chOff x="571471" y="928670"/>
            <a:chExt cx="7935023" cy="1759004"/>
          </a:xfrm>
        </p:grpSpPr>
        <p:sp>
          <p:nvSpPr>
            <p:cNvPr id="15" name="矩形 14"/>
            <p:cNvSpPr/>
            <p:nvPr/>
          </p:nvSpPr>
          <p:spPr>
            <a:xfrm>
              <a:off x="571471" y="928670"/>
              <a:ext cx="3958534" cy="810259"/>
            </a:xfrm>
            <a:prstGeom prst="rect">
              <a:avLst/>
            </a:prstGeom>
          </p:spPr>
          <p:txBody>
            <a:bodyPr wrap="square">
              <a:spAutoFit/>
            </a:bodyPr>
            <a:lstStyle/>
            <a:p>
              <a:pPr>
                <a:lnSpc>
                  <a:spcPct val="120000"/>
                </a:lnSpc>
              </a:pPr>
              <a:r>
                <a:rPr lang="zh-CN" altLang="en-US" sz="2800" b="1" dirty="0">
                  <a:solidFill>
                    <a:schemeClr val="bg1"/>
                  </a:solidFill>
                  <a:latin typeface="字体视界-大小可爱体" panose="02000503000000000000" pitchFamily="2" charset="-122"/>
                  <a:ea typeface="字体视界-大小可爱体" panose="02000503000000000000" pitchFamily="2" charset="-122"/>
                  <a:cs typeface="+mn-ea"/>
                  <a:sym typeface="+mn-lt"/>
                </a:rPr>
                <a:t>主题语境</a:t>
              </a:r>
            </a:p>
          </p:txBody>
        </p:sp>
        <p:sp>
          <p:nvSpPr>
            <p:cNvPr id="16" name="矩形 15"/>
            <p:cNvSpPr/>
            <p:nvPr/>
          </p:nvSpPr>
          <p:spPr>
            <a:xfrm>
              <a:off x="571471" y="1861874"/>
              <a:ext cx="7935023" cy="82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zh-CN" altLang="en-US" sz="2400" b="1" dirty="0">
                  <a:solidFill>
                    <a:schemeClr val="bg1"/>
                  </a:solidFill>
                  <a:latin typeface="字体视界-大小可爱体" panose="02000503000000000000" pitchFamily="2" charset="-122"/>
                  <a:ea typeface="字体视界-大小可爱体" panose="02000503000000000000" pitchFamily="2" charset="-122"/>
                  <a:cs typeface="+mn-ea"/>
                  <a:sym typeface="+mn-lt"/>
                </a:rPr>
                <a:t>人与社会――家人之间的爱</a:t>
              </a:r>
            </a:p>
          </p:txBody>
        </p:sp>
      </p:grpSp>
      <p:grpSp>
        <p:nvGrpSpPr>
          <p:cNvPr id="17" name="组合 16"/>
          <p:cNvGrpSpPr/>
          <p:nvPr/>
        </p:nvGrpSpPr>
        <p:grpSpPr>
          <a:xfrm>
            <a:off x="354330" y="2714625"/>
            <a:ext cx="10782935" cy="2380615"/>
            <a:chOff x="571471" y="928670"/>
            <a:chExt cx="8092107" cy="3372790"/>
          </a:xfrm>
        </p:grpSpPr>
        <p:sp>
          <p:nvSpPr>
            <p:cNvPr id="18" name="矩形 17"/>
            <p:cNvSpPr/>
            <p:nvPr/>
          </p:nvSpPr>
          <p:spPr>
            <a:xfrm>
              <a:off x="571471" y="928670"/>
              <a:ext cx="3727166" cy="860966"/>
            </a:xfrm>
            <a:prstGeom prst="rect">
              <a:avLst/>
            </a:prstGeom>
          </p:spPr>
          <p:txBody>
            <a:bodyPr wrap="square">
              <a:spAutoFit/>
            </a:bodyPr>
            <a:lstStyle/>
            <a:p>
              <a:pPr>
                <a:lnSpc>
                  <a:spcPct val="120000"/>
                </a:lnSpc>
              </a:pPr>
              <a:r>
                <a:rPr lang="zh-CN" altLang="en-US" sz="2800" b="1" dirty="0">
                  <a:solidFill>
                    <a:schemeClr val="bg1"/>
                  </a:solidFill>
                  <a:latin typeface="字体视界-大小可爱体" panose="02000503000000000000" pitchFamily="2" charset="-122"/>
                  <a:ea typeface="字体视界-大小可爱体" panose="02000503000000000000" pitchFamily="2" charset="-122"/>
                  <a:cs typeface="+mn-ea"/>
                  <a:sym typeface="+mn-lt"/>
                </a:rPr>
                <a:t>文本解读</a:t>
              </a:r>
            </a:p>
          </p:txBody>
        </p:sp>
        <p:sp>
          <p:nvSpPr>
            <p:cNvPr id="19" name="矩形 18"/>
            <p:cNvSpPr/>
            <p:nvPr/>
          </p:nvSpPr>
          <p:spPr>
            <a:xfrm>
              <a:off x="728555" y="3475660"/>
              <a:ext cx="7935023" cy="82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zh-CN" altLang="en-US" sz="2400" b="1" dirty="0">
                  <a:solidFill>
                    <a:schemeClr val="bg1"/>
                  </a:solidFill>
                  <a:latin typeface="字体视界-大小可爱体" panose="02000503000000000000" pitchFamily="2" charset="-122"/>
                  <a:ea typeface="字体视界-大小可爱体" panose="02000503000000000000" pitchFamily="2" charset="-122"/>
                  <a:cs typeface="+mn-ea"/>
                  <a:sym typeface="+mn-lt"/>
                </a:rPr>
                <a:t>【What】本课是阅读课。本篇文章主要介绍了奶奶去世前和大家度过的最后一个圣诞的一些活动和庆祝仪式。通过这些描写表达对奶奶的思念和爱。</a:t>
              </a:r>
            </a:p>
            <a:p>
              <a:pPr algn="just">
                <a:lnSpc>
                  <a:spcPct val="120000"/>
                </a:lnSpc>
              </a:pPr>
              <a:r>
                <a:rPr lang="zh-CN" altLang="en-US" sz="2400" b="1" dirty="0">
                  <a:solidFill>
                    <a:schemeClr val="bg1"/>
                  </a:solidFill>
                  <a:latin typeface="字体视界-大小可爱体" panose="02000503000000000000" pitchFamily="2" charset="-122"/>
                  <a:ea typeface="字体视界-大小可爱体" panose="02000503000000000000" pitchFamily="2" charset="-122"/>
                  <a:cs typeface="+mn-ea"/>
                  <a:sym typeface="+mn-lt"/>
                </a:rPr>
                <a:t>【Why】通过学习这篇文章，学生可以更多的了解西方的圣诞节，并且也能体会西方的亲情，从而更好地去爱自己的家人，珍惜和家人相处的时间。</a:t>
              </a:r>
            </a:p>
            <a:p>
              <a:pPr algn="just">
                <a:lnSpc>
                  <a:spcPct val="120000"/>
                </a:lnSpc>
              </a:pPr>
              <a:r>
                <a:rPr lang="zh-CN" altLang="en-US" sz="2400" b="1" dirty="0">
                  <a:solidFill>
                    <a:schemeClr val="bg1"/>
                  </a:solidFill>
                  <a:latin typeface="字体视界-大小可爱体" panose="02000503000000000000" pitchFamily="2" charset="-122"/>
                  <a:ea typeface="字体视界-大小可爱体" panose="02000503000000000000" pitchFamily="2" charset="-122"/>
                  <a:cs typeface="+mn-ea"/>
                  <a:sym typeface="+mn-lt"/>
                </a:rPr>
                <a:t>【How】本文是记叙文，故事按时间顺序展开，在文章中能找到明显的时间标志词。通过让学生去文中找到这些时间标志词和在该时间段内人们的活动，让学生了解圣诞前后的仪式。文中还采用了明显的对比和比较的写作手法，通过赏析这次圣诞节和以后每次圣诞节的行为差异，体会作者对奶奶的思念和爱。</a:t>
              </a:r>
            </a:p>
          </p:txBody>
        </p:sp>
      </p:grpSp>
      <p:sp>
        <p:nvSpPr>
          <p:cNvPr id="2" name="矩形 1"/>
          <p:cNvSpPr/>
          <p:nvPr/>
        </p:nvSpPr>
        <p:spPr>
          <a:xfrm>
            <a:off x="354036" y="543443"/>
            <a:ext cx="4163171" cy="164483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252707" y="543345"/>
            <a:ext cx="4163171" cy="164483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22275" y="2714625"/>
            <a:ext cx="10746105" cy="406781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p:nvPr/>
        </p:nvCxnSpPr>
        <p:spPr>
          <a:xfrm>
            <a:off x="4858202" y="1428585"/>
            <a:ext cx="1983660" cy="35418"/>
          </a:xfrm>
          <a:prstGeom prst="straightConnector1">
            <a:avLst/>
          </a:prstGeom>
          <a:ln w="635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20" idx="2"/>
            <a:endCxn id="21" idx="0"/>
          </p:cNvCxnSpPr>
          <p:nvPr/>
        </p:nvCxnSpPr>
        <p:spPr>
          <a:xfrm flipH="1">
            <a:off x="5795438" y="2188184"/>
            <a:ext cx="3538855" cy="526415"/>
          </a:xfrm>
          <a:prstGeom prst="straightConnector1">
            <a:avLst/>
          </a:prstGeom>
          <a:ln w="635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5650">
        <p15:prstTrans prst="wind"/>
      </p:transition>
    </mc:Choice>
    <mc:Fallback xmlns="">
      <p:transition spd="slow" advTm="656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heel(1)">
                                      <p:cBhvr>
                                        <p:cTn id="15" dur="500"/>
                                        <p:tgtEl>
                                          <p:spTgt spid="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par>
                          <p:cTn id="24" fill="hold">
                            <p:stCondLst>
                              <p:cond delay="2500"/>
                            </p:stCondLst>
                            <p:childTnLst>
                              <p:par>
                                <p:cTn id="25" presetID="21"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heel(1)">
                                      <p:cBhvr>
                                        <p:cTn id="27" dur="500"/>
                                        <p:tgtEl>
                                          <p:spTgt spid="2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2939"/>
            <a:ext cx="12188208" cy="6855061"/>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2547" y="1215123"/>
            <a:ext cx="2736693" cy="1793119"/>
          </a:xfrm>
          <a:prstGeom prst="rect">
            <a:avLst/>
          </a:prstGeom>
        </p:spPr>
      </p:pic>
      <p:sp>
        <p:nvSpPr>
          <p:cNvPr id="10" name="文本框 9"/>
          <p:cNvSpPr txBox="1"/>
          <p:nvPr/>
        </p:nvSpPr>
        <p:spPr>
          <a:xfrm>
            <a:off x="5467514" y="1903346"/>
            <a:ext cx="1256971" cy="1106805"/>
          </a:xfrm>
          <a:prstGeom prst="rect">
            <a:avLst/>
          </a:prstGeom>
          <a:noFill/>
        </p:spPr>
        <p:txBody>
          <a:bodyPr wrap="square" rtlCol="0">
            <a:spAutoFit/>
          </a:bodyPr>
          <a:lstStyle/>
          <a:p>
            <a:r>
              <a:rPr lang="en-US" altLang="zh-CN" sz="6600" b="1" dirty="0">
                <a:solidFill>
                  <a:schemeClr val="accent2">
                    <a:lumMod val="60000"/>
                    <a:lumOff val="40000"/>
                  </a:schemeClr>
                </a:solidFill>
                <a:effectLst>
                  <a:outerShdw blurRad="38100" dist="38100" dir="2700000" algn="tl">
                    <a:srgbClr val="000000">
                      <a:alpha val="43137"/>
                    </a:srgbClr>
                  </a:outerShdw>
                </a:effectLst>
                <a:ea typeface="字体视界-美好体" panose="02010601030101010101"/>
              </a:rPr>
              <a:t>02</a:t>
            </a:r>
            <a:endParaRPr lang="zh-CN" altLang="en-US" sz="6600" b="1" dirty="0">
              <a:solidFill>
                <a:schemeClr val="accent2">
                  <a:lumMod val="60000"/>
                  <a:lumOff val="40000"/>
                </a:schemeClr>
              </a:solidFill>
              <a:effectLst>
                <a:outerShdw blurRad="38100" dist="38100" dir="2700000" algn="tl">
                  <a:srgbClr val="000000">
                    <a:alpha val="43137"/>
                  </a:srgbClr>
                </a:outerShdw>
              </a:effectLst>
              <a:ea typeface="字体视界-美好体" panose="02010601030101010101"/>
            </a:endParaRPr>
          </a:p>
        </p:txBody>
      </p:sp>
      <p:grpSp>
        <p:nvGrpSpPr>
          <p:cNvPr id="11" name="组合 10"/>
          <p:cNvGrpSpPr/>
          <p:nvPr/>
        </p:nvGrpSpPr>
        <p:grpSpPr>
          <a:xfrm>
            <a:off x="3525078" y="3149570"/>
            <a:ext cx="4959337" cy="1717612"/>
            <a:chOff x="6579720" y="310548"/>
            <a:chExt cx="4959337" cy="1717612"/>
          </a:xfrm>
        </p:grpSpPr>
        <p:sp>
          <p:nvSpPr>
            <p:cNvPr id="12" name="文本框 11"/>
            <p:cNvSpPr txBox="1"/>
            <p:nvPr/>
          </p:nvSpPr>
          <p:spPr>
            <a:xfrm>
              <a:off x="6762224" y="310548"/>
              <a:ext cx="4776833" cy="1322070"/>
            </a:xfrm>
            <a:prstGeom prst="rect">
              <a:avLst/>
            </a:prstGeom>
            <a:noFill/>
          </p:spPr>
          <p:txBody>
            <a:bodyPr wrap="square" rtlCol="0">
              <a:spAutoFit/>
            </a:bodyPr>
            <a:lstStyle/>
            <a:p>
              <a:pPr algn="ctr"/>
              <a:r>
                <a:rPr lang="zh-CN" altLang="en-US" sz="8000" b="1" dirty="0">
                  <a:solidFill>
                    <a:schemeClr val="bg1"/>
                  </a:solidFill>
                  <a:effectLst>
                    <a:outerShdw blurRad="38100" dist="38100" dir="2700000" algn="tl">
                      <a:srgbClr val="000000">
                        <a:alpha val="43137"/>
                      </a:srgbClr>
                    </a:outerShdw>
                  </a:effectLst>
                  <a:latin typeface="字体视界-美好体" panose="02010601030101010101"/>
                  <a:cs typeface="+mn-ea"/>
                  <a:sym typeface="+mn-lt"/>
                </a:rPr>
                <a:t>学情分析</a:t>
              </a:r>
              <a:endParaRPr lang="zh-CN" altLang="en-US" sz="8000" b="1" i="1" dirty="0">
                <a:solidFill>
                  <a:schemeClr val="bg1"/>
                </a:solidFill>
                <a:effectLst>
                  <a:outerShdw blurRad="38100" dist="38100" dir="2700000" algn="tl">
                    <a:srgbClr val="000000">
                      <a:alpha val="43137"/>
                    </a:srgbClr>
                  </a:outerShdw>
                </a:effectLst>
                <a:latin typeface="字体视界-美好体" panose="02010601030101010101"/>
                <a:cs typeface="+mn-ea"/>
                <a:sym typeface="+mn-lt"/>
              </a:endParaRPr>
            </a:p>
          </p:txBody>
        </p:sp>
        <p:sp>
          <p:nvSpPr>
            <p:cNvPr id="14" name="文本框 13"/>
            <p:cNvSpPr txBox="1"/>
            <p:nvPr/>
          </p:nvSpPr>
          <p:spPr>
            <a:xfrm>
              <a:off x="6579720" y="1381829"/>
              <a:ext cx="4959337" cy="646331"/>
            </a:xfrm>
            <a:prstGeom prst="rect">
              <a:avLst/>
            </a:prstGeom>
            <a:noFill/>
          </p:spPr>
          <p:txBody>
            <a:bodyPr wrap="square" rtlCol="0">
              <a:spAutoFit/>
            </a:bodyPr>
            <a:lstStyle/>
            <a:p>
              <a:pPr algn="just"/>
              <a:r>
                <a:rPr lang="en-US" altLang="en-US" sz="36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Students</a:t>
              </a:r>
              <a:r>
                <a:rPr lang="en-US" altLang="zh-CN" sz="36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 analysis</a:t>
              </a:r>
              <a:endParaRPr lang="zh-CN" altLang="en-US" sz="3600" b="1" i="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810">
        <p15:prstTrans prst="curtains"/>
      </p:transition>
    </mc:Choice>
    <mc:Fallback xmlns="">
      <p:transition spd="slow" advTm="18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891540" y="270510"/>
            <a:ext cx="12188190" cy="639699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100" y="4255135"/>
            <a:ext cx="11318240" cy="3170555"/>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81" y="-106878"/>
            <a:ext cx="961901" cy="961901"/>
          </a:xfrm>
          <a:prstGeom prst="rect">
            <a:avLst/>
          </a:prstGeom>
        </p:spPr>
      </p:pic>
      <p:sp>
        <p:nvSpPr>
          <p:cNvPr id="12" name="文本框 11"/>
          <p:cNvSpPr txBox="1"/>
          <p:nvPr/>
        </p:nvSpPr>
        <p:spPr>
          <a:xfrm>
            <a:off x="876300" y="205105"/>
            <a:ext cx="4451074" cy="400050"/>
          </a:xfrm>
          <a:prstGeom prst="rect">
            <a:avLst/>
          </a:prstGeom>
          <a:noFill/>
        </p:spPr>
        <p:txBody>
          <a:bodyPr wrap="square" rtlCol="0">
            <a:spAutoFit/>
          </a:bodyPr>
          <a:lstStyle/>
          <a:p>
            <a:pPr algn="just"/>
            <a:r>
              <a:rPr lang="en-US" altLang="zh-CN" sz="20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Students as the main body</a:t>
            </a:r>
          </a:p>
        </p:txBody>
      </p:sp>
      <p:sp>
        <p:nvSpPr>
          <p:cNvPr id="8" name="矩形: 圆角 7"/>
          <p:cNvSpPr/>
          <p:nvPr/>
        </p:nvSpPr>
        <p:spPr>
          <a:xfrm>
            <a:off x="277494" y="528813"/>
            <a:ext cx="10367759" cy="4060967"/>
          </a:xfrm>
          <a:prstGeom prst="roundRect">
            <a:avLst/>
          </a:prstGeom>
          <a:solidFill>
            <a:schemeClr val="bg1">
              <a:alpha val="9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45465" y="1195705"/>
            <a:ext cx="9520555" cy="257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sz="3200" dirty="0">
                <a:solidFill>
                  <a:schemeClr val="tx1">
                    <a:lumMod val="95000"/>
                    <a:lumOff val="5000"/>
                  </a:schemeClr>
                </a:solidFill>
                <a:latin typeface="字体视界-大小可爱体" panose="02000503000000000000" pitchFamily="2" charset="-122"/>
                <a:ea typeface="字体视界-大小可爱体" panose="02000503000000000000" pitchFamily="2" charset="-122"/>
                <a:cs typeface="+mn-ea"/>
                <a:sym typeface="+mn-lt"/>
              </a:rPr>
              <a:t>该课是一节市级交流课，学生来自顺德某中学高一某音乐班。音乐班的学生表现欲较强，但英语基础较为薄弱，所以授课时应该适当重心下移。考虑到学生对音乐比较感兴趣，我在这节课中加入了音乐的元素，希望能唤起他们的学习兴趣，加深对本课主题的理解。</a:t>
            </a:r>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0296" y="4438157"/>
            <a:ext cx="4754794" cy="21316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2774">
        <p:newsflash/>
      </p:transition>
    </mc:Choice>
    <mc:Fallback xmlns="">
      <p:transition spd="slow" advTm="22774">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2939"/>
            <a:ext cx="12188208" cy="6855061"/>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2547" y="1215123"/>
            <a:ext cx="2736693" cy="1793119"/>
          </a:xfrm>
          <a:prstGeom prst="rect">
            <a:avLst/>
          </a:prstGeom>
        </p:spPr>
      </p:pic>
      <p:sp>
        <p:nvSpPr>
          <p:cNvPr id="10" name="文本框 9"/>
          <p:cNvSpPr txBox="1"/>
          <p:nvPr/>
        </p:nvSpPr>
        <p:spPr>
          <a:xfrm>
            <a:off x="5467514" y="1903346"/>
            <a:ext cx="1256971" cy="1106805"/>
          </a:xfrm>
          <a:prstGeom prst="rect">
            <a:avLst/>
          </a:prstGeom>
          <a:noFill/>
        </p:spPr>
        <p:txBody>
          <a:bodyPr wrap="square" rtlCol="0">
            <a:spAutoFit/>
          </a:bodyPr>
          <a:lstStyle/>
          <a:p>
            <a:r>
              <a:rPr lang="en-US" altLang="zh-CN" sz="6600" b="1" dirty="0">
                <a:solidFill>
                  <a:schemeClr val="accent2">
                    <a:lumMod val="60000"/>
                    <a:lumOff val="40000"/>
                  </a:schemeClr>
                </a:solidFill>
                <a:effectLst>
                  <a:outerShdw blurRad="38100" dist="38100" dir="2700000" algn="tl">
                    <a:srgbClr val="000000">
                      <a:alpha val="43137"/>
                    </a:srgbClr>
                  </a:outerShdw>
                </a:effectLst>
                <a:ea typeface="字体视界-美好体" panose="02010601030101010101"/>
              </a:rPr>
              <a:t>03</a:t>
            </a:r>
            <a:endParaRPr lang="zh-CN" altLang="en-US" sz="6600" b="1" dirty="0">
              <a:solidFill>
                <a:schemeClr val="accent2">
                  <a:lumMod val="60000"/>
                  <a:lumOff val="40000"/>
                </a:schemeClr>
              </a:solidFill>
              <a:effectLst>
                <a:outerShdw blurRad="38100" dist="38100" dir="2700000" algn="tl">
                  <a:srgbClr val="000000">
                    <a:alpha val="43137"/>
                  </a:srgbClr>
                </a:outerShdw>
              </a:effectLst>
              <a:ea typeface="字体视界-美好体" panose="02010601030101010101"/>
            </a:endParaRPr>
          </a:p>
        </p:txBody>
      </p:sp>
      <p:grpSp>
        <p:nvGrpSpPr>
          <p:cNvPr id="11" name="组合 10"/>
          <p:cNvGrpSpPr/>
          <p:nvPr/>
        </p:nvGrpSpPr>
        <p:grpSpPr>
          <a:xfrm>
            <a:off x="3707582" y="3149570"/>
            <a:ext cx="4776833" cy="1716441"/>
            <a:chOff x="6762224" y="310548"/>
            <a:chExt cx="4776833" cy="1716441"/>
          </a:xfrm>
        </p:grpSpPr>
        <p:sp>
          <p:nvSpPr>
            <p:cNvPr id="12" name="文本框 11"/>
            <p:cNvSpPr txBox="1"/>
            <p:nvPr/>
          </p:nvSpPr>
          <p:spPr>
            <a:xfrm>
              <a:off x="6762224" y="310548"/>
              <a:ext cx="4776833" cy="1322070"/>
            </a:xfrm>
            <a:prstGeom prst="rect">
              <a:avLst/>
            </a:prstGeom>
            <a:noFill/>
          </p:spPr>
          <p:txBody>
            <a:bodyPr wrap="square" rtlCol="0">
              <a:spAutoFit/>
            </a:bodyPr>
            <a:lstStyle/>
            <a:p>
              <a:pPr algn="ctr"/>
              <a:r>
                <a:rPr lang="zh-CN" altLang="en-US" sz="8000" b="1" dirty="0">
                  <a:solidFill>
                    <a:schemeClr val="bg1"/>
                  </a:solidFill>
                  <a:effectLst>
                    <a:outerShdw blurRad="38100" dist="38100" dir="2700000" algn="tl">
                      <a:srgbClr val="000000">
                        <a:alpha val="43137"/>
                      </a:srgbClr>
                    </a:outerShdw>
                  </a:effectLst>
                  <a:latin typeface="字体视界-美好体" panose="02010601030101010101"/>
                  <a:cs typeface="+mn-ea"/>
                  <a:sym typeface="+mn-lt"/>
                </a:rPr>
                <a:t>教学分析</a:t>
              </a:r>
              <a:endParaRPr lang="zh-CN" altLang="en-US" sz="8000" b="1" i="1" dirty="0">
                <a:solidFill>
                  <a:schemeClr val="bg1"/>
                </a:solidFill>
                <a:effectLst>
                  <a:outerShdw blurRad="38100" dist="38100" dir="2700000" algn="tl">
                    <a:srgbClr val="000000">
                      <a:alpha val="43137"/>
                    </a:srgbClr>
                  </a:outerShdw>
                </a:effectLst>
                <a:latin typeface="字体视界-美好体" panose="02010601030101010101"/>
                <a:cs typeface="+mn-ea"/>
                <a:sym typeface="+mn-lt"/>
              </a:endParaRPr>
            </a:p>
          </p:txBody>
        </p:sp>
        <p:sp>
          <p:nvSpPr>
            <p:cNvPr id="14" name="文本框 13"/>
            <p:cNvSpPr txBox="1"/>
            <p:nvPr/>
          </p:nvSpPr>
          <p:spPr>
            <a:xfrm>
              <a:off x="7467496" y="1381829"/>
              <a:ext cx="3793801" cy="645160"/>
            </a:xfrm>
            <a:prstGeom prst="rect">
              <a:avLst/>
            </a:prstGeom>
            <a:noFill/>
          </p:spPr>
          <p:txBody>
            <a:bodyPr wrap="square" rtlCol="0">
              <a:spAutoFit/>
            </a:bodyPr>
            <a:lstStyle/>
            <a:p>
              <a:pPr algn="just"/>
              <a:r>
                <a:rPr lang="en-US" altLang="zh-CN" sz="36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Te</a:t>
              </a:r>
              <a:r>
                <a:rPr lang="en-US" altLang="en-US" sz="36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xt</a:t>
              </a:r>
              <a:r>
                <a:rPr lang="en-US" altLang="zh-CN" sz="3600" b="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rPr>
                <a:t> analysis</a:t>
              </a:r>
              <a:endParaRPr lang="zh-CN" altLang="en-US" sz="3600" b="1" i="1" dirty="0">
                <a:solidFill>
                  <a:schemeClr val="bg1"/>
                </a:solidFill>
                <a:effectLst>
                  <a:outerShdw blurRad="38100" dist="38100" dir="2700000" algn="tl">
                    <a:srgbClr val="000000">
                      <a:alpha val="43137"/>
                    </a:srgbClr>
                  </a:outerShdw>
                </a:effectLst>
                <a:latin typeface="字体视界-坤味浓糖拼音体" panose="02000500000000000000" pitchFamily="2" charset="-122"/>
                <a:ea typeface="字体视界-坤味浓糖拼音体" panose="02000500000000000000" pitchFamily="2" charset="-122"/>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499">
        <p15:prstTrans prst="curtains"/>
      </p:transition>
    </mc:Choice>
    <mc:Fallback xmlns="">
      <p:transition spd="slow" advTm="49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45">
                                          <p:stCondLst>
                                            <p:cond delay="0"/>
                                          </p:stCondLst>
                                        </p:cTn>
                                        <p:tgtEl>
                                          <p:spTgt spid="10"/>
                                        </p:tgtEl>
                                      </p:cBhvr>
                                    </p:animEffect>
                                    <p:anim calcmode="lin" valueType="num">
                                      <p:cBhvr>
                                        <p:cTn id="8"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13" dur="7">
                                          <p:stCondLst>
                                            <p:cond delay="162"/>
                                          </p:stCondLst>
                                        </p:cTn>
                                        <p:tgtEl>
                                          <p:spTgt spid="10"/>
                                        </p:tgtEl>
                                      </p:cBhvr>
                                      <p:to x="100000" y="60000"/>
                                    </p:animScale>
                                    <p:animScale>
                                      <p:cBhvr>
                                        <p:cTn id="14" dur="41" decel="50000">
                                          <p:stCondLst>
                                            <p:cond delay="169"/>
                                          </p:stCondLst>
                                        </p:cTn>
                                        <p:tgtEl>
                                          <p:spTgt spid="10"/>
                                        </p:tgtEl>
                                      </p:cBhvr>
                                      <p:to x="100000" y="100000"/>
                                    </p:animScale>
                                    <p:animScale>
                                      <p:cBhvr>
                                        <p:cTn id="15" dur="7">
                                          <p:stCondLst>
                                            <p:cond delay="328"/>
                                          </p:stCondLst>
                                        </p:cTn>
                                        <p:tgtEl>
                                          <p:spTgt spid="10"/>
                                        </p:tgtEl>
                                      </p:cBhvr>
                                      <p:to x="100000" y="80000"/>
                                    </p:animScale>
                                    <p:animScale>
                                      <p:cBhvr>
                                        <p:cTn id="16" dur="41" decel="50000">
                                          <p:stCondLst>
                                            <p:cond delay="335"/>
                                          </p:stCondLst>
                                        </p:cTn>
                                        <p:tgtEl>
                                          <p:spTgt spid="10"/>
                                        </p:tgtEl>
                                      </p:cBhvr>
                                      <p:to x="100000" y="100000"/>
                                    </p:animScale>
                                    <p:animScale>
                                      <p:cBhvr>
                                        <p:cTn id="17" dur="7">
                                          <p:stCondLst>
                                            <p:cond delay="410"/>
                                          </p:stCondLst>
                                        </p:cTn>
                                        <p:tgtEl>
                                          <p:spTgt spid="10"/>
                                        </p:tgtEl>
                                      </p:cBhvr>
                                      <p:to x="100000" y="90000"/>
                                    </p:animScale>
                                    <p:animScale>
                                      <p:cBhvr>
                                        <p:cTn id="18" dur="41" decel="50000">
                                          <p:stCondLst>
                                            <p:cond delay="417"/>
                                          </p:stCondLst>
                                        </p:cTn>
                                        <p:tgtEl>
                                          <p:spTgt spid="10"/>
                                        </p:tgtEl>
                                      </p:cBhvr>
                                      <p:to x="100000" y="100000"/>
                                    </p:animScale>
                                    <p:animScale>
                                      <p:cBhvr>
                                        <p:cTn id="19" dur="7">
                                          <p:stCondLst>
                                            <p:cond delay="452"/>
                                          </p:stCondLst>
                                        </p:cTn>
                                        <p:tgtEl>
                                          <p:spTgt spid="10"/>
                                        </p:tgtEl>
                                      </p:cBhvr>
                                      <p:to x="100000" y="95000"/>
                                    </p:animScale>
                                    <p:animScale>
                                      <p:cBhvr>
                                        <p:cTn id="20" dur="41" decel="50000">
                                          <p:stCondLst>
                                            <p:cond delay="459"/>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905" y="1270"/>
            <a:ext cx="12188208" cy="6855061"/>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0605"/>
            <a:ext cx="1663700" cy="2642870"/>
          </a:xfrm>
          <a:prstGeom prst="rect">
            <a:avLst/>
          </a:prstGeom>
        </p:spPr>
      </p:pic>
      <p:sp>
        <p:nvSpPr>
          <p:cNvPr id="13" name="文本框 12"/>
          <p:cNvSpPr txBox="1"/>
          <p:nvPr/>
        </p:nvSpPr>
        <p:spPr>
          <a:xfrm flipH="1">
            <a:off x="363278" y="1269745"/>
            <a:ext cx="798195" cy="2286000"/>
          </a:xfrm>
          <a:prstGeom prst="rect">
            <a:avLst/>
          </a:prstGeom>
          <a:noFill/>
        </p:spPr>
        <p:txBody>
          <a:bodyPr vert="eaVert" wrap="square" rtlCol="0">
            <a:spAutoFit/>
          </a:bodyPr>
          <a:lstStyle/>
          <a:p>
            <a:r>
              <a:rPr lang="zh-CN" altLang="en-US" sz="4000" b="1" dirty="0">
                <a:solidFill>
                  <a:schemeClr val="accent2">
                    <a:lumMod val="75000"/>
                  </a:schemeClr>
                </a:solidFill>
                <a:effectLst>
                  <a:outerShdw blurRad="38100" dist="38100" dir="2700000" algn="tl">
                    <a:srgbClr val="000000">
                      <a:alpha val="43137"/>
                    </a:srgbClr>
                  </a:outerShdw>
                </a:effectLst>
                <a:latin typeface="字体视界-幼儿圆" panose="00000406000000000000" pitchFamily="2" charset="-122"/>
                <a:ea typeface="字体视界-幼儿圆" panose="00000406000000000000" pitchFamily="2" charset="-122"/>
              </a:rPr>
              <a:t>教学目标</a:t>
            </a:r>
            <a:endParaRPr lang="zh-CN" altLang="en-US" sz="2800" b="1" dirty="0">
              <a:solidFill>
                <a:schemeClr val="accent2">
                  <a:lumMod val="75000"/>
                </a:schemeClr>
              </a:solidFill>
              <a:effectLst>
                <a:outerShdw blurRad="38100" dist="38100" dir="2700000" algn="tl">
                  <a:srgbClr val="000000">
                    <a:alpha val="43137"/>
                  </a:srgbClr>
                </a:outerShdw>
              </a:effectLst>
              <a:latin typeface="字体视界-幼儿圆" panose="00000406000000000000" pitchFamily="2" charset="-122"/>
              <a:ea typeface="字体视界-幼儿圆" panose="00000406000000000000" pitchFamily="2" charset="-122"/>
            </a:endParaRPr>
          </a:p>
        </p:txBody>
      </p:sp>
      <p:grpSp>
        <p:nvGrpSpPr>
          <p:cNvPr id="2" name="组合 1"/>
          <p:cNvGrpSpPr/>
          <p:nvPr/>
        </p:nvGrpSpPr>
        <p:grpSpPr>
          <a:xfrm>
            <a:off x="3441700" y="256540"/>
            <a:ext cx="8026400" cy="3990340"/>
            <a:chOff x="7147745" y="2171698"/>
            <a:chExt cx="3442825" cy="2534124"/>
          </a:xfrm>
        </p:grpSpPr>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6042" y="2171698"/>
              <a:ext cx="361940" cy="432530"/>
            </a:xfrm>
            <a:prstGeom prst="rect">
              <a:avLst/>
            </a:prstGeom>
          </p:spPr>
        </p:pic>
        <p:sp>
          <p:nvSpPr>
            <p:cNvPr id="8" name="TextBox 25"/>
            <p:cNvSpPr txBox="1"/>
            <p:nvPr/>
          </p:nvSpPr>
          <p:spPr>
            <a:xfrm>
              <a:off x="7783642" y="2224443"/>
              <a:ext cx="2806928" cy="292368"/>
            </a:xfrm>
            <a:prstGeom prst="rect">
              <a:avLst/>
            </a:prstGeom>
            <a:noFill/>
          </p:spPr>
          <p:txBody>
            <a:bodyPr wrap="square" rtlCol="0">
              <a:spAutoFit/>
            </a:bodyPr>
            <a:lstStyle/>
            <a:p>
              <a:pPr algn="dist" defTabSz="685165" fontAlgn="base">
                <a:spcBef>
                  <a:spcPct val="0"/>
                </a:spcBef>
                <a:spcAft>
                  <a:spcPct val="0"/>
                </a:spcAft>
                <a:defRPr/>
              </a:pPr>
              <a:r>
                <a:rPr lang="zh-CN" altLang="en-US" sz="2400" dirty="0">
                  <a:solidFill>
                    <a:schemeClr val="bg1"/>
                  </a:solidFill>
                  <a:latin typeface="字体视界-小白小白体" panose="02010601030101010101" pitchFamily="2" charset="-122"/>
                  <a:ea typeface="字体视界-小白小白体" panose="02010601030101010101" pitchFamily="2" charset="-122"/>
                  <a:cs typeface="+mn-ea"/>
                  <a:sym typeface="+mn-lt"/>
                </a:rPr>
                <a:t>1.了解圣诞节的背景、人们的庆祝活动和仪式；</a:t>
              </a:r>
            </a:p>
          </p:txBody>
        </p:sp>
        <p:sp>
          <p:nvSpPr>
            <p:cNvPr id="9" name="TextBox 26"/>
            <p:cNvSpPr txBox="1"/>
            <p:nvPr/>
          </p:nvSpPr>
          <p:spPr>
            <a:xfrm>
              <a:off x="7752697" y="2699773"/>
              <a:ext cx="2490497" cy="292368"/>
            </a:xfrm>
            <a:prstGeom prst="rect">
              <a:avLst/>
            </a:prstGeom>
            <a:noFill/>
            <a:ln w="9525">
              <a:noFill/>
            </a:ln>
          </p:spPr>
          <p:txBody>
            <a:bodyPr wrap="square">
              <a:spAutoFit/>
            </a:bodyPr>
            <a:lstStyle/>
            <a:p>
              <a:pPr algn="dist" defTabSz="685165" fontAlgn="base">
                <a:spcBef>
                  <a:spcPct val="0"/>
                </a:spcBef>
                <a:spcAft>
                  <a:spcPct val="0"/>
                </a:spcAft>
              </a:pPr>
              <a:r>
                <a:rPr lang="en-US" altLang="zh-CN" sz="2400" dirty="0">
                  <a:solidFill>
                    <a:schemeClr val="bg1"/>
                  </a:solidFill>
                  <a:latin typeface="字体视界-小白小白体" panose="02010601030101010101" pitchFamily="2" charset="-122"/>
                  <a:ea typeface="字体视界-小白小白体" panose="02010601030101010101" pitchFamily="2" charset="-122"/>
                  <a:cs typeface="+mn-ea"/>
                  <a:sym typeface="+mn-lt"/>
                </a:rPr>
                <a:t>2. </a:t>
              </a:r>
              <a:r>
                <a:rPr lang="zh-CN" altLang="en-US" sz="2400" dirty="0">
                  <a:solidFill>
                    <a:schemeClr val="bg1"/>
                  </a:solidFill>
                  <a:latin typeface="字体视界-小白小白体" panose="02010601030101010101" pitchFamily="2" charset="-122"/>
                  <a:ea typeface="字体视界-小白小白体" panose="02010601030101010101" pitchFamily="2" charset="-122"/>
                  <a:cs typeface="+mn-ea"/>
                  <a:sym typeface="+mn-lt"/>
                </a:rPr>
                <a:t>根据文章标题预测文章内容；</a:t>
              </a:r>
            </a:p>
          </p:txBody>
        </p:sp>
        <p:sp>
          <p:nvSpPr>
            <p:cNvPr id="10" name="TextBox 13"/>
            <p:cNvSpPr txBox="1"/>
            <p:nvPr/>
          </p:nvSpPr>
          <p:spPr>
            <a:xfrm>
              <a:off x="7806396" y="3217143"/>
              <a:ext cx="2382794" cy="292368"/>
            </a:xfrm>
            <a:prstGeom prst="rect">
              <a:avLst/>
            </a:prstGeom>
            <a:noFill/>
            <a:ln w="9525">
              <a:noFill/>
            </a:ln>
          </p:spPr>
          <p:txBody>
            <a:bodyPr wrap="square">
              <a:spAutoFit/>
            </a:bodyPr>
            <a:lstStyle/>
            <a:p>
              <a:pPr algn="dist" defTabSz="685165" fontAlgn="base">
                <a:spcBef>
                  <a:spcPct val="0"/>
                </a:spcBef>
                <a:spcAft>
                  <a:spcPct val="0"/>
                </a:spcAft>
              </a:pPr>
              <a:r>
                <a:rPr lang="zh-CN" altLang="en-US" sz="2400" dirty="0">
                  <a:solidFill>
                    <a:schemeClr val="bg1"/>
                  </a:solidFill>
                  <a:latin typeface="字体视界-小白小白体" panose="02010601030101010101" pitchFamily="2" charset="-122"/>
                  <a:ea typeface="字体视界-小白小白体" panose="02010601030101010101" pitchFamily="2" charset="-122"/>
                  <a:cs typeface="+mn-ea"/>
                  <a:sym typeface="+mn-lt"/>
                </a:rPr>
                <a:t>3.利用时间关键词快速查找信息；</a:t>
              </a:r>
            </a:p>
          </p:txBody>
        </p:sp>
        <p:sp>
          <p:nvSpPr>
            <p:cNvPr id="14" name="TextBox 13"/>
            <p:cNvSpPr txBox="1"/>
            <p:nvPr/>
          </p:nvSpPr>
          <p:spPr>
            <a:xfrm>
              <a:off x="7820656" y="3726981"/>
              <a:ext cx="2422538" cy="292368"/>
            </a:xfrm>
            <a:prstGeom prst="rect">
              <a:avLst/>
            </a:prstGeom>
            <a:noFill/>
            <a:ln w="9525">
              <a:noFill/>
            </a:ln>
          </p:spPr>
          <p:txBody>
            <a:bodyPr wrap="square">
              <a:spAutoFit/>
            </a:bodyPr>
            <a:lstStyle/>
            <a:p>
              <a:pPr algn="dist" defTabSz="685165" fontAlgn="base">
                <a:spcBef>
                  <a:spcPct val="0"/>
                </a:spcBef>
                <a:spcAft>
                  <a:spcPct val="0"/>
                </a:spcAft>
              </a:pPr>
              <a:r>
                <a:rPr lang="en-US" altLang="zh-CN" sz="2400" dirty="0">
                  <a:solidFill>
                    <a:schemeClr val="bg1"/>
                  </a:solidFill>
                  <a:latin typeface="字体视界-小白小白体" panose="02010601030101010101" pitchFamily="2" charset="-122"/>
                  <a:ea typeface="字体视界-小白小白体" panose="02010601030101010101" pitchFamily="2" charset="-122"/>
                  <a:cs typeface="+mn-ea"/>
                  <a:sym typeface="+mn-lt"/>
                </a:rPr>
                <a:t>4.</a:t>
              </a:r>
              <a:r>
                <a:rPr lang="zh-CN" altLang="en-US" sz="2400" dirty="0">
                  <a:solidFill>
                    <a:schemeClr val="bg1"/>
                  </a:solidFill>
                  <a:latin typeface="字体视界-小白小白体" panose="02010601030101010101" pitchFamily="2" charset="-122"/>
                  <a:ea typeface="字体视界-小白小白体" panose="02010601030101010101" pitchFamily="2" charset="-122"/>
                  <a:cs typeface="+mn-ea"/>
                  <a:sym typeface="+mn-lt"/>
                </a:rPr>
                <a:t>根据时间顺序复述课文；</a:t>
              </a:r>
            </a:p>
          </p:txBody>
        </p:sp>
        <p:sp>
          <p:nvSpPr>
            <p:cNvPr id="16" name="TextBox 13"/>
            <p:cNvSpPr txBox="1"/>
            <p:nvPr/>
          </p:nvSpPr>
          <p:spPr>
            <a:xfrm>
              <a:off x="7852511" y="4295494"/>
              <a:ext cx="2165873" cy="292368"/>
            </a:xfrm>
            <a:prstGeom prst="rect">
              <a:avLst/>
            </a:prstGeom>
            <a:noFill/>
            <a:ln w="9525">
              <a:noFill/>
            </a:ln>
          </p:spPr>
          <p:txBody>
            <a:bodyPr wrap="square">
              <a:spAutoFit/>
            </a:bodyPr>
            <a:lstStyle/>
            <a:p>
              <a:pPr algn="dist" defTabSz="685165" fontAlgn="base">
                <a:spcBef>
                  <a:spcPct val="0"/>
                </a:spcBef>
                <a:spcAft>
                  <a:spcPct val="0"/>
                </a:spcAft>
              </a:pPr>
              <a:r>
                <a:rPr lang="zh-CN" altLang="en-US" sz="2400" dirty="0">
                  <a:solidFill>
                    <a:schemeClr val="bg1"/>
                  </a:solidFill>
                  <a:latin typeface="字体视界-小白小白体" panose="02010601030101010101" pitchFamily="2" charset="-122"/>
                  <a:ea typeface="字体视界-小白小白体" panose="02010601030101010101" pitchFamily="2" charset="-122"/>
                  <a:cs typeface="+mn-ea"/>
                  <a:sym typeface="+mn-lt"/>
                </a:rPr>
                <a:t>5. 赏析对比和比较的写作手法；</a:t>
              </a:r>
            </a:p>
          </p:txBody>
        </p:sp>
        <p:cxnSp>
          <p:nvCxnSpPr>
            <p:cNvPr id="19" name="直接连接符 18"/>
            <p:cNvCxnSpPr/>
            <p:nvPr/>
          </p:nvCxnSpPr>
          <p:spPr>
            <a:xfrm>
              <a:off x="7568541" y="2505907"/>
              <a:ext cx="2959228" cy="12290"/>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4163" y="2604228"/>
              <a:ext cx="465698" cy="478915"/>
            </a:xfrm>
            <a:prstGeom prst="rect">
              <a:avLst/>
            </a:prstGeom>
          </p:spPr>
        </p:pic>
        <p:cxnSp>
          <p:nvCxnSpPr>
            <p:cNvPr id="33" name="直接连接符 32"/>
            <p:cNvCxnSpPr/>
            <p:nvPr/>
          </p:nvCxnSpPr>
          <p:spPr>
            <a:xfrm>
              <a:off x="7783203" y="2987353"/>
              <a:ext cx="2429277" cy="0"/>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7745" y="3217144"/>
              <a:ext cx="558534" cy="388920"/>
            </a:xfrm>
            <a:prstGeom prst="rect">
              <a:avLst/>
            </a:prstGeom>
          </p:spPr>
        </p:pic>
        <p:cxnSp>
          <p:nvCxnSpPr>
            <p:cNvPr id="35" name="直接连接符 34"/>
            <p:cNvCxnSpPr/>
            <p:nvPr/>
          </p:nvCxnSpPr>
          <p:spPr>
            <a:xfrm>
              <a:off x="7783202" y="3581812"/>
              <a:ext cx="2429277" cy="0"/>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pic>
          <p:nvPicPr>
            <p:cNvPr id="36" name="图片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7816" y="3803100"/>
              <a:ext cx="600704" cy="413500"/>
            </a:xfrm>
            <a:prstGeom prst="rect">
              <a:avLst/>
            </a:prstGeom>
          </p:spPr>
        </p:pic>
        <p:cxnSp>
          <p:nvCxnSpPr>
            <p:cNvPr id="37" name="直接连接符 36"/>
            <p:cNvCxnSpPr/>
            <p:nvPr/>
          </p:nvCxnSpPr>
          <p:spPr>
            <a:xfrm>
              <a:off x="7852446" y="4014289"/>
              <a:ext cx="2429277" cy="0"/>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7745" y="4295494"/>
              <a:ext cx="502407" cy="410328"/>
            </a:xfrm>
            <a:prstGeom prst="rect">
              <a:avLst/>
            </a:prstGeom>
          </p:spPr>
        </p:pic>
        <p:cxnSp>
          <p:nvCxnSpPr>
            <p:cNvPr id="39" name="直接连接符 38"/>
            <p:cNvCxnSpPr/>
            <p:nvPr/>
          </p:nvCxnSpPr>
          <p:spPr>
            <a:xfrm>
              <a:off x="7817182" y="4582997"/>
              <a:ext cx="2429277" cy="0"/>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grpSp>
      <p:pic>
        <p:nvPicPr>
          <p:cNvPr id="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0" y="6087589"/>
            <a:ext cx="12192000" cy="851787"/>
          </a:xfrm>
          <a:prstGeom prst="rect">
            <a:avLst/>
          </a:prstGeom>
        </p:spPr>
      </p:pic>
      <p:pic>
        <p:nvPicPr>
          <p:cNvPr id="3" name="图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70935" y="4584065"/>
            <a:ext cx="905510" cy="565785"/>
          </a:xfrm>
          <a:prstGeom prst="rect">
            <a:avLst/>
          </a:prstGeom>
        </p:spPr>
      </p:pic>
      <p:cxnSp>
        <p:nvCxnSpPr>
          <p:cNvPr id="7" name="直接连接符 6"/>
          <p:cNvCxnSpPr/>
          <p:nvPr/>
        </p:nvCxnSpPr>
        <p:spPr>
          <a:xfrm flipV="1">
            <a:off x="5055870" y="4953000"/>
            <a:ext cx="4819015" cy="10795"/>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sp>
        <p:nvSpPr>
          <p:cNvPr id="17" name="文本框 16"/>
          <p:cNvSpPr txBox="1"/>
          <p:nvPr/>
        </p:nvSpPr>
        <p:spPr>
          <a:xfrm>
            <a:off x="4924425" y="4492625"/>
            <a:ext cx="5158105" cy="460375"/>
          </a:xfrm>
          <a:prstGeom prst="rect">
            <a:avLst/>
          </a:prstGeom>
          <a:noFill/>
        </p:spPr>
        <p:txBody>
          <a:bodyPr wrap="square" rtlCol="0">
            <a:spAutoFit/>
          </a:bodyPr>
          <a:lstStyle/>
          <a:p>
            <a:r>
              <a:rPr lang="zh-CN" altLang="en-US" sz="2400">
                <a:solidFill>
                  <a:schemeClr val="bg1"/>
                </a:solidFill>
              </a:rPr>
              <a:t>6. </a:t>
            </a:r>
            <a:r>
              <a:rPr lang="en-US" altLang="zh-CN" sz="2400">
                <a:solidFill>
                  <a:schemeClr val="bg1"/>
                </a:solidFill>
              </a:rPr>
              <a:t> </a:t>
            </a:r>
            <a:r>
              <a:rPr lang="zh-CN" altLang="en-US" sz="2400">
                <a:solidFill>
                  <a:schemeClr val="bg1"/>
                </a:solidFill>
              </a:rPr>
              <a:t>通过字面含义推断隐含信息。</a:t>
            </a:r>
          </a:p>
        </p:txBody>
      </p:sp>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16325" y="5248275"/>
            <a:ext cx="1051559" cy="657224"/>
          </a:xfrm>
          <a:prstGeom prst="rect">
            <a:avLst/>
          </a:prstGeom>
        </p:spPr>
      </p:pic>
      <p:cxnSp>
        <p:nvCxnSpPr>
          <p:cNvPr id="20" name="直接连接符 19"/>
          <p:cNvCxnSpPr/>
          <p:nvPr/>
        </p:nvCxnSpPr>
        <p:spPr>
          <a:xfrm>
            <a:off x="4912224" y="5708742"/>
            <a:ext cx="5084581" cy="0"/>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sp>
        <p:nvSpPr>
          <p:cNvPr id="21" name="文本框 20"/>
          <p:cNvSpPr txBox="1"/>
          <p:nvPr/>
        </p:nvSpPr>
        <p:spPr>
          <a:xfrm>
            <a:off x="4958715" y="5248275"/>
            <a:ext cx="5826760" cy="460375"/>
          </a:xfrm>
          <a:prstGeom prst="rect">
            <a:avLst/>
          </a:prstGeom>
          <a:noFill/>
        </p:spPr>
        <p:txBody>
          <a:bodyPr wrap="square" rtlCol="0">
            <a:spAutoFit/>
          </a:bodyPr>
          <a:lstStyle/>
          <a:p>
            <a:r>
              <a:rPr lang="zh-CN" altLang="en-US" sz="2400">
                <a:solidFill>
                  <a:schemeClr val="bg1"/>
                </a:solidFill>
              </a:rPr>
              <a:t>7. </a:t>
            </a:r>
            <a:r>
              <a:rPr lang="en-US" altLang="zh-CN" sz="2400">
                <a:solidFill>
                  <a:schemeClr val="bg1"/>
                </a:solidFill>
              </a:rPr>
              <a:t> </a:t>
            </a:r>
            <a:r>
              <a:rPr lang="zh-CN" altLang="en-US" sz="2400">
                <a:solidFill>
                  <a:schemeClr val="bg1"/>
                </a:solidFill>
              </a:rPr>
              <a:t>体会西方的亲情；更好的去爱自己家人。</a:t>
            </a:r>
          </a:p>
        </p:txBody>
      </p:sp>
      <p:sp>
        <p:nvSpPr>
          <p:cNvPr id="22" name="文本框 21"/>
          <p:cNvSpPr txBox="1"/>
          <p:nvPr/>
        </p:nvSpPr>
        <p:spPr>
          <a:xfrm>
            <a:off x="-3810" y="3787140"/>
            <a:ext cx="1914525" cy="953135"/>
          </a:xfrm>
          <a:prstGeom prst="rect">
            <a:avLst/>
          </a:prstGeom>
          <a:noFill/>
        </p:spPr>
        <p:txBody>
          <a:bodyPr wrap="square" rtlCol="0">
            <a:spAutoFit/>
          </a:bodyPr>
          <a:lstStyle/>
          <a:p>
            <a:r>
              <a:rPr lang="zh-CN" altLang="en-US" sz="2800" b="1" dirty="0">
                <a:solidFill>
                  <a:schemeClr val="accent2">
                    <a:lumMod val="75000"/>
                  </a:schemeClr>
                </a:solidFill>
                <a:effectLst>
                  <a:outerShdw blurRad="38100" dist="38100" dir="2700000" algn="tl">
                    <a:srgbClr val="000000">
                      <a:alpha val="43137"/>
                    </a:srgbClr>
                  </a:outerShdw>
                </a:effectLst>
                <a:latin typeface="字体视界-幼儿圆" panose="00000406000000000000" pitchFamily="2" charset="-122"/>
                <a:ea typeface="字体视界-幼儿圆" panose="00000406000000000000" pitchFamily="2" charset="-122"/>
                <a:sym typeface="+mn-ea"/>
              </a:rPr>
              <a:t>Teaching Objectives</a:t>
            </a:r>
            <a:endParaRPr lang="zh-CN" altLang="en-US" sz="2800"/>
          </a:p>
        </p:txBody>
      </p:sp>
      <p:sp>
        <p:nvSpPr>
          <p:cNvPr id="23" name="文本框 22"/>
          <p:cNvSpPr txBox="1"/>
          <p:nvPr/>
        </p:nvSpPr>
        <p:spPr>
          <a:xfrm>
            <a:off x="1390650" y="342265"/>
            <a:ext cx="1729105" cy="460375"/>
          </a:xfrm>
          <a:prstGeom prst="rect">
            <a:avLst/>
          </a:prstGeom>
          <a:noFill/>
        </p:spPr>
        <p:txBody>
          <a:bodyPr wrap="square" rtlCol="0">
            <a:spAutoFit/>
          </a:bodyPr>
          <a:lstStyle/>
          <a:p>
            <a:r>
              <a:rPr lang="zh-CN" altLang="en-US" sz="2400">
                <a:solidFill>
                  <a:schemeClr val="bg1"/>
                </a:solidFill>
              </a:rPr>
              <a:t>知识与技能</a:t>
            </a:r>
          </a:p>
        </p:txBody>
      </p:sp>
      <p:sp>
        <p:nvSpPr>
          <p:cNvPr id="24" name="左大括号 23"/>
          <p:cNvSpPr/>
          <p:nvPr/>
        </p:nvSpPr>
        <p:spPr>
          <a:xfrm>
            <a:off x="3012899" y="1067716"/>
            <a:ext cx="329371" cy="3885284"/>
          </a:xfrm>
          <a:prstGeom prst="leftBrace">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文本框 24"/>
          <p:cNvSpPr txBox="1"/>
          <p:nvPr/>
        </p:nvSpPr>
        <p:spPr>
          <a:xfrm>
            <a:off x="2299970" y="1692275"/>
            <a:ext cx="613410" cy="2755265"/>
          </a:xfrm>
          <a:prstGeom prst="rect">
            <a:avLst/>
          </a:prstGeom>
          <a:noFill/>
        </p:spPr>
        <p:txBody>
          <a:bodyPr vert="eaVert" wrap="square" rtlCol="0">
            <a:spAutoFit/>
          </a:bodyPr>
          <a:lstStyle/>
          <a:p>
            <a:r>
              <a:rPr lang="zh-CN" altLang="en-US" sz="2800">
                <a:solidFill>
                  <a:schemeClr val="bg1"/>
                </a:solidFill>
              </a:rPr>
              <a:t>过程与方法</a:t>
            </a:r>
          </a:p>
        </p:txBody>
      </p:sp>
      <p:sp>
        <p:nvSpPr>
          <p:cNvPr id="27" name="文本框 26"/>
          <p:cNvSpPr txBox="1"/>
          <p:nvPr/>
        </p:nvSpPr>
        <p:spPr>
          <a:xfrm>
            <a:off x="785495" y="5346700"/>
            <a:ext cx="2637155" cy="460375"/>
          </a:xfrm>
          <a:prstGeom prst="rect">
            <a:avLst/>
          </a:prstGeom>
          <a:noFill/>
        </p:spPr>
        <p:txBody>
          <a:bodyPr wrap="square" rtlCol="0">
            <a:spAutoFit/>
          </a:bodyPr>
          <a:lstStyle/>
          <a:p>
            <a:r>
              <a:rPr lang="zh-CN" altLang="en-US" sz="2400">
                <a:solidFill>
                  <a:schemeClr val="bg1"/>
                </a:solidFill>
              </a:rPr>
              <a:t>情感态度与价值观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9008">
        <p15:prstTrans prst="wind"/>
      </p:transition>
    </mc:Choice>
    <mc:Fallback xmlns="">
      <p:transition spd="slow" advTm="29008">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905" y="1270"/>
            <a:ext cx="12188208" cy="685506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95" y="4180114"/>
            <a:ext cx="12421590" cy="348001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81" y="-106878"/>
            <a:ext cx="961901" cy="961901"/>
          </a:xfrm>
          <a:prstGeom prst="rect">
            <a:avLst/>
          </a:prstGeom>
        </p:spPr>
      </p:pic>
      <p:grpSp>
        <p:nvGrpSpPr>
          <p:cNvPr id="14" name="组合 13"/>
          <p:cNvGrpSpPr/>
          <p:nvPr/>
        </p:nvGrpSpPr>
        <p:grpSpPr bwMode="auto">
          <a:xfrm>
            <a:off x="7038340" y="129540"/>
            <a:ext cx="4796155" cy="4548505"/>
            <a:chOff x="420" y="2253"/>
            <a:chExt cx="7630" cy="7177"/>
          </a:xfrm>
        </p:grpSpPr>
        <p:grpSp>
          <p:nvGrpSpPr>
            <p:cNvPr id="15" name="组合 61"/>
            <p:cNvGrpSpPr/>
            <p:nvPr/>
          </p:nvGrpSpPr>
          <p:grpSpPr bwMode="auto">
            <a:xfrm>
              <a:off x="420" y="2253"/>
              <a:ext cx="7630" cy="7177"/>
              <a:chOff x="6096000" y="1630907"/>
              <a:chExt cx="4176251" cy="3928377"/>
            </a:xfrm>
          </p:grpSpPr>
          <p:sp>
            <p:nvSpPr>
              <p:cNvPr id="24" name="椭圆 23"/>
              <p:cNvSpPr/>
              <p:nvPr/>
            </p:nvSpPr>
            <p:spPr>
              <a:xfrm>
                <a:off x="6791130" y="1940099"/>
                <a:ext cx="3481121" cy="3480460"/>
              </a:xfrm>
              <a:prstGeom prst="ellipse">
                <a:avLst/>
              </a:prstGeom>
              <a:noFill/>
              <a:ln>
                <a:solidFill>
                  <a:srgbClr val="B5D6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5" name="矩形 24"/>
              <p:cNvSpPr/>
              <p:nvPr/>
            </p:nvSpPr>
            <p:spPr>
              <a:xfrm>
                <a:off x="6096000" y="1630907"/>
                <a:ext cx="2428849" cy="3927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16" name="椭圆 15"/>
            <p:cNvSpPr/>
            <p:nvPr/>
          </p:nvSpPr>
          <p:spPr>
            <a:xfrm>
              <a:off x="2208" y="3888"/>
              <a:ext cx="5482" cy="4846"/>
            </a:xfrm>
            <a:prstGeom prst="ellipse">
              <a:avLst/>
            </a:prstGeom>
            <a:solidFill>
              <a:srgbClr val="82B3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2" name="椭圆 21"/>
            <p:cNvSpPr/>
            <p:nvPr/>
          </p:nvSpPr>
          <p:spPr>
            <a:xfrm>
              <a:off x="3424" y="4364"/>
              <a:ext cx="3368" cy="33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3600" noProof="1">
                  <a:solidFill>
                    <a:srgbClr val="177977"/>
                  </a:solidFill>
                </a:rPr>
                <a:t>教学重难点</a:t>
              </a:r>
            </a:p>
          </p:txBody>
        </p:sp>
        <p:sp>
          <p:nvSpPr>
            <p:cNvPr id="18" name="椭圆 17"/>
            <p:cNvSpPr/>
            <p:nvPr/>
          </p:nvSpPr>
          <p:spPr>
            <a:xfrm>
              <a:off x="6370" y="3155"/>
              <a:ext cx="263" cy="262"/>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9" name="椭圆 18"/>
            <p:cNvSpPr/>
            <p:nvPr/>
          </p:nvSpPr>
          <p:spPr>
            <a:xfrm>
              <a:off x="6303" y="8692"/>
              <a:ext cx="262" cy="262"/>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0" name="椭圆 19"/>
            <p:cNvSpPr/>
            <p:nvPr/>
          </p:nvSpPr>
          <p:spPr>
            <a:xfrm>
              <a:off x="7605" y="4555"/>
              <a:ext cx="265" cy="265"/>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1" name="椭圆 20"/>
            <p:cNvSpPr/>
            <p:nvPr/>
          </p:nvSpPr>
          <p:spPr>
            <a:xfrm>
              <a:off x="7598" y="7239"/>
              <a:ext cx="262" cy="265"/>
            </a:xfrm>
            <a:prstGeom prst="ellipse">
              <a:avLst/>
            </a:prstGeom>
            <a:solidFill>
              <a:srgbClr val="B5D6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grpSp>
        <p:nvGrpSpPr>
          <p:cNvPr id="26" name="组合 25"/>
          <p:cNvGrpSpPr/>
          <p:nvPr/>
        </p:nvGrpSpPr>
        <p:grpSpPr>
          <a:xfrm>
            <a:off x="636270" y="1525905"/>
            <a:ext cx="6443980" cy="1383665"/>
            <a:chOff x="534362" y="903219"/>
            <a:chExt cx="8186524" cy="1183967"/>
          </a:xfrm>
        </p:grpSpPr>
        <p:sp>
          <p:nvSpPr>
            <p:cNvPr id="27" name="矩形 26"/>
            <p:cNvSpPr/>
            <p:nvPr/>
          </p:nvSpPr>
          <p:spPr>
            <a:xfrm>
              <a:off x="534362" y="903219"/>
              <a:ext cx="8186524" cy="519989"/>
            </a:xfrm>
            <a:prstGeom prst="rect">
              <a:avLst/>
            </a:prstGeom>
          </p:spPr>
          <p:txBody>
            <a:bodyPr wrap="square">
              <a:spAutoFit/>
            </a:bodyPr>
            <a:lstStyle/>
            <a:p>
              <a:pPr>
                <a:lnSpc>
                  <a:spcPct val="120000"/>
                </a:lnSpc>
              </a:pPr>
              <a:r>
                <a:rPr lang="zh-CN" altLang="en-US" sz="2800" b="1" dirty="0">
                  <a:solidFill>
                    <a:schemeClr val="bg1"/>
                  </a:solidFill>
                  <a:latin typeface="字体视界-大小可爱体" panose="02000503000000000000" pitchFamily="2" charset="-122"/>
                  <a:ea typeface="字体视界-大小可爱体" panose="02000503000000000000" pitchFamily="2" charset="-122"/>
                  <a:cs typeface="+mn-ea"/>
                  <a:sym typeface="+mn-lt"/>
                </a:rPr>
                <a:t>教学重点Important Teaching Points：</a:t>
              </a:r>
            </a:p>
          </p:txBody>
        </p:sp>
        <p:sp>
          <p:nvSpPr>
            <p:cNvPr id="28" name="矩形 27"/>
            <p:cNvSpPr/>
            <p:nvPr/>
          </p:nvSpPr>
          <p:spPr>
            <a:xfrm>
              <a:off x="571471" y="1438021"/>
              <a:ext cx="7935023" cy="649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just">
                <a:lnSpc>
                  <a:spcPct val="120000"/>
                </a:lnSpc>
              </a:pPr>
              <a:r>
                <a:rPr lang="zh-CN" altLang="en-US" sz="28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字体视界-大小可爱体" panose="02000503000000000000" pitchFamily="2" charset="-122"/>
                  <a:ea typeface="字体视界-大小可爱体" panose="02000503000000000000" pitchFamily="2" charset="-122"/>
                  <a:cs typeface="+mn-ea"/>
                  <a:sym typeface="+mn-lt"/>
                </a:rPr>
                <a:t>圣诞节前后人们的庆祝活动和仪式。</a:t>
              </a:r>
            </a:p>
          </p:txBody>
        </p:sp>
      </p:grpSp>
      <p:grpSp>
        <p:nvGrpSpPr>
          <p:cNvPr id="29" name="组合 28"/>
          <p:cNvGrpSpPr/>
          <p:nvPr/>
        </p:nvGrpSpPr>
        <p:grpSpPr>
          <a:xfrm>
            <a:off x="1468755" y="3098800"/>
            <a:ext cx="6492240" cy="1774825"/>
            <a:chOff x="465792" y="1126812"/>
            <a:chExt cx="8247834" cy="960374"/>
          </a:xfrm>
        </p:grpSpPr>
        <p:sp>
          <p:nvSpPr>
            <p:cNvPr id="30" name="矩形 29"/>
            <p:cNvSpPr/>
            <p:nvPr/>
          </p:nvSpPr>
          <p:spPr>
            <a:xfrm>
              <a:off x="465792" y="1126812"/>
              <a:ext cx="8247834" cy="328829"/>
            </a:xfrm>
            <a:prstGeom prst="rect">
              <a:avLst/>
            </a:prstGeom>
          </p:spPr>
          <p:txBody>
            <a:bodyPr wrap="square">
              <a:spAutoFit/>
            </a:bodyPr>
            <a:lstStyle/>
            <a:p>
              <a:pPr>
                <a:lnSpc>
                  <a:spcPct val="120000"/>
                </a:lnSpc>
              </a:pPr>
              <a:r>
                <a:rPr lang="zh-CN" altLang="en-US" sz="2800" b="1" dirty="0">
                  <a:solidFill>
                    <a:schemeClr val="bg1"/>
                  </a:solidFill>
                  <a:latin typeface="字体视界-大小可爱体" panose="02000503000000000000" pitchFamily="2" charset="-122"/>
                  <a:ea typeface="字体视界-大小可爱体" panose="02000503000000000000" pitchFamily="2" charset="-122"/>
                  <a:cs typeface="+mn-ea"/>
                  <a:sym typeface="+mn-lt"/>
                </a:rPr>
                <a:t>教学难点Difficult Teaching Points：</a:t>
              </a:r>
            </a:p>
          </p:txBody>
        </p:sp>
        <p:sp>
          <p:nvSpPr>
            <p:cNvPr id="31" name="矩形 30"/>
            <p:cNvSpPr/>
            <p:nvPr/>
          </p:nvSpPr>
          <p:spPr>
            <a:xfrm>
              <a:off x="571471" y="1438021"/>
              <a:ext cx="7935023" cy="649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zh-CN" altLang="en-US" sz="28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字体视界-大小可爱体" panose="02000503000000000000" pitchFamily="2" charset="-122"/>
                  <a:ea typeface="字体视界-大小可爱体" panose="02000503000000000000" pitchFamily="2" charset="-122"/>
                  <a:cs typeface="+mn-ea"/>
                  <a:sym typeface="+mn-lt"/>
                </a:rPr>
                <a:t>赏析对比和比较的写作手法，从而体会作者的感情。</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688">
        <p15:prstTrans prst="drape"/>
      </p:transition>
    </mc:Choice>
    <mc:Fallback xmlns="">
      <p:transition spd="slow" advTm="10688">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2643</Words>
  <Application>Microsoft Office PowerPoint</Application>
  <PresentationFormat>宽屏</PresentationFormat>
  <Paragraphs>271</Paragraphs>
  <Slides>27</Slides>
  <Notes>0</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等线</vt:lpstr>
      <vt:lpstr>等线 Light</vt:lpstr>
      <vt:lpstr>宋体</vt:lpstr>
      <vt:lpstr>字体视界-大小可爱体</vt:lpstr>
      <vt:lpstr>字体视界-单纯体</vt:lpstr>
      <vt:lpstr>字体视界-坤味浓糖拼音体</vt:lpstr>
      <vt:lpstr>字体视界-美好体</vt:lpstr>
      <vt:lpstr>字体视界-小白小白体</vt:lpstr>
      <vt:lpstr>字体视界-幼儿圆</vt:lpstr>
      <vt:lpstr>Arial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MLOONG</dc:creator>
  <cp:lastModifiedBy>Liz</cp:lastModifiedBy>
  <cp:revision>50</cp:revision>
  <dcterms:created xsi:type="dcterms:W3CDTF">2021-04-08T01:44:16Z</dcterms:created>
  <dcterms:modified xsi:type="dcterms:W3CDTF">2021-04-23T06:58:27Z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2052-11.8.2.9980</vt:lpwstr>
  </property>
</Properties>
</file>