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70" r:id="rId2"/>
    <p:sldId id="340" r:id="rId3"/>
    <p:sldId id="375" r:id="rId4"/>
    <p:sldId id="376" r:id="rId5"/>
    <p:sldId id="343" r:id="rId6"/>
    <p:sldId id="342" r:id="rId7"/>
    <p:sldId id="346" r:id="rId8"/>
    <p:sldId id="374" r:id="rId9"/>
    <p:sldId id="350" r:id="rId10"/>
    <p:sldId id="351" r:id="rId11"/>
    <p:sldId id="352" r:id="rId12"/>
    <p:sldId id="371" r:id="rId13"/>
    <p:sldId id="372" r:id="rId14"/>
    <p:sldId id="373" r:id="rId15"/>
    <p:sldId id="353" r:id="rId16"/>
    <p:sldId id="358" r:id="rId17"/>
    <p:sldId id="354" r:id="rId18"/>
    <p:sldId id="377" r:id="rId19"/>
    <p:sldId id="378" r:id="rId20"/>
    <p:sldId id="362" r:id="rId21"/>
  </p:sldIdLst>
  <p:sldSz cx="9144000" cy="5143500" type="screen16x9"/>
  <p:notesSz cx="6858000" cy="9144000"/>
  <p:embeddedFontLst>
    <p:embeddedFont>
      <p:font typeface="方正粗黑宋简体" pitchFamily="2" charset="-122"/>
      <p:regular r:id="rId24"/>
    </p:embeddedFont>
    <p:embeddedFont>
      <p:font typeface="微软雅黑 Light" pitchFamily="34" charset="-122"/>
      <p:regular r:id="rId25"/>
    </p:embeddedFont>
    <p:embeddedFont>
      <p:font typeface="楷体" pitchFamily="49" charset="-122"/>
      <p:regular r:id="rId26"/>
    </p:embeddedFont>
    <p:embeddedFont>
      <p:font typeface="黑体" pitchFamily="49" charset="-122"/>
      <p:regular r:id="rId27"/>
    </p:embeddedFont>
    <p:embeddedFont>
      <p:font typeface="仿宋" pitchFamily="49" charset="-122"/>
      <p:regular r:id="rId28"/>
    </p:embeddedFont>
    <p:embeddedFont>
      <p:font typeface="方正兰亭粗黑简体" charset="-122"/>
      <p:regular r:id="rId29"/>
    </p:embeddedFont>
    <p:embeddedFont>
      <p:font typeface="Calibri" pitchFamily="34" charset="0"/>
      <p:regular r:id="rId30"/>
      <p:bold r:id="rId31"/>
      <p:italic r:id="rId32"/>
      <p:boldItalic r:id="rId33"/>
    </p:embeddedFont>
  </p:embeddedFont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9234"/>
    <a:srgbClr val="3D9A57"/>
    <a:srgbClr val="41435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516" y="-3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2021/4/24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03107-0A21-4975-BD4E-9E3FA1571653}" type="datetimeFigureOut">
              <a:rPr lang="zh-CN" altLang="en-US" smtClean="0"/>
              <a:pPr/>
              <a:t>2021/4/24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51D9C-74F3-4A50-80CE-FCA0A04698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更多模板亮亮图文旗舰店：https://liangliangtuwen.tmall.com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更多模板亮亮图文旗舰店：https://liangliangtuwen.tmall.com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更多模板亮亮图文旗舰店：https://liangliangtuwen.tmall.com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bg>
      <p:bgPr>
        <a:solidFill>
          <a:schemeClr val="accent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42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51505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513807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DD16D-63B5-4F0E-9AE2-7A8064D55709}" type="datetimeFigureOut">
              <a:rPr lang="zh-CN" altLang="en-US" smtClean="0"/>
              <a:pPr/>
              <a:t>2021/4/24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7F21E-FE76-4E28-A5CE-5B9C9B887E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&#26143;&#38469;&#31359;&#36234;&#29255;&#27573;.mp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5.png"/><Relationship Id="rId4" Type="http://schemas.openxmlformats.org/officeDocument/2006/relationships/hyperlink" Target="&#22826;&#31354;&#25480;&#35838;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2789268" y="3212156"/>
            <a:ext cx="3397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1"/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分享人：吕黎洁</a:t>
            </a:r>
            <a:endParaRPr lang="en-US" altLang="zh-CN" sz="2800" b="1" dirty="0" smtClean="0">
              <a:solidFill>
                <a:schemeClr val="accent1"/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  <a:p>
            <a:pPr algn="ctr"/>
            <a:r>
              <a:rPr lang="zh-CN" altLang="en-US" sz="2800" b="1" dirty="0" smtClean="0">
                <a:solidFill>
                  <a:schemeClr val="accent1"/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单位：广东实验中学</a:t>
            </a:r>
            <a:endParaRPr lang="zh-CN" altLang="en-US" sz="2800" b="1" dirty="0">
              <a:solidFill>
                <a:schemeClr val="accent1"/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155682" y="1184842"/>
            <a:ext cx="64664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accent1"/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“匀速圆周运动”教学设计思路分享</a:t>
            </a:r>
            <a:endParaRPr lang="zh-CN" altLang="en-US" sz="6000" b="1" dirty="0">
              <a:solidFill>
                <a:schemeClr val="accent1"/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111288" y="4184508"/>
            <a:ext cx="257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时间：</a:t>
            </a:r>
            <a:r>
              <a:rPr lang="en-US" altLang="zh-CN" sz="2400" b="1" dirty="0" smtClean="0">
                <a:solidFill>
                  <a:schemeClr val="accent1"/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2021.4.23</a:t>
            </a:r>
            <a:endParaRPr lang="zh-CN" altLang="en-US" sz="2400" b="1" dirty="0">
              <a:solidFill>
                <a:schemeClr val="accent1"/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643341">
            <a:off x="612596" y="4278452"/>
            <a:ext cx="786385" cy="7901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076" y="4614958"/>
            <a:ext cx="675615" cy="5285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3132111" y="269773"/>
            <a:ext cx="2342419" cy="461665"/>
          </a:xfrm>
          <a:prstGeom prst="rect">
            <a:avLst/>
          </a:prstGeom>
          <a:noFill/>
          <a:ln cap="flat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zh-CN" sz="2400" b="1" dirty="0" smtClean="0">
                <a:solidFill>
                  <a:schemeClr val="accent1">
                    <a:lumMod val="75000"/>
                  </a:schemeClr>
                </a:solidFill>
              </a:rPr>
              <a:t>基于问题的学习</a:t>
            </a:r>
            <a:endParaRPr lang="zh-CN" altLang="en-US" sz="22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2100" cy="1364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53" name="图片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5194" y="3420095"/>
            <a:ext cx="2746509" cy="1436915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783777" y="881271"/>
            <a:ext cx="7837714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仿宋_GB2312"/>
                <a:cs typeface="Times New Roman" pitchFamily="18" charset="0"/>
              </a:rPr>
              <a:t>问题</a:t>
            </a:r>
            <a:r>
              <a:rPr kumimoji="0" lang="en-US" altLang="zh-CN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仿宋_GB2312"/>
                <a:cs typeface="Times New Roman" pitchFamily="18" charset="0"/>
              </a:rPr>
              <a:t>4</a:t>
            </a:r>
            <a:r>
              <a:rPr kumimoji="0" lang="zh-CN" altLang="en-US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仿宋_GB2312"/>
                <a:cs typeface="Times New Roman" pitchFamily="18" charset="0"/>
              </a:rPr>
              <a:t>：非常好，链条传动可以说是现代自行车最重要的一个结构，它的原理是如何的呢？</a:t>
            </a:r>
            <a:r>
              <a:rPr kumimoji="0" lang="zh-CN" altLang="en-US" sz="2200" b="0" i="0" u="none" strike="noStrike" cap="none" normalizeH="0" baseline="0" dirty="0" smtClean="0">
                <a:ln>
                  <a:noFill/>
                </a:ln>
                <a:effectLst/>
                <a:latin typeface="仿宋" pitchFamily="49" charset="-122"/>
                <a:ea typeface="仿宋" pitchFamily="49" charset="-122"/>
                <a:cs typeface="Times New Roman" pitchFamily="18" charset="0"/>
              </a:rPr>
              <a:t>链条传动的结构如图所示，</a:t>
            </a:r>
            <a:r>
              <a:rPr kumimoji="0" lang="en-US" altLang="zh-CN" sz="22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A</a:t>
            </a:r>
            <a:r>
              <a:rPr kumimoji="0" lang="zh-CN" altLang="en-US" sz="2200" b="0" i="0" u="none" strike="noStrike" cap="none" normalizeH="0" baseline="0" dirty="0" smtClean="0">
                <a:ln>
                  <a:noFill/>
                </a:ln>
                <a:effectLst/>
                <a:latin typeface="仿宋" pitchFamily="49" charset="-122"/>
                <a:ea typeface="仿宋" pitchFamily="49" charset="-122"/>
                <a:cs typeface="Times New Roman" pitchFamily="18" charset="0"/>
              </a:rPr>
              <a:t>、</a:t>
            </a:r>
            <a:r>
              <a:rPr kumimoji="0" lang="en-US" altLang="zh-CN" sz="22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B</a:t>
            </a:r>
            <a:r>
              <a:rPr kumimoji="0" lang="zh-CN" altLang="en-US" sz="2200" b="0" i="0" u="none" strike="noStrike" cap="none" normalizeH="0" baseline="0" dirty="0" smtClean="0">
                <a:ln>
                  <a:noFill/>
                </a:ln>
                <a:effectLst/>
                <a:latin typeface="仿宋" pitchFamily="49" charset="-122"/>
                <a:ea typeface="仿宋" pitchFamily="49" charset="-122"/>
                <a:cs typeface="Times New Roman" pitchFamily="18" charset="0"/>
              </a:rPr>
              <a:t>、</a:t>
            </a:r>
            <a:r>
              <a:rPr kumimoji="0" lang="en-US" altLang="zh-CN" sz="22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C</a:t>
            </a:r>
            <a:r>
              <a:rPr kumimoji="0" lang="zh-CN" altLang="en-US" sz="2200" b="0" i="0" u="none" strike="noStrike" cap="none" normalizeH="0" baseline="0" dirty="0" smtClean="0">
                <a:ln>
                  <a:noFill/>
                </a:ln>
                <a:effectLst/>
                <a:latin typeface="仿宋" pitchFamily="49" charset="-122"/>
                <a:ea typeface="仿宋" pitchFamily="49" charset="-122"/>
                <a:cs typeface="Times New Roman" pitchFamily="18" charset="0"/>
              </a:rPr>
              <a:t>、</a:t>
            </a:r>
            <a:r>
              <a:rPr kumimoji="0" lang="en-US" altLang="zh-CN" sz="22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D</a:t>
            </a:r>
            <a:r>
              <a:rPr kumimoji="0" lang="zh-CN" altLang="en-US" sz="2200" b="0" i="0" u="none" strike="noStrike" cap="none" normalizeH="0" baseline="0" dirty="0" smtClean="0">
                <a:ln>
                  <a:noFill/>
                </a:ln>
                <a:effectLst/>
                <a:latin typeface="仿宋" pitchFamily="49" charset="-122"/>
                <a:ea typeface="仿宋" pitchFamily="49" charset="-122"/>
                <a:cs typeface="Times New Roman" pitchFamily="18" charset="0"/>
              </a:rPr>
              <a:t>分别为小齿轮、大齿轮、后轮和脚踏边缘上的四个点。</a:t>
            </a:r>
            <a:endParaRPr kumimoji="0" lang="zh-CN" altLang="en-US" sz="2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仿宋_GB2312"/>
                <a:cs typeface="Times New Roman" pitchFamily="18" charset="0"/>
              </a:rPr>
              <a:t>问题</a:t>
            </a:r>
            <a:r>
              <a:rPr kumimoji="0" lang="en-US" altLang="zh-CN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仿宋_GB2312"/>
                <a:cs typeface="Times New Roman" pitchFamily="18" charset="0"/>
              </a:rPr>
              <a:t>5</a:t>
            </a:r>
            <a:r>
              <a:rPr kumimoji="0" lang="zh-CN" altLang="en-US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仿宋_GB2312"/>
                <a:cs typeface="Times New Roman" pitchFamily="18" charset="0"/>
              </a:rPr>
              <a:t>：如果大小齿轮半径比为</a:t>
            </a:r>
            <a:r>
              <a:rPr kumimoji="0" lang="en-US" altLang="zh-CN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仿宋_GB2312"/>
                <a:cs typeface="Times New Roman" pitchFamily="18" charset="0"/>
              </a:rPr>
              <a:t>2︰1</a:t>
            </a:r>
            <a:r>
              <a:rPr kumimoji="0" lang="zh-CN" altLang="en-US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仿宋_GB2312"/>
                <a:cs typeface="Times New Roman" pitchFamily="18" charset="0"/>
              </a:rPr>
              <a:t>，车轮直径约</a:t>
            </a:r>
            <a:r>
              <a:rPr kumimoji="0" lang="en-US" altLang="zh-CN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仿宋_GB2312"/>
                <a:cs typeface="Times New Roman" pitchFamily="18" charset="0"/>
              </a:rPr>
              <a:t>66cm</a:t>
            </a:r>
            <a:r>
              <a:rPr kumimoji="0" lang="zh-CN" altLang="en-US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仿宋_GB2312"/>
                <a:cs typeface="Times New Roman" pitchFamily="18" charset="0"/>
              </a:rPr>
              <a:t>，骑行者每秒踩脚踏一圈，自行车的速度是多少呢？</a:t>
            </a:r>
            <a:endParaRPr kumimoji="0" lang="zh-CN" altLang="en-US" sz="2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仿宋_GB2312"/>
                <a:cs typeface="Times New Roman" pitchFamily="18" charset="0"/>
              </a:rPr>
              <a:t>问题</a:t>
            </a:r>
            <a:r>
              <a:rPr kumimoji="0" lang="en-US" altLang="zh-CN" sz="2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仿宋_GB2312"/>
                <a:cs typeface="Times New Roman" pitchFamily="18" charset="0"/>
              </a:rPr>
              <a:t>6</a:t>
            </a:r>
            <a:r>
              <a:rPr kumimoji="0" lang="zh-CN" altLang="en-US" sz="2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仿宋_GB2312"/>
                <a:cs typeface="Times New Roman" pitchFamily="18" charset="0"/>
              </a:rPr>
              <a:t>：小明同学想搞清楚他的自行车前后齿轮的半径比，但身边没有任何测量工具，他有办法找到答案吗？</a:t>
            </a:r>
            <a:r>
              <a:rPr kumimoji="0" lang="zh-CN" altLang="en-US" sz="2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1250" advClick="0">
        <p15:prstTrans prst="airplan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08994" y="293521"/>
            <a:ext cx="202693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zh-CN" sz="2400" b="1" dirty="0" smtClean="0">
                <a:solidFill>
                  <a:schemeClr val="accent1">
                    <a:lumMod val="75000"/>
                  </a:schemeClr>
                </a:solidFill>
              </a:rPr>
              <a:t>分组体验探究</a:t>
            </a:r>
            <a:endParaRPr lang="zh-CN" altLang="en-US" sz="22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082100" cy="1364673"/>
          </a:xfrm>
          <a:prstGeom prst="rect">
            <a:avLst/>
          </a:prstGeom>
        </p:spPr>
      </p:pic>
      <p:pic>
        <p:nvPicPr>
          <p:cNvPr id="17" name="图片 1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5652" y="1318153"/>
            <a:ext cx="3111336" cy="228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D:\教育科研\论文\圆周运动\微信图片_20210329231614.jpg"/>
          <p:cNvPicPr>
            <a:picLocks noChangeAspect="1" noChangeArrowheads="1"/>
          </p:cNvPicPr>
          <p:nvPr/>
        </p:nvPicPr>
        <p:blipFill>
          <a:blip r:embed="rId5" cstate="print"/>
          <a:srcRect l="1878" t="27548" r="4206"/>
          <a:stretch>
            <a:fillRect/>
          </a:stretch>
        </p:blipFill>
        <p:spPr bwMode="auto">
          <a:xfrm>
            <a:off x="927030" y="1282542"/>
            <a:ext cx="3528798" cy="2363183"/>
          </a:xfrm>
          <a:prstGeom prst="rect">
            <a:avLst/>
          </a:prstGeom>
          <a:noFill/>
        </p:spPr>
      </p:pic>
      <p:pic>
        <p:nvPicPr>
          <p:cNvPr id="19" name="Picture 2" descr="D:\教育科研\论文\圆周运动\微信图片_202103290910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0020" y="1120236"/>
            <a:ext cx="3705102" cy="2778826"/>
          </a:xfrm>
          <a:prstGeom prst="rect">
            <a:avLst/>
          </a:prstGeom>
          <a:noFill/>
        </p:spPr>
      </p:pic>
      <p:pic>
        <p:nvPicPr>
          <p:cNvPr id="20" name="图片 19"/>
          <p:cNvPicPr/>
          <p:nvPr/>
        </p:nvPicPr>
        <p:blipFill>
          <a:blip r:embed="rId7" cstate="print"/>
          <a:srcRect l="56706"/>
          <a:stretch>
            <a:fillRect/>
          </a:stretch>
        </p:blipFill>
        <p:spPr bwMode="auto">
          <a:xfrm>
            <a:off x="5023262" y="1175656"/>
            <a:ext cx="3645725" cy="269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876301" y="410886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小组一</a:t>
            </a:r>
            <a:endParaRPr lang="zh-CN" alt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220691" y="408313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小组二</a:t>
            </a:r>
            <a:endParaRPr lang="zh-CN" altLang="en-US" sz="2000" dirty="0"/>
          </a:p>
        </p:txBody>
      </p:sp>
      <p:pic>
        <p:nvPicPr>
          <p:cNvPr id="4098" name="Picture 2" descr="D:\科组教研\2020学年\下学期\创新教学设计评选\微信图片_20210423222650.jpg"/>
          <p:cNvPicPr>
            <a:picLocks noChangeAspect="1" noChangeArrowheads="1"/>
          </p:cNvPicPr>
          <p:nvPr/>
        </p:nvPicPr>
        <p:blipFill>
          <a:blip r:embed="rId8" cstate="print"/>
          <a:srcRect t="5390" b="25650"/>
          <a:stretch>
            <a:fillRect/>
          </a:stretch>
        </p:blipFill>
        <p:spPr bwMode="auto">
          <a:xfrm>
            <a:off x="5510150" y="100174"/>
            <a:ext cx="3331985" cy="49720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125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13" y="763600"/>
            <a:ext cx="841057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3259446" y="190000"/>
            <a:ext cx="2031325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交流分享成果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13" y="619125"/>
            <a:ext cx="841057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" y="633413"/>
            <a:ext cx="840105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082100" cy="1364673"/>
          </a:xfrm>
          <a:prstGeom prst="rect">
            <a:avLst/>
          </a:prstGeom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2179" y="1052457"/>
            <a:ext cx="6491189" cy="166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1270660" y="2933208"/>
            <a:ext cx="68283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 smtClean="0"/>
              <a:t>某款</a:t>
            </a:r>
            <a:r>
              <a:rPr lang="en-US" altLang="zh-CN" sz="2200" dirty="0" smtClean="0"/>
              <a:t>24</a:t>
            </a:r>
            <a:r>
              <a:rPr lang="zh-CN" altLang="en-US" sz="2200" dirty="0" smtClean="0"/>
              <a:t>速变速山地车前后齿轮参数如下：</a:t>
            </a:r>
            <a:endParaRPr lang="en-US" altLang="zh-CN" sz="2200" dirty="0" smtClean="0"/>
          </a:p>
          <a:p>
            <a:r>
              <a:rPr lang="zh-CN" altLang="en-US" sz="2200" dirty="0" smtClean="0"/>
              <a:t>前齿轮齿数：</a:t>
            </a:r>
            <a:r>
              <a:rPr lang="en-US" altLang="zh-CN" sz="2200" dirty="0" smtClean="0"/>
              <a:t>42</a:t>
            </a:r>
            <a:r>
              <a:rPr lang="zh-CN" altLang="en-US" sz="2200" dirty="0" smtClean="0"/>
              <a:t>、</a:t>
            </a:r>
            <a:r>
              <a:rPr lang="en-US" altLang="zh-CN" sz="2200" dirty="0" smtClean="0"/>
              <a:t>34</a:t>
            </a:r>
            <a:r>
              <a:rPr lang="zh-CN" altLang="en-US" sz="2200" dirty="0" smtClean="0"/>
              <a:t>、</a:t>
            </a:r>
            <a:r>
              <a:rPr lang="en-US" altLang="zh-CN" sz="2200" dirty="0" smtClean="0"/>
              <a:t>24</a:t>
            </a:r>
            <a:r>
              <a:rPr lang="zh-CN" altLang="en-US" sz="2200" dirty="0" smtClean="0"/>
              <a:t>，</a:t>
            </a:r>
            <a:endParaRPr lang="en-US" altLang="zh-CN" sz="2200" dirty="0" smtClean="0"/>
          </a:p>
          <a:p>
            <a:r>
              <a:rPr lang="zh-CN" altLang="en-US" sz="2200" dirty="0" smtClean="0"/>
              <a:t>后齿轮齿数：</a:t>
            </a:r>
            <a:r>
              <a:rPr lang="en-US" altLang="zh-CN" sz="2200" dirty="0" smtClean="0"/>
              <a:t>32</a:t>
            </a:r>
            <a:r>
              <a:rPr lang="zh-CN" altLang="en-US" sz="2200" dirty="0" smtClean="0"/>
              <a:t>、</a:t>
            </a:r>
            <a:r>
              <a:rPr lang="en-US" altLang="zh-CN" sz="2200" dirty="0" smtClean="0"/>
              <a:t>28</a:t>
            </a:r>
            <a:r>
              <a:rPr lang="zh-CN" altLang="en-US" sz="2200" dirty="0" smtClean="0"/>
              <a:t>、</a:t>
            </a:r>
            <a:r>
              <a:rPr lang="en-US" altLang="zh-CN" sz="2200" dirty="0" smtClean="0"/>
              <a:t>24</a:t>
            </a:r>
            <a:r>
              <a:rPr lang="zh-CN" altLang="en-US" sz="2200" dirty="0" smtClean="0"/>
              <a:t>、</a:t>
            </a:r>
            <a:r>
              <a:rPr lang="en-US" altLang="zh-CN" sz="2200" dirty="0" smtClean="0"/>
              <a:t>21</a:t>
            </a:r>
            <a:r>
              <a:rPr lang="zh-CN" altLang="en-US" sz="2200" dirty="0" smtClean="0"/>
              <a:t>、</a:t>
            </a:r>
            <a:r>
              <a:rPr lang="en-US" altLang="zh-CN" sz="2200" dirty="0" smtClean="0"/>
              <a:t>18</a:t>
            </a:r>
            <a:r>
              <a:rPr lang="zh-CN" altLang="en-US" sz="2200" dirty="0" smtClean="0"/>
              <a:t>、</a:t>
            </a:r>
            <a:r>
              <a:rPr lang="en-US" altLang="zh-CN" sz="2200" dirty="0" smtClean="0"/>
              <a:t>16</a:t>
            </a:r>
            <a:r>
              <a:rPr lang="zh-CN" altLang="en-US" sz="2200" dirty="0" smtClean="0"/>
              <a:t>、</a:t>
            </a:r>
            <a:r>
              <a:rPr lang="en-US" altLang="zh-CN" sz="2200" dirty="0" smtClean="0"/>
              <a:t>14</a:t>
            </a:r>
            <a:r>
              <a:rPr lang="zh-CN" altLang="en-US" sz="2200" dirty="0" smtClean="0"/>
              <a:t>、</a:t>
            </a:r>
            <a:r>
              <a:rPr lang="en-US" altLang="zh-CN" sz="2200" dirty="0" smtClean="0"/>
              <a:t>12</a:t>
            </a:r>
            <a:r>
              <a:rPr lang="zh-CN" altLang="en-US" sz="2200" dirty="0" smtClean="0"/>
              <a:t>。</a:t>
            </a:r>
            <a:endParaRPr lang="zh-CN" alt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1674421" y="57001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小组二</a:t>
            </a:r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125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64874" y="293524"/>
            <a:ext cx="4509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6</a:t>
            </a:r>
            <a:r>
              <a:rPr lang="zh-CN" altLang="en-US" sz="3200" dirty="0" smtClean="0">
                <a:solidFill>
                  <a:schemeClr val="accent1">
                    <a:lumMod val="75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、</a:t>
            </a:r>
            <a:r>
              <a:rPr lang="zh-CN" altLang="zh-CN" sz="3200" dirty="0" smtClean="0">
                <a:solidFill>
                  <a:schemeClr val="accent1">
                    <a:lumMod val="75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教学效果</a:t>
            </a:r>
            <a:r>
              <a:rPr lang="zh-CN" altLang="en-US" sz="3200" dirty="0" smtClean="0">
                <a:solidFill>
                  <a:schemeClr val="accent1">
                    <a:lumMod val="75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及创新性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38" name="Text Placeholder 4"/>
          <p:cNvSpPr txBox="1"/>
          <p:nvPr/>
        </p:nvSpPr>
        <p:spPr>
          <a:xfrm>
            <a:off x="552645" y="905256"/>
            <a:ext cx="8215884" cy="329860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 smtClean="0"/>
              <a:t>      </a:t>
            </a:r>
            <a:r>
              <a:rPr lang="zh-CN" altLang="zh-CN" sz="2000" dirty="0" smtClean="0"/>
              <a:t>本节课采用问题导向的方式让学生回顾旧知识并联系新问题，再给学生布置探究和调查任务，采用项目式学习的方式开展教学，并将学习活动延伸到课堂之外，让学生充分挖掘自行车圆周运动的物理原理，了解链条、齿轮的设计结构，抛弃了传统的讲授式的教学方式和习题式的学习方式，让学生自己经历探究、体验的过程，学生对相关概念有了更清晰的认识，同时培养了学生解决实际问题的能力，较好地体现了新课标的理念和发展学生核心素养的教学目标。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082100" cy="13646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125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48110" y="1639995"/>
            <a:ext cx="636196" cy="636164"/>
            <a:chOff x="848110" y="2494995"/>
            <a:chExt cx="636196" cy="636164"/>
          </a:xfrm>
          <a:solidFill>
            <a:srgbClr val="F29234"/>
          </a:solidFill>
        </p:grpSpPr>
        <p:sp>
          <p:nvSpPr>
            <p:cNvPr id="4" name="Rectangle 22"/>
            <p:cNvSpPr/>
            <p:nvPr/>
          </p:nvSpPr>
          <p:spPr>
            <a:xfrm>
              <a:off x="848110" y="2494995"/>
              <a:ext cx="636196" cy="636164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Lao UI" panose="020B0502040204020203" pitchFamily="34" charset="0"/>
                <a:cs typeface="Lao UI" panose="020B0502040204020203" pitchFamily="34" charset="0"/>
              </a:endParaRPr>
            </a:p>
          </p:txBody>
        </p:sp>
        <p:sp>
          <p:nvSpPr>
            <p:cNvPr id="5" name="Freeform 23"/>
            <p:cNvSpPr>
              <a:spLocks noEditPoints="1"/>
            </p:cNvSpPr>
            <p:nvPr/>
          </p:nvSpPr>
          <p:spPr bwMode="auto">
            <a:xfrm>
              <a:off x="968176" y="2655623"/>
              <a:ext cx="389082" cy="322810"/>
            </a:xfrm>
            <a:custGeom>
              <a:avLst/>
              <a:gdLst/>
              <a:ahLst/>
              <a:cxnLst>
                <a:cxn ang="0">
                  <a:pos x="312" y="110"/>
                </a:cxn>
                <a:cxn ang="0">
                  <a:pos x="323" y="138"/>
                </a:cxn>
                <a:cxn ang="0">
                  <a:pos x="350" y="127"/>
                </a:cxn>
                <a:cxn ang="0">
                  <a:pos x="339" y="100"/>
                </a:cxn>
                <a:cxn ang="0">
                  <a:pos x="25" y="100"/>
                </a:cxn>
                <a:cxn ang="0">
                  <a:pos x="15" y="127"/>
                </a:cxn>
                <a:cxn ang="0">
                  <a:pos x="42" y="138"/>
                </a:cxn>
                <a:cxn ang="0">
                  <a:pos x="53" y="110"/>
                </a:cxn>
                <a:cxn ang="0">
                  <a:pos x="270" y="60"/>
                </a:cxn>
                <a:cxn ang="0">
                  <a:pos x="248" y="69"/>
                </a:cxn>
                <a:cxn ang="0">
                  <a:pos x="239" y="91"/>
                </a:cxn>
                <a:cxn ang="0">
                  <a:pos x="252" y="116"/>
                </a:cxn>
                <a:cxn ang="0">
                  <a:pos x="276" y="121"/>
                </a:cxn>
                <a:cxn ang="0">
                  <a:pos x="297" y="103"/>
                </a:cxn>
                <a:cxn ang="0">
                  <a:pos x="297" y="80"/>
                </a:cxn>
                <a:cxn ang="0">
                  <a:pos x="276" y="62"/>
                </a:cxn>
                <a:cxn ang="0">
                  <a:pos x="330" y="183"/>
                </a:cxn>
                <a:cxn ang="0">
                  <a:pos x="321" y="152"/>
                </a:cxn>
                <a:cxn ang="0">
                  <a:pos x="350" y="158"/>
                </a:cxn>
                <a:cxn ang="0">
                  <a:pos x="364" y="185"/>
                </a:cxn>
                <a:cxn ang="0">
                  <a:pos x="83" y="63"/>
                </a:cxn>
                <a:cxn ang="0">
                  <a:pos x="65" y="85"/>
                </a:cxn>
                <a:cxn ang="0">
                  <a:pos x="71" y="109"/>
                </a:cxn>
                <a:cxn ang="0">
                  <a:pos x="96" y="121"/>
                </a:cxn>
                <a:cxn ang="0">
                  <a:pos x="118" y="112"/>
                </a:cxn>
                <a:cxn ang="0">
                  <a:pos x="127" y="91"/>
                </a:cxn>
                <a:cxn ang="0">
                  <a:pos x="112" y="65"/>
                </a:cxn>
                <a:cxn ang="0">
                  <a:pos x="35" y="150"/>
                </a:cxn>
                <a:cxn ang="0">
                  <a:pos x="36" y="176"/>
                </a:cxn>
                <a:cxn ang="0">
                  <a:pos x="0" y="185"/>
                </a:cxn>
                <a:cxn ang="0">
                  <a:pos x="15" y="158"/>
                </a:cxn>
                <a:cxn ang="0">
                  <a:pos x="183" y="0"/>
                </a:cxn>
                <a:cxn ang="0">
                  <a:pos x="151" y="13"/>
                </a:cxn>
                <a:cxn ang="0">
                  <a:pos x="138" y="45"/>
                </a:cxn>
                <a:cxn ang="0">
                  <a:pos x="158" y="81"/>
                </a:cxn>
                <a:cxn ang="0">
                  <a:pos x="192" y="89"/>
                </a:cxn>
                <a:cxn ang="0">
                  <a:pos x="225" y="62"/>
                </a:cxn>
                <a:cxn ang="0">
                  <a:pos x="225" y="27"/>
                </a:cxn>
                <a:cxn ang="0">
                  <a:pos x="192" y="0"/>
                </a:cxn>
                <a:cxn ang="0">
                  <a:pos x="265" y="174"/>
                </a:cxn>
                <a:cxn ang="0">
                  <a:pos x="256" y="136"/>
                </a:cxn>
                <a:cxn ang="0">
                  <a:pos x="279" y="136"/>
                </a:cxn>
                <a:cxn ang="0">
                  <a:pos x="316" y="165"/>
                </a:cxn>
                <a:cxn ang="0">
                  <a:pos x="100" y="272"/>
                </a:cxn>
                <a:cxn ang="0">
                  <a:pos x="51" y="165"/>
                </a:cxn>
                <a:cxn ang="0">
                  <a:pos x="85" y="136"/>
                </a:cxn>
                <a:cxn ang="0">
                  <a:pos x="109" y="136"/>
                </a:cxn>
                <a:cxn ang="0">
                  <a:pos x="100" y="174"/>
                </a:cxn>
                <a:cxn ang="0">
                  <a:pos x="252" y="159"/>
                </a:cxn>
                <a:cxn ang="0">
                  <a:pos x="210" y="109"/>
                </a:cxn>
                <a:cxn ang="0">
                  <a:pos x="154" y="109"/>
                </a:cxn>
                <a:cxn ang="0">
                  <a:pos x="112" y="159"/>
                </a:cxn>
              </a:cxnLst>
              <a:rect l="0" t="0" r="r" b="b"/>
              <a:pathLst>
                <a:path w="364" h="301">
                  <a:moveTo>
                    <a:pt x="332" y="98"/>
                  </a:moveTo>
                  <a:lnTo>
                    <a:pt x="332" y="98"/>
                  </a:lnTo>
                  <a:lnTo>
                    <a:pt x="323" y="100"/>
                  </a:lnTo>
                  <a:lnTo>
                    <a:pt x="317" y="105"/>
                  </a:lnTo>
                  <a:lnTo>
                    <a:pt x="312" y="110"/>
                  </a:lnTo>
                  <a:lnTo>
                    <a:pt x="310" y="120"/>
                  </a:lnTo>
                  <a:lnTo>
                    <a:pt x="310" y="120"/>
                  </a:lnTo>
                  <a:lnTo>
                    <a:pt x="312" y="127"/>
                  </a:lnTo>
                  <a:lnTo>
                    <a:pt x="317" y="134"/>
                  </a:lnTo>
                  <a:lnTo>
                    <a:pt x="323" y="138"/>
                  </a:lnTo>
                  <a:lnTo>
                    <a:pt x="332" y="139"/>
                  </a:lnTo>
                  <a:lnTo>
                    <a:pt x="332" y="139"/>
                  </a:lnTo>
                  <a:lnTo>
                    <a:pt x="339" y="138"/>
                  </a:lnTo>
                  <a:lnTo>
                    <a:pt x="346" y="134"/>
                  </a:lnTo>
                  <a:lnTo>
                    <a:pt x="350" y="127"/>
                  </a:lnTo>
                  <a:lnTo>
                    <a:pt x="352" y="120"/>
                  </a:lnTo>
                  <a:lnTo>
                    <a:pt x="352" y="120"/>
                  </a:lnTo>
                  <a:lnTo>
                    <a:pt x="350" y="110"/>
                  </a:lnTo>
                  <a:lnTo>
                    <a:pt x="346" y="105"/>
                  </a:lnTo>
                  <a:lnTo>
                    <a:pt x="339" y="100"/>
                  </a:lnTo>
                  <a:lnTo>
                    <a:pt x="332" y="98"/>
                  </a:lnTo>
                  <a:lnTo>
                    <a:pt x="332" y="98"/>
                  </a:lnTo>
                  <a:close/>
                  <a:moveTo>
                    <a:pt x="35" y="98"/>
                  </a:moveTo>
                  <a:lnTo>
                    <a:pt x="35" y="98"/>
                  </a:lnTo>
                  <a:lnTo>
                    <a:pt x="25" y="100"/>
                  </a:lnTo>
                  <a:lnTo>
                    <a:pt x="20" y="105"/>
                  </a:lnTo>
                  <a:lnTo>
                    <a:pt x="15" y="110"/>
                  </a:lnTo>
                  <a:lnTo>
                    <a:pt x="13" y="120"/>
                  </a:lnTo>
                  <a:lnTo>
                    <a:pt x="13" y="120"/>
                  </a:lnTo>
                  <a:lnTo>
                    <a:pt x="15" y="127"/>
                  </a:lnTo>
                  <a:lnTo>
                    <a:pt x="20" y="134"/>
                  </a:lnTo>
                  <a:lnTo>
                    <a:pt x="25" y="138"/>
                  </a:lnTo>
                  <a:lnTo>
                    <a:pt x="35" y="139"/>
                  </a:lnTo>
                  <a:lnTo>
                    <a:pt x="35" y="139"/>
                  </a:lnTo>
                  <a:lnTo>
                    <a:pt x="42" y="138"/>
                  </a:lnTo>
                  <a:lnTo>
                    <a:pt x="49" y="134"/>
                  </a:lnTo>
                  <a:lnTo>
                    <a:pt x="53" y="127"/>
                  </a:lnTo>
                  <a:lnTo>
                    <a:pt x="54" y="120"/>
                  </a:lnTo>
                  <a:lnTo>
                    <a:pt x="54" y="120"/>
                  </a:lnTo>
                  <a:lnTo>
                    <a:pt x="53" y="110"/>
                  </a:lnTo>
                  <a:lnTo>
                    <a:pt x="49" y="105"/>
                  </a:lnTo>
                  <a:lnTo>
                    <a:pt x="42" y="100"/>
                  </a:lnTo>
                  <a:lnTo>
                    <a:pt x="35" y="98"/>
                  </a:lnTo>
                  <a:lnTo>
                    <a:pt x="35" y="98"/>
                  </a:lnTo>
                  <a:close/>
                  <a:moveTo>
                    <a:pt x="270" y="60"/>
                  </a:moveTo>
                  <a:lnTo>
                    <a:pt x="270" y="60"/>
                  </a:lnTo>
                  <a:lnTo>
                    <a:pt x="263" y="62"/>
                  </a:lnTo>
                  <a:lnTo>
                    <a:pt x="258" y="63"/>
                  </a:lnTo>
                  <a:lnTo>
                    <a:pt x="252" y="65"/>
                  </a:lnTo>
                  <a:lnTo>
                    <a:pt x="248" y="69"/>
                  </a:lnTo>
                  <a:lnTo>
                    <a:pt x="245" y="74"/>
                  </a:lnTo>
                  <a:lnTo>
                    <a:pt x="241" y="80"/>
                  </a:lnTo>
                  <a:lnTo>
                    <a:pt x="239" y="85"/>
                  </a:lnTo>
                  <a:lnTo>
                    <a:pt x="239" y="91"/>
                  </a:lnTo>
                  <a:lnTo>
                    <a:pt x="239" y="91"/>
                  </a:lnTo>
                  <a:lnTo>
                    <a:pt x="239" y="98"/>
                  </a:lnTo>
                  <a:lnTo>
                    <a:pt x="241" y="103"/>
                  </a:lnTo>
                  <a:lnTo>
                    <a:pt x="245" y="109"/>
                  </a:lnTo>
                  <a:lnTo>
                    <a:pt x="248" y="112"/>
                  </a:lnTo>
                  <a:lnTo>
                    <a:pt x="252" y="116"/>
                  </a:lnTo>
                  <a:lnTo>
                    <a:pt x="258" y="120"/>
                  </a:lnTo>
                  <a:lnTo>
                    <a:pt x="263" y="121"/>
                  </a:lnTo>
                  <a:lnTo>
                    <a:pt x="270" y="121"/>
                  </a:lnTo>
                  <a:lnTo>
                    <a:pt x="270" y="121"/>
                  </a:lnTo>
                  <a:lnTo>
                    <a:pt x="276" y="121"/>
                  </a:lnTo>
                  <a:lnTo>
                    <a:pt x="281" y="120"/>
                  </a:lnTo>
                  <a:lnTo>
                    <a:pt x="287" y="116"/>
                  </a:lnTo>
                  <a:lnTo>
                    <a:pt x="292" y="112"/>
                  </a:lnTo>
                  <a:lnTo>
                    <a:pt x="296" y="109"/>
                  </a:lnTo>
                  <a:lnTo>
                    <a:pt x="297" y="103"/>
                  </a:lnTo>
                  <a:lnTo>
                    <a:pt x="299" y="98"/>
                  </a:lnTo>
                  <a:lnTo>
                    <a:pt x="301" y="91"/>
                  </a:lnTo>
                  <a:lnTo>
                    <a:pt x="301" y="91"/>
                  </a:lnTo>
                  <a:lnTo>
                    <a:pt x="299" y="85"/>
                  </a:lnTo>
                  <a:lnTo>
                    <a:pt x="297" y="80"/>
                  </a:lnTo>
                  <a:lnTo>
                    <a:pt x="296" y="74"/>
                  </a:lnTo>
                  <a:lnTo>
                    <a:pt x="292" y="69"/>
                  </a:lnTo>
                  <a:lnTo>
                    <a:pt x="287" y="65"/>
                  </a:lnTo>
                  <a:lnTo>
                    <a:pt x="281" y="63"/>
                  </a:lnTo>
                  <a:lnTo>
                    <a:pt x="276" y="62"/>
                  </a:lnTo>
                  <a:lnTo>
                    <a:pt x="270" y="60"/>
                  </a:lnTo>
                  <a:lnTo>
                    <a:pt x="270" y="60"/>
                  </a:lnTo>
                  <a:close/>
                  <a:moveTo>
                    <a:pt x="364" y="248"/>
                  </a:moveTo>
                  <a:lnTo>
                    <a:pt x="330" y="248"/>
                  </a:lnTo>
                  <a:lnTo>
                    <a:pt x="330" y="183"/>
                  </a:lnTo>
                  <a:lnTo>
                    <a:pt x="330" y="183"/>
                  </a:lnTo>
                  <a:lnTo>
                    <a:pt x="330" y="176"/>
                  </a:lnTo>
                  <a:lnTo>
                    <a:pt x="328" y="167"/>
                  </a:lnTo>
                  <a:lnTo>
                    <a:pt x="321" y="152"/>
                  </a:lnTo>
                  <a:lnTo>
                    <a:pt x="321" y="152"/>
                  </a:lnTo>
                  <a:lnTo>
                    <a:pt x="332" y="150"/>
                  </a:lnTo>
                  <a:lnTo>
                    <a:pt x="332" y="150"/>
                  </a:lnTo>
                  <a:lnTo>
                    <a:pt x="337" y="152"/>
                  </a:lnTo>
                  <a:lnTo>
                    <a:pt x="345" y="154"/>
                  </a:lnTo>
                  <a:lnTo>
                    <a:pt x="350" y="158"/>
                  </a:lnTo>
                  <a:lnTo>
                    <a:pt x="355" y="161"/>
                  </a:lnTo>
                  <a:lnTo>
                    <a:pt x="359" y="167"/>
                  </a:lnTo>
                  <a:lnTo>
                    <a:pt x="363" y="172"/>
                  </a:lnTo>
                  <a:lnTo>
                    <a:pt x="364" y="178"/>
                  </a:lnTo>
                  <a:lnTo>
                    <a:pt x="364" y="185"/>
                  </a:lnTo>
                  <a:lnTo>
                    <a:pt x="364" y="248"/>
                  </a:lnTo>
                  <a:close/>
                  <a:moveTo>
                    <a:pt x="96" y="60"/>
                  </a:moveTo>
                  <a:lnTo>
                    <a:pt x="96" y="60"/>
                  </a:lnTo>
                  <a:lnTo>
                    <a:pt x="89" y="62"/>
                  </a:lnTo>
                  <a:lnTo>
                    <a:pt x="83" y="63"/>
                  </a:lnTo>
                  <a:lnTo>
                    <a:pt x="78" y="65"/>
                  </a:lnTo>
                  <a:lnTo>
                    <a:pt x="74" y="69"/>
                  </a:lnTo>
                  <a:lnTo>
                    <a:pt x="71" y="74"/>
                  </a:lnTo>
                  <a:lnTo>
                    <a:pt x="67" y="80"/>
                  </a:lnTo>
                  <a:lnTo>
                    <a:pt x="65" y="85"/>
                  </a:lnTo>
                  <a:lnTo>
                    <a:pt x="65" y="91"/>
                  </a:lnTo>
                  <a:lnTo>
                    <a:pt x="65" y="91"/>
                  </a:lnTo>
                  <a:lnTo>
                    <a:pt x="65" y="98"/>
                  </a:lnTo>
                  <a:lnTo>
                    <a:pt x="67" y="103"/>
                  </a:lnTo>
                  <a:lnTo>
                    <a:pt x="71" y="109"/>
                  </a:lnTo>
                  <a:lnTo>
                    <a:pt x="74" y="112"/>
                  </a:lnTo>
                  <a:lnTo>
                    <a:pt x="78" y="116"/>
                  </a:lnTo>
                  <a:lnTo>
                    <a:pt x="83" y="120"/>
                  </a:lnTo>
                  <a:lnTo>
                    <a:pt x="89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102" y="121"/>
                  </a:lnTo>
                  <a:lnTo>
                    <a:pt x="107" y="120"/>
                  </a:lnTo>
                  <a:lnTo>
                    <a:pt x="112" y="116"/>
                  </a:lnTo>
                  <a:lnTo>
                    <a:pt x="118" y="112"/>
                  </a:lnTo>
                  <a:lnTo>
                    <a:pt x="122" y="109"/>
                  </a:lnTo>
                  <a:lnTo>
                    <a:pt x="123" y="103"/>
                  </a:lnTo>
                  <a:lnTo>
                    <a:pt x="125" y="98"/>
                  </a:lnTo>
                  <a:lnTo>
                    <a:pt x="127" y="91"/>
                  </a:lnTo>
                  <a:lnTo>
                    <a:pt x="127" y="91"/>
                  </a:lnTo>
                  <a:lnTo>
                    <a:pt x="125" y="85"/>
                  </a:lnTo>
                  <a:lnTo>
                    <a:pt x="123" y="80"/>
                  </a:lnTo>
                  <a:lnTo>
                    <a:pt x="122" y="74"/>
                  </a:lnTo>
                  <a:lnTo>
                    <a:pt x="118" y="69"/>
                  </a:lnTo>
                  <a:lnTo>
                    <a:pt x="112" y="65"/>
                  </a:lnTo>
                  <a:lnTo>
                    <a:pt x="107" y="63"/>
                  </a:lnTo>
                  <a:lnTo>
                    <a:pt x="102" y="62"/>
                  </a:lnTo>
                  <a:lnTo>
                    <a:pt x="96" y="60"/>
                  </a:lnTo>
                  <a:lnTo>
                    <a:pt x="96" y="60"/>
                  </a:lnTo>
                  <a:close/>
                  <a:moveTo>
                    <a:pt x="35" y="150"/>
                  </a:moveTo>
                  <a:lnTo>
                    <a:pt x="35" y="150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38" y="167"/>
                  </a:lnTo>
                  <a:lnTo>
                    <a:pt x="36" y="176"/>
                  </a:lnTo>
                  <a:lnTo>
                    <a:pt x="35" y="183"/>
                  </a:lnTo>
                  <a:lnTo>
                    <a:pt x="35" y="248"/>
                  </a:lnTo>
                  <a:lnTo>
                    <a:pt x="0" y="248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0" y="178"/>
                  </a:lnTo>
                  <a:lnTo>
                    <a:pt x="2" y="172"/>
                  </a:lnTo>
                  <a:lnTo>
                    <a:pt x="6" y="167"/>
                  </a:lnTo>
                  <a:lnTo>
                    <a:pt x="9" y="161"/>
                  </a:lnTo>
                  <a:lnTo>
                    <a:pt x="15" y="158"/>
                  </a:lnTo>
                  <a:lnTo>
                    <a:pt x="20" y="154"/>
                  </a:lnTo>
                  <a:lnTo>
                    <a:pt x="27" y="152"/>
                  </a:lnTo>
                  <a:lnTo>
                    <a:pt x="35" y="150"/>
                  </a:lnTo>
                  <a:lnTo>
                    <a:pt x="35" y="150"/>
                  </a:lnTo>
                  <a:close/>
                  <a:moveTo>
                    <a:pt x="183" y="0"/>
                  </a:moveTo>
                  <a:lnTo>
                    <a:pt x="183" y="0"/>
                  </a:lnTo>
                  <a:lnTo>
                    <a:pt x="174" y="0"/>
                  </a:lnTo>
                  <a:lnTo>
                    <a:pt x="165" y="4"/>
                  </a:lnTo>
                  <a:lnTo>
                    <a:pt x="158" y="7"/>
                  </a:lnTo>
                  <a:lnTo>
                    <a:pt x="151" y="13"/>
                  </a:lnTo>
                  <a:lnTo>
                    <a:pt x="145" y="20"/>
                  </a:lnTo>
                  <a:lnTo>
                    <a:pt x="141" y="27"/>
                  </a:lnTo>
                  <a:lnTo>
                    <a:pt x="138" y="36"/>
                  </a:lnTo>
                  <a:lnTo>
                    <a:pt x="138" y="45"/>
                  </a:lnTo>
                  <a:lnTo>
                    <a:pt x="138" y="45"/>
                  </a:lnTo>
                  <a:lnTo>
                    <a:pt x="138" y="54"/>
                  </a:lnTo>
                  <a:lnTo>
                    <a:pt x="141" y="62"/>
                  </a:lnTo>
                  <a:lnTo>
                    <a:pt x="145" y="71"/>
                  </a:lnTo>
                  <a:lnTo>
                    <a:pt x="151" y="76"/>
                  </a:lnTo>
                  <a:lnTo>
                    <a:pt x="158" y="81"/>
                  </a:lnTo>
                  <a:lnTo>
                    <a:pt x="165" y="87"/>
                  </a:lnTo>
                  <a:lnTo>
                    <a:pt x="174" y="89"/>
                  </a:lnTo>
                  <a:lnTo>
                    <a:pt x="183" y="91"/>
                  </a:lnTo>
                  <a:lnTo>
                    <a:pt x="183" y="91"/>
                  </a:lnTo>
                  <a:lnTo>
                    <a:pt x="192" y="89"/>
                  </a:lnTo>
                  <a:lnTo>
                    <a:pt x="200" y="87"/>
                  </a:lnTo>
                  <a:lnTo>
                    <a:pt x="209" y="81"/>
                  </a:lnTo>
                  <a:lnTo>
                    <a:pt x="214" y="76"/>
                  </a:lnTo>
                  <a:lnTo>
                    <a:pt x="219" y="71"/>
                  </a:lnTo>
                  <a:lnTo>
                    <a:pt x="225" y="62"/>
                  </a:lnTo>
                  <a:lnTo>
                    <a:pt x="227" y="54"/>
                  </a:lnTo>
                  <a:lnTo>
                    <a:pt x="229" y="45"/>
                  </a:lnTo>
                  <a:lnTo>
                    <a:pt x="229" y="45"/>
                  </a:lnTo>
                  <a:lnTo>
                    <a:pt x="227" y="36"/>
                  </a:lnTo>
                  <a:lnTo>
                    <a:pt x="225" y="27"/>
                  </a:lnTo>
                  <a:lnTo>
                    <a:pt x="219" y="20"/>
                  </a:lnTo>
                  <a:lnTo>
                    <a:pt x="214" y="13"/>
                  </a:lnTo>
                  <a:lnTo>
                    <a:pt x="209" y="7"/>
                  </a:lnTo>
                  <a:lnTo>
                    <a:pt x="200" y="4"/>
                  </a:lnTo>
                  <a:lnTo>
                    <a:pt x="192" y="0"/>
                  </a:lnTo>
                  <a:lnTo>
                    <a:pt x="183" y="0"/>
                  </a:lnTo>
                  <a:lnTo>
                    <a:pt x="183" y="0"/>
                  </a:lnTo>
                  <a:close/>
                  <a:moveTo>
                    <a:pt x="319" y="272"/>
                  </a:moveTo>
                  <a:lnTo>
                    <a:pt x="265" y="272"/>
                  </a:lnTo>
                  <a:lnTo>
                    <a:pt x="265" y="174"/>
                  </a:lnTo>
                  <a:lnTo>
                    <a:pt x="265" y="174"/>
                  </a:lnTo>
                  <a:lnTo>
                    <a:pt x="265" y="163"/>
                  </a:lnTo>
                  <a:lnTo>
                    <a:pt x="263" y="154"/>
                  </a:lnTo>
                  <a:lnTo>
                    <a:pt x="259" y="145"/>
                  </a:lnTo>
                  <a:lnTo>
                    <a:pt x="256" y="136"/>
                  </a:lnTo>
                  <a:lnTo>
                    <a:pt x="256" y="136"/>
                  </a:lnTo>
                  <a:lnTo>
                    <a:pt x="263" y="134"/>
                  </a:lnTo>
                  <a:lnTo>
                    <a:pt x="270" y="134"/>
                  </a:lnTo>
                  <a:lnTo>
                    <a:pt x="270" y="134"/>
                  </a:lnTo>
                  <a:lnTo>
                    <a:pt x="279" y="136"/>
                  </a:lnTo>
                  <a:lnTo>
                    <a:pt x="288" y="138"/>
                  </a:lnTo>
                  <a:lnTo>
                    <a:pt x="297" y="143"/>
                  </a:lnTo>
                  <a:lnTo>
                    <a:pt x="305" y="149"/>
                  </a:lnTo>
                  <a:lnTo>
                    <a:pt x="310" y="156"/>
                  </a:lnTo>
                  <a:lnTo>
                    <a:pt x="316" y="165"/>
                  </a:lnTo>
                  <a:lnTo>
                    <a:pt x="317" y="174"/>
                  </a:lnTo>
                  <a:lnTo>
                    <a:pt x="319" y="183"/>
                  </a:lnTo>
                  <a:lnTo>
                    <a:pt x="319" y="272"/>
                  </a:lnTo>
                  <a:close/>
                  <a:moveTo>
                    <a:pt x="100" y="174"/>
                  </a:moveTo>
                  <a:lnTo>
                    <a:pt x="100" y="272"/>
                  </a:lnTo>
                  <a:lnTo>
                    <a:pt x="45" y="272"/>
                  </a:lnTo>
                  <a:lnTo>
                    <a:pt x="45" y="183"/>
                  </a:lnTo>
                  <a:lnTo>
                    <a:pt x="45" y="183"/>
                  </a:lnTo>
                  <a:lnTo>
                    <a:pt x="47" y="174"/>
                  </a:lnTo>
                  <a:lnTo>
                    <a:pt x="51" y="165"/>
                  </a:lnTo>
                  <a:lnTo>
                    <a:pt x="54" y="156"/>
                  </a:lnTo>
                  <a:lnTo>
                    <a:pt x="60" y="149"/>
                  </a:lnTo>
                  <a:lnTo>
                    <a:pt x="67" y="143"/>
                  </a:lnTo>
                  <a:lnTo>
                    <a:pt x="76" y="138"/>
                  </a:lnTo>
                  <a:lnTo>
                    <a:pt x="85" y="136"/>
                  </a:lnTo>
                  <a:lnTo>
                    <a:pt x="96" y="134"/>
                  </a:lnTo>
                  <a:lnTo>
                    <a:pt x="96" y="134"/>
                  </a:lnTo>
                  <a:lnTo>
                    <a:pt x="103" y="134"/>
                  </a:lnTo>
                  <a:lnTo>
                    <a:pt x="109" y="136"/>
                  </a:lnTo>
                  <a:lnTo>
                    <a:pt x="109" y="136"/>
                  </a:lnTo>
                  <a:lnTo>
                    <a:pt x="105" y="145"/>
                  </a:lnTo>
                  <a:lnTo>
                    <a:pt x="102" y="154"/>
                  </a:lnTo>
                  <a:lnTo>
                    <a:pt x="100" y="163"/>
                  </a:lnTo>
                  <a:lnTo>
                    <a:pt x="100" y="174"/>
                  </a:lnTo>
                  <a:lnTo>
                    <a:pt x="100" y="174"/>
                  </a:lnTo>
                  <a:close/>
                  <a:moveTo>
                    <a:pt x="111" y="301"/>
                  </a:moveTo>
                  <a:lnTo>
                    <a:pt x="254" y="301"/>
                  </a:lnTo>
                  <a:lnTo>
                    <a:pt x="254" y="174"/>
                  </a:lnTo>
                  <a:lnTo>
                    <a:pt x="254" y="174"/>
                  </a:lnTo>
                  <a:lnTo>
                    <a:pt x="252" y="159"/>
                  </a:lnTo>
                  <a:lnTo>
                    <a:pt x="248" y="145"/>
                  </a:lnTo>
                  <a:lnTo>
                    <a:pt x="241" y="134"/>
                  </a:lnTo>
                  <a:lnTo>
                    <a:pt x="232" y="123"/>
                  </a:lnTo>
                  <a:lnTo>
                    <a:pt x="223" y="114"/>
                  </a:lnTo>
                  <a:lnTo>
                    <a:pt x="210" y="109"/>
                  </a:lnTo>
                  <a:lnTo>
                    <a:pt x="198" y="103"/>
                  </a:lnTo>
                  <a:lnTo>
                    <a:pt x="183" y="101"/>
                  </a:lnTo>
                  <a:lnTo>
                    <a:pt x="183" y="101"/>
                  </a:lnTo>
                  <a:lnTo>
                    <a:pt x="169" y="103"/>
                  </a:lnTo>
                  <a:lnTo>
                    <a:pt x="154" y="109"/>
                  </a:lnTo>
                  <a:lnTo>
                    <a:pt x="143" y="114"/>
                  </a:lnTo>
                  <a:lnTo>
                    <a:pt x="132" y="123"/>
                  </a:lnTo>
                  <a:lnTo>
                    <a:pt x="123" y="134"/>
                  </a:lnTo>
                  <a:lnTo>
                    <a:pt x="116" y="145"/>
                  </a:lnTo>
                  <a:lnTo>
                    <a:pt x="112" y="159"/>
                  </a:lnTo>
                  <a:lnTo>
                    <a:pt x="111" y="174"/>
                  </a:lnTo>
                  <a:lnTo>
                    <a:pt x="111" y="30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Lao UI" panose="020B0502040204020203" pitchFamily="34" charset="0"/>
                <a:cs typeface="Lao UI" panose="020B0502040204020203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48110" y="556550"/>
            <a:ext cx="636196" cy="636164"/>
            <a:chOff x="848110" y="1423425"/>
            <a:chExt cx="636196" cy="636164"/>
          </a:xfrm>
          <a:solidFill>
            <a:schemeClr val="accent1"/>
          </a:solidFill>
        </p:grpSpPr>
        <p:sp>
          <p:nvSpPr>
            <p:cNvPr id="7" name="Rectangle 13"/>
            <p:cNvSpPr/>
            <p:nvPr/>
          </p:nvSpPr>
          <p:spPr>
            <a:xfrm>
              <a:off x="848110" y="1423425"/>
              <a:ext cx="636196" cy="636164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Lao UI" panose="020B0502040204020203" pitchFamily="34" charset="0"/>
                <a:cs typeface="Lao UI" panose="020B0502040204020203" pitchFamily="34" charset="0"/>
              </a:endParaRPr>
            </a:p>
          </p:txBody>
        </p:sp>
        <p:sp>
          <p:nvSpPr>
            <p:cNvPr id="8" name="Freeform 100"/>
            <p:cNvSpPr/>
            <p:nvPr/>
          </p:nvSpPr>
          <p:spPr bwMode="auto">
            <a:xfrm>
              <a:off x="990986" y="1566301"/>
              <a:ext cx="303570" cy="342050"/>
            </a:xfrm>
            <a:custGeom>
              <a:avLst/>
              <a:gdLst/>
              <a:ahLst/>
              <a:cxnLst>
                <a:cxn ang="0">
                  <a:pos x="230" y="212"/>
                </a:cxn>
                <a:cxn ang="0">
                  <a:pos x="212" y="216"/>
                </a:cxn>
                <a:cxn ang="0">
                  <a:pos x="197" y="223"/>
                </a:cxn>
                <a:cxn ang="0">
                  <a:pos x="105" y="169"/>
                </a:cxn>
                <a:cxn ang="0">
                  <a:pos x="105" y="160"/>
                </a:cxn>
                <a:cxn ang="0">
                  <a:pos x="197" y="96"/>
                </a:cxn>
                <a:cxn ang="0">
                  <a:pos x="204" y="100"/>
                </a:cxn>
                <a:cxn ang="0">
                  <a:pos x="221" y="105"/>
                </a:cxn>
                <a:cxn ang="0">
                  <a:pos x="230" y="107"/>
                </a:cxn>
                <a:cxn ang="0">
                  <a:pos x="250" y="102"/>
                </a:cxn>
                <a:cxn ang="0">
                  <a:pos x="266" y="91"/>
                </a:cxn>
                <a:cxn ang="0">
                  <a:pos x="277" y="75"/>
                </a:cxn>
                <a:cxn ang="0">
                  <a:pos x="282" y="53"/>
                </a:cxn>
                <a:cxn ang="0">
                  <a:pos x="281" y="44"/>
                </a:cxn>
                <a:cxn ang="0">
                  <a:pos x="273" y="24"/>
                </a:cxn>
                <a:cxn ang="0">
                  <a:pos x="259" y="9"/>
                </a:cxn>
                <a:cxn ang="0">
                  <a:pos x="239" y="2"/>
                </a:cxn>
                <a:cxn ang="0">
                  <a:pos x="230" y="0"/>
                </a:cxn>
                <a:cxn ang="0">
                  <a:pos x="208" y="4"/>
                </a:cxn>
                <a:cxn ang="0">
                  <a:pos x="192" y="17"/>
                </a:cxn>
                <a:cxn ang="0">
                  <a:pos x="181" y="33"/>
                </a:cxn>
                <a:cxn ang="0">
                  <a:pos x="175" y="53"/>
                </a:cxn>
                <a:cxn ang="0">
                  <a:pos x="177" y="62"/>
                </a:cxn>
                <a:cxn ang="0">
                  <a:pos x="85" y="118"/>
                </a:cxn>
                <a:cxn ang="0">
                  <a:pos x="68" y="109"/>
                </a:cxn>
                <a:cxn ang="0">
                  <a:pos x="52" y="107"/>
                </a:cxn>
                <a:cxn ang="0">
                  <a:pos x="41" y="107"/>
                </a:cxn>
                <a:cxn ang="0">
                  <a:pos x="23" y="116"/>
                </a:cxn>
                <a:cxn ang="0">
                  <a:pos x="9" y="131"/>
                </a:cxn>
                <a:cxn ang="0">
                  <a:pos x="0" y="149"/>
                </a:cxn>
                <a:cxn ang="0">
                  <a:pos x="0" y="160"/>
                </a:cxn>
                <a:cxn ang="0">
                  <a:pos x="3" y="180"/>
                </a:cxn>
                <a:cxn ang="0">
                  <a:pos x="14" y="198"/>
                </a:cxn>
                <a:cxn ang="0">
                  <a:pos x="30" y="209"/>
                </a:cxn>
                <a:cxn ang="0">
                  <a:pos x="52" y="212"/>
                </a:cxn>
                <a:cxn ang="0">
                  <a:pos x="61" y="212"/>
                </a:cxn>
                <a:cxn ang="0">
                  <a:pos x="78" y="207"/>
                </a:cxn>
                <a:cxn ang="0">
                  <a:pos x="177" y="258"/>
                </a:cxn>
                <a:cxn ang="0">
                  <a:pos x="175" y="267"/>
                </a:cxn>
                <a:cxn ang="0">
                  <a:pos x="177" y="278"/>
                </a:cxn>
                <a:cxn ang="0">
                  <a:pos x="184" y="296"/>
                </a:cxn>
                <a:cxn ang="0">
                  <a:pos x="199" y="310"/>
                </a:cxn>
                <a:cxn ang="0">
                  <a:pos x="219" y="318"/>
                </a:cxn>
                <a:cxn ang="0">
                  <a:pos x="230" y="319"/>
                </a:cxn>
                <a:cxn ang="0">
                  <a:pos x="250" y="316"/>
                </a:cxn>
                <a:cxn ang="0">
                  <a:pos x="266" y="303"/>
                </a:cxn>
                <a:cxn ang="0">
                  <a:pos x="277" y="287"/>
                </a:cxn>
                <a:cxn ang="0">
                  <a:pos x="282" y="267"/>
                </a:cxn>
                <a:cxn ang="0">
                  <a:pos x="281" y="256"/>
                </a:cxn>
                <a:cxn ang="0">
                  <a:pos x="273" y="236"/>
                </a:cxn>
                <a:cxn ang="0">
                  <a:pos x="259" y="221"/>
                </a:cxn>
                <a:cxn ang="0">
                  <a:pos x="239" y="214"/>
                </a:cxn>
                <a:cxn ang="0">
                  <a:pos x="230" y="212"/>
                </a:cxn>
              </a:cxnLst>
              <a:rect l="0" t="0" r="r" b="b"/>
              <a:pathLst>
                <a:path w="282" h="319">
                  <a:moveTo>
                    <a:pt x="230" y="212"/>
                  </a:moveTo>
                  <a:lnTo>
                    <a:pt x="230" y="212"/>
                  </a:lnTo>
                  <a:lnTo>
                    <a:pt x="221" y="214"/>
                  </a:lnTo>
                  <a:lnTo>
                    <a:pt x="212" y="216"/>
                  </a:lnTo>
                  <a:lnTo>
                    <a:pt x="204" y="220"/>
                  </a:lnTo>
                  <a:lnTo>
                    <a:pt x="197" y="223"/>
                  </a:lnTo>
                  <a:lnTo>
                    <a:pt x="105" y="169"/>
                  </a:lnTo>
                  <a:lnTo>
                    <a:pt x="105" y="169"/>
                  </a:lnTo>
                  <a:lnTo>
                    <a:pt x="105" y="160"/>
                  </a:lnTo>
                  <a:lnTo>
                    <a:pt x="105" y="160"/>
                  </a:lnTo>
                  <a:lnTo>
                    <a:pt x="105" y="151"/>
                  </a:lnTo>
                  <a:lnTo>
                    <a:pt x="197" y="96"/>
                  </a:lnTo>
                  <a:lnTo>
                    <a:pt x="197" y="96"/>
                  </a:lnTo>
                  <a:lnTo>
                    <a:pt x="204" y="100"/>
                  </a:lnTo>
                  <a:lnTo>
                    <a:pt x="212" y="104"/>
                  </a:lnTo>
                  <a:lnTo>
                    <a:pt x="221" y="105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9" y="105"/>
                  </a:lnTo>
                  <a:lnTo>
                    <a:pt x="250" y="102"/>
                  </a:lnTo>
                  <a:lnTo>
                    <a:pt x="259" y="98"/>
                  </a:lnTo>
                  <a:lnTo>
                    <a:pt x="266" y="91"/>
                  </a:lnTo>
                  <a:lnTo>
                    <a:pt x="273" y="84"/>
                  </a:lnTo>
                  <a:lnTo>
                    <a:pt x="277" y="75"/>
                  </a:lnTo>
                  <a:lnTo>
                    <a:pt x="281" y="64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281" y="44"/>
                  </a:lnTo>
                  <a:lnTo>
                    <a:pt x="277" y="33"/>
                  </a:lnTo>
                  <a:lnTo>
                    <a:pt x="273" y="24"/>
                  </a:lnTo>
                  <a:lnTo>
                    <a:pt x="266" y="17"/>
                  </a:lnTo>
                  <a:lnTo>
                    <a:pt x="259" y="9"/>
                  </a:lnTo>
                  <a:lnTo>
                    <a:pt x="250" y="4"/>
                  </a:lnTo>
                  <a:lnTo>
                    <a:pt x="239" y="2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19" y="2"/>
                  </a:lnTo>
                  <a:lnTo>
                    <a:pt x="208" y="4"/>
                  </a:lnTo>
                  <a:lnTo>
                    <a:pt x="199" y="9"/>
                  </a:lnTo>
                  <a:lnTo>
                    <a:pt x="192" y="17"/>
                  </a:lnTo>
                  <a:lnTo>
                    <a:pt x="184" y="24"/>
                  </a:lnTo>
                  <a:lnTo>
                    <a:pt x="181" y="33"/>
                  </a:lnTo>
                  <a:lnTo>
                    <a:pt x="177" y="44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7" y="62"/>
                  </a:lnTo>
                  <a:lnTo>
                    <a:pt x="85" y="118"/>
                  </a:lnTo>
                  <a:lnTo>
                    <a:pt x="85" y="118"/>
                  </a:lnTo>
                  <a:lnTo>
                    <a:pt x="78" y="113"/>
                  </a:lnTo>
                  <a:lnTo>
                    <a:pt x="68" y="109"/>
                  </a:lnTo>
                  <a:lnTo>
                    <a:pt x="61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41" y="107"/>
                  </a:lnTo>
                  <a:lnTo>
                    <a:pt x="30" y="111"/>
                  </a:lnTo>
                  <a:lnTo>
                    <a:pt x="23" y="116"/>
                  </a:lnTo>
                  <a:lnTo>
                    <a:pt x="14" y="122"/>
                  </a:lnTo>
                  <a:lnTo>
                    <a:pt x="9" y="131"/>
                  </a:lnTo>
                  <a:lnTo>
                    <a:pt x="3" y="140"/>
                  </a:lnTo>
                  <a:lnTo>
                    <a:pt x="0" y="149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71"/>
                  </a:lnTo>
                  <a:lnTo>
                    <a:pt x="3" y="180"/>
                  </a:lnTo>
                  <a:lnTo>
                    <a:pt x="9" y="189"/>
                  </a:lnTo>
                  <a:lnTo>
                    <a:pt x="14" y="198"/>
                  </a:lnTo>
                  <a:lnTo>
                    <a:pt x="23" y="203"/>
                  </a:lnTo>
                  <a:lnTo>
                    <a:pt x="30" y="209"/>
                  </a:lnTo>
                  <a:lnTo>
                    <a:pt x="41" y="212"/>
                  </a:lnTo>
                  <a:lnTo>
                    <a:pt x="52" y="212"/>
                  </a:lnTo>
                  <a:lnTo>
                    <a:pt x="52" y="212"/>
                  </a:lnTo>
                  <a:lnTo>
                    <a:pt x="61" y="212"/>
                  </a:lnTo>
                  <a:lnTo>
                    <a:pt x="68" y="211"/>
                  </a:lnTo>
                  <a:lnTo>
                    <a:pt x="78" y="207"/>
                  </a:lnTo>
                  <a:lnTo>
                    <a:pt x="85" y="202"/>
                  </a:lnTo>
                  <a:lnTo>
                    <a:pt x="177" y="258"/>
                  </a:lnTo>
                  <a:lnTo>
                    <a:pt x="177" y="258"/>
                  </a:lnTo>
                  <a:lnTo>
                    <a:pt x="175" y="267"/>
                  </a:lnTo>
                  <a:lnTo>
                    <a:pt x="175" y="267"/>
                  </a:lnTo>
                  <a:lnTo>
                    <a:pt x="177" y="278"/>
                  </a:lnTo>
                  <a:lnTo>
                    <a:pt x="181" y="287"/>
                  </a:lnTo>
                  <a:lnTo>
                    <a:pt x="184" y="296"/>
                  </a:lnTo>
                  <a:lnTo>
                    <a:pt x="192" y="303"/>
                  </a:lnTo>
                  <a:lnTo>
                    <a:pt x="199" y="310"/>
                  </a:lnTo>
                  <a:lnTo>
                    <a:pt x="208" y="316"/>
                  </a:lnTo>
                  <a:lnTo>
                    <a:pt x="219" y="318"/>
                  </a:lnTo>
                  <a:lnTo>
                    <a:pt x="230" y="319"/>
                  </a:lnTo>
                  <a:lnTo>
                    <a:pt x="230" y="319"/>
                  </a:lnTo>
                  <a:lnTo>
                    <a:pt x="239" y="318"/>
                  </a:lnTo>
                  <a:lnTo>
                    <a:pt x="250" y="316"/>
                  </a:lnTo>
                  <a:lnTo>
                    <a:pt x="259" y="310"/>
                  </a:lnTo>
                  <a:lnTo>
                    <a:pt x="266" y="303"/>
                  </a:lnTo>
                  <a:lnTo>
                    <a:pt x="273" y="296"/>
                  </a:lnTo>
                  <a:lnTo>
                    <a:pt x="277" y="287"/>
                  </a:lnTo>
                  <a:lnTo>
                    <a:pt x="281" y="278"/>
                  </a:lnTo>
                  <a:lnTo>
                    <a:pt x="282" y="267"/>
                  </a:lnTo>
                  <a:lnTo>
                    <a:pt x="282" y="267"/>
                  </a:lnTo>
                  <a:lnTo>
                    <a:pt x="281" y="256"/>
                  </a:lnTo>
                  <a:lnTo>
                    <a:pt x="277" y="245"/>
                  </a:lnTo>
                  <a:lnTo>
                    <a:pt x="273" y="236"/>
                  </a:lnTo>
                  <a:lnTo>
                    <a:pt x="266" y="229"/>
                  </a:lnTo>
                  <a:lnTo>
                    <a:pt x="259" y="221"/>
                  </a:lnTo>
                  <a:lnTo>
                    <a:pt x="250" y="218"/>
                  </a:lnTo>
                  <a:lnTo>
                    <a:pt x="239" y="214"/>
                  </a:lnTo>
                  <a:lnTo>
                    <a:pt x="230" y="212"/>
                  </a:lnTo>
                  <a:lnTo>
                    <a:pt x="230" y="21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n>
                  <a:solidFill>
                    <a:schemeClr val="accent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ao UI" panose="020B0502040204020203" pitchFamily="34" charset="0"/>
                <a:cs typeface="Lao UI" panose="020B0502040204020203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48110" y="2699878"/>
            <a:ext cx="636196" cy="636164"/>
            <a:chOff x="848110" y="3638003"/>
            <a:chExt cx="636196" cy="636164"/>
          </a:xfrm>
          <a:solidFill>
            <a:schemeClr val="accent1"/>
          </a:solidFill>
        </p:grpSpPr>
        <p:sp>
          <p:nvSpPr>
            <p:cNvPr id="13" name="Rectangle 26"/>
            <p:cNvSpPr/>
            <p:nvPr/>
          </p:nvSpPr>
          <p:spPr>
            <a:xfrm>
              <a:off x="848110" y="3638003"/>
              <a:ext cx="636196" cy="636164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Lao UI" panose="020B0502040204020203" pitchFamily="34" charset="0"/>
                <a:cs typeface="Lao UI" panose="020B0502040204020203" pitchFamily="34" charset="0"/>
              </a:endParaRPr>
            </a:p>
          </p:txBody>
        </p:sp>
        <p:grpSp>
          <p:nvGrpSpPr>
            <p:cNvPr id="14" name="Group 67"/>
            <p:cNvGrpSpPr/>
            <p:nvPr/>
          </p:nvGrpSpPr>
          <p:grpSpPr>
            <a:xfrm>
              <a:off x="919548" y="3852317"/>
              <a:ext cx="503238" cy="177800"/>
              <a:chOff x="1441430" y="4357700"/>
              <a:chExt cx="503238" cy="177800"/>
            </a:xfrm>
            <a:grpFill/>
          </p:grpSpPr>
          <p:sp>
            <p:nvSpPr>
              <p:cNvPr id="15" name="Freeform 19"/>
              <p:cNvSpPr/>
              <p:nvPr/>
            </p:nvSpPr>
            <p:spPr bwMode="auto">
              <a:xfrm>
                <a:off x="1441430" y="4357700"/>
                <a:ext cx="231775" cy="177800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203" y="0"/>
                  </a:cxn>
                  <a:cxn ang="0">
                    <a:pos x="225" y="5"/>
                  </a:cxn>
                  <a:cxn ang="0">
                    <a:pos x="245" y="13"/>
                  </a:cxn>
                  <a:cxn ang="0">
                    <a:pos x="262" y="26"/>
                  </a:cxn>
                  <a:cxn ang="0">
                    <a:pos x="271" y="32"/>
                  </a:cxn>
                  <a:cxn ang="0">
                    <a:pos x="282" y="47"/>
                  </a:cxn>
                  <a:cxn ang="0">
                    <a:pos x="292" y="63"/>
                  </a:cxn>
                  <a:cxn ang="0">
                    <a:pos x="232" y="63"/>
                  </a:cxn>
                  <a:cxn ang="0">
                    <a:pos x="213" y="53"/>
                  </a:cxn>
                  <a:cxn ang="0">
                    <a:pos x="192" y="49"/>
                  </a:cxn>
                  <a:cxn ang="0">
                    <a:pos x="112" y="49"/>
                  </a:cxn>
                  <a:cxn ang="0">
                    <a:pos x="88" y="54"/>
                  </a:cxn>
                  <a:cxn ang="0">
                    <a:pos x="68" y="68"/>
                  </a:cxn>
                  <a:cxn ang="0">
                    <a:pos x="61" y="77"/>
                  </a:cxn>
                  <a:cxn ang="0">
                    <a:pos x="51" y="99"/>
                  </a:cxn>
                  <a:cxn ang="0">
                    <a:pos x="50" y="111"/>
                  </a:cxn>
                  <a:cxn ang="0">
                    <a:pos x="51" y="124"/>
                  </a:cxn>
                  <a:cxn ang="0">
                    <a:pos x="61" y="146"/>
                  </a:cxn>
                  <a:cxn ang="0">
                    <a:pos x="68" y="154"/>
                  </a:cxn>
                  <a:cxn ang="0">
                    <a:pos x="88" y="168"/>
                  </a:cxn>
                  <a:cxn ang="0">
                    <a:pos x="112" y="173"/>
                  </a:cxn>
                  <a:cxn ang="0">
                    <a:pos x="192" y="173"/>
                  </a:cxn>
                  <a:cxn ang="0">
                    <a:pos x="213" y="169"/>
                  </a:cxn>
                  <a:cxn ang="0">
                    <a:pos x="232" y="158"/>
                  </a:cxn>
                  <a:cxn ang="0">
                    <a:pos x="292" y="158"/>
                  </a:cxn>
                  <a:cxn ang="0">
                    <a:pos x="282" y="175"/>
                  </a:cxn>
                  <a:cxn ang="0">
                    <a:pos x="271" y="189"/>
                  </a:cxn>
                  <a:cxn ang="0">
                    <a:pos x="262" y="196"/>
                  </a:cxn>
                  <a:cxn ang="0">
                    <a:pos x="245" y="209"/>
                  </a:cxn>
                  <a:cxn ang="0">
                    <a:pos x="225" y="217"/>
                  </a:cxn>
                  <a:cxn ang="0">
                    <a:pos x="203" y="221"/>
                  </a:cxn>
                  <a:cxn ang="0">
                    <a:pos x="112" y="222"/>
                  </a:cxn>
                  <a:cxn ang="0">
                    <a:pos x="100" y="221"/>
                  </a:cxn>
                  <a:cxn ang="0">
                    <a:pos x="78" y="217"/>
                  </a:cxn>
                  <a:cxn ang="0">
                    <a:pos x="58" y="209"/>
                  </a:cxn>
                  <a:cxn ang="0">
                    <a:pos x="41" y="196"/>
                  </a:cxn>
                  <a:cxn ang="0">
                    <a:pos x="34" y="189"/>
                  </a:cxn>
                  <a:cxn ang="0">
                    <a:pos x="20" y="173"/>
                  </a:cxn>
                  <a:cxn ang="0">
                    <a:pos x="9" y="154"/>
                  </a:cxn>
                  <a:cxn ang="0">
                    <a:pos x="3" y="133"/>
                  </a:cxn>
                  <a:cxn ang="0">
                    <a:pos x="0" y="111"/>
                  </a:cxn>
                  <a:cxn ang="0">
                    <a:pos x="0" y="111"/>
                  </a:cxn>
                  <a:cxn ang="0">
                    <a:pos x="3" y="89"/>
                  </a:cxn>
                  <a:cxn ang="0">
                    <a:pos x="9" y="68"/>
                  </a:cxn>
                  <a:cxn ang="0">
                    <a:pos x="20" y="49"/>
                  </a:cxn>
                  <a:cxn ang="0">
                    <a:pos x="34" y="32"/>
                  </a:cxn>
                  <a:cxn ang="0">
                    <a:pos x="41" y="26"/>
                  </a:cxn>
                  <a:cxn ang="0">
                    <a:pos x="58" y="13"/>
                  </a:cxn>
                  <a:cxn ang="0">
                    <a:pos x="78" y="5"/>
                  </a:cxn>
                  <a:cxn ang="0">
                    <a:pos x="100" y="0"/>
                  </a:cxn>
                  <a:cxn ang="0">
                    <a:pos x="112" y="0"/>
                  </a:cxn>
                </a:cxnLst>
                <a:rect l="0" t="0" r="r" b="b"/>
                <a:pathLst>
                  <a:path w="292" h="222">
                    <a:moveTo>
                      <a:pt x="112" y="0"/>
                    </a:moveTo>
                    <a:lnTo>
                      <a:pt x="192" y="0"/>
                    </a:lnTo>
                    <a:lnTo>
                      <a:pt x="192" y="0"/>
                    </a:lnTo>
                    <a:lnTo>
                      <a:pt x="203" y="0"/>
                    </a:lnTo>
                    <a:lnTo>
                      <a:pt x="214" y="2"/>
                    </a:lnTo>
                    <a:lnTo>
                      <a:pt x="225" y="5"/>
                    </a:lnTo>
                    <a:lnTo>
                      <a:pt x="235" y="9"/>
                    </a:lnTo>
                    <a:lnTo>
                      <a:pt x="245" y="13"/>
                    </a:lnTo>
                    <a:lnTo>
                      <a:pt x="254" y="18"/>
                    </a:lnTo>
                    <a:lnTo>
                      <a:pt x="262" y="26"/>
                    </a:lnTo>
                    <a:lnTo>
                      <a:pt x="271" y="32"/>
                    </a:lnTo>
                    <a:lnTo>
                      <a:pt x="271" y="32"/>
                    </a:lnTo>
                    <a:lnTo>
                      <a:pt x="277" y="39"/>
                    </a:lnTo>
                    <a:lnTo>
                      <a:pt x="282" y="47"/>
                    </a:lnTo>
                    <a:lnTo>
                      <a:pt x="288" y="56"/>
                    </a:lnTo>
                    <a:lnTo>
                      <a:pt x="292" y="63"/>
                    </a:lnTo>
                    <a:lnTo>
                      <a:pt x="232" y="63"/>
                    </a:lnTo>
                    <a:lnTo>
                      <a:pt x="232" y="63"/>
                    </a:lnTo>
                    <a:lnTo>
                      <a:pt x="223" y="58"/>
                    </a:lnTo>
                    <a:lnTo>
                      <a:pt x="213" y="53"/>
                    </a:lnTo>
                    <a:lnTo>
                      <a:pt x="203" y="51"/>
                    </a:lnTo>
                    <a:lnTo>
                      <a:pt x="192" y="49"/>
                    </a:lnTo>
                    <a:lnTo>
                      <a:pt x="112" y="49"/>
                    </a:lnTo>
                    <a:lnTo>
                      <a:pt x="112" y="49"/>
                    </a:lnTo>
                    <a:lnTo>
                      <a:pt x="99" y="51"/>
                    </a:lnTo>
                    <a:lnTo>
                      <a:pt x="88" y="54"/>
                    </a:lnTo>
                    <a:lnTo>
                      <a:pt x="77" y="60"/>
                    </a:lnTo>
                    <a:lnTo>
                      <a:pt x="68" y="68"/>
                    </a:lnTo>
                    <a:lnTo>
                      <a:pt x="68" y="68"/>
                    </a:lnTo>
                    <a:lnTo>
                      <a:pt x="61" y="77"/>
                    </a:lnTo>
                    <a:lnTo>
                      <a:pt x="55" y="86"/>
                    </a:lnTo>
                    <a:lnTo>
                      <a:pt x="51" y="99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1" y="124"/>
                    </a:lnTo>
                    <a:lnTo>
                      <a:pt x="55" y="135"/>
                    </a:lnTo>
                    <a:lnTo>
                      <a:pt x="61" y="146"/>
                    </a:lnTo>
                    <a:lnTo>
                      <a:pt x="68" y="154"/>
                    </a:lnTo>
                    <a:lnTo>
                      <a:pt x="68" y="154"/>
                    </a:lnTo>
                    <a:lnTo>
                      <a:pt x="77" y="162"/>
                    </a:lnTo>
                    <a:lnTo>
                      <a:pt x="88" y="168"/>
                    </a:lnTo>
                    <a:lnTo>
                      <a:pt x="99" y="172"/>
                    </a:lnTo>
                    <a:lnTo>
                      <a:pt x="112" y="173"/>
                    </a:lnTo>
                    <a:lnTo>
                      <a:pt x="192" y="173"/>
                    </a:lnTo>
                    <a:lnTo>
                      <a:pt x="192" y="173"/>
                    </a:lnTo>
                    <a:lnTo>
                      <a:pt x="203" y="172"/>
                    </a:lnTo>
                    <a:lnTo>
                      <a:pt x="213" y="169"/>
                    </a:lnTo>
                    <a:lnTo>
                      <a:pt x="223" y="164"/>
                    </a:lnTo>
                    <a:lnTo>
                      <a:pt x="232" y="158"/>
                    </a:lnTo>
                    <a:lnTo>
                      <a:pt x="292" y="158"/>
                    </a:lnTo>
                    <a:lnTo>
                      <a:pt x="292" y="158"/>
                    </a:lnTo>
                    <a:lnTo>
                      <a:pt x="288" y="167"/>
                    </a:lnTo>
                    <a:lnTo>
                      <a:pt x="282" y="175"/>
                    </a:lnTo>
                    <a:lnTo>
                      <a:pt x="277" y="183"/>
                    </a:lnTo>
                    <a:lnTo>
                      <a:pt x="271" y="189"/>
                    </a:lnTo>
                    <a:lnTo>
                      <a:pt x="271" y="189"/>
                    </a:lnTo>
                    <a:lnTo>
                      <a:pt x="262" y="196"/>
                    </a:lnTo>
                    <a:lnTo>
                      <a:pt x="254" y="203"/>
                    </a:lnTo>
                    <a:lnTo>
                      <a:pt x="245" y="209"/>
                    </a:lnTo>
                    <a:lnTo>
                      <a:pt x="235" y="214"/>
                    </a:lnTo>
                    <a:lnTo>
                      <a:pt x="225" y="217"/>
                    </a:lnTo>
                    <a:lnTo>
                      <a:pt x="214" y="220"/>
                    </a:lnTo>
                    <a:lnTo>
                      <a:pt x="203" y="221"/>
                    </a:lnTo>
                    <a:lnTo>
                      <a:pt x="192" y="222"/>
                    </a:lnTo>
                    <a:lnTo>
                      <a:pt x="112" y="222"/>
                    </a:lnTo>
                    <a:lnTo>
                      <a:pt x="112" y="222"/>
                    </a:lnTo>
                    <a:lnTo>
                      <a:pt x="100" y="221"/>
                    </a:lnTo>
                    <a:lnTo>
                      <a:pt x="89" y="220"/>
                    </a:lnTo>
                    <a:lnTo>
                      <a:pt x="78" y="217"/>
                    </a:lnTo>
                    <a:lnTo>
                      <a:pt x="68" y="214"/>
                    </a:lnTo>
                    <a:lnTo>
                      <a:pt x="58" y="209"/>
                    </a:lnTo>
                    <a:lnTo>
                      <a:pt x="50" y="203"/>
                    </a:lnTo>
                    <a:lnTo>
                      <a:pt x="41" y="196"/>
                    </a:lnTo>
                    <a:lnTo>
                      <a:pt x="34" y="189"/>
                    </a:lnTo>
                    <a:lnTo>
                      <a:pt x="34" y="189"/>
                    </a:lnTo>
                    <a:lnTo>
                      <a:pt x="26" y="182"/>
                    </a:lnTo>
                    <a:lnTo>
                      <a:pt x="20" y="173"/>
                    </a:lnTo>
                    <a:lnTo>
                      <a:pt x="14" y="164"/>
                    </a:lnTo>
                    <a:lnTo>
                      <a:pt x="9" y="154"/>
                    </a:lnTo>
                    <a:lnTo>
                      <a:pt x="5" y="143"/>
                    </a:lnTo>
                    <a:lnTo>
                      <a:pt x="3" y="133"/>
                    </a:lnTo>
                    <a:lnTo>
                      <a:pt x="2" y="122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2" y="100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9" y="68"/>
                    </a:lnTo>
                    <a:lnTo>
                      <a:pt x="14" y="58"/>
                    </a:lnTo>
                    <a:lnTo>
                      <a:pt x="20" y="49"/>
                    </a:lnTo>
                    <a:lnTo>
                      <a:pt x="26" y="41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41" y="26"/>
                    </a:lnTo>
                    <a:lnTo>
                      <a:pt x="50" y="18"/>
                    </a:lnTo>
                    <a:lnTo>
                      <a:pt x="58" y="13"/>
                    </a:lnTo>
                    <a:lnTo>
                      <a:pt x="68" y="9"/>
                    </a:lnTo>
                    <a:lnTo>
                      <a:pt x="78" y="5"/>
                    </a:lnTo>
                    <a:lnTo>
                      <a:pt x="89" y="2"/>
                    </a:lnTo>
                    <a:lnTo>
                      <a:pt x="100" y="0"/>
                    </a:lnTo>
                    <a:lnTo>
                      <a:pt x="112" y="0"/>
                    </a:lnTo>
                    <a:lnTo>
                      <a:pt x="11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Lao UI" panose="020B0502040204020203" pitchFamily="34" charset="0"/>
                  <a:cs typeface="Lao UI" panose="020B0502040204020203" pitchFamily="34" charset="0"/>
                </a:endParaRPr>
              </a:p>
            </p:txBody>
          </p:sp>
          <p:sp>
            <p:nvSpPr>
              <p:cNvPr id="16" name="Freeform 20"/>
              <p:cNvSpPr/>
              <p:nvPr/>
            </p:nvSpPr>
            <p:spPr bwMode="auto">
              <a:xfrm>
                <a:off x="1714480" y="4357700"/>
                <a:ext cx="230188" cy="177800"/>
              </a:xfrm>
              <a:custGeom>
                <a:avLst/>
                <a:gdLst/>
                <a:ahLst/>
                <a:cxnLst>
                  <a:cxn ang="0">
                    <a:pos x="181" y="0"/>
                  </a:cxn>
                  <a:cxn ang="0">
                    <a:pos x="192" y="0"/>
                  </a:cxn>
                  <a:cxn ang="0">
                    <a:pos x="213" y="5"/>
                  </a:cxn>
                  <a:cxn ang="0">
                    <a:pos x="234" y="13"/>
                  </a:cxn>
                  <a:cxn ang="0">
                    <a:pos x="251" y="26"/>
                  </a:cxn>
                  <a:cxn ang="0">
                    <a:pos x="258" y="32"/>
                  </a:cxn>
                  <a:cxn ang="0">
                    <a:pos x="272" y="49"/>
                  </a:cxn>
                  <a:cxn ang="0">
                    <a:pos x="283" y="68"/>
                  </a:cxn>
                  <a:cxn ang="0">
                    <a:pos x="289" y="89"/>
                  </a:cxn>
                  <a:cxn ang="0">
                    <a:pos x="292" y="111"/>
                  </a:cxn>
                  <a:cxn ang="0">
                    <a:pos x="292" y="111"/>
                  </a:cxn>
                  <a:cxn ang="0">
                    <a:pos x="289" y="133"/>
                  </a:cxn>
                  <a:cxn ang="0">
                    <a:pos x="283" y="154"/>
                  </a:cxn>
                  <a:cxn ang="0">
                    <a:pos x="272" y="173"/>
                  </a:cxn>
                  <a:cxn ang="0">
                    <a:pos x="258" y="189"/>
                  </a:cxn>
                  <a:cxn ang="0">
                    <a:pos x="251" y="196"/>
                  </a:cxn>
                  <a:cxn ang="0">
                    <a:pos x="234" y="209"/>
                  </a:cxn>
                  <a:cxn ang="0">
                    <a:pos x="213" y="217"/>
                  </a:cxn>
                  <a:cxn ang="0">
                    <a:pos x="192" y="221"/>
                  </a:cxn>
                  <a:cxn ang="0">
                    <a:pos x="100" y="222"/>
                  </a:cxn>
                  <a:cxn ang="0">
                    <a:pos x="89" y="221"/>
                  </a:cxn>
                  <a:cxn ang="0">
                    <a:pos x="67" y="217"/>
                  </a:cxn>
                  <a:cxn ang="0">
                    <a:pos x="47" y="209"/>
                  </a:cxn>
                  <a:cxn ang="0">
                    <a:pos x="30" y="196"/>
                  </a:cxn>
                  <a:cxn ang="0">
                    <a:pos x="21" y="189"/>
                  </a:cxn>
                  <a:cxn ang="0">
                    <a:pos x="9" y="175"/>
                  </a:cxn>
                  <a:cxn ang="0">
                    <a:pos x="0" y="158"/>
                  </a:cxn>
                  <a:cxn ang="0">
                    <a:pos x="61" y="158"/>
                  </a:cxn>
                  <a:cxn ang="0">
                    <a:pos x="79" y="169"/>
                  </a:cxn>
                  <a:cxn ang="0">
                    <a:pos x="100" y="173"/>
                  </a:cxn>
                  <a:cxn ang="0">
                    <a:pos x="181" y="173"/>
                  </a:cxn>
                  <a:cxn ang="0">
                    <a:pos x="204" y="168"/>
                  </a:cxn>
                  <a:cxn ang="0">
                    <a:pos x="224" y="154"/>
                  </a:cxn>
                  <a:cxn ang="0">
                    <a:pos x="231" y="146"/>
                  </a:cxn>
                  <a:cxn ang="0">
                    <a:pos x="241" y="124"/>
                  </a:cxn>
                  <a:cxn ang="0">
                    <a:pos x="242" y="111"/>
                  </a:cxn>
                  <a:cxn ang="0">
                    <a:pos x="241" y="99"/>
                  </a:cxn>
                  <a:cxn ang="0">
                    <a:pos x="231" y="77"/>
                  </a:cxn>
                  <a:cxn ang="0">
                    <a:pos x="224" y="68"/>
                  </a:cxn>
                  <a:cxn ang="0">
                    <a:pos x="204" y="54"/>
                  </a:cxn>
                  <a:cxn ang="0">
                    <a:pos x="181" y="49"/>
                  </a:cxn>
                  <a:cxn ang="0">
                    <a:pos x="100" y="49"/>
                  </a:cxn>
                  <a:cxn ang="0">
                    <a:pos x="79" y="53"/>
                  </a:cxn>
                  <a:cxn ang="0">
                    <a:pos x="61" y="63"/>
                  </a:cxn>
                  <a:cxn ang="0">
                    <a:pos x="0" y="63"/>
                  </a:cxn>
                  <a:cxn ang="0">
                    <a:pos x="9" y="47"/>
                  </a:cxn>
                  <a:cxn ang="0">
                    <a:pos x="21" y="32"/>
                  </a:cxn>
                  <a:cxn ang="0">
                    <a:pos x="30" y="26"/>
                  </a:cxn>
                  <a:cxn ang="0">
                    <a:pos x="47" y="13"/>
                  </a:cxn>
                  <a:cxn ang="0">
                    <a:pos x="67" y="5"/>
                  </a:cxn>
                  <a:cxn ang="0">
                    <a:pos x="89" y="0"/>
                  </a:cxn>
                  <a:cxn ang="0">
                    <a:pos x="100" y="0"/>
                  </a:cxn>
                </a:cxnLst>
                <a:rect l="0" t="0" r="r" b="b"/>
                <a:pathLst>
                  <a:path w="292" h="222">
                    <a:moveTo>
                      <a:pt x="100" y="0"/>
                    </a:moveTo>
                    <a:lnTo>
                      <a:pt x="181" y="0"/>
                    </a:lnTo>
                    <a:lnTo>
                      <a:pt x="181" y="0"/>
                    </a:lnTo>
                    <a:lnTo>
                      <a:pt x="192" y="0"/>
                    </a:lnTo>
                    <a:lnTo>
                      <a:pt x="203" y="2"/>
                    </a:lnTo>
                    <a:lnTo>
                      <a:pt x="213" y="5"/>
                    </a:lnTo>
                    <a:lnTo>
                      <a:pt x="224" y="9"/>
                    </a:lnTo>
                    <a:lnTo>
                      <a:pt x="234" y="13"/>
                    </a:lnTo>
                    <a:lnTo>
                      <a:pt x="242" y="18"/>
                    </a:lnTo>
                    <a:lnTo>
                      <a:pt x="251" y="26"/>
                    </a:lnTo>
                    <a:lnTo>
                      <a:pt x="258" y="32"/>
                    </a:lnTo>
                    <a:lnTo>
                      <a:pt x="258" y="32"/>
                    </a:lnTo>
                    <a:lnTo>
                      <a:pt x="266" y="41"/>
                    </a:lnTo>
                    <a:lnTo>
                      <a:pt x="272" y="49"/>
                    </a:lnTo>
                    <a:lnTo>
                      <a:pt x="278" y="58"/>
                    </a:lnTo>
                    <a:lnTo>
                      <a:pt x="283" y="68"/>
                    </a:lnTo>
                    <a:lnTo>
                      <a:pt x="287" y="78"/>
                    </a:lnTo>
                    <a:lnTo>
                      <a:pt x="289" y="89"/>
                    </a:lnTo>
                    <a:lnTo>
                      <a:pt x="291" y="100"/>
                    </a:lnTo>
                    <a:lnTo>
                      <a:pt x="292" y="111"/>
                    </a:lnTo>
                    <a:lnTo>
                      <a:pt x="292" y="111"/>
                    </a:lnTo>
                    <a:lnTo>
                      <a:pt x="292" y="111"/>
                    </a:lnTo>
                    <a:lnTo>
                      <a:pt x="291" y="122"/>
                    </a:lnTo>
                    <a:lnTo>
                      <a:pt x="289" y="133"/>
                    </a:lnTo>
                    <a:lnTo>
                      <a:pt x="287" y="143"/>
                    </a:lnTo>
                    <a:lnTo>
                      <a:pt x="283" y="154"/>
                    </a:lnTo>
                    <a:lnTo>
                      <a:pt x="278" y="164"/>
                    </a:lnTo>
                    <a:lnTo>
                      <a:pt x="272" y="173"/>
                    </a:lnTo>
                    <a:lnTo>
                      <a:pt x="266" y="182"/>
                    </a:lnTo>
                    <a:lnTo>
                      <a:pt x="258" y="189"/>
                    </a:lnTo>
                    <a:lnTo>
                      <a:pt x="258" y="189"/>
                    </a:lnTo>
                    <a:lnTo>
                      <a:pt x="251" y="196"/>
                    </a:lnTo>
                    <a:lnTo>
                      <a:pt x="242" y="203"/>
                    </a:lnTo>
                    <a:lnTo>
                      <a:pt x="234" y="209"/>
                    </a:lnTo>
                    <a:lnTo>
                      <a:pt x="224" y="214"/>
                    </a:lnTo>
                    <a:lnTo>
                      <a:pt x="213" y="217"/>
                    </a:lnTo>
                    <a:lnTo>
                      <a:pt x="203" y="220"/>
                    </a:lnTo>
                    <a:lnTo>
                      <a:pt x="192" y="221"/>
                    </a:lnTo>
                    <a:lnTo>
                      <a:pt x="181" y="222"/>
                    </a:lnTo>
                    <a:lnTo>
                      <a:pt x="100" y="222"/>
                    </a:lnTo>
                    <a:lnTo>
                      <a:pt x="100" y="222"/>
                    </a:lnTo>
                    <a:lnTo>
                      <a:pt x="89" y="221"/>
                    </a:lnTo>
                    <a:lnTo>
                      <a:pt x="78" y="220"/>
                    </a:lnTo>
                    <a:lnTo>
                      <a:pt x="67" y="217"/>
                    </a:lnTo>
                    <a:lnTo>
                      <a:pt x="57" y="214"/>
                    </a:lnTo>
                    <a:lnTo>
                      <a:pt x="47" y="209"/>
                    </a:lnTo>
                    <a:lnTo>
                      <a:pt x="38" y="203"/>
                    </a:lnTo>
                    <a:lnTo>
                      <a:pt x="30" y="196"/>
                    </a:lnTo>
                    <a:lnTo>
                      <a:pt x="21" y="189"/>
                    </a:lnTo>
                    <a:lnTo>
                      <a:pt x="21" y="189"/>
                    </a:lnTo>
                    <a:lnTo>
                      <a:pt x="15" y="183"/>
                    </a:lnTo>
                    <a:lnTo>
                      <a:pt x="9" y="175"/>
                    </a:lnTo>
                    <a:lnTo>
                      <a:pt x="4" y="167"/>
                    </a:lnTo>
                    <a:lnTo>
                      <a:pt x="0" y="158"/>
                    </a:lnTo>
                    <a:lnTo>
                      <a:pt x="61" y="158"/>
                    </a:lnTo>
                    <a:lnTo>
                      <a:pt x="61" y="158"/>
                    </a:lnTo>
                    <a:lnTo>
                      <a:pt x="69" y="164"/>
                    </a:lnTo>
                    <a:lnTo>
                      <a:pt x="79" y="169"/>
                    </a:lnTo>
                    <a:lnTo>
                      <a:pt x="89" y="172"/>
                    </a:lnTo>
                    <a:lnTo>
                      <a:pt x="100" y="173"/>
                    </a:lnTo>
                    <a:lnTo>
                      <a:pt x="181" y="173"/>
                    </a:lnTo>
                    <a:lnTo>
                      <a:pt x="181" y="173"/>
                    </a:lnTo>
                    <a:lnTo>
                      <a:pt x="193" y="172"/>
                    </a:lnTo>
                    <a:lnTo>
                      <a:pt x="204" y="168"/>
                    </a:lnTo>
                    <a:lnTo>
                      <a:pt x="215" y="162"/>
                    </a:lnTo>
                    <a:lnTo>
                      <a:pt x="224" y="154"/>
                    </a:lnTo>
                    <a:lnTo>
                      <a:pt x="224" y="154"/>
                    </a:lnTo>
                    <a:lnTo>
                      <a:pt x="231" y="146"/>
                    </a:lnTo>
                    <a:lnTo>
                      <a:pt x="237" y="135"/>
                    </a:lnTo>
                    <a:lnTo>
                      <a:pt x="241" y="124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1" y="99"/>
                    </a:lnTo>
                    <a:lnTo>
                      <a:pt x="237" y="86"/>
                    </a:lnTo>
                    <a:lnTo>
                      <a:pt x="231" y="77"/>
                    </a:lnTo>
                    <a:lnTo>
                      <a:pt x="224" y="68"/>
                    </a:lnTo>
                    <a:lnTo>
                      <a:pt x="224" y="68"/>
                    </a:lnTo>
                    <a:lnTo>
                      <a:pt x="215" y="60"/>
                    </a:lnTo>
                    <a:lnTo>
                      <a:pt x="204" y="54"/>
                    </a:lnTo>
                    <a:lnTo>
                      <a:pt x="193" y="51"/>
                    </a:lnTo>
                    <a:lnTo>
                      <a:pt x="181" y="49"/>
                    </a:lnTo>
                    <a:lnTo>
                      <a:pt x="100" y="49"/>
                    </a:lnTo>
                    <a:lnTo>
                      <a:pt x="100" y="49"/>
                    </a:lnTo>
                    <a:lnTo>
                      <a:pt x="89" y="51"/>
                    </a:lnTo>
                    <a:lnTo>
                      <a:pt x="79" y="53"/>
                    </a:lnTo>
                    <a:lnTo>
                      <a:pt x="69" y="58"/>
                    </a:lnTo>
                    <a:lnTo>
                      <a:pt x="61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4" y="56"/>
                    </a:lnTo>
                    <a:lnTo>
                      <a:pt x="9" y="47"/>
                    </a:lnTo>
                    <a:lnTo>
                      <a:pt x="15" y="39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30" y="26"/>
                    </a:lnTo>
                    <a:lnTo>
                      <a:pt x="38" y="18"/>
                    </a:lnTo>
                    <a:lnTo>
                      <a:pt x="47" y="13"/>
                    </a:lnTo>
                    <a:lnTo>
                      <a:pt x="57" y="9"/>
                    </a:lnTo>
                    <a:lnTo>
                      <a:pt x="67" y="5"/>
                    </a:lnTo>
                    <a:lnTo>
                      <a:pt x="78" y="2"/>
                    </a:lnTo>
                    <a:lnTo>
                      <a:pt x="89" y="0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Lao UI" panose="020B0502040204020203" pitchFamily="34" charset="0"/>
                  <a:cs typeface="Lao UI" panose="020B0502040204020203" pitchFamily="34" charset="0"/>
                </a:endParaRPr>
              </a:p>
            </p:txBody>
          </p:sp>
          <p:sp>
            <p:nvSpPr>
              <p:cNvPr id="17" name="Freeform 21"/>
              <p:cNvSpPr/>
              <p:nvPr/>
            </p:nvSpPr>
            <p:spPr bwMode="auto">
              <a:xfrm>
                <a:off x="1601767" y="4427550"/>
                <a:ext cx="195263" cy="3651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24" y="0"/>
                  </a:cxn>
                  <a:cxn ang="0">
                    <a:pos x="224" y="0"/>
                  </a:cxn>
                  <a:cxn ang="0">
                    <a:pos x="229" y="1"/>
                  </a:cxn>
                  <a:cxn ang="0">
                    <a:pos x="233" y="2"/>
                  </a:cxn>
                  <a:cxn ang="0">
                    <a:pos x="236" y="5"/>
                  </a:cxn>
                  <a:cxn ang="0">
                    <a:pos x="240" y="7"/>
                  </a:cxn>
                  <a:cxn ang="0">
                    <a:pos x="242" y="11"/>
                  </a:cxn>
                  <a:cxn ang="0">
                    <a:pos x="245" y="14"/>
                  </a:cxn>
                  <a:cxn ang="0">
                    <a:pos x="246" y="18"/>
                  </a:cxn>
                  <a:cxn ang="0">
                    <a:pos x="246" y="23"/>
                  </a:cxn>
                  <a:cxn ang="0">
                    <a:pos x="246" y="23"/>
                  </a:cxn>
                  <a:cxn ang="0">
                    <a:pos x="246" y="23"/>
                  </a:cxn>
                  <a:cxn ang="0">
                    <a:pos x="246" y="28"/>
                  </a:cxn>
                  <a:cxn ang="0">
                    <a:pos x="245" y="32"/>
                  </a:cxn>
                  <a:cxn ang="0">
                    <a:pos x="242" y="36"/>
                  </a:cxn>
                  <a:cxn ang="0">
                    <a:pos x="240" y="39"/>
                  </a:cxn>
                  <a:cxn ang="0">
                    <a:pos x="236" y="42"/>
                  </a:cxn>
                  <a:cxn ang="0">
                    <a:pos x="233" y="44"/>
                  </a:cxn>
                  <a:cxn ang="0">
                    <a:pos x="229" y="45"/>
                  </a:cxn>
                  <a:cxn ang="0">
                    <a:pos x="224" y="45"/>
                  </a:cxn>
                  <a:cxn ang="0">
                    <a:pos x="24" y="45"/>
                  </a:cxn>
                  <a:cxn ang="0">
                    <a:pos x="24" y="45"/>
                  </a:cxn>
                  <a:cxn ang="0">
                    <a:pos x="19" y="45"/>
                  </a:cxn>
                  <a:cxn ang="0">
                    <a:pos x="14" y="44"/>
                  </a:cxn>
                  <a:cxn ang="0">
                    <a:pos x="10" y="42"/>
                  </a:cxn>
                  <a:cxn ang="0">
                    <a:pos x="6" y="39"/>
                  </a:cxn>
                  <a:cxn ang="0">
                    <a:pos x="4" y="36"/>
                  </a:cxn>
                  <a:cxn ang="0">
                    <a:pos x="3" y="32"/>
                  </a:cxn>
                  <a:cxn ang="0">
                    <a:pos x="0" y="28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18"/>
                  </a:cxn>
                  <a:cxn ang="0">
                    <a:pos x="3" y="14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10" y="5"/>
                  </a:cxn>
                  <a:cxn ang="0">
                    <a:pos x="14" y="2"/>
                  </a:cxn>
                  <a:cxn ang="0">
                    <a:pos x="19" y="1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46" h="45">
                    <a:moveTo>
                      <a:pt x="24" y="0"/>
                    </a:moveTo>
                    <a:lnTo>
                      <a:pt x="224" y="0"/>
                    </a:lnTo>
                    <a:lnTo>
                      <a:pt x="224" y="0"/>
                    </a:lnTo>
                    <a:lnTo>
                      <a:pt x="229" y="1"/>
                    </a:lnTo>
                    <a:lnTo>
                      <a:pt x="233" y="2"/>
                    </a:lnTo>
                    <a:lnTo>
                      <a:pt x="236" y="5"/>
                    </a:lnTo>
                    <a:lnTo>
                      <a:pt x="240" y="7"/>
                    </a:lnTo>
                    <a:lnTo>
                      <a:pt x="242" y="11"/>
                    </a:lnTo>
                    <a:lnTo>
                      <a:pt x="245" y="14"/>
                    </a:lnTo>
                    <a:lnTo>
                      <a:pt x="246" y="18"/>
                    </a:lnTo>
                    <a:lnTo>
                      <a:pt x="246" y="23"/>
                    </a:lnTo>
                    <a:lnTo>
                      <a:pt x="246" y="23"/>
                    </a:lnTo>
                    <a:lnTo>
                      <a:pt x="246" y="23"/>
                    </a:lnTo>
                    <a:lnTo>
                      <a:pt x="246" y="28"/>
                    </a:lnTo>
                    <a:lnTo>
                      <a:pt x="245" y="32"/>
                    </a:lnTo>
                    <a:lnTo>
                      <a:pt x="242" y="36"/>
                    </a:lnTo>
                    <a:lnTo>
                      <a:pt x="240" y="39"/>
                    </a:lnTo>
                    <a:lnTo>
                      <a:pt x="236" y="42"/>
                    </a:lnTo>
                    <a:lnTo>
                      <a:pt x="233" y="44"/>
                    </a:lnTo>
                    <a:lnTo>
                      <a:pt x="229" y="45"/>
                    </a:lnTo>
                    <a:lnTo>
                      <a:pt x="224" y="45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19" y="45"/>
                    </a:lnTo>
                    <a:lnTo>
                      <a:pt x="14" y="44"/>
                    </a:lnTo>
                    <a:lnTo>
                      <a:pt x="10" y="42"/>
                    </a:lnTo>
                    <a:lnTo>
                      <a:pt x="6" y="39"/>
                    </a:lnTo>
                    <a:lnTo>
                      <a:pt x="4" y="36"/>
                    </a:lnTo>
                    <a:lnTo>
                      <a:pt x="3" y="32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3" y="14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10" y="5"/>
                    </a:lnTo>
                    <a:lnTo>
                      <a:pt x="14" y="2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Lao UI" panose="020B0502040204020203" pitchFamily="34" charset="0"/>
                  <a:cs typeface="Lao UI" panose="020B0502040204020203" pitchFamily="34" charset="0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875888" y="3777533"/>
            <a:ext cx="636196" cy="636164"/>
            <a:chOff x="4937249" y="2494995"/>
            <a:chExt cx="636196" cy="636164"/>
          </a:xfrm>
          <a:solidFill>
            <a:srgbClr val="F29234"/>
          </a:solidFill>
        </p:grpSpPr>
        <p:sp>
          <p:nvSpPr>
            <p:cNvPr id="19" name="Rectangle 23"/>
            <p:cNvSpPr/>
            <p:nvPr/>
          </p:nvSpPr>
          <p:spPr>
            <a:xfrm>
              <a:off x="4937249" y="2494995"/>
              <a:ext cx="636196" cy="636164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Lao UI" panose="020B0502040204020203" pitchFamily="34" charset="0"/>
                <a:cs typeface="Lao UI" panose="020B0502040204020203" pitchFamily="34" charset="0"/>
              </a:endParaRPr>
            </a:p>
          </p:txBody>
        </p:sp>
        <p:sp>
          <p:nvSpPr>
            <p:cNvPr id="20" name="Freeform 63"/>
            <p:cNvSpPr>
              <a:spLocks noEditPoints="1"/>
            </p:cNvSpPr>
            <p:nvPr/>
          </p:nvSpPr>
          <p:spPr bwMode="auto">
            <a:xfrm>
              <a:off x="5115758" y="2684685"/>
              <a:ext cx="302600" cy="259373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0" y="4"/>
                </a:cxn>
                <a:cxn ang="0">
                  <a:pos x="0" y="62"/>
                </a:cxn>
                <a:cxn ang="0">
                  <a:pos x="9" y="71"/>
                </a:cxn>
                <a:cxn ang="0">
                  <a:pos x="53" y="45"/>
                </a:cxn>
                <a:cxn ang="0">
                  <a:pos x="58" y="31"/>
                </a:cxn>
                <a:cxn ang="0">
                  <a:pos x="307" y="11"/>
                </a:cxn>
                <a:cxn ang="0">
                  <a:pos x="95" y="11"/>
                </a:cxn>
                <a:cxn ang="0">
                  <a:pos x="85" y="27"/>
                </a:cxn>
                <a:cxn ang="0">
                  <a:pos x="85" y="51"/>
                </a:cxn>
                <a:cxn ang="0">
                  <a:pos x="102" y="62"/>
                </a:cxn>
                <a:cxn ang="0">
                  <a:pos x="314" y="60"/>
                </a:cxn>
                <a:cxn ang="0">
                  <a:pos x="323" y="43"/>
                </a:cxn>
                <a:cxn ang="0">
                  <a:pos x="323" y="20"/>
                </a:cxn>
                <a:cxn ang="0">
                  <a:pos x="307" y="11"/>
                </a:cxn>
                <a:cxn ang="0">
                  <a:pos x="53" y="147"/>
                </a:cxn>
                <a:cxn ang="0">
                  <a:pos x="60" y="138"/>
                </a:cxn>
                <a:cxn ang="0">
                  <a:pos x="15" y="112"/>
                </a:cxn>
                <a:cxn ang="0">
                  <a:pos x="4" y="111"/>
                </a:cxn>
                <a:cxn ang="0">
                  <a:pos x="0" y="163"/>
                </a:cxn>
                <a:cxn ang="0">
                  <a:pos x="4" y="172"/>
                </a:cxn>
                <a:cxn ang="0">
                  <a:pos x="15" y="172"/>
                </a:cxn>
                <a:cxn ang="0">
                  <a:pos x="102" y="112"/>
                </a:cxn>
                <a:cxn ang="0">
                  <a:pos x="85" y="123"/>
                </a:cxn>
                <a:cxn ang="0">
                  <a:pos x="85" y="147"/>
                </a:cxn>
                <a:cxn ang="0">
                  <a:pos x="95" y="163"/>
                </a:cxn>
                <a:cxn ang="0">
                  <a:pos x="307" y="163"/>
                </a:cxn>
                <a:cxn ang="0">
                  <a:pos x="323" y="154"/>
                </a:cxn>
                <a:cxn ang="0">
                  <a:pos x="323" y="129"/>
                </a:cxn>
                <a:cxn ang="0">
                  <a:pos x="314" y="114"/>
                </a:cxn>
                <a:cxn ang="0">
                  <a:pos x="53" y="232"/>
                </a:cxn>
                <a:cxn ang="0">
                  <a:pos x="9" y="205"/>
                </a:cxn>
                <a:cxn ang="0">
                  <a:pos x="0" y="214"/>
                </a:cxn>
                <a:cxn ang="0">
                  <a:pos x="0" y="272"/>
                </a:cxn>
                <a:cxn ang="0">
                  <a:pos x="15" y="274"/>
                </a:cxn>
                <a:cxn ang="0">
                  <a:pos x="58" y="245"/>
                </a:cxn>
                <a:cxn ang="0">
                  <a:pos x="53" y="232"/>
                </a:cxn>
                <a:cxn ang="0">
                  <a:pos x="102" y="214"/>
                </a:cxn>
                <a:cxn ang="0">
                  <a:pos x="91" y="219"/>
                </a:cxn>
                <a:cxn ang="0">
                  <a:pos x="85" y="248"/>
                </a:cxn>
                <a:cxn ang="0">
                  <a:pos x="91" y="261"/>
                </a:cxn>
                <a:cxn ang="0">
                  <a:pos x="307" y="266"/>
                </a:cxn>
                <a:cxn ang="0">
                  <a:pos x="319" y="261"/>
                </a:cxn>
                <a:cxn ang="0">
                  <a:pos x="323" y="232"/>
                </a:cxn>
                <a:cxn ang="0">
                  <a:pos x="319" y="219"/>
                </a:cxn>
                <a:cxn ang="0">
                  <a:pos x="307" y="214"/>
                </a:cxn>
              </a:cxnLst>
              <a:rect l="0" t="0" r="r" b="b"/>
              <a:pathLst>
                <a:path w="323" h="275">
                  <a:moveTo>
                    <a:pt x="53" y="27"/>
                  </a:moveTo>
                  <a:lnTo>
                    <a:pt x="15" y="2"/>
                  </a:lnTo>
                  <a:lnTo>
                    <a:pt x="15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4" y="71"/>
                  </a:lnTo>
                  <a:lnTo>
                    <a:pt x="9" y="71"/>
                  </a:lnTo>
                  <a:lnTo>
                    <a:pt x="15" y="69"/>
                  </a:lnTo>
                  <a:lnTo>
                    <a:pt x="53" y="45"/>
                  </a:lnTo>
                  <a:lnTo>
                    <a:pt x="53" y="45"/>
                  </a:lnTo>
                  <a:lnTo>
                    <a:pt x="58" y="40"/>
                  </a:lnTo>
                  <a:lnTo>
                    <a:pt x="60" y="36"/>
                  </a:lnTo>
                  <a:lnTo>
                    <a:pt x="58" y="31"/>
                  </a:lnTo>
                  <a:lnTo>
                    <a:pt x="53" y="27"/>
                  </a:lnTo>
                  <a:lnTo>
                    <a:pt x="53" y="27"/>
                  </a:lnTo>
                  <a:close/>
                  <a:moveTo>
                    <a:pt x="307" y="11"/>
                  </a:moveTo>
                  <a:lnTo>
                    <a:pt x="102" y="11"/>
                  </a:lnTo>
                  <a:lnTo>
                    <a:pt x="102" y="11"/>
                  </a:lnTo>
                  <a:lnTo>
                    <a:pt x="95" y="11"/>
                  </a:lnTo>
                  <a:lnTo>
                    <a:pt x="91" y="14"/>
                  </a:lnTo>
                  <a:lnTo>
                    <a:pt x="85" y="20"/>
                  </a:lnTo>
                  <a:lnTo>
                    <a:pt x="85" y="27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51"/>
                  </a:lnTo>
                  <a:lnTo>
                    <a:pt x="91" y="56"/>
                  </a:lnTo>
                  <a:lnTo>
                    <a:pt x="95" y="60"/>
                  </a:lnTo>
                  <a:lnTo>
                    <a:pt x="102" y="62"/>
                  </a:lnTo>
                  <a:lnTo>
                    <a:pt x="307" y="62"/>
                  </a:lnTo>
                  <a:lnTo>
                    <a:pt x="307" y="62"/>
                  </a:lnTo>
                  <a:lnTo>
                    <a:pt x="314" y="60"/>
                  </a:lnTo>
                  <a:lnTo>
                    <a:pt x="319" y="56"/>
                  </a:lnTo>
                  <a:lnTo>
                    <a:pt x="323" y="51"/>
                  </a:lnTo>
                  <a:lnTo>
                    <a:pt x="323" y="43"/>
                  </a:lnTo>
                  <a:lnTo>
                    <a:pt x="323" y="27"/>
                  </a:lnTo>
                  <a:lnTo>
                    <a:pt x="323" y="27"/>
                  </a:lnTo>
                  <a:lnTo>
                    <a:pt x="323" y="20"/>
                  </a:lnTo>
                  <a:lnTo>
                    <a:pt x="319" y="14"/>
                  </a:lnTo>
                  <a:lnTo>
                    <a:pt x="314" y="11"/>
                  </a:lnTo>
                  <a:lnTo>
                    <a:pt x="307" y="11"/>
                  </a:lnTo>
                  <a:lnTo>
                    <a:pt x="307" y="11"/>
                  </a:lnTo>
                  <a:close/>
                  <a:moveTo>
                    <a:pt x="15" y="172"/>
                  </a:moveTo>
                  <a:lnTo>
                    <a:pt x="53" y="147"/>
                  </a:lnTo>
                  <a:lnTo>
                    <a:pt x="53" y="147"/>
                  </a:lnTo>
                  <a:lnTo>
                    <a:pt x="58" y="143"/>
                  </a:lnTo>
                  <a:lnTo>
                    <a:pt x="60" y="138"/>
                  </a:lnTo>
                  <a:lnTo>
                    <a:pt x="58" y="134"/>
                  </a:lnTo>
                  <a:lnTo>
                    <a:pt x="53" y="130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9" y="111"/>
                  </a:lnTo>
                  <a:lnTo>
                    <a:pt x="4" y="111"/>
                  </a:lnTo>
                  <a:lnTo>
                    <a:pt x="0" y="114"/>
                  </a:lnTo>
                  <a:lnTo>
                    <a:pt x="0" y="121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70"/>
                  </a:lnTo>
                  <a:lnTo>
                    <a:pt x="4" y="172"/>
                  </a:lnTo>
                  <a:lnTo>
                    <a:pt x="9" y="174"/>
                  </a:lnTo>
                  <a:lnTo>
                    <a:pt x="15" y="172"/>
                  </a:lnTo>
                  <a:lnTo>
                    <a:pt x="15" y="172"/>
                  </a:lnTo>
                  <a:close/>
                  <a:moveTo>
                    <a:pt x="307" y="112"/>
                  </a:moveTo>
                  <a:lnTo>
                    <a:pt x="102" y="112"/>
                  </a:lnTo>
                  <a:lnTo>
                    <a:pt x="102" y="112"/>
                  </a:lnTo>
                  <a:lnTo>
                    <a:pt x="95" y="114"/>
                  </a:lnTo>
                  <a:lnTo>
                    <a:pt x="91" y="118"/>
                  </a:lnTo>
                  <a:lnTo>
                    <a:pt x="85" y="123"/>
                  </a:lnTo>
                  <a:lnTo>
                    <a:pt x="85" y="129"/>
                  </a:lnTo>
                  <a:lnTo>
                    <a:pt x="85" y="147"/>
                  </a:lnTo>
                  <a:lnTo>
                    <a:pt x="85" y="147"/>
                  </a:lnTo>
                  <a:lnTo>
                    <a:pt x="85" y="154"/>
                  </a:lnTo>
                  <a:lnTo>
                    <a:pt x="91" y="159"/>
                  </a:lnTo>
                  <a:lnTo>
                    <a:pt x="95" y="163"/>
                  </a:lnTo>
                  <a:lnTo>
                    <a:pt x="102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14" y="163"/>
                  </a:lnTo>
                  <a:lnTo>
                    <a:pt x="319" y="159"/>
                  </a:lnTo>
                  <a:lnTo>
                    <a:pt x="323" y="154"/>
                  </a:lnTo>
                  <a:lnTo>
                    <a:pt x="323" y="147"/>
                  </a:lnTo>
                  <a:lnTo>
                    <a:pt x="323" y="129"/>
                  </a:lnTo>
                  <a:lnTo>
                    <a:pt x="323" y="129"/>
                  </a:lnTo>
                  <a:lnTo>
                    <a:pt x="323" y="123"/>
                  </a:lnTo>
                  <a:lnTo>
                    <a:pt x="319" y="118"/>
                  </a:lnTo>
                  <a:lnTo>
                    <a:pt x="314" y="114"/>
                  </a:lnTo>
                  <a:lnTo>
                    <a:pt x="307" y="112"/>
                  </a:lnTo>
                  <a:lnTo>
                    <a:pt x="307" y="112"/>
                  </a:lnTo>
                  <a:close/>
                  <a:moveTo>
                    <a:pt x="53" y="232"/>
                  </a:moveTo>
                  <a:lnTo>
                    <a:pt x="15" y="207"/>
                  </a:lnTo>
                  <a:lnTo>
                    <a:pt x="15" y="207"/>
                  </a:lnTo>
                  <a:lnTo>
                    <a:pt x="9" y="205"/>
                  </a:lnTo>
                  <a:lnTo>
                    <a:pt x="4" y="205"/>
                  </a:lnTo>
                  <a:lnTo>
                    <a:pt x="0" y="208"/>
                  </a:lnTo>
                  <a:lnTo>
                    <a:pt x="0" y="214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0" y="272"/>
                  </a:lnTo>
                  <a:lnTo>
                    <a:pt x="4" y="275"/>
                  </a:lnTo>
                  <a:lnTo>
                    <a:pt x="9" y="275"/>
                  </a:lnTo>
                  <a:lnTo>
                    <a:pt x="15" y="274"/>
                  </a:lnTo>
                  <a:lnTo>
                    <a:pt x="53" y="250"/>
                  </a:lnTo>
                  <a:lnTo>
                    <a:pt x="53" y="250"/>
                  </a:lnTo>
                  <a:lnTo>
                    <a:pt x="58" y="245"/>
                  </a:lnTo>
                  <a:lnTo>
                    <a:pt x="60" y="241"/>
                  </a:lnTo>
                  <a:lnTo>
                    <a:pt x="58" y="236"/>
                  </a:lnTo>
                  <a:lnTo>
                    <a:pt x="53" y="232"/>
                  </a:lnTo>
                  <a:lnTo>
                    <a:pt x="53" y="232"/>
                  </a:lnTo>
                  <a:close/>
                  <a:moveTo>
                    <a:pt x="307" y="214"/>
                  </a:moveTo>
                  <a:lnTo>
                    <a:pt x="102" y="214"/>
                  </a:lnTo>
                  <a:lnTo>
                    <a:pt x="102" y="214"/>
                  </a:lnTo>
                  <a:lnTo>
                    <a:pt x="95" y="216"/>
                  </a:lnTo>
                  <a:lnTo>
                    <a:pt x="91" y="219"/>
                  </a:lnTo>
                  <a:lnTo>
                    <a:pt x="85" y="225"/>
                  </a:lnTo>
                  <a:lnTo>
                    <a:pt x="85" y="232"/>
                  </a:lnTo>
                  <a:lnTo>
                    <a:pt x="85" y="248"/>
                  </a:lnTo>
                  <a:lnTo>
                    <a:pt x="85" y="248"/>
                  </a:lnTo>
                  <a:lnTo>
                    <a:pt x="85" y="256"/>
                  </a:lnTo>
                  <a:lnTo>
                    <a:pt x="91" y="261"/>
                  </a:lnTo>
                  <a:lnTo>
                    <a:pt x="95" y="265"/>
                  </a:lnTo>
                  <a:lnTo>
                    <a:pt x="102" y="266"/>
                  </a:lnTo>
                  <a:lnTo>
                    <a:pt x="307" y="266"/>
                  </a:lnTo>
                  <a:lnTo>
                    <a:pt x="307" y="266"/>
                  </a:lnTo>
                  <a:lnTo>
                    <a:pt x="314" y="265"/>
                  </a:lnTo>
                  <a:lnTo>
                    <a:pt x="319" y="261"/>
                  </a:lnTo>
                  <a:lnTo>
                    <a:pt x="323" y="256"/>
                  </a:lnTo>
                  <a:lnTo>
                    <a:pt x="323" y="248"/>
                  </a:lnTo>
                  <a:lnTo>
                    <a:pt x="323" y="232"/>
                  </a:lnTo>
                  <a:lnTo>
                    <a:pt x="323" y="232"/>
                  </a:lnTo>
                  <a:lnTo>
                    <a:pt x="323" y="225"/>
                  </a:lnTo>
                  <a:lnTo>
                    <a:pt x="319" y="219"/>
                  </a:lnTo>
                  <a:lnTo>
                    <a:pt x="314" y="216"/>
                  </a:lnTo>
                  <a:lnTo>
                    <a:pt x="307" y="214"/>
                  </a:lnTo>
                  <a:lnTo>
                    <a:pt x="307" y="21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584056" y="324729"/>
            <a:ext cx="7334313" cy="1030286"/>
            <a:chOff x="1572182" y="1345979"/>
            <a:chExt cx="2780621" cy="1030286"/>
          </a:xfrm>
        </p:grpSpPr>
        <p:sp>
          <p:nvSpPr>
            <p:cNvPr id="25" name="文本框 24"/>
            <p:cNvSpPr txBox="1"/>
            <p:nvPr/>
          </p:nvSpPr>
          <p:spPr>
            <a:xfrm>
              <a:off x="1572182" y="1345979"/>
              <a:ext cx="17982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000" b="1" dirty="0" smtClean="0"/>
                <a:t>教法创新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6" name="Rectangle 37"/>
            <p:cNvSpPr/>
            <p:nvPr/>
          </p:nvSpPr>
          <p:spPr>
            <a:xfrm>
              <a:off x="1572182" y="1668379"/>
              <a:ext cx="278062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2000" dirty="0" smtClean="0"/>
                <a:t>采用问题导向式教学方式，设计问题串引导学生逐步了解物理原理，探寻物理本质。</a:t>
              </a: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Lao UI" panose="020B0502040204020203" pitchFamily="34" charset="0"/>
                <a:ea typeface="Open Sans Light" pitchFamily="34" charset="0"/>
                <a:cs typeface="Lao UI" panose="020B0502040204020203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584057" y="1477383"/>
            <a:ext cx="7156182" cy="1019069"/>
            <a:chOff x="1572182" y="1167238"/>
            <a:chExt cx="2780621" cy="1641138"/>
          </a:xfrm>
        </p:grpSpPr>
        <p:sp>
          <p:nvSpPr>
            <p:cNvPr id="28" name="文本框 27"/>
            <p:cNvSpPr txBox="1"/>
            <p:nvPr/>
          </p:nvSpPr>
          <p:spPr>
            <a:xfrm>
              <a:off x="1572182" y="1167238"/>
              <a:ext cx="1798216" cy="644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000" b="1" dirty="0" smtClean="0"/>
                <a:t>学法创新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9" name="Rectangle 37"/>
            <p:cNvSpPr/>
            <p:nvPr/>
          </p:nvSpPr>
          <p:spPr>
            <a:xfrm>
              <a:off x="1572182" y="1668378"/>
              <a:ext cx="2780621" cy="1139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2000" dirty="0" smtClean="0"/>
                <a:t>采用项目式学习的方式，将习题内容变为学生探究体验内容，符合深度学习的理念。</a:t>
              </a: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Lao UI" panose="020B0502040204020203" pitchFamily="34" charset="0"/>
                <a:ea typeface="Open Sans Light" pitchFamily="34" charset="0"/>
                <a:cs typeface="Lao UI" panose="020B0502040204020203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584057" y="2676128"/>
            <a:ext cx="6788047" cy="787825"/>
            <a:chOff x="1572182" y="1415852"/>
            <a:chExt cx="2780621" cy="1497232"/>
          </a:xfrm>
        </p:grpSpPr>
        <p:sp>
          <p:nvSpPr>
            <p:cNvPr id="31" name="文本框 30"/>
            <p:cNvSpPr txBox="1"/>
            <p:nvPr/>
          </p:nvSpPr>
          <p:spPr>
            <a:xfrm>
              <a:off x="1572182" y="1415852"/>
              <a:ext cx="1107217" cy="760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000" b="1" dirty="0" smtClean="0"/>
                <a:t>课堂形式创新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2" name="Rectangle 37"/>
            <p:cNvSpPr/>
            <p:nvPr/>
          </p:nvSpPr>
          <p:spPr>
            <a:xfrm>
              <a:off x="1572182" y="2152690"/>
              <a:ext cx="2780621" cy="7603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2000" dirty="0" smtClean="0"/>
                <a:t>课内与课外相结合、探究体验与交流分享相结合。</a:t>
              </a: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Lao UI" panose="020B0502040204020203" pitchFamily="34" charset="0"/>
                <a:ea typeface="Open Sans Light" pitchFamily="34" charset="0"/>
                <a:cs typeface="Lao UI" panose="020B0502040204020203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607460" y="3645093"/>
            <a:ext cx="7251534" cy="1065830"/>
            <a:chOff x="1572182" y="1377424"/>
            <a:chExt cx="2780621" cy="1724555"/>
          </a:xfrm>
        </p:grpSpPr>
        <p:sp>
          <p:nvSpPr>
            <p:cNvPr id="37" name="文本框 36"/>
            <p:cNvSpPr txBox="1"/>
            <p:nvPr/>
          </p:nvSpPr>
          <p:spPr>
            <a:xfrm>
              <a:off x="1572182" y="1377424"/>
              <a:ext cx="1798216" cy="647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/>
                <a:t>实验器材</a:t>
              </a:r>
              <a:r>
                <a:rPr lang="zh-CN" altLang="zh-CN" sz="2000" b="1" dirty="0" smtClean="0"/>
                <a:t>创新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572182" y="1956591"/>
              <a:ext cx="2780621" cy="1145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2000" dirty="0" smtClean="0"/>
                <a:t>改造现有实验器材，并能够借助手机软件这种信息化手段直接测量角速度。</a:t>
              </a: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Lao UI" panose="020B0502040204020203" pitchFamily="34" charset="0"/>
                <a:ea typeface="Open Sans Light" pitchFamily="34" charset="0"/>
                <a:cs typeface="Lao UI" panose="020B0502040204020203" pitchFamily="34" charset="0"/>
              </a:endParaRP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082100" cy="1364673"/>
          </a:xfrm>
          <a:prstGeom prst="rect">
            <a:avLst/>
          </a:prstGeom>
        </p:spPr>
      </p:pic>
    </p:spTree>
  </p:cSld>
  <p:clrMapOvr>
    <a:masterClrMapping/>
  </p:clrMapOvr>
  <p:transition spd="slow" advClick="0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1838" y="261270"/>
            <a:ext cx="912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教学感悟：创造各种条件让学生</a:t>
            </a:r>
            <a:r>
              <a:rPr lang="zh-CN" altLang="en-US" sz="2400" u="sng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体验</a:t>
            </a:r>
            <a:r>
              <a:rPr lang="zh-CN" altLang="en-US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、</a:t>
            </a:r>
            <a:r>
              <a:rPr lang="zh-CN" altLang="en-US" sz="2400" u="sng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感悟</a:t>
            </a:r>
            <a:r>
              <a:rPr lang="zh-CN" altLang="en-US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书本上、卷面上的内容！</a:t>
            </a:r>
            <a:endParaRPr lang="zh-CN" altLang="en-US" sz="24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381" y="866900"/>
            <a:ext cx="8906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 smtClean="0">
                <a:latin typeface="仿宋" pitchFamily="49" charset="-122"/>
                <a:ea typeface="仿宋" pitchFamily="49" charset="-122"/>
              </a:rPr>
              <a:t>在电影《星际穿越》中，宇航员处于零重力状态。为缓解这种状态带来的不适，在航行中通过使飞船旋转，当飞船绕其轴线匀速旋转时，宇航员站在旋转舱内侧壁上，可以受到与他站在地球表面时相同大小的支持力。为达到上述目的，下列说法正确的是</a:t>
            </a:r>
            <a:endParaRPr lang="zh-CN" altLang="en-US" sz="2000" dirty="0">
              <a:latin typeface="仿宋" pitchFamily="49" charset="-122"/>
              <a:ea typeface="仿宋" pitchFamily="49" charset="-122"/>
            </a:endParaRPr>
          </a:p>
        </p:txBody>
      </p:sp>
      <p:pic>
        <p:nvPicPr>
          <p:cNvPr id="5122" name="图片24" descr="菁优网：http://www.jyeoo.com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0181" y="1971305"/>
            <a:ext cx="2007426" cy="150557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267205" y="2193222"/>
            <a:ext cx="66442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仿宋" pitchFamily="49" charset="-122"/>
                <a:ea typeface="仿宋" pitchFamily="49" charset="-122"/>
              </a:rPr>
              <a:t>A</a:t>
            </a:r>
            <a:r>
              <a:rPr lang="zh-CN" altLang="zh-CN" sz="2000" dirty="0" smtClean="0">
                <a:latin typeface="仿宋" pitchFamily="49" charset="-122"/>
                <a:ea typeface="仿宋" pitchFamily="49" charset="-122"/>
              </a:rPr>
              <a:t>．转动的角速度的大小取决于宇航员的质量</a:t>
            </a:r>
            <a:r>
              <a:rPr lang="en-US" altLang="zh-CN" sz="2000" dirty="0" smtClean="0">
                <a:latin typeface="仿宋" pitchFamily="49" charset="-122"/>
                <a:ea typeface="仿宋" pitchFamily="49" charset="-122"/>
              </a:rPr>
              <a:t>	</a:t>
            </a:r>
            <a:endParaRPr lang="zh-CN" altLang="zh-CN" sz="2000" dirty="0" smtClean="0">
              <a:latin typeface="仿宋" pitchFamily="49" charset="-122"/>
              <a:ea typeface="仿宋" pitchFamily="49" charset="-122"/>
            </a:endParaRPr>
          </a:p>
          <a:p>
            <a:r>
              <a:rPr lang="en-US" altLang="zh-CN" sz="2000" dirty="0" smtClean="0">
                <a:latin typeface="仿宋" pitchFamily="49" charset="-122"/>
                <a:ea typeface="仿宋" pitchFamily="49" charset="-122"/>
              </a:rPr>
              <a:t>B</a:t>
            </a:r>
            <a:r>
              <a:rPr lang="zh-CN" altLang="zh-CN" sz="2000" dirty="0" smtClean="0">
                <a:latin typeface="仿宋" pitchFamily="49" charset="-122"/>
                <a:ea typeface="仿宋" pitchFamily="49" charset="-122"/>
              </a:rPr>
              <a:t>．转动的角速度的大小取决于飞船侧壁到轴线的距离</a:t>
            </a:r>
            <a:r>
              <a:rPr lang="en-US" altLang="zh-CN" sz="2000" dirty="0" smtClean="0">
                <a:latin typeface="仿宋" pitchFamily="49" charset="-122"/>
                <a:ea typeface="仿宋" pitchFamily="49" charset="-122"/>
              </a:rPr>
              <a:t>	</a:t>
            </a:r>
            <a:endParaRPr lang="zh-CN" altLang="zh-CN" sz="2000" dirty="0" smtClean="0">
              <a:latin typeface="仿宋" pitchFamily="49" charset="-122"/>
              <a:ea typeface="仿宋" pitchFamily="49" charset="-122"/>
            </a:endParaRPr>
          </a:p>
          <a:p>
            <a:r>
              <a:rPr lang="en-US" altLang="zh-CN" sz="2000" dirty="0" smtClean="0">
                <a:latin typeface="仿宋" pitchFamily="49" charset="-122"/>
                <a:ea typeface="仿宋" pitchFamily="49" charset="-122"/>
              </a:rPr>
              <a:t>C</a:t>
            </a:r>
            <a:r>
              <a:rPr lang="zh-CN" altLang="zh-CN" sz="2000" dirty="0" smtClean="0">
                <a:latin typeface="仿宋" pitchFamily="49" charset="-122"/>
                <a:ea typeface="仿宋" pitchFamily="49" charset="-122"/>
              </a:rPr>
              <a:t>．宇航员之所以能站在内壁上，是因为受到了离心力</a:t>
            </a:r>
            <a:r>
              <a:rPr lang="en-US" altLang="zh-CN" sz="2000" dirty="0" smtClean="0">
                <a:latin typeface="仿宋" pitchFamily="49" charset="-122"/>
                <a:ea typeface="仿宋" pitchFamily="49" charset="-122"/>
              </a:rPr>
              <a:t>	</a:t>
            </a:r>
            <a:endParaRPr lang="zh-CN" altLang="zh-CN" sz="2000" dirty="0" smtClean="0">
              <a:latin typeface="仿宋" pitchFamily="49" charset="-122"/>
              <a:ea typeface="仿宋" pitchFamily="49" charset="-122"/>
            </a:endParaRPr>
          </a:p>
          <a:p>
            <a:r>
              <a:rPr lang="en-US" altLang="zh-CN" sz="2000" dirty="0" smtClean="0">
                <a:latin typeface="仿宋" pitchFamily="49" charset="-122"/>
                <a:ea typeface="仿宋" pitchFamily="49" charset="-122"/>
              </a:rPr>
              <a:t>D</a:t>
            </a:r>
            <a:r>
              <a:rPr lang="zh-CN" altLang="zh-CN" sz="2000" dirty="0" smtClean="0">
                <a:latin typeface="仿宋" pitchFamily="49" charset="-122"/>
                <a:ea typeface="仿宋" pitchFamily="49" charset="-122"/>
              </a:rPr>
              <a:t>．宇航员站在旋转舱内侧壁上时受力平衡</a:t>
            </a:r>
            <a:endParaRPr lang="zh-CN" altLang="zh-CN" sz="2000" dirty="0">
              <a:latin typeface="仿宋" pitchFamily="49" charset="-122"/>
              <a:ea typeface="仿宋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3138" y="747426"/>
            <a:ext cx="83008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 smtClean="0">
                <a:latin typeface="仿宋" pitchFamily="49" charset="-122"/>
                <a:ea typeface="仿宋" pitchFamily="49" charset="-122"/>
              </a:rPr>
              <a:t>“太空教师”王亚平在太空舱内做了如下实验：拉紧细线给小球一个垂直于线的速度，小球以悬点为圆心做匀速圆周运动，如图所示。设线长为</a:t>
            </a:r>
            <a:r>
              <a:rPr lang="en-US" altLang="zh-CN" sz="2000" i="1" dirty="0" smtClean="0">
                <a:latin typeface="仿宋" pitchFamily="49" charset="-122"/>
                <a:ea typeface="仿宋" pitchFamily="49" charset="-122"/>
              </a:rPr>
              <a:t>L</a:t>
            </a:r>
            <a:r>
              <a:rPr lang="zh-CN" altLang="zh-CN" sz="2000" dirty="0" smtClean="0">
                <a:latin typeface="仿宋" pitchFamily="49" charset="-122"/>
                <a:ea typeface="仿宋" pitchFamily="49" charset="-122"/>
              </a:rPr>
              <a:t>，小球的质量为</a:t>
            </a:r>
            <a:r>
              <a:rPr lang="en-US" altLang="zh-CN" sz="2000" i="1" dirty="0" smtClean="0">
                <a:latin typeface="仿宋" pitchFamily="49" charset="-122"/>
                <a:ea typeface="仿宋" pitchFamily="49" charset="-122"/>
              </a:rPr>
              <a:t>m</a:t>
            </a:r>
            <a:r>
              <a:rPr lang="zh-CN" altLang="zh-CN" sz="2000" dirty="0" smtClean="0">
                <a:latin typeface="仿宋" pitchFamily="49" charset="-122"/>
                <a:ea typeface="仿宋" pitchFamily="49" charset="-122"/>
              </a:rPr>
              <a:t>，小球做圆周运动的速度为</a:t>
            </a:r>
            <a:r>
              <a:rPr lang="en-US" altLang="zh-CN" sz="2000" i="1" dirty="0" smtClean="0">
                <a:latin typeface="仿宋" pitchFamily="49" charset="-122"/>
                <a:ea typeface="仿宋" pitchFamily="49" charset="-122"/>
              </a:rPr>
              <a:t>v</a:t>
            </a:r>
            <a:r>
              <a:rPr lang="zh-CN" altLang="zh-CN" sz="2000" dirty="0" smtClean="0">
                <a:latin typeface="仿宋" pitchFamily="49" charset="-122"/>
                <a:ea typeface="仿宋" pitchFamily="49" charset="-122"/>
              </a:rPr>
              <a:t>。已知地球对小球的引力约是地面重力</a:t>
            </a:r>
            <a:r>
              <a:rPr lang="en-US" altLang="zh-CN" sz="2000" i="1" dirty="0" smtClean="0">
                <a:latin typeface="仿宋" pitchFamily="49" charset="-122"/>
                <a:ea typeface="仿宋" pitchFamily="49" charset="-122"/>
              </a:rPr>
              <a:t>mg</a:t>
            </a:r>
            <a:r>
              <a:rPr lang="zh-CN" altLang="zh-CN" sz="2000" dirty="0" smtClean="0">
                <a:latin typeface="仿宋" pitchFamily="49" charset="-122"/>
                <a:ea typeface="仿宋" pitchFamily="49" charset="-122"/>
              </a:rPr>
              <a:t>的</a:t>
            </a:r>
            <a:r>
              <a:rPr lang="en-US" altLang="zh-CN" sz="2000" dirty="0" smtClean="0">
                <a:latin typeface="仿宋" pitchFamily="49" charset="-122"/>
                <a:ea typeface="仿宋" pitchFamily="49" charset="-122"/>
              </a:rPr>
              <a:t>0.9</a:t>
            </a:r>
            <a:r>
              <a:rPr lang="zh-CN" altLang="zh-CN" sz="2000" dirty="0" smtClean="0">
                <a:latin typeface="仿宋" pitchFamily="49" charset="-122"/>
                <a:ea typeface="仿宋" pitchFamily="49" charset="-122"/>
              </a:rPr>
              <a:t>倍，则在实验中，线对小球拉力大小是</a:t>
            </a:r>
            <a:endParaRPr lang="zh-CN" altLang="en-US" sz="2000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700644" y="2065659"/>
            <a:ext cx="3859481" cy="9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A.0		               B.0.9</a:t>
            </a:r>
            <a:r>
              <a:rPr kumimoji="0" lang="en-US" altLang="zh-C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mg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C.0.9</a:t>
            </a:r>
            <a:r>
              <a:rPr kumimoji="0" lang="en-US" altLang="zh-C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mg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＋</a:t>
            </a:r>
            <a:r>
              <a:rPr kumimoji="0" lang="en-US" altLang="zh-C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m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		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D.</a:t>
            </a:r>
            <a:r>
              <a:rPr kumimoji="0" lang="en-US" altLang="zh-CN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m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083458" y="2493813"/>
          <a:ext cx="300601" cy="619990"/>
        </p:xfrm>
        <a:graphic>
          <a:graphicData uri="http://schemas.openxmlformats.org/presentationml/2006/ole">
            <p:oleObj spid="_x0000_s6146" name="Equation" r:id="rId3" imgW="203040" imgH="419040" progId="Equation.DSMT4">
              <p:embed/>
            </p:oleObj>
          </a:graphicData>
        </a:graphic>
      </p:graphicFrame>
      <p:pic>
        <p:nvPicPr>
          <p:cNvPr id="6147" name="图片 365" descr="说明: F:\PPT课件\2016\2017版 创新设计 高考总复习 物理广东专用\教师word文档\一轮广东word\W514.TIF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 l="51978" t="-1462" r="-1410" b="14102"/>
          <a:stretch>
            <a:fillRect/>
          </a:stretch>
        </p:blipFill>
        <p:spPr bwMode="auto">
          <a:xfrm>
            <a:off x="5909968" y="2116776"/>
            <a:ext cx="2231929" cy="189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3961246" y="2508246"/>
          <a:ext cx="301625" cy="619125"/>
        </p:xfrm>
        <a:graphic>
          <a:graphicData uri="http://schemas.openxmlformats.org/presentationml/2006/ole">
            <p:oleObj spid="_x0000_s6148" name="Equation" r:id="rId6" imgW="203040" imgH="419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12110" y="151020"/>
            <a:ext cx="2569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1</a:t>
            </a:r>
            <a:r>
              <a:rPr lang="zh-CN" altLang="en-US" sz="3200" dirty="0" smtClean="0">
                <a:solidFill>
                  <a:schemeClr val="accent1">
                    <a:lumMod val="75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、设计灵感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10670" y="701117"/>
            <a:ext cx="7584625" cy="885605"/>
            <a:chOff x="4578926" y="1582650"/>
            <a:chExt cx="4433456" cy="885605"/>
          </a:xfrm>
        </p:grpSpPr>
        <p:sp>
          <p:nvSpPr>
            <p:cNvPr id="9" name="文本框 8"/>
            <p:cNvSpPr txBox="1"/>
            <p:nvPr/>
          </p:nvSpPr>
          <p:spPr>
            <a:xfrm>
              <a:off x="4578926" y="1582650"/>
              <a:ext cx="3449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 dirty="0" smtClean="0"/>
                <a:t>课标要求</a:t>
              </a:r>
              <a:r>
                <a:rPr lang="zh-CN" altLang="zh-CN" sz="2400" dirty="0" smtClean="0"/>
                <a:t>：</a:t>
              </a:r>
              <a:endParaRPr lang="zh-CN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578926" y="1914257"/>
              <a:ext cx="44334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000" dirty="0" smtClean="0"/>
                <a:t>会用线速度、角速度、周期描述匀速圆周运动。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082100" cy="136467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185" y="1781299"/>
            <a:ext cx="8799574" cy="235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12" y="1637781"/>
            <a:ext cx="5705935" cy="324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125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文本框 208"/>
          <p:cNvSpPr txBox="1">
            <a:spLocks noChangeArrowheads="1"/>
          </p:cNvSpPr>
          <p:nvPr/>
        </p:nvSpPr>
        <p:spPr bwMode="auto">
          <a:xfrm>
            <a:off x="2710531" y="1543725"/>
            <a:ext cx="36279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 eaLnBrk="1" hangingPunct="1"/>
            <a:r>
              <a:rPr lang="zh-CN" altLang="en-US" sz="4800" dirty="0" smtClean="0">
                <a:ln w="12700">
                  <a:noFill/>
                </a:ln>
                <a:solidFill>
                  <a:schemeClr val="accent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谢谢大家</a:t>
            </a:r>
            <a:endParaRPr lang="zh-CN" altLang="en-US" sz="4800" dirty="0">
              <a:ln w="12700">
                <a:noFill/>
              </a:ln>
              <a:solidFill>
                <a:schemeClr val="accent1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8" name="WordArt 5"/>
          <p:cNvSpPr>
            <a:spLocks noChangeArrowheads="1" noChangeShapeType="1" noTextEdit="1"/>
          </p:cNvSpPr>
          <p:nvPr/>
        </p:nvSpPr>
        <p:spPr bwMode="ltGray">
          <a:xfrm>
            <a:off x="1565110" y="2586515"/>
            <a:ext cx="6118225" cy="80387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/>
          <a:lstStyle/>
          <a:p>
            <a:pPr algn="ctr"/>
            <a:r>
              <a:rPr lang="zh-CN" altLang="en-US" sz="3200" kern="10" dirty="0">
                <a:solidFill>
                  <a:schemeClr val="accent1"/>
                </a:solidFill>
                <a:latin typeface="黑体" panose="02010609060101010101" pitchFamily="49" charset="-122"/>
              </a:rPr>
              <a:t>希望</a:t>
            </a:r>
            <a:r>
              <a:rPr lang="zh-CN" altLang="en-US" sz="3200" kern="10" dirty="0" smtClean="0">
                <a:solidFill>
                  <a:schemeClr val="accent1"/>
                </a:solidFill>
                <a:latin typeface="黑体" panose="02010609060101010101" pitchFamily="49" charset="-122"/>
              </a:rPr>
              <a:t>各位老师</a:t>
            </a:r>
            <a:r>
              <a:rPr lang="zh-CN" altLang="en-US" sz="3200" kern="10" dirty="0">
                <a:solidFill>
                  <a:schemeClr val="accent1"/>
                </a:solidFill>
                <a:latin typeface="黑体" panose="02010609060101010101" pitchFamily="49" charset="-122"/>
              </a:rPr>
              <a:t>给予批评和指导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643341">
            <a:off x="78205" y="4054600"/>
            <a:ext cx="786385" cy="79016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128" y="4472454"/>
            <a:ext cx="675615" cy="5285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>
            <a:spLocks noChangeArrowheads="1"/>
          </p:cNvSpPr>
          <p:nvPr/>
        </p:nvSpPr>
        <p:spPr bwMode="auto">
          <a:xfrm>
            <a:off x="391886" y="350957"/>
            <a:ext cx="855023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习题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图所示为一种早期的自行车，这种不带链条传动的自行车前轮的直径很大，这样的设计在当时主要是为了（　　）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．提高速度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．提高稳定性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．骑行方便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．减小阻力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974887" y="863524"/>
            <a:ext cx="444352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2050" name="Picture 2" descr="E:\2020高一\下学期\课件\第二章\自行车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5678" y="1591293"/>
            <a:ext cx="1971728" cy="2827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25" y="884350"/>
            <a:ext cx="8942125" cy="249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432700" y="399057"/>
            <a:ext cx="10342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习题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27110" y="246021"/>
            <a:ext cx="3673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2</a:t>
            </a:r>
            <a:r>
              <a:rPr lang="zh-CN" altLang="en-US" sz="3200" dirty="0" smtClean="0">
                <a:solidFill>
                  <a:schemeClr val="accent1">
                    <a:lumMod val="75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、</a:t>
            </a:r>
            <a:r>
              <a:rPr lang="zh-CN" altLang="zh-CN" sz="3200" dirty="0" smtClean="0">
                <a:solidFill>
                  <a:schemeClr val="accent1">
                    <a:lumMod val="75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教学方法、模式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2938302" y="1177379"/>
            <a:ext cx="5279433" cy="597288"/>
            <a:chOff x="3009552" y="1403004"/>
            <a:chExt cx="5279433" cy="597288"/>
          </a:xfrm>
        </p:grpSpPr>
        <p:sp>
          <p:nvSpPr>
            <p:cNvPr id="4" name="圆角矩形 3"/>
            <p:cNvSpPr/>
            <p:nvPr/>
          </p:nvSpPr>
          <p:spPr bwMode="auto">
            <a:xfrm>
              <a:off x="3080174" y="1403004"/>
              <a:ext cx="5113800" cy="59728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 bwMode="auto">
            <a:xfrm>
              <a:off x="3009552" y="1448759"/>
              <a:ext cx="5279433" cy="4664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buClr>
                  <a:srgbClr val="CC0000"/>
                </a:buClr>
                <a:buSzPct val="85000"/>
              </a:pPr>
              <a:r>
                <a:rPr lang="zh-CN" altLang="en-US" sz="2200" dirty="0" smtClean="0">
                  <a:solidFill>
                    <a:schemeClr val="bg1"/>
                  </a:solidFill>
                  <a:latin typeface="+mn-ea"/>
                </a:rPr>
                <a:t>基于问题导向的探究式、体验式教学方法</a:t>
              </a:r>
              <a:endParaRPr lang="en-US" altLang="zh-CN" sz="2200" b="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010904" y="2458356"/>
            <a:ext cx="5384951" cy="599319"/>
            <a:chOff x="3010904" y="2458356"/>
            <a:chExt cx="5384951" cy="599319"/>
          </a:xfrm>
        </p:grpSpPr>
        <p:sp>
          <p:nvSpPr>
            <p:cNvPr id="9" name="圆角矩形 8"/>
            <p:cNvSpPr/>
            <p:nvPr/>
          </p:nvSpPr>
          <p:spPr bwMode="auto">
            <a:xfrm>
              <a:off x="3010904" y="2458356"/>
              <a:ext cx="5088067" cy="599319"/>
            </a:xfrm>
            <a:prstGeom prst="roundRect">
              <a:avLst/>
            </a:prstGeom>
            <a:solidFill>
              <a:srgbClr val="F29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 bwMode="auto">
            <a:xfrm>
              <a:off x="3325801" y="2506054"/>
              <a:ext cx="5070054" cy="4653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buClr>
                  <a:srgbClr val="CC0000"/>
                </a:buClr>
                <a:buSzPct val="85000"/>
              </a:pPr>
              <a:r>
                <a:rPr lang="zh-CN" altLang="en-US" sz="2200" dirty="0" smtClean="0">
                  <a:solidFill>
                    <a:schemeClr val="bg1"/>
                  </a:solidFill>
                </a:rPr>
                <a:t>项目式学习：实验探究</a:t>
              </a:r>
              <a:r>
                <a:rPr lang="en-US" altLang="zh-CN" sz="2200" dirty="0" smtClean="0">
                  <a:solidFill>
                    <a:schemeClr val="bg1"/>
                  </a:solidFill>
                </a:rPr>
                <a:t>+</a:t>
              </a:r>
              <a:r>
                <a:rPr lang="zh-CN" altLang="en-US" sz="2200" dirty="0" smtClean="0">
                  <a:solidFill>
                    <a:schemeClr val="bg1"/>
                  </a:solidFill>
                </a:rPr>
                <a:t>调查体验</a:t>
              </a:r>
              <a:endParaRPr lang="zh-CN" altLang="en-US" sz="2200" b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97526" y="1177223"/>
            <a:ext cx="1448791" cy="597600"/>
            <a:chOff x="997526" y="1402848"/>
            <a:chExt cx="1448791" cy="597600"/>
          </a:xfrm>
        </p:grpSpPr>
        <p:sp>
          <p:nvSpPr>
            <p:cNvPr id="5" name="圆角矩形 4"/>
            <p:cNvSpPr/>
            <p:nvPr/>
          </p:nvSpPr>
          <p:spPr bwMode="auto">
            <a:xfrm>
              <a:off x="1123764" y="1402848"/>
              <a:ext cx="1188000" cy="597600"/>
            </a:xfrm>
            <a:prstGeom prst="roundRect">
              <a:avLst/>
            </a:prstGeom>
            <a:solidFill>
              <a:schemeClr val="accent1">
                <a:alpha val="94000"/>
              </a:schemeClr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 bwMode="auto">
            <a:xfrm>
              <a:off x="997526" y="1486205"/>
              <a:ext cx="1448791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200" b="1" dirty="0" smtClean="0">
                  <a:solidFill>
                    <a:schemeClr val="bg1"/>
                  </a:solidFill>
                  <a:latin typeface="+mn-ea"/>
                </a:rPr>
                <a:t>教学方法</a:t>
              </a:r>
              <a:endParaRPr lang="zh-CN" altLang="en-US" sz="22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009403" y="2459215"/>
            <a:ext cx="1436913" cy="597600"/>
            <a:chOff x="1009403" y="2459215"/>
            <a:chExt cx="1436913" cy="597600"/>
          </a:xfrm>
        </p:grpSpPr>
        <p:sp>
          <p:nvSpPr>
            <p:cNvPr id="10" name="圆角矩形 9"/>
            <p:cNvSpPr/>
            <p:nvPr/>
          </p:nvSpPr>
          <p:spPr bwMode="auto">
            <a:xfrm>
              <a:off x="1123764" y="2459215"/>
              <a:ext cx="1188000" cy="597600"/>
            </a:xfrm>
            <a:prstGeom prst="roundRect">
              <a:avLst/>
            </a:prstGeom>
            <a:solidFill>
              <a:srgbClr val="F29234">
                <a:alpha val="94000"/>
              </a:srgbClr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 bwMode="auto">
            <a:xfrm>
              <a:off x="1009403" y="2542572"/>
              <a:ext cx="1436913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200" b="1" dirty="0" smtClean="0">
                  <a:solidFill>
                    <a:schemeClr val="bg1"/>
                  </a:solidFill>
                  <a:latin typeface="+mn-ea"/>
                </a:rPr>
                <a:t>教学模式</a:t>
              </a:r>
              <a:endParaRPr lang="zh-CN" altLang="en-US" sz="22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cxnSp>
        <p:nvCxnSpPr>
          <p:cNvPr id="22" name="直接箭头连接符 21"/>
          <p:cNvCxnSpPr>
            <a:stCxn id="5" idx="3"/>
            <a:endCxn id="4" idx="1"/>
          </p:cNvCxnSpPr>
          <p:nvPr/>
        </p:nvCxnSpPr>
        <p:spPr>
          <a:xfrm>
            <a:off x="2311764" y="1476023"/>
            <a:ext cx="697160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stCxn id="10" idx="3"/>
            <a:endCxn id="9" idx="1"/>
          </p:cNvCxnSpPr>
          <p:nvPr/>
        </p:nvCxnSpPr>
        <p:spPr>
          <a:xfrm>
            <a:off x="2311764" y="2758015"/>
            <a:ext cx="699140" cy="1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082100" cy="136467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81300" y="3467597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“自行车中的圆周运动”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125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18220" y="186646"/>
            <a:ext cx="2580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3</a:t>
            </a:r>
            <a:r>
              <a:rPr lang="zh-CN" altLang="en-US" sz="3200" dirty="0" smtClean="0">
                <a:solidFill>
                  <a:schemeClr val="accent1">
                    <a:lumMod val="75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、教学目标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ltGray">
          <a:xfrm>
            <a:off x="1449824" y="1595949"/>
            <a:ext cx="0" cy="3024187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dash"/>
            <a:rou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95749" y="2086724"/>
            <a:ext cx="1724025" cy="448525"/>
            <a:chOff x="595749" y="2478599"/>
            <a:chExt cx="1724025" cy="448525"/>
          </a:xfrm>
        </p:grpSpPr>
        <p:sp>
          <p:nvSpPr>
            <p:cNvPr id="8" name="Rectangle 17"/>
            <p:cNvSpPr>
              <a:spLocks noChangeArrowheads="1"/>
            </p:cNvSpPr>
            <p:nvPr/>
          </p:nvSpPr>
          <p:spPr bwMode="gray">
            <a:xfrm>
              <a:off x="595749" y="2478599"/>
              <a:ext cx="1724025" cy="423863"/>
            </a:xfrm>
            <a:prstGeom prst="rect">
              <a:avLst/>
            </a:prstGeom>
            <a:solidFill>
              <a:srgbClr val="F29234"/>
            </a:soli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zh-CN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Text Box 22"/>
            <p:cNvSpPr txBox="1">
              <a:spLocks noChangeArrowheads="1"/>
            </p:cNvSpPr>
            <p:nvPr/>
          </p:nvSpPr>
          <p:spPr bwMode="invGray">
            <a:xfrm>
              <a:off x="825174" y="2496237"/>
              <a:ext cx="139551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r>
                <a:rPr lang="zh-CN" altLang="en-US" sz="2200" b="1" dirty="0" smtClean="0">
                  <a:solidFill>
                    <a:schemeClr val="bg1"/>
                  </a:solidFill>
                  <a:latin typeface="+mn-ea"/>
                  <a:ea typeface="+mn-ea"/>
                </a:rPr>
                <a:t>科学思维</a:t>
              </a:r>
              <a:endParaRPr lang="zh-CN" altLang="en-US" sz="22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95749" y="3148374"/>
            <a:ext cx="1724025" cy="469163"/>
            <a:chOff x="595749" y="3694624"/>
            <a:chExt cx="1724025" cy="469163"/>
          </a:xfrm>
        </p:grpSpPr>
        <p:sp>
          <p:nvSpPr>
            <p:cNvPr id="11" name="Rectangle 14"/>
            <p:cNvSpPr>
              <a:spLocks noChangeArrowheads="1"/>
            </p:cNvSpPr>
            <p:nvPr/>
          </p:nvSpPr>
          <p:spPr bwMode="gray">
            <a:xfrm>
              <a:off x="595749" y="3694624"/>
              <a:ext cx="1724025" cy="423862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zh-CN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" name="Text Box 23"/>
            <p:cNvSpPr txBox="1">
              <a:spLocks noChangeArrowheads="1"/>
            </p:cNvSpPr>
            <p:nvPr/>
          </p:nvSpPr>
          <p:spPr bwMode="invGray">
            <a:xfrm>
              <a:off x="783770" y="3732900"/>
              <a:ext cx="137366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r>
                <a:rPr lang="zh-CN" altLang="en-US" sz="2200" b="1" dirty="0" smtClean="0">
                  <a:solidFill>
                    <a:schemeClr val="bg1"/>
                  </a:solidFill>
                  <a:latin typeface="+mn-ea"/>
                  <a:ea typeface="+mn-ea"/>
                </a:rPr>
                <a:t>科学探究</a:t>
              </a:r>
              <a:endParaRPr lang="zh-CN" altLang="en-US" sz="22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3" name="Rectangle 24"/>
          <p:cNvSpPr>
            <a:spLocks noChangeArrowheads="1"/>
          </p:cNvSpPr>
          <p:nvPr/>
        </p:nvSpPr>
        <p:spPr bwMode="invGray">
          <a:xfrm>
            <a:off x="2405560" y="788562"/>
            <a:ext cx="67384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l"/>
            <a:r>
              <a:rPr lang="zh-CN" altLang="zh-CN" sz="2000" dirty="0" smtClean="0"/>
              <a:t>通过学生探究、体验，使学生理解圆周运动中线速度、角速度等概念，并充分认识链条（皮带）传动装置中线速度、角速度的关系。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invGray">
          <a:xfrm>
            <a:off x="2429311" y="1970565"/>
            <a:ext cx="65365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zh-CN" sz="2000" dirty="0" smtClean="0"/>
              <a:t>能将生活中的实际情境转化为物理模型，能用数学工具推导不同半径下角速度的关系，推理检验工业设计的合理性。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invGray">
          <a:xfrm>
            <a:off x="2429311" y="2945838"/>
            <a:ext cx="62990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zh-CN" sz="2000" dirty="0" smtClean="0"/>
              <a:t>能对现有器材进行改造，并能运用信息化手段获取实验数据并得出结论，学会与同伴分享交流。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95749" y="1103436"/>
            <a:ext cx="1724025" cy="443763"/>
            <a:chOff x="595749" y="1257811"/>
            <a:chExt cx="1724025" cy="443763"/>
          </a:xfrm>
        </p:grpSpPr>
        <p:sp>
          <p:nvSpPr>
            <p:cNvPr id="17" name="Rectangle 11"/>
            <p:cNvSpPr>
              <a:spLocks noChangeArrowheads="1"/>
            </p:cNvSpPr>
            <p:nvPr/>
          </p:nvSpPr>
          <p:spPr bwMode="gray">
            <a:xfrm>
              <a:off x="595749" y="1257811"/>
              <a:ext cx="1724025" cy="423863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zh-CN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" name="Text Box 21"/>
            <p:cNvSpPr txBox="1">
              <a:spLocks noChangeArrowheads="1"/>
            </p:cNvSpPr>
            <p:nvPr/>
          </p:nvSpPr>
          <p:spPr bwMode="invGray">
            <a:xfrm>
              <a:off x="793485" y="1270687"/>
              <a:ext cx="139157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r>
                <a:rPr lang="zh-CN" altLang="en-US" sz="2200" b="1" dirty="0" smtClean="0">
                  <a:solidFill>
                    <a:schemeClr val="bg1"/>
                  </a:solidFill>
                  <a:latin typeface="+mn-ea"/>
                  <a:ea typeface="+mn-ea"/>
                </a:rPr>
                <a:t>物理观念</a:t>
              </a:r>
              <a:endParaRPr lang="zh-CN" altLang="en-US" sz="22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082100" cy="1364673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371948" y="4245999"/>
            <a:ext cx="2169374" cy="448525"/>
            <a:chOff x="528298" y="2478599"/>
            <a:chExt cx="2169374" cy="448525"/>
          </a:xfrm>
        </p:grpSpPr>
        <p:sp>
          <p:nvSpPr>
            <p:cNvPr id="24" name="Rectangle 17"/>
            <p:cNvSpPr>
              <a:spLocks noChangeArrowheads="1"/>
            </p:cNvSpPr>
            <p:nvPr/>
          </p:nvSpPr>
          <p:spPr bwMode="gray">
            <a:xfrm>
              <a:off x="595749" y="2478599"/>
              <a:ext cx="2042550" cy="423863"/>
            </a:xfrm>
            <a:prstGeom prst="rect">
              <a:avLst/>
            </a:prstGeom>
            <a:solidFill>
              <a:srgbClr val="F29234"/>
            </a:soli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zh-CN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invGray">
            <a:xfrm>
              <a:off x="528298" y="2496237"/>
              <a:ext cx="216937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r>
                <a:rPr lang="zh-CN" altLang="en-US" sz="2200" b="1" dirty="0" smtClean="0">
                  <a:solidFill>
                    <a:schemeClr val="bg1"/>
                  </a:solidFill>
                  <a:latin typeface="+mn-ea"/>
                  <a:ea typeface="+mn-ea"/>
                </a:rPr>
                <a:t>科学态度与责任</a:t>
              </a:r>
              <a:endParaRPr lang="zh-CN" altLang="en-US" sz="22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26" name="Rectangle 26"/>
          <p:cNvSpPr>
            <a:spLocks noChangeArrowheads="1"/>
          </p:cNvSpPr>
          <p:nvPr/>
        </p:nvSpPr>
        <p:spPr bwMode="invGray">
          <a:xfrm>
            <a:off x="2581711" y="4095738"/>
            <a:ext cx="63010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zh-CN" sz="2000" dirty="0" smtClean="0"/>
              <a:t>经历实验探究、调查体验的过程，培养实事求是的科学态度，养成从生产、生活中寻找物理原理的思维习惯。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125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082100" cy="1364673"/>
          </a:xfrm>
          <a:prstGeom prst="rect">
            <a:avLst/>
          </a:prstGeom>
        </p:spPr>
      </p:pic>
      <p:sp>
        <p:nvSpPr>
          <p:cNvPr id="21" name="文本框 15"/>
          <p:cNvSpPr txBox="1"/>
          <p:nvPr/>
        </p:nvSpPr>
        <p:spPr bwMode="auto">
          <a:xfrm>
            <a:off x="3028223" y="285869"/>
            <a:ext cx="28025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4</a:t>
            </a:r>
            <a:r>
              <a:rPr lang="zh-CN" altLang="en-US" sz="3200" dirty="0" smtClean="0">
                <a:solidFill>
                  <a:schemeClr val="accent1">
                    <a:lumMod val="75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、教学策略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633383" y="1104405"/>
            <a:ext cx="5907448" cy="2208811"/>
            <a:chOff x="3010904" y="3348772"/>
            <a:chExt cx="5907448" cy="2208811"/>
          </a:xfrm>
        </p:grpSpPr>
        <p:sp>
          <p:nvSpPr>
            <p:cNvPr id="23" name="圆角矩形 22"/>
            <p:cNvSpPr/>
            <p:nvPr/>
          </p:nvSpPr>
          <p:spPr bwMode="auto">
            <a:xfrm>
              <a:off x="3010904" y="3348772"/>
              <a:ext cx="5907448" cy="220881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24" name="文本框 16"/>
            <p:cNvSpPr txBox="1"/>
            <p:nvPr/>
          </p:nvSpPr>
          <p:spPr bwMode="auto">
            <a:xfrm>
              <a:off x="3325801" y="3459011"/>
              <a:ext cx="5509424" cy="18651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2400" dirty="0" smtClean="0">
                  <a:solidFill>
                    <a:schemeClr val="bg1"/>
                  </a:solidFill>
                  <a:latin typeface="+mn-ea"/>
                </a:rPr>
                <a:t>注重情境创设，注重学生探究能力的培养和信息技术的运用，学生通过自身经历而非通过教师讲授获得知识，通过解决实际问题促进学生核心素养的形成。</a:t>
              </a:r>
              <a:endParaRPr lang="zh-CN" altLang="en-US" sz="2400" dirty="0">
                <a:solidFill>
                  <a:schemeClr val="bg1"/>
                </a:solidFill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125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810486" y="2935831"/>
            <a:ext cx="1394234" cy="69711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zh-CN" altLang="en-US" sz="2200" b="1" dirty="0" smtClean="0">
                <a:solidFill>
                  <a:schemeClr val="bg1"/>
                </a:solidFill>
                <a:latin typeface="+mn-ea"/>
              </a:rPr>
              <a:t>情境引入</a:t>
            </a:r>
            <a:endParaRPr lang="en-US" altLang="zh-CN" sz="2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3172395" y="2947705"/>
            <a:ext cx="2147745" cy="697117"/>
          </a:xfrm>
          <a:prstGeom prst="roundRect">
            <a:avLst>
              <a:gd name="adj" fmla="val 16667"/>
            </a:avLst>
          </a:prstGeom>
          <a:solidFill>
            <a:srgbClr val="F29234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zh-CN" altLang="en-US" sz="2200" b="1" dirty="0" smtClean="0">
                <a:solidFill>
                  <a:schemeClr val="bg1"/>
                </a:solidFill>
                <a:latin typeface="+mn-ea"/>
              </a:rPr>
              <a:t>基于问题的学习</a:t>
            </a:r>
            <a:endParaRPr lang="zh-CN" altLang="en-US" sz="2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6223074" y="2995207"/>
            <a:ext cx="1864004" cy="69711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zh-CN" altLang="en-US" sz="2200" b="1" dirty="0" smtClean="0">
                <a:solidFill>
                  <a:schemeClr val="bg1"/>
                </a:solidFill>
                <a:latin typeface="+mn-ea"/>
              </a:rPr>
              <a:t>分组体验探究</a:t>
            </a:r>
            <a:endParaRPr lang="zh-CN" altLang="en-US" sz="2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6209937" y="1380199"/>
            <a:ext cx="1853403" cy="697117"/>
          </a:xfrm>
          <a:prstGeom prst="roundRect">
            <a:avLst>
              <a:gd name="adj" fmla="val 16667"/>
            </a:avLst>
          </a:prstGeom>
          <a:solidFill>
            <a:srgbClr val="F29234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zh-CN" altLang="en-US" sz="2200" b="1" dirty="0" smtClean="0">
                <a:solidFill>
                  <a:schemeClr val="bg1"/>
                </a:solidFill>
                <a:latin typeface="+mn-ea"/>
              </a:rPr>
              <a:t>交流分享成果</a:t>
            </a:r>
            <a:endParaRPr lang="zh-CN" altLang="en-US" sz="2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AutoShape 19"/>
          <p:cNvSpPr>
            <a:spLocks noChangeArrowheads="1"/>
          </p:cNvSpPr>
          <p:nvPr/>
        </p:nvSpPr>
        <p:spPr bwMode="auto">
          <a:xfrm>
            <a:off x="2275972" y="3200881"/>
            <a:ext cx="806042" cy="167017"/>
          </a:xfrm>
          <a:prstGeom prst="rightArrow">
            <a:avLst>
              <a:gd name="adj1" fmla="val 50000"/>
              <a:gd name="adj2" fmla="val 120652"/>
            </a:avLst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 sz="22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AutoShape 20"/>
          <p:cNvSpPr>
            <a:spLocks noChangeArrowheads="1"/>
          </p:cNvSpPr>
          <p:nvPr/>
        </p:nvSpPr>
        <p:spPr bwMode="auto">
          <a:xfrm>
            <a:off x="5386019" y="3236507"/>
            <a:ext cx="806042" cy="167017"/>
          </a:xfrm>
          <a:prstGeom prst="rightArrow">
            <a:avLst>
              <a:gd name="adj1" fmla="val 50000"/>
              <a:gd name="adj2" fmla="val 120652"/>
            </a:avLst>
          </a:prstGeom>
          <a:solidFill>
            <a:srgbClr val="F29234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 sz="22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AutoShape 20"/>
          <p:cNvSpPr>
            <a:spLocks noChangeArrowheads="1"/>
          </p:cNvSpPr>
          <p:nvPr/>
        </p:nvSpPr>
        <p:spPr bwMode="auto">
          <a:xfrm rot="16200000">
            <a:off x="6733926" y="2452777"/>
            <a:ext cx="806042" cy="167017"/>
          </a:xfrm>
          <a:prstGeom prst="rightArrow">
            <a:avLst>
              <a:gd name="adj1" fmla="val 50000"/>
              <a:gd name="adj2" fmla="val 120652"/>
            </a:avLst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 sz="22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文本框 18"/>
          <p:cNvSpPr txBox="1"/>
          <p:nvPr/>
        </p:nvSpPr>
        <p:spPr>
          <a:xfrm>
            <a:off x="2616648" y="542884"/>
            <a:ext cx="3297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5</a:t>
            </a:r>
            <a:r>
              <a:rPr lang="zh-CN" altLang="en-US" sz="3200" dirty="0" smtClean="0">
                <a:solidFill>
                  <a:schemeClr val="accent1">
                    <a:lumMod val="75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、教学设计方案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082100" cy="136467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98886" y="281647"/>
            <a:ext cx="141561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情境引入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8134" y="890651"/>
            <a:ext cx="71370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200" dirty="0" smtClean="0"/>
              <a:t>问题</a:t>
            </a:r>
            <a:r>
              <a:rPr lang="en-US" altLang="zh-CN" sz="2200" dirty="0" smtClean="0"/>
              <a:t>1</a:t>
            </a:r>
            <a:r>
              <a:rPr lang="zh-CN" altLang="zh-CN" sz="2200" dirty="0" smtClean="0"/>
              <a:t>：自行车经历了两百多年的发展，其间它的外形也经历了多次变化，</a:t>
            </a:r>
            <a:r>
              <a:rPr lang="zh-CN" altLang="en-US" sz="2200" dirty="0" smtClean="0"/>
              <a:t>右</a:t>
            </a:r>
            <a:r>
              <a:rPr lang="zh-CN" altLang="zh-CN" sz="2200" dirty="0" smtClean="0"/>
              <a:t>图这种不带链条传动的自行车出现在</a:t>
            </a:r>
            <a:r>
              <a:rPr lang="en-US" altLang="zh-CN" sz="2200" dirty="0" smtClean="0"/>
              <a:t>1873</a:t>
            </a:r>
            <a:r>
              <a:rPr lang="zh-CN" altLang="zh-CN" sz="2200" dirty="0" smtClean="0"/>
              <a:t>年，前轮的直径很大，这样的外形与现代自行车差别很大，同学们知道这样设计的主要目的吗？</a:t>
            </a:r>
          </a:p>
          <a:p>
            <a:r>
              <a:rPr lang="zh-CN" altLang="zh-CN" sz="2200" dirty="0" smtClean="0"/>
              <a:t>问题</a:t>
            </a:r>
            <a:r>
              <a:rPr lang="en-US" altLang="zh-CN" sz="2200" dirty="0" smtClean="0"/>
              <a:t>2</a:t>
            </a:r>
            <a:r>
              <a:rPr lang="zh-CN" altLang="zh-CN" sz="2200" dirty="0" smtClean="0"/>
              <a:t>：那为何现代自行车没有延续这个样子，而是改成现在下图的样子呢？大家想想当时的这种设计会有什么问题？</a:t>
            </a:r>
          </a:p>
          <a:p>
            <a:r>
              <a:rPr lang="zh-CN" altLang="zh-CN" sz="2200" dirty="0" smtClean="0"/>
              <a:t>问题</a:t>
            </a:r>
            <a:r>
              <a:rPr lang="en-US" altLang="zh-CN" sz="2200" dirty="0" smtClean="0"/>
              <a:t>3</a:t>
            </a:r>
            <a:r>
              <a:rPr lang="zh-CN" altLang="zh-CN" sz="2200" dirty="0" smtClean="0"/>
              <a:t>：那现代自行车如何减小轮子的直径而又能保持较快的速度呢？</a:t>
            </a:r>
            <a:endParaRPr lang="zh-CN" altLang="en-US" sz="2200" dirty="0"/>
          </a:p>
        </p:txBody>
      </p:sp>
      <p:pic>
        <p:nvPicPr>
          <p:cNvPr id="13" name="图片 12" descr="D:\教育科研\论文\圆周运动\自行车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7078" y="978081"/>
            <a:ext cx="1508167" cy="203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3"/>
          <p:cNvPicPr/>
          <p:nvPr/>
        </p:nvPicPr>
        <p:blipFill>
          <a:blip r:embed="rId5" cstate="print"/>
          <a:srcRect l="1794" t="1934" r="1624" b="1589"/>
          <a:stretch>
            <a:fillRect/>
          </a:stretch>
        </p:blipFill>
        <p:spPr bwMode="auto">
          <a:xfrm>
            <a:off x="3325097" y="3753958"/>
            <a:ext cx="1935678" cy="130492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125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更多模板亮亮图文旗舰店：https://liangliangtuwen.tmall.com">
  <a:themeElements>
    <a:clrScheme name="那拉提草原的天空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4A7B29"/>
      </a:accent1>
      <a:accent2>
        <a:srgbClr val="F29234"/>
      </a:accent2>
      <a:accent3>
        <a:srgbClr val="739A28"/>
      </a:accent3>
      <a:accent4>
        <a:srgbClr val="37A76F"/>
      </a:accent4>
      <a:accent5>
        <a:srgbClr val="4EB3CF"/>
      </a:accent5>
      <a:accent6>
        <a:srgbClr val="51C3F9"/>
      </a:accent6>
      <a:hlink>
        <a:srgbClr val="08A5EF"/>
      </a:hlink>
      <a:folHlink>
        <a:srgbClr val="977B2D"/>
      </a:folHlink>
    </a:clrScheme>
    <a:fontScheme name="自定义 6">
      <a:majorFont>
        <a:latin typeface="Arial"/>
        <a:ea typeface="微软雅黑 Light"/>
        <a:cs typeface=""/>
      </a:majorFont>
      <a:minorFont>
        <a:latin typeface="Arial"/>
        <a:ea typeface="微软雅黑 Light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</TotalTime>
  <Words>1053</Words>
  <Application>Microsoft Office PowerPoint</Application>
  <PresentationFormat>全屏显示(16:9)</PresentationFormat>
  <Paragraphs>88</Paragraphs>
  <Slides>20</Slides>
  <Notes>12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6" baseType="lpstr">
      <vt:lpstr>Arial</vt:lpstr>
      <vt:lpstr>宋体</vt:lpstr>
      <vt:lpstr>造字工房悦黑（非商用）常规体</vt:lpstr>
      <vt:lpstr>方正粗黑宋简体</vt:lpstr>
      <vt:lpstr>微软雅黑 Light</vt:lpstr>
      <vt:lpstr>Times New Roman</vt:lpstr>
      <vt:lpstr>楷体</vt:lpstr>
      <vt:lpstr>黑体</vt:lpstr>
      <vt:lpstr>仿宋_GB2312</vt:lpstr>
      <vt:lpstr>仿宋</vt:lpstr>
      <vt:lpstr>Lao UI</vt:lpstr>
      <vt:lpstr>Open Sans Light</vt:lpstr>
      <vt:lpstr>方正兰亭粗黑简体</vt:lpstr>
      <vt:lpstr>Calibri</vt:lpstr>
      <vt:lpstr>更多模板亮亮图文旗舰店：https://liangliangtuwen.tmall.com</vt:lpstr>
      <vt:lpstr>Equation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keywords>更多模版：亮亮图文旗舰店https:/liangliangtuwen.tmall.com</cp:keywords>
  <dc:description>更多模版：亮亮图文旗舰店https://liangliangtuwen.tmall.com</dc:description>
  <cp:lastModifiedBy>lvlijie</cp:lastModifiedBy>
  <cp:revision>8</cp:revision>
  <dcterms:created xsi:type="dcterms:W3CDTF">2017-11-29T05:53:49Z</dcterms:created>
  <dcterms:modified xsi:type="dcterms:W3CDTF">2021-04-24T01:05:07Z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