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9" r:id="rId3"/>
    <p:sldId id="355" r:id="rId5"/>
    <p:sldId id="299" r:id="rId6"/>
    <p:sldId id="300" r:id="rId7"/>
    <p:sldId id="302" r:id="rId8"/>
    <p:sldId id="304" r:id="rId9"/>
    <p:sldId id="305" r:id="rId10"/>
    <p:sldId id="317" r:id="rId11"/>
    <p:sldId id="307" r:id="rId12"/>
    <p:sldId id="308" r:id="rId13"/>
    <p:sldId id="357" r:id="rId14"/>
    <p:sldId id="377" r:id="rId15"/>
    <p:sldId id="356" r:id="rId16"/>
    <p:sldId id="310" r:id="rId17"/>
    <p:sldId id="263" r:id="rId18"/>
    <p:sldId id="358" r:id="rId19"/>
    <p:sldId id="360" r:id="rId20"/>
    <p:sldId id="361" r:id="rId21"/>
    <p:sldId id="362" r:id="rId22"/>
    <p:sldId id="318" r:id="rId23"/>
    <p:sldId id="363" r:id="rId24"/>
    <p:sldId id="331" r:id="rId25"/>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xuan Zeng" initials="xZ" lastIdx="1" clrIdx="0"/>
  <p:cmAuthor id="2" name="PPTer_Tang" initials="P" lastIdx="1" clrIdx="0"/>
  <p:cmAuthor id="3" name="mzh" initials="m" lastIdx="2" clrIdx="0"/>
  <p:cmAuthor id="4" name="123" initials="1" lastIdx="2" clrIdx="0"/>
  <p:cmAuthor id="5" name="微软用户" initials="微" lastIdx="1" clrIdx="0"/>
  <p:cmAuthor id="6" name="kingsoft" initials="k" lastIdx="1" clrIdx="0"/>
  <p:cmAuthor id="7" name="雨林木风" initials="雨"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A426"/>
    <a:srgbClr val="257249"/>
    <a:srgbClr val="03A1B4"/>
    <a:srgbClr val="FFAC41"/>
    <a:srgbClr val="EB5E66"/>
    <a:srgbClr val="EA6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9" autoAdjust="0"/>
    <p:restoredTop sz="94660"/>
  </p:normalViewPr>
  <p:slideViewPr>
    <p:cSldViewPr snapToGrid="0">
      <p:cViewPr varScale="1">
        <p:scale>
          <a:sx n="58" d="100"/>
          <a:sy n="58" d="100"/>
        </p:scale>
        <p:origin x="708"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gs" Target="tags/tag3.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9A2E9-7A9F-416C-B33F-1DD89F7FB6E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99DE5-FA88-4DA1-A685-7773E623280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教材分析，学情分析，教学目标，教学方法，教学设计，板书设计以及教学反思。</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2318F09-5854-43D5-BC8D-088631B89FE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620DCC5-0B8D-45DE-90C5-8AC52E8EFB4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13D6D23-8EA6-445F-B959-20BE0C287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620DCC5-0B8D-45DE-90C5-8AC52E8EFB4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13D6D23-8EA6-445F-B959-20BE0C287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ank New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Whitout 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F5D2D5B-3EED-41BA-94D9-90B1F1B196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2B17AC-5819-47CE-B884-001938CF9D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microsoft.com/office/2007/relationships/hdphoto" Target="../media/image3.wdp"/><Relationship Id="rId10" Type="http://schemas.openxmlformats.org/officeDocument/2006/relationships/image" Target="../media/image2.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C:\Users\Administrator\Desktop\PPT整理\用途\asf.png"/>
          <p:cNvPicPr>
            <a:picLocks noChangeAspect="1" noChangeArrowheads="1"/>
          </p:cNvPicPr>
          <p:nvPr userDrawn="1"/>
        </p:nvPicPr>
        <p:blipFill>
          <a:blip r:embed="rId10">
            <a:extLst>
              <a:ext uri="{BEBA8EAE-BF5A-486C-A8C5-ECC9F3942E4B}">
                <a14:imgProps xmlns:a14="http://schemas.microsoft.com/office/drawing/2010/main">
                  <a14:imgLayer r:embed="rId11">
                    <a14:imgEffect>
                      <a14:colorTemperature colorTemp="6375"/>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hemeOverride" Target="../theme/themeOverride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xml"/><Relationship Id="rId5" Type="http://schemas.openxmlformats.org/officeDocument/2006/relationships/themeOverride" Target="../theme/themeOverride9.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hemeOverride" Target="../theme/themeOverride10.xml"/><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3.xml"/><Relationship Id="rId6" Type="http://schemas.openxmlformats.org/officeDocument/2006/relationships/themeOverride" Target="../theme/themeOverride11.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xml"/><Relationship Id="rId6" Type="http://schemas.openxmlformats.org/officeDocument/2006/relationships/themeOverride" Target="../theme/themeOverride12.xml"/><Relationship Id="rId5" Type="http://schemas.openxmlformats.org/officeDocument/2006/relationships/image" Target="../media/image6.png"/><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themeOverride" Target="../theme/themeOverride13.xml"/><Relationship Id="rId4" Type="http://schemas.openxmlformats.org/officeDocument/2006/relationships/image" Target="../media/image6.pn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hyperlink" Target="normal%20video.mp4" TargetMode="Externa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themeOverride" Target="../theme/themeOverride14.xml"/><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2.xml"/><Relationship Id="rId2" Type="http://schemas.openxmlformats.org/officeDocument/2006/relationships/image" Target="../media/image6.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pn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hdphoto" Target="../media/image8.wdp"/><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themeOverride" Target="../theme/themeOverride15.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16.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themeOverride" Target="../theme/themeOverride2.xml"/><Relationship Id="rId2" Type="http://schemas.openxmlformats.org/officeDocument/2006/relationships/image" Target="../media/image6.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themeOverride" Target="../theme/themeOverride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themeOverride" Target="../theme/themeOverride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themeOverride" Target="../theme/themeOverride5.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themeOverride" Target="../theme/themeOverride6.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themeOverride" Target="../theme/themeOverride7.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3.xml"/><Relationship Id="rId5" Type="http://schemas.openxmlformats.org/officeDocument/2006/relationships/themeOverride" Target="../theme/themeOverride8.xml"/><Relationship Id="rId4" Type="http://schemas.openxmlformats.org/officeDocument/2006/relationships/image" Target="../media/image6.pn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V="1">
            <a:off x="-2" y="1789638"/>
            <a:ext cx="12192000" cy="5068310"/>
          </a:xfrm>
          <a:prstGeom prst="rect">
            <a:avLst/>
          </a:prstGeom>
        </p:spPr>
      </p:pic>
      <p:sp>
        <p:nvSpPr>
          <p:cNvPr id="26" name="文本框 25"/>
          <p:cNvSpPr txBox="1"/>
          <p:nvPr/>
        </p:nvSpPr>
        <p:spPr>
          <a:xfrm>
            <a:off x="3707765" y="1241425"/>
            <a:ext cx="6875780" cy="2553335"/>
          </a:xfrm>
          <a:prstGeom prst="rect">
            <a:avLst/>
          </a:prstGeom>
          <a:noFill/>
        </p:spPr>
        <p:txBody>
          <a:bodyPr wrap="square" rtlCol="0">
            <a:spAutoFit/>
          </a:bodyPr>
          <a:p>
            <a:pPr algn="ctr"/>
            <a:r>
              <a:rPr lang="zh-CN" altLang="en-US" sz="4000">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rPr>
              <a:t>粤教版新教材必修一</a:t>
            </a:r>
            <a:endParaRPr lang="zh-CN" altLang="en-US" sz="4000">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endParaRPr>
          </a:p>
          <a:p>
            <a:pPr algn="ctr" fontAlgn="auto">
              <a:lnSpc>
                <a:spcPct val="150000"/>
              </a:lnSpc>
            </a:pPr>
            <a:r>
              <a:rPr lang="zh-CN" altLang="en-US" sz="4000" b="1">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rPr>
              <a:t>第二章 匀变速直线运动</a:t>
            </a:r>
            <a:endParaRPr lang="zh-CN" altLang="en-US" sz="4000" b="1">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endParaRPr>
          </a:p>
          <a:p>
            <a:pPr algn="ctr" fontAlgn="auto">
              <a:lnSpc>
                <a:spcPct val="150000"/>
              </a:lnSpc>
            </a:pPr>
            <a:r>
              <a:rPr lang="zh-CN" altLang="en-US" sz="4000" b="1">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rPr>
              <a:t>  §</a:t>
            </a:r>
            <a:r>
              <a:rPr lang="en-US" altLang="zh-CN" sz="4000" b="1">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rPr>
              <a:t>2.4 </a:t>
            </a:r>
            <a:r>
              <a:rPr lang="zh-CN" altLang="en-US" sz="4000" b="1">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rPr>
              <a:t>自由落体运动</a:t>
            </a:r>
            <a:endParaRPr lang="zh-CN" altLang="en-US" sz="4000" b="1">
              <a:effectLst>
                <a:outerShdw blurRad="50800" dist="38100" dir="2700000" algn="tl" rotWithShape="0">
                  <a:srgbClr val="FFAC41">
                    <a:alpha val="62000"/>
                  </a:srgbClr>
                </a:outerShdw>
              </a:effectLst>
              <a:latin typeface="楷体" panose="02010609060101010101" charset="-122"/>
              <a:ea typeface="楷体" panose="02010609060101010101" charset="-122"/>
              <a:cs typeface="楷体" panose="02010609060101010101" charset="-122"/>
            </a:endParaRPr>
          </a:p>
        </p:txBody>
      </p:sp>
      <p:sp>
        <p:nvSpPr>
          <p:cNvPr id="28" name="矩形: 圆角 9"/>
          <p:cNvSpPr/>
          <p:nvPr/>
        </p:nvSpPr>
        <p:spPr>
          <a:xfrm>
            <a:off x="5814695" y="4876800"/>
            <a:ext cx="3200400" cy="626745"/>
          </a:xfrm>
          <a:prstGeom prst="roundRect">
            <a:avLst>
              <a:gd name="adj" fmla="val 47299"/>
            </a:avLst>
          </a:prstGeom>
          <a:solidFill>
            <a:srgbClr val="F8C8CA"/>
          </a:solidFill>
          <a:ln>
            <a:noFill/>
          </a:ln>
          <a:effectLst>
            <a:outerShdw blurRad="203200" dist="152400" dir="4800000" algn="t"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29" name="文本框 28"/>
          <p:cNvSpPr txBox="1"/>
          <p:nvPr/>
        </p:nvSpPr>
        <p:spPr>
          <a:xfrm>
            <a:off x="5742305" y="4892675"/>
            <a:ext cx="3472180" cy="583565"/>
          </a:xfrm>
          <a:prstGeom prst="rect">
            <a:avLst/>
          </a:prstGeom>
          <a:noFill/>
        </p:spPr>
        <p:txBody>
          <a:bodyPr wrap="square" rtlCol="0">
            <a:spAutoFit/>
          </a:bodyPr>
          <a:p>
            <a:r>
              <a:rPr lang="zh-CN" altLang="en-US" sz="3200" b="1">
                <a:latin typeface="楷体" panose="02010609060101010101" charset="-122"/>
                <a:ea typeface="楷体" panose="02010609060101010101" charset="-122"/>
              </a:rPr>
              <a:t>说课人：王宇瑶</a:t>
            </a:r>
            <a:endParaRPr lang="zh-CN" altLang="en-US" sz="3200" b="1">
              <a:latin typeface="楷体" panose="02010609060101010101" charset="-122"/>
              <a:ea typeface="楷体" panose="02010609060101010101" charset="-122"/>
            </a:endParaRPr>
          </a:p>
        </p:txBody>
      </p:sp>
      <p:pic>
        <p:nvPicPr>
          <p:cNvPr id="2" name="object 4"/>
          <p:cNvPicPr>
            <a:picLocks noChangeAspect="1"/>
          </p:cNvPicPr>
          <p:nvPr/>
        </p:nvPicPr>
        <p:blipFill>
          <a:blip r:embed="rId2" cstate="print"/>
          <a:srcRect l="17045" t="4897" r="19237" b="4015"/>
          <a:stretch>
            <a:fillRect/>
          </a:stretch>
        </p:blipFill>
        <p:spPr>
          <a:xfrm>
            <a:off x="0" y="1151255"/>
            <a:ext cx="3485609" cy="4680000"/>
          </a:xfrm>
          <a:prstGeom prst="rect">
            <a:avLst/>
          </a:prstGeom>
        </p:spPr>
      </p:pic>
      <p:pic>
        <p:nvPicPr>
          <p:cNvPr id="23" name="图片 22"/>
          <p:cNvPicPr>
            <a:picLocks noChangeAspect="1"/>
          </p:cNvPicPr>
          <p:nvPr/>
        </p:nvPicPr>
        <p:blipFill>
          <a:blip r:embed="rId3"/>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5" name="组合 34"/>
          <p:cNvGrpSpPr/>
          <p:nvPr/>
        </p:nvGrpSpPr>
        <p:grpSpPr>
          <a:xfrm>
            <a:off x="3799023" y="400194"/>
            <a:ext cx="4593954" cy="1031890"/>
            <a:chOff x="3590568" y="400194"/>
            <a:chExt cx="5213316" cy="1031890"/>
          </a:xfrm>
        </p:grpSpPr>
        <p:grpSp>
          <p:nvGrpSpPr>
            <p:cNvPr id="36" name="组合 35"/>
            <p:cNvGrpSpPr/>
            <p:nvPr/>
          </p:nvGrpSpPr>
          <p:grpSpPr>
            <a:xfrm>
              <a:off x="3590568" y="400194"/>
              <a:ext cx="5213316" cy="1031890"/>
              <a:chOff x="7038412" y="5298115"/>
              <a:chExt cx="3099874" cy="517828"/>
            </a:xfrm>
          </p:grpSpPr>
          <p:grpSp>
            <p:nvGrpSpPr>
              <p:cNvPr id="38" name="组合 37"/>
              <p:cNvGrpSpPr/>
              <p:nvPr/>
            </p:nvGrpSpPr>
            <p:grpSpPr>
              <a:xfrm>
                <a:off x="7038412" y="5298115"/>
                <a:ext cx="3099874" cy="517828"/>
                <a:chOff x="5718131" y="5650928"/>
                <a:chExt cx="4596458" cy="767829"/>
              </a:xfrm>
            </p:grpSpPr>
            <p:sp>
              <p:nvSpPr>
                <p:cNvPr id="40" name="圆角矩形 39"/>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圆角矩形 40"/>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TextBox 19"/>
              <p:cNvSpPr txBox="1"/>
              <p:nvPr/>
            </p:nvSpPr>
            <p:spPr>
              <a:xfrm>
                <a:off x="8316405" y="551178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7" name="矩形 36"/>
            <p:cNvSpPr/>
            <p:nvPr/>
          </p:nvSpPr>
          <p:spPr>
            <a:xfrm>
              <a:off x="4055479" y="625993"/>
              <a:ext cx="4283494" cy="645160"/>
            </a:xfrm>
            <a:prstGeom prst="rect">
              <a:avLst/>
            </a:prstGeom>
          </p:spPr>
          <p:txBody>
            <a:bodyPr wrap="square">
              <a:spAutoFit/>
            </a:bodyPr>
            <a:lstStyle/>
            <a:p>
              <a:pPr algn="ctr"/>
              <a:r>
                <a:rPr lang="zh-CN" altLang="en-US" sz="3600" dirty="0">
                  <a:solidFill>
                    <a:schemeClr val="bg1"/>
                  </a:solidFill>
                  <a:latin typeface="楷体" panose="02010609060101010101" charset="-122"/>
                  <a:ea typeface="楷体" panose="02010609060101010101" charset="-122"/>
                  <a:sym typeface="微软雅黑" panose="020B0503020204020204" pitchFamily="34" charset="-122"/>
                </a:rPr>
                <a:t>初探落体运动</a:t>
              </a:r>
              <a:endParaRPr lang="zh-CN" altLang="en-US" sz="36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grpSp>
        <p:nvGrpSpPr>
          <p:cNvPr id="24" name="Group 127"/>
          <p:cNvGrpSpPr/>
          <p:nvPr/>
        </p:nvGrpSpPr>
        <p:grpSpPr>
          <a:xfrm>
            <a:off x="263843" y="580668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10" name="对角圆角矩形 9"/>
          <p:cNvSpPr/>
          <p:nvPr/>
        </p:nvSpPr>
        <p:spPr>
          <a:xfrm flipH="1">
            <a:off x="2715895" y="5596890"/>
            <a:ext cx="6125845" cy="918845"/>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rPr>
              <a:t>引导学生思考，激发学生的探索欲望。</a:t>
            </a:r>
            <a:endParaRPr kumimoji="0" lang="zh-CN" altLang="en-US" sz="2400" b="1"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endParaRPr>
          </a:p>
        </p:txBody>
      </p:sp>
      <p:pic>
        <p:nvPicPr>
          <p:cNvPr id="23" name="图片 22"/>
          <p:cNvPicPr>
            <a:picLocks noChangeAspect="1"/>
          </p:cNvPicPr>
          <p:nvPr/>
        </p:nvPicPr>
        <p:blipFill>
          <a:blip r:embed="rId1"/>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pic>
        <p:nvPicPr>
          <p:cNvPr id="2" name="图片 1" descr="IMG_2635"/>
          <p:cNvPicPr>
            <a:picLocks noChangeAspect="1"/>
          </p:cNvPicPr>
          <p:nvPr/>
        </p:nvPicPr>
        <p:blipFill>
          <a:blip r:embed="rId2"/>
          <a:stretch>
            <a:fillRect/>
          </a:stretch>
        </p:blipFill>
        <p:spPr>
          <a:xfrm>
            <a:off x="851535" y="1526540"/>
            <a:ext cx="2853055" cy="3804920"/>
          </a:xfrm>
          <a:prstGeom prst="rect">
            <a:avLst/>
          </a:prstGeom>
        </p:spPr>
      </p:pic>
      <p:pic>
        <p:nvPicPr>
          <p:cNvPr id="3" name="图片 2" descr="IMG_2639"/>
          <p:cNvPicPr>
            <a:picLocks noChangeAspect="1"/>
          </p:cNvPicPr>
          <p:nvPr/>
        </p:nvPicPr>
        <p:blipFill>
          <a:blip r:embed="rId3"/>
          <a:srcRect t="3326" b="1833"/>
          <a:stretch>
            <a:fillRect/>
          </a:stretch>
        </p:blipFill>
        <p:spPr>
          <a:xfrm>
            <a:off x="4591685" y="1526540"/>
            <a:ext cx="3052445" cy="3861435"/>
          </a:xfrm>
          <a:prstGeom prst="rect">
            <a:avLst/>
          </a:prstGeom>
        </p:spPr>
      </p:pic>
      <p:pic>
        <p:nvPicPr>
          <p:cNvPr id="4" name="图片 3" descr="IMG_2696"/>
          <p:cNvPicPr>
            <a:picLocks noChangeAspect="1"/>
          </p:cNvPicPr>
          <p:nvPr/>
        </p:nvPicPr>
        <p:blipFill>
          <a:blip r:embed="rId4"/>
          <a:srcRect b="7898"/>
          <a:stretch>
            <a:fillRect/>
          </a:stretch>
        </p:blipFill>
        <p:spPr>
          <a:xfrm>
            <a:off x="8531225" y="1526540"/>
            <a:ext cx="3011170" cy="38620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750"/>
                                        <p:tgtEl>
                                          <p:spTgt spid="35"/>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1000"/>
                            </p:stCondLst>
                            <p:childTnLst>
                              <p:par>
                                <p:cTn id="12" presetID="4" presetClass="entr" presetSubtype="16" fill="hold" nodeType="afterEffect">
                                  <p:stCondLst>
                                    <p:cond delay="0"/>
                                  </p:stCondLst>
                                  <p:childTnLst>
                                    <p:set>
                                      <p:cBhvr>
                                        <p:cTn id="13" dur="500" fill="hold">
                                          <p:stCondLst>
                                            <p:cond delay="0"/>
                                          </p:stCondLst>
                                        </p:cTn>
                                        <p:tgtEl>
                                          <p:spTgt spid="3"/>
                                        </p:tgtEl>
                                        <p:attrNameLst>
                                          <p:attrName>style.visibility</p:attrName>
                                        </p:attrNameLst>
                                      </p:cBhvr>
                                      <p:to>
                                        <p:strVal val="visible"/>
                                      </p:to>
                                    </p:set>
                                    <p:animEffect transition="in" filter="box(in)">
                                      <p:cBhvr>
                                        <p:cTn id="14" dur="500"/>
                                        <p:tgtEl>
                                          <p:spTgt spid="3"/>
                                        </p:tgtEl>
                                      </p:cBhvr>
                                    </p:animEffec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slide(fromBottom)">
                                      <p:cBhvr>
                                        <p:cTn id="21" dur="500"/>
                                        <p:tgtEl>
                                          <p:spTgt spid="24"/>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lide(fromBottom)">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 name="组合 29"/>
          <p:cNvGrpSpPr/>
          <p:nvPr/>
        </p:nvGrpSpPr>
        <p:grpSpPr>
          <a:xfrm>
            <a:off x="3799023" y="400194"/>
            <a:ext cx="4593954" cy="1031890"/>
            <a:chOff x="3590568" y="400194"/>
            <a:chExt cx="5213316" cy="1031890"/>
          </a:xfrm>
        </p:grpSpPr>
        <p:grpSp>
          <p:nvGrpSpPr>
            <p:cNvPr id="31" name="组合 30"/>
            <p:cNvGrpSpPr/>
            <p:nvPr/>
          </p:nvGrpSpPr>
          <p:grpSpPr>
            <a:xfrm>
              <a:off x="3590568" y="400194"/>
              <a:ext cx="5213316" cy="1031890"/>
              <a:chOff x="7038412" y="5298115"/>
              <a:chExt cx="3099874" cy="517828"/>
            </a:xfrm>
          </p:grpSpPr>
          <p:grpSp>
            <p:nvGrpSpPr>
              <p:cNvPr id="33" name="组合 32"/>
              <p:cNvGrpSpPr/>
              <p:nvPr/>
            </p:nvGrpSpPr>
            <p:grpSpPr>
              <a:xfrm>
                <a:off x="7038412" y="5298115"/>
                <a:ext cx="3099874" cy="517828"/>
                <a:chOff x="5718131" y="5650928"/>
                <a:chExt cx="4596458" cy="767829"/>
              </a:xfrm>
            </p:grpSpPr>
            <p:sp>
              <p:nvSpPr>
                <p:cNvPr id="35" name="圆角矩形 34"/>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圆角矩形 35"/>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 name="矩形 31"/>
            <p:cNvSpPr/>
            <p:nvPr/>
          </p:nvSpPr>
          <p:spPr>
            <a:xfrm>
              <a:off x="4055479" y="625993"/>
              <a:ext cx="4283494" cy="645160"/>
            </a:xfrm>
            <a:prstGeom prst="rect">
              <a:avLst/>
            </a:prstGeom>
          </p:spPr>
          <p:txBody>
            <a:bodyPr wrap="square">
              <a:spAutoFit/>
            </a:bodyPr>
            <a:lstStyle/>
            <a:p>
              <a:pPr algn="ctr"/>
              <a:r>
                <a:rPr lang="zh-CN" altLang="en-US" sz="3600" dirty="0">
                  <a:solidFill>
                    <a:schemeClr val="bg1"/>
                  </a:solidFill>
                  <a:latin typeface="楷体" panose="02010609060101010101" charset="-122"/>
                  <a:ea typeface="楷体" panose="02010609060101010101" charset="-122"/>
                  <a:sym typeface="微软雅黑" panose="020B0503020204020204" pitchFamily="34" charset="-122"/>
                </a:rPr>
                <a:t>初探落体运动</a:t>
              </a:r>
              <a:endParaRPr lang="zh-CN" altLang="en-US" sz="36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sp>
        <p:nvSpPr>
          <p:cNvPr id="25631" name="文本框 25630"/>
          <p:cNvSpPr txBox="1"/>
          <p:nvPr/>
        </p:nvSpPr>
        <p:spPr>
          <a:xfrm>
            <a:off x="2428240" y="4006215"/>
            <a:ext cx="1834515" cy="398780"/>
          </a:xfrm>
          <a:prstGeom prst="rect">
            <a:avLst/>
          </a:prstGeom>
          <a:noFill/>
          <a:ln w="9525">
            <a:noFill/>
          </a:ln>
        </p:spPr>
        <p:txBody>
          <a:bodyPr wrap="square">
            <a:spAutoFit/>
          </a:bodyPr>
          <a:p>
            <a:r>
              <a:rPr lang="zh-CN" altLang="en-US" sz="2000" b="1" dirty="0">
                <a:latin typeface="楷体" panose="02010609060101010101" charset="-122"/>
                <a:ea typeface="楷体" panose="02010609060101010101" charset="-122"/>
              </a:rPr>
              <a:t>亚里士多德</a:t>
            </a:r>
            <a:endParaRPr lang="zh-CN" altLang="en-US" sz="2000" b="1" dirty="0">
              <a:latin typeface="楷体" panose="02010609060101010101" charset="-122"/>
              <a:ea typeface="楷体" panose="02010609060101010101" charset="-122"/>
            </a:endParaRPr>
          </a:p>
        </p:txBody>
      </p:sp>
      <p:sp>
        <p:nvSpPr>
          <p:cNvPr id="25659" name="文本框 25658"/>
          <p:cNvSpPr txBox="1"/>
          <p:nvPr/>
        </p:nvSpPr>
        <p:spPr>
          <a:xfrm>
            <a:off x="1553210" y="1478915"/>
            <a:ext cx="4544060" cy="521970"/>
          </a:xfrm>
          <a:prstGeom prst="rect">
            <a:avLst/>
          </a:prstGeom>
          <a:noFill/>
          <a:ln w="9525">
            <a:noFill/>
          </a:ln>
        </p:spPr>
        <p:txBody>
          <a:bodyPr wrap="square">
            <a:spAutoFit/>
          </a:bodyPr>
          <a:p>
            <a:pPr>
              <a:spcBef>
                <a:spcPct val="50000"/>
              </a:spcBef>
            </a:pPr>
            <a:r>
              <a:rPr lang="en-US" altLang="zh-CN" sz="2800" dirty="0">
                <a:solidFill>
                  <a:schemeClr val="accent2"/>
                </a:solidFill>
                <a:latin typeface="楷体" panose="02010609060101010101" charset="-122"/>
                <a:ea typeface="楷体" panose="02010609060101010101" charset="-122"/>
                <a:cs typeface="楷体" panose="02010609060101010101" charset="-122"/>
              </a:rPr>
              <a:t>1</a:t>
            </a:r>
            <a:r>
              <a:rPr lang="zh-CN" altLang="en-US" sz="2800" dirty="0">
                <a:solidFill>
                  <a:schemeClr val="accent2"/>
                </a:solidFill>
                <a:latin typeface="楷体" panose="02010609060101010101" charset="-122"/>
                <a:ea typeface="楷体" panose="02010609060101010101" charset="-122"/>
                <a:cs typeface="楷体" panose="02010609060101010101" charset="-122"/>
              </a:rPr>
              <a:t>、</a:t>
            </a:r>
            <a:r>
              <a:rPr lang="zh-CN" altLang="en-US" sz="2800" b="1" dirty="0">
                <a:solidFill>
                  <a:schemeClr val="accent2"/>
                </a:solidFill>
                <a:latin typeface="楷体" panose="02010609060101010101" charset="-122"/>
                <a:ea typeface="楷体" panose="02010609060101010101" charset="-122"/>
                <a:cs typeface="楷体" panose="02010609060101010101" charset="-122"/>
              </a:rPr>
              <a:t>亚里士多德及其观点</a:t>
            </a:r>
            <a:endParaRPr lang="zh-CN" altLang="en-US" sz="2800">
              <a:solidFill>
                <a:schemeClr val="accent2"/>
              </a:solidFill>
              <a:latin typeface="楷体" panose="02010609060101010101" charset="-122"/>
              <a:ea typeface="楷体" panose="02010609060101010101" charset="-122"/>
              <a:cs typeface="楷体" panose="02010609060101010101" charset="-122"/>
            </a:endParaRPr>
          </a:p>
        </p:txBody>
      </p:sp>
      <p:sp>
        <p:nvSpPr>
          <p:cNvPr id="25676" name="文本框 25675"/>
          <p:cNvSpPr txBox="1"/>
          <p:nvPr/>
        </p:nvSpPr>
        <p:spPr>
          <a:xfrm>
            <a:off x="7110095" y="1487805"/>
            <a:ext cx="4893310" cy="521970"/>
          </a:xfrm>
          <a:prstGeom prst="rect">
            <a:avLst/>
          </a:prstGeom>
          <a:noFill/>
          <a:ln w="9525">
            <a:noFill/>
          </a:ln>
        </p:spPr>
        <p:txBody>
          <a:bodyPr wrap="square">
            <a:spAutoFit/>
          </a:bodyPr>
          <a:p>
            <a:pPr>
              <a:spcBef>
                <a:spcPct val="50000"/>
              </a:spcBef>
            </a:pPr>
            <a:r>
              <a:rPr lang="en-US" altLang="zh-CN" sz="2800" b="1" dirty="0">
                <a:solidFill>
                  <a:srgbClr val="3333CC"/>
                </a:solidFill>
                <a:latin typeface="楷体" panose="02010609060101010101" charset="-122"/>
                <a:ea typeface="楷体" panose="02010609060101010101" charset="-122"/>
                <a:cs typeface="楷体" panose="02010609060101010101" charset="-122"/>
              </a:rPr>
              <a:t>2</a:t>
            </a:r>
            <a:r>
              <a:rPr lang="zh-CN" altLang="en-US" sz="2800" b="1" dirty="0">
                <a:solidFill>
                  <a:srgbClr val="3333CC"/>
                </a:solidFill>
                <a:latin typeface="楷体" panose="02010609060101010101" charset="-122"/>
                <a:ea typeface="楷体" panose="02010609060101010101" charset="-122"/>
                <a:cs typeface="楷体" panose="02010609060101010101" charset="-122"/>
              </a:rPr>
              <a:t>、伽利略及其观点</a:t>
            </a:r>
            <a:endParaRPr lang="zh-CN" altLang="en-US" sz="2800" b="1">
              <a:solidFill>
                <a:srgbClr val="3333CC"/>
              </a:solidFill>
              <a:latin typeface="楷体" panose="02010609060101010101" charset="-122"/>
              <a:ea typeface="楷体" panose="02010609060101010101" charset="-122"/>
              <a:cs typeface="楷体" panose="02010609060101010101" charset="-122"/>
            </a:endParaRPr>
          </a:p>
        </p:txBody>
      </p:sp>
      <p:pic>
        <p:nvPicPr>
          <p:cNvPr id="4099" name="Picture 4" descr="070114223526321">
            <a:hlinkClick r:id="" action="ppaction://noaction"/>
          </p:cNvPr>
          <p:cNvPicPr>
            <a:picLocks noChangeAspect="1"/>
          </p:cNvPicPr>
          <p:nvPr/>
        </p:nvPicPr>
        <p:blipFill>
          <a:blip r:embed="rId1"/>
          <a:srcRect r="512" b="16667"/>
          <a:stretch>
            <a:fillRect/>
          </a:stretch>
        </p:blipFill>
        <p:spPr>
          <a:xfrm>
            <a:off x="2095500" y="2073275"/>
            <a:ext cx="2034540" cy="1932940"/>
          </a:xfrm>
          <a:prstGeom prst="rect">
            <a:avLst/>
          </a:prstGeom>
          <a:noFill/>
          <a:ln w="9525">
            <a:noFill/>
          </a:ln>
        </p:spPr>
      </p:pic>
      <p:pic>
        <p:nvPicPr>
          <p:cNvPr id="25606" name="Picture 6" descr="Galile3">
            <a:hlinkClick r:id="" action="ppaction://noaction"/>
          </p:cNvPr>
          <p:cNvPicPr>
            <a:picLocks noChangeAspect="1"/>
          </p:cNvPicPr>
          <p:nvPr/>
        </p:nvPicPr>
        <p:blipFill>
          <a:blip r:embed="rId2"/>
          <a:stretch>
            <a:fillRect/>
          </a:stretch>
        </p:blipFill>
        <p:spPr>
          <a:xfrm>
            <a:off x="8203565" y="1962150"/>
            <a:ext cx="1836420" cy="2143125"/>
          </a:xfrm>
          <a:prstGeom prst="rect">
            <a:avLst/>
          </a:prstGeom>
          <a:noFill/>
          <a:ln w="9525">
            <a:noFill/>
          </a:ln>
        </p:spPr>
      </p:pic>
      <p:sp>
        <p:nvSpPr>
          <p:cNvPr id="4" name="文本框 3"/>
          <p:cNvSpPr txBox="1"/>
          <p:nvPr/>
        </p:nvSpPr>
        <p:spPr>
          <a:xfrm>
            <a:off x="8138795" y="4087495"/>
            <a:ext cx="1985010" cy="460375"/>
          </a:xfrm>
          <a:prstGeom prst="rect">
            <a:avLst/>
          </a:prstGeom>
          <a:noFill/>
        </p:spPr>
        <p:txBody>
          <a:bodyPr wrap="square" rtlCol="0">
            <a:spAutoFit/>
          </a:bodyPr>
          <a:p>
            <a:pPr algn="ctr"/>
            <a:r>
              <a:rPr lang="zh-CN" altLang="en-US" sz="2400" b="1">
                <a:latin typeface="楷体" panose="02010609060101010101" charset="-122"/>
                <a:ea typeface="楷体" panose="02010609060101010101" charset="-122"/>
              </a:rPr>
              <a:t>伽利略</a:t>
            </a:r>
            <a:endParaRPr lang="zh-CN" altLang="en-US" sz="2400" b="1">
              <a:latin typeface="楷体" panose="02010609060101010101" charset="-122"/>
              <a:ea typeface="楷体" panose="02010609060101010101" charset="-122"/>
            </a:endParaRPr>
          </a:p>
        </p:txBody>
      </p:sp>
      <p:sp>
        <p:nvSpPr>
          <p:cNvPr id="2" name="Text Box 9"/>
          <p:cNvSpPr txBox="1"/>
          <p:nvPr/>
        </p:nvSpPr>
        <p:spPr>
          <a:xfrm>
            <a:off x="1915795" y="4829810"/>
            <a:ext cx="3016885" cy="829945"/>
          </a:xfrm>
          <a:prstGeom prst="rect">
            <a:avLst/>
          </a:prstGeom>
          <a:noFill/>
          <a:ln w="9525">
            <a:noFill/>
          </a:ln>
        </p:spPr>
        <p:txBody>
          <a:bodyPr wrap="square">
            <a:spAutoFit/>
          </a:bodyPr>
          <a:p>
            <a:r>
              <a:rPr lang="en-US" altLang="zh-CN" sz="2400" b="1" dirty="0">
                <a:solidFill>
                  <a:srgbClr val="B24EAB"/>
                </a:solidFill>
                <a:latin typeface="楷体" panose="02010609060101010101" charset="-122"/>
                <a:ea typeface="楷体" panose="02010609060101010101" charset="-122"/>
                <a:cs typeface="楷体" panose="0201060906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与重力有关</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r>
              <a:rPr lang="zh-CN" altLang="en-US" sz="2400" b="1" dirty="0">
                <a:solidFill>
                  <a:srgbClr val="FF0000"/>
                </a:solidFill>
                <a:latin typeface="楷体" panose="02010609060101010101" charset="-122"/>
                <a:ea typeface="楷体" panose="02010609060101010101" charset="-122"/>
                <a:cs typeface="楷体" panose="02010609060101010101" charset="-122"/>
              </a:rPr>
              <a:t>重的物体下落得快</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7367905" y="4706620"/>
            <a:ext cx="3976370" cy="953135"/>
          </a:xfrm>
          <a:prstGeom prst="rect">
            <a:avLst/>
          </a:prstGeom>
          <a:noFill/>
          <a:ln w="9525">
            <a:noFill/>
          </a:ln>
        </p:spPr>
        <p:txBody>
          <a:bodyPr wrap="square">
            <a:spAutoFit/>
          </a:bodyPr>
          <a:p>
            <a:pPr indent="0"/>
            <a:r>
              <a:rPr lang="zh-CN" sz="2800" b="1">
                <a:solidFill>
                  <a:srgbClr val="FF0000"/>
                </a:solidFill>
                <a:latin typeface="楷体" panose="02010609060101010101" charset="-122"/>
                <a:ea typeface="楷体" panose="02010609060101010101" charset="-122"/>
              </a:rPr>
              <a:t>通过实验推翻了亚里士多德的言论</a:t>
            </a:r>
            <a:endParaRPr lang="zh-CN" altLang="en-US" sz="2800" b="1">
              <a:solidFill>
                <a:srgbClr val="FF0000"/>
              </a:solidFill>
              <a:latin typeface="楷体" panose="02010609060101010101" charset="-122"/>
              <a:ea typeface="楷体" panose="02010609060101010101" charset="-122"/>
            </a:endParaRPr>
          </a:p>
        </p:txBody>
      </p:sp>
      <p:grpSp>
        <p:nvGrpSpPr>
          <p:cNvPr id="3" name="Group 127"/>
          <p:cNvGrpSpPr/>
          <p:nvPr/>
        </p:nvGrpSpPr>
        <p:grpSpPr>
          <a:xfrm>
            <a:off x="521653" y="603274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10" name="对角圆角矩形 9"/>
          <p:cNvSpPr/>
          <p:nvPr/>
        </p:nvSpPr>
        <p:spPr>
          <a:xfrm flipH="1">
            <a:off x="3032760" y="5849620"/>
            <a:ext cx="8970645" cy="918845"/>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rPr>
              <a:t>表明科学需要严谨的实验探究精神，激发学生动手实验、亲自探索知识的欲望。</a:t>
            </a:r>
            <a:endParaRPr kumimoji="0" lang="zh-CN" altLang="en-US" sz="2400" b="1"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endParaRPr>
          </a:p>
        </p:txBody>
      </p:sp>
      <p:pic>
        <p:nvPicPr>
          <p:cNvPr id="23" name="图片 22"/>
          <p:cNvPicPr>
            <a:picLocks noChangeAspect="1"/>
          </p:cNvPicPr>
          <p:nvPr/>
        </p:nvPicPr>
        <p:blipFill>
          <a:blip r:embed="rId3"/>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5659"/>
                                        </p:tgtEl>
                                        <p:attrNameLst>
                                          <p:attrName>style.visibility</p:attrName>
                                        </p:attrNameLst>
                                      </p:cBhvr>
                                      <p:to>
                                        <p:strVal val="visible"/>
                                      </p:to>
                                    </p:set>
                                    <p:anim calcmode="lin" valueType="num">
                                      <p:cBhvr additive="base">
                                        <p:cTn id="10" dur="500" fill="hold"/>
                                        <p:tgtEl>
                                          <p:spTgt spid="25659"/>
                                        </p:tgtEl>
                                        <p:attrNameLst>
                                          <p:attrName>ppt_x</p:attrName>
                                        </p:attrNameLst>
                                      </p:cBhvr>
                                      <p:tavLst>
                                        <p:tav tm="0">
                                          <p:val>
                                            <p:strVal val="#ppt_x"/>
                                          </p:val>
                                        </p:tav>
                                        <p:tav tm="100000">
                                          <p:val>
                                            <p:strVal val="#ppt_x"/>
                                          </p:val>
                                        </p:tav>
                                      </p:tavLst>
                                    </p:anim>
                                    <p:anim calcmode="lin" valueType="num">
                                      <p:cBhvr additive="base">
                                        <p:cTn id="11" dur="500" fill="hold"/>
                                        <p:tgtEl>
                                          <p:spTgt spid="2565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additive="base">
                                        <p:cTn id="14" dur="500" fill="hold"/>
                                        <p:tgtEl>
                                          <p:spTgt spid="4099"/>
                                        </p:tgtEl>
                                        <p:attrNameLst>
                                          <p:attrName>ppt_x</p:attrName>
                                        </p:attrNameLst>
                                      </p:cBhvr>
                                      <p:tavLst>
                                        <p:tav tm="0">
                                          <p:val>
                                            <p:strVal val="#ppt_x"/>
                                          </p:val>
                                        </p:tav>
                                        <p:tav tm="100000">
                                          <p:val>
                                            <p:strVal val="#ppt_x"/>
                                          </p:val>
                                        </p:tav>
                                      </p:tavLst>
                                    </p:anim>
                                    <p:anim calcmode="lin" valueType="num">
                                      <p:cBhvr additive="base">
                                        <p:cTn id="15" dur="500" fill="hold"/>
                                        <p:tgtEl>
                                          <p:spTgt spid="409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5631"/>
                                        </p:tgtEl>
                                        <p:attrNameLst>
                                          <p:attrName>style.visibility</p:attrName>
                                        </p:attrNameLst>
                                      </p:cBhvr>
                                      <p:to>
                                        <p:strVal val="visible"/>
                                      </p:to>
                                    </p:set>
                                    <p:anim calcmode="lin" valueType="num">
                                      <p:cBhvr additive="base">
                                        <p:cTn id="18" dur="500" fill="hold"/>
                                        <p:tgtEl>
                                          <p:spTgt spid="25631"/>
                                        </p:tgtEl>
                                        <p:attrNameLst>
                                          <p:attrName>ppt_x</p:attrName>
                                        </p:attrNameLst>
                                      </p:cBhvr>
                                      <p:tavLst>
                                        <p:tav tm="0">
                                          <p:val>
                                            <p:strVal val="#ppt_x"/>
                                          </p:val>
                                        </p:tav>
                                        <p:tav tm="100000">
                                          <p:val>
                                            <p:strVal val="#ppt_x"/>
                                          </p:val>
                                        </p:tav>
                                      </p:tavLst>
                                    </p:anim>
                                    <p:anim calcmode="lin" valueType="num">
                                      <p:cBhvr additive="base">
                                        <p:cTn id="19" dur="500" fill="hold"/>
                                        <p:tgtEl>
                                          <p:spTgt spid="2563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5676"/>
                                        </p:tgtEl>
                                        <p:attrNameLst>
                                          <p:attrName>style.visibility</p:attrName>
                                        </p:attrNameLst>
                                      </p:cBhvr>
                                      <p:to>
                                        <p:strVal val="visible"/>
                                      </p:to>
                                    </p:set>
                                    <p:anim calcmode="lin" valueType="num">
                                      <p:cBhvr additive="base">
                                        <p:cTn id="26" dur="500" fill="hold"/>
                                        <p:tgtEl>
                                          <p:spTgt spid="25676"/>
                                        </p:tgtEl>
                                        <p:attrNameLst>
                                          <p:attrName>ppt_x</p:attrName>
                                        </p:attrNameLst>
                                      </p:cBhvr>
                                      <p:tavLst>
                                        <p:tav tm="0">
                                          <p:val>
                                            <p:strVal val="#ppt_x"/>
                                          </p:val>
                                        </p:tav>
                                        <p:tav tm="100000">
                                          <p:val>
                                            <p:strVal val="#ppt_x"/>
                                          </p:val>
                                        </p:tav>
                                      </p:tavLst>
                                    </p:anim>
                                    <p:anim calcmode="lin" valueType="num">
                                      <p:cBhvr additive="base">
                                        <p:cTn id="27" dur="500" fill="hold"/>
                                        <p:tgtEl>
                                          <p:spTgt spid="2567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5606"/>
                                        </p:tgtEl>
                                        <p:attrNameLst>
                                          <p:attrName>style.visibility</p:attrName>
                                        </p:attrNameLst>
                                      </p:cBhvr>
                                      <p:to>
                                        <p:strVal val="visible"/>
                                      </p:to>
                                    </p:set>
                                    <p:anim calcmode="lin" valueType="num">
                                      <p:cBhvr additive="base">
                                        <p:cTn id="30" dur="500" fill="hold"/>
                                        <p:tgtEl>
                                          <p:spTgt spid="25606"/>
                                        </p:tgtEl>
                                        <p:attrNameLst>
                                          <p:attrName>ppt_x</p:attrName>
                                        </p:attrNameLst>
                                      </p:cBhvr>
                                      <p:tavLst>
                                        <p:tav tm="0">
                                          <p:val>
                                            <p:strVal val="#ppt_x"/>
                                          </p:val>
                                        </p:tav>
                                        <p:tav tm="100000">
                                          <p:val>
                                            <p:strVal val="#ppt_x"/>
                                          </p:val>
                                        </p:tav>
                                      </p:tavLst>
                                    </p:anim>
                                    <p:anim calcmode="lin" valueType="num">
                                      <p:cBhvr additive="base">
                                        <p:cTn id="31" dur="500" fill="hold"/>
                                        <p:tgtEl>
                                          <p:spTgt spid="2560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00"/>
                                        </p:tgtEl>
                                        <p:attrNameLst>
                                          <p:attrName>style.visibility</p:attrName>
                                        </p:attrNameLst>
                                      </p:cBhvr>
                                      <p:to>
                                        <p:strVal val="visible"/>
                                      </p:to>
                                    </p:set>
                                    <p:anim calcmode="lin" valueType="num">
                                      <p:cBhvr additive="base">
                                        <p:cTn id="34" dur="500" fill="hold"/>
                                        <p:tgtEl>
                                          <p:spTgt spid="100"/>
                                        </p:tgtEl>
                                        <p:attrNameLst>
                                          <p:attrName>ppt_x</p:attrName>
                                        </p:attrNameLst>
                                      </p:cBhvr>
                                      <p:tavLst>
                                        <p:tav tm="0">
                                          <p:val>
                                            <p:strVal val="#ppt_x"/>
                                          </p:val>
                                        </p:tav>
                                        <p:tav tm="100000">
                                          <p:val>
                                            <p:strVal val="#ppt_x"/>
                                          </p:val>
                                        </p:tav>
                                      </p:tavLst>
                                    </p:anim>
                                    <p:anim calcmode="lin" valueType="num">
                                      <p:cBhvr additive="base">
                                        <p:cTn id="35" dur="500" fill="hold"/>
                                        <p:tgtEl>
                                          <p:spTgt spid="10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1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slide(fromBottom)">
                                      <p:cBhvr>
                                        <p:cTn id="43" dur="500"/>
                                        <p:tgtEl>
                                          <p:spTgt spid="3"/>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lide(fromBottom)">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5659" grpId="0"/>
      <p:bldP spid="25631" grpId="0"/>
      <p:bldP spid="2" grpId="0"/>
      <p:bldP spid="25676" grpId="0"/>
      <p:bldP spid="100"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 name="组合 29"/>
          <p:cNvGrpSpPr/>
          <p:nvPr/>
        </p:nvGrpSpPr>
        <p:grpSpPr>
          <a:xfrm>
            <a:off x="3799023" y="146194"/>
            <a:ext cx="4593954" cy="1031890"/>
            <a:chOff x="3590568" y="400194"/>
            <a:chExt cx="5213316" cy="1031890"/>
          </a:xfrm>
        </p:grpSpPr>
        <p:grpSp>
          <p:nvGrpSpPr>
            <p:cNvPr id="31" name="组合 30"/>
            <p:cNvGrpSpPr/>
            <p:nvPr/>
          </p:nvGrpSpPr>
          <p:grpSpPr>
            <a:xfrm>
              <a:off x="3590568" y="400194"/>
              <a:ext cx="5213316" cy="1031890"/>
              <a:chOff x="7038412" y="5298115"/>
              <a:chExt cx="3099874" cy="517828"/>
            </a:xfrm>
          </p:grpSpPr>
          <p:grpSp>
            <p:nvGrpSpPr>
              <p:cNvPr id="33" name="组合 32"/>
              <p:cNvGrpSpPr/>
              <p:nvPr/>
            </p:nvGrpSpPr>
            <p:grpSpPr>
              <a:xfrm>
                <a:off x="7038412" y="5298115"/>
                <a:ext cx="3099874" cy="517828"/>
                <a:chOff x="5718131" y="5650928"/>
                <a:chExt cx="4596458" cy="767829"/>
              </a:xfrm>
            </p:grpSpPr>
            <p:sp>
              <p:nvSpPr>
                <p:cNvPr id="35" name="圆角矩形 34"/>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圆角矩形 35"/>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 name="矩形 31"/>
            <p:cNvSpPr/>
            <p:nvPr/>
          </p:nvSpPr>
          <p:spPr>
            <a:xfrm>
              <a:off x="4055479" y="625993"/>
              <a:ext cx="4283494" cy="645160"/>
            </a:xfrm>
            <a:prstGeom prst="rect">
              <a:avLst/>
            </a:prstGeom>
          </p:spPr>
          <p:txBody>
            <a:bodyPr wrap="square">
              <a:spAutoFit/>
            </a:bodyPr>
            <a:lstStyle/>
            <a:p>
              <a:pPr algn="ctr"/>
              <a:r>
                <a:rPr lang="zh-CN" altLang="en-US" sz="3600" dirty="0">
                  <a:solidFill>
                    <a:schemeClr val="bg1"/>
                  </a:solidFill>
                  <a:latin typeface="楷体" panose="02010609060101010101" charset="-122"/>
                  <a:ea typeface="楷体" panose="02010609060101010101" charset="-122"/>
                  <a:sym typeface="微软雅黑" panose="020B0503020204020204" pitchFamily="34" charset="-122"/>
                </a:rPr>
                <a:t>初探落体运动</a:t>
              </a:r>
              <a:endParaRPr lang="zh-CN" altLang="en-US" sz="36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grpSp>
        <p:nvGrpSpPr>
          <p:cNvPr id="3" name="Group 127"/>
          <p:cNvGrpSpPr/>
          <p:nvPr/>
        </p:nvGrpSpPr>
        <p:grpSpPr>
          <a:xfrm>
            <a:off x="105093" y="567079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5" name="对角圆角矩形 4"/>
          <p:cNvSpPr/>
          <p:nvPr/>
        </p:nvSpPr>
        <p:spPr>
          <a:xfrm flipH="1">
            <a:off x="2452370" y="5165725"/>
            <a:ext cx="9739630" cy="1531620"/>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①</a:t>
            </a:r>
            <a:r>
              <a:rPr kumimoji="0" lang="zh-CN" altLang="en-US" sz="2800" b="0"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rPr>
              <a:t>挖掘生活中落体运动，猜测</a:t>
            </a:r>
            <a:r>
              <a:rPr kumimoji="0" lang="zh-CN" altLang="en-US" sz="2800" b="1"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落体运动快慢和那些因素有关</a:t>
            </a:r>
            <a:r>
              <a:rPr kumimoji="0" lang="en-US" altLang="zh-CN" sz="2800" b="1"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a:t>
            </a:r>
            <a:endParaRPr kumimoji="0" lang="zh-CN" altLang="en-US" sz="2800" b="0"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②</a:t>
            </a:r>
            <a:r>
              <a:rPr kumimoji="0" lang="zh-CN" altLang="en-US" sz="2800" b="0"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rPr>
              <a:t>让学生经历实验分析处理的过程；</a:t>
            </a:r>
            <a:endParaRPr kumimoji="0" lang="zh-CN" altLang="en-US" sz="2800" b="0"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③</a:t>
            </a:r>
            <a:r>
              <a:rPr kumimoji="0" lang="zh-CN" altLang="en-US" sz="2800" b="0"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rPr>
              <a:t>引导学生在已有的知识基础上建构新知识</a:t>
            </a:r>
            <a:r>
              <a:rPr kumimoji="0" lang="zh-CN" altLang="en-US" sz="2800" b="1"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0">
                <a:ln>
                  <a:noFill/>
                </a:ln>
                <a:solidFill>
                  <a:srgbClr val="000000"/>
                </a:solidFill>
                <a:effectLst/>
                <a:uLnTx/>
                <a:uFillTx/>
                <a:latin typeface="Calibri" panose="020F0502020204030204" charset="0"/>
                <a:ea typeface="+mn-ea"/>
                <a:cs typeface="+mn-cs"/>
              </a:rPr>
              <a:t> 	</a:t>
            </a:r>
            <a:endParaRPr kumimoji="0" lang="zh-CN" altLang="en-US" sz="2400" b="1" i="0" u="none" strike="noStrike" kern="1200" cap="none" spc="0" normalizeH="0" baseline="0" noProof="0">
              <a:ln>
                <a:noFill/>
              </a:ln>
              <a:solidFill>
                <a:srgbClr val="000000"/>
              </a:solidFill>
              <a:effectLst/>
              <a:uLnTx/>
              <a:uFillTx/>
              <a:latin typeface="Calibri" panose="020F0502020204030204" charset="0"/>
              <a:ea typeface="+mn-ea"/>
              <a:cs typeface="+mn-cs"/>
            </a:endParaRPr>
          </a:p>
        </p:txBody>
      </p:sp>
      <p:sp>
        <p:nvSpPr>
          <p:cNvPr id="12307" name="Text Box 143"/>
          <p:cNvSpPr txBox="1"/>
          <p:nvPr/>
        </p:nvSpPr>
        <p:spPr>
          <a:xfrm>
            <a:off x="932498" y="4652645"/>
            <a:ext cx="2374900" cy="368935"/>
          </a:xfrm>
          <a:prstGeom prst="rect">
            <a:avLst/>
          </a:prstGeom>
          <a:noFill/>
          <a:ln w="25400">
            <a:noFill/>
          </a:ln>
          <a:effectLst>
            <a:prstShdw prst="shdw12" dir="16200000">
              <a:schemeClr val="bg2">
                <a:alpha val="50000"/>
              </a:schemeClr>
            </a:prstShdw>
          </a:effectLst>
        </p:spPr>
        <p:txBody>
          <a:bodyPr lIns="0" tIns="0" rIns="0" bIns="0" anchor="t">
            <a:spAutoFit/>
          </a:bodyPr>
          <a:p>
            <a:pPr>
              <a:spcBef>
                <a:spcPct val="50000"/>
              </a:spcBef>
            </a:pPr>
            <a:r>
              <a:rPr lang="zh-CN" altLang="en-US" sz="2400" b="1" dirty="0">
                <a:latin typeface="楷体" panose="02010609060101010101" charset="-122"/>
                <a:ea typeface="楷体" panose="02010609060101010101" charset="-122"/>
                <a:cs typeface="楷体" panose="02010609060101010101" charset="-122"/>
              </a:rPr>
              <a:t>演示实验</a:t>
            </a:r>
            <a:r>
              <a:rPr lang="en-US" altLang="zh-CN" sz="2400" b="1" dirty="0">
                <a:latin typeface="楷体" panose="02010609060101010101" charset="-122"/>
                <a:ea typeface="楷体" panose="02010609060101010101" charset="-122"/>
                <a:cs typeface="楷体" panose="02010609060101010101" charset="-122"/>
              </a:rPr>
              <a:t>1</a:t>
            </a:r>
            <a:endParaRPr lang="en-US" altLang="zh-CN" sz="2400" b="1" dirty="0">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3828415" y="4576445"/>
            <a:ext cx="1560830" cy="460375"/>
          </a:xfrm>
          <a:prstGeom prst="rect">
            <a:avLst/>
          </a:prstGeom>
          <a:noFill/>
        </p:spPr>
        <p:txBody>
          <a:bodyPr wrap="none" rtlCol="0" anchor="t">
            <a:spAutoFit/>
          </a:bodyPr>
          <a:p>
            <a:pPr>
              <a:spcBef>
                <a:spcPct val="50000"/>
              </a:spcBef>
            </a:pPr>
            <a:r>
              <a:rPr lang="zh-CN" altLang="en-US" sz="2400" b="1" dirty="0">
                <a:latin typeface="楷体" panose="02010609060101010101" charset="-122"/>
                <a:ea typeface="楷体" panose="02010609060101010101" charset="-122"/>
                <a:cs typeface="楷体" panose="02010609060101010101" charset="-122"/>
                <a:sym typeface="+mn-ea"/>
              </a:rPr>
              <a:t>演示实验</a:t>
            </a:r>
            <a:r>
              <a:rPr lang="en-US" altLang="zh-CN" sz="2400" b="1" dirty="0">
                <a:latin typeface="楷体" panose="02010609060101010101" charset="-122"/>
                <a:ea typeface="楷体" panose="02010609060101010101" charset="-122"/>
                <a:cs typeface="楷体" panose="02010609060101010101" charset="-122"/>
                <a:sym typeface="+mn-ea"/>
              </a:rPr>
              <a:t>2</a:t>
            </a:r>
            <a:endParaRPr lang="en-US" altLang="zh-CN" sz="2400" b="1" dirty="0">
              <a:latin typeface="楷体" panose="02010609060101010101" charset="-122"/>
              <a:ea typeface="楷体" panose="02010609060101010101" charset="-122"/>
              <a:cs typeface="楷体" panose="02010609060101010101" charset="-122"/>
              <a:sym typeface="+mn-ea"/>
            </a:endParaRPr>
          </a:p>
        </p:txBody>
      </p:sp>
      <p:sp>
        <p:nvSpPr>
          <p:cNvPr id="7" name="文本框 6"/>
          <p:cNvSpPr txBox="1"/>
          <p:nvPr/>
        </p:nvSpPr>
        <p:spPr>
          <a:xfrm>
            <a:off x="6720205" y="4561205"/>
            <a:ext cx="1560830" cy="460375"/>
          </a:xfrm>
          <a:prstGeom prst="rect">
            <a:avLst/>
          </a:prstGeom>
          <a:noFill/>
        </p:spPr>
        <p:txBody>
          <a:bodyPr wrap="none" rtlCol="0" anchor="t">
            <a:spAutoFit/>
          </a:bodyPr>
          <a:p>
            <a:pPr>
              <a:spcBef>
                <a:spcPct val="50000"/>
              </a:spcBef>
            </a:pPr>
            <a:r>
              <a:rPr lang="zh-CN" altLang="en-US" sz="2400" b="1" dirty="0">
                <a:latin typeface="楷体" panose="02010609060101010101" charset="-122"/>
                <a:ea typeface="楷体" panose="02010609060101010101" charset="-122"/>
                <a:cs typeface="楷体" panose="02010609060101010101" charset="-122"/>
                <a:sym typeface="+mn-ea"/>
              </a:rPr>
              <a:t>演示实验</a:t>
            </a:r>
            <a:r>
              <a:rPr lang="en-US" altLang="zh-CN" sz="2400" b="1" dirty="0">
                <a:latin typeface="楷体" panose="02010609060101010101" charset="-122"/>
                <a:ea typeface="楷体" panose="02010609060101010101" charset="-122"/>
                <a:cs typeface="楷体" panose="02010609060101010101" charset="-122"/>
                <a:sym typeface="+mn-ea"/>
              </a:rPr>
              <a:t>3</a:t>
            </a:r>
            <a:endParaRPr lang="en-US" altLang="zh-CN" sz="2400" b="1" dirty="0">
              <a:latin typeface="楷体" panose="02010609060101010101" charset="-122"/>
              <a:ea typeface="楷体" panose="02010609060101010101" charset="-122"/>
              <a:cs typeface="楷体" panose="02010609060101010101" charset="-122"/>
              <a:sym typeface="+mn-ea"/>
            </a:endParaRPr>
          </a:p>
        </p:txBody>
      </p:sp>
      <p:sp>
        <p:nvSpPr>
          <p:cNvPr id="8" name="Text Box 143"/>
          <p:cNvSpPr txBox="1"/>
          <p:nvPr/>
        </p:nvSpPr>
        <p:spPr>
          <a:xfrm>
            <a:off x="9358948" y="4576445"/>
            <a:ext cx="2374900" cy="368935"/>
          </a:xfrm>
          <a:prstGeom prst="rect">
            <a:avLst/>
          </a:prstGeom>
          <a:noFill/>
          <a:ln w="25400">
            <a:noFill/>
          </a:ln>
          <a:effectLst>
            <a:prstShdw prst="shdw12" dir="16200000">
              <a:schemeClr val="bg2">
                <a:alpha val="50000"/>
              </a:schemeClr>
            </a:prstShdw>
          </a:effectLst>
        </p:spPr>
        <p:txBody>
          <a:bodyPr lIns="0" tIns="0" rIns="0" bIns="0" anchor="t">
            <a:spAutoFit/>
          </a:bodyPr>
          <a:p>
            <a:pPr>
              <a:spcBef>
                <a:spcPct val="50000"/>
              </a:spcBef>
            </a:pPr>
            <a:r>
              <a:rPr lang="zh-CN" altLang="en-US" sz="2400" b="1" dirty="0">
                <a:latin typeface="楷体" panose="02010609060101010101" charset="-122"/>
                <a:ea typeface="楷体" panose="02010609060101010101" charset="-122"/>
                <a:cs typeface="楷体" panose="02010609060101010101" charset="-122"/>
              </a:rPr>
              <a:t>牛顿管实验</a:t>
            </a:r>
            <a:endParaRPr lang="zh-CN" altLang="en-US" sz="2400" b="1" dirty="0">
              <a:latin typeface="楷体" panose="02010609060101010101" charset="-122"/>
              <a:ea typeface="楷体" panose="02010609060101010101" charset="-122"/>
              <a:cs typeface="楷体" panose="02010609060101010101" charset="-122"/>
            </a:endParaRPr>
          </a:p>
        </p:txBody>
      </p:sp>
      <p:pic>
        <p:nvPicPr>
          <p:cNvPr id="2" name="图片 1" descr="IMG_2601.HEIC"/>
          <p:cNvPicPr>
            <a:picLocks noChangeAspect="1"/>
          </p:cNvPicPr>
          <p:nvPr/>
        </p:nvPicPr>
        <p:blipFill>
          <a:blip r:embed="rId1"/>
          <a:stretch>
            <a:fillRect/>
          </a:stretch>
        </p:blipFill>
        <p:spPr>
          <a:xfrm rot="5400000">
            <a:off x="8557260" y="1483360"/>
            <a:ext cx="3470275" cy="2603500"/>
          </a:xfrm>
          <a:prstGeom prst="rect">
            <a:avLst/>
          </a:prstGeom>
        </p:spPr>
      </p:pic>
      <p:pic>
        <p:nvPicPr>
          <p:cNvPr id="23" name="图片 22"/>
          <p:cNvPicPr>
            <a:picLocks noChangeAspect="1"/>
          </p:cNvPicPr>
          <p:nvPr/>
        </p:nvPicPr>
        <p:blipFill>
          <a:blip r:embed="rId2"/>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pic>
        <p:nvPicPr>
          <p:cNvPr id="4" name="图片 3" descr="IMG_2691.HEIC"/>
          <p:cNvPicPr>
            <a:picLocks noChangeAspect="1"/>
          </p:cNvPicPr>
          <p:nvPr/>
        </p:nvPicPr>
        <p:blipFill>
          <a:blip r:embed="rId3"/>
          <a:stretch>
            <a:fillRect/>
          </a:stretch>
        </p:blipFill>
        <p:spPr>
          <a:xfrm rot="5400000">
            <a:off x="-141605" y="1596390"/>
            <a:ext cx="3352800" cy="2515235"/>
          </a:xfrm>
          <a:prstGeom prst="rect">
            <a:avLst/>
          </a:prstGeom>
        </p:spPr>
      </p:pic>
      <p:pic>
        <p:nvPicPr>
          <p:cNvPr id="9" name="图片 8" descr="IMG_2692.HEIC"/>
          <p:cNvPicPr>
            <a:picLocks noChangeAspect="1"/>
          </p:cNvPicPr>
          <p:nvPr/>
        </p:nvPicPr>
        <p:blipFill>
          <a:blip r:embed="rId4"/>
          <a:srcRect l="21983" r="12950"/>
          <a:stretch>
            <a:fillRect/>
          </a:stretch>
        </p:blipFill>
        <p:spPr>
          <a:xfrm>
            <a:off x="3044825" y="1179195"/>
            <a:ext cx="2625725" cy="3351530"/>
          </a:xfrm>
          <a:prstGeom prst="rect">
            <a:avLst/>
          </a:prstGeom>
        </p:spPr>
      </p:pic>
      <p:pic>
        <p:nvPicPr>
          <p:cNvPr id="10" name="图片 9" descr="IMG_2693.HEIC"/>
          <p:cNvPicPr>
            <a:picLocks noChangeAspect="1"/>
          </p:cNvPicPr>
          <p:nvPr/>
        </p:nvPicPr>
        <p:blipFill>
          <a:blip r:embed="rId5"/>
          <a:srcRect l="10579" r="21552"/>
          <a:stretch>
            <a:fillRect/>
          </a:stretch>
        </p:blipFill>
        <p:spPr>
          <a:xfrm>
            <a:off x="5829300" y="1151255"/>
            <a:ext cx="2843530" cy="33788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500" fill="hold">
                                          <p:stCondLst>
                                            <p:cond delay="0"/>
                                          </p:stCondLst>
                                        </p:cTn>
                                        <p:tgtEl>
                                          <p:spTgt spid="4"/>
                                        </p:tgtEl>
                                        <p:attrNameLst>
                                          <p:attrName>style.visibility</p:attrName>
                                        </p:attrNameLst>
                                      </p:cBhvr>
                                      <p:to>
                                        <p:strVal val="visible"/>
                                      </p:to>
                                    </p:set>
                                    <p:animEffect transition="in" filter="wheel(1)">
                                      <p:cBhvr>
                                        <p:cTn id="11" dur="500"/>
                                        <p:tgtEl>
                                          <p:spTgt spid="4"/>
                                        </p:tgtEl>
                                      </p:cBhvr>
                                    </p:animEffect>
                                  </p:childTnLst>
                                </p:cTn>
                              </p:par>
                              <p:par>
                                <p:cTn id="12" presetID="21" presetClass="entr" presetSubtype="1" fill="hold" grpId="0" nodeType="withEffect">
                                  <p:stCondLst>
                                    <p:cond delay="0"/>
                                  </p:stCondLst>
                                  <p:childTnLst>
                                    <p:set>
                                      <p:cBhvr>
                                        <p:cTn id="13" dur="500" fill="hold">
                                          <p:stCondLst>
                                            <p:cond delay="0"/>
                                          </p:stCondLst>
                                        </p:cTn>
                                        <p:tgtEl>
                                          <p:spTgt spid="12307"/>
                                        </p:tgtEl>
                                        <p:attrNameLst>
                                          <p:attrName>style.visibility</p:attrName>
                                        </p:attrNameLst>
                                      </p:cBhvr>
                                      <p:to>
                                        <p:strVal val="visible"/>
                                      </p:to>
                                    </p:set>
                                    <p:animEffect transition="in" filter="wheel(1)">
                                      <p:cBhvr>
                                        <p:cTn id="14" dur="500"/>
                                        <p:tgtEl>
                                          <p:spTgt spid="12307"/>
                                        </p:tgtEl>
                                      </p:cBhvr>
                                    </p:animEffect>
                                  </p:childTnLst>
                                </p:cTn>
                              </p:par>
                            </p:childTnLst>
                          </p:cTn>
                        </p:par>
                        <p:par>
                          <p:cTn id="15" fill="hold">
                            <p:stCondLst>
                              <p:cond delay="1500"/>
                            </p:stCondLst>
                            <p:childTnLst>
                              <p:par>
                                <p:cTn id="16" presetID="4" presetClass="entr" presetSubtype="16" fill="hold" nodeType="afterEffect">
                                  <p:stCondLst>
                                    <p:cond delay="0"/>
                                  </p:stCondLst>
                                  <p:childTnLst>
                                    <p:set>
                                      <p:cBhvr>
                                        <p:cTn id="17" dur="500"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par>
                          <p:cTn id="22" fill="hold">
                            <p:stCondLst>
                              <p:cond delay="2000"/>
                            </p:stCondLst>
                            <p:childTnLst>
                              <p:par>
                                <p:cTn id="23" presetID="18" presetClass="entr" presetSubtype="12"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trips(downLeft)">
                                      <p:cBhvr>
                                        <p:cTn id="25" dur="500"/>
                                        <p:tgtEl>
                                          <p:spTgt spid="10"/>
                                        </p:tgtEl>
                                      </p:cBhvr>
                                    </p:animEffect>
                                  </p:childTnLst>
                                </p:cTn>
                              </p:par>
                              <p:par>
                                <p:cTn id="26" presetID="4" presetClass="entr" presetSubtype="16" fill="hold" grpId="0" nodeType="withEffect">
                                  <p:stCondLst>
                                    <p:cond delay="0"/>
                                  </p:stCondLst>
                                  <p:childTnLst>
                                    <p:set>
                                      <p:cBhvr>
                                        <p:cTn id="27" dur="500"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childTnLst>
                          </p:cTn>
                        </p:par>
                        <p:par>
                          <p:cTn id="29" fill="hold">
                            <p:stCondLst>
                              <p:cond delay="2500"/>
                            </p:stCondLst>
                            <p:childTnLst>
                              <p:par>
                                <p:cTn id="30" presetID="3" presetClass="entr" presetSubtype="1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par>
                          <p:cTn id="36" fill="hold">
                            <p:stCondLst>
                              <p:cond delay="3000"/>
                            </p:stCondLst>
                            <p:childTnLst>
                              <p:par>
                                <p:cTn id="37" presetID="1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slide(fromBottom)">
                                      <p:cBhvr>
                                        <p:cTn id="39" dur="500"/>
                                        <p:tgtEl>
                                          <p:spTgt spid="3"/>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slide(fromBottom)">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2307" grpId="0" animBg="1"/>
      <p:bldP spid="6"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 name="组合 29"/>
          <p:cNvGrpSpPr/>
          <p:nvPr/>
        </p:nvGrpSpPr>
        <p:grpSpPr>
          <a:xfrm>
            <a:off x="4425133" y="47123"/>
            <a:ext cx="4593954" cy="1031890"/>
            <a:chOff x="3590568" y="82683"/>
            <a:chExt cx="5213316" cy="1031890"/>
          </a:xfrm>
        </p:grpSpPr>
        <p:grpSp>
          <p:nvGrpSpPr>
            <p:cNvPr id="31" name="组合 30"/>
            <p:cNvGrpSpPr/>
            <p:nvPr/>
          </p:nvGrpSpPr>
          <p:grpSpPr>
            <a:xfrm>
              <a:off x="3590568" y="82683"/>
              <a:ext cx="5213316" cy="1031890"/>
              <a:chOff x="7038412" y="5138780"/>
              <a:chExt cx="3099874" cy="517828"/>
            </a:xfrm>
          </p:grpSpPr>
          <p:grpSp>
            <p:nvGrpSpPr>
              <p:cNvPr id="33" name="组合 32"/>
              <p:cNvGrpSpPr/>
              <p:nvPr/>
            </p:nvGrpSpPr>
            <p:grpSpPr>
              <a:xfrm>
                <a:off x="7038412" y="5138780"/>
                <a:ext cx="3099874" cy="517828"/>
                <a:chOff x="5718131" y="5414668"/>
                <a:chExt cx="4596458" cy="767829"/>
              </a:xfrm>
            </p:grpSpPr>
            <p:sp>
              <p:nvSpPr>
                <p:cNvPr id="35" name="圆角矩形 34"/>
                <p:cNvSpPr/>
                <p:nvPr/>
              </p:nvSpPr>
              <p:spPr>
                <a:xfrm>
                  <a:off x="5718131" y="541466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圆角矩形 35"/>
                <p:cNvSpPr/>
                <p:nvPr/>
              </p:nvSpPr>
              <p:spPr>
                <a:xfrm>
                  <a:off x="5829672" y="5437807"/>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 name="矩形 31"/>
            <p:cNvSpPr/>
            <p:nvPr/>
          </p:nvSpPr>
          <p:spPr>
            <a:xfrm>
              <a:off x="4055479" y="181493"/>
              <a:ext cx="4283494" cy="645160"/>
            </a:xfrm>
            <a:prstGeom prst="rect">
              <a:avLst/>
            </a:prstGeom>
          </p:spPr>
          <p:txBody>
            <a:bodyPr wrap="square">
              <a:spAutoFit/>
            </a:bodyPr>
            <a:lstStyle/>
            <a:p>
              <a:pPr algn="ctr"/>
              <a:r>
                <a:rPr lang="zh-CN" altLang="en-US" sz="3600" dirty="0">
                  <a:solidFill>
                    <a:schemeClr val="bg1"/>
                  </a:solidFill>
                  <a:latin typeface="楷体" panose="02010609060101010101" charset="-122"/>
                  <a:ea typeface="楷体" panose="02010609060101010101" charset="-122"/>
                  <a:sym typeface="微软雅黑" panose="020B0503020204020204" pitchFamily="34" charset="-122"/>
                </a:rPr>
                <a:t>初探落体运动</a:t>
              </a:r>
              <a:endParaRPr lang="zh-CN" altLang="en-US" sz="36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pic>
        <p:nvPicPr>
          <p:cNvPr id="2" name="图片 1" descr="IMG_2553"/>
          <p:cNvPicPr>
            <a:picLocks noChangeAspect="1"/>
          </p:cNvPicPr>
          <p:nvPr>
            <p:custDataLst>
              <p:tags r:id="rId1"/>
            </p:custDataLst>
          </p:nvPr>
        </p:nvPicPr>
        <p:blipFill>
          <a:blip r:embed="rId2"/>
          <a:srcRect l="32241" t="11916" r="21225" b="14539"/>
          <a:stretch>
            <a:fillRect/>
          </a:stretch>
        </p:blipFill>
        <p:spPr>
          <a:xfrm>
            <a:off x="316865" y="589915"/>
            <a:ext cx="3345815" cy="2442845"/>
          </a:xfrm>
          <a:prstGeom prst="rect">
            <a:avLst/>
          </a:prstGeom>
        </p:spPr>
      </p:pic>
      <p:pic>
        <p:nvPicPr>
          <p:cNvPr id="3" name="图片 2" descr="IMG_2558.HEIC"/>
          <p:cNvPicPr>
            <a:picLocks noChangeAspect="1"/>
          </p:cNvPicPr>
          <p:nvPr/>
        </p:nvPicPr>
        <p:blipFill>
          <a:blip r:embed="rId3"/>
          <a:srcRect t="22901" b="5110"/>
          <a:stretch>
            <a:fillRect/>
          </a:stretch>
        </p:blipFill>
        <p:spPr>
          <a:xfrm>
            <a:off x="4536440" y="1078865"/>
            <a:ext cx="7333615" cy="4243070"/>
          </a:xfrm>
          <a:prstGeom prst="rect">
            <a:avLst/>
          </a:prstGeom>
        </p:spPr>
      </p:pic>
      <p:pic>
        <p:nvPicPr>
          <p:cNvPr id="4" name="图片 3" descr="IMG_2554"/>
          <p:cNvPicPr>
            <a:picLocks noChangeAspect="1"/>
          </p:cNvPicPr>
          <p:nvPr/>
        </p:nvPicPr>
        <p:blipFill>
          <a:blip r:embed="rId4"/>
          <a:srcRect l="26648" t="29557" r="38176" b="16972"/>
          <a:stretch>
            <a:fillRect/>
          </a:stretch>
        </p:blipFill>
        <p:spPr>
          <a:xfrm>
            <a:off x="260985" y="3032760"/>
            <a:ext cx="3538220" cy="2484755"/>
          </a:xfrm>
          <a:prstGeom prst="rect">
            <a:avLst/>
          </a:prstGeom>
        </p:spPr>
      </p:pic>
      <p:grpSp>
        <p:nvGrpSpPr>
          <p:cNvPr id="5" name="Group 127"/>
          <p:cNvGrpSpPr/>
          <p:nvPr/>
        </p:nvGrpSpPr>
        <p:grpSpPr>
          <a:xfrm>
            <a:off x="145098" y="613180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6" name="对角圆角矩形 5"/>
          <p:cNvSpPr/>
          <p:nvPr/>
        </p:nvSpPr>
        <p:spPr>
          <a:xfrm flipH="1">
            <a:off x="2569210" y="5763260"/>
            <a:ext cx="9496425" cy="1111250"/>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rPr>
              <a:t>形成感性认识为下一步教学打下基础，并能激发学生对科学探究的兴趣，培养科学探究精神，也进一步提出自由落体运动的概念以及条件。</a:t>
            </a:r>
            <a:endParaRPr kumimoji="0" lang="zh-CN" altLang="en-US" sz="2400" b="1" i="0" u="none" strike="noStrike" kern="1200" cap="none" spc="0" normalizeH="0" baseline="0" noProof="0">
              <a:ln>
                <a:noFill/>
              </a:ln>
              <a:solidFill>
                <a:srgbClr val="000000"/>
              </a:solidFill>
              <a:effectLst/>
              <a:uLnTx/>
              <a:uFillTx/>
              <a:latin typeface="楷体" panose="02010609060101010101" charset="-122"/>
              <a:ea typeface="楷体" panose="02010609060101010101" charset="-122"/>
              <a:cs typeface="楷体" panose="02010609060101010101" charset="-122"/>
            </a:endParaRPr>
          </a:p>
        </p:txBody>
      </p:sp>
      <p:pic>
        <p:nvPicPr>
          <p:cNvPr id="23" name="图片 22"/>
          <p:cNvPicPr>
            <a:picLocks noChangeAspect="1"/>
          </p:cNvPicPr>
          <p:nvPr/>
        </p:nvPicPr>
        <p:blipFill>
          <a:blip r:embed="rId5"/>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par>
                          <p:cTn id="12" fill="hold">
                            <p:stCondLst>
                              <p:cond delay="3000"/>
                            </p:stCondLst>
                            <p:childTnLst>
                              <p:par>
                                <p:cTn id="13" presetID="3"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par>
                          <p:cTn id="16" fill="hold">
                            <p:stCondLst>
                              <p:cond delay="3500"/>
                            </p:stCondLst>
                            <p:childTnLst>
                              <p:par>
                                <p:cTn id="17" presetID="18" presetClass="entr" presetSubtype="1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par>
                          <p:cTn id="20" fill="hold">
                            <p:stCondLst>
                              <p:cond delay="4000"/>
                            </p:stCondLst>
                            <p:childTnLst>
                              <p:par>
                                <p:cTn id="21" presetID="1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lide(fromBottom)">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组合 27"/>
          <p:cNvGrpSpPr/>
          <p:nvPr/>
        </p:nvGrpSpPr>
        <p:grpSpPr>
          <a:xfrm>
            <a:off x="3799023" y="400194"/>
            <a:ext cx="4593954" cy="1031890"/>
            <a:chOff x="3590568" y="400194"/>
            <a:chExt cx="5213316" cy="1031890"/>
          </a:xfrm>
        </p:grpSpPr>
        <p:grpSp>
          <p:nvGrpSpPr>
            <p:cNvPr id="29" name="组合 28"/>
            <p:cNvGrpSpPr/>
            <p:nvPr/>
          </p:nvGrpSpPr>
          <p:grpSpPr>
            <a:xfrm>
              <a:off x="3590568" y="400194"/>
              <a:ext cx="5213316" cy="1031890"/>
              <a:chOff x="7038412" y="5298115"/>
              <a:chExt cx="3099874" cy="517828"/>
            </a:xfrm>
          </p:grpSpPr>
          <p:grpSp>
            <p:nvGrpSpPr>
              <p:cNvPr id="31" name="组合 30"/>
              <p:cNvGrpSpPr/>
              <p:nvPr/>
            </p:nvGrpSpPr>
            <p:grpSpPr>
              <a:xfrm>
                <a:off x="7038412" y="5298115"/>
                <a:ext cx="3099874" cy="517828"/>
                <a:chOff x="5718131" y="5650928"/>
                <a:chExt cx="4596458" cy="767829"/>
              </a:xfrm>
            </p:grpSpPr>
            <p:sp>
              <p:nvSpPr>
                <p:cNvPr id="33" name="圆角矩形 32"/>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圆角矩形 33"/>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0" name="矩形 29"/>
            <p:cNvSpPr/>
            <p:nvPr/>
          </p:nvSpPr>
          <p:spPr>
            <a:xfrm>
              <a:off x="3803152" y="594504"/>
              <a:ext cx="4748829" cy="645160"/>
            </a:xfrm>
            <a:prstGeom prst="rect">
              <a:avLst/>
            </a:prstGeom>
          </p:spPr>
          <p:txBody>
            <a:bodyPr wrap="square">
              <a:spAutoFit/>
            </a:bodyPr>
            <a:lstStyle/>
            <a:p>
              <a:pPr algn="ctr"/>
              <a:r>
                <a:rPr lang="zh-CN" altLang="en-US" sz="3600" dirty="0">
                  <a:solidFill>
                    <a:srgbClr val="FF0000"/>
                  </a:solidFill>
                  <a:effectLst>
                    <a:outerShdw blurRad="50800" dist="50800" dir="5400000" algn="ctr" rotWithShape="0">
                      <a:srgbClr val="FF0000">
                        <a:alpha val="100000"/>
                      </a:srgbClr>
                    </a:outerShdw>
                  </a:effectLst>
                  <a:latin typeface="楷体" panose="02010609060101010101" charset="-122"/>
                  <a:ea typeface="楷体" panose="02010609060101010101" charset="-122"/>
                  <a:sym typeface="微软雅黑" panose="020B0503020204020204" pitchFamily="34" charset="-122"/>
                  <a:hlinkClick r:id="rId1" action="ppaction://hlinkfile"/>
                </a:rPr>
                <a:t>合作探究运动性质</a:t>
              </a:r>
              <a:endParaRPr lang="zh-CN" altLang="en-US" sz="3600" dirty="0">
                <a:solidFill>
                  <a:srgbClr val="FF0000"/>
                </a:solidFill>
                <a:effectLst>
                  <a:outerShdw blurRad="50800" dist="50800" dir="5400000" algn="ctr" rotWithShape="0">
                    <a:srgbClr val="FF0000">
                      <a:alpha val="100000"/>
                    </a:srgbClr>
                  </a:outerShdw>
                </a:effectLst>
                <a:latin typeface="楷体" panose="02010609060101010101" charset="-122"/>
                <a:ea typeface="楷体" panose="02010609060101010101" charset="-122"/>
                <a:sym typeface="微软雅黑" panose="020B0503020204020204" pitchFamily="34" charset="-122"/>
                <a:hlinkClick r:id="rId1" action="ppaction://hlinkfile"/>
              </a:endParaRPr>
            </a:p>
          </p:txBody>
        </p:sp>
      </p:grpSp>
      <p:sp>
        <p:nvSpPr>
          <p:cNvPr id="112678" name="Rectangle 38"/>
          <p:cNvSpPr/>
          <p:nvPr/>
        </p:nvSpPr>
        <p:spPr>
          <a:xfrm>
            <a:off x="300038" y="2353945"/>
            <a:ext cx="396875" cy="1871663"/>
          </a:xfrm>
          <a:prstGeom prst="rect">
            <a:avLst/>
          </a:prstGeom>
          <a:noFill/>
          <a:ln w="19050" cap="flat" cmpd="sng">
            <a:solidFill>
              <a:srgbClr val="0000FF"/>
            </a:solidFill>
            <a:prstDash val="solid"/>
            <a:miter/>
            <a:headEnd type="none" w="med" len="med"/>
            <a:tailEnd type="none" w="med" len="med"/>
          </a:ln>
          <a:effectLst>
            <a:prstShdw prst="shdw17" dist="17961" dir="2699999">
              <a:srgbClr val="113155"/>
            </a:prstShdw>
          </a:effectLst>
        </p:spPr>
        <p:txBody>
          <a:bodyPr lIns="0" tIns="0" rIns="0" bIns="0" anchor="ctr"/>
          <a:p>
            <a:pPr eaLnBrk="0" hangingPunct="0"/>
            <a:r>
              <a:rPr lang="zh-CN" altLang="en-US" sz="2800" b="1" dirty="0">
                <a:solidFill>
                  <a:srgbClr val="000000"/>
                </a:solidFill>
                <a:latin typeface="楷体" panose="02010609060101010101" charset="-122"/>
                <a:ea typeface="楷体" panose="02010609060101010101" charset="-122"/>
              </a:rPr>
              <a:t>分</a:t>
            </a:r>
            <a:endParaRPr lang="zh-CN" altLang="en-US" sz="2800" b="1" dirty="0">
              <a:solidFill>
                <a:srgbClr val="000000"/>
              </a:solidFill>
              <a:latin typeface="楷体" panose="02010609060101010101" charset="-122"/>
              <a:ea typeface="楷体" panose="02010609060101010101" charset="-122"/>
            </a:endParaRPr>
          </a:p>
          <a:p>
            <a:pPr eaLnBrk="0" hangingPunct="0"/>
            <a:r>
              <a:rPr lang="zh-CN" altLang="en-US" sz="2800" b="1" dirty="0">
                <a:solidFill>
                  <a:srgbClr val="000000"/>
                </a:solidFill>
                <a:latin typeface="楷体" panose="02010609060101010101" charset="-122"/>
                <a:ea typeface="楷体" panose="02010609060101010101" charset="-122"/>
              </a:rPr>
              <a:t>组</a:t>
            </a:r>
            <a:endParaRPr lang="zh-CN" altLang="en-US" sz="2800" b="1" dirty="0">
              <a:solidFill>
                <a:srgbClr val="000000"/>
              </a:solidFill>
              <a:latin typeface="楷体" panose="02010609060101010101" charset="-122"/>
              <a:ea typeface="楷体" panose="02010609060101010101" charset="-122"/>
            </a:endParaRPr>
          </a:p>
          <a:p>
            <a:pPr eaLnBrk="0" hangingPunct="0"/>
            <a:r>
              <a:rPr lang="zh-CN" altLang="en-US" sz="2800" b="1" dirty="0">
                <a:solidFill>
                  <a:srgbClr val="000000"/>
                </a:solidFill>
                <a:latin typeface="楷体" panose="02010609060101010101" charset="-122"/>
                <a:ea typeface="楷体" panose="02010609060101010101" charset="-122"/>
              </a:rPr>
              <a:t>探</a:t>
            </a:r>
            <a:endParaRPr lang="zh-CN" altLang="en-US" sz="2800" b="1" dirty="0">
              <a:solidFill>
                <a:srgbClr val="000000"/>
              </a:solidFill>
              <a:latin typeface="楷体" panose="02010609060101010101" charset="-122"/>
              <a:ea typeface="楷体" panose="02010609060101010101" charset="-122"/>
            </a:endParaRPr>
          </a:p>
          <a:p>
            <a:pPr eaLnBrk="0" hangingPunct="0"/>
            <a:r>
              <a:rPr lang="zh-CN" altLang="en-US" sz="2800" b="1" dirty="0">
                <a:solidFill>
                  <a:srgbClr val="000000"/>
                </a:solidFill>
                <a:latin typeface="楷体" panose="02010609060101010101" charset="-122"/>
                <a:ea typeface="楷体" panose="02010609060101010101" charset="-122"/>
              </a:rPr>
              <a:t>究</a:t>
            </a:r>
            <a:endParaRPr lang="zh-CN" altLang="en-US" sz="2800" b="1" dirty="0">
              <a:solidFill>
                <a:srgbClr val="000000"/>
              </a:solidFill>
              <a:latin typeface="楷体" panose="02010609060101010101" charset="-122"/>
              <a:ea typeface="楷体" panose="02010609060101010101" charset="-122"/>
            </a:endParaRPr>
          </a:p>
        </p:txBody>
      </p:sp>
      <p:pic>
        <p:nvPicPr>
          <p:cNvPr id="112713" name="Picture 73" descr="验证机械能守恒"/>
          <p:cNvPicPr>
            <a:picLocks noChangeAspect="1"/>
          </p:cNvPicPr>
          <p:nvPr/>
        </p:nvPicPr>
        <p:blipFill>
          <a:blip r:embed="rId2">
            <a:clrChange>
              <a:clrFrom>
                <a:srgbClr val="FFFFFF"/>
              </a:clrFrom>
              <a:clrTo>
                <a:srgbClr val="FFFFFF">
                  <a:alpha val="0"/>
                </a:srgbClr>
              </a:clrTo>
            </a:clrChange>
          </a:blip>
          <a:stretch>
            <a:fillRect/>
          </a:stretch>
        </p:blipFill>
        <p:spPr>
          <a:xfrm>
            <a:off x="835343" y="1346200"/>
            <a:ext cx="2611756" cy="3888000"/>
          </a:xfrm>
          <a:prstGeom prst="rect">
            <a:avLst/>
          </a:prstGeom>
          <a:noFill/>
          <a:ln w="9525">
            <a:noFill/>
          </a:ln>
        </p:spPr>
      </p:pic>
      <p:pic>
        <p:nvPicPr>
          <p:cNvPr id="3" name="图片 2" descr="IMG_20201126_102343"/>
          <p:cNvPicPr>
            <a:picLocks noChangeAspect="1"/>
          </p:cNvPicPr>
          <p:nvPr/>
        </p:nvPicPr>
        <p:blipFill>
          <a:blip r:embed="rId3"/>
          <a:srcRect l="638" t="33072" r="915" b="-5539"/>
          <a:stretch>
            <a:fillRect/>
          </a:stretch>
        </p:blipFill>
        <p:spPr>
          <a:xfrm>
            <a:off x="3986530" y="1802765"/>
            <a:ext cx="6418580" cy="3543935"/>
          </a:xfrm>
          <a:prstGeom prst="rect">
            <a:avLst/>
          </a:prstGeom>
        </p:spPr>
      </p:pic>
      <p:sp>
        <p:nvSpPr>
          <p:cNvPr id="5" name="对角圆角矩形 4"/>
          <p:cNvSpPr/>
          <p:nvPr/>
        </p:nvSpPr>
        <p:spPr>
          <a:xfrm flipH="1">
            <a:off x="2397760" y="5405120"/>
            <a:ext cx="9886315" cy="1323975"/>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rPr>
              <a:t>①</a:t>
            </a:r>
            <a:r>
              <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rPr>
              <a:t>让学生经历探究、体验自由落体规律的发现过程。</a:t>
            </a:r>
            <a:endPar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rPr>
              <a:t>②</a:t>
            </a:r>
            <a:r>
              <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rPr>
              <a:t>让学生对物理现象从感性认识到理性和科学的认识。</a:t>
            </a:r>
            <a:endPar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rPr>
              <a:t>③突出重点，突破难点。</a:t>
            </a:r>
            <a:endPar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endParaRPr>
          </a:p>
        </p:txBody>
      </p:sp>
      <p:grpSp>
        <p:nvGrpSpPr>
          <p:cNvPr id="24" name="Group 127"/>
          <p:cNvGrpSpPr/>
          <p:nvPr/>
        </p:nvGrpSpPr>
        <p:grpSpPr>
          <a:xfrm>
            <a:off x="263843" y="580668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pic>
        <p:nvPicPr>
          <p:cNvPr id="23" name="图片 22"/>
          <p:cNvPicPr>
            <a:picLocks noChangeAspect="1"/>
          </p:cNvPicPr>
          <p:nvPr/>
        </p:nvPicPr>
        <p:blipFill>
          <a:blip r:embed="rId4"/>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12678"/>
                                        </p:tgtEl>
                                        <p:attrNameLst>
                                          <p:attrName>style.visibility</p:attrName>
                                        </p:attrNameLst>
                                      </p:cBhvr>
                                      <p:to>
                                        <p:strVal val="visible"/>
                                      </p:to>
                                    </p:set>
                                    <p:animEffect transition="in" filter="wipe(up)">
                                      <p:cBhvr>
                                        <p:cTn id="11" dur="500"/>
                                        <p:tgtEl>
                                          <p:spTgt spid="112678"/>
                                        </p:tgtEl>
                                      </p:cBhvr>
                                    </p:animEffect>
                                  </p:childTnLst>
                                </p:cTn>
                              </p:par>
                            </p:childTnLst>
                          </p:cTn>
                        </p:par>
                        <p:par>
                          <p:cTn id="12" fill="hold">
                            <p:stCondLst>
                              <p:cond delay="1500"/>
                            </p:stCondLst>
                            <p:childTnLst>
                              <p:par>
                                <p:cTn id="13" presetID="5" presetClass="entr" presetSubtype="10" fill="hold" nodeType="afterEffect">
                                  <p:stCondLst>
                                    <p:cond delay="0"/>
                                  </p:stCondLst>
                                  <p:childTnLst>
                                    <p:set>
                                      <p:cBhvr>
                                        <p:cTn id="14" dur="1" fill="hold">
                                          <p:stCondLst>
                                            <p:cond delay="0"/>
                                          </p:stCondLst>
                                        </p:cTn>
                                        <p:tgtEl>
                                          <p:spTgt spid="112713"/>
                                        </p:tgtEl>
                                        <p:attrNameLst>
                                          <p:attrName>style.visibility</p:attrName>
                                        </p:attrNameLst>
                                      </p:cBhvr>
                                      <p:to>
                                        <p:strVal val="visible"/>
                                      </p:to>
                                    </p:set>
                                    <p:animEffect transition="in" filter="checkerboard(across)">
                                      <p:cBhvr>
                                        <p:cTn id="15" dur="500"/>
                                        <p:tgtEl>
                                          <p:spTgt spid="112713"/>
                                        </p:tgtEl>
                                      </p:cBhvr>
                                    </p:animEffect>
                                  </p:childTnLst>
                                </p:cTn>
                              </p:par>
                            </p:childTnLst>
                          </p:cTn>
                        </p:par>
                        <p:par>
                          <p:cTn id="16" fill="hold">
                            <p:stCondLst>
                              <p:cond delay="2000"/>
                            </p:stCondLst>
                            <p:childTnLst>
                              <p:par>
                                <p:cTn id="17" presetID="21" presetClass="entr" presetSubtype="1" fill="hold" nodeType="afterEffect">
                                  <p:stCondLst>
                                    <p:cond delay="0"/>
                                  </p:stCondLst>
                                  <p:childTnLst>
                                    <p:set>
                                      <p:cBhvr>
                                        <p:cTn id="18" dur="1000" fill="hold">
                                          <p:stCondLst>
                                            <p:cond delay="0"/>
                                          </p:stCondLst>
                                        </p:cTn>
                                        <p:tgtEl>
                                          <p:spTgt spid="3"/>
                                        </p:tgtEl>
                                        <p:attrNameLst>
                                          <p:attrName>style.visibility</p:attrName>
                                        </p:attrNameLst>
                                      </p:cBhvr>
                                      <p:to>
                                        <p:strVal val="visible"/>
                                      </p:to>
                                    </p:set>
                                    <p:animEffect transition="in" filter="wheel(1)">
                                      <p:cBhvr>
                                        <p:cTn id="19" dur="1000"/>
                                        <p:tgtEl>
                                          <p:spTgt spid="3"/>
                                        </p:tgtEl>
                                      </p:cBhvr>
                                    </p:animEffect>
                                  </p:childTnLst>
                                </p:cTn>
                              </p:par>
                            </p:childTnLst>
                          </p:cTn>
                        </p:par>
                        <p:par>
                          <p:cTn id="20" fill="hold">
                            <p:stCondLst>
                              <p:cond delay="3000"/>
                            </p:stCondLst>
                            <p:childTnLst>
                              <p:par>
                                <p:cTn id="21" presetID="1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lide(fromBottom)">
                                      <p:cBhvr>
                                        <p:cTn id="23" dur="500"/>
                                        <p:tgtEl>
                                          <p:spTgt spid="2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lide(fromBottom)">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8" grpId="0" bldLvl="0" animBg="1"/>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639616" y="162573"/>
            <a:ext cx="1065555" cy="1065555"/>
            <a:chOff x="1576876" y="1819288"/>
            <a:chExt cx="1065555" cy="1065555"/>
          </a:xfrm>
        </p:grpSpPr>
        <p:grpSp>
          <p:nvGrpSpPr>
            <p:cNvPr id="89" name="组合 88"/>
            <p:cNvGrpSpPr/>
            <p:nvPr/>
          </p:nvGrpSpPr>
          <p:grpSpPr>
            <a:xfrm>
              <a:off x="1576876" y="1819288"/>
              <a:ext cx="1065555" cy="1065555"/>
              <a:chOff x="603281" y="217863"/>
              <a:chExt cx="1784707" cy="1784707"/>
            </a:xfrm>
          </p:grpSpPr>
          <p:grpSp>
            <p:nvGrpSpPr>
              <p:cNvPr id="90" name="组合 89"/>
              <p:cNvGrpSpPr/>
              <p:nvPr/>
            </p:nvGrpSpPr>
            <p:grpSpPr>
              <a:xfrm>
                <a:off x="603281" y="217863"/>
                <a:ext cx="1784707" cy="1784707"/>
                <a:chOff x="1827622" y="1343919"/>
                <a:chExt cx="2304000" cy="2304000"/>
              </a:xfrm>
            </p:grpSpPr>
            <p:sp>
              <p:nvSpPr>
                <p:cNvPr id="92" name="椭圆 78"/>
                <p:cNvSpPr/>
                <p:nvPr/>
              </p:nvSpPr>
              <p:spPr>
                <a:xfrm>
                  <a:off x="1827622" y="1343919"/>
                  <a:ext cx="2304000" cy="2304000"/>
                </a:xfrm>
                <a:prstGeom prst="roundRect">
                  <a:avLst/>
                </a:prstGeom>
                <a:gradFill flip="none" rotWithShape="1">
                  <a:gsLst>
                    <a:gs pos="100000">
                      <a:sysClr val="window" lastClr="FFFFFF">
                        <a:lumMod val="85000"/>
                      </a:sysClr>
                    </a:gs>
                    <a:gs pos="0">
                      <a:sysClr val="window" lastClr="FFFFFF"/>
                    </a:gs>
                  </a:gsLst>
                  <a:path path="circle">
                    <a:fillToRect l="100000" b="100000"/>
                  </a:path>
                  <a:tileRect t="-100000" r="-100000"/>
                </a:gradFill>
                <a:ln w="12700" cap="flat" cmpd="sng" algn="ctr">
                  <a:noFill/>
                  <a:prstDash val="solid"/>
                </a:ln>
                <a:effectLst>
                  <a:outerShdw blurRad="635000" dist="469900" dir="8400000" sx="46000" sy="46000" algn="tr" rotWithShape="0">
                    <a:prstClr val="black">
                      <a:alpha val="6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椭圆 79"/>
                <p:cNvSpPr/>
                <p:nvPr/>
              </p:nvSpPr>
              <p:spPr>
                <a:xfrm>
                  <a:off x="1877481" y="1393778"/>
                  <a:ext cx="2204282" cy="2204282"/>
                </a:xfrm>
                <a:prstGeom prst="roundRect">
                  <a:avLst/>
                </a:prstGeom>
                <a:gradFill flip="none" rotWithShape="1">
                  <a:gsLst>
                    <a:gs pos="100000">
                      <a:sysClr val="window" lastClr="FFFFFF">
                        <a:lumMod val="85000"/>
                      </a:sysClr>
                    </a:gs>
                    <a:gs pos="0">
                      <a:sysClr val="window" lastClr="FFFFFF"/>
                    </a:gs>
                  </a:gsLst>
                  <a:path path="circle">
                    <a:fillToRect l="100000" b="100000"/>
                  </a:path>
                  <a:tileRect t="-100000" r="-100000"/>
                </a:gradFill>
                <a:ln w="12700" cap="flat" cmpd="sng" algn="ctr">
                  <a:noFill/>
                  <a:prstDash val="solid"/>
                </a:ln>
                <a:effectLst>
                  <a:outerShdw blurRad="635000" dist="469900" dir="8400000" sx="46000" sy="46000" algn="tr" rotWithShape="0">
                    <a:prstClr val="black">
                      <a:alpha val="61000"/>
                    </a:prstClr>
                  </a:outerShdw>
                </a:effectLst>
              </p:spPr>
              <p:txBody>
                <a:bodyPr rtlCol="0" anchor="ctr"/>
                <a:lstStyle/>
                <a:p>
                  <a:pPr algn="ctr" defTabSz="914400"/>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1" name="椭圆 77"/>
              <p:cNvSpPr>
                <a:spLocks noChangeAspect="1"/>
              </p:cNvSpPr>
              <p:nvPr/>
            </p:nvSpPr>
            <p:spPr>
              <a:xfrm>
                <a:off x="775634" y="390216"/>
                <a:ext cx="1440000" cy="1440000"/>
              </a:xfrm>
              <a:prstGeom prst="roundRect">
                <a:avLst/>
              </a:prstGeom>
              <a:gradFill>
                <a:gsLst>
                  <a:gs pos="0">
                    <a:schemeClr val="accent1">
                      <a:lumMod val="75000"/>
                    </a:schemeClr>
                  </a:gs>
                  <a:gs pos="100000">
                    <a:schemeClr val="accent1"/>
                  </a:gs>
                </a:gsLst>
                <a:lin ang="2700000" scaled="0"/>
              </a:gra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8" name="Group 80"/>
            <p:cNvGrpSpPr/>
            <p:nvPr/>
          </p:nvGrpSpPr>
          <p:grpSpPr>
            <a:xfrm>
              <a:off x="1935095" y="2110099"/>
              <a:ext cx="319088" cy="465138"/>
              <a:chOff x="3582988" y="3510757"/>
              <a:chExt cx="319088" cy="465138"/>
            </a:xfrm>
            <a:solidFill>
              <a:schemeClr val="bg1"/>
            </a:solidFill>
          </p:grpSpPr>
          <p:sp>
            <p:nvSpPr>
              <p:cNvPr id="149"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228600" fontAlgn="base" hangingPunct="0">
                  <a:spcBef>
                    <a:spcPct val="0"/>
                  </a:spcBef>
                  <a:spcAft>
                    <a:spcPct val="0"/>
                  </a:spcAft>
                </a:pP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0"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228600" fontAlgn="base" hangingPunct="0">
                  <a:spcBef>
                    <a:spcPct val="0"/>
                  </a:spcBef>
                  <a:spcAft>
                    <a:spcPct val="0"/>
                  </a:spcAft>
                </a:pP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86" name="组合 85"/>
          <p:cNvGrpSpPr/>
          <p:nvPr/>
        </p:nvGrpSpPr>
        <p:grpSpPr>
          <a:xfrm>
            <a:off x="2913833" y="93489"/>
            <a:ext cx="4593954" cy="1031890"/>
            <a:chOff x="3590568" y="400194"/>
            <a:chExt cx="5213316" cy="1031890"/>
          </a:xfrm>
        </p:grpSpPr>
        <p:grpSp>
          <p:nvGrpSpPr>
            <p:cNvPr id="87" name="组合 86"/>
            <p:cNvGrpSpPr/>
            <p:nvPr/>
          </p:nvGrpSpPr>
          <p:grpSpPr>
            <a:xfrm>
              <a:off x="3590568" y="400194"/>
              <a:ext cx="5213316" cy="1031890"/>
              <a:chOff x="7038412" y="5298115"/>
              <a:chExt cx="3099874" cy="517828"/>
            </a:xfrm>
          </p:grpSpPr>
          <p:grpSp>
            <p:nvGrpSpPr>
              <p:cNvPr id="114" name="组合 113"/>
              <p:cNvGrpSpPr/>
              <p:nvPr/>
            </p:nvGrpSpPr>
            <p:grpSpPr>
              <a:xfrm>
                <a:off x="7038412" y="5298115"/>
                <a:ext cx="3099874" cy="517828"/>
                <a:chOff x="5718131" y="5650928"/>
                <a:chExt cx="4596458" cy="767829"/>
              </a:xfrm>
            </p:grpSpPr>
            <p:sp>
              <p:nvSpPr>
                <p:cNvPr id="116" name="圆角矩形 11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圆角矩形 116"/>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5" name="TextBox 19"/>
              <p:cNvSpPr txBox="1"/>
              <p:nvPr/>
            </p:nvSpPr>
            <p:spPr>
              <a:xfrm>
                <a:off x="7388745" y="5409497"/>
                <a:ext cx="2317223" cy="292847"/>
              </a:xfrm>
              <a:prstGeom prst="rect">
                <a:avLst/>
              </a:prstGeom>
              <a:noFill/>
            </p:spPr>
            <p:txBody>
              <a:bodyPr wrap="none" rtlCol="0">
                <a:spAutoFit/>
              </a:bodyPr>
              <a:lstStyle/>
              <a:p>
                <a:r>
                  <a:rPr lang="zh-CN" altLang="en-US" sz="3200" dirty="0">
                    <a:solidFill>
                      <a:schemeClr val="bg1"/>
                    </a:solidFill>
                    <a:latin typeface="楷体" panose="02010609060101010101" charset="-122"/>
                    <a:ea typeface="楷体" panose="02010609060101010101" charset="-122"/>
                    <a:sym typeface="微软雅黑" panose="020B0503020204020204" pitchFamily="34" charset="-122"/>
                  </a:rPr>
                  <a:t>深入探究运动性质</a:t>
                </a:r>
                <a:endParaRPr lang="zh-CN" altLang="en-US" sz="32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sp>
          <p:nvSpPr>
            <p:cNvPr id="88" name="矩形 87"/>
            <p:cNvSpPr/>
            <p:nvPr/>
          </p:nvSpPr>
          <p:spPr>
            <a:xfrm>
              <a:off x="4055479" y="625993"/>
              <a:ext cx="4283494" cy="706755"/>
            </a:xfrm>
            <a:prstGeom prst="rect">
              <a:avLst/>
            </a:prstGeom>
          </p:spPr>
          <p:txBody>
            <a:bodyPr wrap="square">
              <a:spAutoFit/>
            </a:bodyPr>
            <a:lstStyle/>
            <a:p>
              <a:pPr algn="ctr"/>
              <a:endPar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文本框 7"/>
          <p:cNvSpPr txBox="1"/>
          <p:nvPr/>
        </p:nvSpPr>
        <p:spPr>
          <a:xfrm>
            <a:off x="356870" y="1297305"/>
            <a:ext cx="4685665" cy="521970"/>
          </a:xfrm>
          <a:prstGeom prst="rect">
            <a:avLst/>
          </a:prstGeom>
          <a:noFill/>
        </p:spPr>
        <p:txBody>
          <a:bodyPr wrap="square" rtlCol="0">
            <a:spAutoFit/>
          </a:bodyPr>
          <a:p>
            <a:pPr lvl="0">
              <a:defRPr/>
            </a:pPr>
            <a:r>
              <a:rPr lang="zh-CN" altLang="en-US" sz="2800" b="1" i="0" dirty="0">
                <a:latin typeface="楷体" panose="02010609060101010101" charset="-122"/>
                <a:ea typeface="楷体" panose="02010609060101010101" charset="-122"/>
              </a:rPr>
              <a:t>实验验证：方法二</a:t>
            </a:r>
            <a:endParaRPr lang="zh-CN" altLang="en-US" sz="2800" b="1" i="0" dirty="0">
              <a:latin typeface="楷体" panose="02010609060101010101" charset="-122"/>
              <a:ea typeface="楷体" panose="02010609060101010101" charset="-122"/>
            </a:endParaRPr>
          </a:p>
        </p:txBody>
      </p:sp>
      <p:pic>
        <p:nvPicPr>
          <p:cNvPr id="9" name="图片 8" descr="00007[00_09_48][20190226-213746]"/>
          <p:cNvPicPr>
            <a:picLocks noChangeAspect="1"/>
          </p:cNvPicPr>
          <p:nvPr/>
        </p:nvPicPr>
        <p:blipFill>
          <a:blip r:embed="rId1"/>
          <a:stretch>
            <a:fillRect/>
          </a:stretch>
        </p:blipFill>
        <p:spPr>
          <a:xfrm>
            <a:off x="1602105" y="2062480"/>
            <a:ext cx="4543425" cy="2486025"/>
          </a:xfrm>
          <a:prstGeom prst="rect">
            <a:avLst/>
          </a:prstGeom>
        </p:spPr>
      </p:pic>
      <p:pic>
        <p:nvPicPr>
          <p:cNvPr id="11" name="图片 10" descr="00007[00_07_31][20190226-212955]"/>
          <p:cNvPicPr>
            <a:picLocks noChangeAspect="1"/>
          </p:cNvPicPr>
          <p:nvPr/>
        </p:nvPicPr>
        <p:blipFill>
          <a:blip r:embed="rId2"/>
          <a:stretch>
            <a:fillRect/>
          </a:stretch>
        </p:blipFill>
        <p:spPr>
          <a:xfrm>
            <a:off x="7202170" y="965200"/>
            <a:ext cx="3019425" cy="4162425"/>
          </a:xfrm>
          <a:prstGeom prst="rect">
            <a:avLst/>
          </a:prstGeom>
        </p:spPr>
      </p:pic>
      <p:grpSp>
        <p:nvGrpSpPr>
          <p:cNvPr id="10" name="Group 127"/>
          <p:cNvGrpSpPr/>
          <p:nvPr/>
        </p:nvGrpSpPr>
        <p:grpSpPr>
          <a:xfrm>
            <a:off x="77153" y="574318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12" name="对角圆角矩形 11"/>
          <p:cNvSpPr/>
          <p:nvPr/>
        </p:nvSpPr>
        <p:spPr>
          <a:xfrm flipH="1">
            <a:off x="2239010" y="5405120"/>
            <a:ext cx="9886315" cy="1323975"/>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rPr>
              <a:t>①</a:t>
            </a:r>
            <a:r>
              <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rPr>
              <a:t>让学生更直观观察运动规律</a:t>
            </a:r>
            <a:endPar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rPr>
              <a:t>②</a:t>
            </a:r>
            <a:r>
              <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rPr>
              <a:t>通过该实验装置展现</a:t>
            </a:r>
            <a:r>
              <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rPr>
              <a:t>科技的发展与进步，激发学生对科学技术研究的热忱。</a:t>
            </a:r>
            <a:endPar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750"/>
                                        <p:tgtEl>
                                          <p:spTgt spid="86"/>
                                        </p:tgtEl>
                                      </p:cBhvr>
                                    </p:animEffect>
                                  </p:childTnLst>
                                </p:cTn>
                              </p:par>
                            </p:childTnLst>
                          </p:cTn>
                        </p:par>
                        <p:par>
                          <p:cTn id="8" fill="hold">
                            <p:stCondLst>
                              <p:cond delay="1000"/>
                            </p:stCondLst>
                            <p:childTnLst>
                              <p:par>
                                <p:cTn id="9" presetID="23" presetClass="entr" presetSubtype="3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600" fill="hold"/>
                                        <p:tgtEl>
                                          <p:spTgt spid="2"/>
                                        </p:tgtEl>
                                        <p:attrNameLst>
                                          <p:attrName>ppt_w</p:attrName>
                                        </p:attrNameLst>
                                      </p:cBhvr>
                                      <p:tavLst>
                                        <p:tav tm="0">
                                          <p:val>
                                            <p:strVal val="(6*min(max(#ppt_w*#ppt_h,.3),1)-7.4)/-.7*#ppt_w"/>
                                          </p:val>
                                        </p:tav>
                                        <p:tav tm="100000">
                                          <p:val>
                                            <p:strVal val="#ppt_w"/>
                                          </p:val>
                                        </p:tav>
                                      </p:tavLst>
                                    </p:anim>
                                    <p:anim calcmode="lin" valueType="num">
                                      <p:cBhvr>
                                        <p:cTn id="12" dur="600" fill="hold"/>
                                        <p:tgtEl>
                                          <p:spTgt spid="2"/>
                                        </p:tgtEl>
                                        <p:attrNameLst>
                                          <p:attrName>ppt_h</p:attrName>
                                        </p:attrNameLst>
                                      </p:cBhvr>
                                      <p:tavLst>
                                        <p:tav tm="0">
                                          <p:val>
                                            <p:strVal val="(6*min(max(#ppt_w*#ppt_h,.3),1)-7.4)/-.7*#ppt_h"/>
                                          </p:val>
                                        </p:tav>
                                        <p:tav tm="100000">
                                          <p:val>
                                            <p:strVal val="#ppt_h"/>
                                          </p:val>
                                        </p:tav>
                                      </p:tavLst>
                                    </p:anim>
                                    <p:anim calcmode="lin" valueType="num">
                                      <p:cBhvr>
                                        <p:cTn id="13" dur="600" fill="hold"/>
                                        <p:tgtEl>
                                          <p:spTgt spid="2"/>
                                        </p:tgtEl>
                                        <p:attrNameLst>
                                          <p:attrName>ppt_x</p:attrName>
                                        </p:attrNameLst>
                                      </p:cBhvr>
                                      <p:tavLst>
                                        <p:tav tm="0">
                                          <p:val>
                                            <p:fltVal val="0.5"/>
                                          </p:val>
                                        </p:tav>
                                        <p:tav tm="100000">
                                          <p:val>
                                            <p:strVal val="#ppt_x"/>
                                          </p:val>
                                        </p:tav>
                                      </p:tavLst>
                                    </p:anim>
                                    <p:anim calcmode="lin" valueType="num">
                                      <p:cBhvr>
                                        <p:cTn id="14" dur="600" fill="hold"/>
                                        <p:tgtEl>
                                          <p:spTgt spid="2"/>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lide(fromBottom)">
                                      <p:cBhvr>
                                        <p:cTn id="24" dur="500"/>
                                        <p:tgtEl>
                                          <p:spTgt spid="1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lide(fromBottom)">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4" name="图片 33"/>
          <p:cNvPicPr>
            <a:picLocks noChangeAspect="1"/>
          </p:cNvPicPr>
          <p:nvPr/>
        </p:nvPicPr>
        <p:blipFill>
          <a:blip r:embed="rId1"/>
          <a:stretch>
            <a:fillRect/>
          </a:stretch>
        </p:blipFill>
        <p:spPr>
          <a:xfrm>
            <a:off x="5405120" y="1004570"/>
            <a:ext cx="3331845" cy="3310255"/>
          </a:xfrm>
          <a:prstGeom prst="rect">
            <a:avLst/>
          </a:prstGeom>
        </p:spPr>
      </p:pic>
      <p:sp>
        <p:nvSpPr>
          <p:cNvPr id="35" name="AutoShape 6"/>
          <p:cNvSpPr>
            <a:spLocks noChangeArrowheads="1"/>
          </p:cNvSpPr>
          <p:nvPr/>
        </p:nvSpPr>
        <p:spPr bwMode="auto">
          <a:xfrm>
            <a:off x="8964201" y="1718781"/>
            <a:ext cx="2850455" cy="457188"/>
          </a:xfrm>
          <a:prstGeom prst="wedgeRectCallout">
            <a:avLst>
              <a:gd name="adj1" fmla="val -113020"/>
              <a:gd name="adj2" fmla="val 14327"/>
            </a:avLst>
          </a:prstGeom>
          <a:noFill/>
          <a:ln w="25400">
            <a:solidFill>
              <a:srgbClr val="FF0000"/>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i="0" dirty="0">
                <a:latin typeface="楷体" panose="02010609060101010101" charset="-122"/>
                <a:ea typeface="楷体" panose="02010609060101010101" charset="-122"/>
              </a:rPr>
              <a:t>江津</a:t>
            </a:r>
            <a:r>
              <a:rPr lang="zh-CN" altLang="en-US" sz="2400" b="1" i="0" dirty="0" smtClean="0">
                <a:latin typeface="楷体" panose="02010609060101010101" charset="-122"/>
                <a:ea typeface="楷体" panose="02010609060101010101" charset="-122"/>
              </a:rPr>
              <a:t>：</a:t>
            </a:r>
            <a:r>
              <a:rPr lang="en-US" altLang="zh-CN" sz="2400" b="1" dirty="0" smtClean="0">
                <a:latin typeface="Times New Roman" panose="02020603050405020304" charset="0"/>
                <a:ea typeface="微软雅黑" panose="020B0503020204020204" pitchFamily="34" charset="-122"/>
                <a:cs typeface="Times New Roman" panose="02020603050405020304" charset="0"/>
              </a:rPr>
              <a:t>g =9.791m/s</a:t>
            </a:r>
            <a:r>
              <a:rPr lang="en-US" altLang="zh-CN" sz="2400" b="1" baseline="30000" dirty="0" smtClean="0">
                <a:latin typeface="Times New Roman" panose="02020603050405020304" charset="0"/>
                <a:ea typeface="微软雅黑" panose="020B0503020204020204" pitchFamily="34" charset="-122"/>
                <a:cs typeface="Times New Roman" panose="02020603050405020304" charset="0"/>
              </a:rPr>
              <a:t>2</a:t>
            </a:r>
            <a:endParaRPr lang="en-US" altLang="zh-CN" sz="2400" b="1" baseline="30000" dirty="0">
              <a:latin typeface="Times New Roman" panose="02020603050405020304" charset="0"/>
              <a:ea typeface="微软雅黑" panose="020B0503020204020204" pitchFamily="34" charset="-122"/>
              <a:cs typeface="Times New Roman" panose="02020603050405020304" charset="0"/>
            </a:endParaRPr>
          </a:p>
        </p:txBody>
      </p:sp>
      <p:sp>
        <p:nvSpPr>
          <p:cNvPr id="36" name="AutoShape 3"/>
          <p:cNvSpPr>
            <a:spLocks noChangeArrowheads="1"/>
          </p:cNvSpPr>
          <p:nvPr/>
        </p:nvSpPr>
        <p:spPr bwMode="auto">
          <a:xfrm>
            <a:off x="9030241" y="2331914"/>
            <a:ext cx="2850455" cy="524060"/>
          </a:xfrm>
          <a:prstGeom prst="wedgeRectCallout">
            <a:avLst>
              <a:gd name="adj1" fmla="val -120173"/>
              <a:gd name="adj2" fmla="val -23119"/>
            </a:avLst>
          </a:prstGeom>
          <a:noFill/>
          <a:ln w="25400">
            <a:solidFill>
              <a:srgbClr val="FF0000"/>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i="0" dirty="0" smtClean="0">
                <a:latin typeface="楷体" panose="02010609060101010101" charset="-122"/>
                <a:ea typeface="楷体" panose="02010609060101010101" charset="-122"/>
              </a:rPr>
              <a:t>曼谷：</a:t>
            </a:r>
            <a:r>
              <a:rPr lang="en-US" altLang="zh-CN" sz="2400" b="1" dirty="0" smtClean="0">
                <a:latin typeface="Times New Roman" panose="02020603050405020304" charset="0"/>
                <a:ea typeface="微软雅黑" panose="020B0503020204020204" pitchFamily="34" charset="-122"/>
                <a:cs typeface="Times New Roman" panose="02020603050405020304" charset="0"/>
              </a:rPr>
              <a:t>g =9.782m/s</a:t>
            </a:r>
            <a:r>
              <a:rPr lang="en-US" altLang="zh-CN" sz="2400" b="1" baseline="30000" dirty="0" smtClean="0">
                <a:latin typeface="Times New Roman" panose="02020603050405020304" charset="0"/>
                <a:ea typeface="微软雅黑" panose="020B0503020204020204" pitchFamily="34" charset="-122"/>
                <a:cs typeface="Times New Roman" panose="02020603050405020304" charset="0"/>
              </a:rPr>
              <a:t>2</a:t>
            </a:r>
            <a:endParaRPr lang="en-US" altLang="zh-CN" sz="2400" b="1" baseline="30000" dirty="0">
              <a:latin typeface="Times New Roman" panose="02020603050405020304" charset="0"/>
              <a:ea typeface="微软雅黑" panose="020B0503020204020204" pitchFamily="34" charset="-122"/>
              <a:cs typeface="Times New Roman" panose="02020603050405020304" charset="0"/>
            </a:endParaRPr>
          </a:p>
        </p:txBody>
      </p:sp>
      <p:sp>
        <p:nvSpPr>
          <p:cNvPr id="37" name="AutoShape 3"/>
          <p:cNvSpPr>
            <a:spLocks noChangeArrowheads="1"/>
          </p:cNvSpPr>
          <p:nvPr/>
        </p:nvSpPr>
        <p:spPr bwMode="auto">
          <a:xfrm>
            <a:off x="9112791" y="2948421"/>
            <a:ext cx="2850455" cy="409026"/>
          </a:xfrm>
          <a:prstGeom prst="wedgeRectCallout">
            <a:avLst>
              <a:gd name="adj1" fmla="val -116246"/>
              <a:gd name="adj2" fmla="val -42439"/>
            </a:avLst>
          </a:prstGeom>
          <a:noFill/>
          <a:ln w="28575">
            <a:solidFill>
              <a:srgbClr val="FF3300"/>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i="0" dirty="0" smtClean="0">
                <a:latin typeface="楷体" panose="02010609060101010101" charset="-122"/>
                <a:ea typeface="楷体" panose="02010609060101010101" charset="-122"/>
              </a:rPr>
              <a:t>赤道：</a:t>
            </a:r>
            <a:r>
              <a:rPr lang="en-US" altLang="zh-CN" sz="2400" b="1" dirty="0" smtClean="0">
                <a:latin typeface="Times New Roman" panose="02020603050405020304" charset="0"/>
                <a:ea typeface="微软雅黑" panose="020B0503020204020204" pitchFamily="34" charset="-122"/>
                <a:cs typeface="Times New Roman" panose="02020603050405020304" charset="0"/>
              </a:rPr>
              <a:t>g </a:t>
            </a:r>
            <a:r>
              <a:rPr lang="en-US" altLang="zh-CN" sz="2400" b="1" dirty="0">
                <a:latin typeface="Times New Roman" panose="02020603050405020304" charset="0"/>
                <a:ea typeface="微软雅黑" panose="020B0503020204020204" pitchFamily="34" charset="-122"/>
                <a:cs typeface="Times New Roman" panose="02020603050405020304" charset="0"/>
              </a:rPr>
              <a:t>= </a:t>
            </a:r>
            <a:r>
              <a:rPr lang="en-US" altLang="zh-CN" sz="2400" b="1" dirty="0" smtClean="0">
                <a:latin typeface="Times New Roman" panose="02020603050405020304" charset="0"/>
                <a:ea typeface="微软雅黑" panose="020B0503020204020204" pitchFamily="34" charset="-122"/>
                <a:cs typeface="Times New Roman" panose="02020603050405020304" charset="0"/>
              </a:rPr>
              <a:t>9.780m/s</a:t>
            </a:r>
            <a:r>
              <a:rPr lang="en-US" altLang="zh-CN" sz="2400" b="1" baseline="30000" dirty="0" smtClean="0">
                <a:latin typeface="Times New Roman" panose="02020603050405020304" charset="0"/>
                <a:ea typeface="微软雅黑" panose="020B0503020204020204" pitchFamily="34" charset="-122"/>
                <a:cs typeface="Times New Roman" panose="02020603050405020304" charset="0"/>
              </a:rPr>
              <a:t>2</a:t>
            </a:r>
            <a:endParaRPr lang="en-US" altLang="zh-CN" sz="2400" b="1" baseline="30000" dirty="0">
              <a:latin typeface="Times New Roman" panose="02020603050405020304" charset="0"/>
              <a:ea typeface="微软雅黑" panose="020B0503020204020204" pitchFamily="34" charset="-122"/>
              <a:cs typeface="Times New Roman" panose="02020603050405020304" charset="0"/>
            </a:endParaRPr>
          </a:p>
        </p:txBody>
      </p:sp>
      <p:sp>
        <p:nvSpPr>
          <p:cNvPr id="38" name="AutoShape 4"/>
          <p:cNvSpPr>
            <a:spLocks noChangeArrowheads="1"/>
          </p:cNvSpPr>
          <p:nvPr/>
        </p:nvSpPr>
        <p:spPr bwMode="auto">
          <a:xfrm>
            <a:off x="8736871" y="3390204"/>
            <a:ext cx="2850455" cy="441150"/>
          </a:xfrm>
          <a:prstGeom prst="wedgeRectCallout">
            <a:avLst>
              <a:gd name="adj1" fmla="val -80333"/>
              <a:gd name="adj2" fmla="val 44129"/>
            </a:avLst>
          </a:prstGeom>
          <a:noFill/>
          <a:ln w="28575">
            <a:solidFill>
              <a:srgbClr val="FF0000"/>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i="0" dirty="0">
                <a:latin typeface="楷体" panose="02010609060101010101" charset="-122"/>
                <a:ea typeface="楷体" panose="02010609060101010101" charset="-122"/>
              </a:rPr>
              <a:t>悉尼</a:t>
            </a:r>
            <a:r>
              <a:rPr lang="zh-CN" altLang="en-US" sz="2400" b="1" i="0" dirty="0" smtClean="0">
                <a:latin typeface="楷体" panose="02010609060101010101" charset="-122"/>
                <a:ea typeface="楷体" panose="02010609060101010101" charset="-122"/>
              </a:rPr>
              <a:t>：</a:t>
            </a:r>
            <a:r>
              <a:rPr lang="en-US" altLang="zh-CN" sz="2400" b="1" dirty="0" smtClean="0">
                <a:latin typeface="Times New Roman" panose="02020603050405020304" charset="0"/>
                <a:ea typeface="微软雅黑" panose="020B0503020204020204" pitchFamily="34" charset="-122"/>
                <a:cs typeface="Times New Roman" panose="02020603050405020304" charset="0"/>
              </a:rPr>
              <a:t>g </a:t>
            </a:r>
            <a:r>
              <a:rPr lang="en-US" altLang="zh-CN" sz="2400" b="1" dirty="0">
                <a:latin typeface="Times New Roman" panose="02020603050405020304" charset="0"/>
                <a:ea typeface="微软雅黑" panose="020B0503020204020204" pitchFamily="34" charset="-122"/>
                <a:cs typeface="Times New Roman" panose="02020603050405020304" charset="0"/>
              </a:rPr>
              <a:t>= </a:t>
            </a:r>
            <a:r>
              <a:rPr lang="en-US" altLang="zh-CN" sz="2400" b="1" dirty="0" smtClean="0">
                <a:latin typeface="Times New Roman" panose="02020603050405020304" charset="0"/>
                <a:ea typeface="微软雅黑" panose="020B0503020204020204" pitchFamily="34" charset="-122"/>
                <a:cs typeface="Times New Roman" panose="02020603050405020304" charset="0"/>
              </a:rPr>
              <a:t>9.793m/s</a:t>
            </a:r>
            <a:r>
              <a:rPr lang="en-US" altLang="zh-CN" sz="2400" b="1" baseline="30000" dirty="0" smtClean="0">
                <a:latin typeface="Times New Roman" panose="02020603050405020304" charset="0"/>
                <a:ea typeface="微软雅黑" panose="020B0503020204020204" pitchFamily="34" charset="-122"/>
                <a:cs typeface="Times New Roman" panose="02020603050405020304" charset="0"/>
              </a:rPr>
              <a:t>2</a:t>
            </a:r>
            <a:endParaRPr lang="en-US" altLang="zh-CN" sz="2400" b="1" baseline="30000" dirty="0">
              <a:latin typeface="Times New Roman" panose="02020603050405020304" charset="0"/>
              <a:ea typeface="微软雅黑" panose="020B0503020204020204" pitchFamily="34" charset="-122"/>
              <a:cs typeface="Times New Roman" panose="02020603050405020304" charset="0"/>
            </a:endParaRPr>
          </a:p>
        </p:txBody>
      </p:sp>
      <p:sp>
        <p:nvSpPr>
          <p:cNvPr id="39" name="AutoShape 5"/>
          <p:cNvSpPr>
            <a:spLocks noChangeArrowheads="1"/>
          </p:cNvSpPr>
          <p:nvPr/>
        </p:nvSpPr>
        <p:spPr bwMode="auto">
          <a:xfrm>
            <a:off x="9112791" y="680228"/>
            <a:ext cx="2850455" cy="423804"/>
          </a:xfrm>
          <a:prstGeom prst="wedgeRectCallout">
            <a:avLst>
              <a:gd name="adj1" fmla="val -107702"/>
              <a:gd name="adj2" fmla="val 48144"/>
            </a:avLst>
          </a:prstGeom>
          <a:noFill/>
          <a:ln w="28575">
            <a:solidFill>
              <a:srgbClr val="FF3300"/>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i="0" dirty="0">
                <a:latin typeface="楷体" panose="02010609060101010101" charset="-122"/>
                <a:ea typeface="楷体" panose="02010609060101010101" charset="-122"/>
              </a:rPr>
              <a:t>北极</a:t>
            </a:r>
            <a:r>
              <a:rPr lang="zh-CN" altLang="en-US" sz="2400" b="1" i="0" dirty="0" smtClean="0">
                <a:latin typeface="楷体" panose="02010609060101010101" charset="-122"/>
                <a:ea typeface="楷体" panose="02010609060101010101" charset="-122"/>
              </a:rPr>
              <a:t>：</a:t>
            </a:r>
            <a:r>
              <a:rPr lang="en-US" altLang="zh-CN" sz="2400" b="1" i="1" dirty="0" smtClean="0">
                <a:latin typeface="Times New Roman" panose="02020603050405020304" charset="0"/>
                <a:ea typeface="微软雅黑" panose="020B0503020204020204" pitchFamily="34" charset="-122"/>
                <a:cs typeface="Times New Roman" panose="02020603050405020304" charset="0"/>
              </a:rPr>
              <a:t>g </a:t>
            </a:r>
            <a:r>
              <a:rPr lang="en-US" altLang="zh-CN" sz="2400" b="1" dirty="0">
                <a:latin typeface="Times New Roman" panose="02020603050405020304" charset="0"/>
                <a:ea typeface="微软雅黑" panose="020B0503020204020204" pitchFamily="34" charset="-122"/>
                <a:cs typeface="Times New Roman" panose="02020603050405020304" charset="0"/>
              </a:rPr>
              <a:t>= 9.832m/s</a:t>
            </a:r>
            <a:r>
              <a:rPr lang="en-US" altLang="zh-CN" sz="2400" b="1" baseline="30000" dirty="0">
                <a:latin typeface="Times New Roman" panose="02020603050405020304" charset="0"/>
                <a:ea typeface="微软雅黑" panose="020B0503020204020204" pitchFamily="34" charset="-122"/>
                <a:cs typeface="Times New Roman" panose="02020603050405020304" charset="0"/>
              </a:rPr>
              <a:t>2</a:t>
            </a:r>
            <a:endParaRPr lang="en-US" altLang="zh-CN" sz="2400" b="1" baseline="30000" dirty="0">
              <a:latin typeface="Times New Roman" panose="02020603050405020304" charset="0"/>
              <a:ea typeface="微软雅黑" panose="020B0503020204020204" pitchFamily="34" charset="-122"/>
              <a:cs typeface="Times New Roman" panose="02020603050405020304" charset="0"/>
            </a:endParaRPr>
          </a:p>
        </p:txBody>
      </p:sp>
      <p:sp>
        <p:nvSpPr>
          <p:cNvPr id="40" name="AutoShape 4"/>
          <p:cNvSpPr>
            <a:spLocks noChangeArrowheads="1"/>
          </p:cNvSpPr>
          <p:nvPr/>
        </p:nvSpPr>
        <p:spPr bwMode="auto">
          <a:xfrm>
            <a:off x="8964201" y="1184412"/>
            <a:ext cx="2850455" cy="427954"/>
          </a:xfrm>
          <a:prstGeom prst="wedgeRectCallout">
            <a:avLst>
              <a:gd name="adj1" fmla="val -108844"/>
              <a:gd name="adj2" fmla="val 70253"/>
            </a:avLst>
          </a:prstGeom>
          <a:noFill/>
          <a:ln w="25400">
            <a:solidFill>
              <a:srgbClr val="FF0000"/>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i="0" dirty="0">
                <a:latin typeface="楷体" panose="02010609060101010101" charset="-122"/>
                <a:ea typeface="楷体" panose="02010609060101010101" charset="-122"/>
              </a:rPr>
              <a:t>北京</a:t>
            </a:r>
            <a:r>
              <a:rPr lang="zh-CN" altLang="en-US" sz="2400" b="1" i="0" dirty="0" smtClean="0">
                <a:latin typeface="楷体" panose="02010609060101010101" charset="-122"/>
                <a:ea typeface="楷体" panose="02010609060101010101" charset="-122"/>
              </a:rPr>
              <a:t>：</a:t>
            </a:r>
            <a:r>
              <a:rPr lang="en-US" altLang="zh-CN" sz="2400" b="1" dirty="0" smtClean="0">
                <a:latin typeface="Times New Roman" panose="02020603050405020304" charset="0"/>
                <a:ea typeface="微软雅黑" panose="020B0503020204020204" pitchFamily="34" charset="-122"/>
                <a:cs typeface="Times New Roman" panose="02020603050405020304" charset="0"/>
              </a:rPr>
              <a:t>g </a:t>
            </a:r>
            <a:r>
              <a:rPr lang="en-US" altLang="zh-CN" sz="2400" b="1" dirty="0">
                <a:latin typeface="Times New Roman" panose="02020603050405020304" charset="0"/>
                <a:ea typeface="微软雅黑" panose="020B0503020204020204" pitchFamily="34" charset="-122"/>
                <a:cs typeface="Times New Roman" panose="02020603050405020304" charset="0"/>
              </a:rPr>
              <a:t>= </a:t>
            </a:r>
            <a:r>
              <a:rPr lang="en-US" altLang="zh-CN" sz="2400" b="1" dirty="0" smtClean="0">
                <a:latin typeface="Times New Roman" panose="02020603050405020304" charset="0"/>
                <a:ea typeface="微软雅黑" panose="020B0503020204020204" pitchFamily="34" charset="-122"/>
                <a:cs typeface="Times New Roman" panose="02020603050405020304" charset="0"/>
              </a:rPr>
              <a:t>9.801m/s</a:t>
            </a:r>
            <a:r>
              <a:rPr lang="en-US" altLang="zh-CN" sz="2400" b="1" baseline="30000" dirty="0" smtClean="0">
                <a:latin typeface="Times New Roman" panose="02020603050405020304" charset="0"/>
                <a:ea typeface="微软雅黑" panose="020B0503020204020204" pitchFamily="34" charset="-122"/>
                <a:cs typeface="Times New Roman" panose="02020603050405020304" charset="0"/>
              </a:rPr>
              <a:t>2</a:t>
            </a:r>
            <a:endParaRPr lang="en-US" altLang="zh-CN" sz="2400" b="1" baseline="30000" dirty="0">
              <a:latin typeface="Times New Roman" panose="02020603050405020304" charset="0"/>
              <a:ea typeface="微软雅黑" panose="020B0503020204020204" pitchFamily="34" charset="-122"/>
              <a:cs typeface="Times New Roman" panose="02020603050405020304" charset="0"/>
            </a:endParaRPr>
          </a:p>
        </p:txBody>
      </p:sp>
      <p:sp>
        <p:nvSpPr>
          <p:cNvPr id="41" name="文本框 40"/>
          <p:cNvSpPr txBox="1"/>
          <p:nvPr/>
        </p:nvSpPr>
        <p:spPr>
          <a:xfrm>
            <a:off x="3747770" y="600075"/>
            <a:ext cx="1816100" cy="583565"/>
          </a:xfrm>
          <a:prstGeom prst="rect">
            <a:avLst/>
          </a:prstGeom>
          <a:noFill/>
        </p:spPr>
        <p:txBody>
          <a:bodyPr wrap="none" rtlCol="0" anchor="t">
            <a:spAutoFit/>
          </a:bodyPr>
          <a:p>
            <a:r>
              <a:rPr lang="zh-CN" altLang="en-US" sz="3200" b="1" dirty="0">
                <a:latin typeface="楷体" panose="02010609060101010101" charset="-122"/>
                <a:ea typeface="楷体" panose="02010609060101010101" charset="-122"/>
                <a:cs typeface="楷体" panose="02010609060101010101" charset="-122"/>
                <a:sym typeface="+mn-ea"/>
              </a:rPr>
              <a:t>拓展探究</a:t>
            </a:r>
            <a:endParaRPr lang="en-US" altLang="zh-CN" sz="3200" b="1" dirty="0">
              <a:latin typeface="楷体" panose="02010609060101010101" charset="-122"/>
              <a:ea typeface="楷体" panose="02010609060101010101" charset="-122"/>
              <a:cs typeface="楷体" panose="02010609060101010101" charset="-122"/>
              <a:sym typeface="+mn-ea"/>
            </a:endParaRPr>
          </a:p>
        </p:txBody>
      </p:sp>
      <p:sp>
        <p:nvSpPr>
          <p:cNvPr id="10" name="对角圆角矩形 9"/>
          <p:cNvSpPr/>
          <p:nvPr/>
        </p:nvSpPr>
        <p:spPr>
          <a:xfrm flipH="1">
            <a:off x="6933565" y="4887595"/>
            <a:ext cx="5227320" cy="926465"/>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n-cs"/>
              </a:rPr>
              <a:t>通过类比，</a:t>
            </a:r>
            <a:r>
              <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rPr>
              <a:t>让学生总结出重力加速度随纬度变化的规律。</a:t>
            </a:r>
            <a:endParaRPr kumimoji="0" lang="en-US" altLang="zh-CN"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p:txBody>
      </p:sp>
      <p:grpSp>
        <p:nvGrpSpPr>
          <p:cNvPr id="11" name="Group 127"/>
          <p:cNvGrpSpPr/>
          <p:nvPr/>
        </p:nvGrpSpPr>
        <p:grpSpPr>
          <a:xfrm>
            <a:off x="8088948" y="4263002"/>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15382" name="文本框 1"/>
          <p:cNvSpPr txBox="1"/>
          <p:nvPr/>
        </p:nvSpPr>
        <p:spPr>
          <a:xfrm>
            <a:off x="836930" y="1718945"/>
            <a:ext cx="4178935" cy="953135"/>
          </a:xfrm>
          <a:prstGeom prst="rect">
            <a:avLst/>
          </a:prstGeom>
          <a:noFill/>
          <a:ln w="9525">
            <a:noFill/>
          </a:ln>
        </p:spPr>
        <p:txBody>
          <a:bodyPr wrap="square" anchor="t">
            <a:spAutoFit/>
          </a:bodyPr>
          <a:p>
            <a:pPr eaLnBrk="0" hangingPunct="0"/>
            <a:r>
              <a:rPr lang="zh-CN" altLang="en-US" sz="2800" dirty="0">
                <a:latin typeface="楷体" panose="02010609060101010101" charset="-122"/>
                <a:ea typeface="楷体" panose="02010609060101010101" charset="-122"/>
              </a:rPr>
              <a:t>让小组竞争看哪个组最先发现规律</a:t>
            </a:r>
            <a:endParaRPr lang="zh-CN" altLang="en-US" sz="2800" dirty="0">
              <a:latin typeface="楷体" panose="02010609060101010101" charset="-122"/>
              <a:ea typeface="楷体" panose="02010609060101010101" charset="-122"/>
            </a:endParaRPr>
          </a:p>
        </p:txBody>
      </p:sp>
      <p:pic>
        <p:nvPicPr>
          <p:cNvPr id="23" name="图片 22"/>
          <p:cNvPicPr>
            <a:picLocks noChangeAspect="1"/>
          </p:cNvPicPr>
          <p:nvPr/>
        </p:nvPicPr>
        <p:blipFill>
          <a:blip r:embed="rId2"/>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graphicFrame>
        <p:nvGraphicFramePr>
          <p:cNvPr id="4" name="表格 3"/>
          <p:cNvGraphicFramePr>
            <a:graphicFrameLocks noGrp="1"/>
          </p:cNvGraphicFramePr>
          <p:nvPr>
            <p:custDataLst>
              <p:tags r:id="rId3"/>
            </p:custDataLst>
          </p:nvPr>
        </p:nvGraphicFramePr>
        <p:xfrm>
          <a:off x="141088" y="3970072"/>
          <a:ext cx="6572250" cy="2861310"/>
        </p:xfrm>
        <a:graphic>
          <a:graphicData uri="http://schemas.openxmlformats.org/drawingml/2006/table">
            <a:tbl>
              <a:tblPr firstRow="1" bandRow="1">
                <a:tableStyleId>{5940675A-B579-460E-94D1-54222C63F5DA}</a:tableStyleId>
              </a:tblPr>
              <a:tblGrid>
                <a:gridCol w="3438525"/>
                <a:gridCol w="3133725"/>
              </a:tblGrid>
              <a:tr h="819785">
                <a:tc>
                  <a:txBody>
                    <a:bodyPr/>
                    <a:p>
                      <a:pPr algn="ctr"/>
                      <a:r>
                        <a:rPr lang="zh-CN" altLang="en-US" sz="2800" b="1" dirty="0">
                          <a:latin typeface="楷体" panose="02010609060101010101" charset="-122"/>
                          <a:ea typeface="楷体" panose="02010609060101010101" charset="-122"/>
                        </a:rPr>
                        <a:t>匀变速直线运动规律</a:t>
                      </a:r>
                      <a:endParaRPr lang="zh-CN" altLang="en-US" sz="2800" b="1" dirty="0">
                        <a:solidFill>
                          <a:schemeClr val="tx1"/>
                        </a:solidFill>
                        <a:latin typeface="楷体" panose="02010609060101010101" charset="-122"/>
                        <a:ea typeface="楷体" panose="02010609060101010101" charset="-122"/>
                      </a:endParaRPr>
                    </a:p>
                  </a:txBody>
                  <a:tcPr anchor="ctr"/>
                </a:tc>
                <a:tc>
                  <a:txBody>
                    <a:bodyPr/>
                    <a:p>
                      <a:pPr algn="ctr"/>
                      <a:r>
                        <a:rPr lang="zh-CN" altLang="en-US" sz="2800" b="1" dirty="0">
                          <a:latin typeface="楷体" panose="02010609060101010101" charset="-122"/>
                          <a:ea typeface="楷体" panose="02010609060101010101" charset="-122"/>
                          <a:sym typeface="+mn-ea"/>
                        </a:rPr>
                        <a:t>自由落体运动规律</a:t>
                      </a:r>
                      <a:endParaRPr kumimoji="0" lang="zh-CN" altLang="en-US" sz="2800" b="1" kern="1200" dirty="0">
                        <a:solidFill>
                          <a:schemeClr val="tx1"/>
                        </a:solidFill>
                        <a:latin typeface="楷体" panose="02010609060101010101" charset="-122"/>
                        <a:ea typeface="楷体" panose="02010609060101010101" charset="-122"/>
                        <a:cs typeface="+mn-cs"/>
                        <a:sym typeface="+mn-ea"/>
                      </a:endParaRPr>
                    </a:p>
                  </a:txBody>
                  <a:tcPr anchor="ctr" anchorCtr="0"/>
                </a:tc>
              </a:tr>
              <a:tr h="715645">
                <a:tc>
                  <a:txBody>
                    <a:bodyPr/>
                    <a:p>
                      <a:pPr algn="ctr"/>
                      <a:endParaRPr lang="zh-CN" altLang="en-US" sz="3600" dirty="0">
                        <a:solidFill>
                          <a:srgbClr val="000000"/>
                        </a:solidFill>
                      </a:endParaRPr>
                    </a:p>
                  </a:txBody>
                  <a:tcPr anchor="ctr"/>
                </a:tc>
                <a:tc>
                  <a:txBody>
                    <a:bodyPr/>
                    <a:p>
                      <a:endParaRPr lang="zh-CN" altLang="en-US" dirty="0"/>
                    </a:p>
                  </a:txBody>
                  <a:tcPr/>
                </a:tc>
              </a:tr>
              <a:tr h="715010">
                <a:tc>
                  <a:txBody>
                    <a:bodyPr/>
                    <a:p>
                      <a:pPr marL="0" algn="ctr" rtl="0" eaLnBrk="1" latinLnBrk="0" hangingPunct="1"/>
                      <a:endParaRPr kumimoji="0" lang="zh-CN" altLang="en-US" sz="3600" b="1" i="1" kern="1200" dirty="0">
                        <a:solidFill>
                          <a:srgbClr val="000000"/>
                        </a:solidFill>
                        <a:latin typeface="Times New Roman" panose="02020603050405020304" charset="0"/>
                        <a:ea typeface="华文楷体" panose="02010600040101010101" charset="-122"/>
                        <a:cs typeface="Times New Roman" panose="02020603050405020304" charset="0"/>
                      </a:endParaRPr>
                    </a:p>
                  </a:txBody>
                  <a:tcPr anchor="ctr"/>
                </a:tc>
                <a:tc>
                  <a:txBody>
                    <a:bodyPr/>
                    <a:p>
                      <a:endParaRPr lang="zh-CN" altLang="en-US" dirty="0"/>
                    </a:p>
                  </a:txBody>
                  <a:tcPr/>
                </a:tc>
              </a:tr>
              <a:tr h="610870">
                <a:tc>
                  <a:txBody>
                    <a:bodyPr/>
                    <a:p>
                      <a:endParaRPr lang="zh-CN" altLang="en-US" dirty="0">
                        <a:solidFill>
                          <a:srgbClr val="000000"/>
                        </a:solidFill>
                      </a:endParaRPr>
                    </a:p>
                  </a:txBody>
                  <a:tcPr/>
                </a:tc>
                <a:tc>
                  <a:txBody>
                    <a:bodyPr/>
                    <a:p>
                      <a:endParaRPr lang="zh-CN" altLang="en-US" dirty="0"/>
                    </a:p>
                  </a:txBody>
                  <a:tcPr/>
                </a:tc>
              </a:tr>
            </a:tbl>
          </a:graphicData>
        </a:graphic>
      </p:graphicFrame>
      <p:sp>
        <p:nvSpPr>
          <p:cNvPr id="5" name="文本框 4"/>
          <p:cNvSpPr txBox="1"/>
          <p:nvPr/>
        </p:nvSpPr>
        <p:spPr>
          <a:xfrm>
            <a:off x="249555" y="3168015"/>
            <a:ext cx="5545455" cy="521970"/>
          </a:xfrm>
          <a:prstGeom prst="rect">
            <a:avLst/>
          </a:prstGeom>
          <a:noFill/>
        </p:spPr>
        <p:txBody>
          <a:bodyPr wrap="none" rtlCol="0" anchor="t">
            <a:spAutoFit/>
          </a:bodyPr>
          <a:p>
            <a:r>
              <a:rPr lang="zh-CN" altLang="en-US" sz="2800" b="1" dirty="0">
                <a:solidFill>
                  <a:schemeClr val="accent2">
                    <a:lumMod val="75000"/>
                  </a:schemeClr>
                </a:solidFill>
                <a:latin typeface="楷体" panose="02010609060101010101" charset="-122"/>
                <a:ea typeface="楷体" panose="02010609060101010101" charset="-122"/>
                <a:sym typeface="+mn-ea"/>
              </a:rPr>
              <a:t>自由落体运动的规律（学生总结）</a:t>
            </a:r>
            <a:endParaRPr lang="zh-CN" altLang="en-US" sz="2800" b="1" dirty="0">
              <a:solidFill>
                <a:schemeClr val="accent2">
                  <a:lumMod val="75000"/>
                </a:schemeClr>
              </a:solidFill>
              <a:latin typeface="楷体" panose="02010609060101010101" charset="-122"/>
              <a:ea typeface="楷体" panose="02010609060101010101" charset="-122"/>
              <a:sym typeface="+mn-ea"/>
            </a:endParaRPr>
          </a:p>
        </p:txBody>
      </p:sp>
      <p:sp>
        <p:nvSpPr>
          <p:cNvPr id="14" name="矩形 13"/>
          <p:cNvSpPr/>
          <p:nvPr/>
        </p:nvSpPr>
        <p:spPr>
          <a:xfrm>
            <a:off x="4138333" y="4784112"/>
            <a:ext cx="1473480" cy="646331"/>
          </a:xfrm>
          <a:prstGeom prst="rect">
            <a:avLst/>
          </a:prstGeom>
        </p:spPr>
        <p:txBody>
          <a:bodyPr wrap="none">
            <a:spAutoFit/>
          </a:bodyPr>
          <a:lstStyle/>
          <a:p>
            <a:pPr algn="ct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v  </a:t>
            </a:r>
            <a:r>
              <a:rPr lang="en-US" altLang="zh-CN" sz="3600" b="1" dirty="0">
                <a:solidFill>
                  <a:srgbClr val="000000"/>
                </a:solidFill>
                <a:latin typeface="Times New Roman" panose="02020603050405020304" charset="0"/>
                <a:ea typeface="华文楷体" panose="02010600040101010101" charset="-122"/>
                <a:cs typeface="Times New Roman" panose="02020603050405020304" charset="0"/>
              </a:rPr>
              <a:t>= </a:t>
            </a:r>
            <a:r>
              <a:rPr lang="en-US" altLang="zh-CN" sz="3600" b="1" i="1" dirty="0">
                <a:solidFill>
                  <a:srgbClr val="FF3300"/>
                </a:solidFill>
                <a:latin typeface="Times New Roman" panose="02020603050405020304" charset="0"/>
                <a:ea typeface="华文楷体" panose="02010600040101010101" charset="-122"/>
                <a:cs typeface="Times New Roman" panose="02020603050405020304" charset="0"/>
              </a:rPr>
              <a:t>g</a:t>
            </a: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t </a:t>
            </a:r>
            <a:endParaRPr lang="zh-CN" altLang="en-US" sz="3600" dirty="0">
              <a:solidFill>
                <a:srgbClr val="000000"/>
              </a:solidFill>
            </a:endParaRPr>
          </a:p>
        </p:txBody>
      </p:sp>
      <p:sp>
        <p:nvSpPr>
          <p:cNvPr id="15" name="标题 1"/>
          <p:cNvSpPr txBox="1"/>
          <p:nvPr/>
        </p:nvSpPr>
        <p:spPr>
          <a:xfrm>
            <a:off x="4122530" y="6070523"/>
            <a:ext cx="2411096" cy="80012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nSpc>
                <a:spcPct val="150000"/>
              </a:lnSpc>
            </a:pPr>
            <a:r>
              <a:rPr lang="en-US" altLang="zh-CN" sz="3600" b="1" i="1" dirty="0">
                <a:solidFill>
                  <a:srgbClr val="1C1C1C"/>
                </a:solidFill>
                <a:latin typeface="Times New Roman" panose="02020603050405020304" charset="0"/>
                <a:ea typeface="华文楷体" panose="02010600040101010101" charset="-122"/>
                <a:cs typeface="Times New Roman" panose="02020603050405020304" charset="0"/>
              </a:rPr>
              <a:t>v</a:t>
            </a:r>
            <a:r>
              <a:rPr lang="en-US" altLang="zh-CN" sz="3600" b="1" baseline="30000" dirty="0">
                <a:solidFill>
                  <a:srgbClr val="1C1C1C"/>
                </a:solidFill>
                <a:latin typeface="Times New Roman" panose="02020603050405020304" charset="0"/>
                <a:ea typeface="华文楷体" panose="02010600040101010101" charset="-122"/>
                <a:cs typeface="Times New Roman" panose="02020603050405020304" charset="0"/>
              </a:rPr>
              <a:t>2</a:t>
            </a:r>
            <a:r>
              <a:rPr lang="en-US" altLang="zh-CN" sz="3600" b="1" i="1" dirty="0">
                <a:solidFill>
                  <a:srgbClr val="1C1C1C"/>
                </a:solidFill>
                <a:latin typeface="Times New Roman" panose="02020603050405020304" charset="0"/>
                <a:ea typeface="华文楷体" panose="02010600040101010101" charset="-122"/>
                <a:cs typeface="Times New Roman" panose="02020603050405020304" charset="0"/>
              </a:rPr>
              <a:t> </a:t>
            </a:r>
            <a:r>
              <a:rPr lang="en-US" altLang="zh-CN" sz="3600" b="1" baseline="30000" dirty="0">
                <a:solidFill>
                  <a:srgbClr val="1C1C1C"/>
                </a:solidFill>
                <a:latin typeface="Times New Roman" panose="02020603050405020304" charset="0"/>
                <a:ea typeface="华文楷体" panose="02010600040101010101" charset="-122"/>
                <a:cs typeface="Times New Roman" panose="02020603050405020304" charset="0"/>
              </a:rPr>
              <a:t> </a:t>
            </a:r>
            <a:r>
              <a:rPr lang="en-US" altLang="zh-CN" sz="3600" b="1" dirty="0">
                <a:solidFill>
                  <a:srgbClr val="1C1C1C"/>
                </a:solidFill>
                <a:latin typeface="Times New Roman" panose="02020603050405020304" charset="0"/>
                <a:ea typeface="华文楷体" panose="02010600040101010101" charset="-122"/>
                <a:cs typeface="Times New Roman" panose="02020603050405020304" charset="0"/>
              </a:rPr>
              <a:t>= 2</a:t>
            </a:r>
            <a:r>
              <a:rPr lang="en-US" altLang="zh-CN" sz="3600" b="1" i="1" dirty="0">
                <a:solidFill>
                  <a:srgbClr val="FF0000"/>
                </a:solidFill>
                <a:latin typeface="Times New Roman" panose="02020603050405020304" charset="0"/>
                <a:ea typeface="华文楷体" panose="02010600040101010101" charset="-122"/>
                <a:cs typeface="Times New Roman" panose="02020603050405020304" charset="0"/>
              </a:rPr>
              <a:t>gh</a:t>
            </a:r>
            <a:endParaRPr lang="zh-CN" altLang="en-US" sz="3600" b="1" i="1" baseline="30000" dirty="0">
              <a:solidFill>
                <a:srgbClr val="FF0000"/>
              </a:solidFill>
              <a:latin typeface="Times New Roman" panose="02020603050405020304" charset="0"/>
              <a:ea typeface="华文楷体" panose="02010600040101010101" charset="-122"/>
              <a:cs typeface="Times New Roman" panose="02020603050405020304" charset="0"/>
            </a:endParaRPr>
          </a:p>
        </p:txBody>
      </p:sp>
      <p:grpSp>
        <p:nvGrpSpPr>
          <p:cNvPr id="16" name="组合 15"/>
          <p:cNvGrpSpPr/>
          <p:nvPr/>
        </p:nvGrpSpPr>
        <p:grpSpPr>
          <a:xfrm>
            <a:off x="4089401" y="5396259"/>
            <a:ext cx="2099932" cy="954107"/>
            <a:chOff x="5474283" y="3778914"/>
            <a:chExt cx="2099932" cy="954107"/>
          </a:xfrm>
        </p:grpSpPr>
        <p:sp>
          <p:nvSpPr>
            <p:cNvPr id="25" name="矩形 24"/>
            <p:cNvSpPr/>
            <p:nvPr/>
          </p:nvSpPr>
          <p:spPr>
            <a:xfrm>
              <a:off x="5474283" y="3961711"/>
              <a:ext cx="2099932" cy="646331"/>
            </a:xfrm>
            <a:prstGeom prst="rect">
              <a:avLst/>
            </a:prstGeom>
          </p:spPr>
          <p:txBody>
            <a:bodyPr wrap="square">
              <a:spAutoFit/>
            </a:bodyPr>
            <a:lstStyle/>
            <a:p>
              <a:pPr algn="ctr"/>
              <a:r>
                <a:rPr lang="en-US" altLang="zh-CN" sz="3600" b="1" i="1" dirty="0">
                  <a:solidFill>
                    <a:srgbClr val="FF5050"/>
                  </a:solidFill>
                  <a:latin typeface="Times New Roman" panose="02020603050405020304" charset="0"/>
                  <a:ea typeface="华文楷体" panose="02010600040101010101" charset="-122"/>
                  <a:cs typeface="Times New Roman" panose="02020603050405020304" charset="0"/>
                </a:rPr>
                <a:t>h</a:t>
              </a:r>
              <a:r>
                <a:rPr lang="en-US" altLang="zh-CN" sz="3600" b="1" i="1" dirty="0">
                  <a:latin typeface="Times New Roman" panose="02020603050405020304" charset="0"/>
                  <a:ea typeface="华文楷体" panose="02010600040101010101" charset="-122"/>
                  <a:cs typeface="Times New Roman" panose="02020603050405020304" charset="0"/>
                </a:rPr>
                <a:t> =      </a:t>
              </a:r>
              <a:r>
                <a:rPr lang="en-US" altLang="zh-CN" sz="3600" b="1" i="1" dirty="0">
                  <a:solidFill>
                    <a:srgbClr val="FF5050"/>
                  </a:solidFill>
                  <a:latin typeface="Times New Roman" panose="02020603050405020304" charset="0"/>
                  <a:ea typeface="华文楷体" panose="02010600040101010101" charset="-122"/>
                  <a:cs typeface="Times New Roman" panose="02020603050405020304" charset="0"/>
                </a:rPr>
                <a:t>g</a:t>
              </a:r>
              <a:r>
                <a:rPr lang="en-US" altLang="zh-CN" sz="3600" b="1" i="1" dirty="0">
                  <a:latin typeface="Times New Roman" panose="02020603050405020304" charset="0"/>
                  <a:ea typeface="华文楷体" panose="02010600040101010101" charset="-122"/>
                  <a:cs typeface="Times New Roman" panose="02020603050405020304" charset="0"/>
                </a:rPr>
                <a:t>t</a:t>
              </a:r>
              <a:r>
                <a:rPr lang="en-US" altLang="zh-CN" sz="3600" b="1" baseline="30000" dirty="0">
                  <a:latin typeface="Times New Roman" panose="02020603050405020304" charset="0"/>
                  <a:ea typeface="华文楷体" panose="02010600040101010101" charset="-122"/>
                  <a:cs typeface="Times New Roman" panose="02020603050405020304" charset="0"/>
                </a:rPr>
                <a:t>2</a:t>
              </a:r>
              <a:r>
                <a:rPr lang="en-US" altLang="zh-CN" sz="3600" b="1" i="1" dirty="0">
                  <a:latin typeface="Times New Roman" panose="02020603050405020304" charset="0"/>
                  <a:ea typeface="华文楷体" panose="02010600040101010101" charset="-122"/>
                  <a:cs typeface="Times New Roman" panose="02020603050405020304" charset="0"/>
                </a:rPr>
                <a:t> </a:t>
              </a:r>
              <a:endParaRPr lang="zh-CN" altLang="en-US" sz="3600" b="1" i="1" dirty="0">
                <a:latin typeface="Times New Roman" panose="02020603050405020304" charset="0"/>
                <a:ea typeface="华文楷体" panose="02010600040101010101" charset="-122"/>
                <a:cs typeface="Times New Roman" panose="02020603050405020304" charset="0"/>
              </a:endParaRPr>
            </a:p>
          </p:txBody>
        </p:sp>
        <p:sp>
          <p:nvSpPr>
            <p:cNvPr id="26" name="TextBox 14"/>
            <p:cNvSpPr txBox="1"/>
            <p:nvPr/>
          </p:nvSpPr>
          <p:spPr>
            <a:xfrm>
              <a:off x="6400916" y="3778914"/>
              <a:ext cx="548265" cy="954107"/>
            </a:xfrm>
            <a:prstGeom prst="rect">
              <a:avLst/>
            </a:prstGeom>
            <a:noFill/>
          </p:spPr>
          <p:txBody>
            <a:bodyPr wrap="square" rtlCol="0">
              <a:spAutoFit/>
            </a:bodyPr>
            <a:lstStyle/>
            <a:p>
              <a:r>
                <a:rPr lang="en-US" altLang="zh-CN" sz="2800" b="1" dirty="0">
                  <a:latin typeface="Times New Roman" panose="02020603050405020304" charset="0"/>
                  <a:cs typeface="Times New Roman" panose="02020603050405020304" charset="0"/>
                </a:rPr>
                <a:t>1</a:t>
              </a:r>
              <a:endParaRPr lang="en-US" altLang="zh-CN" sz="2800" b="1" dirty="0">
                <a:latin typeface="Times New Roman" panose="02020603050405020304" charset="0"/>
                <a:cs typeface="Times New Roman" panose="02020603050405020304" charset="0"/>
              </a:endParaRPr>
            </a:p>
            <a:p>
              <a:r>
                <a:rPr lang="en-US" altLang="zh-CN" sz="2800" b="1" dirty="0">
                  <a:latin typeface="Times New Roman" panose="02020603050405020304" charset="0"/>
                  <a:cs typeface="Times New Roman" panose="02020603050405020304" charset="0"/>
                </a:rPr>
                <a:t>2</a:t>
              </a:r>
              <a:endParaRPr lang="zh-CN" altLang="en-US" sz="2800" b="1" dirty="0">
                <a:latin typeface="Times New Roman" panose="02020603050405020304" charset="0"/>
                <a:cs typeface="Times New Roman" panose="02020603050405020304" charset="0"/>
              </a:endParaRPr>
            </a:p>
          </p:txBody>
        </p:sp>
        <p:cxnSp>
          <p:nvCxnSpPr>
            <p:cNvPr id="27" name="直接连接符 26"/>
            <p:cNvCxnSpPr/>
            <p:nvPr/>
          </p:nvCxnSpPr>
          <p:spPr>
            <a:xfrm>
              <a:off x="6383188" y="4280139"/>
              <a:ext cx="395462" cy="0"/>
            </a:xfrm>
            <a:prstGeom prst="line">
              <a:avLst/>
            </a:prstGeom>
            <a:ln w="25400">
              <a:solidFill>
                <a:srgbClr val="001848"/>
              </a:solidFill>
            </a:ln>
          </p:spPr>
          <p:style>
            <a:lnRef idx="1">
              <a:schemeClr val="accent1"/>
            </a:lnRef>
            <a:fillRef idx="0">
              <a:schemeClr val="accent1"/>
            </a:fillRef>
            <a:effectRef idx="0">
              <a:schemeClr val="accent1"/>
            </a:effectRef>
            <a:fontRef idx="minor">
              <a:schemeClr val="tx1"/>
            </a:fontRef>
          </p:style>
        </p:cxnSp>
      </p:grpSp>
      <p:sp>
        <p:nvSpPr>
          <p:cNvPr id="24" name="标题 1"/>
          <p:cNvSpPr txBox="1"/>
          <p:nvPr/>
        </p:nvSpPr>
        <p:spPr>
          <a:xfrm>
            <a:off x="747132" y="6194811"/>
            <a:ext cx="2411096" cy="80012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nSpc>
                <a:spcPct val="150000"/>
              </a:lnSpc>
            </a:pP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v</a:t>
            </a:r>
            <a:r>
              <a:rPr lang="en-US" altLang="zh-CN" sz="3600" b="1" baseline="30000" dirty="0">
                <a:solidFill>
                  <a:srgbClr val="000000"/>
                </a:solidFill>
                <a:latin typeface="Times New Roman" panose="02020603050405020304" charset="0"/>
                <a:ea typeface="华文楷体" panose="02010600040101010101" charset="-122"/>
                <a:cs typeface="Times New Roman" panose="02020603050405020304" charset="0"/>
              </a:rPr>
              <a:t>2</a:t>
            </a: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 - v</a:t>
            </a:r>
            <a:r>
              <a:rPr lang="en-US" altLang="zh-CN" sz="3600" b="1" baseline="-25000" dirty="0">
                <a:solidFill>
                  <a:srgbClr val="000000"/>
                </a:solidFill>
                <a:latin typeface="Times New Roman" panose="02020603050405020304" charset="0"/>
                <a:ea typeface="华文楷体" panose="02010600040101010101" charset="-122"/>
                <a:cs typeface="Times New Roman" panose="02020603050405020304" charset="0"/>
              </a:rPr>
              <a:t>0</a:t>
            </a:r>
            <a:r>
              <a:rPr lang="en-US" altLang="zh-CN" sz="3600" b="1" baseline="30000" dirty="0">
                <a:solidFill>
                  <a:srgbClr val="000000"/>
                </a:solidFill>
                <a:latin typeface="Times New Roman" panose="02020603050405020304" charset="0"/>
                <a:ea typeface="华文楷体" panose="02010600040101010101" charset="-122"/>
                <a:cs typeface="Times New Roman" panose="02020603050405020304" charset="0"/>
              </a:rPr>
              <a:t>2 </a:t>
            </a:r>
            <a:r>
              <a:rPr lang="en-US" altLang="zh-CN" sz="3600" b="1" dirty="0">
                <a:solidFill>
                  <a:srgbClr val="000000"/>
                </a:solidFill>
                <a:latin typeface="Times New Roman" panose="02020603050405020304" charset="0"/>
                <a:ea typeface="华文楷体" panose="02010600040101010101" charset="-122"/>
                <a:cs typeface="Times New Roman" panose="02020603050405020304" charset="0"/>
              </a:rPr>
              <a:t>= 2</a:t>
            </a: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ax</a:t>
            </a:r>
            <a:endParaRPr lang="zh-CN" altLang="en-US" sz="3600" b="1" i="1" baseline="30000" dirty="0">
              <a:solidFill>
                <a:srgbClr val="000000"/>
              </a:solidFill>
              <a:latin typeface="Times New Roman" panose="02020603050405020304" charset="0"/>
              <a:ea typeface="华文楷体" panose="02010600040101010101" charset="-122"/>
              <a:cs typeface="Times New Roman" panose="02020603050405020304" charset="0"/>
            </a:endParaRPr>
          </a:p>
        </p:txBody>
      </p:sp>
      <p:sp>
        <p:nvSpPr>
          <p:cNvPr id="2" name="矩形 1"/>
          <p:cNvSpPr/>
          <p:nvPr/>
        </p:nvSpPr>
        <p:spPr>
          <a:xfrm>
            <a:off x="627493" y="4751091"/>
            <a:ext cx="2210862" cy="646331"/>
          </a:xfrm>
          <a:prstGeom prst="rect">
            <a:avLst/>
          </a:prstGeom>
        </p:spPr>
        <p:txBody>
          <a:bodyPr wrap="none">
            <a:spAutoFit/>
          </a:bodyPr>
          <a:lstStyle/>
          <a:p>
            <a:pPr algn="ct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v  </a:t>
            </a:r>
            <a:r>
              <a:rPr lang="en-US" altLang="zh-CN" sz="3600" b="1" dirty="0">
                <a:solidFill>
                  <a:srgbClr val="000000"/>
                </a:solidFill>
                <a:latin typeface="Times New Roman" panose="02020603050405020304" charset="0"/>
                <a:ea typeface="华文楷体" panose="02010600040101010101" charset="-122"/>
                <a:cs typeface="Times New Roman" panose="02020603050405020304" charset="0"/>
              </a:rPr>
              <a:t>= </a:t>
            </a: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v</a:t>
            </a:r>
            <a:r>
              <a:rPr lang="en-US" altLang="zh-CN" sz="3600" b="1" baseline="-25000" dirty="0">
                <a:solidFill>
                  <a:srgbClr val="000000"/>
                </a:solidFill>
                <a:latin typeface="Times New Roman" panose="02020603050405020304" charset="0"/>
                <a:ea typeface="华文楷体" panose="02010600040101010101" charset="-122"/>
                <a:cs typeface="Times New Roman" panose="02020603050405020304" charset="0"/>
              </a:rPr>
              <a:t>0</a:t>
            </a:r>
            <a:r>
              <a:rPr lang="en-US" altLang="zh-CN" sz="3600" b="1" i="1" dirty="0">
                <a:solidFill>
                  <a:srgbClr val="000000"/>
                </a:solidFill>
                <a:latin typeface="Times New Roman" panose="02020603050405020304" charset="0"/>
                <a:ea typeface="华文楷体" panose="02010600040101010101" charset="-122"/>
                <a:cs typeface="Times New Roman" panose="02020603050405020304" charset="0"/>
              </a:rPr>
              <a:t>+ at </a:t>
            </a:r>
            <a:endParaRPr lang="zh-CN" altLang="en-US" sz="3600" dirty="0">
              <a:solidFill>
                <a:srgbClr val="000000"/>
              </a:solidFill>
            </a:endParaRPr>
          </a:p>
        </p:txBody>
      </p:sp>
      <p:grpSp>
        <p:nvGrpSpPr>
          <p:cNvPr id="3" name="组合 2"/>
          <p:cNvGrpSpPr/>
          <p:nvPr/>
        </p:nvGrpSpPr>
        <p:grpSpPr>
          <a:xfrm>
            <a:off x="601845" y="5414148"/>
            <a:ext cx="3095720" cy="954107"/>
            <a:chOff x="1108522" y="3780928"/>
            <a:chExt cx="3095720" cy="954107"/>
          </a:xfrm>
        </p:grpSpPr>
        <p:grpSp>
          <p:nvGrpSpPr>
            <p:cNvPr id="6" name="组合 5"/>
            <p:cNvGrpSpPr/>
            <p:nvPr/>
          </p:nvGrpSpPr>
          <p:grpSpPr>
            <a:xfrm>
              <a:off x="2920516" y="3780928"/>
              <a:ext cx="567773" cy="954107"/>
              <a:chOff x="2920516" y="3780928"/>
              <a:chExt cx="567773" cy="954107"/>
            </a:xfrm>
          </p:grpSpPr>
          <p:cxnSp>
            <p:nvCxnSpPr>
              <p:cNvPr id="7" name="直接连接符 6"/>
              <p:cNvCxnSpPr/>
              <p:nvPr/>
            </p:nvCxnSpPr>
            <p:spPr>
              <a:xfrm>
                <a:off x="2920516" y="4284876"/>
                <a:ext cx="395462" cy="0"/>
              </a:xfrm>
              <a:prstGeom prst="line">
                <a:avLst/>
              </a:prstGeom>
              <a:ln w="25400">
                <a:solidFill>
                  <a:srgbClr val="00184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40024" y="3780928"/>
                <a:ext cx="548265" cy="954107"/>
              </a:xfrm>
              <a:prstGeom prst="rect">
                <a:avLst/>
              </a:prstGeom>
              <a:noFill/>
            </p:spPr>
            <p:txBody>
              <a:bodyPr wrap="square" rtlCol="0">
                <a:spAutoFit/>
              </a:bodyPr>
              <a:lstStyle/>
              <a:p>
                <a:r>
                  <a:rPr lang="en-US" altLang="zh-CN" sz="2800" b="1" dirty="0">
                    <a:latin typeface="Times New Roman" panose="02020603050405020304" charset="0"/>
                    <a:cs typeface="Times New Roman" panose="02020603050405020304" charset="0"/>
                  </a:rPr>
                  <a:t>1</a:t>
                </a:r>
                <a:endParaRPr lang="en-US" altLang="zh-CN" sz="2800" b="1" dirty="0">
                  <a:latin typeface="Times New Roman" panose="02020603050405020304" charset="0"/>
                  <a:cs typeface="Times New Roman" panose="02020603050405020304" charset="0"/>
                </a:endParaRPr>
              </a:p>
              <a:p>
                <a:r>
                  <a:rPr lang="en-US" altLang="zh-CN" sz="2800" b="1" dirty="0">
                    <a:latin typeface="Times New Roman" panose="02020603050405020304" charset="0"/>
                    <a:cs typeface="Times New Roman" panose="02020603050405020304" charset="0"/>
                  </a:rPr>
                  <a:t>2</a:t>
                </a:r>
                <a:endParaRPr lang="zh-CN" altLang="en-US" sz="2800" b="1" dirty="0">
                  <a:latin typeface="Times New Roman" panose="02020603050405020304" charset="0"/>
                  <a:cs typeface="Times New Roman" panose="02020603050405020304" charset="0"/>
                </a:endParaRPr>
              </a:p>
            </p:txBody>
          </p:sp>
        </p:grpSp>
        <p:sp>
          <p:nvSpPr>
            <p:cNvPr id="9" name="矩形 8"/>
            <p:cNvSpPr/>
            <p:nvPr/>
          </p:nvSpPr>
          <p:spPr>
            <a:xfrm>
              <a:off x="1108522" y="3961237"/>
              <a:ext cx="3095720" cy="646331"/>
            </a:xfrm>
            <a:prstGeom prst="rect">
              <a:avLst/>
            </a:prstGeom>
          </p:spPr>
          <p:txBody>
            <a:bodyPr wrap="none">
              <a:spAutoFit/>
            </a:bodyPr>
            <a:lstStyle/>
            <a:p>
              <a:pPr algn="ctr"/>
              <a:r>
                <a:rPr lang="en-US" altLang="zh-CN" sz="3600" b="1" i="1" dirty="0">
                  <a:latin typeface="Times New Roman" panose="02020603050405020304" charset="0"/>
                  <a:ea typeface="华文楷体" panose="02010600040101010101" charset="-122"/>
                  <a:cs typeface="Times New Roman" panose="02020603050405020304" charset="0"/>
                </a:rPr>
                <a:t>x = v</a:t>
              </a:r>
              <a:r>
                <a:rPr lang="en-US" altLang="zh-CN" sz="3600" b="1" baseline="-25000" dirty="0">
                  <a:latin typeface="Times New Roman" panose="02020603050405020304" charset="0"/>
                  <a:ea typeface="华文楷体" panose="02010600040101010101" charset="-122"/>
                  <a:cs typeface="Times New Roman" panose="02020603050405020304" charset="0"/>
                </a:rPr>
                <a:t>0</a:t>
              </a:r>
              <a:r>
                <a:rPr lang="en-US" altLang="zh-CN" sz="3600" b="1" i="1" dirty="0">
                  <a:latin typeface="Times New Roman" panose="02020603050405020304" charset="0"/>
                  <a:ea typeface="华文楷体" panose="02010600040101010101" charset="-122"/>
                  <a:cs typeface="Times New Roman" panose="02020603050405020304" charset="0"/>
                </a:rPr>
                <a:t>t +      at</a:t>
              </a:r>
              <a:r>
                <a:rPr lang="en-US" altLang="zh-CN" sz="3600" b="1" baseline="30000" dirty="0">
                  <a:latin typeface="Times New Roman" panose="02020603050405020304" charset="0"/>
                  <a:ea typeface="华文楷体" panose="02010600040101010101" charset="-122"/>
                  <a:cs typeface="Times New Roman" panose="02020603050405020304" charset="0"/>
                </a:rPr>
                <a:t>2</a:t>
              </a:r>
              <a:r>
                <a:rPr lang="en-US" altLang="zh-CN" sz="3600" b="1" i="1" dirty="0">
                  <a:latin typeface="Times New Roman" panose="02020603050405020304" charset="0"/>
                  <a:ea typeface="华文楷体" panose="02010600040101010101" charset="-122"/>
                  <a:cs typeface="Times New Roman" panose="02020603050405020304" charset="0"/>
                </a:rPr>
                <a:t> </a:t>
              </a:r>
              <a:endParaRPr lang="zh-CN" altLang="en-US" sz="3600" b="1" i="1" dirty="0">
                <a:latin typeface="Times New Roman" panose="02020603050405020304" charset="0"/>
                <a:ea typeface="华文楷体" panose="02010600040101010101" charset="-122"/>
                <a:cs typeface="Times New Roman" panose="02020603050405020304" charset="0"/>
              </a:endParaRPr>
            </a:p>
          </p:txBody>
        </p:sp>
      </p:grpSp>
      <p:sp>
        <p:nvSpPr>
          <p:cNvPr id="22" name="对角圆角矩形 21"/>
          <p:cNvSpPr/>
          <p:nvPr/>
        </p:nvSpPr>
        <p:spPr>
          <a:xfrm flipH="1">
            <a:off x="6933565" y="5862955"/>
            <a:ext cx="5258435" cy="968375"/>
          </a:xfrm>
          <a:prstGeom prst="round2DiagRect">
            <a:avLst/>
          </a:prstGeom>
          <a:noFill/>
          <a:effectLst/>
        </p:spPr>
        <p:style>
          <a:lnRef idx="1">
            <a:schemeClr val="accent1"/>
          </a:lnRef>
          <a:fillRef idx="2">
            <a:schemeClr val="accent1"/>
          </a:fillRef>
          <a:effectRef idx="1">
            <a:schemeClr val="accent1"/>
          </a:effectRef>
          <a:fontRef idx="minor">
            <a:schemeClr val="dk1"/>
          </a:fontRef>
        </p:style>
        <p:txBody>
          <a:bodyPr anchor="ctr"/>
          <a:lstStyle>
            <a:lvl1pPr algn="r" eaLnBrk="0" hangingPunct="0">
              <a:defRPr>
                <a:solidFill>
                  <a:schemeClr val="tx1"/>
                </a:solidFill>
                <a:latin typeface="Arial" panose="020B0604020202020204" pitchFamily="34" charset="0"/>
              </a:defRPr>
            </a:lvl1pPr>
            <a:lvl2pPr marL="742950" indent="-285750" algn="r" eaLnBrk="0" hangingPunct="0">
              <a:defRPr>
                <a:solidFill>
                  <a:schemeClr val="tx1"/>
                </a:solidFill>
                <a:latin typeface="Arial" panose="020B0604020202020204" pitchFamily="34" charset="0"/>
              </a:defRPr>
            </a:lvl2pPr>
            <a:lvl3pPr marL="1143000" indent="-228600" algn="r" eaLnBrk="0" hangingPunct="0">
              <a:defRPr>
                <a:solidFill>
                  <a:schemeClr val="tx1"/>
                </a:solidFill>
                <a:latin typeface="Arial" panose="020B0604020202020204" pitchFamily="34" charset="0"/>
              </a:defRPr>
            </a:lvl3pPr>
            <a:lvl4pPr marL="1600200" indent="-228600" algn="r" eaLnBrk="0" hangingPunct="0">
              <a:defRPr>
                <a:solidFill>
                  <a:schemeClr val="tx1"/>
                </a:solidFill>
                <a:latin typeface="Arial" panose="020B0604020202020204" pitchFamily="34" charset="0"/>
              </a:defRPr>
            </a:lvl4pPr>
            <a:lvl5pPr marL="2057400" indent="-228600" algn="r"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rPr>
              <a:t>让学生通过自我总结形成自由落体运动规律的观念。</a:t>
            </a:r>
            <a:endPar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000000"/>
              </a:solidFill>
              <a:effectLst/>
              <a:uLnTx/>
              <a:uFillTx/>
              <a:latin typeface="楷体" panose="02010609060101010101" charset="-122"/>
              <a:ea typeface="楷体" panose="0201060906010101010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楷体_GB2312"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right)">
                                      <p:cBhvr>
                                        <p:cTn id="11" dur="500"/>
                                        <p:tgtEl>
                                          <p:spTgt spid="3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right)">
                                      <p:cBhvr>
                                        <p:cTn id="14" dur="500"/>
                                        <p:tgtEl>
                                          <p:spTgt spid="3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right)">
                                      <p:cBhvr>
                                        <p:cTn id="23" dur="500"/>
                                        <p:tgtEl>
                                          <p:spTgt spid="39"/>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5382"/>
                                        </p:tgtEl>
                                        <p:attrNameLst>
                                          <p:attrName>style.visibility</p:attrName>
                                        </p:attrNameLst>
                                      </p:cBhvr>
                                      <p:to>
                                        <p:strVal val="visible"/>
                                      </p:to>
                                    </p:set>
                                    <p:anim calcmode="lin" valueType="num">
                                      <p:cBhvr additive="base">
                                        <p:cTn id="34" dur="500" fill="hold"/>
                                        <p:tgtEl>
                                          <p:spTgt spid="15382"/>
                                        </p:tgtEl>
                                        <p:attrNameLst>
                                          <p:attrName>ppt_x</p:attrName>
                                        </p:attrNameLst>
                                      </p:cBhvr>
                                      <p:tavLst>
                                        <p:tav tm="0">
                                          <p:val>
                                            <p:strVal val="#ppt_x"/>
                                          </p:val>
                                        </p:tav>
                                        <p:tav tm="100000">
                                          <p:val>
                                            <p:strVal val="#ppt_x"/>
                                          </p:val>
                                        </p:tav>
                                      </p:tavLst>
                                    </p:anim>
                                    <p:anim calcmode="lin" valueType="num">
                                      <p:cBhvr additive="base">
                                        <p:cTn id="35" dur="500" fill="hold"/>
                                        <p:tgtEl>
                                          <p:spTgt spid="15382"/>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1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slide(fromBottom)">
                                      <p:cBhvr>
                                        <p:cTn id="39" dur="500"/>
                                        <p:tgtEl>
                                          <p:spTgt spid="11"/>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lide(fromBottom)">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par>
                          <p:cTn id="74" fill="hold">
                            <p:stCondLst>
                              <p:cond delay="500"/>
                            </p:stCondLst>
                            <p:childTnLst>
                              <p:par>
                                <p:cTn id="75" presetID="12" presetClass="entr" presetSubtype="4"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slide(fromBottom)">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P spid="36" grpId="0" bldLvl="0" animBg="1" autoUpdateAnimBg="0"/>
      <p:bldP spid="37" grpId="0" bldLvl="0" animBg="1" autoUpdateAnimBg="0"/>
      <p:bldP spid="38" grpId="0" bldLvl="0" animBg="1" autoUpdateAnimBg="0"/>
      <p:bldP spid="39" grpId="0" bldLvl="0" animBg="1" autoUpdateAnimBg="0"/>
      <p:bldP spid="40" grpId="0" bldLvl="0" animBg="1" autoUpdateAnimBg="0"/>
      <p:bldP spid="41" grpId="0"/>
      <p:bldP spid="10" grpId="0" bldLvl="0" animBg="1"/>
      <p:bldP spid="15382" grpId="0"/>
      <p:bldP spid="14" grpId="0"/>
      <p:bldP spid="15" grpId="0"/>
      <p:bldP spid="22" grpId="0" bldLvl="0" animBg="1"/>
      <p:bldP spid="5" grpId="0"/>
      <p:bldP spid="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文本框 3"/>
          <p:cNvSpPr txBox="1"/>
          <p:nvPr/>
        </p:nvSpPr>
        <p:spPr>
          <a:xfrm>
            <a:off x="1269365" y="957580"/>
            <a:ext cx="1816100" cy="583565"/>
          </a:xfrm>
          <a:prstGeom prst="rect">
            <a:avLst/>
          </a:prstGeom>
          <a:noFill/>
        </p:spPr>
        <p:txBody>
          <a:bodyPr wrap="none" rtlCol="0" anchor="t">
            <a:spAutoFit/>
          </a:bodyPr>
          <a:p>
            <a:r>
              <a:rPr lang="zh-CN" altLang="en-US" sz="3200" b="1" dirty="0">
                <a:latin typeface="楷体" panose="02010609060101010101" charset="-122"/>
                <a:ea typeface="楷体" panose="02010609060101010101" charset="-122"/>
                <a:cs typeface="楷体" panose="02010609060101010101" charset="-122"/>
                <a:sym typeface="+mn-ea"/>
              </a:rPr>
              <a:t>拓展应用</a:t>
            </a:r>
            <a:endParaRPr lang="en-US" altLang="zh-CN" sz="3200" b="1" dirty="0">
              <a:latin typeface="楷体" panose="02010609060101010101" charset="-122"/>
              <a:ea typeface="楷体" panose="02010609060101010101" charset="-122"/>
              <a:cs typeface="楷体" panose="02010609060101010101" charset="-122"/>
              <a:sym typeface="+mn-ea"/>
            </a:endParaRPr>
          </a:p>
        </p:txBody>
      </p:sp>
      <p:sp>
        <p:nvSpPr>
          <p:cNvPr id="6" name="矩形 5"/>
          <p:cNvSpPr/>
          <p:nvPr/>
        </p:nvSpPr>
        <p:spPr>
          <a:xfrm>
            <a:off x="0" y="2282190"/>
            <a:ext cx="6863715" cy="82994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p>
            <a:pPr>
              <a:lnSpc>
                <a:spcPct val="150000"/>
              </a:lnSpc>
            </a:pPr>
            <a:r>
              <a:rPr lang="zh-CN" altLang="en-US" sz="3200" b="1" i="0" dirty="0" smtClean="0">
                <a:latin typeface="宋体" panose="02010600030101010101" pitchFamily="2" charset="-122"/>
                <a:cs typeface="Times New Roman" panose="02020603050405020304" charset="0"/>
              </a:rPr>
              <a:t>   </a:t>
            </a:r>
            <a:r>
              <a:rPr lang="zh-CN" altLang="en-US" sz="2800" b="1" i="0" dirty="0" smtClean="0">
                <a:latin typeface="楷体" panose="02010609060101010101" charset="-122"/>
                <a:ea typeface="楷体" panose="02010609060101010101" charset="-122"/>
                <a:cs typeface="楷体" panose="02010609060101010101" charset="-122"/>
              </a:rPr>
              <a:t> 请</a:t>
            </a:r>
            <a:r>
              <a:rPr lang="zh-CN" altLang="en-US" sz="2800" b="1" i="0" dirty="0">
                <a:latin typeface="楷体" panose="02010609060101010101" charset="-122"/>
                <a:ea typeface="楷体" panose="02010609060101010101" charset="-122"/>
                <a:cs typeface="楷体" panose="02010609060101010101" charset="-122"/>
              </a:rPr>
              <a:t>通过计算说明：反应快慢的</a:t>
            </a:r>
            <a:r>
              <a:rPr lang="zh-CN" altLang="en-US" sz="2800" b="1" i="0" dirty="0" smtClean="0">
                <a:latin typeface="楷体" panose="02010609060101010101" charset="-122"/>
                <a:ea typeface="楷体" panose="02010609060101010101" charset="-122"/>
                <a:cs typeface="楷体" panose="02010609060101010101" charset="-122"/>
              </a:rPr>
              <a:t>。</a:t>
            </a:r>
            <a:endParaRPr lang="zh-CN" altLang="en-US" sz="2800" b="1" i="0" dirty="0">
              <a:latin typeface="楷体" panose="02010609060101010101" charset="-122"/>
              <a:ea typeface="楷体" panose="02010609060101010101" charset="-122"/>
              <a:cs typeface="楷体" panose="02010609060101010101" charset="-122"/>
            </a:endParaRPr>
          </a:p>
        </p:txBody>
      </p:sp>
      <p:sp>
        <p:nvSpPr>
          <p:cNvPr id="5" name="对角圆角矩形 4"/>
          <p:cNvSpPr/>
          <p:nvPr/>
        </p:nvSpPr>
        <p:spPr>
          <a:xfrm flipH="1">
            <a:off x="366395" y="5236210"/>
            <a:ext cx="11718925" cy="1496060"/>
          </a:xfrm>
          <a:custGeom>
            <a:avLst/>
            <a:gdLst>
              <a:gd name="txL" fmla="*/ 0 w 7848600"/>
              <a:gd name="txT" fmla="*/ 0 h 1044575"/>
              <a:gd name="txR" fmla="*/ 7848600 w 7848600"/>
              <a:gd name="txB" fmla="*/ 1044575 h 1044575"/>
            </a:gdLst>
            <a:ahLst/>
            <a:cxnLst>
              <a:cxn ang="0">
                <a:pos x="216018" y="0"/>
              </a:cxn>
              <a:cxn ang="0">
                <a:pos x="9738330" y="0"/>
              </a:cxn>
              <a:cxn ang="0">
                <a:pos x="9738330" y="0"/>
              </a:cxn>
              <a:cxn ang="0">
                <a:pos x="9738330" y="870476"/>
              </a:cxn>
              <a:cxn ang="0">
                <a:pos x="9522309" y="1044575"/>
              </a:cxn>
              <a:cxn ang="0">
                <a:pos x="0" y="1044575"/>
              </a:cxn>
              <a:cxn ang="0">
                <a:pos x="0" y="1044575"/>
              </a:cxn>
              <a:cxn ang="0">
                <a:pos x="0" y="174099"/>
              </a:cxn>
              <a:cxn ang="0">
                <a:pos x="216018" y="0"/>
              </a:cxn>
            </a:cxnLst>
            <a:rect l="txL" t="txT" r="txR" b="txB"/>
            <a:pathLst>
              <a:path w="7848600" h="1044575">
                <a:moveTo>
                  <a:pt x="174099" y="0"/>
                </a:moveTo>
                <a:lnTo>
                  <a:pt x="7848600" y="0"/>
                </a:lnTo>
                <a:lnTo>
                  <a:pt x="7848600" y="870476"/>
                </a:lnTo>
                <a:cubicBezTo>
                  <a:pt x="7848600" y="966628"/>
                  <a:pt x="7770653" y="1044575"/>
                  <a:pt x="7674501" y="1044575"/>
                </a:cubicBezTo>
                <a:lnTo>
                  <a:pt x="0" y="1044575"/>
                </a:lnTo>
                <a:lnTo>
                  <a:pt x="0" y="174099"/>
                </a:lnTo>
                <a:cubicBezTo>
                  <a:pt x="0" y="77947"/>
                  <a:pt x="77947" y="0"/>
                  <a:pt x="174099" y="0"/>
                </a:cubicBezTo>
                <a:close/>
              </a:path>
            </a:pathLst>
          </a:custGeom>
          <a:noFill/>
          <a:ln w="9525" cap="flat" cmpd="sng">
            <a:solidFill>
              <a:srgbClr val="4A7EBB"/>
            </a:solidFill>
            <a:prstDash val="solid"/>
            <a:miter/>
            <a:headEnd type="none" w="med" len="med"/>
            <a:tailEnd type="none" w="med" len="med"/>
          </a:ln>
        </p:spPr>
        <p:txBody>
          <a:bodyPr anchor="ctr"/>
          <a:p>
            <a:pPr eaLnBrk="0" hangingPunct="0"/>
            <a:r>
              <a:rPr lang="zh-CN" altLang="en-US" sz="2800" dirty="0">
                <a:latin typeface="楷体" panose="02010609060101010101" charset="-122"/>
                <a:ea typeface="楷体" panose="02010609060101010101" charset="-122"/>
                <a:cs typeface="楷体" panose="02010609060101010101" charset="-122"/>
              </a:rPr>
              <a:t>引导学生应用所学规律，学以致用，凸显了物理教学与社会生活、生产实践的紧密联系</a:t>
            </a:r>
            <a:r>
              <a:rPr lang="en-US" altLang="zh-CN" sz="2800" dirty="0">
                <a:latin typeface="楷体" panose="02010609060101010101" charset="-122"/>
                <a:ea typeface="楷体" panose="02010609060101010101" charset="-122"/>
                <a:cs typeface="楷体" panose="02010609060101010101" charset="-122"/>
              </a:rPr>
              <a:t>;</a:t>
            </a:r>
            <a:r>
              <a:rPr lang="zh-CN" altLang="en-US" sz="2800" dirty="0">
                <a:latin typeface="楷体" panose="02010609060101010101" charset="-122"/>
                <a:ea typeface="楷体" panose="02010609060101010101" charset="-122"/>
                <a:cs typeface="楷体" panose="02010609060101010101" charset="-122"/>
              </a:rPr>
              <a:t>呼应开头的测反应时间</a:t>
            </a:r>
            <a:r>
              <a:rPr lang="en-US" altLang="zh-CN" sz="2800" dirty="0">
                <a:latin typeface="楷体" panose="02010609060101010101" charset="-122"/>
                <a:ea typeface="楷体" panose="02010609060101010101" charset="-122"/>
                <a:cs typeface="楷体" panose="02010609060101010101" charset="-122"/>
              </a:rPr>
              <a:t>,</a:t>
            </a:r>
            <a:r>
              <a:rPr lang="zh-CN" altLang="en-US" sz="2800" dirty="0">
                <a:latin typeface="楷体" panose="02010609060101010101" charset="-122"/>
                <a:ea typeface="楷体" panose="02010609060101010101" charset="-122"/>
                <a:cs typeface="楷体" panose="02010609060101010101" charset="-122"/>
              </a:rPr>
              <a:t>学生体会到解决问题的快乐，同时对学生学习效果进行了评价。</a:t>
            </a:r>
            <a:endParaRPr lang="zh-CN" altLang="en-US" sz="2800" dirty="0">
              <a:latin typeface="楷体" panose="02010609060101010101" charset="-122"/>
              <a:ea typeface="楷体" panose="02010609060101010101" charset="-122"/>
              <a:cs typeface="楷体" panose="02010609060101010101" charset="-122"/>
            </a:endParaRPr>
          </a:p>
        </p:txBody>
      </p:sp>
      <p:grpSp>
        <p:nvGrpSpPr>
          <p:cNvPr id="11" name="Group 127"/>
          <p:cNvGrpSpPr/>
          <p:nvPr/>
        </p:nvGrpSpPr>
        <p:grpSpPr>
          <a:xfrm>
            <a:off x="232728" y="4456042"/>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pic>
        <p:nvPicPr>
          <p:cNvPr id="10" name="图片 9" descr="IMG_2567"/>
          <p:cNvPicPr>
            <a:picLocks noChangeAspect="1"/>
          </p:cNvPicPr>
          <p:nvPr/>
        </p:nvPicPr>
        <p:blipFill>
          <a:blip r:embed="rId1"/>
          <a:srcRect t="37090" r="-861" b="36723"/>
          <a:stretch>
            <a:fillRect/>
          </a:stretch>
        </p:blipFill>
        <p:spPr>
          <a:xfrm>
            <a:off x="6446520" y="1196340"/>
            <a:ext cx="4996323" cy="2808000"/>
          </a:xfrm>
          <a:prstGeom prst="rect">
            <a:avLst/>
          </a:prstGeom>
        </p:spPr>
      </p:pic>
      <p:pic>
        <p:nvPicPr>
          <p:cNvPr id="23" name="图片 22"/>
          <p:cNvPicPr>
            <a:picLocks noChangeAspect="1"/>
          </p:cNvPicPr>
          <p:nvPr/>
        </p:nvPicPr>
        <p:blipFill>
          <a:blip r:embed="rId2"/>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11" name="Group 127"/>
          <p:cNvGrpSpPr/>
          <p:nvPr/>
        </p:nvGrpSpPr>
        <p:grpSpPr>
          <a:xfrm>
            <a:off x="280988" y="496848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17418" name="Text Box 11"/>
          <p:cNvSpPr txBox="1"/>
          <p:nvPr/>
        </p:nvSpPr>
        <p:spPr>
          <a:xfrm>
            <a:off x="395605" y="5689600"/>
            <a:ext cx="11457305" cy="430530"/>
          </a:xfrm>
          <a:prstGeom prst="rect">
            <a:avLst/>
          </a:prstGeom>
          <a:noFill/>
          <a:ln w="25400">
            <a:noFill/>
          </a:ln>
          <a:effectLst>
            <a:prstShdw prst="shdw12" dir="16200000">
              <a:schemeClr val="bg2">
                <a:alpha val="50000"/>
              </a:schemeClr>
            </a:prstShdw>
          </a:effectLst>
        </p:spPr>
        <p:txBody>
          <a:bodyPr wrap="square" lIns="0" tIns="0" rIns="0" bIns="0" anchor="t">
            <a:spAutoFit/>
          </a:bodyPr>
          <a:p>
            <a:pPr>
              <a:spcBef>
                <a:spcPct val="50000"/>
              </a:spcBef>
            </a:pPr>
            <a:r>
              <a:rPr lang="zh-CN" altLang="en-US" dirty="0">
                <a:latin typeface="Arial" panose="020B0604020202020204" pitchFamily="34" charset="0"/>
              </a:rPr>
              <a:t>  </a:t>
            </a:r>
            <a:r>
              <a:rPr lang="zh-CN" altLang="en-US" sz="2800" dirty="0">
                <a:latin typeface="楷体" panose="02010609060101010101" charset="-122"/>
                <a:ea typeface="楷体" panose="02010609060101010101" charset="-122"/>
                <a:cs typeface="楷体" panose="02010609060101010101" charset="-122"/>
              </a:rPr>
              <a:t>    让学生学会自我总结和归纳，培养物理思维。</a:t>
            </a:r>
            <a:endParaRPr lang="zh-CN" sz="2800" dirty="0">
              <a:latin typeface="楷体" panose="02010609060101010101" charset="-122"/>
              <a:ea typeface="楷体" panose="02010609060101010101" charset="-122"/>
              <a:cs typeface="楷体" panose="02010609060101010101" charset="-122"/>
            </a:endParaRPr>
          </a:p>
        </p:txBody>
      </p:sp>
      <p:grpSp>
        <p:nvGrpSpPr>
          <p:cNvPr id="86" name="组合 85"/>
          <p:cNvGrpSpPr/>
          <p:nvPr/>
        </p:nvGrpSpPr>
        <p:grpSpPr>
          <a:xfrm>
            <a:off x="4303848" y="263669"/>
            <a:ext cx="4593954" cy="1031890"/>
            <a:chOff x="3590568" y="400194"/>
            <a:chExt cx="5213316" cy="1031890"/>
          </a:xfrm>
        </p:grpSpPr>
        <p:grpSp>
          <p:nvGrpSpPr>
            <p:cNvPr id="87" name="组合 86"/>
            <p:cNvGrpSpPr/>
            <p:nvPr/>
          </p:nvGrpSpPr>
          <p:grpSpPr>
            <a:xfrm>
              <a:off x="3590568" y="400194"/>
              <a:ext cx="5213316" cy="1031890"/>
              <a:chOff x="7038412" y="5298115"/>
              <a:chExt cx="3099874" cy="517828"/>
            </a:xfrm>
          </p:grpSpPr>
          <p:grpSp>
            <p:nvGrpSpPr>
              <p:cNvPr id="114" name="组合 113"/>
              <p:cNvGrpSpPr/>
              <p:nvPr/>
            </p:nvGrpSpPr>
            <p:grpSpPr>
              <a:xfrm>
                <a:off x="7038412" y="5298115"/>
                <a:ext cx="3099874" cy="517828"/>
                <a:chOff x="5718131" y="5650928"/>
                <a:chExt cx="4596458" cy="767829"/>
              </a:xfrm>
            </p:grpSpPr>
            <p:sp>
              <p:nvSpPr>
                <p:cNvPr id="116" name="圆角矩形 11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圆角矩形 3"/>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5" name="TextBox 19"/>
              <p:cNvSpPr txBox="1"/>
              <p:nvPr/>
            </p:nvSpPr>
            <p:spPr>
              <a:xfrm>
                <a:off x="8076028" y="5411409"/>
                <a:ext cx="1220313" cy="292847"/>
              </a:xfrm>
              <a:prstGeom prst="rect">
                <a:avLst/>
              </a:prstGeom>
              <a:noFill/>
            </p:spPr>
            <p:txBody>
              <a:bodyPr wrap="none" rtlCol="0">
                <a:spAutoFit/>
              </a:bodyPr>
              <a:p>
                <a:r>
                  <a:rPr lang="zh-CN" altLang="en-US" sz="3200" dirty="0">
                    <a:solidFill>
                      <a:schemeClr val="bg1"/>
                    </a:solidFill>
                    <a:latin typeface="楷体" panose="02010609060101010101" charset="-122"/>
                    <a:ea typeface="楷体" panose="02010609060101010101" charset="-122"/>
                    <a:sym typeface="微软雅黑" panose="020B0503020204020204" pitchFamily="34" charset="-122"/>
                  </a:rPr>
                  <a:t>课堂总结</a:t>
                </a:r>
                <a:endParaRPr lang="zh-CN" altLang="en-US" sz="32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sp>
          <p:nvSpPr>
            <p:cNvPr id="88" name="矩形 87"/>
            <p:cNvSpPr/>
            <p:nvPr/>
          </p:nvSpPr>
          <p:spPr>
            <a:xfrm>
              <a:off x="4055479" y="625993"/>
              <a:ext cx="4283494" cy="706755"/>
            </a:xfrm>
            <a:prstGeom prst="rect">
              <a:avLst/>
            </a:prstGeom>
          </p:spPr>
          <p:txBody>
            <a:bodyPr wrap="square">
              <a:spAutoFit/>
            </a:bodyPr>
            <a:p>
              <a:pPr algn="ctr"/>
              <a:endPar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descr="IMG_2575.HEIC"/>
          <p:cNvPicPr>
            <a:picLocks noChangeAspect="1"/>
          </p:cNvPicPr>
          <p:nvPr/>
        </p:nvPicPr>
        <p:blipFill>
          <a:blip r:embed="rId1"/>
          <a:srcRect r="21024"/>
          <a:stretch>
            <a:fillRect/>
          </a:stretch>
        </p:blipFill>
        <p:spPr>
          <a:xfrm rot="5400000">
            <a:off x="2700655" y="1613535"/>
            <a:ext cx="3563620" cy="3383915"/>
          </a:xfrm>
          <a:prstGeom prst="rect">
            <a:avLst/>
          </a:prstGeom>
        </p:spPr>
      </p:pic>
      <p:pic>
        <p:nvPicPr>
          <p:cNvPr id="7" name="图片 6" descr="IMG_2574.HEIC"/>
          <p:cNvPicPr>
            <a:picLocks noChangeAspect="1"/>
          </p:cNvPicPr>
          <p:nvPr/>
        </p:nvPicPr>
        <p:blipFill>
          <a:blip r:embed="rId2"/>
          <a:srcRect t="7145" r="26248" b="13532"/>
          <a:stretch>
            <a:fillRect/>
          </a:stretch>
        </p:blipFill>
        <p:spPr>
          <a:xfrm rot="5400000">
            <a:off x="6817360" y="1722755"/>
            <a:ext cx="3724910" cy="3004820"/>
          </a:xfrm>
          <a:prstGeom prst="rect">
            <a:avLst/>
          </a:prstGeom>
        </p:spPr>
      </p:pic>
      <p:pic>
        <p:nvPicPr>
          <p:cNvPr id="2" name="图片 1" descr="IMG_2575.HEIC"/>
          <p:cNvPicPr>
            <a:picLocks noChangeAspect="1"/>
          </p:cNvPicPr>
          <p:nvPr/>
        </p:nvPicPr>
        <p:blipFill>
          <a:blip r:embed="rId1"/>
          <a:srcRect r="21024"/>
          <a:stretch>
            <a:fillRect/>
          </a:stretch>
        </p:blipFill>
        <p:spPr>
          <a:xfrm rot="5400000">
            <a:off x="2700655" y="1613535"/>
            <a:ext cx="3563620" cy="3383915"/>
          </a:xfrm>
          <a:prstGeom prst="rect">
            <a:avLst/>
          </a:prstGeom>
        </p:spPr>
      </p:pic>
      <p:pic>
        <p:nvPicPr>
          <p:cNvPr id="3" name="图片 2" descr="IMG_2574.HEIC"/>
          <p:cNvPicPr>
            <a:picLocks noChangeAspect="1"/>
          </p:cNvPicPr>
          <p:nvPr/>
        </p:nvPicPr>
        <p:blipFill>
          <a:blip r:embed="rId2"/>
          <a:srcRect t="7145" r="26248" b="13532"/>
          <a:stretch>
            <a:fillRect/>
          </a:stretch>
        </p:blipFill>
        <p:spPr>
          <a:xfrm rot="5400000">
            <a:off x="6817360" y="1722755"/>
            <a:ext cx="3724910" cy="3004820"/>
          </a:xfrm>
          <a:prstGeom prst="rect">
            <a:avLst/>
          </a:prstGeom>
        </p:spPr>
      </p:pic>
      <p:pic>
        <p:nvPicPr>
          <p:cNvPr id="23" name="图片 22"/>
          <p:cNvPicPr>
            <a:picLocks noChangeAspect="1"/>
          </p:cNvPicPr>
          <p:nvPr/>
        </p:nvPicPr>
        <p:blipFill>
          <a:blip r:embed="rId3"/>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750"/>
                                        <p:tgtEl>
                                          <p:spTgt spid="86"/>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par>
                                <p:cTn id="12" presetID="3"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par>
                          <p:cTn id="15" fill="hold">
                            <p:stCondLst>
                              <p:cond delay="1500"/>
                            </p:stCondLst>
                            <p:childTnLst>
                              <p:par>
                                <p:cTn id="16" presetID="1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lide(fromBottom)">
                                      <p:cBhvr>
                                        <p:cTn id="18" dur="500"/>
                                        <p:tgtEl>
                                          <p:spTgt spid="1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17418"/>
                                        </p:tgtEl>
                                        <p:attrNameLst>
                                          <p:attrName>style.visibility</p:attrName>
                                        </p:attrNameLst>
                                      </p:cBhvr>
                                      <p:to>
                                        <p:strVal val="visible"/>
                                      </p:to>
                                    </p:set>
                                    <p:anim calcmode="lin" valueType="num">
                                      <p:cBhvr additive="base">
                                        <p:cTn id="21" dur="500" fill="hold"/>
                                        <p:tgtEl>
                                          <p:spTgt spid="17418"/>
                                        </p:tgtEl>
                                        <p:attrNameLst>
                                          <p:attrName>ppt_x</p:attrName>
                                        </p:attrNameLst>
                                      </p:cBhvr>
                                      <p:tavLst>
                                        <p:tav tm="0">
                                          <p:val>
                                            <p:strVal val="#ppt_x"/>
                                          </p:val>
                                        </p:tav>
                                        <p:tav tm="100000">
                                          <p:val>
                                            <p:strVal val="#ppt_x"/>
                                          </p:val>
                                        </p:tav>
                                      </p:tavLst>
                                    </p:anim>
                                    <p:anim calcmode="lin" valueType="num">
                                      <p:cBhvr additive="base">
                                        <p:cTn id="22"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11" name="Group 127"/>
          <p:cNvGrpSpPr/>
          <p:nvPr/>
        </p:nvGrpSpPr>
        <p:grpSpPr>
          <a:xfrm>
            <a:off x="8706803" y="1945252"/>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sp>
        <p:nvSpPr>
          <p:cNvPr id="17418" name="Text Box 11"/>
          <p:cNvSpPr txBox="1"/>
          <p:nvPr/>
        </p:nvSpPr>
        <p:spPr>
          <a:xfrm>
            <a:off x="8156575" y="3259455"/>
            <a:ext cx="3705225" cy="1723390"/>
          </a:xfrm>
          <a:prstGeom prst="rect">
            <a:avLst/>
          </a:prstGeom>
          <a:noFill/>
          <a:ln w="25400">
            <a:noFill/>
          </a:ln>
          <a:effectLst>
            <a:prstShdw prst="shdw12" dir="16200000">
              <a:schemeClr val="bg2">
                <a:alpha val="50000"/>
              </a:schemeClr>
            </a:prstShdw>
          </a:effectLst>
        </p:spPr>
        <p:txBody>
          <a:bodyPr wrap="square" lIns="0" tIns="0" rIns="0" bIns="0" anchor="t">
            <a:spAutoFit/>
          </a:bodyPr>
          <a:p>
            <a:pPr>
              <a:spcBef>
                <a:spcPct val="50000"/>
              </a:spcBef>
            </a:pPr>
            <a:r>
              <a:rPr lang="zh-CN" altLang="en-US" dirty="0">
                <a:latin typeface="Arial" panose="020B0604020202020204" pitchFamily="34" charset="0"/>
              </a:rPr>
              <a:t>  </a:t>
            </a:r>
            <a:r>
              <a:rPr lang="zh-CN" altLang="en-US" sz="2800" dirty="0">
                <a:latin typeface="楷体" panose="02010609060101010101" charset="-122"/>
                <a:ea typeface="楷体" panose="02010609060101010101" charset="-122"/>
                <a:cs typeface="楷体" panose="02010609060101010101" charset="-122"/>
              </a:rPr>
              <a:t>  浓缩的展现了教学思路，为学生理清学习思路，在讲课过程中起到画龙点睛的作用。</a:t>
            </a:r>
            <a:endParaRPr lang="zh-CN" altLang="en-US" sz="2800" dirty="0">
              <a:latin typeface="楷体" panose="02010609060101010101" charset="-122"/>
              <a:ea typeface="楷体" panose="02010609060101010101" charset="-122"/>
              <a:cs typeface="楷体" panose="02010609060101010101" charset="-122"/>
            </a:endParaRPr>
          </a:p>
        </p:txBody>
      </p:sp>
      <p:grpSp>
        <p:nvGrpSpPr>
          <p:cNvPr id="86" name="组合 85"/>
          <p:cNvGrpSpPr/>
          <p:nvPr/>
        </p:nvGrpSpPr>
        <p:grpSpPr>
          <a:xfrm>
            <a:off x="4810578" y="119524"/>
            <a:ext cx="4593954" cy="1031890"/>
            <a:chOff x="3590568" y="400194"/>
            <a:chExt cx="5213316" cy="1031890"/>
          </a:xfrm>
        </p:grpSpPr>
        <p:grpSp>
          <p:nvGrpSpPr>
            <p:cNvPr id="87" name="组合 86"/>
            <p:cNvGrpSpPr/>
            <p:nvPr/>
          </p:nvGrpSpPr>
          <p:grpSpPr>
            <a:xfrm>
              <a:off x="3590568" y="400194"/>
              <a:ext cx="5213316" cy="1031890"/>
              <a:chOff x="7038412" y="5298115"/>
              <a:chExt cx="3099874" cy="517828"/>
            </a:xfrm>
          </p:grpSpPr>
          <p:grpSp>
            <p:nvGrpSpPr>
              <p:cNvPr id="114" name="组合 113"/>
              <p:cNvGrpSpPr/>
              <p:nvPr/>
            </p:nvGrpSpPr>
            <p:grpSpPr>
              <a:xfrm>
                <a:off x="7038412" y="5298115"/>
                <a:ext cx="3099874" cy="517828"/>
                <a:chOff x="5718131" y="5650928"/>
                <a:chExt cx="4596458" cy="767829"/>
              </a:xfrm>
            </p:grpSpPr>
            <p:sp>
              <p:nvSpPr>
                <p:cNvPr id="116" name="圆角矩形 11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圆角矩形 3"/>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5" name="TextBox 19"/>
              <p:cNvSpPr txBox="1"/>
              <p:nvPr/>
            </p:nvSpPr>
            <p:spPr>
              <a:xfrm>
                <a:off x="8076028" y="5411409"/>
                <a:ext cx="1220313" cy="292847"/>
              </a:xfrm>
              <a:prstGeom prst="rect">
                <a:avLst/>
              </a:prstGeom>
              <a:noFill/>
            </p:spPr>
            <p:txBody>
              <a:bodyPr wrap="none" rtlCol="0">
                <a:spAutoFit/>
              </a:bodyPr>
              <a:p>
                <a:r>
                  <a:rPr lang="zh-CN" altLang="en-US" sz="3200" dirty="0">
                    <a:solidFill>
                      <a:schemeClr val="bg1"/>
                    </a:solidFill>
                    <a:latin typeface="楷体" panose="02010609060101010101" charset="-122"/>
                    <a:ea typeface="楷体" panose="02010609060101010101" charset="-122"/>
                    <a:sym typeface="微软雅黑" panose="020B0503020204020204" pitchFamily="34" charset="-122"/>
                  </a:rPr>
                  <a:t>板书设计</a:t>
                </a:r>
                <a:endParaRPr lang="zh-CN" altLang="en-US" sz="32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sp>
          <p:nvSpPr>
            <p:cNvPr id="88" name="矩形 87"/>
            <p:cNvSpPr/>
            <p:nvPr/>
          </p:nvSpPr>
          <p:spPr>
            <a:xfrm>
              <a:off x="4055479" y="467243"/>
              <a:ext cx="4283494" cy="706755"/>
            </a:xfrm>
            <a:prstGeom prst="rect">
              <a:avLst/>
            </a:prstGeom>
          </p:spPr>
          <p:txBody>
            <a:bodyPr wrap="square">
              <a:spAutoFit/>
            </a:bodyPr>
            <a:p>
              <a:pPr algn="ctr"/>
              <a:endPar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3" name="图片 2" descr="IMG_2557.HEIC.JPG"/>
          <p:cNvPicPr>
            <a:picLocks noChangeAspect="1"/>
          </p:cNvPicPr>
          <p:nvPr/>
        </p:nvPicPr>
        <p:blipFill>
          <a:blip r:embed="rId1"/>
          <a:srcRect t="11054" r="4460" b="5399"/>
          <a:stretch>
            <a:fillRect/>
          </a:stretch>
        </p:blipFill>
        <p:spPr>
          <a:xfrm>
            <a:off x="248920" y="1397000"/>
            <a:ext cx="7589520" cy="4981575"/>
          </a:xfrm>
          <a:prstGeom prst="rect">
            <a:avLst/>
          </a:prstGeom>
        </p:spPr>
      </p:pic>
      <p:pic>
        <p:nvPicPr>
          <p:cNvPr id="23" name="图片 22"/>
          <p:cNvPicPr>
            <a:picLocks noChangeAspect="1"/>
          </p:cNvPicPr>
          <p:nvPr/>
        </p:nvPicPr>
        <p:blipFill>
          <a:blip r:embed="rId2"/>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750"/>
                                        <p:tgtEl>
                                          <p:spTgt spid="86"/>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par>
                          <p:cTn id="12" fill="hold">
                            <p:stCondLst>
                              <p:cond delay="1500"/>
                            </p:stCondLst>
                            <p:childTnLst>
                              <p:par>
                                <p:cTn id="13" presetID="1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lide(fromBottom)">
                                      <p:cBhvr>
                                        <p:cTn id="15" dur="500"/>
                                        <p:tgtEl>
                                          <p:spTgt spid="11"/>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7418"/>
                                        </p:tgtEl>
                                        <p:attrNameLst>
                                          <p:attrName>style.visibility</p:attrName>
                                        </p:attrNameLst>
                                      </p:cBhvr>
                                      <p:to>
                                        <p:strVal val="visible"/>
                                      </p:to>
                                    </p:set>
                                    <p:anim calcmode="lin" valueType="num">
                                      <p:cBhvr additive="base">
                                        <p:cTn id="18" dur="500" fill="hold"/>
                                        <p:tgtEl>
                                          <p:spTgt spid="17418"/>
                                        </p:tgtEl>
                                        <p:attrNameLst>
                                          <p:attrName>ppt_x</p:attrName>
                                        </p:attrNameLst>
                                      </p:cBhvr>
                                      <p:tavLst>
                                        <p:tav tm="0">
                                          <p:val>
                                            <p:strVal val="#ppt_x"/>
                                          </p:val>
                                        </p:tav>
                                        <p:tav tm="100000">
                                          <p:val>
                                            <p:strVal val="#ppt_x"/>
                                          </p:val>
                                        </p:tav>
                                      </p:tavLst>
                                    </p:anim>
                                    <p:anim calcmode="lin" valueType="num">
                                      <p:cBhvr additive="base">
                                        <p:cTn id="19"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组合 39"/>
          <p:cNvGrpSpPr/>
          <p:nvPr/>
        </p:nvGrpSpPr>
        <p:grpSpPr>
          <a:xfrm flipH="1">
            <a:off x="8578322" y="525501"/>
            <a:ext cx="900000" cy="900000"/>
            <a:chOff x="7834104" y="4038418"/>
            <a:chExt cx="900000" cy="900000"/>
          </a:xfrm>
        </p:grpSpPr>
        <p:sp>
          <p:nvSpPr>
            <p:cNvPr id="41" name="椭圆 41"/>
            <p:cNvSpPr/>
            <p:nvPr/>
          </p:nvSpPr>
          <p:spPr>
            <a:xfrm>
              <a:off x="7834104" y="4038418"/>
              <a:ext cx="900000" cy="900000"/>
            </a:xfrm>
            <a:prstGeom prst="homePlate">
              <a:avLst/>
            </a:prstGeom>
            <a:gradFill>
              <a:gsLst>
                <a:gs pos="0">
                  <a:srgbClr val="CCCCCC"/>
                </a:gs>
                <a:gs pos="100000">
                  <a:srgbClr val="FCFCFC"/>
                </a:gs>
              </a:gsLst>
              <a:lin ang="7200000" scaled="0"/>
            </a:gradFill>
            <a:ln w="25400" cap="flat" cmpd="sng" algn="ctr">
              <a:noFill/>
              <a:prstDash val="solid"/>
            </a:ln>
            <a:effectLst>
              <a:outerShdw blurRad="254000" dist="127000" dir="8160000" algn="ctr" rotWithShape="0">
                <a:srgbClr val="000000">
                  <a:alpha val="34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Franklin Gothic Book"/>
                <a:ea typeface="微软雅黑" panose="020B0503020204020204" pitchFamily="34" charset="-122"/>
                <a:cs typeface="+mn-cs"/>
              </a:endParaRPr>
            </a:p>
          </p:txBody>
        </p:sp>
        <p:sp>
          <p:nvSpPr>
            <p:cNvPr id="42" name="椭圆 42"/>
            <p:cNvSpPr/>
            <p:nvPr/>
          </p:nvSpPr>
          <p:spPr>
            <a:xfrm>
              <a:off x="7946467" y="4162070"/>
              <a:ext cx="662782" cy="662782"/>
            </a:xfrm>
            <a:prstGeom prst="homePlat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solidFill>
                <a:effectLst/>
                <a:uLnTx/>
                <a:uFillTx/>
                <a:latin typeface="Franklin Gothic Book"/>
                <a:ea typeface="微软雅黑" panose="020B0503020204020204" pitchFamily="34" charset="-122"/>
                <a:cs typeface="+mn-cs"/>
              </a:endParaRPr>
            </a:p>
          </p:txBody>
        </p:sp>
      </p:grpSp>
      <p:pic>
        <p:nvPicPr>
          <p:cNvPr id="43" name="Picture 6"/>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20000" contras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8703390" y="1074311"/>
            <a:ext cx="1627163" cy="1824635"/>
          </a:xfrm>
          <a:prstGeom prst="rect">
            <a:avLst/>
          </a:prstGeom>
          <a:noFill/>
          <a:extLst>
            <a:ext uri="{909E8E84-426E-40DD-AFC4-6F175D3DCCD1}">
              <a14:hiddenFill xmlns:a14="http://schemas.microsoft.com/office/drawing/2010/main">
                <a:solidFill>
                  <a:srgbClr val="FFFFFF"/>
                </a:solidFill>
              </a14:hiddenFill>
            </a:ext>
          </a:extLst>
        </p:spPr>
      </p:pic>
      <p:sp>
        <p:nvSpPr>
          <p:cNvPr id="77" name="AutoShape 40"/>
          <p:cNvSpPr>
            <a:spLocks noChangeArrowheads="1"/>
          </p:cNvSpPr>
          <p:nvPr/>
        </p:nvSpPr>
        <p:spPr bwMode="auto">
          <a:xfrm>
            <a:off x="4172189" y="2209440"/>
            <a:ext cx="3767051" cy="3767051"/>
          </a:xfrm>
          <a:custGeom>
            <a:avLst/>
            <a:gdLst>
              <a:gd name="G0" fmla="+- -551869 0 0"/>
              <a:gd name="G1" fmla="+- 5334542 0 0"/>
              <a:gd name="G2" fmla="+- -551869 0 5334542"/>
              <a:gd name="G3" fmla="+- 10800 0 0"/>
              <a:gd name="G4" fmla="+- 0 0 -551869"/>
              <a:gd name="T0" fmla="*/ 360 256 1"/>
              <a:gd name="T1" fmla="*/ 0 256 1"/>
              <a:gd name="G5" fmla="+- G2 T0 T1"/>
              <a:gd name="G6" fmla="?: G2 G2 G5"/>
              <a:gd name="G7" fmla="+- 0 0 G6"/>
              <a:gd name="G8" fmla="+- 3427 0 0"/>
              <a:gd name="G9" fmla="+- 0 0 5334542"/>
              <a:gd name="G10" fmla="+- 3427 0 2700"/>
              <a:gd name="G11" fmla="cos G10 -551869"/>
              <a:gd name="G12" fmla="sin G10 -551869"/>
              <a:gd name="G13" fmla="cos 13500 -551869"/>
              <a:gd name="G14" fmla="sin 13500 -551869"/>
              <a:gd name="G15" fmla="+- G11 10800 0"/>
              <a:gd name="G16" fmla="+- G12 10800 0"/>
              <a:gd name="G17" fmla="+- G13 10800 0"/>
              <a:gd name="G18" fmla="+- G14 10800 0"/>
              <a:gd name="G19" fmla="*/ 3427 1 2"/>
              <a:gd name="G20" fmla="+- G19 5400 0"/>
              <a:gd name="G21" fmla="cos G20 -551869"/>
              <a:gd name="G22" fmla="sin G20 -551869"/>
              <a:gd name="G23" fmla="+- G21 10800 0"/>
              <a:gd name="G24" fmla="+- G12 G23 G22"/>
              <a:gd name="G25" fmla="+- G22 G23 G11"/>
              <a:gd name="G26" fmla="cos 10800 -551869"/>
              <a:gd name="G27" fmla="sin 10800 -551869"/>
              <a:gd name="G28" fmla="cos 3427 -551869"/>
              <a:gd name="G29" fmla="sin 3427 -551869"/>
              <a:gd name="G30" fmla="+- G26 10800 0"/>
              <a:gd name="G31" fmla="+- G27 10800 0"/>
              <a:gd name="G32" fmla="+- G28 10800 0"/>
              <a:gd name="G33" fmla="+- G29 10800 0"/>
              <a:gd name="G34" fmla="+- G19 5400 0"/>
              <a:gd name="G35" fmla="cos G34 5334542"/>
              <a:gd name="G36" fmla="sin G34 5334542"/>
              <a:gd name="G37" fmla="+/ 5334542 -551869 2"/>
              <a:gd name="T2" fmla="*/ 180 256 1"/>
              <a:gd name="T3" fmla="*/ 0 256 1"/>
              <a:gd name="G38" fmla="+- G37 T2 T3"/>
              <a:gd name="G39" fmla="?: G2 G37 G38"/>
              <a:gd name="G40" fmla="cos 10800 G39"/>
              <a:gd name="G41" fmla="sin 10800 G39"/>
              <a:gd name="G42" fmla="cos 3427 G39"/>
              <a:gd name="G43" fmla="sin 3427 G39"/>
              <a:gd name="G44" fmla="+- G40 10800 0"/>
              <a:gd name="G45" fmla="+- G41 10800 0"/>
              <a:gd name="G46" fmla="+- G42 10800 0"/>
              <a:gd name="G47" fmla="+- G43 10800 0"/>
              <a:gd name="G48" fmla="+- G35 10800 0"/>
              <a:gd name="G49" fmla="+- G36 10800 0"/>
              <a:gd name="T4" fmla="*/ 2117 w 21600"/>
              <a:gd name="T5" fmla="*/ 4377 h 21600"/>
              <a:gd name="T6" fmla="*/ 11863 w 21600"/>
              <a:gd name="T7" fmla="*/ 17833 h 21600"/>
              <a:gd name="T8" fmla="*/ 8044 w 21600"/>
              <a:gd name="T9" fmla="*/ 8762 h 21600"/>
              <a:gd name="T10" fmla="*/ 24154 w 21600"/>
              <a:gd name="T11" fmla="*/ 8823 h 21600"/>
              <a:gd name="T12" fmla="*/ 18772 w 21600"/>
              <a:gd name="T13" fmla="*/ 16076 h 21600"/>
              <a:gd name="T14" fmla="*/ 11519 w 21600"/>
              <a:gd name="T15" fmla="*/ 1069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190" y="10298"/>
                </a:moveTo>
                <a:cubicBezTo>
                  <a:pt x="13941" y="8617"/>
                  <a:pt x="12498" y="7373"/>
                  <a:pt x="10800" y="7373"/>
                </a:cubicBezTo>
                <a:cubicBezTo>
                  <a:pt x="8907" y="7373"/>
                  <a:pt x="7373" y="8907"/>
                  <a:pt x="7373" y="10800"/>
                </a:cubicBezTo>
                <a:cubicBezTo>
                  <a:pt x="7373" y="12692"/>
                  <a:pt x="8907" y="14227"/>
                  <a:pt x="10800" y="14227"/>
                </a:cubicBezTo>
                <a:cubicBezTo>
                  <a:pt x="10971" y="14227"/>
                  <a:pt x="11142" y="14214"/>
                  <a:pt x="11312" y="14188"/>
                </a:cubicBezTo>
                <a:lnTo>
                  <a:pt x="12415" y="21478"/>
                </a:lnTo>
                <a:cubicBezTo>
                  <a:pt x="11880" y="21559"/>
                  <a:pt x="11340" y="21599"/>
                  <a:pt x="10800" y="21600"/>
                </a:cubicBezTo>
                <a:cubicBezTo>
                  <a:pt x="4835" y="21600"/>
                  <a:pt x="0" y="16764"/>
                  <a:pt x="0" y="10800"/>
                </a:cubicBezTo>
                <a:cubicBezTo>
                  <a:pt x="0" y="4835"/>
                  <a:pt x="4835" y="0"/>
                  <a:pt x="10800" y="0"/>
                </a:cubicBezTo>
                <a:cubicBezTo>
                  <a:pt x="16153" y="-1"/>
                  <a:pt x="20699" y="3922"/>
                  <a:pt x="21483" y="9218"/>
                </a:cubicBezTo>
                <a:lnTo>
                  <a:pt x="24154" y="8823"/>
                </a:lnTo>
                <a:lnTo>
                  <a:pt x="18772" y="16076"/>
                </a:lnTo>
                <a:lnTo>
                  <a:pt x="11519" y="10693"/>
                </a:lnTo>
                <a:lnTo>
                  <a:pt x="14190" y="10298"/>
                </a:lnTo>
                <a:close/>
              </a:path>
            </a:pathLst>
          </a:custGeom>
          <a:gradFill rotWithShape="1">
            <a:gsLst>
              <a:gs pos="0">
                <a:srgbClr val="66FFFF">
                  <a:alpha val="22000"/>
                </a:srgbClr>
              </a:gs>
              <a:gs pos="100000">
                <a:srgbClr val="66FFFF">
                  <a:gamma/>
                  <a:shade val="46275"/>
                  <a:invGamma/>
                  <a:alpha val="69000"/>
                </a:srgbClr>
              </a:gs>
            </a:gsLst>
            <a:lin ang="5400000" scaled="1"/>
          </a:gradFill>
          <a:ln w="9525" algn="ctr">
            <a:miter lim="800000"/>
          </a:ln>
          <a:effectLst>
            <a:outerShdw blurRad="76200" dist="12700" dir="2700000" sy="-23000" kx="-800400" algn="bl" rotWithShape="0">
              <a:prstClr val="black">
                <a:alpha val="64000"/>
              </a:prstClr>
            </a:outerShdw>
          </a:effectLst>
          <a:scene3d>
            <a:camera prst="legacyObliqueTopRight"/>
            <a:lightRig rig="legacyFlat3" dir="b"/>
          </a:scene3d>
          <a:sp3d extrusionH="163500" prstMaterial="legacyMatte">
            <a:bevelT w="13500" h="13500" prst="coolSlant"/>
            <a:bevelB w="13500" h="13500" prst="angle"/>
            <a:extrusionClr>
              <a:srgbClr val="66FFFF"/>
            </a:extrusionClr>
          </a:sp3d>
        </p:spPr>
        <p:txBody>
          <a:bodyPr wrap="none" anchor="ctr">
            <a:flatTx/>
          </a:bodyPr>
          <a:lstStyle/>
          <a:p>
            <a:endParaRPr lang="zh-CN" altLang="en-US"/>
          </a:p>
        </p:txBody>
      </p:sp>
      <p:sp>
        <p:nvSpPr>
          <p:cNvPr id="78" name="Oval 71"/>
          <p:cNvSpPr>
            <a:spLocks noChangeArrowheads="1"/>
          </p:cNvSpPr>
          <p:nvPr/>
        </p:nvSpPr>
        <p:spPr bwMode="auto">
          <a:xfrm>
            <a:off x="7271044" y="5375574"/>
            <a:ext cx="261824" cy="273010"/>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9" name="Oval 71"/>
          <p:cNvSpPr>
            <a:spLocks noChangeArrowheads="1"/>
          </p:cNvSpPr>
          <p:nvPr/>
        </p:nvSpPr>
        <p:spPr bwMode="auto">
          <a:xfrm>
            <a:off x="7167632" y="5334281"/>
            <a:ext cx="261824" cy="273010"/>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0" name="Oval 61"/>
          <p:cNvSpPr>
            <a:spLocks noChangeArrowheads="1"/>
          </p:cNvSpPr>
          <p:nvPr/>
        </p:nvSpPr>
        <p:spPr bwMode="auto">
          <a:xfrm>
            <a:off x="7093708" y="4092966"/>
            <a:ext cx="1246475" cy="525142"/>
          </a:xfrm>
          <a:prstGeom prst="ellipse">
            <a:avLst/>
          </a:prstGeom>
          <a:gradFill rotWithShape="1">
            <a:gsLst>
              <a:gs pos="0">
                <a:srgbClr val="000000">
                  <a:alpha val="60001"/>
                </a:srgbClr>
              </a:gs>
              <a:gs pos="100000">
                <a:srgbClr val="000000">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1" name="Oval 57"/>
          <p:cNvSpPr>
            <a:spLocks noChangeArrowheads="1"/>
          </p:cNvSpPr>
          <p:nvPr/>
        </p:nvSpPr>
        <p:spPr bwMode="auto">
          <a:xfrm>
            <a:off x="6662754" y="3003051"/>
            <a:ext cx="1246476" cy="525142"/>
          </a:xfrm>
          <a:prstGeom prst="ellipse">
            <a:avLst/>
          </a:prstGeom>
          <a:gradFill rotWithShape="1">
            <a:gsLst>
              <a:gs pos="0">
                <a:srgbClr val="000000">
                  <a:alpha val="60001"/>
                </a:srgbClr>
              </a:gs>
              <a:gs pos="100000">
                <a:srgbClr val="000000">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 name="Oval 53"/>
          <p:cNvSpPr>
            <a:spLocks noChangeArrowheads="1"/>
          </p:cNvSpPr>
          <p:nvPr/>
        </p:nvSpPr>
        <p:spPr bwMode="auto">
          <a:xfrm>
            <a:off x="5365750" y="2989053"/>
            <a:ext cx="1246475" cy="525142"/>
          </a:xfrm>
          <a:prstGeom prst="ellipse">
            <a:avLst/>
          </a:prstGeom>
          <a:gradFill rotWithShape="1">
            <a:gsLst>
              <a:gs pos="0">
                <a:srgbClr val="000000">
                  <a:alpha val="60001"/>
                </a:srgbClr>
              </a:gs>
              <a:gs pos="100000">
                <a:srgbClr val="000000">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3" name="Oval 65"/>
          <p:cNvSpPr>
            <a:spLocks noChangeArrowheads="1"/>
          </p:cNvSpPr>
          <p:nvPr/>
        </p:nvSpPr>
        <p:spPr bwMode="auto">
          <a:xfrm>
            <a:off x="4503987" y="3775611"/>
            <a:ext cx="1246476" cy="525142"/>
          </a:xfrm>
          <a:prstGeom prst="ellipse">
            <a:avLst/>
          </a:prstGeom>
          <a:gradFill rotWithShape="1">
            <a:gsLst>
              <a:gs pos="0">
                <a:srgbClr val="000000">
                  <a:alpha val="60001"/>
                </a:srgbClr>
              </a:gs>
              <a:gs pos="100000">
                <a:srgbClr val="000000">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4" name="Oval 69"/>
          <p:cNvSpPr>
            <a:spLocks noChangeArrowheads="1"/>
          </p:cNvSpPr>
          <p:nvPr/>
        </p:nvSpPr>
        <p:spPr bwMode="auto">
          <a:xfrm>
            <a:off x="4719412" y="4568724"/>
            <a:ext cx="1246476" cy="525142"/>
          </a:xfrm>
          <a:prstGeom prst="ellipse">
            <a:avLst/>
          </a:prstGeom>
          <a:gradFill rotWithShape="1">
            <a:gsLst>
              <a:gs pos="0">
                <a:srgbClr val="000000">
                  <a:alpha val="60001"/>
                </a:srgbClr>
              </a:gs>
              <a:gs pos="100000">
                <a:srgbClr val="000000">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 name="Oval 69"/>
          <p:cNvSpPr>
            <a:spLocks noChangeArrowheads="1"/>
          </p:cNvSpPr>
          <p:nvPr/>
        </p:nvSpPr>
        <p:spPr bwMode="auto">
          <a:xfrm>
            <a:off x="5582370" y="5386013"/>
            <a:ext cx="1246475" cy="525142"/>
          </a:xfrm>
          <a:prstGeom prst="ellipse">
            <a:avLst/>
          </a:prstGeom>
          <a:gradFill rotWithShape="1">
            <a:gsLst>
              <a:gs pos="0">
                <a:srgbClr val="000000">
                  <a:alpha val="60001"/>
                </a:srgbClr>
              </a:gs>
              <a:gs pos="100000">
                <a:srgbClr val="000000">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6" name="Oval 70"/>
          <p:cNvSpPr>
            <a:spLocks noChangeArrowheads="1"/>
          </p:cNvSpPr>
          <p:nvPr/>
        </p:nvSpPr>
        <p:spPr bwMode="auto">
          <a:xfrm>
            <a:off x="5247524" y="4738663"/>
            <a:ext cx="1138855" cy="1137005"/>
          </a:xfrm>
          <a:prstGeom prst="ellipse">
            <a:avLst/>
          </a:prstGeom>
          <a:gradFill rotWithShape="1">
            <a:gsLst>
              <a:gs pos="44000">
                <a:srgbClr val="FF0000"/>
              </a:gs>
              <a:gs pos="100000">
                <a:srgbClr val="778DED">
                  <a:gamma/>
                  <a:shade val="45882"/>
                  <a:invGamma/>
                </a:srgbClr>
              </a:gs>
            </a:gsLst>
            <a:path path="rect">
              <a:fillToRect r="100000" b="100000"/>
            </a:path>
          </a:gradFill>
          <a:ln>
            <a:noFill/>
          </a:ln>
          <a:effectLst/>
          <a:scene3d>
            <a:camera prst="orthographicFront"/>
            <a:lightRig rig="threePt" dir="t"/>
          </a:scene3d>
          <a:sp3d>
            <a:bevelT w="152400" h="50800" prst="softRound"/>
          </a:sp3d>
        </p:spPr>
        <p:txBody>
          <a:bodyPr wrap="none" anchor="ctr"/>
          <a:lstStyle/>
          <a:p>
            <a:pPr algn="ctr"/>
            <a:r>
              <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7" name="Oval 70"/>
          <p:cNvSpPr>
            <a:spLocks noChangeArrowheads="1"/>
          </p:cNvSpPr>
          <p:nvPr/>
        </p:nvSpPr>
        <p:spPr bwMode="auto">
          <a:xfrm>
            <a:off x="4441627" y="4038182"/>
            <a:ext cx="1138854" cy="1137005"/>
          </a:xfrm>
          <a:prstGeom prst="ellipse">
            <a:avLst/>
          </a:prstGeom>
          <a:gradFill rotWithShape="1">
            <a:gsLst>
              <a:gs pos="47000">
                <a:srgbClr val="FFC000"/>
              </a:gs>
              <a:gs pos="100000">
                <a:srgbClr val="778DED">
                  <a:gamma/>
                  <a:shade val="45882"/>
                  <a:invGamma/>
                </a:srgbClr>
              </a:gs>
            </a:gsLst>
            <a:path path="rect">
              <a:fillToRect r="100000" b="100000"/>
            </a:path>
          </a:gradFill>
          <a:ln>
            <a:noFill/>
          </a:ln>
          <a:effectLst/>
          <a:scene3d>
            <a:camera prst="orthographicFront"/>
            <a:lightRig rig="threePt" dir="t"/>
          </a:scene3d>
          <a:sp3d>
            <a:bevelT w="152400" h="50800" prst="softRound"/>
          </a:sp3d>
        </p:spPr>
        <p:txBody>
          <a:bodyPr wrap="none" anchor="ctr"/>
          <a:lstStyle/>
          <a:p>
            <a:pPr algn="ctr"/>
            <a:r>
              <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8" name="Oval 66"/>
          <p:cNvSpPr>
            <a:spLocks noChangeArrowheads="1"/>
          </p:cNvSpPr>
          <p:nvPr/>
        </p:nvSpPr>
        <p:spPr bwMode="auto">
          <a:xfrm>
            <a:off x="4269417" y="3003051"/>
            <a:ext cx="1138855" cy="1137006"/>
          </a:xfrm>
          <a:prstGeom prst="ellipse">
            <a:avLst/>
          </a:prstGeom>
          <a:gradFill rotWithShape="1">
            <a:gsLst>
              <a:gs pos="75000">
                <a:srgbClr val="0070C0"/>
              </a:gs>
              <a:gs pos="100000">
                <a:srgbClr val="778DED">
                  <a:gamma/>
                  <a:shade val="45882"/>
                  <a:invGamma/>
                </a:srgbClr>
              </a:gs>
            </a:gsLst>
            <a:path path="rect">
              <a:fillToRect r="100000" b="100000"/>
            </a:path>
          </a:gradFill>
          <a:ln>
            <a:noFill/>
          </a:ln>
          <a:effectLst/>
          <a:scene3d>
            <a:camera prst="orthographicFront"/>
            <a:lightRig rig="threePt" dir="t"/>
          </a:scene3d>
          <a:sp3d>
            <a:bevelT w="152400" h="50800" prst="softRound"/>
          </a:sp3d>
        </p:spPr>
        <p:txBody>
          <a:bodyPr wrap="none" anchor="ctr"/>
          <a:lstStyle/>
          <a:p>
            <a:pPr algn="ctr"/>
            <a:r>
              <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9" name="Oval 54"/>
          <p:cNvSpPr>
            <a:spLocks noChangeArrowheads="1"/>
          </p:cNvSpPr>
          <p:nvPr/>
        </p:nvSpPr>
        <p:spPr bwMode="auto">
          <a:xfrm>
            <a:off x="5029684" y="2254424"/>
            <a:ext cx="1138854" cy="1137005"/>
          </a:xfrm>
          <a:prstGeom prst="ellipse">
            <a:avLst/>
          </a:prstGeom>
          <a:gradFill rotWithShape="1">
            <a:gsLst>
              <a:gs pos="60000">
                <a:srgbClr val="00B050"/>
              </a:gs>
              <a:gs pos="100000">
                <a:srgbClr val="778DED">
                  <a:gamma/>
                  <a:shade val="45882"/>
                  <a:invGamma/>
                </a:srgbClr>
              </a:gs>
            </a:gsLst>
            <a:path path="rect">
              <a:fillToRect r="100000" b="100000"/>
            </a:path>
          </a:gradFill>
          <a:ln>
            <a:noFill/>
          </a:ln>
          <a:effectLst/>
          <a:scene3d>
            <a:camera prst="orthographicFront"/>
            <a:lightRig rig="threePt" dir="t"/>
          </a:scene3d>
          <a:sp3d>
            <a:bevelT w="152400" h="50800" prst="softRound"/>
          </a:sp3d>
        </p:spPr>
        <p:txBody>
          <a:bodyPr wrap="none" anchor="ctr"/>
          <a:lstStyle/>
          <a:p>
            <a:pPr algn="ctr"/>
            <a:r>
              <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0" name="Oval 58"/>
          <p:cNvSpPr>
            <a:spLocks noChangeArrowheads="1"/>
          </p:cNvSpPr>
          <p:nvPr/>
        </p:nvSpPr>
        <p:spPr bwMode="auto">
          <a:xfrm>
            <a:off x="6125409" y="2351798"/>
            <a:ext cx="1138855" cy="1137004"/>
          </a:xfrm>
          <a:prstGeom prst="ellipse">
            <a:avLst/>
          </a:prstGeom>
          <a:gradFill rotWithShape="1">
            <a:gsLst>
              <a:gs pos="54000">
                <a:srgbClr val="778DED"/>
              </a:gs>
              <a:gs pos="100000">
                <a:srgbClr val="778DED">
                  <a:gamma/>
                  <a:shade val="45882"/>
                  <a:invGamma/>
                </a:srgbClr>
              </a:gs>
            </a:gsLst>
            <a:path path="rect">
              <a:fillToRect r="100000" b="100000"/>
            </a:path>
          </a:gradFill>
          <a:ln>
            <a:noFill/>
          </a:ln>
          <a:effectLst/>
          <a:scene3d>
            <a:camera prst="orthographicFront"/>
            <a:lightRig rig="threePt" dir="t"/>
          </a:scene3d>
          <a:sp3d>
            <a:bevelT w="152400" h="50800" prst="softRound"/>
          </a:sp3d>
        </p:spPr>
        <p:txBody>
          <a:bodyPr wrap="none" anchor="ctr"/>
          <a:lstStyle/>
          <a:p>
            <a:pPr algn="ctr"/>
            <a:r>
              <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endPar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1" name="Oval 62"/>
          <p:cNvSpPr>
            <a:spLocks noChangeArrowheads="1"/>
          </p:cNvSpPr>
          <p:nvPr/>
        </p:nvSpPr>
        <p:spPr bwMode="auto">
          <a:xfrm>
            <a:off x="6662754" y="3290520"/>
            <a:ext cx="1138854" cy="1137005"/>
          </a:xfrm>
          <a:prstGeom prst="ellipse">
            <a:avLst/>
          </a:prstGeom>
          <a:gradFill rotWithShape="1">
            <a:gsLst>
              <a:gs pos="44000">
                <a:srgbClr val="92D050"/>
              </a:gs>
              <a:gs pos="100000">
                <a:srgbClr val="778DED">
                  <a:gamma/>
                  <a:shade val="45882"/>
                  <a:invGamma/>
                </a:srgbClr>
              </a:gs>
            </a:gsLst>
            <a:path path="rect">
              <a:fillToRect r="100000" b="100000"/>
            </a:path>
          </a:gradFill>
          <a:ln>
            <a:noFill/>
          </a:ln>
          <a:effectLst/>
          <a:scene3d>
            <a:camera prst="orthographicFront"/>
            <a:lightRig rig="threePt" dir="t"/>
          </a:scene3d>
          <a:sp3d>
            <a:bevelT w="152400" h="50800" prst="softRound"/>
          </a:sp3d>
        </p:spPr>
        <p:txBody>
          <a:bodyPr wrap="none" anchor="ctr"/>
          <a:lstStyle/>
          <a:p>
            <a:pPr algn="ctr"/>
            <a:r>
              <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endPar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2" name="Oval 71"/>
          <p:cNvSpPr>
            <a:spLocks noChangeArrowheads="1"/>
          </p:cNvSpPr>
          <p:nvPr/>
        </p:nvSpPr>
        <p:spPr bwMode="auto">
          <a:xfrm>
            <a:off x="5451458" y="4957361"/>
            <a:ext cx="261824" cy="273009"/>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3" name="Oval 71"/>
          <p:cNvSpPr>
            <a:spLocks noChangeArrowheads="1"/>
          </p:cNvSpPr>
          <p:nvPr/>
        </p:nvSpPr>
        <p:spPr bwMode="auto">
          <a:xfrm>
            <a:off x="4577020" y="4274615"/>
            <a:ext cx="261824" cy="273009"/>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 name="Oval 71"/>
          <p:cNvSpPr>
            <a:spLocks noChangeArrowheads="1"/>
          </p:cNvSpPr>
          <p:nvPr/>
        </p:nvSpPr>
        <p:spPr bwMode="auto">
          <a:xfrm>
            <a:off x="6818500" y="3491693"/>
            <a:ext cx="261824" cy="273009"/>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 name="Oval 71"/>
          <p:cNvSpPr>
            <a:spLocks noChangeArrowheads="1"/>
          </p:cNvSpPr>
          <p:nvPr/>
        </p:nvSpPr>
        <p:spPr bwMode="auto">
          <a:xfrm>
            <a:off x="4438522" y="3269193"/>
            <a:ext cx="261824" cy="273009"/>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 name="Oval 71"/>
          <p:cNvSpPr>
            <a:spLocks noChangeArrowheads="1"/>
          </p:cNvSpPr>
          <p:nvPr/>
        </p:nvSpPr>
        <p:spPr bwMode="auto">
          <a:xfrm>
            <a:off x="5234838" y="2478063"/>
            <a:ext cx="261824" cy="273009"/>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7" name="Oval 71"/>
          <p:cNvSpPr>
            <a:spLocks noChangeArrowheads="1"/>
          </p:cNvSpPr>
          <p:nvPr/>
        </p:nvSpPr>
        <p:spPr bwMode="auto">
          <a:xfrm>
            <a:off x="6322503" y="2549917"/>
            <a:ext cx="261824" cy="273009"/>
          </a:xfrm>
          <a:prstGeom prst="ellipse">
            <a:avLst/>
          </a:prstGeom>
          <a:gradFill rotWithShape="1">
            <a:gsLst>
              <a:gs pos="0">
                <a:srgbClr val="FFFFFF">
                  <a:alpha val="70000"/>
                </a:srgbClr>
              </a:gs>
              <a:gs pos="100000">
                <a:srgbClr val="FFFFFF">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8" name="Oval 61"/>
          <p:cNvSpPr>
            <a:spLocks noChangeArrowheads="1"/>
          </p:cNvSpPr>
          <p:nvPr/>
        </p:nvSpPr>
        <p:spPr bwMode="auto">
          <a:xfrm>
            <a:off x="7246108" y="4245366"/>
            <a:ext cx="1246475" cy="525142"/>
          </a:xfrm>
          <a:prstGeom prst="ellipse">
            <a:avLst/>
          </a:prstGeom>
          <a:gradFill rotWithShape="1">
            <a:gsLst>
              <a:gs pos="0">
                <a:srgbClr val="000000">
                  <a:alpha val="60001"/>
                </a:srgbClr>
              </a:gs>
              <a:gs pos="100000">
                <a:srgbClr val="000000">
                  <a:gamma/>
                  <a:tint val="0"/>
                  <a:invGamma/>
                  <a:alpha val="0"/>
                </a:srgbClr>
              </a:gs>
            </a:gsLst>
            <a:path path="shape">
              <a:fillToRect l="50000" t="50000" r="50000" b="50000"/>
            </a:path>
          </a:gradFill>
          <a:ln>
            <a:noFill/>
          </a:ln>
          <a:effectLst/>
          <a:scene3d>
            <a:camera prst="orthographicFront"/>
            <a:lightRig rig="threePt" dir="t"/>
          </a:scene3d>
          <a:sp3d>
            <a:bevelT w="152400" h="50800" prst="softRound"/>
          </a:sp3d>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 name="Oval 62"/>
          <p:cNvSpPr>
            <a:spLocks noChangeArrowheads="1"/>
          </p:cNvSpPr>
          <p:nvPr/>
        </p:nvSpPr>
        <p:spPr bwMode="auto">
          <a:xfrm>
            <a:off x="6339075" y="4309915"/>
            <a:ext cx="1138854" cy="1137005"/>
          </a:xfrm>
          <a:prstGeom prst="ellipse">
            <a:avLst/>
          </a:prstGeom>
          <a:gradFill rotWithShape="1">
            <a:gsLst>
              <a:gs pos="69000">
                <a:srgbClr val="7030A0"/>
              </a:gs>
              <a:gs pos="100000">
                <a:srgbClr val="778DED">
                  <a:gamma/>
                  <a:shade val="45882"/>
                  <a:invGamma/>
                </a:srgbClr>
              </a:gs>
            </a:gsLst>
            <a:path path="rect">
              <a:fillToRect r="100000" b="100000"/>
            </a:path>
          </a:gradFill>
          <a:ln>
            <a:noFill/>
          </a:ln>
          <a:effectLst/>
          <a:scene3d>
            <a:camera prst="orthographicFront"/>
            <a:lightRig rig="threePt" dir="t"/>
          </a:scene3d>
          <a:sp3d>
            <a:bevelT w="152400" h="50800" prst="softRound"/>
          </a:sp3d>
        </p:spPr>
        <p:txBody>
          <a:bodyPr wrap="none" anchor="ctr"/>
          <a:lstStyle/>
          <a:p>
            <a:pPr algn="ctr"/>
            <a:r>
              <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a:t>
            </a:r>
            <a:endParaRPr lang="en-US" altLang="ko-KR" sz="44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0" name="TextBox 63"/>
          <p:cNvSpPr txBox="1"/>
          <p:nvPr/>
        </p:nvSpPr>
        <p:spPr>
          <a:xfrm>
            <a:off x="3351116" y="5679808"/>
            <a:ext cx="2051855" cy="645160"/>
          </a:xfrm>
          <a:prstGeom prst="rect">
            <a:avLst/>
          </a:prstGeom>
          <a:noFill/>
        </p:spPr>
        <p:txBody>
          <a:bodyPr wrap="square" rtlCol="0">
            <a:spAutoFit/>
          </a:bodyPr>
          <a:lstStyle/>
          <a:p>
            <a:r>
              <a:rPr lang="zh-CN" altLang="en-US" sz="3600" dirty="0">
                <a:solidFill>
                  <a:srgbClr val="D600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教材分析</a:t>
            </a:r>
            <a:endParaRPr lang="zh-CN" altLang="en-US" sz="3600" dirty="0">
              <a:solidFill>
                <a:srgbClr val="D600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01" name="TextBox 64"/>
          <p:cNvSpPr txBox="1"/>
          <p:nvPr/>
        </p:nvSpPr>
        <p:spPr>
          <a:xfrm>
            <a:off x="2234619" y="4381923"/>
            <a:ext cx="2104028" cy="645160"/>
          </a:xfrm>
          <a:prstGeom prst="rect">
            <a:avLst/>
          </a:prstGeom>
          <a:noFill/>
        </p:spPr>
        <p:txBody>
          <a:bodyPr wrap="square" rtlCol="0">
            <a:spAutoFit/>
          </a:bodyPr>
          <a:lstStyle/>
          <a:p>
            <a:r>
              <a:rPr lang="zh-CN" altLang="en-US" sz="3600" dirty="0">
                <a:solidFill>
                  <a:srgbClr val="E3DE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学情分析</a:t>
            </a:r>
            <a:endParaRPr lang="zh-CN" altLang="en-US" sz="3600" dirty="0">
              <a:solidFill>
                <a:srgbClr val="E3DE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02" name="TextBox 65"/>
          <p:cNvSpPr txBox="1"/>
          <p:nvPr/>
        </p:nvSpPr>
        <p:spPr>
          <a:xfrm>
            <a:off x="2306627" y="2943504"/>
            <a:ext cx="2201169" cy="645160"/>
          </a:xfrm>
          <a:prstGeom prst="rect">
            <a:avLst/>
          </a:prstGeom>
          <a:noFill/>
        </p:spPr>
        <p:txBody>
          <a:bodyPr wrap="square" rtlCol="0">
            <a:spAutoFit/>
          </a:bodyPr>
          <a:lstStyle/>
          <a:p>
            <a:r>
              <a:rPr lang="zh-CN" altLang="en-US" sz="3600" dirty="0">
                <a:solidFill>
                  <a:srgbClr val="4F81BD"/>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教学目标</a:t>
            </a:r>
            <a:endParaRPr lang="zh-CN" altLang="en-US" sz="3600" dirty="0">
              <a:solidFill>
                <a:srgbClr val="4F81BD"/>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03" name="TextBox 66"/>
          <p:cNvSpPr txBox="1"/>
          <p:nvPr/>
        </p:nvSpPr>
        <p:spPr>
          <a:xfrm>
            <a:off x="3621874" y="1645619"/>
            <a:ext cx="2357161" cy="953135"/>
          </a:xfrm>
          <a:prstGeom prst="rect">
            <a:avLst/>
          </a:prstGeom>
          <a:noFill/>
        </p:spPr>
        <p:txBody>
          <a:bodyPr wrap="square" rtlCol="0">
            <a:spAutoFit/>
          </a:bodyPr>
          <a:lstStyle/>
          <a:p>
            <a:r>
              <a:rPr lang="zh-CN" altLang="en-US" sz="2800" dirty="0">
                <a:solidFill>
                  <a:srgbClr val="05BC58"/>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教学重难点与教学方法</a:t>
            </a:r>
            <a:endParaRPr lang="zh-CN" altLang="en-US" sz="2800" dirty="0">
              <a:solidFill>
                <a:srgbClr val="05BC58"/>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04" name="TextBox 67"/>
          <p:cNvSpPr txBox="1"/>
          <p:nvPr/>
        </p:nvSpPr>
        <p:spPr>
          <a:xfrm>
            <a:off x="7059155" y="1933651"/>
            <a:ext cx="2335880" cy="645160"/>
          </a:xfrm>
          <a:prstGeom prst="rect">
            <a:avLst/>
          </a:prstGeom>
          <a:noFill/>
        </p:spPr>
        <p:txBody>
          <a:bodyPr wrap="square" rtlCol="0">
            <a:spAutoFit/>
          </a:bodyPr>
          <a:lstStyle/>
          <a:p>
            <a:r>
              <a:rPr lang="zh-CN" altLang="en-US" sz="3600" dirty="0">
                <a:solidFill>
                  <a:srgbClr val="5E6EB5"/>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教学设计</a:t>
            </a:r>
            <a:endParaRPr lang="zh-CN" altLang="en-US" sz="3600" dirty="0">
              <a:solidFill>
                <a:srgbClr val="5E6EB5"/>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05" name="TextBox 68"/>
          <p:cNvSpPr txBox="1"/>
          <p:nvPr/>
        </p:nvSpPr>
        <p:spPr>
          <a:xfrm>
            <a:off x="7909281" y="4088012"/>
            <a:ext cx="2142367" cy="645160"/>
          </a:xfrm>
          <a:prstGeom prst="rect">
            <a:avLst/>
          </a:prstGeom>
          <a:noFill/>
        </p:spPr>
        <p:txBody>
          <a:bodyPr wrap="square" rtlCol="0">
            <a:spAutoFit/>
          </a:bodyPr>
          <a:lstStyle/>
          <a:p>
            <a:r>
              <a:rPr lang="zh-CN" altLang="en-US" sz="3600" dirty="0">
                <a:solidFill>
                  <a:srgbClr val="9DDD58"/>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板书设计</a:t>
            </a:r>
            <a:endParaRPr lang="zh-CN" altLang="en-US" sz="3600" dirty="0">
              <a:solidFill>
                <a:srgbClr val="9DDD58"/>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06" name="TextBox 68"/>
          <p:cNvSpPr txBox="1"/>
          <p:nvPr/>
        </p:nvSpPr>
        <p:spPr>
          <a:xfrm>
            <a:off x="6915139" y="5391776"/>
            <a:ext cx="2142367" cy="645160"/>
          </a:xfrm>
          <a:prstGeom prst="rect">
            <a:avLst/>
          </a:prstGeom>
          <a:noFill/>
        </p:spPr>
        <p:txBody>
          <a:bodyPr wrap="square" rtlCol="0">
            <a:spAutoFit/>
          </a:bodyPr>
          <a:lstStyle/>
          <a:p>
            <a:r>
              <a:rPr lang="zh-CN" altLang="en-US" sz="3600" dirty="0">
                <a:solidFill>
                  <a:srgbClr val="7339A5"/>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教学反思</a:t>
            </a:r>
            <a:endParaRPr lang="zh-CN" altLang="en-US" sz="3600" dirty="0">
              <a:solidFill>
                <a:srgbClr val="7339A5"/>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grpSp>
        <p:nvGrpSpPr>
          <p:cNvPr id="152" name="组合 151"/>
          <p:cNvGrpSpPr/>
          <p:nvPr/>
        </p:nvGrpSpPr>
        <p:grpSpPr>
          <a:xfrm>
            <a:off x="3590568" y="463992"/>
            <a:ext cx="5213316" cy="1031890"/>
            <a:chOff x="7038412" y="5298115"/>
            <a:chExt cx="3099874" cy="517828"/>
          </a:xfrm>
        </p:grpSpPr>
        <p:grpSp>
          <p:nvGrpSpPr>
            <p:cNvPr id="153" name="组合 152"/>
            <p:cNvGrpSpPr/>
            <p:nvPr/>
          </p:nvGrpSpPr>
          <p:grpSpPr>
            <a:xfrm>
              <a:off x="7038412" y="5298115"/>
              <a:ext cx="3099874" cy="517828"/>
              <a:chOff x="5718131" y="5650928"/>
              <a:chExt cx="4596458" cy="767829"/>
            </a:xfrm>
          </p:grpSpPr>
          <p:sp>
            <p:nvSpPr>
              <p:cNvPr id="156" name="圆角矩形 15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 name="圆角矩形 157"/>
              <p:cNvSpPr/>
              <p:nvPr/>
            </p:nvSpPr>
            <p:spPr>
              <a:xfrm>
                <a:off x="5829672" y="5747159"/>
                <a:ext cx="4373372" cy="575365"/>
              </a:xfrm>
              <a:prstGeom prst="roundRect">
                <a:avLst>
                  <a:gd name="adj" fmla="val 50000"/>
                </a:avLst>
              </a:prstGeom>
              <a:solidFill>
                <a:srgbClr val="257249"/>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5" name="TextBox 19"/>
            <p:cNvSpPr txBox="1"/>
            <p:nvPr/>
          </p:nvSpPr>
          <p:spPr>
            <a:xfrm>
              <a:off x="7752953" y="5433395"/>
              <a:ext cx="109842"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9" name="标题 1"/>
          <p:cNvSpPr txBox="1"/>
          <p:nvPr/>
        </p:nvSpPr>
        <p:spPr>
          <a:xfrm>
            <a:off x="4202512" y="357611"/>
            <a:ext cx="4005932" cy="683927"/>
          </a:xfrm>
          <a:prstGeom prst="rect">
            <a:avLst/>
          </a:prstGeom>
        </p:spPr>
        <p:txBody>
          <a:bodyPr lIns="91415" tIns="45708" rIns="91415" bIns="45708">
            <a:noAutofit/>
          </a:bodyPr>
          <a:lstStyle>
            <a:lvl1pPr algn="ctr" defTabSz="914400" rtl="0" eaLnBrk="1" latinLnBrk="0" hangingPunct="1">
              <a:lnSpc>
                <a:spcPct val="90000"/>
              </a:lnSpc>
              <a:spcBef>
                <a:spcPct val="0"/>
              </a:spcBef>
              <a:buNone/>
              <a:defRPr sz="2400" b="0" kern="1200">
                <a:solidFill>
                  <a:schemeClr val="bg1"/>
                </a:solidFill>
                <a:effectLst/>
                <a:latin typeface="+mj-ea"/>
                <a:ea typeface="+mj-ea"/>
                <a:cs typeface="+mj-cs"/>
              </a:defRPr>
            </a:lvl1pPr>
          </a:lstStyle>
          <a:p>
            <a:pPr>
              <a:lnSpc>
                <a:spcPct val="150000"/>
              </a:lnSpc>
            </a:pPr>
            <a:r>
              <a:rPr lang="zh-CN" altLang="en-US" sz="4000">
                <a:solidFill>
                  <a:schemeClr val="bg1"/>
                </a:solidFill>
                <a:latin typeface="楷体" panose="02010609060101010101" charset="-122"/>
                <a:ea typeface="楷体" panose="02010609060101010101" charset="-122"/>
                <a:sym typeface="+mn-ea"/>
              </a:rPr>
              <a:t>说课内容</a:t>
            </a:r>
            <a:endParaRPr lang="zh-CN" altLang="en-US" sz="4000">
              <a:solidFill>
                <a:schemeClr val="bg1"/>
              </a:solidFill>
              <a:latin typeface="楷体" panose="02010609060101010101" charset="-122"/>
              <a:ea typeface="楷体" panose="02010609060101010101" charset="-122"/>
            </a:endParaRPr>
          </a:p>
          <a:p>
            <a:pPr>
              <a:lnSpc>
                <a:spcPct val="150000"/>
              </a:lnSpc>
            </a:pPr>
            <a:endParaRPr lang="zh-CN" altLang="en-US" sz="4000" dirty="0">
              <a:solidFill>
                <a:schemeClr val="bg1"/>
              </a:solidFill>
              <a:latin typeface="楷体" panose="02010609060101010101" charset="-122"/>
              <a:ea typeface="楷体" panose="02010609060101010101" charset="-122"/>
              <a:sym typeface="微软雅黑" panose="020B0503020204020204" pitchFamily="34" charset="-122"/>
            </a:endParaRPr>
          </a:p>
        </p:txBody>
      </p:sp>
      <p:pic>
        <p:nvPicPr>
          <p:cNvPr id="23" name="图片 22"/>
          <p:cNvPicPr>
            <a:picLocks noChangeAspect="1"/>
          </p:cNvPicPr>
          <p:nvPr/>
        </p:nvPicPr>
        <p:blipFill>
          <a:blip r:embed="rId3"/>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75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152"/>
                                        </p:tgtEl>
                                        <p:attrNameLst>
                                          <p:attrName>style.visibility</p:attrName>
                                        </p:attrNameLst>
                                      </p:cBhvr>
                                      <p:to>
                                        <p:strVal val="visible"/>
                                      </p:to>
                                    </p:set>
                                    <p:animEffect transition="in" filter="fade">
                                      <p:cBhvr>
                                        <p:cTn id="14" dur="500"/>
                                        <p:tgtEl>
                                          <p:spTgt spid="152"/>
                                        </p:tgtEl>
                                      </p:cBhvr>
                                    </p:animEffect>
                                  </p:childTnLst>
                                </p:cTn>
                              </p:par>
                            </p:childTnLst>
                          </p:cTn>
                        </p:par>
                        <p:par>
                          <p:cTn id="15" fill="hold">
                            <p:stCondLst>
                              <p:cond delay="1750"/>
                            </p:stCondLst>
                            <p:childTnLst>
                              <p:par>
                                <p:cTn id="16" presetID="22" presetClass="entr" presetSubtype="4" fill="hold" grpId="0" nodeType="afterEffect">
                                  <p:stCondLst>
                                    <p:cond delay="0"/>
                                  </p:stCondLst>
                                  <p:childTnLst>
                                    <p:set>
                                      <p:cBhvr>
                                        <p:cTn id="17" dur="500" fill="hold">
                                          <p:stCondLst>
                                            <p:cond delay="0"/>
                                          </p:stCondLst>
                                        </p:cTn>
                                        <p:tgtEl>
                                          <p:spTgt spid="77"/>
                                        </p:tgtEl>
                                        <p:attrNameLst>
                                          <p:attrName>style.visibility</p:attrName>
                                        </p:attrNameLst>
                                      </p:cBhvr>
                                      <p:to>
                                        <p:strVal val="visible"/>
                                      </p:to>
                                    </p:set>
                                    <p:animEffect transition="in" filter="wipe(down)">
                                      <p:cBhvr>
                                        <p:cTn id="18" dur="500"/>
                                        <p:tgtEl>
                                          <p:spTgt spid="77"/>
                                        </p:tgtEl>
                                      </p:cBhvr>
                                    </p:animEffect>
                                  </p:childTnLst>
                                </p:cTn>
                              </p:par>
                            </p:childTnLst>
                          </p:cTn>
                        </p:par>
                        <p:par>
                          <p:cTn id="19" fill="hold">
                            <p:stCondLst>
                              <p:cond delay="2250"/>
                            </p:stCondLst>
                            <p:childTnLst>
                              <p:par>
                                <p:cTn id="20" presetID="2" presetClass="entr" presetSubtype="4" fill="hold" nodeType="afterEffect">
                                  <p:stCondLst>
                                    <p:cond delay="0"/>
                                  </p:stCondLst>
                                  <p:childTnLst>
                                    <p:set>
                                      <p:cBhvr>
                                        <p:cTn id="21" dur="1" fill="hold">
                                          <p:stCondLst>
                                            <p:cond delay="0"/>
                                          </p:stCondLst>
                                        </p:cTn>
                                        <p:tgtEl>
                                          <p:spTgt spid="159">
                                            <p:txEl>
                                              <p:pRg st="0" end="0"/>
                                            </p:txEl>
                                          </p:spTgt>
                                        </p:tgtEl>
                                        <p:attrNameLst>
                                          <p:attrName>style.visibility</p:attrName>
                                        </p:attrNameLst>
                                      </p:cBhvr>
                                      <p:to>
                                        <p:strVal val="visible"/>
                                      </p:to>
                                    </p:set>
                                    <p:anim calcmode="lin" valueType="num">
                                      <p:cBhvr additive="base">
                                        <p:cTn id="22" dur="500" fill="hold"/>
                                        <p:tgtEl>
                                          <p:spTgt spid="15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9">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22" presetClass="entr" presetSubtype="4" fill="hold" grpId="0" nodeType="afterEffect">
                                  <p:stCondLst>
                                    <p:cond delay="0"/>
                                  </p:stCondLst>
                                  <p:childTnLst>
                                    <p:set>
                                      <p:cBhvr>
                                        <p:cTn id="26" dur="500" fill="hold">
                                          <p:stCondLst>
                                            <p:cond delay="0"/>
                                          </p:stCondLst>
                                        </p:cTn>
                                        <p:tgtEl>
                                          <p:spTgt spid="86"/>
                                        </p:tgtEl>
                                        <p:attrNameLst>
                                          <p:attrName>style.visibility</p:attrName>
                                        </p:attrNameLst>
                                      </p:cBhvr>
                                      <p:to>
                                        <p:strVal val="visible"/>
                                      </p:to>
                                    </p:set>
                                    <p:animEffect transition="in" filter="wipe(down)">
                                      <p:cBhvr>
                                        <p:cTn id="27" dur="500"/>
                                        <p:tgtEl>
                                          <p:spTgt spid="8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wipe(down)">
                                      <p:cBhvr>
                                        <p:cTn id="30" dur="500"/>
                                        <p:tgtEl>
                                          <p:spTgt spid="1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wipe(down)">
                                      <p:cBhvr>
                                        <p:cTn id="33" dur="500"/>
                                        <p:tgtEl>
                                          <p:spTgt spid="9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wipe(down)">
                                      <p:cBhvr>
                                        <p:cTn id="36" dur="500"/>
                                        <p:tgtEl>
                                          <p:spTgt spid="85"/>
                                        </p:tgtEl>
                                      </p:cBhvr>
                                    </p:animEffect>
                                  </p:childTnLst>
                                </p:cTn>
                              </p:par>
                            </p:childTnLst>
                          </p:cTn>
                        </p:par>
                        <p:par>
                          <p:cTn id="37" fill="hold">
                            <p:stCondLst>
                              <p:cond delay="3250"/>
                            </p:stCondLst>
                            <p:childTnLst>
                              <p:par>
                                <p:cTn id="38" presetID="22" presetClass="entr" presetSubtype="4" fill="hold" grpId="0" nodeType="after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down)">
                                      <p:cBhvr>
                                        <p:cTn id="40" dur="250"/>
                                        <p:tgtEl>
                                          <p:spTgt spid="8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wipe(down)">
                                      <p:cBhvr>
                                        <p:cTn id="43" dur="500"/>
                                        <p:tgtEl>
                                          <p:spTgt spid="10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down)">
                                      <p:cBhvr>
                                        <p:cTn id="46" dur="500"/>
                                        <p:tgtEl>
                                          <p:spTgt spid="9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wipe(down)">
                                      <p:cBhvr>
                                        <p:cTn id="49" dur="500"/>
                                        <p:tgtEl>
                                          <p:spTgt spid="84"/>
                                        </p:tgtEl>
                                      </p:cBhvr>
                                    </p:animEffect>
                                  </p:childTnLst>
                                </p:cTn>
                              </p:par>
                              <p:par>
                                <p:cTn id="50" presetID="22" presetClass="entr" presetSubtype="4" fill="hold" grpId="0" nodeType="withEffect">
                                  <p:stCondLst>
                                    <p:cond delay="0"/>
                                  </p:stCondLst>
                                  <p:childTnLst>
                                    <p:set>
                                      <p:cBhvr>
                                        <p:cTn id="51" dur="500" fill="hold">
                                          <p:stCondLst>
                                            <p:cond delay="0"/>
                                          </p:stCondLst>
                                        </p:cTn>
                                        <p:tgtEl>
                                          <p:spTgt spid="88"/>
                                        </p:tgtEl>
                                        <p:attrNameLst>
                                          <p:attrName>style.visibility</p:attrName>
                                        </p:attrNameLst>
                                      </p:cBhvr>
                                      <p:to>
                                        <p:strVal val="visible"/>
                                      </p:to>
                                    </p:set>
                                    <p:animEffect transition="in" filter="wipe(down)">
                                      <p:cBhvr>
                                        <p:cTn id="52" dur="500"/>
                                        <p:tgtEl>
                                          <p:spTgt spid="8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wipe(down)">
                                      <p:cBhvr>
                                        <p:cTn id="55" dur="500"/>
                                        <p:tgtEl>
                                          <p:spTgt spid="10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wipe(down)">
                                      <p:cBhvr>
                                        <p:cTn id="58" dur="500"/>
                                        <p:tgtEl>
                                          <p:spTgt spid="8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wipe(down)">
                                      <p:cBhvr>
                                        <p:cTn id="61" dur="500"/>
                                        <p:tgtEl>
                                          <p:spTgt spid="95"/>
                                        </p:tgtEl>
                                      </p:cBhvr>
                                    </p:animEffect>
                                  </p:childTnLst>
                                </p:cTn>
                              </p:par>
                            </p:childTnLst>
                          </p:cTn>
                        </p:par>
                        <p:par>
                          <p:cTn id="62" fill="hold">
                            <p:stCondLst>
                              <p:cond delay="3750"/>
                            </p:stCondLst>
                            <p:childTnLst>
                              <p:par>
                                <p:cTn id="63" presetID="22" presetClass="entr" presetSubtype="4" fill="hold" grpId="0" nodeType="afterEffect">
                                  <p:stCondLst>
                                    <p:cond delay="0"/>
                                  </p:stCondLst>
                                  <p:childTnLst>
                                    <p:set>
                                      <p:cBhvr>
                                        <p:cTn id="64" dur="500" fill="hold">
                                          <p:stCondLst>
                                            <p:cond delay="0"/>
                                          </p:stCondLst>
                                        </p:cTn>
                                        <p:tgtEl>
                                          <p:spTgt spid="89"/>
                                        </p:tgtEl>
                                        <p:attrNameLst>
                                          <p:attrName>style.visibility</p:attrName>
                                        </p:attrNameLst>
                                      </p:cBhvr>
                                      <p:to>
                                        <p:strVal val="visible"/>
                                      </p:to>
                                    </p:set>
                                    <p:animEffect transition="in" filter="wipe(down)">
                                      <p:cBhvr>
                                        <p:cTn id="65" dur="500"/>
                                        <p:tgtEl>
                                          <p:spTgt spid="8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wipe(down)">
                                      <p:cBhvr>
                                        <p:cTn id="68" dur="500"/>
                                        <p:tgtEl>
                                          <p:spTgt spid="10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down)">
                                      <p:cBhvr>
                                        <p:cTn id="71" dur="500"/>
                                        <p:tgtEl>
                                          <p:spTgt spid="9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wipe(down)">
                                      <p:cBhvr>
                                        <p:cTn id="74" dur="500"/>
                                        <p:tgtEl>
                                          <p:spTgt spid="82"/>
                                        </p:tgtEl>
                                      </p:cBhvr>
                                    </p:animEffect>
                                  </p:childTnLst>
                                </p:cTn>
                              </p:par>
                            </p:childTnLst>
                          </p:cTn>
                        </p:par>
                        <p:par>
                          <p:cTn id="75" fill="hold">
                            <p:stCondLst>
                              <p:cond delay="4250"/>
                            </p:stCondLst>
                            <p:childTnLst>
                              <p:par>
                                <p:cTn id="76" presetID="22" presetClass="entr" presetSubtype="4" fill="hold" grpId="0" nodeType="afterEffect">
                                  <p:stCondLst>
                                    <p:cond delay="0"/>
                                  </p:stCondLst>
                                  <p:childTnLst>
                                    <p:set>
                                      <p:cBhvr>
                                        <p:cTn id="77" dur="500" fill="hold">
                                          <p:stCondLst>
                                            <p:cond delay="0"/>
                                          </p:stCondLst>
                                        </p:cTn>
                                        <p:tgtEl>
                                          <p:spTgt spid="90"/>
                                        </p:tgtEl>
                                        <p:attrNameLst>
                                          <p:attrName>style.visibility</p:attrName>
                                        </p:attrNameLst>
                                      </p:cBhvr>
                                      <p:to>
                                        <p:strVal val="visible"/>
                                      </p:to>
                                    </p:set>
                                    <p:animEffect transition="in" filter="wipe(down)">
                                      <p:cBhvr>
                                        <p:cTn id="78" dur="500"/>
                                        <p:tgtEl>
                                          <p:spTgt spid="9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04"/>
                                        </p:tgtEl>
                                        <p:attrNameLst>
                                          <p:attrName>style.visibility</p:attrName>
                                        </p:attrNameLst>
                                      </p:cBhvr>
                                      <p:to>
                                        <p:strVal val="visible"/>
                                      </p:to>
                                    </p:set>
                                    <p:animEffect transition="in" filter="wipe(down)">
                                      <p:cBhvr>
                                        <p:cTn id="81" dur="500"/>
                                        <p:tgtEl>
                                          <p:spTgt spid="10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wipe(down)">
                                      <p:cBhvr>
                                        <p:cTn id="84" dur="500"/>
                                        <p:tgtEl>
                                          <p:spTgt spid="97"/>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wipe(down)">
                                      <p:cBhvr>
                                        <p:cTn id="87" dur="500"/>
                                        <p:tgtEl>
                                          <p:spTgt spid="81"/>
                                        </p:tgtEl>
                                      </p:cBhvr>
                                    </p:animEffect>
                                  </p:childTnLst>
                                </p:cTn>
                              </p:par>
                            </p:childTnLst>
                          </p:cTn>
                        </p:par>
                        <p:par>
                          <p:cTn id="88" fill="hold">
                            <p:stCondLst>
                              <p:cond delay="4750"/>
                            </p:stCondLst>
                            <p:childTnLst>
                              <p:par>
                                <p:cTn id="89" presetID="22" presetClass="entr" presetSubtype="4" fill="hold" grpId="0" nodeType="afterEffect">
                                  <p:stCondLst>
                                    <p:cond delay="0"/>
                                  </p:stCondLst>
                                  <p:childTnLst>
                                    <p:set>
                                      <p:cBhvr>
                                        <p:cTn id="90" dur="500" fill="hold">
                                          <p:stCondLst>
                                            <p:cond delay="0"/>
                                          </p:stCondLst>
                                        </p:cTn>
                                        <p:tgtEl>
                                          <p:spTgt spid="91"/>
                                        </p:tgtEl>
                                        <p:attrNameLst>
                                          <p:attrName>style.visibility</p:attrName>
                                        </p:attrNameLst>
                                      </p:cBhvr>
                                      <p:to>
                                        <p:strVal val="visible"/>
                                      </p:to>
                                    </p:set>
                                    <p:animEffect transition="in" filter="wipe(down)">
                                      <p:cBhvr>
                                        <p:cTn id="91" dur="500"/>
                                        <p:tgtEl>
                                          <p:spTgt spid="91"/>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wipe(down)">
                                      <p:cBhvr>
                                        <p:cTn id="94" dur="500"/>
                                        <p:tgtEl>
                                          <p:spTgt spid="105"/>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94"/>
                                        </p:tgtEl>
                                        <p:attrNameLst>
                                          <p:attrName>style.visibility</p:attrName>
                                        </p:attrNameLst>
                                      </p:cBhvr>
                                      <p:to>
                                        <p:strVal val="visible"/>
                                      </p:to>
                                    </p:set>
                                    <p:animEffect transition="in" filter="wipe(down)">
                                      <p:cBhvr>
                                        <p:cTn id="97" dur="500"/>
                                        <p:tgtEl>
                                          <p:spTgt spid="94"/>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wipe(down)">
                                      <p:cBhvr>
                                        <p:cTn id="100" dur="500"/>
                                        <p:tgtEl>
                                          <p:spTgt spid="80"/>
                                        </p:tgtEl>
                                      </p:cBhvr>
                                    </p:animEffect>
                                  </p:childTnLst>
                                </p:cTn>
                              </p:par>
                            </p:childTnLst>
                          </p:cTn>
                        </p:par>
                        <p:par>
                          <p:cTn id="101" fill="hold">
                            <p:stCondLst>
                              <p:cond delay="5250"/>
                            </p:stCondLst>
                            <p:childTnLst>
                              <p:par>
                                <p:cTn id="102" presetID="22" presetClass="entr" presetSubtype="4" fill="hold" grpId="0" nodeType="afterEffect">
                                  <p:stCondLst>
                                    <p:cond delay="0"/>
                                  </p:stCondLst>
                                  <p:childTnLst>
                                    <p:set>
                                      <p:cBhvr>
                                        <p:cTn id="103" dur="500" fill="hold">
                                          <p:stCondLst>
                                            <p:cond delay="0"/>
                                          </p:stCondLst>
                                        </p:cTn>
                                        <p:tgtEl>
                                          <p:spTgt spid="99"/>
                                        </p:tgtEl>
                                        <p:attrNameLst>
                                          <p:attrName>style.visibility</p:attrName>
                                        </p:attrNameLst>
                                      </p:cBhvr>
                                      <p:to>
                                        <p:strVal val="visible"/>
                                      </p:to>
                                    </p:set>
                                    <p:animEffect transition="in" filter="wipe(down)">
                                      <p:cBhvr>
                                        <p:cTn id="104" dur="500"/>
                                        <p:tgtEl>
                                          <p:spTgt spid="99"/>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animEffect transition="in" filter="wipe(down)">
                                      <p:cBhvr>
                                        <p:cTn id="107" dur="500"/>
                                        <p:tgtEl>
                                          <p:spTgt spid="106"/>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98"/>
                                        </p:tgtEl>
                                        <p:attrNameLst>
                                          <p:attrName>style.visibility</p:attrName>
                                        </p:attrNameLst>
                                      </p:cBhvr>
                                      <p:to>
                                        <p:strVal val="visible"/>
                                      </p:to>
                                    </p:set>
                                    <p:animEffect transition="in" filter="wipe(down)">
                                      <p:cBhvr>
                                        <p:cTn id="11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P spid="87" grpId="0" bldLvl="0" animBg="1"/>
      <p:bldP spid="88" grpId="0" bldLvl="0" animBg="1"/>
      <p:bldP spid="89" grpId="0" bldLvl="0" animBg="1"/>
      <p:bldP spid="90" grpId="0" bldLvl="0" animBg="1"/>
      <p:bldP spid="91" grpId="0" bldLvl="0" animBg="1"/>
      <p:bldP spid="92" grpId="0" bldLvl="0" animBg="1"/>
      <p:bldP spid="93" grpId="0" bldLvl="0" animBg="1"/>
      <p:bldP spid="94" grpId="0" bldLvl="0" animBg="1"/>
      <p:bldP spid="95" grpId="0" bldLvl="0" animBg="1"/>
      <p:bldP spid="96" grpId="0" bldLvl="0" animBg="1"/>
      <p:bldP spid="97" grpId="0" bldLvl="0" animBg="1"/>
      <p:bldP spid="98" grpId="0" bldLvl="0" animBg="1"/>
      <p:bldP spid="99" grpId="0" bldLvl="0" animBg="1"/>
      <p:bldP spid="100" grpId="0"/>
      <p:bldP spid="101" grpId="0"/>
      <p:bldP spid="102" grpId="0"/>
      <p:bldP spid="103" grpId="0"/>
      <p:bldP spid="104" grpId="0"/>
      <p:bldP spid="105" grpId="0"/>
      <p:bldP spid="10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a:grpSpLocks noChangeAspect="1"/>
          </p:cNvGrpSpPr>
          <p:nvPr/>
        </p:nvGrpSpPr>
        <p:grpSpPr>
          <a:xfrm>
            <a:off x="2935140" y="363922"/>
            <a:ext cx="1872000" cy="1872000"/>
            <a:chOff x="9674578" y="2446144"/>
            <a:chExt cx="1556194" cy="1556194"/>
          </a:xfrm>
        </p:grpSpPr>
        <p:grpSp>
          <p:nvGrpSpPr>
            <p:cNvPr id="17" name="组合 16"/>
            <p:cNvGrpSpPr/>
            <p:nvPr/>
          </p:nvGrpSpPr>
          <p:grpSpPr>
            <a:xfrm>
              <a:off x="9674578" y="2446144"/>
              <a:ext cx="1556194" cy="1556194"/>
              <a:chOff x="3154508" y="1821271"/>
              <a:chExt cx="2785107" cy="2785102"/>
            </a:xfrm>
          </p:grpSpPr>
          <p:sp>
            <p:nvSpPr>
              <p:cNvPr id="19"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8"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5" name="直接连接符 14"/>
          <p:cNvCxnSpPr/>
          <p:nvPr/>
        </p:nvCxnSpPr>
        <p:spPr>
          <a:xfrm>
            <a:off x="4885787" y="1359612"/>
            <a:ext cx="4314728" cy="0"/>
          </a:xfrm>
          <a:prstGeom prst="line">
            <a:avLst/>
          </a:prstGeom>
          <a:ln w="19050">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325842" y="714180"/>
            <a:ext cx="2019300" cy="645160"/>
          </a:xfrm>
          <a:prstGeom prst="rect">
            <a:avLst/>
          </a:prstGeom>
        </p:spPr>
        <p:txBody>
          <a:bodyPr wrap="none">
            <a:spAutoFit/>
          </a:bodyPr>
          <a:lstStyle/>
          <a:p>
            <a:r>
              <a:rPr lang="zh-CN" altLang="en-US" sz="3600" b="1" dirty="0">
                <a:solidFill>
                  <a:schemeClr val="accent4"/>
                </a:solidFill>
                <a:latin typeface="楷体" panose="02010609060101010101" charset="-122"/>
                <a:ea typeface="楷体" panose="02010609060101010101" charset="-122"/>
                <a:sym typeface="微软雅黑" panose="020B0503020204020204" pitchFamily="34" charset="-122"/>
              </a:rPr>
              <a:t>教学反思</a:t>
            </a:r>
            <a:endParaRPr lang="zh-CN" altLang="en-US" sz="3600" b="1" dirty="0">
              <a:solidFill>
                <a:schemeClr val="accent4"/>
              </a:solidFill>
              <a:latin typeface="楷体" panose="02010609060101010101" charset="-122"/>
              <a:ea typeface="楷体" panose="02010609060101010101" charset="-122"/>
              <a:sym typeface="微软雅黑" panose="020B0503020204020204" pitchFamily="34" charset="-122"/>
            </a:endParaRPr>
          </a:p>
        </p:txBody>
      </p:sp>
      <p:sp>
        <p:nvSpPr>
          <p:cNvPr id="22" name="TextBox 21"/>
          <p:cNvSpPr txBox="1"/>
          <p:nvPr/>
        </p:nvSpPr>
        <p:spPr>
          <a:xfrm>
            <a:off x="6840855" y="2402840"/>
            <a:ext cx="5314950" cy="861695"/>
          </a:xfrm>
          <a:prstGeom prst="rect">
            <a:avLst/>
          </a:prstGeom>
          <a:noFill/>
        </p:spPr>
        <p:txBody>
          <a:bodyPr wrap="square" lIns="0" tIns="0" rIns="0" bIns="0" rtlCol="0">
            <a:spAutoFit/>
          </a:bodyPr>
          <a:p>
            <a:r>
              <a:rPr lang="zh-CN" altLang="en-US" sz="2800" dirty="0">
                <a:latin typeface="楷体" panose="02010609060101010101" charset="-122"/>
                <a:ea typeface="楷体" panose="02010609060101010101" charset="-122"/>
                <a:sym typeface="+mn-ea"/>
              </a:rPr>
              <a:t>通过游戏引课</a:t>
            </a:r>
            <a:r>
              <a:rPr lang="zh-CN" altLang="en-US" sz="2800" dirty="0">
                <a:latin typeface="楷体" panose="02010609060101010101" charset="-122"/>
                <a:ea typeface="楷体" panose="02010609060101010101" charset="-122"/>
              </a:rPr>
              <a:t>激发学习兴趣</a:t>
            </a:r>
            <a:endParaRPr lang="zh-CN" altLang="en-US" sz="2800" dirty="0">
              <a:latin typeface="楷体" panose="02010609060101010101" charset="-122"/>
              <a:ea typeface="楷体" panose="02010609060101010101" charset="-122"/>
            </a:endParaRPr>
          </a:p>
          <a:p>
            <a:endParaRPr lang="zh-CN" altLang="en-US" sz="2800" dirty="0">
              <a:solidFill>
                <a:schemeClr val="tx1"/>
              </a:solidFill>
              <a:latin typeface="楷体" panose="02010609060101010101" charset="-122"/>
              <a:ea typeface="楷体" panose="02010609060101010101" charset="-122"/>
              <a:sym typeface="微软雅黑" panose="020B0503020204020204" pitchFamily="34" charset="-122"/>
            </a:endParaRPr>
          </a:p>
        </p:txBody>
      </p:sp>
      <p:grpSp>
        <p:nvGrpSpPr>
          <p:cNvPr id="2" name="组合 1"/>
          <p:cNvGrpSpPr/>
          <p:nvPr/>
        </p:nvGrpSpPr>
        <p:grpSpPr>
          <a:xfrm>
            <a:off x="2117247" y="3538189"/>
            <a:ext cx="1470682" cy="443130"/>
            <a:chOff x="3838575" y="2712368"/>
            <a:chExt cx="1604974" cy="368530"/>
          </a:xfrm>
        </p:grpSpPr>
        <p:cxnSp>
          <p:nvCxnSpPr>
            <p:cNvPr id="3" name="直接连接符 2"/>
            <p:cNvCxnSpPr/>
            <p:nvPr/>
          </p:nvCxnSpPr>
          <p:spPr>
            <a:xfrm>
              <a:off x="3838575" y="2892218"/>
              <a:ext cx="59318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952634" y="2911353"/>
              <a:ext cx="49091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4405565" y="2712368"/>
              <a:ext cx="186017" cy="1894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807526" y="2899283"/>
              <a:ext cx="171299" cy="17447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4543202" y="2717130"/>
              <a:ext cx="316707" cy="36376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3600562" y="2165296"/>
            <a:ext cx="3022869" cy="3224316"/>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2" name="组合 31"/>
          <p:cNvGrpSpPr/>
          <p:nvPr/>
        </p:nvGrpSpPr>
        <p:grpSpPr>
          <a:xfrm>
            <a:off x="5809422" y="2217673"/>
            <a:ext cx="831762" cy="832063"/>
            <a:chOff x="304800" y="673100"/>
            <a:chExt cx="4000500" cy="4000500"/>
          </a:xfrm>
          <a:effectLst>
            <a:outerShdw blurRad="317500" dist="1905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300" b="1">
                <a:solidFill>
                  <a:srgbClr val="C00000"/>
                </a:solidFill>
                <a:latin typeface="微软雅黑" panose="020B0503020204020204" pitchFamily="34" charset="-122"/>
                <a:ea typeface="微软雅黑" panose="020B0503020204020204" pitchFamily="34" charset="-122"/>
              </a:endParaRPr>
            </a:p>
          </p:txBody>
        </p:sp>
        <p:sp>
          <p:nvSpPr>
            <p:cNvPr id="34" name="椭圆 3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300" b="1" dirty="0">
                  <a:solidFill>
                    <a:srgbClr val="C00000"/>
                  </a:solidFill>
                  <a:latin typeface="微软雅黑" panose="020B0503020204020204" pitchFamily="34" charset="-122"/>
                  <a:ea typeface="微软雅黑" panose="020B0503020204020204" pitchFamily="34" charset="-122"/>
                </a:rPr>
                <a:t>1</a:t>
              </a:r>
              <a:endParaRPr lang="zh-CN" altLang="en-US" sz="3300" b="1" dirty="0">
                <a:solidFill>
                  <a:srgbClr val="C0000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6008832" y="3031616"/>
            <a:ext cx="831762" cy="832063"/>
            <a:chOff x="304800" y="673100"/>
            <a:chExt cx="4000500" cy="4000500"/>
          </a:xfrm>
          <a:effectLst>
            <a:outerShdw blurRad="317500" dist="1905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300" b="1">
                <a:solidFill>
                  <a:srgbClr val="C00000"/>
                </a:solidFill>
                <a:latin typeface="微软雅黑" panose="020B0503020204020204" pitchFamily="34" charset="-122"/>
                <a:ea typeface="微软雅黑" panose="020B0503020204020204" pitchFamily="34" charset="-122"/>
              </a:endParaRPr>
            </a:p>
          </p:txBody>
        </p:sp>
        <p:sp>
          <p:nvSpPr>
            <p:cNvPr id="37"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300" b="1" dirty="0">
                  <a:solidFill>
                    <a:srgbClr val="C00000"/>
                  </a:solidFill>
                  <a:latin typeface="微软雅黑" panose="020B0503020204020204" pitchFamily="34" charset="-122"/>
                  <a:ea typeface="微软雅黑" panose="020B0503020204020204" pitchFamily="34" charset="-122"/>
                </a:rPr>
                <a:t>2</a:t>
              </a:r>
              <a:endParaRPr lang="zh-CN" altLang="en-US" sz="3300" b="1" dirty="0">
                <a:solidFill>
                  <a:srgbClr val="C00000"/>
                </a:solidFill>
                <a:latin typeface="微软雅黑" panose="020B0503020204020204" pitchFamily="34" charset="-122"/>
                <a:ea typeface="微软雅黑" panose="020B0503020204020204" pitchFamily="34" charset="-122"/>
              </a:endParaRPr>
            </a:p>
          </p:txBody>
        </p:sp>
      </p:grpSp>
      <p:sp>
        <p:nvSpPr>
          <p:cNvPr id="38" name="TextBox 20"/>
          <p:cNvSpPr txBox="1"/>
          <p:nvPr/>
        </p:nvSpPr>
        <p:spPr>
          <a:xfrm>
            <a:off x="1119797" y="3398308"/>
            <a:ext cx="735096" cy="1107996"/>
          </a:xfrm>
          <a:prstGeom prst="rect">
            <a:avLst/>
          </a:prstGeom>
          <a:noFill/>
        </p:spPr>
        <p:txBody>
          <a:bodyPr wrap="square" lIns="0" tIns="0" rIns="0" bIns="0" rtlCol="0">
            <a:spAutoFit/>
          </a:bodyPr>
          <a:p>
            <a:pPr algn="ctr"/>
            <a:r>
              <a:rPr lang="zh-CN" altLang="en-US" sz="2400" b="1" dirty="0">
                <a:solidFill>
                  <a:schemeClr val="bg1"/>
                </a:solidFill>
                <a:latin typeface="微软雅黑" panose="020B0503020204020204" pitchFamily="34" charset="-122"/>
                <a:ea typeface="微软雅黑" panose="020B0503020204020204" pitchFamily="34" charset="-122"/>
              </a:rPr>
              <a:t>总体</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情况</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总结</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9" name="TextBox 22"/>
          <p:cNvSpPr txBox="1"/>
          <p:nvPr/>
        </p:nvSpPr>
        <p:spPr>
          <a:xfrm>
            <a:off x="6859270" y="3213735"/>
            <a:ext cx="5332730" cy="430530"/>
          </a:xfrm>
          <a:prstGeom prst="rect">
            <a:avLst/>
          </a:prstGeom>
          <a:noFill/>
        </p:spPr>
        <p:txBody>
          <a:bodyPr wrap="square" lIns="0" tIns="0" rIns="0" bIns="0" rtlCol="0">
            <a:spAutoFit/>
          </a:bodyPr>
          <a:p>
            <a:r>
              <a:rPr lang="zh-CN" altLang="en-US" sz="2800" dirty="0">
                <a:latin typeface="楷体" panose="02010609060101010101" charset="-122"/>
                <a:ea typeface="楷体" panose="02010609060101010101" charset="-122"/>
              </a:rPr>
              <a:t>多种形式促进师生、生生互动</a:t>
            </a:r>
            <a:endParaRPr lang="zh-CN" altLang="en-US" sz="2800" dirty="0">
              <a:latin typeface="楷体" panose="02010609060101010101" charset="-122"/>
              <a:ea typeface="楷体" panose="02010609060101010101" charset="-122"/>
            </a:endParaRPr>
          </a:p>
        </p:txBody>
      </p:sp>
      <p:sp>
        <p:nvSpPr>
          <p:cNvPr id="40" name="TextBox 24"/>
          <p:cNvSpPr txBox="1"/>
          <p:nvPr/>
        </p:nvSpPr>
        <p:spPr>
          <a:xfrm>
            <a:off x="3859672" y="3366371"/>
            <a:ext cx="2504648" cy="812165"/>
          </a:xfrm>
          <a:prstGeom prst="rect">
            <a:avLst/>
          </a:prstGeom>
          <a:noFill/>
        </p:spPr>
        <p:txBody>
          <a:bodyPr wrap="square" lIns="0" tIns="0" rIns="0" bIns="0" rtlCol="0">
            <a:spAutoFit/>
          </a:bodyPr>
          <a:p>
            <a:pPr algn="ctr">
              <a:lnSpc>
                <a:spcPct val="120000"/>
              </a:lnSpc>
            </a:pPr>
            <a:r>
              <a:rPr lang="zh-CN" altLang="en-US" sz="4400" dirty="0">
                <a:solidFill>
                  <a:srgbClr val="FF0000"/>
                </a:solidFill>
                <a:latin typeface="楷体" panose="02010609060101010101" charset="-122"/>
                <a:ea typeface="楷体" panose="02010609060101010101" charset="-122"/>
              </a:rPr>
              <a:t>亮点</a:t>
            </a:r>
            <a:endParaRPr lang="en-US" altLang="zh-CN" sz="4400" dirty="0">
              <a:solidFill>
                <a:srgbClr val="FF0000"/>
              </a:solidFill>
              <a:latin typeface="楷体" panose="02010609060101010101" charset="-122"/>
              <a:ea typeface="楷体" panose="02010609060101010101" charset="-122"/>
            </a:endParaRPr>
          </a:p>
        </p:txBody>
      </p:sp>
      <p:pic>
        <p:nvPicPr>
          <p:cNvPr id="23" name="图片 22"/>
          <p:cNvPicPr>
            <a:picLocks noChangeAspect="1"/>
          </p:cNvPicPr>
          <p:nvPr/>
        </p:nvPicPr>
        <p:blipFill>
          <a:blip r:embed="rId1"/>
          <a:stretch>
            <a:fillRect/>
          </a:stretch>
        </p:blipFill>
        <p:spPr>
          <a:xfrm>
            <a:off x="-7620" y="46990"/>
            <a:ext cx="1104265" cy="1104265"/>
          </a:xfrm>
          <a:prstGeom prst="ellipse">
            <a:avLst/>
          </a:prstGeom>
        </p:spPr>
      </p:pic>
      <p:sp>
        <p:nvSpPr>
          <p:cNvPr id="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
        <p:nvSpPr>
          <p:cNvPr id="8" name="椭圆 7"/>
          <p:cNvSpPr/>
          <p:nvPr/>
        </p:nvSpPr>
        <p:spPr>
          <a:xfrm>
            <a:off x="429419" y="2933971"/>
            <a:ext cx="1687855" cy="1688466"/>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p>
            <a:pPr algn="ctr"/>
            <a:endParaRPr lang="zh-CN" altLang="en-US" dirty="0"/>
          </a:p>
        </p:txBody>
      </p:sp>
      <p:sp>
        <p:nvSpPr>
          <p:cNvPr id="9" name="TextBox 20"/>
          <p:cNvSpPr txBox="1"/>
          <p:nvPr/>
        </p:nvSpPr>
        <p:spPr>
          <a:xfrm>
            <a:off x="905802" y="3313853"/>
            <a:ext cx="735096" cy="1107996"/>
          </a:xfrm>
          <a:prstGeom prst="rect">
            <a:avLst/>
          </a:prstGeom>
          <a:noFill/>
        </p:spPr>
        <p:txBody>
          <a:bodyPr wrap="square" lIns="0" tIns="0" rIns="0" bIns="0" rtlCol="0">
            <a:spAutoFit/>
          </a:bodyPr>
          <a:p>
            <a:pPr algn="ctr"/>
            <a:r>
              <a:rPr lang="zh-CN" altLang="en-US" sz="2400" b="1" dirty="0">
                <a:solidFill>
                  <a:schemeClr val="bg1"/>
                </a:solidFill>
                <a:latin typeface="微软雅黑" panose="020B0503020204020204" pitchFamily="34" charset="-122"/>
                <a:ea typeface="微软雅黑" panose="020B0503020204020204" pitchFamily="34" charset="-122"/>
              </a:rPr>
              <a:t>总体</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情况</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总结</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6169487" y="3900296"/>
            <a:ext cx="831762" cy="832063"/>
            <a:chOff x="304800" y="673100"/>
            <a:chExt cx="4000500" cy="4000500"/>
          </a:xfrm>
          <a:effectLst>
            <a:outerShdw blurRad="317500" dist="1905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300" b="1">
                <a:solidFill>
                  <a:srgbClr val="C00000"/>
                </a:solidFill>
                <a:latin typeface="微软雅黑" panose="020B0503020204020204" pitchFamily="34" charset="-122"/>
                <a:ea typeface="微软雅黑" panose="020B0503020204020204" pitchFamily="34" charset="-122"/>
              </a:endParaRPr>
            </a:p>
          </p:txBody>
        </p:sp>
        <p:sp>
          <p:nvSpPr>
            <p:cNvPr id="13" name="椭圆 1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300" b="1" dirty="0">
                  <a:solidFill>
                    <a:srgbClr val="C00000"/>
                  </a:solidFill>
                  <a:latin typeface="微软雅黑" panose="020B0503020204020204" pitchFamily="34" charset="-122"/>
                  <a:ea typeface="微软雅黑" panose="020B0503020204020204" pitchFamily="34" charset="-122"/>
                </a:rPr>
                <a:t>3</a:t>
              </a:r>
              <a:endParaRPr lang="en-US" sz="3300" b="1" dirty="0">
                <a:solidFill>
                  <a:srgbClr val="C00000"/>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679902" y="4646421"/>
            <a:ext cx="831762" cy="832063"/>
            <a:chOff x="304800" y="673100"/>
            <a:chExt cx="4000500" cy="4000500"/>
          </a:xfrm>
          <a:effectLst>
            <a:outerShdw blurRad="317500" dist="1905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300" b="1">
                <a:solidFill>
                  <a:srgbClr val="C00000"/>
                </a:solidFill>
                <a:latin typeface="微软雅黑" panose="020B0503020204020204" pitchFamily="34" charset="-122"/>
                <a:ea typeface="微软雅黑" panose="020B0503020204020204" pitchFamily="34" charset="-122"/>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300" b="1" dirty="0">
                  <a:solidFill>
                    <a:srgbClr val="C00000"/>
                  </a:solidFill>
                  <a:latin typeface="微软雅黑" panose="020B0503020204020204" pitchFamily="34" charset="-122"/>
                  <a:ea typeface="微软雅黑" panose="020B0503020204020204" pitchFamily="34" charset="-122"/>
                </a:rPr>
                <a:t>4</a:t>
              </a:r>
              <a:endParaRPr lang="en-US" sz="3300" b="1" dirty="0">
                <a:solidFill>
                  <a:srgbClr val="C00000"/>
                </a:solidFill>
                <a:latin typeface="微软雅黑" panose="020B0503020204020204" pitchFamily="34" charset="-122"/>
                <a:ea typeface="微软雅黑" panose="020B0503020204020204" pitchFamily="34" charset="-122"/>
              </a:endParaRPr>
            </a:p>
          </p:txBody>
        </p:sp>
      </p:grpSp>
      <p:sp>
        <p:nvSpPr>
          <p:cNvPr id="35" name="文本框 34"/>
          <p:cNvSpPr txBox="1"/>
          <p:nvPr/>
        </p:nvSpPr>
        <p:spPr>
          <a:xfrm>
            <a:off x="7001510" y="3873500"/>
            <a:ext cx="4913630" cy="953135"/>
          </a:xfrm>
          <a:prstGeom prst="rect">
            <a:avLst/>
          </a:prstGeom>
          <a:noFill/>
        </p:spPr>
        <p:txBody>
          <a:bodyPr wrap="square" rtlCol="0">
            <a:spAutoFit/>
          </a:bodyPr>
          <a:p>
            <a:r>
              <a:rPr lang="zh-CN" altLang="en-US" sz="2800">
                <a:latin typeface="楷体" panose="02010609060101010101" charset="-122"/>
                <a:ea typeface="楷体" panose="02010609060101010101" charset="-122"/>
              </a:rPr>
              <a:t>学生的主体地位得到了明显的巩固和提高</a:t>
            </a:r>
            <a:endParaRPr lang="zh-CN" altLang="en-US" sz="2800">
              <a:latin typeface="楷体" panose="02010609060101010101" charset="-122"/>
              <a:ea typeface="楷体" panose="02010609060101010101" charset="-122"/>
            </a:endParaRPr>
          </a:p>
        </p:txBody>
      </p:sp>
      <p:sp>
        <p:nvSpPr>
          <p:cNvPr id="36" name="文本框 35"/>
          <p:cNvSpPr txBox="1"/>
          <p:nvPr/>
        </p:nvSpPr>
        <p:spPr>
          <a:xfrm>
            <a:off x="6641465" y="4956175"/>
            <a:ext cx="5078095" cy="521970"/>
          </a:xfrm>
          <a:prstGeom prst="rect">
            <a:avLst/>
          </a:prstGeom>
          <a:noFill/>
        </p:spPr>
        <p:txBody>
          <a:bodyPr wrap="square" rtlCol="0">
            <a:spAutoFit/>
          </a:bodyPr>
          <a:p>
            <a:r>
              <a:rPr lang="zh-CN" altLang="en-US" sz="2800">
                <a:latin typeface="楷体" panose="02010609060101010101" charset="-122"/>
                <a:ea typeface="楷体" panose="02010609060101010101" charset="-122"/>
              </a:rPr>
              <a:t>贴近生活，联系实际</a:t>
            </a:r>
            <a:endParaRPr lang="zh-CN" altLang="en-US" sz="280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600" fill="hold"/>
                                        <p:tgtEl>
                                          <p:spTgt spid="11"/>
                                        </p:tgtEl>
                                        <p:attrNameLst>
                                          <p:attrName>ppt_x</p:attrName>
                                        </p:attrNameLst>
                                      </p:cBhvr>
                                      <p:tavLst>
                                        <p:tav tm="0">
                                          <p:val>
                                            <p:strVal val="1+#ppt_w/2"/>
                                          </p:val>
                                        </p:tav>
                                        <p:tav tm="100000">
                                          <p:val>
                                            <p:strVal val="#ppt_x"/>
                                          </p:val>
                                        </p:tav>
                                      </p:tavLst>
                                    </p:anim>
                                    <p:anim calcmode="lin" valueType="num">
                                      <p:cBhvr additive="base">
                                        <p:cTn id="13" dur="6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78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linds(horizontal)">
                                      <p:cBhvr>
                                        <p:cTn id="31" dur="500"/>
                                        <p:tgtEl>
                                          <p:spTgt spid="40"/>
                                        </p:tgtEl>
                                      </p:cBhvr>
                                    </p:animEffect>
                                  </p:childTnLst>
                                </p:cTn>
                              </p:par>
                              <p:par>
                                <p:cTn id="32" presetID="3"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par>
                                <p:cTn id="38" presetID="3" presetClass="entr" presetSubtype="1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linds(horizontal)">
                                      <p:cBhvr>
                                        <p:cTn id="40" dur="500"/>
                                        <p:tgtEl>
                                          <p:spTgt spid="5"/>
                                        </p:tgtEl>
                                      </p:cBhvr>
                                    </p:animEffect>
                                  </p:childTnLst>
                                </p:cTn>
                              </p:par>
                              <p:par>
                                <p:cTn id="41" presetID="3"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linds(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linds(horizont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ldLvl="0" animBg="1"/>
      <p:bldP spid="9" grpId="0"/>
      <p:bldP spid="40" grpId="0"/>
      <p:bldP spid="22" grpId="0"/>
      <p:bldP spid="39"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3" name="组合 2"/>
          <p:cNvGrpSpPr/>
          <p:nvPr/>
        </p:nvGrpSpPr>
        <p:grpSpPr>
          <a:xfrm>
            <a:off x="2041682" y="3583909"/>
            <a:ext cx="1470682" cy="443130"/>
            <a:chOff x="3838575" y="2712368"/>
            <a:chExt cx="1604974" cy="368530"/>
          </a:xfrm>
        </p:grpSpPr>
        <p:cxnSp>
          <p:nvCxnSpPr>
            <p:cNvPr id="4" name="直接连接符 3"/>
            <p:cNvCxnSpPr/>
            <p:nvPr/>
          </p:nvCxnSpPr>
          <p:spPr>
            <a:xfrm>
              <a:off x="3838575" y="2892218"/>
              <a:ext cx="59318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952634" y="2911353"/>
              <a:ext cx="49091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405565" y="2712368"/>
              <a:ext cx="186017" cy="1894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807526" y="2899283"/>
              <a:ext cx="171299" cy="17447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43202" y="2717130"/>
              <a:ext cx="316707" cy="36376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椭圆 1"/>
          <p:cNvSpPr/>
          <p:nvPr/>
        </p:nvSpPr>
        <p:spPr>
          <a:xfrm>
            <a:off x="567849" y="3154316"/>
            <a:ext cx="1687855" cy="1688466"/>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p>
            <a:pPr algn="ctr"/>
            <a:endParaRPr lang="zh-CN" altLang="en-US" dirty="0">
              <a:latin typeface="楷体" panose="02010609060101010101" charset="-122"/>
              <a:ea typeface="楷体" panose="02010609060101010101" charset="-122"/>
            </a:endParaRPr>
          </a:p>
        </p:txBody>
      </p:sp>
      <p:grpSp>
        <p:nvGrpSpPr>
          <p:cNvPr id="9" name="组合 8"/>
          <p:cNvGrpSpPr/>
          <p:nvPr/>
        </p:nvGrpSpPr>
        <p:grpSpPr>
          <a:xfrm>
            <a:off x="3524997" y="2211016"/>
            <a:ext cx="3022869" cy="3224316"/>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panose="02010609060101010101" charset="-122"/>
                <a:ea typeface="楷体" panose="02010609060101010101" charset="-122"/>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楷体" panose="02010609060101010101" charset="-122"/>
                <a:ea typeface="楷体" panose="02010609060101010101" charset="-122"/>
              </a:endParaRPr>
            </a:p>
          </p:txBody>
        </p:sp>
      </p:grpSp>
      <p:grpSp>
        <p:nvGrpSpPr>
          <p:cNvPr id="12" name="组合 11"/>
          <p:cNvGrpSpPr/>
          <p:nvPr/>
        </p:nvGrpSpPr>
        <p:grpSpPr>
          <a:xfrm>
            <a:off x="5987857" y="2770123"/>
            <a:ext cx="831762" cy="832063"/>
            <a:chOff x="304800" y="673100"/>
            <a:chExt cx="4000500" cy="4000500"/>
          </a:xfrm>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300" b="1">
                <a:solidFill>
                  <a:srgbClr val="C00000"/>
                </a:solidFill>
                <a:latin typeface="楷体" panose="02010609060101010101" charset="-122"/>
                <a:ea typeface="楷体" panose="02010609060101010101" charset="-122"/>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300" b="1" dirty="0">
                  <a:solidFill>
                    <a:srgbClr val="C00000"/>
                  </a:solidFill>
                  <a:latin typeface="楷体" panose="02010609060101010101" charset="-122"/>
                  <a:ea typeface="楷体" panose="02010609060101010101" charset="-122"/>
                </a:rPr>
                <a:t>1</a:t>
              </a:r>
              <a:endParaRPr lang="en-US" altLang="zh-CN" sz="3300" b="1" dirty="0">
                <a:solidFill>
                  <a:srgbClr val="C00000"/>
                </a:solidFill>
                <a:latin typeface="楷体" panose="02010609060101010101" charset="-122"/>
                <a:ea typeface="楷体" panose="02010609060101010101" charset="-122"/>
              </a:endParaRPr>
            </a:p>
          </p:txBody>
        </p:sp>
      </p:grpSp>
      <p:grpSp>
        <p:nvGrpSpPr>
          <p:cNvPr id="15" name="组合 14"/>
          <p:cNvGrpSpPr/>
          <p:nvPr/>
        </p:nvGrpSpPr>
        <p:grpSpPr>
          <a:xfrm>
            <a:off x="5987877" y="4137151"/>
            <a:ext cx="831762" cy="83206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300" b="1">
                <a:solidFill>
                  <a:srgbClr val="C00000"/>
                </a:solidFill>
                <a:latin typeface="楷体" panose="02010609060101010101" charset="-122"/>
                <a:ea typeface="楷体" panose="02010609060101010101" charset="-122"/>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300" b="1" dirty="0">
                  <a:solidFill>
                    <a:srgbClr val="C00000"/>
                  </a:solidFill>
                  <a:latin typeface="楷体" panose="02010609060101010101" charset="-122"/>
                  <a:ea typeface="楷体" panose="02010609060101010101" charset="-122"/>
                </a:rPr>
                <a:t>2</a:t>
              </a:r>
              <a:endParaRPr lang="en-US" altLang="zh-CN" sz="3300" b="1" dirty="0">
                <a:solidFill>
                  <a:srgbClr val="C00000"/>
                </a:solidFill>
                <a:latin typeface="楷体" panose="02010609060101010101" charset="-122"/>
                <a:ea typeface="楷体" panose="02010609060101010101" charset="-122"/>
              </a:endParaRPr>
            </a:p>
          </p:txBody>
        </p:sp>
      </p:grpSp>
      <p:sp>
        <p:nvSpPr>
          <p:cNvPr id="21" name="TextBox 20"/>
          <p:cNvSpPr txBox="1"/>
          <p:nvPr/>
        </p:nvSpPr>
        <p:spPr>
          <a:xfrm>
            <a:off x="1009942" y="3440853"/>
            <a:ext cx="735096" cy="1107996"/>
          </a:xfrm>
          <a:prstGeom prst="rect">
            <a:avLst/>
          </a:prstGeom>
          <a:noFill/>
        </p:spPr>
        <p:txBody>
          <a:bodyPr wrap="square" lIns="0" tIns="0" rIns="0" bIns="0" rtlCol="0">
            <a:spAutoFit/>
          </a:bodyPr>
          <a:p>
            <a:pPr algn="ctr"/>
            <a:r>
              <a:rPr lang="zh-CN" altLang="en-US" sz="2400" b="1" dirty="0">
                <a:solidFill>
                  <a:schemeClr val="bg1"/>
                </a:solidFill>
                <a:latin typeface="楷体" panose="02010609060101010101" charset="-122"/>
                <a:ea typeface="楷体" panose="02010609060101010101" charset="-122"/>
              </a:rPr>
              <a:t>总体</a:t>
            </a:r>
            <a:endParaRPr lang="en-US" altLang="zh-CN" sz="2400" b="1" dirty="0">
              <a:solidFill>
                <a:schemeClr val="bg1"/>
              </a:solidFill>
              <a:latin typeface="楷体" panose="02010609060101010101" charset="-122"/>
              <a:ea typeface="楷体" panose="02010609060101010101" charset="-122"/>
            </a:endParaRPr>
          </a:p>
          <a:p>
            <a:pPr algn="ctr"/>
            <a:r>
              <a:rPr lang="zh-CN" altLang="en-US" sz="2400" b="1" dirty="0">
                <a:solidFill>
                  <a:schemeClr val="bg1"/>
                </a:solidFill>
                <a:latin typeface="楷体" panose="02010609060101010101" charset="-122"/>
                <a:ea typeface="楷体" panose="02010609060101010101" charset="-122"/>
              </a:rPr>
              <a:t>情况</a:t>
            </a:r>
            <a:endParaRPr lang="en-US" altLang="zh-CN" sz="2400" b="1" dirty="0">
              <a:solidFill>
                <a:schemeClr val="bg1"/>
              </a:solidFill>
              <a:latin typeface="楷体" panose="02010609060101010101" charset="-122"/>
              <a:ea typeface="楷体" panose="02010609060101010101" charset="-122"/>
            </a:endParaRPr>
          </a:p>
          <a:p>
            <a:pPr algn="ctr"/>
            <a:r>
              <a:rPr lang="zh-CN" altLang="en-US" sz="2400" b="1" dirty="0">
                <a:solidFill>
                  <a:schemeClr val="bg1"/>
                </a:solidFill>
                <a:latin typeface="楷体" panose="02010609060101010101" charset="-122"/>
                <a:ea typeface="楷体" panose="02010609060101010101" charset="-122"/>
              </a:rPr>
              <a:t>总结</a:t>
            </a:r>
            <a:endParaRPr lang="zh-CN" altLang="en-US" sz="2400" b="1" dirty="0">
              <a:solidFill>
                <a:schemeClr val="bg1"/>
              </a:solidFill>
              <a:latin typeface="楷体" panose="02010609060101010101" charset="-122"/>
              <a:ea typeface="楷体" panose="02010609060101010101" charset="-122"/>
            </a:endParaRPr>
          </a:p>
        </p:txBody>
      </p:sp>
      <p:sp>
        <p:nvSpPr>
          <p:cNvPr id="25" name="TextBox 24"/>
          <p:cNvSpPr txBox="1"/>
          <p:nvPr/>
        </p:nvSpPr>
        <p:spPr>
          <a:xfrm>
            <a:off x="3784107" y="3412091"/>
            <a:ext cx="2504648" cy="812165"/>
          </a:xfrm>
          <a:prstGeom prst="rect">
            <a:avLst/>
          </a:prstGeom>
          <a:noFill/>
        </p:spPr>
        <p:txBody>
          <a:bodyPr wrap="square" lIns="0" tIns="0" rIns="0" bIns="0" rtlCol="0">
            <a:spAutoFit/>
          </a:bodyPr>
          <a:p>
            <a:pPr algn="ctr">
              <a:lnSpc>
                <a:spcPct val="120000"/>
              </a:lnSpc>
            </a:pPr>
            <a:r>
              <a:rPr lang="zh-CN" altLang="en-US" sz="4400" dirty="0">
                <a:solidFill>
                  <a:srgbClr val="FF0000"/>
                </a:solidFill>
                <a:latin typeface="楷体" panose="02010609060101010101" charset="-122"/>
                <a:ea typeface="楷体" panose="02010609060101010101" charset="-122"/>
              </a:rPr>
              <a:t>改进</a:t>
            </a:r>
            <a:endParaRPr lang="zh-CN" altLang="en-US" sz="4400" dirty="0">
              <a:solidFill>
                <a:srgbClr val="FF0000"/>
              </a:solidFill>
              <a:latin typeface="楷体" panose="02010609060101010101" charset="-122"/>
              <a:ea typeface="楷体" panose="02010609060101010101" charset="-122"/>
            </a:endParaRPr>
          </a:p>
        </p:txBody>
      </p:sp>
      <p:grpSp>
        <p:nvGrpSpPr>
          <p:cNvPr id="18" name="组合 17"/>
          <p:cNvGrpSpPr>
            <a:grpSpLocks noChangeAspect="1"/>
          </p:cNvGrpSpPr>
          <p:nvPr/>
        </p:nvGrpSpPr>
        <p:grpSpPr>
          <a:xfrm>
            <a:off x="2904660" y="471237"/>
            <a:ext cx="1872000" cy="1872000"/>
            <a:chOff x="9674578" y="2446144"/>
            <a:chExt cx="1556194" cy="1556194"/>
          </a:xfrm>
        </p:grpSpPr>
        <p:grpSp>
          <p:nvGrpSpPr>
            <p:cNvPr id="19" name="组合 18"/>
            <p:cNvGrpSpPr/>
            <p:nvPr/>
          </p:nvGrpSpPr>
          <p:grpSpPr>
            <a:xfrm>
              <a:off x="9674578" y="2446144"/>
              <a:ext cx="1556194" cy="1556194"/>
              <a:chOff x="3154508" y="1821271"/>
              <a:chExt cx="2785107" cy="2785102"/>
            </a:xfrm>
          </p:grpSpPr>
          <p:sp>
            <p:nvSpPr>
              <p:cNvPr id="20"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
                <a:endParaRPr lang="zh-CN" altLang="en-US" sz="14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p>
                <a:endPar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p>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27" name="直接连接符 26"/>
          <p:cNvCxnSpPr/>
          <p:nvPr/>
        </p:nvCxnSpPr>
        <p:spPr>
          <a:xfrm>
            <a:off x="4933412" y="1508202"/>
            <a:ext cx="4314728" cy="0"/>
          </a:xfrm>
          <a:prstGeom prst="line">
            <a:avLst/>
          </a:prstGeom>
          <a:ln w="19050">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282662" y="860230"/>
            <a:ext cx="2019300" cy="645160"/>
          </a:xfrm>
          <a:prstGeom prst="rect">
            <a:avLst/>
          </a:prstGeom>
        </p:spPr>
        <p:txBody>
          <a:bodyPr wrap="none">
            <a:spAutoFit/>
          </a:bodyPr>
          <a:p>
            <a:r>
              <a:rPr lang="zh-CN" altLang="en-US" sz="3600" b="1" dirty="0">
                <a:solidFill>
                  <a:schemeClr val="accent4"/>
                </a:solidFill>
                <a:latin typeface="楷体" panose="02010609060101010101" charset="-122"/>
                <a:ea typeface="楷体" panose="02010609060101010101" charset="-122"/>
                <a:sym typeface="微软雅黑" panose="020B0503020204020204" pitchFamily="34" charset="-122"/>
              </a:rPr>
              <a:t>教学反思</a:t>
            </a:r>
            <a:endParaRPr lang="zh-CN" altLang="en-US" sz="3600" b="1" dirty="0">
              <a:solidFill>
                <a:schemeClr val="accent4"/>
              </a:solidFill>
              <a:latin typeface="楷体" panose="02010609060101010101" charset="-122"/>
              <a:ea typeface="楷体" panose="02010609060101010101" charset="-122"/>
              <a:sym typeface="微软雅黑" panose="020B0503020204020204" pitchFamily="34" charset="-122"/>
            </a:endParaRPr>
          </a:p>
        </p:txBody>
      </p:sp>
      <p:pic>
        <p:nvPicPr>
          <p:cNvPr id="29" name="图片 28"/>
          <p:cNvPicPr>
            <a:picLocks noChangeAspect="1"/>
          </p:cNvPicPr>
          <p:nvPr/>
        </p:nvPicPr>
        <p:blipFill>
          <a:blip r:embed="rId1"/>
          <a:stretch>
            <a:fillRect/>
          </a:stretch>
        </p:blipFill>
        <p:spPr>
          <a:xfrm>
            <a:off x="-7620" y="46990"/>
            <a:ext cx="1104265" cy="1104265"/>
          </a:xfrm>
          <a:prstGeom prst="ellipse">
            <a:avLst/>
          </a:prstGeom>
        </p:spPr>
      </p:pic>
      <p:sp>
        <p:nvSpPr>
          <p:cNvPr id="30"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
        <p:nvSpPr>
          <p:cNvPr id="31" name="文本框 30"/>
          <p:cNvSpPr txBox="1"/>
          <p:nvPr/>
        </p:nvSpPr>
        <p:spPr>
          <a:xfrm>
            <a:off x="6819900" y="2889885"/>
            <a:ext cx="4929505" cy="521970"/>
          </a:xfrm>
          <a:prstGeom prst="rect">
            <a:avLst/>
          </a:prstGeom>
          <a:noFill/>
        </p:spPr>
        <p:txBody>
          <a:bodyPr wrap="square" rtlCol="0">
            <a:spAutoFit/>
          </a:bodyPr>
          <a:p>
            <a:r>
              <a:rPr lang="zh-CN" altLang="en-US" sz="2800">
                <a:latin typeface="楷体" panose="02010609060101010101" charset="-122"/>
                <a:ea typeface="楷体" panose="02010609060101010101" charset="-122"/>
              </a:rPr>
              <a:t>分组实验还需提升学生参与度</a:t>
            </a:r>
            <a:endParaRPr lang="zh-CN" altLang="en-US" sz="2800">
              <a:latin typeface="楷体" panose="02010609060101010101" charset="-122"/>
              <a:ea typeface="楷体" panose="02010609060101010101" charset="-122"/>
            </a:endParaRPr>
          </a:p>
        </p:txBody>
      </p:sp>
      <p:sp>
        <p:nvSpPr>
          <p:cNvPr id="33" name="文本框 32"/>
          <p:cNvSpPr txBox="1"/>
          <p:nvPr/>
        </p:nvSpPr>
        <p:spPr>
          <a:xfrm>
            <a:off x="6814820" y="4280535"/>
            <a:ext cx="5276850" cy="953135"/>
          </a:xfrm>
          <a:prstGeom prst="rect">
            <a:avLst/>
          </a:prstGeom>
          <a:noFill/>
        </p:spPr>
        <p:txBody>
          <a:bodyPr wrap="square" rtlCol="0">
            <a:spAutoFit/>
          </a:bodyPr>
          <a:p>
            <a:r>
              <a:rPr lang="zh-CN" altLang="en-US" sz="2800">
                <a:latin typeface="楷体" panose="02010609060101010101" charset="-122"/>
                <a:ea typeface="楷体" panose="02010609060101010101" charset="-122"/>
              </a:rPr>
              <a:t>在学生合作与探究的过程中再多一些指导</a:t>
            </a:r>
            <a:endParaRPr lang="zh-CN" altLang="en-US" sz="280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600" fill="hold"/>
                                        <p:tgtEl>
                                          <p:spTgt spid="28"/>
                                        </p:tgtEl>
                                        <p:attrNameLst>
                                          <p:attrName>ppt_x</p:attrName>
                                        </p:attrNameLst>
                                      </p:cBhvr>
                                      <p:tavLst>
                                        <p:tav tm="0">
                                          <p:val>
                                            <p:strVal val="1+#ppt_w/2"/>
                                          </p:val>
                                        </p:tav>
                                        <p:tav tm="100000">
                                          <p:val>
                                            <p:strVal val="#ppt_x"/>
                                          </p:val>
                                        </p:tav>
                                      </p:tavLst>
                                    </p:anim>
                                    <p:anim calcmode="lin" valueType="num">
                                      <p:cBhvr additive="base">
                                        <p:cTn id="13" dur="6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78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500" fill="hold">
                                          <p:stCondLst>
                                            <p:cond delay="0"/>
                                          </p:stCondLst>
                                        </p:cTn>
                                        <p:tgtEl>
                                          <p:spTgt spid="3"/>
                                        </p:tgtEl>
                                        <p:attrNameLst>
                                          <p:attrName>style.visibility</p:attrName>
                                        </p:attrNameLst>
                                      </p:cBhvr>
                                      <p:to>
                                        <p:strVal val="visible"/>
                                      </p:to>
                                    </p:set>
                                    <p:animEffect transition="in" filter="box(in)">
                                      <p:cBhvr>
                                        <p:cTn id="22" dur="500"/>
                                        <p:tgtEl>
                                          <p:spTgt spid="3"/>
                                        </p:tgtEl>
                                      </p:cBhvr>
                                    </p:animEffect>
                                  </p:childTnLst>
                                </p:cTn>
                              </p:par>
                              <p:par>
                                <p:cTn id="23" presetID="4" presetClass="entr" presetSubtype="16" fill="hold" grpId="0" nodeType="withEffect">
                                  <p:stCondLst>
                                    <p:cond delay="0"/>
                                  </p:stCondLst>
                                  <p:childTnLst>
                                    <p:set>
                                      <p:cBhvr>
                                        <p:cTn id="24" dur="500" fill="hold">
                                          <p:stCondLst>
                                            <p:cond delay="0"/>
                                          </p:stCondLst>
                                        </p:cTn>
                                        <p:tgtEl>
                                          <p:spTgt spid="2"/>
                                        </p:tgtEl>
                                        <p:attrNameLst>
                                          <p:attrName>style.visibility</p:attrName>
                                        </p:attrNameLst>
                                      </p:cBhvr>
                                      <p:to>
                                        <p:strVal val="visible"/>
                                      </p:to>
                                    </p:set>
                                    <p:animEffect transition="in" filter="box(in)">
                                      <p:cBhvr>
                                        <p:cTn id="25" dur="500"/>
                                        <p:tgtEl>
                                          <p:spTgt spid="2"/>
                                        </p:tgtEl>
                                      </p:cBhvr>
                                    </p:animEffect>
                                  </p:childTnLst>
                                </p:cTn>
                              </p:par>
                              <p:par>
                                <p:cTn id="26" presetID="4" presetClass="entr" presetSubtype="16" fill="hold" nodeType="withEffect">
                                  <p:stCondLst>
                                    <p:cond delay="0"/>
                                  </p:stCondLst>
                                  <p:childTnLst>
                                    <p:set>
                                      <p:cBhvr>
                                        <p:cTn id="27" dur="500"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par>
                                <p:cTn id="29" presetID="4" presetClass="entr" presetSubtype="16" fill="hold" nodeType="withEffect">
                                  <p:stCondLst>
                                    <p:cond delay="0"/>
                                  </p:stCondLst>
                                  <p:childTnLst>
                                    <p:set>
                                      <p:cBhvr>
                                        <p:cTn id="30" dur="500"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par>
                                <p:cTn id="32" presetID="4" presetClass="entr" presetSubtype="16" fill="hold" nodeType="withEffect">
                                  <p:stCondLst>
                                    <p:cond delay="0"/>
                                  </p:stCondLst>
                                  <p:childTnLst>
                                    <p:set>
                                      <p:cBhvr>
                                        <p:cTn id="33" dur="500" fill="hold">
                                          <p:stCondLst>
                                            <p:cond delay="0"/>
                                          </p:stCondLst>
                                        </p:cTn>
                                        <p:tgtEl>
                                          <p:spTgt spid="15"/>
                                        </p:tgtEl>
                                        <p:attrNameLst>
                                          <p:attrName>style.visibility</p:attrName>
                                        </p:attrNameLst>
                                      </p:cBhvr>
                                      <p:to>
                                        <p:strVal val="visible"/>
                                      </p:to>
                                    </p:set>
                                    <p:animEffect transition="in" filter="box(in)">
                                      <p:cBhvr>
                                        <p:cTn id="34" dur="500"/>
                                        <p:tgtEl>
                                          <p:spTgt spid="15"/>
                                        </p:tgtEl>
                                      </p:cBhvr>
                                    </p:animEffect>
                                  </p:childTnLst>
                                </p:cTn>
                              </p:par>
                              <p:par>
                                <p:cTn id="35" presetID="4" presetClass="entr" presetSubtype="16" fill="hold" grpId="0" nodeType="with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box(in)">
                                      <p:cBhvr>
                                        <p:cTn id="37" dur="500"/>
                                        <p:tgtEl>
                                          <p:spTgt spid="21"/>
                                        </p:tgtEl>
                                      </p:cBhvr>
                                    </p:animEffect>
                                  </p:childTnLst>
                                </p:cTn>
                              </p:par>
                              <p:par>
                                <p:cTn id="38" presetID="4" presetClass="entr" presetSubtype="16" fill="hold" grpId="0" nodeType="withEffect">
                                  <p:stCondLst>
                                    <p:cond delay="0"/>
                                  </p:stCondLst>
                                  <p:childTnLst>
                                    <p:set>
                                      <p:cBhvr>
                                        <p:cTn id="39" dur="500" fill="hold">
                                          <p:stCondLst>
                                            <p:cond delay="0"/>
                                          </p:stCondLst>
                                        </p:cTn>
                                        <p:tgtEl>
                                          <p:spTgt spid="25"/>
                                        </p:tgtEl>
                                        <p:attrNameLst>
                                          <p:attrName>style.visibility</p:attrName>
                                        </p:attrNameLst>
                                      </p:cBhvr>
                                      <p:to>
                                        <p:strVal val="visible"/>
                                      </p:to>
                                    </p:set>
                                    <p:animEffect transition="in" filter="box(in)">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21" grpId="0"/>
      <p:bldP spid="25" grpId="0"/>
      <p:bldP spid="3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V="1">
            <a:off x="-2" y="1849963"/>
            <a:ext cx="12192000" cy="5068310"/>
          </a:xfrm>
          <a:prstGeom prst="rect">
            <a:avLst/>
          </a:prstGeom>
        </p:spPr>
      </p:pic>
      <p:sp>
        <p:nvSpPr>
          <p:cNvPr id="17411" name="AutoShape 3"/>
          <p:cNvSpPr>
            <a:spLocks noGrp="1"/>
          </p:cNvSpPr>
          <p:nvPr/>
        </p:nvSpPr>
        <p:spPr>
          <a:xfrm>
            <a:off x="0" y="1078230"/>
            <a:ext cx="12082145" cy="3942080"/>
          </a:xfrm>
          <a:prstGeom prst="roundRect">
            <a:avLst>
              <a:gd name="adj" fmla="val 50000"/>
            </a:avLst>
          </a:prstGeom>
          <a:gradFill>
            <a:gsLst>
              <a:gs pos="0">
                <a:schemeClr val="accent4">
                  <a:lumMod val="60000"/>
                  <a:lumOff val="40000"/>
                </a:schemeClr>
              </a:gs>
              <a:gs pos="100000">
                <a:schemeClr val="accent2">
                  <a:alpha val="0"/>
                </a:schemeClr>
              </a:gs>
            </a:gsLst>
            <a:lin ang="5400000" scaled="0"/>
          </a:gradFill>
          <a:effectLst>
            <a:reflection blurRad="6350" stA="8000" endA="300" endPos="55000" dir="5400000" sy="-100000" algn="bl" rotWithShape="0"/>
          </a:effectLst>
        </p:spPr>
        <p:txBody>
          <a:bodyPr vert="horz" wrap="square" lIns="91440" tIns="45720" rIns="91440" bIns="45720" rtlCol="0" anchor="t" anchorCtr="0">
            <a:scene3d>
              <a:camera prst="orthographicFront"/>
              <a:lightRig rig="threePt" dir="t"/>
            </a:scene3d>
          </a:bodyPr>
          <a:lstStyle>
            <a:lvl1pPr algn="ctr" defTabSz="914400" rtl="0" eaLnBrk="1" fontAlgn="auto" latinLnBrk="0" hangingPunct="1">
              <a:lnSpc>
                <a:spcPct val="100000"/>
              </a:lnSpc>
              <a:spcBef>
                <a:spcPct val="0"/>
              </a:spcBef>
              <a:buNone/>
              <a:defRPr sz="60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pitchFamily="34" charset="-122"/>
                <a:cs typeface="+mj-cs"/>
              </a:defRPr>
            </a:lvl1pPr>
          </a:lstStyle>
          <a:p>
            <a:pPr marL="0" marR="0" indent="0" algn="ctr" defTabSz="914400" rtl="0" eaLnBrk="0" fontAlgn="base" latinLnBrk="0" hangingPunct="0">
              <a:lnSpc>
                <a:spcPct val="100000"/>
              </a:lnSpc>
              <a:spcBef>
                <a:spcPct val="0"/>
              </a:spcBef>
              <a:spcAft>
                <a:spcPct val="0"/>
              </a:spcAft>
              <a:buClrTx/>
              <a:buSzTx/>
              <a:buFontTx/>
              <a:buNone/>
            </a:pPr>
            <a:r>
              <a:rPr lang="zh-CN" altLang="en-US" sz="6600">
                <a:ln w="10160">
                  <a:solidFill>
                    <a:schemeClr val="accent5"/>
                  </a:solidFill>
                  <a:prstDash val="solid"/>
                </a:ln>
                <a:solidFill>
                  <a:schemeClr val="accent1">
                    <a:lumMod val="75000"/>
                  </a:schemeClr>
                </a:solidFill>
                <a:effectLst>
                  <a:outerShdw blurRad="38100" dist="22860" dir="5400000" algn="tl" rotWithShape="0">
                    <a:srgbClr val="FF0000">
                      <a:alpha val="30000"/>
                    </a:srgbClr>
                  </a:outerShdw>
                </a:effectLst>
                <a:latin typeface="楷体" panose="02010609060101010101" charset="-122"/>
                <a:ea typeface="楷体" panose="02010609060101010101" charset="-122"/>
                <a:sym typeface="+mn-ea"/>
              </a:rPr>
              <a:t>敬请各位老师批评指正！</a:t>
            </a:r>
            <a:br>
              <a:rPr lang="zh-CN" altLang="en-US" sz="6600">
                <a:ln w="10160">
                  <a:solidFill>
                    <a:schemeClr val="accent5"/>
                  </a:solidFill>
                  <a:prstDash val="solid"/>
                </a:ln>
                <a:solidFill>
                  <a:schemeClr val="accent1">
                    <a:lumMod val="75000"/>
                  </a:schemeClr>
                </a:solidFill>
                <a:effectLst>
                  <a:outerShdw blurRad="38100" dist="22860" dir="5400000" algn="tl" rotWithShape="0">
                    <a:srgbClr val="FF0000">
                      <a:alpha val="30000"/>
                    </a:srgbClr>
                  </a:outerShdw>
                </a:effectLst>
                <a:latin typeface="楷体" panose="02010609060101010101" charset="-122"/>
                <a:ea typeface="楷体" panose="02010609060101010101" charset="-122"/>
                <a:sym typeface="+mn-ea"/>
              </a:rPr>
            </a:br>
            <a:r>
              <a:rPr lang="zh-CN" altLang="en-US" sz="6600">
                <a:ln w="10160">
                  <a:solidFill>
                    <a:schemeClr val="accent5"/>
                  </a:solidFill>
                  <a:prstDash val="solid"/>
                </a:ln>
                <a:solidFill>
                  <a:schemeClr val="accent1">
                    <a:lumMod val="75000"/>
                  </a:schemeClr>
                </a:solidFill>
                <a:effectLst>
                  <a:outerShdw blurRad="38100" dist="22860" dir="5400000" algn="tl" rotWithShape="0">
                    <a:srgbClr val="FF0000">
                      <a:alpha val="30000"/>
                    </a:srgbClr>
                  </a:outerShdw>
                </a:effectLst>
                <a:latin typeface="楷体" panose="02010609060101010101" charset="-122"/>
                <a:ea typeface="楷体" panose="02010609060101010101" charset="-122"/>
                <a:sym typeface="+mn-ea"/>
              </a:rPr>
              <a:t>谢谢！</a:t>
            </a:r>
            <a:br>
              <a:rPr lang="zh-CN" altLang="en-US" sz="3600">
                <a:ln w="10160">
                  <a:solidFill>
                    <a:schemeClr val="accent5"/>
                  </a:solidFill>
                  <a:prstDash val="solid"/>
                </a:ln>
                <a:solidFill>
                  <a:schemeClr val="accent1">
                    <a:lumMod val="75000"/>
                  </a:schemeClr>
                </a:solidFill>
                <a:effectLst>
                  <a:outerShdw blurRad="38100" dist="22860" dir="5400000" algn="tl" rotWithShape="0">
                    <a:srgbClr val="FF0000">
                      <a:alpha val="30000"/>
                    </a:srgbClr>
                  </a:outerShdw>
                </a:effectLst>
                <a:latin typeface="楷体" panose="02010609060101010101" charset="-122"/>
                <a:ea typeface="楷体" panose="02010609060101010101" charset="-122"/>
              </a:rPr>
            </a:br>
            <a:endParaRPr kumimoji="0" lang="zh-CN" altLang="en-US" sz="3600" i="0" u="none" strike="noStrike" kern="1200" cap="none" spc="0" normalizeH="0" baseline="0" noProof="1" dirty="0">
              <a:ln w="10160">
                <a:solidFill>
                  <a:schemeClr val="accent5"/>
                </a:solidFill>
                <a:prstDash val="solid"/>
              </a:ln>
              <a:solidFill>
                <a:schemeClr val="accent1">
                  <a:lumMod val="75000"/>
                </a:schemeClr>
              </a:solidFill>
              <a:effectLst>
                <a:outerShdw blurRad="38100" dist="22860" dir="5400000" algn="tl" rotWithShape="0">
                  <a:srgbClr val="FF0000">
                    <a:alpha val="30000"/>
                  </a:srgbClr>
                </a:outerShdw>
              </a:effectLst>
              <a:latin typeface="楷体" panose="02010609060101010101" charset="-122"/>
              <a:ea typeface="楷体" panose="02010609060101010101" charset="-122"/>
              <a:cs typeface="+mj-cs"/>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p:cNvSpPr txBox="1"/>
          <p:nvPr/>
        </p:nvSpPr>
        <p:spPr>
          <a:xfrm>
            <a:off x="6193155" y="1525270"/>
            <a:ext cx="4599305" cy="521970"/>
          </a:xfrm>
          <a:prstGeom prst="rect">
            <a:avLst/>
          </a:prstGeom>
          <a:noFill/>
        </p:spPr>
        <p:txBody>
          <a:bodyPr wrap="square" rtlCol="0">
            <a:spAutoFit/>
          </a:bodyPr>
          <a:lstStyle/>
          <a:p>
            <a:r>
              <a:rPr lang="zh-CN" altLang="en-US" sz="2800" b="1" dirty="0">
                <a:solidFill>
                  <a:schemeClr val="tx1">
                    <a:lumMod val="95000"/>
                    <a:lumOff val="5000"/>
                  </a:schemeClr>
                </a:solidFill>
                <a:latin typeface="楷体" panose="02010609060101010101" charset="-122"/>
                <a:ea typeface="楷体" panose="02010609060101010101" charset="-122"/>
                <a:sym typeface="微软雅黑" panose="020B0503020204020204" pitchFamily="34" charset="-122"/>
              </a:rPr>
              <a:t>地位和作用</a:t>
            </a:r>
            <a:endParaRPr lang="zh-CN" altLang="en-US" sz="2800" b="1" dirty="0">
              <a:solidFill>
                <a:schemeClr val="tx1">
                  <a:lumMod val="95000"/>
                  <a:lumOff val="5000"/>
                </a:schemeClr>
              </a:solidFill>
              <a:latin typeface="楷体" panose="02010609060101010101" charset="-122"/>
              <a:ea typeface="楷体" panose="02010609060101010101" charset="-122"/>
              <a:sym typeface="微软雅黑" panose="020B0503020204020204" pitchFamily="34" charset="-122"/>
            </a:endParaRPr>
          </a:p>
        </p:txBody>
      </p:sp>
      <p:grpSp>
        <p:nvGrpSpPr>
          <p:cNvPr id="12" name="组合 11"/>
          <p:cNvGrpSpPr/>
          <p:nvPr/>
        </p:nvGrpSpPr>
        <p:grpSpPr>
          <a:xfrm>
            <a:off x="347827" y="1542416"/>
            <a:ext cx="5289975" cy="3788198"/>
            <a:chOff x="937979" y="1752909"/>
            <a:chExt cx="2701946" cy="2701946"/>
          </a:xfrm>
        </p:grpSpPr>
        <p:sp>
          <p:nvSpPr>
            <p:cNvPr id="13" name="椭圆 12"/>
            <p:cNvSpPr>
              <a:spLocks noChangeAspect="1"/>
            </p:cNvSpPr>
            <p:nvPr/>
          </p:nvSpPr>
          <p:spPr>
            <a:xfrm>
              <a:off x="937979" y="1752909"/>
              <a:ext cx="2701946" cy="2701946"/>
            </a:xfrm>
            <a:prstGeom prst="rect">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540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圆角矩形 13"/>
            <p:cNvSpPr>
              <a:spLocks noChangeAspect="1"/>
            </p:cNvSpPr>
            <p:nvPr/>
          </p:nvSpPr>
          <p:spPr>
            <a:xfrm>
              <a:off x="1028517" y="1843446"/>
              <a:ext cx="2520870" cy="2520871"/>
            </a:xfrm>
            <a:prstGeom prst="rect">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 name="组合 20"/>
          <p:cNvGrpSpPr/>
          <p:nvPr/>
        </p:nvGrpSpPr>
        <p:grpSpPr>
          <a:xfrm>
            <a:off x="3799023" y="400194"/>
            <a:ext cx="4593954" cy="1031890"/>
            <a:chOff x="3590568" y="400194"/>
            <a:chExt cx="5213316" cy="1031890"/>
          </a:xfrm>
        </p:grpSpPr>
        <p:grpSp>
          <p:nvGrpSpPr>
            <p:cNvPr id="22" name="组合 21"/>
            <p:cNvGrpSpPr/>
            <p:nvPr/>
          </p:nvGrpSpPr>
          <p:grpSpPr>
            <a:xfrm>
              <a:off x="3590568" y="400194"/>
              <a:ext cx="5213316" cy="1031890"/>
              <a:chOff x="7038412" y="5298115"/>
              <a:chExt cx="3099874" cy="517828"/>
            </a:xfrm>
          </p:grpSpPr>
          <p:grpSp>
            <p:nvGrpSpPr>
              <p:cNvPr id="24" name="组合 23"/>
              <p:cNvGrpSpPr/>
              <p:nvPr/>
            </p:nvGrpSpPr>
            <p:grpSpPr>
              <a:xfrm>
                <a:off x="7038412" y="5298115"/>
                <a:ext cx="3099874" cy="517828"/>
                <a:chOff x="5718131" y="5650928"/>
                <a:chExt cx="4596458" cy="767829"/>
              </a:xfrm>
            </p:grpSpPr>
            <p:sp>
              <p:nvSpPr>
                <p:cNvPr id="26" name="圆角矩形 2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圆角矩形 26"/>
                <p:cNvSpPr/>
                <p:nvPr/>
              </p:nvSpPr>
              <p:spPr>
                <a:xfrm>
                  <a:off x="5830307" y="5723534"/>
                  <a:ext cx="4373372" cy="575365"/>
                </a:xfrm>
                <a:prstGeom prst="roundRect">
                  <a:avLst>
                    <a:gd name="adj" fmla="val 50000"/>
                  </a:avLst>
                </a:prstGeom>
                <a:solidFill>
                  <a:srgbClr val="257249"/>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3" name="矩形 22"/>
            <p:cNvSpPr/>
            <p:nvPr/>
          </p:nvSpPr>
          <p:spPr>
            <a:xfrm>
              <a:off x="4055479" y="625993"/>
              <a:ext cx="4283494" cy="645160"/>
            </a:xfrm>
            <a:prstGeom prst="rect">
              <a:avLst/>
            </a:prstGeom>
          </p:spPr>
          <p:txBody>
            <a:bodyPr wrap="square">
              <a:spAutoFit/>
            </a:bodyPr>
            <a:lstStyle/>
            <a:p>
              <a:pPr algn="ctr"/>
              <a:r>
                <a:rPr lang="zh-CN" altLang="en-US" sz="3600" dirty="0">
                  <a:solidFill>
                    <a:schemeClr val="bg1"/>
                  </a:solidFill>
                  <a:latin typeface="楷体" panose="02010609060101010101" charset="-122"/>
                  <a:ea typeface="楷体" panose="02010609060101010101" charset="-122"/>
                  <a:sym typeface="微软雅黑" panose="020B0503020204020204" pitchFamily="34" charset="-122"/>
                </a:rPr>
                <a:t>教材分析</a:t>
              </a:r>
              <a:endParaRPr lang="zh-CN" altLang="en-US" sz="36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pic>
        <p:nvPicPr>
          <p:cNvPr id="2" name="图片 1" descr="B61F7656-1CF8-47f6-8E45-19537A644529"/>
          <p:cNvPicPr>
            <a:picLocks noChangeAspect="1"/>
          </p:cNvPicPr>
          <p:nvPr/>
        </p:nvPicPr>
        <p:blipFill>
          <a:blip r:embed="rId1"/>
          <a:srcRect l="19451" t="29512" r="26818" b="35216"/>
          <a:stretch>
            <a:fillRect/>
          </a:stretch>
        </p:blipFill>
        <p:spPr>
          <a:xfrm>
            <a:off x="481965" y="1671955"/>
            <a:ext cx="4998085" cy="3456305"/>
          </a:xfrm>
          <a:prstGeom prst="rect">
            <a:avLst/>
          </a:prstGeom>
        </p:spPr>
      </p:pic>
      <p:sp>
        <p:nvSpPr>
          <p:cNvPr id="3" name="文本框 2"/>
          <p:cNvSpPr txBox="1"/>
          <p:nvPr/>
        </p:nvSpPr>
        <p:spPr>
          <a:xfrm>
            <a:off x="6193155" y="2032000"/>
            <a:ext cx="5796915" cy="2676525"/>
          </a:xfrm>
          <a:prstGeom prst="rect">
            <a:avLst/>
          </a:prstGeom>
          <a:noFill/>
        </p:spPr>
        <p:txBody>
          <a:bodyPr wrap="square" rtlCol="0" anchor="t">
            <a:spAutoFit/>
          </a:bodyPr>
          <a:p>
            <a:pPr indent="0"/>
            <a:r>
              <a:rPr lang="zh-CN" sz="2400">
                <a:latin typeface="楷体" panose="02010609060101010101" charset="-122"/>
                <a:ea typeface="楷体" panose="02010609060101010101" charset="-122"/>
                <a:cs typeface="楷体" panose="02010609060101010101" charset="-122"/>
                <a:sym typeface="+mn-ea"/>
              </a:rPr>
              <a:t>    本课节选自高中物理粤教版新教材（必修1）第二章第四节的内容。</a:t>
            </a:r>
            <a:endParaRPr lang="zh-CN" sz="2400" b="0">
              <a:latin typeface="楷体" panose="02010609060101010101" charset="-122"/>
              <a:ea typeface="楷体" panose="02010609060101010101" charset="-122"/>
              <a:cs typeface="楷体" panose="02010609060101010101" charset="-122"/>
            </a:endParaRPr>
          </a:p>
          <a:p>
            <a:pPr indent="0"/>
            <a:r>
              <a:rPr lang="zh-CN" sz="2400">
                <a:latin typeface="楷体" panose="02010609060101010101" charset="-122"/>
                <a:ea typeface="楷体" panose="02010609060101010101" charset="-122"/>
                <a:cs typeface="楷体" panose="02010609060101010101" charset="-122"/>
                <a:sym typeface="+mn-ea"/>
              </a:rPr>
              <a:t>教材把</a:t>
            </a:r>
            <a:r>
              <a:rPr lang="zh-CN" sz="2400">
                <a:latin typeface="楷体" panose="02010609060101010101" charset="-122"/>
                <a:ea typeface="楷体" panose="02010609060101010101" charset="-122"/>
                <a:cs typeface="楷体" panose="02010609060101010101" charset="-122"/>
                <a:sym typeface="+mn-ea"/>
              </a:rPr>
              <a:t>自由落体运动</a:t>
            </a:r>
            <a:r>
              <a:rPr lang="zh-CN" sz="2400">
                <a:latin typeface="楷体" panose="02010609060101010101" charset="-122"/>
                <a:ea typeface="楷体" panose="02010609060101010101" charset="-122"/>
                <a:cs typeface="楷体" panose="02010609060101010101" charset="-122"/>
                <a:sym typeface="+mn-ea"/>
              </a:rPr>
              <a:t>作为匀变速直线运动的特例来处理。</a:t>
            </a:r>
            <a:r>
              <a:rPr lang="zh-CN" sz="2400">
                <a:solidFill>
                  <a:srgbClr val="000000"/>
                </a:solidFill>
                <a:latin typeface="楷体" panose="02010609060101010101" charset="-122"/>
                <a:ea typeface="楷体" panose="02010609060101010101" charset="-122"/>
                <a:cs typeface="楷体" panose="02010609060101010101" charset="-122"/>
                <a:sym typeface="+mn-ea"/>
              </a:rPr>
              <a:t>通过本节内容的知识探究，也为以后学习较复杂的运动打下良好的基础，有着承上启下的作用，且落体运动与生活紧密相关。</a:t>
            </a:r>
            <a:endParaRPr lang="zh-CN" altLang="en-US" sz="2400">
              <a:solidFill>
                <a:srgbClr val="000000"/>
              </a:solidFill>
              <a:latin typeface="楷体" panose="02010609060101010101" charset="-122"/>
              <a:ea typeface="楷体" panose="02010609060101010101" charset="-122"/>
              <a:cs typeface="楷体" panose="02010609060101010101" charset="-122"/>
              <a:sym typeface="+mn-ea"/>
            </a:endParaRPr>
          </a:p>
        </p:txBody>
      </p:sp>
      <p:cxnSp>
        <p:nvCxnSpPr>
          <p:cNvPr id="54" name="直接连接符 53"/>
          <p:cNvCxnSpPr/>
          <p:nvPr/>
        </p:nvCxnSpPr>
        <p:spPr>
          <a:xfrm>
            <a:off x="6264387" y="4907154"/>
            <a:ext cx="5273563" cy="0"/>
          </a:xfrm>
          <a:prstGeom prst="line">
            <a:avLst/>
          </a:prstGeom>
          <a:noFill/>
          <a:ln w="28575" cap="flat" cmpd="sng" algn="ctr">
            <a:solidFill>
              <a:srgbClr val="117EE1"/>
            </a:solidFill>
            <a:prstDash val="solid"/>
          </a:ln>
          <a:effectLst/>
        </p:spPr>
      </p:cxnSp>
      <p:grpSp>
        <p:nvGrpSpPr>
          <p:cNvPr id="59" name="组合 58"/>
          <p:cNvGrpSpPr/>
          <p:nvPr/>
        </p:nvGrpSpPr>
        <p:grpSpPr>
          <a:xfrm>
            <a:off x="6612805" y="4579043"/>
            <a:ext cx="742582" cy="742582"/>
            <a:chOff x="4699514" y="5234758"/>
            <a:chExt cx="742582" cy="742582"/>
          </a:xfrm>
        </p:grpSpPr>
        <p:sp>
          <p:nvSpPr>
            <p:cNvPr id="60" name="椭圆 59"/>
            <p:cNvSpPr/>
            <p:nvPr/>
          </p:nvSpPr>
          <p:spPr>
            <a:xfrm>
              <a:off x="4699514" y="5234758"/>
              <a:ext cx="742582" cy="742582"/>
            </a:xfrm>
            <a:prstGeom prst="ellipse">
              <a:avLst/>
            </a:prstGeom>
            <a:solidFill>
              <a:schemeClr val="accent2"/>
            </a:solidFill>
            <a:ln w="25400" cap="flat" cmpd="sng" algn="ctr">
              <a:noFill/>
              <a:prstDash val="solid"/>
            </a:ln>
            <a:effectLst/>
            <a:scene3d>
              <a:camera prst="orthographicFront"/>
              <a:lightRig rig="threePt" dir="t"/>
            </a:scene3d>
            <a:sp3d>
              <a:bevelT w="152400" h="50800" prst="softRound"/>
            </a:sp3d>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楷体" panose="02010609060101010101" charset="-122"/>
                <a:ea typeface="楷体" panose="02010609060101010101" charset="-122"/>
                <a:cs typeface="+mn-cs"/>
              </a:endParaRPr>
            </a:p>
          </p:txBody>
        </p:sp>
        <p:grpSp>
          <p:nvGrpSpPr>
            <p:cNvPr id="61" name="组合 60"/>
            <p:cNvGrpSpPr/>
            <p:nvPr/>
          </p:nvGrpSpPr>
          <p:grpSpPr>
            <a:xfrm>
              <a:off x="4878717" y="5387377"/>
              <a:ext cx="384175" cy="417315"/>
              <a:chOff x="5843588" y="533400"/>
              <a:chExt cx="496888" cy="539751"/>
            </a:xfrm>
            <a:solidFill>
              <a:sysClr val="window" lastClr="FFFFFF"/>
            </a:solidFill>
          </p:grpSpPr>
          <p:sp>
            <p:nvSpPr>
              <p:cNvPr id="62" name="Freeform 70"/>
              <p:cNvSpPr>
                <a:spLocks noEditPoints="1"/>
              </p:cNvSpPr>
              <p:nvPr/>
            </p:nvSpPr>
            <p:spPr bwMode="auto">
              <a:xfrm>
                <a:off x="5843588" y="533400"/>
                <a:ext cx="384175" cy="517525"/>
              </a:xfrm>
              <a:custGeom>
                <a:avLst/>
                <a:gdLst>
                  <a:gd name="T0" fmla="*/ 80 w 136"/>
                  <a:gd name="T1" fmla="*/ 156 h 184"/>
                  <a:gd name="T2" fmla="*/ 68 w 136"/>
                  <a:gd name="T3" fmla="*/ 168 h 184"/>
                  <a:gd name="T4" fmla="*/ 56 w 136"/>
                  <a:gd name="T5" fmla="*/ 156 h 184"/>
                  <a:gd name="T6" fmla="*/ 68 w 136"/>
                  <a:gd name="T7" fmla="*/ 144 h 184"/>
                  <a:gd name="T8" fmla="*/ 80 w 136"/>
                  <a:gd name="T9" fmla="*/ 156 h 184"/>
                  <a:gd name="T10" fmla="*/ 80 w 136"/>
                  <a:gd name="T11" fmla="*/ 136 h 184"/>
                  <a:gd name="T12" fmla="*/ 20 w 136"/>
                  <a:gd name="T13" fmla="*/ 136 h 184"/>
                  <a:gd name="T14" fmla="*/ 16 w 136"/>
                  <a:gd name="T15" fmla="*/ 132 h 184"/>
                  <a:gd name="T16" fmla="*/ 16 w 136"/>
                  <a:gd name="T17" fmla="*/ 36 h 184"/>
                  <a:gd name="T18" fmla="*/ 20 w 136"/>
                  <a:gd name="T19" fmla="*/ 32 h 184"/>
                  <a:gd name="T20" fmla="*/ 116 w 136"/>
                  <a:gd name="T21" fmla="*/ 32 h 184"/>
                  <a:gd name="T22" fmla="*/ 120 w 136"/>
                  <a:gd name="T23" fmla="*/ 36 h 184"/>
                  <a:gd name="T24" fmla="*/ 120 w 136"/>
                  <a:gd name="T25" fmla="*/ 40 h 184"/>
                  <a:gd name="T26" fmla="*/ 136 w 136"/>
                  <a:gd name="T27" fmla="*/ 40 h 184"/>
                  <a:gd name="T28" fmla="*/ 136 w 136"/>
                  <a:gd name="T29" fmla="*/ 12 h 184"/>
                  <a:gd name="T30" fmla="*/ 124 w 136"/>
                  <a:gd name="T31" fmla="*/ 0 h 184"/>
                  <a:gd name="T32" fmla="*/ 12 w 136"/>
                  <a:gd name="T33" fmla="*/ 0 h 184"/>
                  <a:gd name="T34" fmla="*/ 0 w 136"/>
                  <a:gd name="T35" fmla="*/ 12 h 184"/>
                  <a:gd name="T36" fmla="*/ 0 w 136"/>
                  <a:gd name="T37" fmla="*/ 172 h 184"/>
                  <a:gd name="T38" fmla="*/ 12 w 136"/>
                  <a:gd name="T39" fmla="*/ 184 h 184"/>
                  <a:gd name="T40" fmla="*/ 81 w 136"/>
                  <a:gd name="T41" fmla="*/ 184 h 184"/>
                  <a:gd name="T42" fmla="*/ 80 w 136"/>
                  <a:gd name="T43" fmla="*/ 180 h 184"/>
                  <a:gd name="T44" fmla="*/ 80 w 136"/>
                  <a:gd name="T45" fmla="*/ 156 h 184"/>
                  <a:gd name="T46" fmla="*/ 65 w 136"/>
                  <a:gd name="T47" fmla="*/ 17 h 184"/>
                  <a:gd name="T48" fmla="*/ 71 w 136"/>
                  <a:gd name="T49" fmla="*/ 17 h 184"/>
                  <a:gd name="T50" fmla="*/ 72 w 136"/>
                  <a:gd name="T51" fmla="*/ 20 h 184"/>
                  <a:gd name="T52" fmla="*/ 71 w 136"/>
                  <a:gd name="T53" fmla="*/ 23 h 184"/>
                  <a:gd name="T54" fmla="*/ 68 w 136"/>
                  <a:gd name="T55" fmla="*/ 24 h 184"/>
                  <a:gd name="T56" fmla="*/ 65 w 136"/>
                  <a:gd name="T57" fmla="*/ 23 h 184"/>
                  <a:gd name="T58" fmla="*/ 64 w 136"/>
                  <a:gd name="T59" fmla="*/ 20 h 184"/>
                  <a:gd name="T60" fmla="*/ 65 w 136"/>
                  <a:gd name="T61" fmla="*/ 1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184">
                    <a:moveTo>
                      <a:pt x="80" y="156"/>
                    </a:moveTo>
                    <a:cubicBezTo>
                      <a:pt x="80" y="162"/>
                      <a:pt x="75" y="168"/>
                      <a:pt x="68" y="168"/>
                    </a:cubicBezTo>
                    <a:cubicBezTo>
                      <a:pt x="62" y="168"/>
                      <a:pt x="56" y="162"/>
                      <a:pt x="56" y="156"/>
                    </a:cubicBezTo>
                    <a:cubicBezTo>
                      <a:pt x="56" y="149"/>
                      <a:pt x="62" y="144"/>
                      <a:pt x="68" y="144"/>
                    </a:cubicBezTo>
                    <a:cubicBezTo>
                      <a:pt x="75" y="144"/>
                      <a:pt x="80" y="149"/>
                      <a:pt x="80" y="156"/>
                    </a:cubicBezTo>
                    <a:cubicBezTo>
                      <a:pt x="80" y="136"/>
                      <a:pt x="80" y="136"/>
                      <a:pt x="80" y="136"/>
                    </a:cubicBezTo>
                    <a:cubicBezTo>
                      <a:pt x="20" y="136"/>
                      <a:pt x="20" y="136"/>
                      <a:pt x="20" y="136"/>
                    </a:cubicBezTo>
                    <a:cubicBezTo>
                      <a:pt x="18" y="136"/>
                      <a:pt x="16" y="134"/>
                      <a:pt x="16" y="132"/>
                    </a:cubicBezTo>
                    <a:cubicBezTo>
                      <a:pt x="16" y="36"/>
                      <a:pt x="16" y="36"/>
                      <a:pt x="16" y="36"/>
                    </a:cubicBezTo>
                    <a:cubicBezTo>
                      <a:pt x="16" y="34"/>
                      <a:pt x="18" y="32"/>
                      <a:pt x="20" y="32"/>
                    </a:cubicBezTo>
                    <a:cubicBezTo>
                      <a:pt x="116" y="32"/>
                      <a:pt x="116" y="32"/>
                      <a:pt x="116" y="32"/>
                    </a:cubicBezTo>
                    <a:cubicBezTo>
                      <a:pt x="118" y="32"/>
                      <a:pt x="120" y="34"/>
                      <a:pt x="120" y="36"/>
                    </a:cubicBezTo>
                    <a:cubicBezTo>
                      <a:pt x="120" y="40"/>
                      <a:pt x="120" y="40"/>
                      <a:pt x="120" y="40"/>
                    </a:cubicBezTo>
                    <a:cubicBezTo>
                      <a:pt x="136" y="40"/>
                      <a:pt x="136" y="40"/>
                      <a:pt x="136" y="40"/>
                    </a:cubicBezTo>
                    <a:cubicBezTo>
                      <a:pt x="136" y="12"/>
                      <a:pt x="136" y="12"/>
                      <a:pt x="136" y="12"/>
                    </a:cubicBezTo>
                    <a:cubicBezTo>
                      <a:pt x="136" y="5"/>
                      <a:pt x="131" y="0"/>
                      <a:pt x="124" y="0"/>
                    </a:cubicBezTo>
                    <a:cubicBezTo>
                      <a:pt x="12" y="0"/>
                      <a:pt x="12" y="0"/>
                      <a:pt x="12" y="0"/>
                    </a:cubicBezTo>
                    <a:cubicBezTo>
                      <a:pt x="6" y="0"/>
                      <a:pt x="0" y="5"/>
                      <a:pt x="0" y="12"/>
                    </a:cubicBezTo>
                    <a:cubicBezTo>
                      <a:pt x="0" y="172"/>
                      <a:pt x="0" y="172"/>
                      <a:pt x="0" y="172"/>
                    </a:cubicBezTo>
                    <a:cubicBezTo>
                      <a:pt x="0" y="178"/>
                      <a:pt x="6" y="184"/>
                      <a:pt x="12" y="184"/>
                    </a:cubicBezTo>
                    <a:cubicBezTo>
                      <a:pt x="81" y="184"/>
                      <a:pt x="81" y="184"/>
                      <a:pt x="81" y="184"/>
                    </a:cubicBezTo>
                    <a:cubicBezTo>
                      <a:pt x="80" y="183"/>
                      <a:pt x="80" y="181"/>
                      <a:pt x="80" y="180"/>
                    </a:cubicBezTo>
                    <a:lnTo>
                      <a:pt x="80" y="156"/>
                    </a:lnTo>
                    <a:close/>
                    <a:moveTo>
                      <a:pt x="65" y="17"/>
                    </a:moveTo>
                    <a:cubicBezTo>
                      <a:pt x="67" y="16"/>
                      <a:pt x="70" y="16"/>
                      <a:pt x="71" y="17"/>
                    </a:cubicBezTo>
                    <a:cubicBezTo>
                      <a:pt x="72" y="18"/>
                      <a:pt x="72" y="19"/>
                      <a:pt x="72" y="20"/>
                    </a:cubicBezTo>
                    <a:cubicBezTo>
                      <a:pt x="72" y="21"/>
                      <a:pt x="72" y="22"/>
                      <a:pt x="71" y="23"/>
                    </a:cubicBezTo>
                    <a:cubicBezTo>
                      <a:pt x="70" y="23"/>
                      <a:pt x="69" y="24"/>
                      <a:pt x="68" y="24"/>
                    </a:cubicBezTo>
                    <a:cubicBezTo>
                      <a:pt x="67" y="24"/>
                      <a:pt x="66" y="23"/>
                      <a:pt x="65" y="23"/>
                    </a:cubicBezTo>
                    <a:cubicBezTo>
                      <a:pt x="65" y="22"/>
                      <a:pt x="64" y="21"/>
                      <a:pt x="64" y="20"/>
                    </a:cubicBezTo>
                    <a:cubicBezTo>
                      <a:pt x="64" y="19"/>
                      <a:pt x="65" y="18"/>
                      <a:pt x="6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楷体" panose="02010609060101010101" charset="-122"/>
                  <a:ea typeface="楷体" panose="02010609060101010101" charset="-122"/>
                </a:endParaRPr>
              </a:p>
            </p:txBody>
          </p:sp>
          <p:sp>
            <p:nvSpPr>
              <p:cNvPr id="63" name="Freeform 71"/>
              <p:cNvSpPr>
                <a:spLocks noEditPoints="1"/>
              </p:cNvSpPr>
              <p:nvPr/>
            </p:nvSpPr>
            <p:spPr bwMode="auto">
              <a:xfrm>
                <a:off x="6091238" y="668338"/>
                <a:ext cx="249238" cy="404813"/>
              </a:xfrm>
              <a:custGeom>
                <a:avLst/>
                <a:gdLst>
                  <a:gd name="T0" fmla="*/ 76 w 88"/>
                  <a:gd name="T1" fmla="*/ 0 h 144"/>
                  <a:gd name="T2" fmla="*/ 12 w 88"/>
                  <a:gd name="T3" fmla="*/ 0 h 144"/>
                  <a:gd name="T4" fmla="*/ 0 w 88"/>
                  <a:gd name="T5" fmla="*/ 12 h 144"/>
                  <a:gd name="T6" fmla="*/ 0 w 88"/>
                  <a:gd name="T7" fmla="*/ 132 h 144"/>
                  <a:gd name="T8" fmla="*/ 12 w 88"/>
                  <a:gd name="T9" fmla="*/ 144 h 144"/>
                  <a:gd name="T10" fmla="*/ 76 w 88"/>
                  <a:gd name="T11" fmla="*/ 144 h 144"/>
                  <a:gd name="T12" fmla="*/ 88 w 88"/>
                  <a:gd name="T13" fmla="*/ 132 h 144"/>
                  <a:gd name="T14" fmla="*/ 88 w 88"/>
                  <a:gd name="T15" fmla="*/ 12 h 144"/>
                  <a:gd name="T16" fmla="*/ 76 w 88"/>
                  <a:gd name="T17" fmla="*/ 0 h 144"/>
                  <a:gd name="T18" fmla="*/ 41 w 88"/>
                  <a:gd name="T19" fmla="*/ 17 h 144"/>
                  <a:gd name="T20" fmla="*/ 47 w 88"/>
                  <a:gd name="T21" fmla="*/ 17 h 144"/>
                  <a:gd name="T22" fmla="*/ 48 w 88"/>
                  <a:gd name="T23" fmla="*/ 20 h 144"/>
                  <a:gd name="T24" fmla="*/ 47 w 88"/>
                  <a:gd name="T25" fmla="*/ 23 h 144"/>
                  <a:gd name="T26" fmla="*/ 44 w 88"/>
                  <a:gd name="T27" fmla="*/ 24 h 144"/>
                  <a:gd name="T28" fmla="*/ 41 w 88"/>
                  <a:gd name="T29" fmla="*/ 23 h 144"/>
                  <a:gd name="T30" fmla="*/ 40 w 88"/>
                  <a:gd name="T31" fmla="*/ 20 h 144"/>
                  <a:gd name="T32" fmla="*/ 41 w 88"/>
                  <a:gd name="T33" fmla="*/ 17 h 144"/>
                  <a:gd name="T34" fmla="*/ 25 w 88"/>
                  <a:gd name="T35" fmla="*/ 17 h 144"/>
                  <a:gd name="T36" fmla="*/ 31 w 88"/>
                  <a:gd name="T37" fmla="*/ 17 h 144"/>
                  <a:gd name="T38" fmla="*/ 32 w 88"/>
                  <a:gd name="T39" fmla="*/ 20 h 144"/>
                  <a:gd name="T40" fmla="*/ 31 w 88"/>
                  <a:gd name="T41" fmla="*/ 23 h 144"/>
                  <a:gd name="T42" fmla="*/ 28 w 88"/>
                  <a:gd name="T43" fmla="*/ 24 h 144"/>
                  <a:gd name="T44" fmla="*/ 25 w 88"/>
                  <a:gd name="T45" fmla="*/ 23 h 144"/>
                  <a:gd name="T46" fmla="*/ 24 w 88"/>
                  <a:gd name="T47" fmla="*/ 20 h 144"/>
                  <a:gd name="T48" fmla="*/ 25 w 88"/>
                  <a:gd name="T49" fmla="*/ 17 h 144"/>
                  <a:gd name="T50" fmla="*/ 47 w 88"/>
                  <a:gd name="T51" fmla="*/ 127 h 144"/>
                  <a:gd name="T52" fmla="*/ 44 w 88"/>
                  <a:gd name="T53" fmla="*/ 128 h 144"/>
                  <a:gd name="T54" fmla="*/ 41 w 88"/>
                  <a:gd name="T55" fmla="*/ 127 h 144"/>
                  <a:gd name="T56" fmla="*/ 40 w 88"/>
                  <a:gd name="T57" fmla="*/ 124 h 144"/>
                  <a:gd name="T58" fmla="*/ 41 w 88"/>
                  <a:gd name="T59" fmla="*/ 121 h 144"/>
                  <a:gd name="T60" fmla="*/ 47 w 88"/>
                  <a:gd name="T61" fmla="*/ 121 h 144"/>
                  <a:gd name="T62" fmla="*/ 48 w 88"/>
                  <a:gd name="T63" fmla="*/ 124 h 144"/>
                  <a:gd name="T64" fmla="*/ 47 w 88"/>
                  <a:gd name="T65" fmla="*/ 127 h 144"/>
                  <a:gd name="T66" fmla="*/ 72 w 88"/>
                  <a:gd name="T67" fmla="*/ 108 h 144"/>
                  <a:gd name="T68" fmla="*/ 68 w 88"/>
                  <a:gd name="T69" fmla="*/ 112 h 144"/>
                  <a:gd name="T70" fmla="*/ 20 w 88"/>
                  <a:gd name="T71" fmla="*/ 112 h 144"/>
                  <a:gd name="T72" fmla="*/ 16 w 88"/>
                  <a:gd name="T73" fmla="*/ 108 h 144"/>
                  <a:gd name="T74" fmla="*/ 16 w 88"/>
                  <a:gd name="T75" fmla="*/ 36 h 144"/>
                  <a:gd name="T76" fmla="*/ 20 w 88"/>
                  <a:gd name="T77" fmla="*/ 32 h 144"/>
                  <a:gd name="T78" fmla="*/ 68 w 88"/>
                  <a:gd name="T79" fmla="*/ 32 h 144"/>
                  <a:gd name="T80" fmla="*/ 72 w 88"/>
                  <a:gd name="T81" fmla="*/ 36 h 144"/>
                  <a:gd name="T82" fmla="*/ 72 w 88"/>
                  <a:gd name="T83"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144">
                    <a:moveTo>
                      <a:pt x="76" y="0"/>
                    </a:moveTo>
                    <a:cubicBezTo>
                      <a:pt x="12" y="0"/>
                      <a:pt x="12" y="0"/>
                      <a:pt x="12" y="0"/>
                    </a:cubicBezTo>
                    <a:cubicBezTo>
                      <a:pt x="6" y="0"/>
                      <a:pt x="0" y="5"/>
                      <a:pt x="0" y="12"/>
                    </a:cubicBezTo>
                    <a:cubicBezTo>
                      <a:pt x="0" y="132"/>
                      <a:pt x="0" y="132"/>
                      <a:pt x="0" y="132"/>
                    </a:cubicBezTo>
                    <a:cubicBezTo>
                      <a:pt x="0" y="138"/>
                      <a:pt x="6" y="144"/>
                      <a:pt x="12" y="144"/>
                    </a:cubicBezTo>
                    <a:cubicBezTo>
                      <a:pt x="76" y="144"/>
                      <a:pt x="76" y="144"/>
                      <a:pt x="76" y="144"/>
                    </a:cubicBezTo>
                    <a:cubicBezTo>
                      <a:pt x="83" y="144"/>
                      <a:pt x="88" y="138"/>
                      <a:pt x="88" y="132"/>
                    </a:cubicBezTo>
                    <a:cubicBezTo>
                      <a:pt x="88" y="12"/>
                      <a:pt x="88" y="12"/>
                      <a:pt x="88" y="12"/>
                    </a:cubicBezTo>
                    <a:cubicBezTo>
                      <a:pt x="88" y="5"/>
                      <a:pt x="83" y="0"/>
                      <a:pt x="76" y="0"/>
                    </a:cubicBezTo>
                    <a:close/>
                    <a:moveTo>
                      <a:pt x="41" y="17"/>
                    </a:moveTo>
                    <a:cubicBezTo>
                      <a:pt x="43" y="16"/>
                      <a:pt x="45" y="16"/>
                      <a:pt x="47" y="17"/>
                    </a:cubicBezTo>
                    <a:cubicBezTo>
                      <a:pt x="48" y="18"/>
                      <a:pt x="48" y="19"/>
                      <a:pt x="48" y="20"/>
                    </a:cubicBezTo>
                    <a:cubicBezTo>
                      <a:pt x="48" y="21"/>
                      <a:pt x="48" y="22"/>
                      <a:pt x="47" y="23"/>
                    </a:cubicBezTo>
                    <a:cubicBezTo>
                      <a:pt x="46" y="23"/>
                      <a:pt x="45" y="24"/>
                      <a:pt x="44" y="24"/>
                    </a:cubicBezTo>
                    <a:cubicBezTo>
                      <a:pt x="43" y="24"/>
                      <a:pt x="42" y="23"/>
                      <a:pt x="41" y="23"/>
                    </a:cubicBezTo>
                    <a:cubicBezTo>
                      <a:pt x="41" y="22"/>
                      <a:pt x="40" y="21"/>
                      <a:pt x="40" y="20"/>
                    </a:cubicBezTo>
                    <a:cubicBezTo>
                      <a:pt x="40" y="19"/>
                      <a:pt x="41" y="18"/>
                      <a:pt x="41" y="17"/>
                    </a:cubicBezTo>
                    <a:close/>
                    <a:moveTo>
                      <a:pt x="25" y="17"/>
                    </a:moveTo>
                    <a:cubicBezTo>
                      <a:pt x="27" y="16"/>
                      <a:pt x="30" y="16"/>
                      <a:pt x="31" y="17"/>
                    </a:cubicBezTo>
                    <a:cubicBezTo>
                      <a:pt x="32" y="18"/>
                      <a:pt x="32" y="19"/>
                      <a:pt x="32" y="20"/>
                    </a:cubicBezTo>
                    <a:cubicBezTo>
                      <a:pt x="32" y="21"/>
                      <a:pt x="32" y="22"/>
                      <a:pt x="31" y="23"/>
                    </a:cubicBezTo>
                    <a:cubicBezTo>
                      <a:pt x="30" y="23"/>
                      <a:pt x="29" y="24"/>
                      <a:pt x="28" y="24"/>
                    </a:cubicBezTo>
                    <a:cubicBezTo>
                      <a:pt x="27" y="24"/>
                      <a:pt x="26" y="23"/>
                      <a:pt x="25" y="23"/>
                    </a:cubicBezTo>
                    <a:cubicBezTo>
                      <a:pt x="25" y="22"/>
                      <a:pt x="24" y="21"/>
                      <a:pt x="24" y="20"/>
                    </a:cubicBezTo>
                    <a:cubicBezTo>
                      <a:pt x="24" y="19"/>
                      <a:pt x="25" y="18"/>
                      <a:pt x="25" y="17"/>
                    </a:cubicBezTo>
                    <a:close/>
                    <a:moveTo>
                      <a:pt x="47" y="127"/>
                    </a:moveTo>
                    <a:cubicBezTo>
                      <a:pt x="46" y="127"/>
                      <a:pt x="45" y="128"/>
                      <a:pt x="44" y="128"/>
                    </a:cubicBezTo>
                    <a:cubicBezTo>
                      <a:pt x="43" y="128"/>
                      <a:pt x="42" y="127"/>
                      <a:pt x="41" y="127"/>
                    </a:cubicBezTo>
                    <a:cubicBezTo>
                      <a:pt x="41" y="126"/>
                      <a:pt x="40" y="125"/>
                      <a:pt x="40" y="124"/>
                    </a:cubicBezTo>
                    <a:cubicBezTo>
                      <a:pt x="40" y="123"/>
                      <a:pt x="41" y="122"/>
                      <a:pt x="41" y="121"/>
                    </a:cubicBezTo>
                    <a:cubicBezTo>
                      <a:pt x="43" y="120"/>
                      <a:pt x="46" y="120"/>
                      <a:pt x="47" y="121"/>
                    </a:cubicBezTo>
                    <a:cubicBezTo>
                      <a:pt x="48" y="122"/>
                      <a:pt x="48" y="123"/>
                      <a:pt x="48" y="124"/>
                    </a:cubicBezTo>
                    <a:cubicBezTo>
                      <a:pt x="48" y="125"/>
                      <a:pt x="48" y="126"/>
                      <a:pt x="47" y="127"/>
                    </a:cubicBezTo>
                    <a:close/>
                    <a:moveTo>
                      <a:pt x="72" y="108"/>
                    </a:moveTo>
                    <a:cubicBezTo>
                      <a:pt x="72" y="110"/>
                      <a:pt x="70" y="112"/>
                      <a:pt x="68" y="112"/>
                    </a:cubicBezTo>
                    <a:cubicBezTo>
                      <a:pt x="20" y="112"/>
                      <a:pt x="20" y="112"/>
                      <a:pt x="20" y="112"/>
                    </a:cubicBezTo>
                    <a:cubicBezTo>
                      <a:pt x="18" y="112"/>
                      <a:pt x="16" y="110"/>
                      <a:pt x="16" y="108"/>
                    </a:cubicBezTo>
                    <a:cubicBezTo>
                      <a:pt x="16" y="36"/>
                      <a:pt x="16" y="36"/>
                      <a:pt x="16" y="36"/>
                    </a:cubicBezTo>
                    <a:cubicBezTo>
                      <a:pt x="16" y="34"/>
                      <a:pt x="18" y="32"/>
                      <a:pt x="20" y="32"/>
                    </a:cubicBezTo>
                    <a:cubicBezTo>
                      <a:pt x="68" y="32"/>
                      <a:pt x="68" y="32"/>
                      <a:pt x="68" y="32"/>
                    </a:cubicBezTo>
                    <a:cubicBezTo>
                      <a:pt x="70" y="32"/>
                      <a:pt x="72" y="34"/>
                      <a:pt x="72" y="36"/>
                    </a:cubicBezTo>
                    <a:lnTo>
                      <a:pt x="72"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楷体" panose="02010609060101010101" charset="-122"/>
                  <a:ea typeface="楷体" panose="02010609060101010101" charset="-122"/>
                </a:endParaRPr>
              </a:p>
            </p:txBody>
          </p:sp>
        </p:grpSp>
      </p:grpSp>
      <p:grpSp>
        <p:nvGrpSpPr>
          <p:cNvPr id="64" name="组合 63"/>
          <p:cNvGrpSpPr/>
          <p:nvPr/>
        </p:nvGrpSpPr>
        <p:grpSpPr>
          <a:xfrm>
            <a:off x="8179905" y="4535863"/>
            <a:ext cx="742582" cy="742582"/>
            <a:chOff x="6075917" y="5234758"/>
            <a:chExt cx="742582" cy="742582"/>
          </a:xfrm>
        </p:grpSpPr>
        <p:sp>
          <p:nvSpPr>
            <p:cNvPr id="65" name="椭圆 64"/>
            <p:cNvSpPr/>
            <p:nvPr/>
          </p:nvSpPr>
          <p:spPr>
            <a:xfrm>
              <a:off x="6075917" y="5234758"/>
              <a:ext cx="742582" cy="742582"/>
            </a:xfrm>
            <a:prstGeom prst="ellipse">
              <a:avLst/>
            </a:prstGeom>
            <a:solidFill>
              <a:schemeClr val="accent3"/>
            </a:solidFill>
            <a:ln w="25400" cap="flat" cmpd="sng" algn="ctr">
              <a:noFill/>
              <a:prstDash val="solid"/>
            </a:ln>
            <a:effectLst/>
            <a:scene3d>
              <a:camera prst="orthographicFront"/>
              <a:lightRig rig="threePt" dir="t"/>
            </a:scene3d>
            <a:sp3d>
              <a:bevelT w="152400" h="50800" prst="softRound"/>
            </a:sp3d>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楷体" panose="02010609060101010101" charset="-122"/>
                <a:ea typeface="楷体" panose="02010609060101010101" charset="-122"/>
                <a:cs typeface="+mn-cs"/>
              </a:endParaRPr>
            </a:p>
          </p:txBody>
        </p:sp>
        <p:grpSp>
          <p:nvGrpSpPr>
            <p:cNvPr id="66" name="组合 65"/>
            <p:cNvGrpSpPr/>
            <p:nvPr/>
          </p:nvGrpSpPr>
          <p:grpSpPr>
            <a:xfrm>
              <a:off x="6284846" y="5407405"/>
              <a:ext cx="397510" cy="440784"/>
              <a:chOff x="1131095" y="4306491"/>
              <a:chExt cx="470296" cy="521494"/>
            </a:xfrm>
          </p:grpSpPr>
          <p:sp>
            <p:nvSpPr>
              <p:cNvPr id="67" name="Freeform 165"/>
              <p:cNvSpPr>
                <a:spLocks noEditPoints="1"/>
              </p:cNvSpPr>
              <p:nvPr/>
            </p:nvSpPr>
            <p:spPr bwMode="auto">
              <a:xfrm>
                <a:off x="1131095" y="4505325"/>
                <a:ext cx="250031" cy="322660"/>
              </a:xfrm>
              <a:custGeom>
                <a:avLst/>
                <a:gdLst>
                  <a:gd name="T0" fmla="*/ 2147483647 w 98"/>
                  <a:gd name="T1" fmla="*/ 2147483647 h 126"/>
                  <a:gd name="T2" fmla="*/ 0 w 98"/>
                  <a:gd name="T3" fmla="*/ 2147483647 h 126"/>
                  <a:gd name="T4" fmla="*/ 0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0 h 126"/>
                  <a:gd name="T18" fmla="*/ 2147483647 w 98"/>
                  <a:gd name="T19" fmla="*/ 2147483647 h 126"/>
                  <a:gd name="T20" fmla="*/ 2147483647 w 98"/>
                  <a:gd name="T21" fmla="*/ 2147483647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8" h="126">
                    <a:moveTo>
                      <a:pt x="49" y="55"/>
                    </a:moveTo>
                    <a:cubicBezTo>
                      <a:pt x="22" y="55"/>
                      <a:pt x="0" y="85"/>
                      <a:pt x="0" y="122"/>
                    </a:cubicBezTo>
                    <a:cubicBezTo>
                      <a:pt x="0" y="123"/>
                      <a:pt x="0" y="124"/>
                      <a:pt x="0" y="126"/>
                    </a:cubicBezTo>
                    <a:cubicBezTo>
                      <a:pt x="98" y="126"/>
                      <a:pt x="98" y="126"/>
                      <a:pt x="98" y="126"/>
                    </a:cubicBezTo>
                    <a:cubicBezTo>
                      <a:pt x="98" y="124"/>
                      <a:pt x="98" y="123"/>
                      <a:pt x="98" y="122"/>
                    </a:cubicBezTo>
                    <a:cubicBezTo>
                      <a:pt x="98" y="85"/>
                      <a:pt x="76" y="55"/>
                      <a:pt x="49" y="55"/>
                    </a:cubicBezTo>
                    <a:close/>
                    <a:moveTo>
                      <a:pt x="50" y="48"/>
                    </a:moveTo>
                    <a:cubicBezTo>
                      <a:pt x="63" y="48"/>
                      <a:pt x="74" y="37"/>
                      <a:pt x="74" y="24"/>
                    </a:cubicBezTo>
                    <a:cubicBezTo>
                      <a:pt x="74" y="11"/>
                      <a:pt x="63" y="0"/>
                      <a:pt x="50" y="0"/>
                    </a:cubicBezTo>
                    <a:cubicBezTo>
                      <a:pt x="36" y="0"/>
                      <a:pt x="25" y="11"/>
                      <a:pt x="25" y="24"/>
                    </a:cubicBezTo>
                    <a:cubicBezTo>
                      <a:pt x="25" y="37"/>
                      <a:pt x="36" y="48"/>
                      <a:pt x="50"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79" tIns="34289" rIns="68579" bIns="34289"/>
              <a:p>
                <a:pPr marL="0" marR="0" lvl="0" indent="0" defTabSz="685800" eaLnBrk="0" fontAlgn="base" latinLnBrk="0" hangingPunct="0">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endParaRPr>
              </a:p>
            </p:txBody>
          </p:sp>
          <p:sp>
            <p:nvSpPr>
              <p:cNvPr id="68" name="Freeform 166"/>
              <p:cNvSpPr/>
              <p:nvPr/>
            </p:nvSpPr>
            <p:spPr bwMode="auto">
              <a:xfrm>
                <a:off x="1315641" y="4306491"/>
                <a:ext cx="285750" cy="255984"/>
              </a:xfrm>
              <a:custGeom>
                <a:avLst/>
                <a:gdLst>
                  <a:gd name="T0" fmla="*/ 2147483647 w 112"/>
                  <a:gd name="T1" fmla="*/ 2147483647 h 100"/>
                  <a:gd name="T2" fmla="*/ 2147483647 w 112"/>
                  <a:gd name="T3" fmla="*/ 0 h 100"/>
                  <a:gd name="T4" fmla="*/ 0 w 112"/>
                  <a:gd name="T5" fmla="*/ 2147483647 h 100"/>
                  <a:gd name="T6" fmla="*/ 2147483647 w 112"/>
                  <a:gd name="T7" fmla="*/ 2147483647 h 100"/>
                  <a:gd name="T8" fmla="*/ 2147483647 w 112"/>
                  <a:gd name="T9" fmla="*/ 2147483647 h 100"/>
                  <a:gd name="T10" fmla="*/ 2147483647 w 112"/>
                  <a:gd name="T11" fmla="*/ 2147483647 h 100"/>
                  <a:gd name="T12" fmla="*/ 2147483647 w 112"/>
                  <a:gd name="T13" fmla="*/ 2147483647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 h="100">
                    <a:moveTo>
                      <a:pt x="112" y="37"/>
                    </a:moveTo>
                    <a:cubicBezTo>
                      <a:pt x="112" y="17"/>
                      <a:pt x="87" y="0"/>
                      <a:pt x="56" y="0"/>
                    </a:cubicBezTo>
                    <a:cubicBezTo>
                      <a:pt x="25" y="0"/>
                      <a:pt x="0" y="17"/>
                      <a:pt x="0" y="37"/>
                    </a:cubicBezTo>
                    <a:cubicBezTo>
                      <a:pt x="0" y="53"/>
                      <a:pt x="16" y="66"/>
                      <a:pt x="38" y="71"/>
                    </a:cubicBezTo>
                    <a:cubicBezTo>
                      <a:pt x="37" y="79"/>
                      <a:pt x="33" y="92"/>
                      <a:pt x="16" y="98"/>
                    </a:cubicBezTo>
                    <a:cubicBezTo>
                      <a:pt x="16" y="98"/>
                      <a:pt x="47" y="100"/>
                      <a:pt x="71" y="72"/>
                    </a:cubicBezTo>
                    <a:cubicBezTo>
                      <a:pt x="95" y="67"/>
                      <a:pt x="112" y="53"/>
                      <a:pt x="112"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79" tIns="34289" rIns="68579" bIns="34289"/>
              <a:p>
                <a:pPr marL="0" marR="0" lvl="0" indent="0" defTabSz="685800" eaLnBrk="0" fontAlgn="base" latinLnBrk="0" hangingPunct="0">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endParaRPr>
              </a:p>
            </p:txBody>
          </p:sp>
        </p:grpSp>
      </p:grpSp>
      <p:grpSp>
        <p:nvGrpSpPr>
          <p:cNvPr id="69" name="组合 68"/>
          <p:cNvGrpSpPr/>
          <p:nvPr/>
        </p:nvGrpSpPr>
        <p:grpSpPr>
          <a:xfrm>
            <a:off x="9773041" y="4530783"/>
            <a:ext cx="742582" cy="742582"/>
            <a:chOff x="7452320" y="5234758"/>
            <a:chExt cx="742582" cy="742582"/>
          </a:xfrm>
        </p:grpSpPr>
        <p:sp>
          <p:nvSpPr>
            <p:cNvPr id="70" name="椭圆 69"/>
            <p:cNvSpPr/>
            <p:nvPr/>
          </p:nvSpPr>
          <p:spPr>
            <a:xfrm>
              <a:off x="7452320" y="5234758"/>
              <a:ext cx="742582" cy="742582"/>
            </a:xfrm>
            <a:prstGeom prst="ellipse">
              <a:avLst/>
            </a:prstGeom>
            <a:solidFill>
              <a:schemeClr val="accent4"/>
            </a:solidFill>
            <a:ln w="25400" cap="flat" cmpd="sng" algn="ctr">
              <a:noFill/>
              <a:prstDash val="solid"/>
            </a:ln>
            <a:effectLst/>
            <a:scene3d>
              <a:camera prst="orthographicFront"/>
              <a:lightRig rig="threePt" dir="t"/>
            </a:scene3d>
            <a:sp3d>
              <a:bevelT w="152400" h="50800" prst="softRound"/>
            </a:sp3d>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楷体" panose="02010609060101010101" charset="-122"/>
                <a:ea typeface="楷体" panose="02010609060101010101" charset="-122"/>
                <a:cs typeface="+mn-cs"/>
              </a:endParaRPr>
            </a:p>
          </p:txBody>
        </p:sp>
        <p:grpSp>
          <p:nvGrpSpPr>
            <p:cNvPr id="71" name="组合 70"/>
            <p:cNvGrpSpPr/>
            <p:nvPr/>
          </p:nvGrpSpPr>
          <p:grpSpPr>
            <a:xfrm>
              <a:off x="7542624" y="5435076"/>
              <a:ext cx="561973" cy="426245"/>
              <a:chOff x="4610102" y="4388644"/>
              <a:chExt cx="561973" cy="426245"/>
            </a:xfrm>
          </p:grpSpPr>
          <p:sp>
            <p:nvSpPr>
              <p:cNvPr id="72" name="Freeform 181"/>
              <p:cNvSpPr>
                <a:spLocks noEditPoints="1"/>
              </p:cNvSpPr>
              <p:nvPr/>
            </p:nvSpPr>
            <p:spPr bwMode="auto">
              <a:xfrm>
                <a:off x="4610102" y="4480324"/>
                <a:ext cx="375047" cy="334565"/>
              </a:xfrm>
              <a:custGeom>
                <a:avLst/>
                <a:gdLst>
                  <a:gd name="T0" fmla="*/ 2147483647 w 147"/>
                  <a:gd name="T1" fmla="*/ 0 h 131"/>
                  <a:gd name="T2" fmla="*/ 0 w 147"/>
                  <a:gd name="T3" fmla="*/ 2147483647 h 131"/>
                  <a:gd name="T4" fmla="*/ 2147483647 w 147"/>
                  <a:gd name="T5" fmla="*/ 2147483647 h 131"/>
                  <a:gd name="T6" fmla="*/ 2147483647 w 147"/>
                  <a:gd name="T7" fmla="*/ 2147483647 h 131"/>
                  <a:gd name="T8" fmla="*/ 2147483647 w 147"/>
                  <a:gd name="T9" fmla="*/ 2147483647 h 131"/>
                  <a:gd name="T10" fmla="*/ 2147483647 w 147"/>
                  <a:gd name="T11" fmla="*/ 2147483647 h 131"/>
                  <a:gd name="T12" fmla="*/ 2147483647 w 147"/>
                  <a:gd name="T13" fmla="*/ 0 h 131"/>
                  <a:gd name="T14" fmla="*/ 2147483647 w 147"/>
                  <a:gd name="T15" fmla="*/ 2147483647 h 131"/>
                  <a:gd name="T16" fmla="*/ 2147483647 w 147"/>
                  <a:gd name="T17" fmla="*/ 2147483647 h 131"/>
                  <a:gd name="T18" fmla="*/ 2147483647 w 147"/>
                  <a:gd name="T19" fmla="*/ 2147483647 h 131"/>
                  <a:gd name="T20" fmla="*/ 2147483647 w 147"/>
                  <a:gd name="T21" fmla="*/ 2147483647 h 131"/>
                  <a:gd name="T22" fmla="*/ 2147483647 w 147"/>
                  <a:gd name="T23" fmla="*/ 2147483647 h 131"/>
                  <a:gd name="T24" fmla="*/ 2147483647 w 147"/>
                  <a:gd name="T25" fmla="*/ 2147483647 h 131"/>
                  <a:gd name="T26" fmla="*/ 2147483647 w 147"/>
                  <a:gd name="T27" fmla="*/ 2147483647 h 131"/>
                  <a:gd name="T28" fmla="*/ 2147483647 w 147"/>
                  <a:gd name="T29" fmla="*/ 2147483647 h 131"/>
                  <a:gd name="T30" fmla="*/ 2147483647 w 147"/>
                  <a:gd name="T31" fmla="*/ 2147483647 h 131"/>
                  <a:gd name="T32" fmla="*/ 2147483647 w 147"/>
                  <a:gd name="T33" fmla="*/ 2147483647 h 131"/>
                  <a:gd name="T34" fmla="*/ 2147483647 w 147"/>
                  <a:gd name="T35" fmla="*/ 2147483647 h 131"/>
                  <a:gd name="T36" fmla="*/ 2147483647 w 147"/>
                  <a:gd name="T37" fmla="*/ 2147483647 h 131"/>
                  <a:gd name="T38" fmla="*/ 2147483647 w 147"/>
                  <a:gd name="T39" fmla="*/ 2147483647 h 131"/>
                  <a:gd name="T40" fmla="*/ 2147483647 w 147"/>
                  <a:gd name="T41" fmla="*/ 2147483647 h 131"/>
                  <a:gd name="T42" fmla="*/ 2147483647 w 147"/>
                  <a:gd name="T43" fmla="*/ 2147483647 h 131"/>
                  <a:gd name="T44" fmla="*/ 2147483647 w 147"/>
                  <a:gd name="T45" fmla="*/ 2147483647 h 131"/>
                  <a:gd name="T46" fmla="*/ 2147483647 w 147"/>
                  <a:gd name="T47" fmla="*/ 2147483647 h 131"/>
                  <a:gd name="T48" fmla="*/ 2147483647 w 147"/>
                  <a:gd name="T49" fmla="*/ 2147483647 h 131"/>
                  <a:gd name="T50" fmla="*/ 2147483647 w 147"/>
                  <a:gd name="T51" fmla="*/ 2147483647 h 131"/>
                  <a:gd name="T52" fmla="*/ 2147483647 w 147"/>
                  <a:gd name="T53" fmla="*/ 2147483647 h 131"/>
                  <a:gd name="T54" fmla="*/ 2147483647 w 147"/>
                  <a:gd name="T55" fmla="*/ 2147483647 h 131"/>
                  <a:gd name="T56" fmla="*/ 2147483647 w 147"/>
                  <a:gd name="T57" fmla="*/ 2147483647 h 131"/>
                  <a:gd name="T58" fmla="*/ 2147483647 w 147"/>
                  <a:gd name="T59" fmla="*/ 2147483647 h 131"/>
                  <a:gd name="T60" fmla="*/ 2147483647 w 147"/>
                  <a:gd name="T61" fmla="*/ 2147483647 h 131"/>
                  <a:gd name="T62" fmla="*/ 2147483647 w 147"/>
                  <a:gd name="T63" fmla="*/ 2147483647 h 131"/>
                  <a:gd name="T64" fmla="*/ 2147483647 w 147"/>
                  <a:gd name="T65" fmla="*/ 2147483647 h 131"/>
                  <a:gd name="T66" fmla="*/ 2147483647 w 147"/>
                  <a:gd name="T67" fmla="*/ 2147483647 h 131"/>
                  <a:gd name="T68" fmla="*/ 2147483647 w 147"/>
                  <a:gd name="T69" fmla="*/ 2147483647 h 131"/>
                  <a:gd name="T70" fmla="*/ 2147483647 w 147"/>
                  <a:gd name="T71" fmla="*/ 2147483647 h 1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 h="131">
                    <a:moveTo>
                      <a:pt x="73" y="0"/>
                    </a:moveTo>
                    <a:cubicBezTo>
                      <a:pt x="33" y="0"/>
                      <a:pt x="0" y="22"/>
                      <a:pt x="0" y="48"/>
                    </a:cubicBezTo>
                    <a:cubicBezTo>
                      <a:pt x="0" y="69"/>
                      <a:pt x="21" y="87"/>
                      <a:pt x="50" y="93"/>
                    </a:cubicBezTo>
                    <a:cubicBezTo>
                      <a:pt x="49" y="103"/>
                      <a:pt x="44" y="121"/>
                      <a:pt x="21" y="128"/>
                    </a:cubicBezTo>
                    <a:cubicBezTo>
                      <a:pt x="21" y="128"/>
                      <a:pt x="62" y="131"/>
                      <a:pt x="94" y="94"/>
                    </a:cubicBezTo>
                    <a:cubicBezTo>
                      <a:pt x="125" y="88"/>
                      <a:pt x="147" y="70"/>
                      <a:pt x="147" y="48"/>
                    </a:cubicBezTo>
                    <a:cubicBezTo>
                      <a:pt x="147" y="22"/>
                      <a:pt x="114" y="0"/>
                      <a:pt x="73" y="0"/>
                    </a:cubicBezTo>
                    <a:close/>
                    <a:moveTo>
                      <a:pt x="75" y="88"/>
                    </a:moveTo>
                    <a:cubicBezTo>
                      <a:pt x="72" y="88"/>
                      <a:pt x="70" y="86"/>
                      <a:pt x="70" y="83"/>
                    </a:cubicBezTo>
                    <a:cubicBezTo>
                      <a:pt x="70" y="81"/>
                      <a:pt x="72" y="79"/>
                      <a:pt x="75" y="79"/>
                    </a:cubicBezTo>
                    <a:cubicBezTo>
                      <a:pt x="77" y="79"/>
                      <a:pt x="79" y="81"/>
                      <a:pt x="79" y="83"/>
                    </a:cubicBezTo>
                    <a:cubicBezTo>
                      <a:pt x="79" y="86"/>
                      <a:pt x="77" y="88"/>
                      <a:pt x="75" y="88"/>
                    </a:cubicBezTo>
                    <a:close/>
                    <a:moveTo>
                      <a:pt x="79" y="62"/>
                    </a:moveTo>
                    <a:cubicBezTo>
                      <a:pt x="79" y="71"/>
                      <a:pt x="79" y="71"/>
                      <a:pt x="79" y="71"/>
                    </a:cubicBezTo>
                    <a:cubicBezTo>
                      <a:pt x="79" y="74"/>
                      <a:pt x="77" y="76"/>
                      <a:pt x="75" y="76"/>
                    </a:cubicBezTo>
                    <a:cubicBezTo>
                      <a:pt x="72" y="76"/>
                      <a:pt x="70" y="74"/>
                      <a:pt x="70" y="71"/>
                    </a:cubicBezTo>
                    <a:cubicBezTo>
                      <a:pt x="70" y="59"/>
                      <a:pt x="70" y="59"/>
                      <a:pt x="70" y="59"/>
                    </a:cubicBezTo>
                    <a:cubicBezTo>
                      <a:pt x="70" y="56"/>
                      <a:pt x="72" y="54"/>
                      <a:pt x="75" y="54"/>
                    </a:cubicBezTo>
                    <a:cubicBezTo>
                      <a:pt x="75" y="54"/>
                      <a:pt x="75" y="54"/>
                      <a:pt x="75" y="54"/>
                    </a:cubicBezTo>
                    <a:cubicBezTo>
                      <a:pt x="75" y="54"/>
                      <a:pt x="75" y="54"/>
                      <a:pt x="75" y="54"/>
                    </a:cubicBezTo>
                    <a:cubicBezTo>
                      <a:pt x="82" y="54"/>
                      <a:pt x="87" y="49"/>
                      <a:pt x="87" y="42"/>
                    </a:cubicBezTo>
                    <a:cubicBezTo>
                      <a:pt x="87" y="36"/>
                      <a:pt x="82" y="30"/>
                      <a:pt x="75" y="30"/>
                    </a:cubicBezTo>
                    <a:cubicBezTo>
                      <a:pt x="68" y="30"/>
                      <a:pt x="63" y="36"/>
                      <a:pt x="63" y="42"/>
                    </a:cubicBezTo>
                    <a:cubicBezTo>
                      <a:pt x="63" y="44"/>
                      <a:pt x="63" y="45"/>
                      <a:pt x="64" y="47"/>
                    </a:cubicBezTo>
                    <a:cubicBezTo>
                      <a:pt x="64" y="47"/>
                      <a:pt x="64" y="47"/>
                      <a:pt x="64" y="47"/>
                    </a:cubicBezTo>
                    <a:cubicBezTo>
                      <a:pt x="64" y="47"/>
                      <a:pt x="64" y="47"/>
                      <a:pt x="64" y="47"/>
                    </a:cubicBezTo>
                    <a:cubicBezTo>
                      <a:pt x="64" y="47"/>
                      <a:pt x="64" y="48"/>
                      <a:pt x="64" y="49"/>
                    </a:cubicBezTo>
                    <a:cubicBezTo>
                      <a:pt x="64" y="51"/>
                      <a:pt x="62" y="53"/>
                      <a:pt x="60" y="53"/>
                    </a:cubicBezTo>
                    <a:cubicBezTo>
                      <a:pt x="58" y="53"/>
                      <a:pt x="56" y="52"/>
                      <a:pt x="56" y="51"/>
                    </a:cubicBezTo>
                    <a:cubicBezTo>
                      <a:pt x="56" y="51"/>
                      <a:pt x="56" y="51"/>
                      <a:pt x="56" y="51"/>
                    </a:cubicBezTo>
                    <a:cubicBezTo>
                      <a:pt x="56" y="51"/>
                      <a:pt x="56" y="51"/>
                      <a:pt x="56" y="51"/>
                    </a:cubicBezTo>
                    <a:cubicBezTo>
                      <a:pt x="55" y="50"/>
                      <a:pt x="55" y="50"/>
                      <a:pt x="55" y="50"/>
                    </a:cubicBezTo>
                    <a:cubicBezTo>
                      <a:pt x="54" y="47"/>
                      <a:pt x="54" y="45"/>
                      <a:pt x="54" y="42"/>
                    </a:cubicBezTo>
                    <a:cubicBezTo>
                      <a:pt x="54" y="31"/>
                      <a:pt x="63" y="22"/>
                      <a:pt x="75" y="22"/>
                    </a:cubicBezTo>
                    <a:cubicBezTo>
                      <a:pt x="87" y="22"/>
                      <a:pt x="96" y="31"/>
                      <a:pt x="96" y="42"/>
                    </a:cubicBezTo>
                    <a:cubicBezTo>
                      <a:pt x="96" y="52"/>
                      <a:pt x="89" y="61"/>
                      <a:pt x="79"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79" tIns="34289" rIns="68579" bIns="34289"/>
              <a:p>
                <a:pPr marL="0" marR="0" lvl="0" indent="0" defTabSz="685800" eaLnBrk="0" fontAlgn="base" latinLnBrk="0" hangingPunct="0">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endParaRPr>
              </a:p>
            </p:txBody>
          </p:sp>
          <p:sp>
            <p:nvSpPr>
              <p:cNvPr id="73" name="Freeform 182"/>
              <p:cNvSpPr>
                <a:spLocks noEditPoints="1"/>
              </p:cNvSpPr>
              <p:nvPr/>
            </p:nvSpPr>
            <p:spPr bwMode="auto">
              <a:xfrm>
                <a:off x="4901803" y="4388644"/>
                <a:ext cx="270272" cy="242888"/>
              </a:xfrm>
              <a:custGeom>
                <a:avLst/>
                <a:gdLst>
                  <a:gd name="T0" fmla="*/ 2147483647 w 106"/>
                  <a:gd name="T1" fmla="*/ 2147483647 h 95"/>
                  <a:gd name="T2" fmla="*/ 2147483647 w 106"/>
                  <a:gd name="T3" fmla="*/ 0 h 95"/>
                  <a:gd name="T4" fmla="*/ 0 w 106"/>
                  <a:gd name="T5" fmla="*/ 2147483647 h 95"/>
                  <a:gd name="T6" fmla="*/ 2147483647 w 106"/>
                  <a:gd name="T7" fmla="*/ 2147483647 h 95"/>
                  <a:gd name="T8" fmla="*/ 2147483647 w 106"/>
                  <a:gd name="T9" fmla="*/ 2147483647 h 95"/>
                  <a:gd name="T10" fmla="*/ 2147483647 w 106"/>
                  <a:gd name="T11" fmla="*/ 2147483647 h 95"/>
                  <a:gd name="T12" fmla="*/ 2147483647 w 106"/>
                  <a:gd name="T13" fmla="*/ 2147483647 h 95"/>
                  <a:gd name="T14" fmla="*/ 2147483647 w 106"/>
                  <a:gd name="T15" fmla="*/ 2147483647 h 95"/>
                  <a:gd name="T16" fmla="*/ 2147483647 w 106"/>
                  <a:gd name="T17" fmla="*/ 2147483647 h 95"/>
                  <a:gd name="T18" fmla="*/ 2147483647 w 106"/>
                  <a:gd name="T19" fmla="*/ 2147483647 h 95"/>
                  <a:gd name="T20" fmla="*/ 2147483647 w 106"/>
                  <a:gd name="T21" fmla="*/ 2147483647 h 95"/>
                  <a:gd name="T22" fmla="*/ 2147483647 w 106"/>
                  <a:gd name="T23" fmla="*/ 2147483647 h 95"/>
                  <a:gd name="T24" fmla="*/ 2147483647 w 106"/>
                  <a:gd name="T25" fmla="*/ 2147483647 h 95"/>
                  <a:gd name="T26" fmla="*/ 2147483647 w 106"/>
                  <a:gd name="T27" fmla="*/ 2147483647 h 95"/>
                  <a:gd name="T28" fmla="*/ 2147483647 w 106"/>
                  <a:gd name="T29" fmla="*/ 2147483647 h 95"/>
                  <a:gd name="T30" fmla="*/ 2147483647 w 106"/>
                  <a:gd name="T31" fmla="*/ 2147483647 h 95"/>
                  <a:gd name="T32" fmla="*/ 2147483647 w 106"/>
                  <a:gd name="T33" fmla="*/ 2147483647 h 95"/>
                  <a:gd name="T34" fmla="*/ 2147483647 w 106"/>
                  <a:gd name="T35" fmla="*/ 2147483647 h 95"/>
                  <a:gd name="T36" fmla="*/ 2147483647 w 106"/>
                  <a:gd name="T37" fmla="*/ 2147483647 h 95"/>
                  <a:gd name="T38" fmla="*/ 2147483647 w 106"/>
                  <a:gd name="T39" fmla="*/ 2147483647 h 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6" h="95">
                    <a:moveTo>
                      <a:pt x="106" y="35"/>
                    </a:moveTo>
                    <a:cubicBezTo>
                      <a:pt x="106" y="16"/>
                      <a:pt x="82" y="0"/>
                      <a:pt x="52" y="0"/>
                    </a:cubicBezTo>
                    <a:cubicBezTo>
                      <a:pt x="27" y="0"/>
                      <a:pt x="6" y="11"/>
                      <a:pt x="0" y="26"/>
                    </a:cubicBezTo>
                    <a:cubicBezTo>
                      <a:pt x="30" y="34"/>
                      <a:pt x="51" y="53"/>
                      <a:pt x="51" y="76"/>
                    </a:cubicBezTo>
                    <a:cubicBezTo>
                      <a:pt x="51" y="78"/>
                      <a:pt x="51" y="79"/>
                      <a:pt x="51" y="81"/>
                    </a:cubicBezTo>
                    <a:cubicBezTo>
                      <a:pt x="71" y="95"/>
                      <a:pt x="91" y="94"/>
                      <a:pt x="91" y="94"/>
                    </a:cubicBezTo>
                    <a:cubicBezTo>
                      <a:pt x="74" y="88"/>
                      <a:pt x="70" y="75"/>
                      <a:pt x="69" y="68"/>
                    </a:cubicBezTo>
                    <a:cubicBezTo>
                      <a:pt x="91" y="64"/>
                      <a:pt x="106" y="51"/>
                      <a:pt x="106" y="35"/>
                    </a:cubicBezTo>
                    <a:close/>
                    <a:moveTo>
                      <a:pt x="51" y="20"/>
                    </a:moveTo>
                    <a:cubicBezTo>
                      <a:pt x="51" y="18"/>
                      <a:pt x="54" y="15"/>
                      <a:pt x="56" y="15"/>
                    </a:cubicBezTo>
                    <a:cubicBezTo>
                      <a:pt x="59" y="15"/>
                      <a:pt x="61" y="18"/>
                      <a:pt x="61" y="20"/>
                    </a:cubicBezTo>
                    <a:cubicBezTo>
                      <a:pt x="61" y="39"/>
                      <a:pt x="61" y="39"/>
                      <a:pt x="61" y="39"/>
                    </a:cubicBezTo>
                    <a:cubicBezTo>
                      <a:pt x="61" y="41"/>
                      <a:pt x="59" y="44"/>
                      <a:pt x="56" y="44"/>
                    </a:cubicBezTo>
                    <a:cubicBezTo>
                      <a:pt x="54" y="44"/>
                      <a:pt x="51" y="41"/>
                      <a:pt x="51" y="39"/>
                    </a:cubicBezTo>
                    <a:lnTo>
                      <a:pt x="51" y="20"/>
                    </a:lnTo>
                    <a:close/>
                    <a:moveTo>
                      <a:pt x="56" y="56"/>
                    </a:moveTo>
                    <a:cubicBezTo>
                      <a:pt x="54" y="56"/>
                      <a:pt x="51" y="54"/>
                      <a:pt x="51" y="51"/>
                    </a:cubicBezTo>
                    <a:cubicBezTo>
                      <a:pt x="51" y="49"/>
                      <a:pt x="54" y="46"/>
                      <a:pt x="56" y="46"/>
                    </a:cubicBezTo>
                    <a:cubicBezTo>
                      <a:pt x="59" y="46"/>
                      <a:pt x="62" y="49"/>
                      <a:pt x="62" y="51"/>
                    </a:cubicBezTo>
                    <a:cubicBezTo>
                      <a:pt x="62" y="54"/>
                      <a:pt x="59" y="56"/>
                      <a:pt x="56"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79" tIns="34289" rIns="68579" bIns="34289"/>
              <a:p>
                <a:pPr marL="0" marR="0" lvl="0" indent="0" defTabSz="685800" eaLnBrk="0" fontAlgn="base" latinLnBrk="0" hangingPunct="0">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endParaRPr>
              </a:p>
            </p:txBody>
          </p:sp>
        </p:grpSp>
      </p:grpSp>
      <p:sp>
        <p:nvSpPr>
          <p:cNvPr id="75" name="TextBox 74"/>
          <p:cNvSpPr txBox="1"/>
          <p:nvPr/>
        </p:nvSpPr>
        <p:spPr>
          <a:xfrm>
            <a:off x="6192520" y="5104130"/>
            <a:ext cx="1790700" cy="460375"/>
          </a:xfrm>
          <a:prstGeom prst="rect">
            <a:avLst/>
          </a:prstGeom>
          <a:noFill/>
        </p:spPr>
        <p:txBody>
          <a:bodyPr wrap="square" rtlCol="0">
            <a:spAutoFit/>
          </a:bodyPr>
          <a:p>
            <a:pPr>
              <a:lnSpc>
                <a:spcPct val="120000"/>
              </a:lnSpc>
            </a:pPr>
            <a:r>
              <a:rPr lang="zh-CN" altLang="en-US" sz="2000" dirty="0">
                <a:solidFill>
                  <a:srgbClr val="5F5F5F"/>
                </a:solidFill>
                <a:latin typeface="楷体" panose="02010609060101010101" charset="-122"/>
                <a:ea typeface="楷体" panose="02010609060101010101" charset="-122"/>
              </a:rPr>
              <a:t>符合认知规律</a:t>
            </a:r>
            <a:endParaRPr lang="zh-CN" altLang="en-US" sz="2000" dirty="0">
              <a:solidFill>
                <a:srgbClr val="5F5F5F"/>
              </a:solidFill>
              <a:latin typeface="楷体" panose="02010609060101010101" charset="-122"/>
              <a:ea typeface="楷体" panose="02010609060101010101" charset="-122"/>
            </a:endParaRPr>
          </a:p>
        </p:txBody>
      </p:sp>
      <p:sp>
        <p:nvSpPr>
          <p:cNvPr id="76" name="TextBox 75"/>
          <p:cNvSpPr txBox="1"/>
          <p:nvPr/>
        </p:nvSpPr>
        <p:spPr>
          <a:xfrm>
            <a:off x="8158433" y="5104098"/>
            <a:ext cx="1485165" cy="460375"/>
          </a:xfrm>
          <a:prstGeom prst="rect">
            <a:avLst/>
          </a:prstGeom>
          <a:noFill/>
        </p:spPr>
        <p:txBody>
          <a:bodyPr wrap="square" rtlCol="0">
            <a:spAutoFit/>
          </a:bodyPr>
          <a:p>
            <a:pPr>
              <a:lnSpc>
                <a:spcPct val="120000"/>
              </a:lnSpc>
            </a:pPr>
            <a:r>
              <a:rPr lang="zh-CN" altLang="en-US" sz="2000" dirty="0">
                <a:solidFill>
                  <a:srgbClr val="5F5F5F"/>
                </a:solidFill>
                <a:latin typeface="楷体" panose="02010609060101010101" charset="-122"/>
                <a:ea typeface="楷体" panose="02010609060101010101" charset="-122"/>
              </a:rPr>
              <a:t>承上启下</a:t>
            </a:r>
            <a:endParaRPr lang="zh-CN" altLang="en-US" sz="2000" dirty="0">
              <a:solidFill>
                <a:srgbClr val="5F5F5F"/>
              </a:solidFill>
              <a:latin typeface="楷体" panose="02010609060101010101" charset="-122"/>
              <a:ea typeface="楷体" panose="02010609060101010101" charset="-122"/>
            </a:endParaRPr>
          </a:p>
        </p:txBody>
      </p:sp>
      <p:sp>
        <p:nvSpPr>
          <p:cNvPr id="77" name="TextBox 76"/>
          <p:cNvSpPr txBox="1"/>
          <p:nvPr/>
        </p:nvSpPr>
        <p:spPr>
          <a:xfrm>
            <a:off x="9535795" y="5104130"/>
            <a:ext cx="1710055" cy="460375"/>
          </a:xfrm>
          <a:prstGeom prst="rect">
            <a:avLst/>
          </a:prstGeom>
          <a:noFill/>
        </p:spPr>
        <p:txBody>
          <a:bodyPr wrap="square" rtlCol="0">
            <a:spAutoFit/>
          </a:bodyPr>
          <a:p>
            <a:pPr>
              <a:lnSpc>
                <a:spcPct val="120000"/>
              </a:lnSpc>
            </a:pPr>
            <a:r>
              <a:rPr lang="zh-CN" altLang="en-US" sz="2000" dirty="0">
                <a:solidFill>
                  <a:srgbClr val="5F5F5F"/>
                </a:solidFill>
                <a:latin typeface="楷体" panose="02010609060101010101" charset="-122"/>
                <a:ea typeface="楷体" panose="02010609060101010101" charset="-122"/>
              </a:rPr>
              <a:t>密切联系生活</a:t>
            </a:r>
            <a:endParaRPr lang="zh-CN" altLang="en-US" sz="2000" dirty="0">
              <a:solidFill>
                <a:srgbClr val="5F5F5F"/>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2"/>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grpSp>
        <p:nvGrpSpPr>
          <p:cNvPr id="52" name="组合 51"/>
          <p:cNvGrpSpPr/>
          <p:nvPr/>
        </p:nvGrpSpPr>
        <p:grpSpPr>
          <a:xfrm>
            <a:off x="3631565" y="5721985"/>
            <a:ext cx="8089265" cy="1029970"/>
            <a:chOff x="9087077" y="1527388"/>
            <a:chExt cx="2303707" cy="2303706"/>
          </a:xfrm>
        </p:grpSpPr>
        <p:sp>
          <p:nvSpPr>
            <p:cNvPr id="53"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椭圆 34"/>
            <p:cNvSpPr/>
            <p:nvPr/>
          </p:nvSpPr>
          <p:spPr>
            <a:xfrm>
              <a:off x="9126817" y="1710378"/>
              <a:ext cx="222422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文本框 6"/>
          <p:cNvSpPr txBox="1"/>
          <p:nvPr/>
        </p:nvSpPr>
        <p:spPr bwMode="auto">
          <a:xfrm>
            <a:off x="3733165" y="5797550"/>
            <a:ext cx="7987665" cy="909320"/>
          </a:xfrm>
          <a:prstGeom prst="rect">
            <a:avLst/>
          </a:prstGeom>
          <a:noFill/>
        </p:spPr>
        <p:txBody>
          <a:bodyPr wrap="square">
            <a:spAutoFit/>
          </a:bodyPr>
          <a:p>
            <a:pPr indent="0"/>
            <a:r>
              <a:rPr lang="zh-CN" sz="2660" b="1">
                <a:solidFill>
                  <a:schemeClr val="bg1"/>
                </a:solidFill>
                <a:latin typeface="Calibri" panose="020F0502020204030204" charset="0"/>
                <a:ea typeface="楷体" panose="02010609060101010101" charset="-122"/>
                <a:cs typeface="楷体" panose="02010609060101010101" charset="-122"/>
                <a:sym typeface="+mn-ea"/>
              </a:rPr>
              <a:t>①</a:t>
            </a:r>
            <a:r>
              <a:rPr lang="zh-CN" sz="2660" b="1">
                <a:solidFill>
                  <a:schemeClr val="bg1"/>
                </a:solidFill>
                <a:latin typeface="楷体" panose="02010609060101010101" charset="-122"/>
                <a:ea typeface="楷体" panose="02010609060101010101" charset="-122"/>
                <a:cs typeface="楷体" panose="02010609060101010101" charset="-122"/>
                <a:sym typeface="+mn-ea"/>
              </a:rPr>
              <a:t>理解什么是自由落体运动及自由落体运动的条件。</a:t>
            </a:r>
            <a:endParaRPr lang="en-US" sz="2660" b="1">
              <a:solidFill>
                <a:schemeClr val="bg1"/>
              </a:solidFill>
              <a:latin typeface="楷体" panose="02010609060101010101" charset="-122"/>
              <a:ea typeface="楷体" panose="02010609060101010101" charset="-122"/>
              <a:cs typeface="楷体" panose="02010609060101010101" charset="-122"/>
            </a:endParaRPr>
          </a:p>
          <a:p>
            <a:pPr indent="0"/>
            <a:r>
              <a:rPr lang="zh-CN" sz="2660" b="1">
                <a:solidFill>
                  <a:schemeClr val="bg1"/>
                </a:solidFill>
                <a:latin typeface="Calibri" panose="020F0502020204030204" charset="0"/>
                <a:ea typeface="楷体" panose="02010609060101010101" charset="-122"/>
                <a:cs typeface="楷体" panose="02010609060101010101" charset="-122"/>
                <a:sym typeface="+mn-ea"/>
              </a:rPr>
              <a:t>②掌握</a:t>
            </a:r>
            <a:r>
              <a:rPr lang="zh-CN" sz="2660" b="1">
                <a:solidFill>
                  <a:schemeClr val="bg1"/>
                </a:solidFill>
                <a:latin typeface="楷体" panose="02010609060101010101" charset="-122"/>
                <a:ea typeface="楷体" panose="02010609060101010101" charset="-122"/>
                <a:cs typeface="楷体" panose="02010609060101010101" charset="-122"/>
                <a:sym typeface="+mn-ea"/>
              </a:rPr>
              <a:t>自由落体运动的规律。</a:t>
            </a:r>
            <a:endParaRPr lang="zh-CN" altLang="zh-CN" sz="2660" b="1" dirty="0">
              <a:solidFill>
                <a:schemeClr val="bg1"/>
              </a:solidFill>
              <a:latin typeface="楷体" panose="02010609060101010101" charset="-122"/>
              <a:ea typeface="楷体" panose="02010609060101010101" charset="-122"/>
              <a:cs typeface="楷体" panose="02010609060101010101" charset="-122"/>
              <a:sym typeface="+mn-ea"/>
            </a:endParaRPr>
          </a:p>
        </p:txBody>
      </p:sp>
      <p:cxnSp>
        <p:nvCxnSpPr>
          <p:cNvPr id="6" name="直接箭头连接符 5"/>
          <p:cNvCxnSpPr/>
          <p:nvPr/>
        </p:nvCxnSpPr>
        <p:spPr>
          <a:xfrm>
            <a:off x="2578341" y="6030604"/>
            <a:ext cx="1022350" cy="7556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925195" y="5828030"/>
            <a:ext cx="1682115" cy="675039"/>
            <a:chOff x="1237875" y="2389843"/>
            <a:chExt cx="1682019" cy="901951"/>
          </a:xfrm>
        </p:grpSpPr>
        <p:grpSp>
          <p:nvGrpSpPr>
            <p:cNvPr id="33" name="组合 32"/>
            <p:cNvGrpSpPr/>
            <p:nvPr/>
          </p:nvGrpSpPr>
          <p:grpSpPr>
            <a:xfrm>
              <a:off x="1237875" y="2389843"/>
              <a:ext cx="1682019" cy="901951"/>
              <a:chOff x="9087077" y="3027627"/>
              <a:chExt cx="2303707" cy="2303706"/>
            </a:xfrm>
          </p:grpSpPr>
          <p:sp>
            <p:nvSpPr>
              <p:cNvPr id="35" name="椭圆 33"/>
              <p:cNvSpPr/>
              <p:nvPr/>
            </p:nvSpPr>
            <p:spPr>
              <a:xfrm>
                <a:off x="9087077" y="3027627"/>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椭圆 34"/>
              <p:cNvSpPr/>
              <p:nvPr/>
            </p:nvSpPr>
            <p:spPr>
              <a:xfrm>
                <a:off x="9166557" y="3283612"/>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文本框 9"/>
            <p:cNvSpPr txBox="1"/>
            <p:nvPr/>
          </p:nvSpPr>
          <p:spPr bwMode="auto">
            <a:xfrm>
              <a:off x="1427602" y="2498916"/>
              <a:ext cx="1302564" cy="779728"/>
            </a:xfrm>
            <a:prstGeom prst="rect">
              <a:avLst/>
            </a:prstGeom>
            <a:noFill/>
          </p:spPr>
          <p:txBody>
            <a:bodyPr>
              <a:spAutoFit/>
            </a:bodyPr>
            <a:p>
              <a:pPr algn="ctr">
                <a:defRPr/>
              </a:pPr>
              <a:r>
                <a:rPr lang="zh-CN" altLang="en-US" sz="3200" b="1" dirty="0">
                  <a:solidFill>
                    <a:schemeClr val="bg1"/>
                  </a:solidFill>
                  <a:latin typeface="楷体" panose="02010609060101010101" charset="-122"/>
                  <a:ea typeface="楷体" panose="02010609060101010101" charset="-122"/>
                  <a:sym typeface="微软雅黑" panose="020B0503020204020204" pitchFamily="34" charset="-122"/>
                </a:rPr>
                <a:t>重点</a:t>
              </a:r>
              <a:endParaRPr lang="zh-CN" altLang="en-US" sz="3200" b="1" dirty="0">
                <a:solidFill>
                  <a:schemeClr val="bg1"/>
                </a:solidFill>
                <a:latin typeface="楷体" panose="02010609060101010101" charset="-122"/>
                <a:ea typeface="楷体" panose="02010609060101010101"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par>
                                <p:cTn id="31" presetID="23" presetClass="entr" presetSubtype="272"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p:cTn id="33" dur="500" fill="hold"/>
                                        <p:tgtEl>
                                          <p:spTgt spid="59"/>
                                        </p:tgtEl>
                                        <p:attrNameLst>
                                          <p:attrName>ppt_w</p:attrName>
                                        </p:attrNameLst>
                                      </p:cBhvr>
                                      <p:tavLst>
                                        <p:tav tm="0">
                                          <p:val>
                                            <p:strVal val="2/3*#ppt_w"/>
                                          </p:val>
                                        </p:tav>
                                        <p:tav tm="100000">
                                          <p:val>
                                            <p:strVal val="#ppt_w"/>
                                          </p:val>
                                        </p:tav>
                                      </p:tavLst>
                                    </p:anim>
                                    <p:anim calcmode="lin" valueType="num">
                                      <p:cBhvr>
                                        <p:cTn id="34" dur="500" fill="hold"/>
                                        <p:tgtEl>
                                          <p:spTgt spid="59"/>
                                        </p:tgtEl>
                                        <p:attrNameLst>
                                          <p:attrName>ppt_h</p:attrName>
                                        </p:attrNameLst>
                                      </p:cBhvr>
                                      <p:tavLst>
                                        <p:tav tm="0">
                                          <p:val>
                                            <p:strVal val="2/3*#ppt_h"/>
                                          </p:val>
                                        </p:tav>
                                        <p:tav tm="100000">
                                          <p:val>
                                            <p:strVal val="#ppt_h"/>
                                          </p:val>
                                        </p:tav>
                                      </p:tavLst>
                                    </p:anim>
                                  </p:childTnLst>
                                </p:cTn>
                              </p:par>
                              <p:par>
                                <p:cTn id="35" presetID="23" presetClass="entr" presetSubtype="272"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0" fill="hold"/>
                                        <p:tgtEl>
                                          <p:spTgt spid="64"/>
                                        </p:tgtEl>
                                        <p:attrNameLst>
                                          <p:attrName>ppt_w</p:attrName>
                                        </p:attrNameLst>
                                      </p:cBhvr>
                                      <p:tavLst>
                                        <p:tav tm="0">
                                          <p:val>
                                            <p:strVal val="2/3*#ppt_w"/>
                                          </p:val>
                                        </p:tav>
                                        <p:tav tm="100000">
                                          <p:val>
                                            <p:strVal val="#ppt_w"/>
                                          </p:val>
                                        </p:tav>
                                      </p:tavLst>
                                    </p:anim>
                                    <p:anim calcmode="lin" valueType="num">
                                      <p:cBhvr>
                                        <p:cTn id="38" dur="500" fill="hold"/>
                                        <p:tgtEl>
                                          <p:spTgt spid="64"/>
                                        </p:tgtEl>
                                        <p:attrNameLst>
                                          <p:attrName>ppt_h</p:attrName>
                                        </p:attrNameLst>
                                      </p:cBhvr>
                                      <p:tavLst>
                                        <p:tav tm="0">
                                          <p:val>
                                            <p:strVal val="2/3*#ppt_h"/>
                                          </p:val>
                                        </p:tav>
                                        <p:tav tm="100000">
                                          <p:val>
                                            <p:strVal val="#ppt_h"/>
                                          </p:val>
                                        </p:tav>
                                      </p:tavLst>
                                    </p:anim>
                                  </p:childTnLst>
                                </p:cTn>
                              </p:par>
                              <p:par>
                                <p:cTn id="39" presetID="23" presetClass="entr" presetSubtype="272"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anim calcmode="lin" valueType="num">
                                      <p:cBhvr>
                                        <p:cTn id="41" dur="500" fill="hold"/>
                                        <p:tgtEl>
                                          <p:spTgt spid="69"/>
                                        </p:tgtEl>
                                        <p:attrNameLst>
                                          <p:attrName>ppt_w</p:attrName>
                                        </p:attrNameLst>
                                      </p:cBhvr>
                                      <p:tavLst>
                                        <p:tav tm="0">
                                          <p:val>
                                            <p:strVal val="2/3*#ppt_w"/>
                                          </p:val>
                                        </p:tav>
                                        <p:tav tm="100000">
                                          <p:val>
                                            <p:strVal val="#ppt_w"/>
                                          </p:val>
                                        </p:tav>
                                      </p:tavLst>
                                    </p:anim>
                                    <p:anim calcmode="lin" valueType="num">
                                      <p:cBhvr>
                                        <p:cTn id="42" dur="500" fill="hold"/>
                                        <p:tgtEl>
                                          <p:spTgt spid="69"/>
                                        </p:tgtEl>
                                        <p:attrNameLst>
                                          <p:attrName>ppt_h</p:attrName>
                                        </p:attrNameLst>
                                      </p:cBhvr>
                                      <p:tavLst>
                                        <p:tav tm="0">
                                          <p:val>
                                            <p:strVal val="2/3*#ppt_h"/>
                                          </p:val>
                                        </p:tav>
                                        <p:tav tm="100000">
                                          <p:val>
                                            <p:strVal val="#ppt_h"/>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500"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500"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500" fill="hold">
                                          <p:stCondLst>
                                            <p:cond delay="0"/>
                                          </p:stCondLst>
                                        </p:cTn>
                                        <p:tgtEl>
                                          <p:spTgt spid="77"/>
                                        </p:tgtEl>
                                        <p:attrNameLst>
                                          <p:attrName>style.visibility</p:attrName>
                                        </p:attrNameLst>
                                      </p:cBhvr>
                                      <p:to>
                                        <p:strVal val="visible"/>
                                      </p:to>
                                    </p:set>
                                    <p:animEffect transition="in" filter="fade">
                                      <p:cBhvr>
                                        <p:cTn id="54" dur="500"/>
                                        <p:tgtEl>
                                          <p:spTgt spid="77"/>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 calcmode="lin" valueType="num">
                                      <p:cBhvr>
                                        <p:cTn id="61" dur="500" fill="hold"/>
                                        <p:tgtEl>
                                          <p:spTgt spid="8"/>
                                        </p:tgtEl>
                                        <p:attrNameLst>
                                          <p:attrName>style.rotation</p:attrName>
                                        </p:attrNameLst>
                                      </p:cBhvr>
                                      <p:tavLst>
                                        <p:tav tm="0">
                                          <p:val>
                                            <p:fltVal val="90"/>
                                          </p:val>
                                        </p:tav>
                                        <p:tav tm="100000">
                                          <p:val>
                                            <p:fltVal val="0"/>
                                          </p:val>
                                        </p:tav>
                                      </p:tavLst>
                                    </p:anim>
                                    <p:animEffect transition="in" filter="fade">
                                      <p:cBhvr>
                                        <p:cTn id="62" dur="500"/>
                                        <p:tgtEl>
                                          <p:spTgt spid="8"/>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left)">
                                      <p:cBhvr>
                                        <p:cTn id="70" dur="750"/>
                                        <p:tgtEl>
                                          <p:spTgt spid="5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3" grpId="0"/>
      <p:bldP spid="9"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25"/>
          <p:cNvSpPr/>
          <p:nvPr/>
        </p:nvSpPr>
        <p:spPr>
          <a:xfrm>
            <a:off x="9506585" y="3046095"/>
            <a:ext cx="2562225" cy="2607310"/>
          </a:xfrm>
          <a:prstGeom prst="roundRect">
            <a:avLst>
              <a:gd name="adj" fmla="val 6410"/>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48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9444355" y="2054860"/>
            <a:ext cx="2682240" cy="787400"/>
            <a:chOff x="9166557" y="1399204"/>
            <a:chExt cx="2238524" cy="2303706"/>
          </a:xfrm>
        </p:grpSpPr>
        <p:sp>
          <p:nvSpPr>
            <p:cNvPr id="28" name="椭圆 33"/>
            <p:cNvSpPr/>
            <p:nvPr/>
          </p:nvSpPr>
          <p:spPr>
            <a:xfrm>
              <a:off x="9218492" y="1399204"/>
              <a:ext cx="2186589"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椭圆 34"/>
            <p:cNvSpPr/>
            <p:nvPr/>
          </p:nvSpPr>
          <p:spPr>
            <a:xfrm>
              <a:off x="9166557" y="1710379"/>
              <a:ext cx="2144746" cy="1937724"/>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 name="圆角矩形 14"/>
          <p:cNvSpPr/>
          <p:nvPr/>
        </p:nvSpPr>
        <p:spPr>
          <a:xfrm>
            <a:off x="3427730" y="3046095"/>
            <a:ext cx="2887980" cy="2607310"/>
          </a:xfrm>
          <a:prstGeom prst="roundRect">
            <a:avLst>
              <a:gd name="adj" fmla="val 6410"/>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48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p:cNvGrpSpPr/>
          <p:nvPr/>
        </p:nvGrpSpPr>
        <p:grpSpPr>
          <a:xfrm>
            <a:off x="3292475" y="2087880"/>
            <a:ext cx="3149600" cy="787400"/>
            <a:chOff x="9087077" y="1527388"/>
            <a:chExt cx="2303707" cy="2303706"/>
          </a:xfrm>
        </p:grpSpPr>
        <p:sp>
          <p:nvSpPr>
            <p:cNvPr id="24" name="椭圆 33"/>
            <p:cNvSpPr/>
            <p:nvPr/>
          </p:nvSpPr>
          <p:spPr>
            <a:xfrm>
              <a:off x="9087077" y="1527388"/>
              <a:ext cx="2303707"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椭圆 34"/>
            <p:cNvSpPr/>
            <p:nvPr/>
          </p:nvSpPr>
          <p:spPr>
            <a:xfrm>
              <a:off x="9166557" y="1710379"/>
              <a:ext cx="2144746" cy="1937724"/>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4" name="圆角矩形 13"/>
          <p:cNvSpPr/>
          <p:nvPr/>
        </p:nvSpPr>
        <p:spPr>
          <a:xfrm>
            <a:off x="123148" y="3064094"/>
            <a:ext cx="2912826" cy="2607515"/>
          </a:xfrm>
          <a:prstGeom prst="roundRect">
            <a:avLst>
              <a:gd name="adj" fmla="val 6410"/>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48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p:cNvGrpSpPr/>
          <p:nvPr/>
        </p:nvGrpSpPr>
        <p:grpSpPr>
          <a:xfrm>
            <a:off x="49530" y="2105660"/>
            <a:ext cx="3186430" cy="787400"/>
            <a:chOff x="9087077" y="1527388"/>
            <a:chExt cx="2303707" cy="2303706"/>
          </a:xfrm>
        </p:grpSpPr>
        <p:sp>
          <p:nvSpPr>
            <p:cNvPr id="12" name="椭圆 33"/>
            <p:cNvSpPr/>
            <p:nvPr/>
          </p:nvSpPr>
          <p:spPr>
            <a:xfrm>
              <a:off x="9087077" y="1527388"/>
              <a:ext cx="2303707"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34"/>
            <p:cNvSpPr/>
            <p:nvPr/>
          </p:nvSpPr>
          <p:spPr>
            <a:xfrm>
              <a:off x="9166557" y="1710379"/>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7" name="直接连接符 6"/>
          <p:cNvCxnSpPr/>
          <p:nvPr/>
        </p:nvCxnSpPr>
        <p:spPr>
          <a:xfrm flipH="1">
            <a:off x="3321050" y="1779270"/>
            <a:ext cx="23495" cy="3973195"/>
          </a:xfrm>
          <a:prstGeom prst="line">
            <a:avLst/>
          </a:prstGeom>
          <a:ln w="127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6503035" y="1779270"/>
            <a:ext cx="9525" cy="3942715"/>
          </a:xfrm>
          <a:prstGeom prst="line">
            <a:avLst/>
          </a:prstGeom>
          <a:ln w="127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8895" y="2283460"/>
            <a:ext cx="3132455" cy="521970"/>
          </a:xfrm>
          <a:prstGeom prst="rect">
            <a:avLst/>
          </a:prstGeom>
          <a:noFill/>
        </p:spPr>
        <p:txBody>
          <a:bodyPr wrap="square">
            <a:spAutoFit/>
          </a:bodyPr>
          <a:lstStyle/>
          <a:p>
            <a:pPr>
              <a:defRPr/>
            </a:pPr>
            <a:r>
              <a:rPr lang="zh-CN" altLang="en-US" sz="2800" dirty="0">
                <a:solidFill>
                  <a:schemeClr val="bg1"/>
                </a:solidFill>
                <a:latin typeface="楷体" panose="02010609060101010101" charset="-122"/>
                <a:ea typeface="楷体" panose="02010609060101010101" charset="-122"/>
                <a:sym typeface="微软雅黑" panose="020B0503020204020204" pitchFamily="34" charset="-122"/>
              </a:rPr>
              <a:t>一、学生认知基础</a:t>
            </a:r>
            <a:endParaRPr lang="zh-CN" altLang="en-US" sz="2800"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18" name="文本框 92"/>
          <p:cNvSpPr txBox="1">
            <a:spLocks noChangeArrowheads="1"/>
          </p:cNvSpPr>
          <p:nvPr/>
        </p:nvSpPr>
        <p:spPr bwMode="auto">
          <a:xfrm>
            <a:off x="3366135" y="2238375"/>
            <a:ext cx="31165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eaLnBrk="1" hangingPunct="1"/>
            <a:r>
              <a:rPr lang="zh-CN" altLang="en-US" sz="2800" dirty="0">
                <a:solidFill>
                  <a:schemeClr val="bg1"/>
                </a:solidFill>
                <a:latin typeface="楷体" panose="02010609060101010101" charset="-122"/>
                <a:ea typeface="楷体" panose="02010609060101010101" charset="-122"/>
                <a:sym typeface="微软雅黑" panose="020B0503020204020204" pitchFamily="34" charset="-122"/>
              </a:rPr>
              <a:t>二、学生兴趣特点</a:t>
            </a:r>
            <a:endParaRPr lang="zh-CN" altLang="en-US" sz="2800"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19" name="文本框 94"/>
          <p:cNvSpPr txBox="1">
            <a:spLocks noChangeArrowheads="1"/>
          </p:cNvSpPr>
          <p:nvPr/>
        </p:nvSpPr>
        <p:spPr bwMode="auto">
          <a:xfrm>
            <a:off x="9585325" y="2239645"/>
            <a:ext cx="23482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eaLnBrk="1" hangingPunct="1"/>
            <a:r>
              <a:rPr lang="zh-CN" altLang="en-US" sz="2800" dirty="0">
                <a:solidFill>
                  <a:schemeClr val="bg1"/>
                </a:solidFill>
                <a:latin typeface="楷体" panose="02010609060101010101" charset="-122"/>
                <a:ea typeface="楷体" panose="02010609060101010101" charset="-122"/>
                <a:sym typeface="微软雅黑" panose="020B0503020204020204" pitchFamily="34" charset="-122"/>
              </a:rPr>
              <a:t>四、解决对策</a:t>
            </a:r>
            <a:endParaRPr lang="zh-CN" altLang="en-US" sz="2800"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20" name="文本框 19"/>
          <p:cNvSpPr txBox="1"/>
          <p:nvPr/>
        </p:nvSpPr>
        <p:spPr>
          <a:xfrm>
            <a:off x="196419" y="3122746"/>
            <a:ext cx="2808816" cy="1938020"/>
          </a:xfrm>
          <a:prstGeom prst="rect">
            <a:avLst/>
          </a:prstGeom>
          <a:noFill/>
        </p:spPr>
        <p:txBody>
          <a:bodyPr wrap="square">
            <a:spAutoFit/>
          </a:bodyPr>
          <a:lstStyle/>
          <a:p>
            <a:pPr defTabSz="1016000" fontAlgn="auto">
              <a:lnSpc>
                <a:spcPct val="100000"/>
              </a:lnSpc>
              <a:buClr>
                <a:srgbClr val="E84E2D"/>
              </a:buClr>
              <a:defRPr/>
            </a:pPr>
            <a:r>
              <a:rPr lang="en-US" altLang="zh-CN"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1</a:t>
            </a:r>
            <a:r>
              <a:rPr lang="zh-CN" altLang="en-US"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、学生已经学习了</a:t>
            </a:r>
            <a:r>
              <a:rPr lang="zh-CN" sz="2400">
                <a:latin typeface="楷体" panose="02010609060101010101" charset="-122"/>
                <a:ea typeface="楷体" panose="02010609060101010101" charset="-122"/>
                <a:cs typeface="楷体" panose="02010609060101010101" charset="-122"/>
                <a:sym typeface="+mn-ea"/>
              </a:rPr>
              <a:t>匀变速运动的规律和处理方法</a:t>
            </a:r>
            <a:endParaRPr lang="zh-CN" sz="2400">
              <a:latin typeface="楷体" panose="02010609060101010101" charset="-122"/>
              <a:ea typeface="楷体" panose="02010609060101010101" charset="-122"/>
              <a:cs typeface="楷体" panose="02010609060101010101" charset="-122"/>
              <a:sym typeface="+mn-ea"/>
            </a:endParaRPr>
          </a:p>
          <a:p>
            <a:pPr defTabSz="1016000" fontAlgn="auto">
              <a:lnSpc>
                <a:spcPct val="100000"/>
              </a:lnSpc>
              <a:buClr>
                <a:srgbClr val="E84E2D"/>
              </a:buClr>
              <a:defRPr/>
            </a:pPr>
            <a:r>
              <a:rPr lang="en-US" altLang="zh-CN"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2</a:t>
            </a:r>
            <a:r>
              <a:rPr lang="zh-CN" altLang="en-US"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、会使用打点计时器探究运动情况。</a:t>
            </a:r>
            <a:endParaRPr lang="en-US" altLang="zh-CN"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endParaRPr>
          </a:p>
        </p:txBody>
      </p:sp>
      <p:sp>
        <p:nvSpPr>
          <p:cNvPr id="21" name="Text Box 9"/>
          <p:cNvSpPr txBox="1">
            <a:spLocks noChangeArrowheads="1"/>
          </p:cNvSpPr>
          <p:nvPr/>
        </p:nvSpPr>
        <p:spPr bwMode="auto">
          <a:xfrm>
            <a:off x="3540760" y="3088640"/>
            <a:ext cx="2769870" cy="2676525"/>
          </a:xfrm>
          <a:prstGeom prst="rect">
            <a:avLst/>
          </a:prstGeom>
          <a:noFill/>
          <a:ln w="9525">
            <a:noFill/>
            <a:miter lim="800000"/>
          </a:ln>
          <a:effectLst/>
        </p:spPr>
        <p:txBody>
          <a:bodyPr wrap="square">
            <a:spAutoFit/>
          </a:bodyPr>
          <a:lstStyle/>
          <a:p>
            <a:pPr defTabSz="1016000" fontAlgn="auto">
              <a:lnSpc>
                <a:spcPct val="100000"/>
              </a:lnSpc>
              <a:buClr>
                <a:srgbClr val="E84E2D"/>
              </a:buClr>
              <a:defRPr/>
            </a:pPr>
            <a:r>
              <a:rPr lang="en-US" altLang="zh-CN"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1</a:t>
            </a:r>
            <a:r>
              <a:rPr lang="zh-CN" altLang="en-US"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a:t>
            </a:r>
            <a:r>
              <a:rPr lang="zh-CN" sz="2400">
                <a:latin typeface="楷体" panose="02010609060101010101" charset="-122"/>
                <a:ea typeface="楷体" panose="02010609060101010101" charset="-122"/>
                <a:cs typeface="楷体" panose="02010609060101010101" charset="-122"/>
                <a:sym typeface="+mn-ea"/>
              </a:rPr>
              <a:t>学生对重的物体下落得快的日常生活经验印象很深。</a:t>
            </a:r>
            <a:endParaRPr lang="zh-CN" sz="2400">
              <a:latin typeface="楷体" panose="02010609060101010101" charset="-122"/>
              <a:ea typeface="楷体" panose="02010609060101010101" charset="-122"/>
              <a:cs typeface="楷体" panose="02010609060101010101" charset="-122"/>
              <a:sym typeface="+mn-ea"/>
            </a:endParaRPr>
          </a:p>
          <a:p>
            <a:pPr defTabSz="1016000" fontAlgn="auto">
              <a:lnSpc>
                <a:spcPct val="100000"/>
              </a:lnSpc>
              <a:buClr>
                <a:srgbClr val="E84E2D"/>
              </a:buClr>
              <a:defRPr/>
            </a:pPr>
            <a:r>
              <a:rPr lang="en-US" altLang="zh-CN" sz="2400">
                <a:latin typeface="楷体" panose="02010609060101010101" charset="-122"/>
                <a:ea typeface="楷体" panose="02010609060101010101" charset="-122"/>
                <a:cs typeface="楷体" panose="02010609060101010101" charset="-122"/>
                <a:sym typeface="+mn-ea"/>
              </a:rPr>
              <a:t>2</a:t>
            </a:r>
            <a:r>
              <a:rPr lang="zh-CN" altLang="en-US" sz="2400">
                <a:latin typeface="楷体" panose="02010609060101010101" charset="-122"/>
                <a:ea typeface="楷体" panose="02010609060101010101" charset="-122"/>
                <a:cs typeface="楷体" panose="02010609060101010101" charset="-122"/>
                <a:sym typeface="+mn-ea"/>
              </a:rPr>
              <a:t>、对影响物体下落快慢的因素有很强的好奇心及求知欲。</a:t>
            </a:r>
            <a:r>
              <a:rPr lang="zh-CN" altLang="en-US"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 </a:t>
            </a:r>
            <a:endParaRPr lang="en-US" altLang="zh-CN" sz="24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endParaRPr>
          </a:p>
        </p:txBody>
      </p:sp>
      <p:sp>
        <p:nvSpPr>
          <p:cNvPr id="22" name="Text Box 5"/>
          <p:cNvSpPr txBox="1">
            <a:spLocks noChangeArrowheads="1"/>
          </p:cNvSpPr>
          <p:nvPr/>
        </p:nvSpPr>
        <p:spPr bwMode="auto">
          <a:xfrm>
            <a:off x="9506585" y="3249295"/>
            <a:ext cx="2562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016000" fontAlgn="auto">
              <a:lnSpc>
                <a:spcPct val="100000"/>
              </a:lnSpc>
              <a:buClr>
                <a:srgbClr val="E84E2D"/>
              </a:buClr>
              <a:defRPr/>
            </a:pPr>
            <a:r>
              <a:rPr lang="en-US" altLang="zh-CN"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rPr>
              <a:t>1</a:t>
            </a:r>
            <a:r>
              <a:rPr lang="zh-CN" altLang="en-US"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rPr>
              <a:t>、抓住思维碰撞关键点 </a:t>
            </a:r>
            <a:endParaRPr lang="zh-CN" altLang="en-US"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endParaRPr>
          </a:p>
          <a:p>
            <a:pPr defTabSz="1016000" fontAlgn="auto">
              <a:lnSpc>
                <a:spcPct val="100000"/>
              </a:lnSpc>
              <a:buClr>
                <a:srgbClr val="E84E2D"/>
              </a:buClr>
              <a:defRPr/>
            </a:pPr>
            <a:r>
              <a:rPr lang="en-US" altLang="zh-CN"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rPr>
              <a:t>2</a:t>
            </a:r>
            <a:r>
              <a:rPr lang="zh-CN" altLang="en-US"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rPr>
              <a:t>、激发兴趣  </a:t>
            </a:r>
            <a:endParaRPr lang="zh-CN" altLang="en-US"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endParaRPr>
          </a:p>
          <a:p>
            <a:pPr defTabSz="1016000" fontAlgn="auto">
              <a:lnSpc>
                <a:spcPct val="100000"/>
              </a:lnSpc>
              <a:buClr>
                <a:srgbClr val="E84E2D"/>
              </a:buClr>
              <a:defRPr/>
            </a:pPr>
            <a:r>
              <a:rPr lang="en-US" altLang="zh-CN"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rPr>
              <a:t>3</a:t>
            </a:r>
            <a:r>
              <a:rPr lang="zh-CN" altLang="en-US"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rPr>
              <a:t>、分层兼顾</a:t>
            </a:r>
            <a:endParaRPr lang="zh-CN" altLang="zh-CN" sz="24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微软雅黑" panose="020B0503020204020204" pitchFamily="34" charset="-122"/>
            </a:endParaRPr>
          </a:p>
        </p:txBody>
      </p:sp>
      <p:grpSp>
        <p:nvGrpSpPr>
          <p:cNvPr id="30" name="组合 29"/>
          <p:cNvGrpSpPr/>
          <p:nvPr/>
        </p:nvGrpSpPr>
        <p:grpSpPr>
          <a:xfrm>
            <a:off x="3799023" y="400194"/>
            <a:ext cx="4593954" cy="1031890"/>
            <a:chOff x="3590568" y="400194"/>
            <a:chExt cx="5213316" cy="1031890"/>
          </a:xfrm>
        </p:grpSpPr>
        <p:grpSp>
          <p:nvGrpSpPr>
            <p:cNvPr id="31" name="组合 30"/>
            <p:cNvGrpSpPr/>
            <p:nvPr/>
          </p:nvGrpSpPr>
          <p:grpSpPr>
            <a:xfrm>
              <a:off x="3590568" y="400194"/>
              <a:ext cx="5213316" cy="1031890"/>
              <a:chOff x="7038412" y="5298115"/>
              <a:chExt cx="3099874" cy="517828"/>
            </a:xfrm>
          </p:grpSpPr>
          <p:grpSp>
            <p:nvGrpSpPr>
              <p:cNvPr id="33" name="组合 32"/>
              <p:cNvGrpSpPr/>
              <p:nvPr/>
            </p:nvGrpSpPr>
            <p:grpSpPr>
              <a:xfrm>
                <a:off x="7038412" y="5298115"/>
                <a:ext cx="3099874" cy="517828"/>
                <a:chOff x="5718131" y="5650928"/>
                <a:chExt cx="4596458" cy="767829"/>
              </a:xfrm>
            </p:grpSpPr>
            <p:sp>
              <p:nvSpPr>
                <p:cNvPr id="35" name="圆角矩形 34"/>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圆角矩形 35"/>
                <p:cNvSpPr/>
                <p:nvPr/>
              </p:nvSpPr>
              <p:spPr>
                <a:xfrm>
                  <a:off x="5829672" y="5747159"/>
                  <a:ext cx="4373372" cy="575365"/>
                </a:xfrm>
                <a:prstGeom prst="roundRect">
                  <a:avLst>
                    <a:gd name="adj" fmla="val 50000"/>
                  </a:avLst>
                </a:prstGeom>
                <a:solidFill>
                  <a:srgbClr val="257249"/>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 name="矩形 31"/>
            <p:cNvSpPr/>
            <p:nvPr/>
          </p:nvSpPr>
          <p:spPr>
            <a:xfrm>
              <a:off x="4055479" y="625993"/>
              <a:ext cx="4283494" cy="706755"/>
            </a:xfrm>
            <a:prstGeom prst="rect">
              <a:avLst/>
            </a:prstGeom>
          </p:spPr>
          <p:txBody>
            <a:bodyPr wrap="square">
              <a:spAutoFit/>
            </a:bodyPr>
            <a:lstStyle/>
            <a:p>
              <a:pPr algn="ctr"/>
              <a:r>
                <a:rPr lang="zh-CN" altLang="en-US" sz="4000" dirty="0">
                  <a:solidFill>
                    <a:schemeClr val="bg1"/>
                  </a:solidFill>
                  <a:latin typeface="楷体" panose="02010609060101010101" charset="-122"/>
                  <a:ea typeface="楷体" panose="02010609060101010101" charset="-122"/>
                  <a:sym typeface="微软雅黑" panose="020B0503020204020204" pitchFamily="34" charset="-122"/>
                </a:rPr>
                <a:t>学情分析</a:t>
              </a:r>
              <a:endParaRPr lang="zh-CN" altLang="en-US" sz="40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7620" y="46990"/>
            <a:ext cx="1104265" cy="1104265"/>
          </a:xfrm>
          <a:prstGeom prst="ellipse">
            <a:avLst/>
          </a:prstGeom>
        </p:spPr>
      </p:pic>
      <p:sp>
        <p:nvSpPr>
          <p:cNvPr id="3"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cxnSp>
        <p:nvCxnSpPr>
          <p:cNvPr id="4" name="直接连接符 3"/>
          <p:cNvCxnSpPr/>
          <p:nvPr/>
        </p:nvCxnSpPr>
        <p:spPr>
          <a:xfrm flipH="1">
            <a:off x="9418955" y="1745615"/>
            <a:ext cx="9525" cy="3942715"/>
          </a:xfrm>
          <a:prstGeom prst="line">
            <a:avLst/>
          </a:prstGeom>
          <a:ln w="127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599555" y="2035810"/>
            <a:ext cx="2682240" cy="787400"/>
            <a:chOff x="9166557" y="1399204"/>
            <a:chExt cx="2238524" cy="2303706"/>
          </a:xfrm>
        </p:grpSpPr>
        <p:sp>
          <p:nvSpPr>
            <p:cNvPr id="6" name="椭圆 33"/>
            <p:cNvSpPr/>
            <p:nvPr/>
          </p:nvSpPr>
          <p:spPr>
            <a:xfrm>
              <a:off x="9218492" y="1399204"/>
              <a:ext cx="2186589"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椭圆 34"/>
            <p:cNvSpPr/>
            <p:nvPr/>
          </p:nvSpPr>
          <p:spPr>
            <a:xfrm>
              <a:off x="9166557" y="1710379"/>
              <a:ext cx="2144746" cy="1937724"/>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文本框 94"/>
          <p:cNvSpPr txBox="1">
            <a:spLocks noChangeArrowheads="1"/>
          </p:cNvSpPr>
          <p:nvPr/>
        </p:nvSpPr>
        <p:spPr bwMode="auto">
          <a:xfrm>
            <a:off x="6710045" y="2220595"/>
            <a:ext cx="23482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eaLnBrk="1" hangingPunct="1"/>
            <a:r>
              <a:rPr lang="zh-CN" altLang="en-US" sz="2800" dirty="0">
                <a:solidFill>
                  <a:schemeClr val="bg1"/>
                </a:solidFill>
                <a:latin typeface="楷体" panose="02010609060101010101" charset="-122"/>
                <a:ea typeface="楷体" panose="02010609060101010101" charset="-122"/>
                <a:sym typeface="微软雅黑" panose="020B0503020204020204" pitchFamily="34" charset="-122"/>
              </a:rPr>
              <a:t>三、教学难点</a:t>
            </a:r>
            <a:endParaRPr lang="en-US" altLang="zh-CN" sz="2800"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10" name="圆角矩形 9"/>
          <p:cNvSpPr/>
          <p:nvPr/>
        </p:nvSpPr>
        <p:spPr>
          <a:xfrm>
            <a:off x="6576060" y="3046095"/>
            <a:ext cx="2764790" cy="2607310"/>
          </a:xfrm>
          <a:prstGeom prst="roundRect">
            <a:avLst>
              <a:gd name="adj" fmla="val 6410"/>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
            <a:endParaRPr lang="zh-CN" altLang="en-US" sz="48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文本框 36"/>
          <p:cNvSpPr txBox="1"/>
          <p:nvPr/>
        </p:nvSpPr>
        <p:spPr bwMode="auto">
          <a:xfrm>
            <a:off x="6581140" y="3162935"/>
            <a:ext cx="2798445" cy="2750185"/>
          </a:xfrm>
          <a:prstGeom prst="rect">
            <a:avLst/>
          </a:prstGeom>
          <a:noFill/>
        </p:spPr>
        <p:txBody>
          <a:bodyPr wrap="square">
            <a:spAutoFit/>
          </a:bodyPr>
          <a:p>
            <a:pPr indent="0"/>
            <a:r>
              <a:rPr lang="zh-CN" altLang="en-US" sz="2400">
                <a:solidFill>
                  <a:schemeClr val="tx1"/>
                </a:solidFill>
                <a:latin typeface="Calibri" panose="020F0502020204030204" charset="0"/>
                <a:ea typeface="楷体" panose="02010609060101010101" charset="-122"/>
                <a:cs typeface="楷体" panose="02010609060101010101" charset="-122"/>
                <a:sym typeface="+mn-ea"/>
              </a:rPr>
              <a:t> </a:t>
            </a:r>
            <a:r>
              <a:rPr lang="en-US" altLang="zh-CN" sz="2400">
                <a:solidFill>
                  <a:schemeClr val="tx1"/>
                </a:solidFill>
                <a:latin typeface="Calibri" panose="020F0502020204030204" charset="0"/>
                <a:ea typeface="楷体" panose="02010609060101010101" charset="-122"/>
                <a:cs typeface="楷体" panose="02010609060101010101" charset="-122"/>
                <a:sym typeface="+mn-ea"/>
              </a:rPr>
              <a:t>1</a:t>
            </a:r>
            <a:r>
              <a:rPr lang="zh-CN" altLang="en-US" sz="2400">
                <a:solidFill>
                  <a:schemeClr val="tx1"/>
                </a:solidFill>
                <a:latin typeface="Calibri" panose="020F0502020204030204" charset="0"/>
                <a:ea typeface="楷体" panose="02010609060101010101" charset="-122"/>
                <a:cs typeface="楷体" panose="02010609060101010101" charset="-122"/>
                <a:sym typeface="+mn-ea"/>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对物体下落快慢影响因素的探究。</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0"/>
            <a:r>
              <a:rPr lang="zh-CN" altLang="en-US" sz="2400">
                <a:solidFill>
                  <a:schemeClr val="tx1"/>
                </a:solidFill>
                <a:latin typeface="Calibri" panose="020F0502020204030204" charset="0"/>
                <a:ea typeface="楷体" panose="02010609060101010101" charset="-122"/>
                <a:cs typeface="楷体" panose="02010609060101010101" charset="-122"/>
                <a:sym typeface="+mn-ea"/>
              </a:rPr>
              <a:t> </a:t>
            </a:r>
            <a:r>
              <a:rPr lang="en-US" altLang="zh-CN" sz="2400">
                <a:solidFill>
                  <a:schemeClr val="tx1"/>
                </a:solidFill>
                <a:latin typeface="Calibri" panose="020F0502020204030204" charset="0"/>
                <a:ea typeface="楷体" panose="02010609060101010101" charset="-122"/>
                <a:cs typeface="楷体" panose="02010609060101010101" charset="-122"/>
                <a:sym typeface="+mn-ea"/>
              </a:rPr>
              <a:t>2</a:t>
            </a:r>
            <a:r>
              <a:rPr lang="zh-CN" altLang="en-US" sz="2400">
                <a:solidFill>
                  <a:schemeClr val="tx1"/>
                </a:solidFill>
                <a:latin typeface="Calibri" panose="020F0502020204030204" charset="0"/>
                <a:ea typeface="楷体" panose="02010609060101010101" charset="-122"/>
                <a:cs typeface="楷体" panose="02010609060101010101" charset="-122"/>
                <a:sym typeface="+mn-ea"/>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自由落体运动的运动性质的分析。</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0"/>
            <a:r>
              <a:rPr lang="zh-CN" altLang="en-US" sz="2400">
                <a:solidFill>
                  <a:schemeClr val="tx1"/>
                </a:solidFill>
                <a:latin typeface="Calibri" panose="020F0502020204030204" charset="0"/>
                <a:ea typeface="楷体" panose="02010609060101010101" charset="-122"/>
                <a:cs typeface="楷体" panose="02010609060101010101" charset="-122"/>
                <a:sym typeface="+mn-ea"/>
              </a:rPr>
              <a:t> </a:t>
            </a:r>
            <a:r>
              <a:rPr lang="en-US" altLang="zh-CN" sz="2400">
                <a:solidFill>
                  <a:schemeClr val="tx1"/>
                </a:solidFill>
                <a:latin typeface="Calibri" panose="020F0502020204030204" charset="0"/>
                <a:ea typeface="楷体" panose="02010609060101010101" charset="-122"/>
                <a:cs typeface="楷体" panose="02010609060101010101" charset="-122"/>
                <a:sym typeface="+mn-ea"/>
              </a:rPr>
              <a:t>3</a:t>
            </a:r>
            <a:r>
              <a:rPr lang="zh-CN" altLang="en-US" sz="2400">
                <a:solidFill>
                  <a:schemeClr val="tx1"/>
                </a:solidFill>
                <a:latin typeface="Calibri" panose="020F0502020204030204" charset="0"/>
                <a:ea typeface="楷体" panose="02010609060101010101" charset="-122"/>
                <a:cs typeface="楷体" panose="02010609060101010101" charset="-122"/>
                <a:sym typeface="+mn-ea"/>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对自由落体运动的规律应用。</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a:lnSpc>
                <a:spcPct val="120000"/>
              </a:lnSpc>
              <a:defRPr/>
            </a:pPr>
            <a:r>
              <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500"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500"/>
                            </p:stCondLst>
                            <p:childTnLst>
                              <p:par>
                                <p:cTn id="32" presetID="2" presetClass="entr" presetSubtype="1" decel="10000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0-#ppt_h/2"/>
                                          </p:val>
                                        </p:tav>
                                        <p:tav tm="100000">
                                          <p:val>
                                            <p:strVal val="#ppt_y"/>
                                          </p:val>
                                        </p:tav>
                                      </p:tavLst>
                                    </p:anim>
                                  </p:childTnLst>
                                </p:cTn>
                              </p:par>
                              <p:par>
                                <p:cTn id="36" presetID="2" presetClass="entr" presetSubtype="4" decel="10000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1500"/>
                            </p:stCondLst>
                            <p:childTnLst>
                              <p:par>
                                <p:cTn id="45" presetID="22" presetClass="entr" presetSubtype="1"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par>
                                <p:cTn id="53" presetID="2" presetClass="entr" presetSubtype="1" decel="10000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0-#ppt_h/2"/>
                                          </p:val>
                                        </p:tav>
                                        <p:tav tm="100000">
                                          <p:val>
                                            <p:strVal val="#ppt_y"/>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par>
                                <p:cTn id="61" presetID="2" presetClass="entr" presetSubtype="4" decel="10000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left)">
                                      <p:cBhvr>
                                        <p:cTn id="67" dur="75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up)">
                                      <p:cBhvr>
                                        <p:cTn id="72" dur="500"/>
                                        <p:tgtEl>
                                          <p:spTgt spid="4"/>
                                        </p:tgtEl>
                                      </p:cBhvr>
                                    </p:animEffect>
                                  </p:childTnLst>
                                </p:cTn>
                              </p:par>
                              <p:par>
                                <p:cTn id="73" presetID="2" presetClass="entr" presetSubtype="4"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1" decel="10000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0-#ppt_h/2"/>
                                          </p:val>
                                        </p:tav>
                                        <p:tav tm="100000">
                                          <p:val>
                                            <p:strVal val="#ppt_y"/>
                                          </p:val>
                                        </p:tav>
                                      </p:tavLst>
                                    </p:anim>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left)">
                                      <p:cBhvr>
                                        <p:cTn id="84" dur="500"/>
                                        <p:tgtEl>
                                          <p:spTgt spid="19"/>
                                        </p:tgtEl>
                                      </p:cBhvr>
                                    </p:animEffect>
                                  </p:childTnLst>
                                </p:cTn>
                              </p:par>
                            </p:childTnLst>
                          </p:cTn>
                        </p:par>
                        <p:par>
                          <p:cTn id="85" fill="hold">
                            <p:stCondLst>
                              <p:cond delay="1000"/>
                            </p:stCondLst>
                            <p:childTnLst>
                              <p:par>
                                <p:cTn id="86" presetID="22" presetClass="entr" presetSubtype="1"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wipe(up)">
                                      <p:cBhvr>
                                        <p:cTn id="8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5" grpId="0" bldLvl="0" animBg="1"/>
      <p:bldP spid="14" grpId="0" bldLvl="0" animBg="1"/>
      <p:bldP spid="17" grpId="0"/>
      <p:bldP spid="18" grpId="0"/>
      <p:bldP spid="19" grpId="0"/>
      <p:bldP spid="20" grpId="0"/>
      <p:bldP spid="21" grpId="0" bldLvl="0" animBg="1"/>
      <p:bldP spid="22" grpId="0"/>
      <p:bldP spid="9" grpId="0"/>
      <p:bldP spid="10" grpId="0" bldLvl="0" animBg="1"/>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Line 8"/>
          <p:cNvSpPr>
            <a:spLocks noChangeShapeType="1"/>
          </p:cNvSpPr>
          <p:nvPr/>
        </p:nvSpPr>
        <p:spPr bwMode="ltGray">
          <a:xfrm>
            <a:off x="1885566" y="2266158"/>
            <a:ext cx="0" cy="4032249"/>
          </a:xfrm>
          <a:prstGeom prst="line">
            <a:avLst/>
          </a:prstGeom>
          <a:noFill/>
          <a:ln w="12700">
            <a:solidFill>
              <a:schemeClr val="tx1">
                <a:lumMod val="85000"/>
                <a:lumOff val="15000"/>
              </a:schemeClr>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Line 18"/>
          <p:cNvSpPr>
            <a:spLocks noChangeShapeType="1"/>
          </p:cNvSpPr>
          <p:nvPr/>
        </p:nvSpPr>
        <p:spPr bwMode="auto">
          <a:xfrm flipV="1">
            <a:off x="2087615" y="2612655"/>
            <a:ext cx="8928100" cy="23283"/>
          </a:xfrm>
          <a:prstGeom prst="line">
            <a:avLst/>
          </a:prstGeom>
          <a:noFill/>
          <a:ln w="12700" cap="rnd">
            <a:solidFill>
              <a:schemeClr val="tx1">
                <a:lumMod val="85000"/>
                <a:lumOff val="15000"/>
              </a:schemeClr>
            </a:solidFill>
            <a:prstDash val="dash"/>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Line 19"/>
          <p:cNvSpPr>
            <a:spLocks noChangeShapeType="1"/>
          </p:cNvSpPr>
          <p:nvPr/>
        </p:nvSpPr>
        <p:spPr bwMode="auto">
          <a:xfrm flipV="1">
            <a:off x="2009722" y="3930280"/>
            <a:ext cx="8957733" cy="25400"/>
          </a:xfrm>
          <a:prstGeom prst="line">
            <a:avLst/>
          </a:prstGeom>
          <a:noFill/>
          <a:ln w="12700" cap="rnd">
            <a:solidFill>
              <a:schemeClr val="tx1">
                <a:lumMod val="85000"/>
                <a:lumOff val="15000"/>
              </a:schemeClr>
            </a:solidFill>
            <a:prstDash val="dash"/>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Line 20"/>
          <p:cNvSpPr>
            <a:spLocks noChangeShapeType="1"/>
          </p:cNvSpPr>
          <p:nvPr/>
        </p:nvSpPr>
        <p:spPr bwMode="auto">
          <a:xfrm flipV="1">
            <a:off x="2085499" y="6393657"/>
            <a:ext cx="8957733" cy="0"/>
          </a:xfrm>
          <a:prstGeom prst="line">
            <a:avLst/>
          </a:prstGeom>
          <a:noFill/>
          <a:ln w="12700" cap="rnd">
            <a:solidFill>
              <a:schemeClr val="bg1"/>
            </a:solidFill>
            <a:prstDash val="dash"/>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5" name="组合 24"/>
          <p:cNvGrpSpPr/>
          <p:nvPr/>
        </p:nvGrpSpPr>
        <p:grpSpPr>
          <a:xfrm rot="0">
            <a:off x="621030" y="2930525"/>
            <a:ext cx="2529205" cy="717550"/>
            <a:chOff x="9087077" y="1527388"/>
            <a:chExt cx="2303707" cy="2303706"/>
          </a:xfrm>
        </p:grpSpPr>
        <p:sp>
          <p:nvSpPr>
            <p:cNvPr id="26"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椭圆 34"/>
            <p:cNvSpPr/>
            <p:nvPr/>
          </p:nvSpPr>
          <p:spPr>
            <a:xfrm>
              <a:off x="9166557" y="1710379"/>
              <a:ext cx="2144746" cy="1937724"/>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5"/>
          <p:cNvGrpSpPr/>
          <p:nvPr/>
        </p:nvGrpSpPr>
        <p:grpSpPr>
          <a:xfrm>
            <a:off x="508000" y="5671185"/>
            <a:ext cx="2691765" cy="717550"/>
            <a:chOff x="458520" y="4851499"/>
            <a:chExt cx="2780030" cy="717590"/>
          </a:xfrm>
        </p:grpSpPr>
        <p:grpSp>
          <p:nvGrpSpPr>
            <p:cNvPr id="28" name="组合 27"/>
            <p:cNvGrpSpPr/>
            <p:nvPr/>
          </p:nvGrpSpPr>
          <p:grpSpPr>
            <a:xfrm>
              <a:off x="458520" y="4851499"/>
              <a:ext cx="2780030" cy="717590"/>
              <a:chOff x="8938997" y="1527388"/>
              <a:chExt cx="2532402" cy="2303706"/>
            </a:xfrm>
          </p:grpSpPr>
          <p:sp>
            <p:nvSpPr>
              <p:cNvPr id="29"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椭圆 34"/>
              <p:cNvSpPr/>
              <p:nvPr/>
            </p:nvSpPr>
            <p:spPr>
              <a:xfrm>
                <a:off x="8938997" y="1710859"/>
                <a:ext cx="2532402" cy="1938675"/>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 name="Text Box 23"/>
            <p:cNvSpPr txBox="1">
              <a:spLocks noChangeArrowheads="1"/>
            </p:cNvSpPr>
            <p:nvPr/>
          </p:nvSpPr>
          <p:spPr bwMode="invGray">
            <a:xfrm>
              <a:off x="458520" y="4977229"/>
              <a:ext cx="2691765" cy="50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ctr" eaLnBrk="0" hangingPunct="0"/>
              <a:r>
                <a:rPr lang="zh-CN" altLang="en-US" sz="2660" b="1" dirty="0">
                  <a:solidFill>
                    <a:srgbClr val="FFFF00"/>
                  </a:solidFill>
                  <a:latin typeface="楷体" panose="02010609060101010101" charset="-122"/>
                  <a:ea typeface="楷体" panose="02010609060101010101" charset="-122"/>
                  <a:sym typeface="+mn-ea"/>
                </a:rPr>
                <a:t>科学态度与责任</a:t>
              </a:r>
              <a:endParaRPr lang="zh-CN" altLang="en-US" sz="2660" b="1" dirty="0">
                <a:solidFill>
                  <a:srgbClr val="FFFF00"/>
                </a:solidFill>
                <a:latin typeface="楷体" panose="02010609060101010101" charset="-122"/>
                <a:ea typeface="楷体" panose="02010609060101010101" charset="-122"/>
                <a:sym typeface="+mn-ea"/>
              </a:endParaRPr>
            </a:p>
          </p:txBody>
        </p:sp>
      </p:grpSp>
      <p:sp>
        <p:nvSpPr>
          <p:cNvPr id="13" name="Rectangle 24"/>
          <p:cNvSpPr>
            <a:spLocks noChangeArrowheads="1"/>
          </p:cNvSpPr>
          <p:nvPr/>
        </p:nvSpPr>
        <p:spPr bwMode="invGray">
          <a:xfrm>
            <a:off x="3239082" y="1905737"/>
            <a:ext cx="732385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l" eaLnBrk="1" hangingPunct="1"/>
            <a:r>
              <a:rPr lang="zh-CN" altLang="en-US" sz="2400" b="1" dirty="0">
                <a:solidFill>
                  <a:srgbClr val="FF0000"/>
                </a:solidFill>
                <a:latin typeface="楷体" panose="02010609060101010101" charset="-122"/>
                <a:ea typeface="楷体" panose="02010609060101010101" charset="-122"/>
                <a:sym typeface="微软雅黑" panose="020B0503020204020204" pitchFamily="34" charset="-122"/>
              </a:rPr>
              <a:t>理解</a:t>
            </a:r>
            <a:r>
              <a:rPr lang="zh-CN" altLang="en-US" sz="2400" b="1" dirty="0">
                <a:solidFill>
                  <a:schemeClr val="tx1">
                    <a:lumMod val="95000"/>
                    <a:lumOff val="5000"/>
                  </a:schemeClr>
                </a:solidFill>
                <a:latin typeface="楷体" panose="02010609060101010101" charset="-122"/>
                <a:ea typeface="楷体" panose="02010609060101010101" charset="-122"/>
                <a:sym typeface="微软雅黑" panose="020B0503020204020204" pitchFamily="34" charset="-122"/>
              </a:rPr>
              <a:t>自由落体运动，</a:t>
            </a:r>
            <a:r>
              <a:rPr lang="zh-CN" altLang="en-US" sz="2400" b="1" dirty="0">
                <a:solidFill>
                  <a:srgbClr val="FF0000"/>
                </a:solidFill>
                <a:latin typeface="楷体" panose="02010609060101010101" charset="-122"/>
                <a:ea typeface="楷体" panose="02010609060101010101" charset="-122"/>
                <a:sym typeface="微软雅黑" panose="020B0503020204020204" pitchFamily="34" charset="-122"/>
              </a:rPr>
              <a:t>掌握</a:t>
            </a:r>
            <a:r>
              <a:rPr lang="zh-CN" altLang="en-US" sz="2400" b="1" dirty="0">
                <a:solidFill>
                  <a:schemeClr val="tx1"/>
                </a:solidFill>
                <a:latin typeface="楷体" panose="02010609060101010101" charset="-122"/>
                <a:ea typeface="楷体" panose="02010609060101010101" charset="-122"/>
                <a:sym typeface="微软雅黑" panose="020B0503020204020204" pitchFamily="34" charset="-122"/>
              </a:rPr>
              <a:t>其运动性质及条件。</a:t>
            </a:r>
            <a:endParaRPr lang="zh-CN" altLang="en-US" sz="2400" b="1" dirty="0">
              <a:solidFill>
                <a:schemeClr val="tx1"/>
              </a:solidFill>
              <a:latin typeface="楷体" panose="02010609060101010101" charset="-122"/>
              <a:ea typeface="楷体" panose="02010609060101010101" charset="-122"/>
              <a:sym typeface="微软雅黑" panose="020B0503020204020204" pitchFamily="34" charset="-122"/>
            </a:endParaRPr>
          </a:p>
        </p:txBody>
      </p:sp>
      <p:sp>
        <p:nvSpPr>
          <p:cNvPr id="14" name="Rectangle 25"/>
          <p:cNvSpPr>
            <a:spLocks noChangeArrowheads="1"/>
          </p:cNvSpPr>
          <p:nvPr/>
        </p:nvSpPr>
        <p:spPr bwMode="invGray">
          <a:xfrm>
            <a:off x="3266440" y="2594610"/>
            <a:ext cx="8378825" cy="142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l" eaLnBrk="1" hangingPunct="1">
              <a:lnSpc>
                <a:spcPct val="120000"/>
              </a:lnSpc>
            </a:pPr>
            <a:r>
              <a:rPr lang="zh-CN" altLang="en-US" sz="2400" b="1" dirty="0">
                <a:solidFill>
                  <a:srgbClr val="FF0000"/>
                </a:solidFill>
                <a:latin typeface="楷体" panose="02010609060101010101" charset="-122"/>
                <a:ea typeface="楷体" panose="02010609060101010101" charset="-122"/>
                <a:sym typeface="微软雅黑" panose="020B0503020204020204" pitchFamily="34" charset="-122"/>
              </a:rPr>
              <a:t>通过</a:t>
            </a:r>
            <a:r>
              <a:rPr lang="zh-CN" altLang="en-US" sz="2400" b="1" dirty="0">
                <a:latin typeface="楷体" panose="02010609060101010101" charset="-122"/>
                <a:ea typeface="楷体" panose="02010609060101010101" charset="-122"/>
                <a:cs typeface="楷体" panose="02010609060101010101" charset="-122"/>
                <a:sym typeface="+mn-ea"/>
              </a:rPr>
              <a:t>小组合作进行实验方案的设计，数据的分析处理</a:t>
            </a:r>
            <a:r>
              <a:rPr lang="zh-CN" altLang="en-US" sz="2400" b="1" dirty="0">
                <a:latin typeface="楷体" panose="02010609060101010101" charset="-122"/>
                <a:ea typeface="楷体" panose="02010609060101010101" charset="-122"/>
                <a:cs typeface="楷体" panose="02010609060101010101" charset="-122"/>
                <a:sym typeface="+mn-ea"/>
              </a:rPr>
              <a:t>，让学生把理论与实践联系起来，，</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培养</a:t>
            </a:r>
            <a:r>
              <a:rPr lang="zh-CN" altLang="en-US" sz="2400" b="1" dirty="0">
                <a:latin typeface="楷体" panose="02010609060101010101" charset="-122"/>
                <a:ea typeface="楷体" panose="02010609060101010101" charset="-122"/>
                <a:cs typeface="楷体" panose="02010609060101010101" charset="-122"/>
                <a:sym typeface="+mn-ea"/>
              </a:rPr>
              <a:t>学生</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的科学论证、质疑创新等科学思维能力</a:t>
            </a:r>
            <a:r>
              <a:rPr lang="zh-CN" altLang="en-US" sz="2400" b="1" dirty="0">
                <a:latin typeface="楷体" panose="02010609060101010101" charset="-122"/>
                <a:ea typeface="楷体" panose="02010609060101010101" charset="-122"/>
                <a:cs typeface="楷体" panose="02010609060101010101" charset="-122"/>
                <a:sym typeface="+mn-ea"/>
              </a:rPr>
              <a:t>。</a:t>
            </a:r>
            <a:endParaRPr lang="zh-CN" altLang="en-US" sz="2400" b="1" dirty="0">
              <a:solidFill>
                <a:schemeClr val="tx1">
                  <a:lumMod val="95000"/>
                  <a:lumOff val="5000"/>
                </a:schemeClr>
              </a:solidFill>
              <a:latin typeface="楷体" panose="02010609060101010101" charset="-122"/>
              <a:ea typeface="楷体" panose="02010609060101010101" charset="-122"/>
              <a:sym typeface="微软雅黑" panose="020B0503020204020204" pitchFamily="34" charset="-122"/>
            </a:endParaRPr>
          </a:p>
        </p:txBody>
      </p:sp>
      <p:sp>
        <p:nvSpPr>
          <p:cNvPr id="15" name="Rectangle 26"/>
          <p:cNvSpPr>
            <a:spLocks noChangeArrowheads="1"/>
          </p:cNvSpPr>
          <p:nvPr/>
        </p:nvSpPr>
        <p:spPr bwMode="invGray">
          <a:xfrm>
            <a:off x="3267075" y="5313680"/>
            <a:ext cx="7776210" cy="142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l" eaLnBrk="1" hangingPunct="1">
              <a:lnSpc>
                <a:spcPct val="120000"/>
              </a:lnSpc>
            </a:pP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培养</a:t>
            </a:r>
            <a:r>
              <a:rPr lang="zh-CN" altLang="en-US" sz="2400" b="1" dirty="0">
                <a:latin typeface="楷体" panose="02010609060101010101" charset="-122"/>
                <a:ea typeface="楷体" panose="02010609060101010101" charset="-122"/>
                <a:cs typeface="楷体" panose="02010609060101010101" charset="-122"/>
                <a:sym typeface="+mn-ea"/>
              </a:rPr>
              <a:t>学生形成严谨的科学态度，</a:t>
            </a:r>
            <a:r>
              <a:rPr lang="zh-CN" altLang="en-US" sz="2400" b="1" dirty="0">
                <a:solidFill>
                  <a:schemeClr val="tx1">
                    <a:lumMod val="95000"/>
                    <a:lumOff val="5000"/>
                  </a:schemeClr>
                </a:solidFill>
                <a:latin typeface="楷体" panose="02010609060101010101" charset="-122"/>
                <a:ea typeface="楷体" panose="02010609060101010101" charset="-122"/>
                <a:sym typeface="微软雅黑" panose="020B0503020204020204" pitchFamily="34" charset="-122"/>
              </a:rPr>
              <a:t>通过课堂交流，培养学生的创新精神、合作意识以及严谨踏实的学习习惯和精益求精的学习态度。</a:t>
            </a:r>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组合 6"/>
          <p:cNvGrpSpPr/>
          <p:nvPr/>
        </p:nvGrpSpPr>
        <p:grpSpPr>
          <a:xfrm>
            <a:off x="621080" y="1714950"/>
            <a:ext cx="2528972" cy="717590"/>
            <a:chOff x="621080" y="1576725"/>
            <a:chExt cx="2528972" cy="717590"/>
          </a:xfrm>
        </p:grpSpPr>
        <p:grpSp>
          <p:nvGrpSpPr>
            <p:cNvPr id="22" name="组合 21"/>
            <p:cNvGrpSpPr/>
            <p:nvPr/>
          </p:nvGrpSpPr>
          <p:grpSpPr>
            <a:xfrm>
              <a:off x="621080" y="1576725"/>
              <a:ext cx="2528972" cy="717590"/>
              <a:chOff x="9087077" y="1527388"/>
              <a:chExt cx="2303707" cy="2303706"/>
            </a:xfrm>
          </p:grpSpPr>
          <p:sp>
            <p:nvSpPr>
              <p:cNvPr id="23"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椭圆 34"/>
              <p:cNvSpPr/>
              <p:nvPr/>
            </p:nvSpPr>
            <p:spPr>
              <a:xfrm>
                <a:off x="9166557" y="1710379"/>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8" name="Text Box 21"/>
            <p:cNvSpPr txBox="1">
              <a:spLocks noChangeArrowheads="1"/>
            </p:cNvSpPr>
            <p:nvPr/>
          </p:nvSpPr>
          <p:spPr bwMode="invGray">
            <a:xfrm>
              <a:off x="1052853" y="1694251"/>
              <a:ext cx="1665427"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r"/>
              <a:r>
                <a:rPr lang="zh-CN" altLang="en-US" sz="2660" b="1" dirty="0">
                  <a:solidFill>
                    <a:srgbClr val="FFFF00"/>
                  </a:solidFill>
                  <a:latin typeface="楷体" panose="02010609060101010101" charset="-122"/>
                  <a:ea typeface="楷体" panose="02010609060101010101" charset="-122"/>
                  <a:sym typeface="+mn-ea"/>
                </a:rPr>
                <a:t>物理观念</a:t>
              </a:r>
              <a:endPar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 name="组合 30"/>
          <p:cNvGrpSpPr/>
          <p:nvPr/>
        </p:nvGrpSpPr>
        <p:grpSpPr>
          <a:xfrm>
            <a:off x="3799205" y="400050"/>
            <a:ext cx="5204112" cy="1031875"/>
            <a:chOff x="3590568" y="400194"/>
            <a:chExt cx="5213316" cy="1031890"/>
          </a:xfrm>
        </p:grpSpPr>
        <p:grpSp>
          <p:nvGrpSpPr>
            <p:cNvPr id="32" name="组合 31"/>
            <p:cNvGrpSpPr/>
            <p:nvPr/>
          </p:nvGrpSpPr>
          <p:grpSpPr>
            <a:xfrm>
              <a:off x="3590568" y="400194"/>
              <a:ext cx="5213316" cy="1031890"/>
              <a:chOff x="7038412" y="5298115"/>
              <a:chExt cx="3099874" cy="517828"/>
            </a:xfrm>
          </p:grpSpPr>
          <p:grpSp>
            <p:nvGrpSpPr>
              <p:cNvPr id="34" name="组合 33"/>
              <p:cNvGrpSpPr/>
              <p:nvPr/>
            </p:nvGrpSpPr>
            <p:grpSpPr>
              <a:xfrm>
                <a:off x="7038412" y="5298115"/>
                <a:ext cx="3099874" cy="517828"/>
                <a:chOff x="5718131" y="5650928"/>
                <a:chExt cx="4596458" cy="767829"/>
              </a:xfrm>
            </p:grpSpPr>
            <p:sp>
              <p:nvSpPr>
                <p:cNvPr id="36" name="圆角矩形 3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圆角矩形 36"/>
                <p:cNvSpPr/>
                <p:nvPr/>
              </p:nvSpPr>
              <p:spPr>
                <a:xfrm>
                  <a:off x="5829672" y="5747159"/>
                  <a:ext cx="4373372" cy="575365"/>
                </a:xfrm>
                <a:prstGeom prst="roundRect">
                  <a:avLst>
                    <a:gd name="adj" fmla="val 50000"/>
                  </a:avLst>
                </a:prstGeom>
                <a:solidFill>
                  <a:srgbClr val="257249"/>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5" name="TextBox 19"/>
              <p:cNvSpPr txBox="1"/>
              <p:nvPr/>
            </p:nvSpPr>
            <p:spPr>
              <a:xfrm>
                <a:off x="7763665" y="5411408"/>
                <a:ext cx="124651" cy="154450"/>
              </a:xfrm>
              <a:prstGeom prst="rect">
                <a:avLst/>
              </a:prstGeom>
              <a:noFill/>
            </p:spPr>
            <p:txBody>
              <a:bodyPr wrap="squar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 name="矩形 32"/>
            <p:cNvSpPr/>
            <p:nvPr/>
          </p:nvSpPr>
          <p:spPr>
            <a:xfrm>
              <a:off x="3769108" y="626254"/>
              <a:ext cx="5031309" cy="645169"/>
            </a:xfrm>
            <a:prstGeom prst="rect">
              <a:avLst/>
            </a:prstGeom>
          </p:spPr>
          <p:txBody>
            <a:bodyPr wrap="square">
              <a:spAutoFit/>
            </a:bodyPr>
            <a:lstStyle/>
            <a:p>
              <a:pPr algn="ctr"/>
              <a:r>
                <a:rPr lang="zh-CN" altLang="en-US" sz="3600" dirty="0">
                  <a:solidFill>
                    <a:schemeClr val="bg1"/>
                  </a:solidFill>
                  <a:latin typeface="楷体" panose="02010609060101010101" charset="-122"/>
                  <a:ea typeface="楷体" panose="02010609060101010101" charset="-122"/>
                  <a:sym typeface="微软雅黑" panose="020B0503020204020204" pitchFamily="34" charset="-122"/>
                </a:rPr>
                <a:t>教学目标（核心素养）</a:t>
              </a:r>
              <a:endParaRPr lang="zh-CN" altLang="en-US" sz="36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grpSp>
        <p:nvGrpSpPr>
          <p:cNvPr id="8" name="组合 7"/>
          <p:cNvGrpSpPr/>
          <p:nvPr/>
        </p:nvGrpSpPr>
        <p:grpSpPr>
          <a:xfrm rot="0">
            <a:off x="636905" y="3994150"/>
            <a:ext cx="2529205" cy="717550"/>
            <a:chOff x="9087077" y="1527388"/>
            <a:chExt cx="2303707" cy="2303706"/>
          </a:xfrm>
        </p:grpSpPr>
        <p:sp>
          <p:nvSpPr>
            <p:cNvPr id="11"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34"/>
            <p:cNvSpPr/>
            <p:nvPr/>
          </p:nvSpPr>
          <p:spPr>
            <a:xfrm>
              <a:off x="9166557" y="1710379"/>
              <a:ext cx="2144746" cy="1937724"/>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0" name="Rectangle 25"/>
          <p:cNvSpPr>
            <a:spLocks noChangeArrowheads="1"/>
          </p:cNvSpPr>
          <p:nvPr/>
        </p:nvSpPr>
        <p:spPr bwMode="invGray">
          <a:xfrm>
            <a:off x="3266440" y="3877945"/>
            <a:ext cx="8018145" cy="142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l" eaLnBrk="1" hangingPunct="1">
              <a:lnSpc>
                <a:spcPct val="120000"/>
              </a:lnSpc>
            </a:pPr>
            <a:r>
              <a:rPr lang="zh-CN" altLang="en-US" sz="2400" b="1" dirty="0">
                <a:solidFill>
                  <a:schemeClr val="tx1"/>
                </a:solidFill>
                <a:latin typeface="楷体" panose="02010609060101010101" charset="-122"/>
                <a:ea typeface="楷体" panose="02010609060101010101" charset="-122"/>
                <a:sym typeface="微软雅黑" panose="020B0503020204020204" pitchFamily="34" charset="-122"/>
              </a:rPr>
              <a:t>通过观察生活中常见的落体运动入手，从探究物体下落快慢与质量的关系开始，到探究自由落体运动规律和加速度，最后利用实验规律探究生活中</a:t>
            </a:r>
            <a:r>
              <a:rPr lang="zh-CN" altLang="en-US" sz="2400" b="1" dirty="0">
                <a:latin typeface="楷体" panose="02010609060101010101" charset="-122"/>
                <a:ea typeface="楷体" panose="02010609060101010101" charset="-122"/>
                <a:sym typeface="微软雅黑" panose="020B0503020204020204" pitchFamily="34" charset="-122"/>
              </a:rPr>
              <a:t>一些</a:t>
            </a:r>
            <a:r>
              <a:rPr lang="zh-CN" altLang="en-US" sz="2400" b="1" dirty="0">
                <a:solidFill>
                  <a:schemeClr val="tx1"/>
                </a:solidFill>
                <a:latin typeface="楷体" panose="02010609060101010101" charset="-122"/>
                <a:ea typeface="楷体" panose="02010609060101010101" charset="-122"/>
                <a:sym typeface="微软雅黑" panose="020B0503020204020204" pitchFamily="34" charset="-122"/>
              </a:rPr>
              <a:t>自由落体运动的规律。</a:t>
            </a:r>
            <a:endParaRPr lang="zh-CN" altLang="en-US" sz="2400" b="1" dirty="0">
              <a:solidFill>
                <a:schemeClr val="tx1"/>
              </a:solidFill>
              <a:latin typeface="楷体" panose="02010609060101010101" charset="-122"/>
              <a:ea typeface="楷体" panose="02010609060101010101" charset="-122"/>
              <a:sym typeface="微软雅黑" panose="020B0503020204020204" pitchFamily="34" charset="-122"/>
            </a:endParaRPr>
          </a:p>
        </p:txBody>
      </p:sp>
      <p:sp>
        <p:nvSpPr>
          <p:cNvPr id="21" name="Line 18"/>
          <p:cNvSpPr>
            <a:spLocks noChangeShapeType="1"/>
          </p:cNvSpPr>
          <p:nvPr/>
        </p:nvSpPr>
        <p:spPr bwMode="auto">
          <a:xfrm flipV="1">
            <a:off x="2039990" y="5355220"/>
            <a:ext cx="8928100" cy="23283"/>
          </a:xfrm>
          <a:prstGeom prst="line">
            <a:avLst/>
          </a:prstGeom>
          <a:noFill/>
          <a:ln w="12700" cap="rnd">
            <a:solidFill>
              <a:schemeClr val="tx1">
                <a:lumMod val="85000"/>
                <a:lumOff val="15000"/>
              </a:schemeClr>
            </a:solidFill>
            <a:prstDash val="dash"/>
            <a:round/>
            <a:headEnd type="none" w="med" len="med"/>
            <a:tailEnd type="none" w="med" len="med"/>
          </a:ln>
          <a:extLst>
            <a:ext uri="{909E8E84-426E-40DD-AFC4-6F175D3DCCD1}">
              <a14:hiddenFill xmlns:a14="http://schemas.microsoft.com/office/drawing/2010/main">
                <a:noFill/>
              </a14:hiddenFill>
            </a:ext>
          </a:extLst>
        </p:spPr>
        <p:txBody>
          <a:bodyPr/>
          <a:p>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8" name="图片 37"/>
          <p:cNvPicPr>
            <a:picLocks noChangeAspect="1"/>
          </p:cNvPicPr>
          <p:nvPr/>
        </p:nvPicPr>
        <p:blipFill>
          <a:blip r:embed="rId1"/>
          <a:stretch>
            <a:fillRect/>
          </a:stretch>
        </p:blipFill>
        <p:spPr>
          <a:xfrm>
            <a:off x="-7620" y="46990"/>
            <a:ext cx="1104265" cy="1104265"/>
          </a:xfrm>
          <a:prstGeom prst="ellipse">
            <a:avLst/>
          </a:prstGeom>
        </p:spPr>
      </p:pic>
      <p:sp>
        <p:nvSpPr>
          <p:cNvPr id="39"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
        <p:nvSpPr>
          <p:cNvPr id="40" name="Text Box 22"/>
          <p:cNvSpPr txBox="1">
            <a:spLocks noChangeArrowheads="1"/>
          </p:cNvSpPr>
          <p:nvPr/>
        </p:nvSpPr>
        <p:spPr bwMode="invGray">
          <a:xfrm>
            <a:off x="1068728" y="3027123"/>
            <a:ext cx="1665427"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r"/>
            <a:r>
              <a:rPr lang="zh-CN" altLang="en-US" sz="2660" b="1" dirty="0">
                <a:solidFill>
                  <a:srgbClr val="FFFF00"/>
                </a:solidFill>
                <a:latin typeface="楷体" panose="02010609060101010101" charset="-122"/>
                <a:ea typeface="楷体" panose="02010609060101010101" charset="-122"/>
                <a:sym typeface="+mn-ea"/>
              </a:rPr>
              <a:t>科学思维</a:t>
            </a:r>
            <a:endPar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 Box 22"/>
          <p:cNvSpPr txBox="1">
            <a:spLocks noChangeArrowheads="1"/>
          </p:cNvSpPr>
          <p:nvPr/>
        </p:nvSpPr>
        <p:spPr bwMode="invGray">
          <a:xfrm>
            <a:off x="971573" y="4096463"/>
            <a:ext cx="1665427"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r"/>
            <a:r>
              <a:rPr lang="zh-CN" altLang="en-US" sz="2660" b="1" dirty="0">
                <a:solidFill>
                  <a:srgbClr val="FFFF00"/>
                </a:solidFill>
                <a:latin typeface="楷体" panose="02010609060101010101" charset="-122"/>
                <a:ea typeface="楷体" panose="02010609060101010101" charset="-122"/>
                <a:sym typeface="+mn-ea"/>
              </a:rPr>
              <a:t>科学</a:t>
            </a:r>
            <a:r>
              <a:rPr lang="zh-CN" altLang="en-US" sz="2660" b="1" dirty="0">
                <a:solidFill>
                  <a:srgbClr val="FFFF00"/>
                </a:solidFill>
                <a:latin typeface="楷体" panose="02010609060101010101" charset="-122"/>
                <a:ea typeface="楷体" panose="02010609060101010101" charset="-122"/>
                <a:sym typeface="+mn-ea"/>
              </a:rPr>
              <a:t>探究</a:t>
            </a:r>
            <a:endPar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500"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childTnLst>
                          </p:cTn>
                        </p:par>
                        <p:par>
                          <p:cTn id="36" fill="hold">
                            <p:stCondLst>
                              <p:cond delay="1000"/>
                            </p:stCondLst>
                            <p:childTnLst>
                              <p:par>
                                <p:cTn id="37" presetID="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8" presetClass="entr" presetSubtype="12"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strips(downLeft)">
                                      <p:cBhvr>
                                        <p:cTn id="54" dur="500"/>
                                        <p:tgtEl>
                                          <p:spTgt spid="20"/>
                                        </p:tgtEl>
                                      </p:cBhvr>
                                    </p:animEffect>
                                  </p:childTnLst>
                                </p:cTn>
                              </p:par>
                            </p:childTnLst>
                          </p:cTn>
                        </p:par>
                        <p:par>
                          <p:cTn id="55" fill="hold">
                            <p:stCondLst>
                              <p:cond delay="1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par>
                                <p:cTn id="66" presetID="4" presetClass="entr" presetSubtype="16" fill="hold" grpId="0" nodeType="withEffect">
                                  <p:stCondLst>
                                    <p:cond delay="0"/>
                                  </p:stCondLst>
                                  <p:childTnLst>
                                    <p:set>
                                      <p:cBhvr>
                                        <p:cTn id="67" dur="500" fill="hold">
                                          <p:stCondLst>
                                            <p:cond delay="0"/>
                                          </p:stCondLst>
                                        </p:cTn>
                                        <p:tgtEl>
                                          <p:spTgt spid="15"/>
                                        </p:tgtEl>
                                        <p:attrNameLst>
                                          <p:attrName>style.visibility</p:attrName>
                                        </p:attrNameLst>
                                      </p:cBhvr>
                                      <p:to>
                                        <p:strVal val="visible"/>
                                      </p:to>
                                    </p:set>
                                    <p:animEffect transition="in" filter="box(in)">
                                      <p:cBhvr>
                                        <p:cTn id="68" dur="500"/>
                                        <p:tgtEl>
                                          <p:spTgt spid="15"/>
                                        </p:tgtEl>
                                      </p:cBhvr>
                                    </p:animEffec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3" grpId="0"/>
      <p:bldP spid="14" grpId="0"/>
      <p:bldP spid="2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 name="组合 35"/>
          <p:cNvGrpSpPr/>
          <p:nvPr/>
        </p:nvGrpSpPr>
        <p:grpSpPr>
          <a:xfrm>
            <a:off x="1089038" y="3043111"/>
            <a:ext cx="1584000" cy="1584000"/>
            <a:chOff x="1089038" y="3037394"/>
            <a:chExt cx="1584000" cy="1584000"/>
          </a:xfrm>
        </p:grpSpPr>
        <p:grpSp>
          <p:nvGrpSpPr>
            <p:cNvPr id="26" name="组合 25"/>
            <p:cNvGrpSpPr/>
            <p:nvPr/>
          </p:nvGrpSpPr>
          <p:grpSpPr>
            <a:xfrm>
              <a:off x="1089038" y="3037394"/>
              <a:ext cx="1584000" cy="1584000"/>
              <a:chOff x="1120937" y="2943348"/>
              <a:chExt cx="1512000" cy="1512000"/>
            </a:xfrm>
          </p:grpSpPr>
          <p:sp>
            <p:nvSpPr>
              <p:cNvPr id="24" name="Freeform 5"/>
              <p:cNvSpPr/>
              <p:nvPr/>
            </p:nvSpPr>
            <p:spPr bwMode="auto">
              <a:xfrm rot="10800000">
                <a:off x="1120937" y="2943348"/>
                <a:ext cx="1512000" cy="1512000"/>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Freeform 5"/>
              <p:cNvSpPr/>
              <p:nvPr/>
            </p:nvSpPr>
            <p:spPr bwMode="auto">
              <a:xfrm rot="10800000">
                <a:off x="1282937" y="3105348"/>
                <a:ext cx="1188000" cy="1188000"/>
              </a:xfrm>
              <a:prstGeom prst="ellipse">
                <a:avLst/>
              </a:prstGeom>
              <a:gradFill>
                <a:gsLst>
                  <a:gs pos="100000">
                    <a:schemeClr val="accent1"/>
                  </a:gs>
                  <a:gs pos="0">
                    <a:schemeClr val="accent1">
                      <a:lumMod val="75000"/>
                    </a:schemeClr>
                  </a:gs>
                </a:gsLst>
                <a:lin ang="5400000" scaled="1"/>
              </a:gradFill>
              <a:ln w="28575" cap="flat">
                <a:gradFill>
                  <a:gsLst>
                    <a:gs pos="0">
                      <a:schemeClr val="accent1"/>
                    </a:gs>
                    <a:gs pos="100000">
                      <a:schemeClr val="accent1">
                        <a:lumMod val="75000"/>
                      </a:schemeClr>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文本框 4"/>
            <p:cNvSpPr txBox="1">
              <a:spLocks noChangeArrowheads="1"/>
            </p:cNvSpPr>
            <p:nvPr/>
          </p:nvSpPr>
          <p:spPr bwMode="auto">
            <a:xfrm>
              <a:off x="1126453" y="3372795"/>
              <a:ext cx="1471084"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形势</a:t>
              </a:r>
              <a:endParaRPr lang="en-US" altLang="zh-CN"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新颖</a:t>
              </a:r>
              <a:endPar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 name="组合 36"/>
          <p:cNvGrpSpPr/>
          <p:nvPr/>
        </p:nvGrpSpPr>
        <p:grpSpPr>
          <a:xfrm>
            <a:off x="3790941" y="3106611"/>
            <a:ext cx="1584000" cy="1584000"/>
            <a:chOff x="3790941" y="3037394"/>
            <a:chExt cx="1584000" cy="1584000"/>
          </a:xfrm>
        </p:grpSpPr>
        <p:grpSp>
          <p:nvGrpSpPr>
            <p:cNvPr id="27" name="组合 26"/>
            <p:cNvGrpSpPr/>
            <p:nvPr/>
          </p:nvGrpSpPr>
          <p:grpSpPr>
            <a:xfrm>
              <a:off x="3790941" y="3037394"/>
              <a:ext cx="1584000" cy="1584000"/>
              <a:chOff x="3783696" y="5598440"/>
              <a:chExt cx="1512000" cy="1512000"/>
            </a:xfrm>
          </p:grpSpPr>
          <p:sp>
            <p:nvSpPr>
              <p:cNvPr id="28" name="Freeform 5"/>
              <p:cNvSpPr/>
              <p:nvPr/>
            </p:nvSpPr>
            <p:spPr bwMode="auto">
              <a:xfrm rot="10800000">
                <a:off x="3783696" y="5598440"/>
                <a:ext cx="1512000" cy="1512000"/>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5"/>
              <p:cNvSpPr/>
              <p:nvPr/>
            </p:nvSpPr>
            <p:spPr bwMode="auto">
              <a:xfrm rot="10800000">
                <a:off x="3945696" y="5760440"/>
                <a:ext cx="1188000" cy="1188000"/>
              </a:xfrm>
              <a:prstGeom prst="ellipse">
                <a:avLst/>
              </a:prstGeom>
              <a:gradFill>
                <a:gsLst>
                  <a:gs pos="100000">
                    <a:schemeClr val="accent2"/>
                  </a:gs>
                  <a:gs pos="0">
                    <a:schemeClr val="accent2">
                      <a:lumMod val="75000"/>
                    </a:schemeClr>
                  </a:gs>
                </a:gsLst>
                <a:lin ang="5400000" scaled="1"/>
              </a:gradFill>
              <a:ln w="28575" cap="flat">
                <a:gradFill>
                  <a:gsLst>
                    <a:gs pos="0">
                      <a:schemeClr val="accent2"/>
                    </a:gs>
                    <a:gs pos="100000">
                      <a:schemeClr val="accent2">
                        <a:lumMod val="75000"/>
                      </a:schemeClr>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文本框 12"/>
            <p:cNvSpPr txBox="1">
              <a:spLocks noChangeArrowheads="1"/>
            </p:cNvSpPr>
            <p:nvPr/>
          </p:nvSpPr>
          <p:spPr bwMode="auto">
            <a:xfrm>
              <a:off x="3878119" y="3372795"/>
              <a:ext cx="1471084"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因材</a:t>
              </a:r>
              <a:endParaRPr lang="en-US" altLang="zh-CN"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施教</a:t>
              </a:r>
              <a:endPar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29"/>
          <p:cNvGrpSpPr/>
          <p:nvPr/>
        </p:nvGrpSpPr>
        <p:grpSpPr>
          <a:xfrm rot="0">
            <a:off x="6544945" y="3058795"/>
            <a:ext cx="1583690" cy="1583690"/>
            <a:chOff x="5586949" y="5661232"/>
            <a:chExt cx="1512000" cy="1512000"/>
          </a:xfrm>
        </p:grpSpPr>
        <p:sp>
          <p:nvSpPr>
            <p:cNvPr id="31" name="Freeform 5"/>
            <p:cNvSpPr/>
            <p:nvPr/>
          </p:nvSpPr>
          <p:spPr bwMode="auto">
            <a:xfrm rot="10800000">
              <a:off x="5586949" y="5661232"/>
              <a:ext cx="1512000" cy="1512000"/>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Freeform 5"/>
            <p:cNvSpPr/>
            <p:nvPr/>
          </p:nvSpPr>
          <p:spPr bwMode="auto">
            <a:xfrm rot="10800000">
              <a:off x="5748949" y="5823232"/>
              <a:ext cx="1188000" cy="1188000"/>
            </a:xfrm>
            <a:prstGeom prst="ellipse">
              <a:avLst/>
            </a:prstGeom>
            <a:gradFill>
              <a:gsLst>
                <a:gs pos="100000">
                  <a:schemeClr val="accent3"/>
                </a:gs>
                <a:gs pos="0">
                  <a:schemeClr val="accent3">
                    <a:lumMod val="75000"/>
                  </a:schemeClr>
                </a:gs>
              </a:gsLst>
              <a:lin ang="5400000" scaled="1"/>
            </a:gradFill>
            <a:ln w="28575" cap="flat">
              <a:gradFill>
                <a:gsLst>
                  <a:gs pos="0">
                    <a:schemeClr val="accent3"/>
                  </a:gs>
                  <a:gs pos="100000">
                    <a:schemeClr val="accent3">
                      <a:lumMod val="75000"/>
                    </a:schemeClr>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文本框 13"/>
          <p:cNvSpPr txBox="1">
            <a:spLocks noChangeArrowheads="1"/>
          </p:cNvSpPr>
          <p:nvPr/>
        </p:nvSpPr>
        <p:spPr bwMode="auto">
          <a:xfrm>
            <a:off x="6631940" y="3457575"/>
            <a:ext cx="1468755" cy="9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循序</a:t>
            </a:r>
            <a:endParaRPr lang="en-US" altLang="zh-CN"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渐进</a:t>
            </a:r>
            <a:endPar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9" name="组合 38"/>
          <p:cNvGrpSpPr/>
          <p:nvPr/>
        </p:nvGrpSpPr>
        <p:grpSpPr>
          <a:xfrm>
            <a:off x="9294276" y="3027236"/>
            <a:ext cx="1584000" cy="1584000"/>
            <a:chOff x="9294276" y="3037394"/>
            <a:chExt cx="1584000" cy="1584000"/>
          </a:xfrm>
        </p:grpSpPr>
        <p:grpSp>
          <p:nvGrpSpPr>
            <p:cNvPr id="33" name="组合 32"/>
            <p:cNvGrpSpPr/>
            <p:nvPr/>
          </p:nvGrpSpPr>
          <p:grpSpPr>
            <a:xfrm>
              <a:off x="9294276" y="3037394"/>
              <a:ext cx="1584000" cy="1584000"/>
              <a:chOff x="7637452" y="5715565"/>
              <a:chExt cx="1512000" cy="1512000"/>
            </a:xfrm>
          </p:grpSpPr>
          <p:sp>
            <p:nvSpPr>
              <p:cNvPr id="34" name="Freeform 5"/>
              <p:cNvSpPr/>
              <p:nvPr/>
            </p:nvSpPr>
            <p:spPr bwMode="auto">
              <a:xfrm rot="10800000">
                <a:off x="7637452" y="5715565"/>
                <a:ext cx="1512000" cy="1512000"/>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Freeform 5"/>
              <p:cNvSpPr/>
              <p:nvPr/>
            </p:nvSpPr>
            <p:spPr bwMode="auto">
              <a:xfrm rot="10800000">
                <a:off x="7799452" y="5877565"/>
                <a:ext cx="1188000" cy="1188000"/>
              </a:xfrm>
              <a:prstGeom prst="ellipse">
                <a:avLst/>
              </a:prstGeom>
              <a:gradFill>
                <a:gsLst>
                  <a:gs pos="100000">
                    <a:schemeClr val="accent4"/>
                  </a:gs>
                  <a:gs pos="0">
                    <a:schemeClr val="accent4">
                      <a:lumMod val="75000"/>
                    </a:schemeClr>
                  </a:gs>
                </a:gsLst>
                <a:lin ang="5400000" scaled="1"/>
              </a:gradFill>
              <a:ln w="28575" cap="flat">
                <a:gradFill>
                  <a:gsLst>
                    <a:gs pos="0">
                      <a:schemeClr val="accent4"/>
                    </a:gs>
                    <a:gs pos="100000">
                      <a:schemeClr val="accent4">
                        <a:lumMod val="75000"/>
                      </a:schemeClr>
                    </a:gs>
                  </a:gsLst>
                  <a:lin ang="5400000" scaled="1"/>
                </a:gradFill>
                <a:prstDash val="solid"/>
                <a:miter lim="800000"/>
              </a:ln>
              <a:effectLst>
                <a:outerShdw blurRad="228600" dist="101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文本框 14"/>
            <p:cNvSpPr txBox="1">
              <a:spLocks noChangeArrowheads="1"/>
            </p:cNvSpPr>
            <p:nvPr/>
          </p:nvSpPr>
          <p:spPr bwMode="auto">
            <a:xfrm>
              <a:off x="9383569" y="3372795"/>
              <a:ext cx="1471083"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分层</a:t>
              </a:r>
              <a:endParaRPr lang="en-US" altLang="zh-CN"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兼顾</a:t>
              </a:r>
              <a:endParaRPr lang="zh-CN" altLang="en-US" sz="26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文本框 15"/>
          <p:cNvSpPr txBox="1">
            <a:spLocks noChangeArrowheads="1"/>
          </p:cNvSpPr>
          <p:nvPr/>
        </p:nvSpPr>
        <p:spPr bwMode="auto">
          <a:xfrm>
            <a:off x="2597536" y="3266697"/>
            <a:ext cx="12170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en-US" altLang="zh-CN" sz="7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7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6"/>
          <p:cNvSpPr txBox="1">
            <a:spLocks noChangeArrowheads="1"/>
          </p:cNvSpPr>
          <p:nvPr/>
        </p:nvSpPr>
        <p:spPr bwMode="auto">
          <a:xfrm>
            <a:off x="5378836" y="3298447"/>
            <a:ext cx="121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en-US" altLang="zh-CN" sz="72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72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17"/>
          <p:cNvSpPr txBox="1">
            <a:spLocks noChangeArrowheads="1"/>
          </p:cNvSpPr>
          <p:nvPr/>
        </p:nvSpPr>
        <p:spPr bwMode="auto">
          <a:xfrm>
            <a:off x="8162253" y="3314322"/>
            <a:ext cx="12170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en-US" altLang="zh-CN" sz="72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72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5" name="组合 44"/>
          <p:cNvGrpSpPr/>
          <p:nvPr/>
        </p:nvGrpSpPr>
        <p:grpSpPr>
          <a:xfrm>
            <a:off x="3799023" y="400194"/>
            <a:ext cx="4593954" cy="1031890"/>
            <a:chOff x="3590568" y="400194"/>
            <a:chExt cx="5213316" cy="1031890"/>
          </a:xfrm>
        </p:grpSpPr>
        <p:grpSp>
          <p:nvGrpSpPr>
            <p:cNvPr id="46" name="组合 45"/>
            <p:cNvGrpSpPr/>
            <p:nvPr/>
          </p:nvGrpSpPr>
          <p:grpSpPr>
            <a:xfrm>
              <a:off x="3590568" y="400194"/>
              <a:ext cx="5213316" cy="1031890"/>
              <a:chOff x="7038412" y="5298115"/>
              <a:chExt cx="3099874" cy="517828"/>
            </a:xfrm>
          </p:grpSpPr>
          <p:grpSp>
            <p:nvGrpSpPr>
              <p:cNvPr id="48" name="组合 47"/>
              <p:cNvGrpSpPr/>
              <p:nvPr/>
            </p:nvGrpSpPr>
            <p:grpSpPr>
              <a:xfrm>
                <a:off x="7038412" y="5298115"/>
                <a:ext cx="3099874" cy="517828"/>
                <a:chOff x="5718131" y="5650928"/>
                <a:chExt cx="4596458" cy="767829"/>
              </a:xfrm>
            </p:grpSpPr>
            <p:sp>
              <p:nvSpPr>
                <p:cNvPr id="50" name="圆角矩形 49"/>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圆角矩形 50"/>
                <p:cNvSpPr/>
                <p:nvPr/>
              </p:nvSpPr>
              <p:spPr>
                <a:xfrm>
                  <a:off x="5829672" y="5747159"/>
                  <a:ext cx="4373372" cy="575365"/>
                </a:xfrm>
                <a:prstGeom prst="roundRect">
                  <a:avLst>
                    <a:gd name="adj" fmla="val 50000"/>
                  </a:avLst>
                </a:prstGeom>
                <a:solidFill>
                  <a:schemeClr val="accent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9"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7" name="矩形 46"/>
            <p:cNvSpPr/>
            <p:nvPr/>
          </p:nvSpPr>
          <p:spPr>
            <a:xfrm>
              <a:off x="4055479" y="625993"/>
              <a:ext cx="4283494" cy="583565"/>
            </a:xfrm>
            <a:prstGeom prst="rect">
              <a:avLst/>
            </a:prstGeom>
          </p:spPr>
          <p:txBody>
            <a:bodyPr wrap="square">
              <a:spAutoFit/>
            </a:bodyPr>
            <a:lstStyle/>
            <a:p>
              <a:pPr algn="ctr"/>
              <a:r>
                <a:rPr lang="zh-CN" altLang="en-US" sz="3200" dirty="0">
                  <a:solidFill>
                    <a:schemeClr val="bg1"/>
                  </a:solidFill>
                  <a:latin typeface="楷体" panose="02010609060101010101" charset="-122"/>
                  <a:ea typeface="楷体" panose="02010609060101010101" charset="-122"/>
                  <a:sym typeface="微软雅黑" panose="020B0503020204020204" pitchFamily="34" charset="-122"/>
                </a:rPr>
                <a:t>教法分析</a:t>
              </a:r>
              <a:endParaRPr lang="zh-CN" altLang="en-US" sz="32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sp>
        <p:nvSpPr>
          <p:cNvPr id="100" name="文本框 99"/>
          <p:cNvSpPr txBox="1"/>
          <p:nvPr/>
        </p:nvSpPr>
        <p:spPr>
          <a:xfrm>
            <a:off x="658495" y="1936750"/>
            <a:ext cx="10660380" cy="829945"/>
          </a:xfrm>
          <a:prstGeom prst="rect">
            <a:avLst/>
          </a:prstGeom>
          <a:noFill/>
          <a:ln w="9525">
            <a:noFill/>
          </a:ln>
        </p:spPr>
        <p:txBody>
          <a:bodyPr wrap="square">
            <a:spAutoFit/>
          </a:bodyPr>
          <a:p>
            <a:pPr indent="228600"/>
            <a:r>
              <a:rPr lang="en-US" altLang="zh-CN" sz="2400" b="0">
                <a:latin typeface="楷体" panose="02010609060101010101" charset="-122"/>
                <a:ea typeface="楷体" panose="02010609060101010101" charset="-122"/>
                <a:cs typeface="楷体" panose="02010609060101010101" charset="-122"/>
              </a:rPr>
              <a:t>  </a:t>
            </a:r>
            <a:r>
              <a:rPr lang="zh-CN" sz="2400" b="0">
                <a:latin typeface="楷体" panose="02010609060101010101" charset="-122"/>
                <a:ea typeface="楷体" panose="02010609060101010101" charset="-122"/>
                <a:cs typeface="楷体" panose="02010609060101010101" charset="-122"/>
              </a:rPr>
              <a:t>本节课的教学方法以建构主义理论为指导，在以学生为中心强调学生对知识主动探索的建构主义学习环境中采用</a:t>
            </a:r>
            <a:r>
              <a:rPr lang="en-US" sz="2400" b="0">
                <a:solidFill>
                  <a:srgbClr val="FF0000"/>
                </a:solidFill>
                <a:latin typeface="楷体" panose="02010609060101010101" charset="-122"/>
                <a:ea typeface="楷体" panose="02010609060101010101" charset="-122"/>
                <a:cs typeface="楷体" panose="02010609060101010101" charset="-122"/>
              </a:rPr>
              <a:t>“</a:t>
            </a:r>
            <a:r>
              <a:rPr lang="zh-CN" sz="2400" b="0">
                <a:solidFill>
                  <a:srgbClr val="FF0000"/>
                </a:solidFill>
                <a:latin typeface="楷体" panose="02010609060101010101" charset="-122"/>
                <a:ea typeface="楷体" panose="02010609060101010101" charset="-122"/>
                <a:cs typeface="楷体" panose="02010609060101010101" charset="-122"/>
              </a:rPr>
              <a:t>抛锚式教学法</a:t>
            </a:r>
            <a:r>
              <a:rPr lang="en-US" sz="2400" b="0">
                <a:solidFill>
                  <a:srgbClr val="FF0000"/>
                </a:solidFill>
                <a:latin typeface="楷体" panose="02010609060101010101" charset="-122"/>
                <a:ea typeface="楷体" panose="02010609060101010101" charset="-122"/>
                <a:cs typeface="楷体" panose="02010609060101010101" charset="-122"/>
              </a:rPr>
              <a:t>”</a:t>
            </a:r>
            <a:r>
              <a:rPr lang="zh-CN" altLang="en-US" sz="2400" b="0">
                <a:solidFill>
                  <a:srgbClr val="FF0000"/>
                </a:solidFill>
                <a:latin typeface="楷体" panose="02010609060101010101" charset="-122"/>
                <a:ea typeface="楷体" panose="02010609060101010101" charset="-122"/>
                <a:cs typeface="楷体" panose="02010609060101010101" charset="-122"/>
              </a:rPr>
              <a:t>。</a:t>
            </a:r>
            <a:endParaRPr lang="zh-CN" altLang="en-US" sz="2400" b="0">
              <a:solidFill>
                <a:srgbClr val="FF0000"/>
              </a:solidFill>
              <a:latin typeface="楷体" panose="02010609060101010101" charset="-122"/>
              <a:ea typeface="楷体" panose="02010609060101010101" charset="-122"/>
              <a:cs typeface="楷体" panose="02010609060101010101" charset="-122"/>
            </a:endParaRPr>
          </a:p>
        </p:txBody>
      </p:sp>
      <p:sp>
        <p:nvSpPr>
          <p:cNvPr id="53" name="文本框 52"/>
          <p:cNvSpPr txBox="1"/>
          <p:nvPr/>
        </p:nvSpPr>
        <p:spPr>
          <a:xfrm>
            <a:off x="776605" y="4947920"/>
            <a:ext cx="11381105" cy="1568450"/>
          </a:xfrm>
          <a:prstGeom prst="rect">
            <a:avLst/>
          </a:prstGeom>
          <a:noFill/>
        </p:spPr>
        <p:txBody>
          <a:bodyPr wrap="square" rtlCol="0">
            <a:sp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教学创新点：</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Calibri" panose="020F0502020204030204" charset="0"/>
                <a:ea typeface="楷体" panose="02010609060101010101" charset="-122"/>
                <a:cs typeface="楷体" panose="02010609060101010101" charset="-122"/>
              </a:rPr>
              <a:t>①</a:t>
            </a:r>
            <a:r>
              <a:rPr lang="zh-CN" altLang="en-US" sz="2400">
                <a:latin typeface="楷体" panose="02010609060101010101" charset="-122"/>
                <a:ea typeface="楷体" panose="02010609060101010101" charset="-122"/>
                <a:cs typeface="楷体" panose="02010609060101010101" charset="-122"/>
              </a:rPr>
              <a:t>对牛顿管实验进行了改进</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Calibri" panose="020F0502020204030204" charset="0"/>
                <a:ea typeface="楷体" panose="02010609060101010101" charset="-122"/>
                <a:cs typeface="楷体" panose="02010609060101010101" charset="-122"/>
              </a:rPr>
              <a:t>②</a:t>
            </a:r>
            <a:r>
              <a:rPr lang="zh-CN" altLang="en-US" sz="2400">
                <a:latin typeface="楷体" panose="02010609060101010101" charset="-122"/>
                <a:ea typeface="楷体" panose="02010609060101010101" charset="-122"/>
                <a:cs typeface="楷体" panose="02010609060101010101" charset="-122"/>
              </a:rPr>
              <a:t>利用智能定位板定量的来研究自由落体运动的规律</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Calibri" panose="020F0502020204030204" charset="0"/>
                <a:ea typeface="楷体" panose="02010609060101010101" charset="-122"/>
                <a:cs typeface="楷体" panose="02010609060101010101" charset="-122"/>
              </a:rPr>
              <a:t>③</a:t>
            </a:r>
            <a:r>
              <a:rPr lang="zh-CN" altLang="en-US" sz="2400">
                <a:latin typeface="楷体" panose="02010609060101010101" charset="-122"/>
                <a:ea typeface="楷体" panose="02010609060101010101" charset="-122"/>
                <a:cs typeface="楷体" panose="02010609060101010101" charset="-122"/>
              </a:rPr>
              <a:t>利用智能手机的实时投屏技术</a:t>
            </a:r>
            <a:endParaRPr lang="zh-CN" altLang="en-US" sz="2400">
              <a:latin typeface="楷体" panose="02010609060101010101" charset="-122"/>
              <a:ea typeface="楷体" panose="02010609060101010101" charset="-122"/>
              <a:cs typeface="楷体" panose="02010609060101010101" charset="-122"/>
            </a:endParaRPr>
          </a:p>
        </p:txBody>
      </p:sp>
      <p:pic>
        <p:nvPicPr>
          <p:cNvPr id="23" name="图片 22"/>
          <p:cNvPicPr>
            <a:picLocks noChangeAspect="1"/>
          </p:cNvPicPr>
          <p:nvPr/>
        </p:nvPicPr>
        <p:blipFill>
          <a:blip r:embed="rId1"/>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ppt_x"/>
                                          </p:val>
                                        </p:tav>
                                        <p:tav tm="100000">
                                          <p:val>
                                            <p:strVal val="#ppt_x"/>
                                          </p:val>
                                        </p:tav>
                                      </p:tavLst>
                                    </p:anim>
                                    <p:anim calcmode="lin" valueType="num">
                                      <p:cBhvr additive="base">
                                        <p:cTn id="1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15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45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ppt_x"/>
                                          </p:val>
                                        </p:tav>
                                        <p:tav tm="100000">
                                          <p:val>
                                            <p:strVal val="#ppt_x"/>
                                          </p:val>
                                        </p:tav>
                                      </p:tavLst>
                                    </p:anim>
                                    <p:anim calcmode="lin" valueType="num">
                                      <p:cBhvr additive="base">
                                        <p:cTn id="35" dur="500" fill="hold"/>
                                        <p:tgtEl>
                                          <p:spTgt spid="39"/>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00" grpId="0"/>
      <p:bldP spid="5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圆角矩形 34"/>
          <p:cNvSpPr/>
          <p:nvPr/>
        </p:nvSpPr>
        <p:spPr>
          <a:xfrm>
            <a:off x="6681121" y="4938248"/>
            <a:ext cx="3769165" cy="672975"/>
          </a:xfrm>
          <a:prstGeom prst="roundRect">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圆角矩形 33"/>
          <p:cNvSpPr/>
          <p:nvPr/>
        </p:nvSpPr>
        <p:spPr>
          <a:xfrm>
            <a:off x="6681121" y="1932525"/>
            <a:ext cx="3769165" cy="672975"/>
          </a:xfrm>
          <a:prstGeom prst="roundRect">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圆角矩形 35"/>
          <p:cNvSpPr/>
          <p:nvPr/>
        </p:nvSpPr>
        <p:spPr>
          <a:xfrm>
            <a:off x="6681121" y="3936341"/>
            <a:ext cx="3769165" cy="672975"/>
          </a:xfrm>
          <a:prstGeom prst="roundRect">
            <a:avLst/>
          </a:prstGeom>
          <a:gradFill>
            <a:gsLst>
              <a:gs pos="0">
                <a:schemeClr val="accent3">
                  <a:lumMod val="75000"/>
                </a:schemeClr>
              </a:gs>
              <a:gs pos="100000">
                <a:schemeClr val="accent3"/>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圆角矩形 36"/>
          <p:cNvSpPr/>
          <p:nvPr/>
        </p:nvSpPr>
        <p:spPr>
          <a:xfrm>
            <a:off x="6681121" y="2934433"/>
            <a:ext cx="3769165" cy="672975"/>
          </a:xfrm>
          <a:prstGeom prst="roundRect">
            <a:avLst/>
          </a:prstGeom>
          <a:gradFill>
            <a:gsLst>
              <a:gs pos="0">
                <a:schemeClr val="accent2">
                  <a:lumMod val="75000"/>
                </a:schemeClr>
              </a:gs>
              <a:gs pos="100000">
                <a:schemeClr val="accent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椭圆 33"/>
          <p:cNvSpPr/>
          <p:nvPr/>
        </p:nvSpPr>
        <p:spPr>
          <a:xfrm>
            <a:off x="1107440" y="1651635"/>
            <a:ext cx="3953510" cy="3953510"/>
          </a:xfrm>
          <a:prstGeom prst="ellipse">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Line 3"/>
          <p:cNvSpPr>
            <a:spLocks noChangeShapeType="1"/>
          </p:cNvSpPr>
          <p:nvPr/>
        </p:nvSpPr>
        <p:spPr bwMode="auto">
          <a:xfrm flipH="1">
            <a:off x="5769859" y="2070101"/>
            <a:ext cx="6349" cy="3397251"/>
          </a:xfrm>
          <a:prstGeom prst="line">
            <a:avLst/>
          </a:prstGeom>
          <a:noFill/>
          <a:ln w="19050">
            <a:solidFill>
              <a:schemeClr val="tx1">
                <a:lumMod val="85000"/>
                <a:lumOff val="15000"/>
              </a:schemeClr>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Rectangle 19"/>
          <p:cNvSpPr>
            <a:spLocks noChangeArrowheads="1"/>
          </p:cNvSpPr>
          <p:nvPr/>
        </p:nvSpPr>
        <p:spPr bwMode="ltGray">
          <a:xfrm>
            <a:off x="6759499" y="2016127"/>
            <a:ext cx="3991171"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marL="457200" indent="-457200" algn="l">
              <a:buFont typeface="Wingdings" panose="05000000000000000000" pitchFamily="2" charset="2"/>
              <a:buChar char="ü"/>
            </a:pPr>
            <a:r>
              <a:rPr lang="zh-CN" altLang="en-US" sz="2665" b="1" dirty="0">
                <a:solidFill>
                  <a:schemeClr val="bg1"/>
                </a:solidFill>
                <a:latin typeface="楷体" panose="02010609060101010101" charset="-122"/>
                <a:ea typeface="楷体" panose="02010609060101010101" charset="-122"/>
                <a:cs typeface="楷体" panose="02010609060101010101" charset="-122"/>
                <a:sym typeface="微软雅黑" panose="020B0503020204020204" pitchFamily="34" charset="-122"/>
              </a:rPr>
              <a:t>玩中学：激发兴趣。 </a:t>
            </a:r>
            <a:endParaRPr lang="zh-CN" altLang="en-US" sz="2665" b="1" dirty="0">
              <a:solidFill>
                <a:schemeClr val="bg1"/>
              </a:solidFill>
              <a:latin typeface="楷体" panose="02010609060101010101" charset="-122"/>
              <a:ea typeface="楷体" panose="02010609060101010101" charset="-122"/>
              <a:cs typeface="楷体" panose="02010609060101010101" charset="-122"/>
              <a:sym typeface="微软雅黑" panose="020B0503020204020204" pitchFamily="34" charset="-122"/>
            </a:endParaRPr>
          </a:p>
        </p:txBody>
      </p:sp>
      <p:sp>
        <p:nvSpPr>
          <p:cNvPr id="26" name="Rectangle 20"/>
          <p:cNvSpPr>
            <a:spLocks noChangeArrowheads="1"/>
          </p:cNvSpPr>
          <p:nvPr/>
        </p:nvSpPr>
        <p:spPr bwMode="ltGray">
          <a:xfrm>
            <a:off x="6759499" y="3057527"/>
            <a:ext cx="40279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marL="457200" indent="-457200" algn="l">
              <a:buFont typeface="Wingdings" panose="05000000000000000000" pitchFamily="2" charset="2"/>
              <a:buChar char="ü"/>
            </a:pPr>
            <a:r>
              <a:rPr lang="zh-CN" altLang="en-US" sz="2665" b="1">
                <a:solidFill>
                  <a:schemeClr val="bg1"/>
                </a:solidFill>
                <a:latin typeface="楷体" panose="02010609060101010101" charset="-122"/>
                <a:ea typeface="楷体" panose="02010609060101010101" charset="-122"/>
                <a:sym typeface="微软雅黑" panose="020B0503020204020204" pitchFamily="34" charset="-122"/>
              </a:rPr>
              <a:t>问中学：思考质疑</a:t>
            </a:r>
            <a:r>
              <a:rPr lang="zh-CN" altLang="en-US" sz="2665">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665">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Rectangle 21"/>
          <p:cNvSpPr>
            <a:spLocks noChangeArrowheads="1"/>
          </p:cNvSpPr>
          <p:nvPr/>
        </p:nvSpPr>
        <p:spPr bwMode="ltGray">
          <a:xfrm>
            <a:off x="6759499" y="4037544"/>
            <a:ext cx="3989571"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marL="457200" indent="-457200" algn="l">
              <a:buFont typeface="Wingdings" panose="05000000000000000000" pitchFamily="2" charset="2"/>
              <a:buChar char="ü"/>
            </a:pPr>
            <a:r>
              <a:rPr lang="zh-CN" altLang="en-US" sz="2665" b="1">
                <a:solidFill>
                  <a:schemeClr val="bg1"/>
                </a:solidFill>
                <a:latin typeface="楷体" panose="02010609060101010101" charset="-122"/>
                <a:ea typeface="楷体" panose="02010609060101010101" charset="-122"/>
                <a:sym typeface="微软雅黑" panose="020B0503020204020204" pitchFamily="34" charset="-122"/>
              </a:rPr>
              <a:t>动中学：锻炼能力。</a:t>
            </a:r>
            <a:r>
              <a:rPr lang="zh-CN" altLang="en-US" sz="2665">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665">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Rectangle 22"/>
          <p:cNvSpPr>
            <a:spLocks noChangeArrowheads="1"/>
          </p:cNvSpPr>
          <p:nvPr/>
        </p:nvSpPr>
        <p:spPr bwMode="ltGray">
          <a:xfrm>
            <a:off x="6759498" y="5023911"/>
            <a:ext cx="388079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marL="457200" indent="-457200" algn="l">
              <a:buFont typeface="Wingdings" panose="05000000000000000000" pitchFamily="2" charset="2"/>
              <a:buChar char="ü"/>
            </a:pPr>
            <a:r>
              <a:rPr lang="zh-CN" altLang="en-US" sz="2665">
                <a:solidFill>
                  <a:schemeClr val="bg1"/>
                </a:solidFill>
                <a:latin typeface="楷体" panose="02010609060101010101" charset="-122"/>
                <a:ea typeface="楷体" panose="02010609060101010101" charset="-122"/>
                <a:sym typeface="微软雅黑" panose="020B0503020204020204" pitchFamily="34" charset="-122"/>
              </a:rPr>
              <a:t>练中学：巩固提高。</a:t>
            </a:r>
            <a:r>
              <a:rPr lang="zh-CN" altLang="en-US" sz="2665">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665">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6" name="组合 45"/>
          <p:cNvGrpSpPr/>
          <p:nvPr/>
        </p:nvGrpSpPr>
        <p:grpSpPr>
          <a:xfrm>
            <a:off x="3799023" y="400194"/>
            <a:ext cx="4593954" cy="1031890"/>
            <a:chOff x="3590568" y="400194"/>
            <a:chExt cx="5213316" cy="1031890"/>
          </a:xfrm>
        </p:grpSpPr>
        <p:grpSp>
          <p:nvGrpSpPr>
            <p:cNvPr id="47" name="组合 46"/>
            <p:cNvGrpSpPr/>
            <p:nvPr/>
          </p:nvGrpSpPr>
          <p:grpSpPr>
            <a:xfrm>
              <a:off x="3590568" y="400194"/>
              <a:ext cx="5213316" cy="1031890"/>
              <a:chOff x="7038412" y="5298115"/>
              <a:chExt cx="3099874" cy="517828"/>
            </a:xfrm>
          </p:grpSpPr>
          <p:grpSp>
            <p:nvGrpSpPr>
              <p:cNvPr id="49" name="组合 48"/>
              <p:cNvGrpSpPr/>
              <p:nvPr/>
            </p:nvGrpSpPr>
            <p:grpSpPr>
              <a:xfrm>
                <a:off x="7038412" y="5298115"/>
                <a:ext cx="3099874" cy="517828"/>
                <a:chOff x="5718131" y="5650928"/>
                <a:chExt cx="4596458" cy="767829"/>
              </a:xfrm>
            </p:grpSpPr>
            <p:sp>
              <p:nvSpPr>
                <p:cNvPr id="51" name="圆角矩形 50"/>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圆角矩形 51"/>
                <p:cNvSpPr/>
                <p:nvPr/>
              </p:nvSpPr>
              <p:spPr>
                <a:xfrm>
                  <a:off x="5829672" y="5747159"/>
                  <a:ext cx="4373372" cy="575365"/>
                </a:xfrm>
                <a:prstGeom prst="roundRect">
                  <a:avLst>
                    <a:gd name="adj" fmla="val 50000"/>
                  </a:avLst>
                </a:prstGeom>
                <a:solidFill>
                  <a:schemeClr val="accent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0"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8" name="矩形 47"/>
            <p:cNvSpPr/>
            <p:nvPr/>
          </p:nvSpPr>
          <p:spPr>
            <a:xfrm>
              <a:off x="4055479" y="625993"/>
              <a:ext cx="4283494" cy="583565"/>
            </a:xfrm>
            <a:prstGeom prst="rect">
              <a:avLst/>
            </a:prstGeom>
          </p:spPr>
          <p:txBody>
            <a:bodyPr wrap="square">
              <a:spAutoFit/>
            </a:bodyPr>
            <a:lstStyle/>
            <a:p>
              <a:pPr algn="ctr"/>
              <a:r>
                <a:rPr lang="zh-CN" altLang="en-US" sz="3200" dirty="0">
                  <a:solidFill>
                    <a:schemeClr val="bg1"/>
                  </a:solidFill>
                  <a:latin typeface="楷体" panose="02010609060101010101" charset="-122"/>
                  <a:ea typeface="楷体" panose="02010609060101010101" charset="-122"/>
                  <a:sym typeface="微软雅黑" panose="020B0503020204020204" pitchFamily="34" charset="-122"/>
                </a:rPr>
                <a:t>学法指导</a:t>
              </a:r>
              <a:endParaRPr lang="zh-CN" altLang="en-US" sz="32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sp>
        <p:nvSpPr>
          <p:cNvPr id="2" name="文本框 1"/>
          <p:cNvSpPr txBox="1"/>
          <p:nvPr/>
        </p:nvSpPr>
        <p:spPr>
          <a:xfrm>
            <a:off x="1019175" y="2064385"/>
            <a:ext cx="4129405" cy="3107690"/>
          </a:xfrm>
          <a:prstGeom prst="rect">
            <a:avLst/>
          </a:prstGeom>
          <a:noFill/>
        </p:spPr>
        <p:txBody>
          <a:bodyPr wrap="square" rtlCol="0" anchor="t">
            <a:spAutoFit/>
          </a:bodyPr>
          <a:p>
            <a:r>
              <a:rPr lang="en-US" altLang="zh-CN" dirty="0">
                <a:latin typeface="华文新魏" panose="02010800040101010101" pitchFamily="2" charset="-122"/>
                <a:ea typeface="华文新魏" panose="02010800040101010101" pitchFamily="2" charset="-122"/>
                <a:sym typeface="+mn-ea"/>
              </a:rPr>
              <a:t>     </a:t>
            </a:r>
            <a:r>
              <a:rPr lang="en-US" altLang="zh-CN" sz="2000" dirty="0">
                <a:latin typeface="华文新魏" panose="02010800040101010101" pitchFamily="2" charset="-122"/>
                <a:ea typeface="华文新魏" panose="02010800040101010101" pitchFamily="2" charset="-122"/>
                <a:sym typeface="+mn-ea"/>
              </a:rPr>
              <a:t> </a:t>
            </a:r>
            <a:r>
              <a:rPr lang="zh-CN" altLang="zh-CN" sz="2800" b="1" dirty="0">
                <a:solidFill>
                  <a:schemeClr val="tx1"/>
                </a:solidFill>
                <a:latin typeface="楷体" panose="02010609060101010101" charset="-122"/>
                <a:ea typeface="楷体" panose="02010609060101010101" charset="-122"/>
                <a:cs typeface="楷体" panose="02010609060101010101" charset="-122"/>
                <a:sym typeface="+mn-ea"/>
              </a:rPr>
              <a:t>创设情境，充分调动学生的积极性，让学生去探讨，去猜想，设计实验方案，并动手做实验，使学生成为课堂的主人公、</a:t>
            </a:r>
            <a:r>
              <a:rPr lang="en-US" altLang="zh-CN" sz="2800" b="1"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自由落体运动性质及规律</a:t>
            </a:r>
            <a:r>
              <a:rPr lang="zh-CN" altLang="zh-CN" sz="2800" b="1" dirty="0">
                <a:solidFill>
                  <a:schemeClr val="tx1"/>
                </a:solidFill>
                <a:latin typeface="楷体" panose="02010609060101010101" charset="-122"/>
                <a:ea typeface="楷体" panose="02010609060101010101" charset="-122"/>
                <a:cs typeface="楷体" panose="02010609060101010101" charset="-122"/>
                <a:sym typeface="+mn-ea"/>
              </a:rPr>
              <a:t>的发现者</a:t>
            </a:r>
            <a:r>
              <a:rPr lang="en-US" altLang="zh-CN" sz="2800" b="1" dirty="0">
                <a:solidFill>
                  <a:schemeClr val="tx1"/>
                </a:solidFill>
                <a:latin typeface="楷体" panose="02010609060101010101" charset="-122"/>
                <a:ea typeface="楷体" panose="02010609060101010101" charset="-122"/>
                <a:cs typeface="楷体" panose="02010609060101010101" charset="-122"/>
                <a:sym typeface="+mn-ea"/>
              </a:rPr>
              <a:t>”</a:t>
            </a:r>
            <a:r>
              <a:rPr lang="zh-CN" altLang="zh-CN" sz="2800" b="1" dirty="0">
                <a:solidFill>
                  <a:schemeClr val="tx1"/>
                </a:solidFill>
                <a:latin typeface="楷体" panose="02010609060101010101" charset="-122"/>
                <a:ea typeface="楷体" panose="02010609060101010101" charset="-122"/>
                <a:cs typeface="楷体" panose="02010609060101010101" charset="-122"/>
                <a:sym typeface="+mn-ea"/>
              </a:rPr>
              <a:t>。</a:t>
            </a:r>
            <a:endParaRPr lang="zh-CN" altLang="zh-CN" sz="2800" b="1" dirty="0">
              <a:solidFill>
                <a:schemeClr val="tx1"/>
              </a:solidFill>
              <a:latin typeface="楷体" panose="02010609060101010101" charset="-122"/>
              <a:ea typeface="楷体" panose="02010609060101010101" charset="-122"/>
              <a:cs typeface="楷体" panose="02010609060101010101" charset="-122"/>
              <a:sym typeface="+mn-ea"/>
            </a:endParaRPr>
          </a:p>
        </p:txBody>
      </p:sp>
      <p:pic>
        <p:nvPicPr>
          <p:cNvPr id="23" name="图片 22"/>
          <p:cNvPicPr>
            <a:picLocks noChangeAspect="1"/>
          </p:cNvPicPr>
          <p:nvPr/>
        </p:nvPicPr>
        <p:blipFill>
          <a:blip r:embed="rId1"/>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75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2" decel="100000"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1+#ppt_w/2"/>
                                          </p:val>
                                        </p:tav>
                                        <p:tav tm="100000">
                                          <p:val>
                                            <p:strVal val="#ppt_x"/>
                                          </p:val>
                                        </p:tav>
                                      </p:tavLst>
                                    </p:anim>
                                    <p:anim calcmode="lin" valueType="num">
                                      <p:cBhvr additive="base">
                                        <p:cTn id="23" dur="500" fill="hold"/>
                                        <p:tgtEl>
                                          <p:spTgt spid="34"/>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15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1+#ppt_w/2"/>
                                          </p:val>
                                        </p:tav>
                                        <p:tav tm="100000">
                                          <p:val>
                                            <p:strVal val="#ppt_x"/>
                                          </p:val>
                                        </p:tav>
                                      </p:tavLst>
                                    </p:anim>
                                    <p:anim calcmode="lin" valueType="num">
                                      <p:cBhvr additive="base">
                                        <p:cTn id="27" dur="500" fill="hold"/>
                                        <p:tgtEl>
                                          <p:spTgt spid="37"/>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3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1+#ppt_w/2"/>
                                          </p:val>
                                        </p:tav>
                                        <p:tav tm="100000">
                                          <p:val>
                                            <p:strVal val="#ppt_x"/>
                                          </p:val>
                                        </p:tav>
                                      </p:tavLst>
                                    </p:anim>
                                    <p:anim calcmode="lin" valueType="num">
                                      <p:cBhvr additive="base">
                                        <p:cTn id="31" dur="500" fill="hold"/>
                                        <p:tgtEl>
                                          <p:spTgt spid="36"/>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45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1+#ppt_w/2"/>
                                          </p:val>
                                        </p:tav>
                                        <p:tav tm="100000">
                                          <p:val>
                                            <p:strVal val="#ppt_x"/>
                                          </p:val>
                                        </p:tav>
                                      </p:tavLst>
                                    </p:anim>
                                    <p:anim calcmode="lin" valueType="num">
                                      <p:cBhvr additive="base">
                                        <p:cTn id="35" dur="500" fill="hold"/>
                                        <p:tgtEl>
                                          <p:spTgt spid="35"/>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750"/>
                                        <p:tgtEl>
                                          <p:spTgt spid="28"/>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750"/>
                                        <p:tgtEl>
                                          <p:spTgt spid="24"/>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6" grpId="0" animBg="1"/>
      <p:bldP spid="37" grpId="0" animBg="1"/>
      <p:bldP spid="4" grpId="0" animBg="1"/>
      <p:bldP spid="28" grpId="0"/>
      <p:bldP spid="26" grpId="0"/>
      <p:bldP spid="24" grpId="0"/>
      <p:bldP spid="2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 name="组合 29"/>
          <p:cNvGrpSpPr>
            <a:grpSpLocks noChangeAspect="1"/>
          </p:cNvGrpSpPr>
          <p:nvPr/>
        </p:nvGrpSpPr>
        <p:grpSpPr>
          <a:xfrm>
            <a:off x="1263821" y="337252"/>
            <a:ext cx="1872000" cy="1872000"/>
            <a:chOff x="6839012" y="2446144"/>
            <a:chExt cx="1556194" cy="1556194"/>
          </a:xfrm>
        </p:grpSpPr>
        <p:grpSp>
          <p:nvGrpSpPr>
            <p:cNvPr id="31" name="组合 30"/>
            <p:cNvGrpSpPr/>
            <p:nvPr/>
          </p:nvGrpSpPr>
          <p:grpSpPr>
            <a:xfrm>
              <a:off x="6839012" y="2446144"/>
              <a:ext cx="1556194" cy="1556194"/>
              <a:chOff x="3154508" y="1821271"/>
              <a:chExt cx="2785107" cy="2785102"/>
            </a:xfrm>
          </p:grpSpPr>
          <p:sp>
            <p:nvSpPr>
              <p:cNvPr id="33"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Freeform 5"/>
              <p:cNvSpPr/>
              <p:nvPr/>
            </p:nvSpPr>
            <p:spPr bwMode="auto">
              <a:xfrm rot="10800000">
                <a:off x="3447677" y="2114440"/>
                <a:ext cx="2198769" cy="2198765"/>
              </a:xfrm>
              <a:prstGeom prst="ellipse">
                <a:avLst/>
              </a:prstGeom>
              <a:gradFill flip="none" rotWithShape="1">
                <a:gsLst>
                  <a:gs pos="0">
                    <a:schemeClr val="accent3"/>
                  </a:gs>
                  <a:gs pos="100000">
                    <a:schemeClr val="accent3">
                      <a:lumMod val="75000"/>
                    </a:schemeClr>
                  </a:gs>
                </a:gsLst>
                <a:lin ang="2700000" scaled="1"/>
                <a:tileRect/>
              </a:gra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 name="Freeform 18"/>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矩形 10"/>
          <p:cNvSpPr/>
          <p:nvPr/>
        </p:nvSpPr>
        <p:spPr>
          <a:xfrm>
            <a:off x="4788632" y="801175"/>
            <a:ext cx="2214880" cy="706755"/>
          </a:xfrm>
          <a:prstGeom prst="rect">
            <a:avLst/>
          </a:prstGeom>
        </p:spPr>
        <p:txBody>
          <a:bodyPr wrap="none">
            <a:spAutoFit/>
          </a:bodyPr>
          <a:lstStyle/>
          <a:p>
            <a:r>
              <a:rPr lang="zh-CN" altLang="en-US" sz="4000" dirty="0">
                <a:solidFill>
                  <a:schemeClr val="accent3"/>
                </a:solidFill>
                <a:latin typeface="楷体" panose="02010609060101010101" charset="-122"/>
                <a:ea typeface="楷体" panose="02010609060101010101" charset="-122"/>
                <a:sym typeface="微软雅黑" panose="020B0503020204020204" pitchFamily="34" charset="-122"/>
              </a:rPr>
              <a:t>教学过程</a:t>
            </a:r>
            <a:endParaRPr lang="zh-CN" altLang="en-US" sz="4000" dirty="0">
              <a:solidFill>
                <a:schemeClr val="accent3"/>
              </a:solidFill>
              <a:latin typeface="楷体" panose="02010609060101010101" charset="-122"/>
              <a:ea typeface="楷体" panose="02010609060101010101" charset="-122"/>
              <a:sym typeface="微软雅黑" panose="020B0503020204020204" pitchFamily="34" charset="-122"/>
            </a:endParaRPr>
          </a:p>
        </p:txBody>
      </p:sp>
      <p:sp>
        <p:nvSpPr>
          <p:cNvPr id="37" name="矩形 36"/>
          <p:cNvSpPr/>
          <p:nvPr/>
        </p:nvSpPr>
        <p:spPr>
          <a:xfrm>
            <a:off x="3392267" y="1642276"/>
            <a:ext cx="1396536" cy="369332"/>
          </a:xfrm>
          <a:prstGeom prst="rect">
            <a:avLst/>
          </a:prstGeom>
        </p:spPr>
        <p:txBody>
          <a:bodyPr wrap="none">
            <a:spAutoFit/>
          </a:bodyPr>
          <a:lstStyle/>
          <a:p>
            <a:pPr marL="285750" indent="-285750">
              <a:buFont typeface="Wingdings" panose="05000000000000000000" pitchFamily="2" charset="2"/>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导入新课</a:t>
            </a:r>
            <a:endPar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a:xfrm>
            <a:off x="5032728" y="1658786"/>
            <a:ext cx="1396536" cy="369332"/>
          </a:xfrm>
          <a:prstGeom prst="rect">
            <a:avLst/>
          </a:prstGeom>
        </p:spPr>
        <p:txBody>
          <a:bodyPr wrap="none">
            <a:spAutoFit/>
          </a:bodyPr>
          <a:lstStyle/>
          <a:p>
            <a:pPr marL="285750" indent="-285750">
              <a:buFont typeface="Wingdings" panose="05000000000000000000" pitchFamily="2" charset="2"/>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自主学习</a:t>
            </a:r>
            <a:endPar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38"/>
          <p:cNvSpPr/>
          <p:nvPr/>
        </p:nvSpPr>
        <p:spPr>
          <a:xfrm>
            <a:off x="6798834" y="1642005"/>
            <a:ext cx="1396536" cy="369332"/>
          </a:xfrm>
          <a:prstGeom prst="rect">
            <a:avLst/>
          </a:prstGeom>
        </p:spPr>
        <p:txBody>
          <a:bodyPr wrap="none">
            <a:spAutoFit/>
          </a:bodyPr>
          <a:lstStyle/>
          <a:p>
            <a:pPr marL="285750" indent="-285750">
              <a:buFont typeface="Wingdings" panose="05000000000000000000" pitchFamily="2" charset="2"/>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合作探究</a:t>
            </a:r>
            <a:endPar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9"/>
          <p:cNvSpPr/>
          <p:nvPr/>
        </p:nvSpPr>
        <p:spPr>
          <a:xfrm>
            <a:off x="8503809" y="1658786"/>
            <a:ext cx="1396536" cy="369332"/>
          </a:xfrm>
          <a:prstGeom prst="rect">
            <a:avLst/>
          </a:prstGeom>
        </p:spPr>
        <p:txBody>
          <a:bodyPr wrap="none">
            <a:spAutoFit/>
          </a:bodyPr>
          <a:lstStyle/>
          <a:p>
            <a:pPr marL="285750" indent="-285750">
              <a:buFont typeface="Wingdings" panose="05000000000000000000" pitchFamily="2" charset="2"/>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课题总结</a:t>
            </a:r>
            <a:endPar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AutoShape 15"/>
          <p:cNvSpPr>
            <a:spLocks noChangeArrowheads="1"/>
          </p:cNvSpPr>
          <p:nvPr/>
        </p:nvSpPr>
        <p:spPr bwMode="auto">
          <a:xfrm>
            <a:off x="5594585" y="4990148"/>
            <a:ext cx="992424" cy="183961"/>
          </a:xfrm>
          <a:prstGeom prst="leftArrow">
            <a:avLst>
              <a:gd name="adj1" fmla="val 50000"/>
              <a:gd name="adj2" fmla="val 134868"/>
            </a:avLst>
          </a:prstGeom>
          <a:gradFill>
            <a:gsLst>
              <a:gs pos="0">
                <a:schemeClr val="accent2">
                  <a:lumMod val="75000"/>
                </a:schemeClr>
              </a:gs>
              <a:gs pos="100000">
                <a:schemeClr val="accent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AutoShape 16"/>
          <p:cNvSpPr>
            <a:spLocks noChangeArrowheads="1"/>
          </p:cNvSpPr>
          <p:nvPr/>
        </p:nvSpPr>
        <p:spPr bwMode="auto">
          <a:xfrm>
            <a:off x="8445987" y="5074039"/>
            <a:ext cx="992424" cy="183961"/>
          </a:xfrm>
          <a:prstGeom prst="leftArrow">
            <a:avLst>
              <a:gd name="adj1" fmla="val 50000"/>
              <a:gd name="adj2" fmla="val 134868"/>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AutoShape 19"/>
          <p:cNvSpPr>
            <a:spLocks noChangeArrowheads="1"/>
          </p:cNvSpPr>
          <p:nvPr/>
        </p:nvSpPr>
        <p:spPr bwMode="auto">
          <a:xfrm>
            <a:off x="2443124" y="3097284"/>
            <a:ext cx="1074723" cy="222689"/>
          </a:xfrm>
          <a:prstGeom prst="rightArrow">
            <a:avLst>
              <a:gd name="adj1" fmla="val 50000"/>
              <a:gd name="adj2" fmla="val 120652"/>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AutoShape 20"/>
          <p:cNvSpPr>
            <a:spLocks noChangeArrowheads="1"/>
          </p:cNvSpPr>
          <p:nvPr/>
        </p:nvSpPr>
        <p:spPr bwMode="auto">
          <a:xfrm>
            <a:off x="5439672" y="3097284"/>
            <a:ext cx="1074723" cy="222689"/>
          </a:xfrm>
          <a:prstGeom prst="rightArrow">
            <a:avLst>
              <a:gd name="adj1" fmla="val 50000"/>
              <a:gd name="adj2" fmla="val 120652"/>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AutoShape 22"/>
          <p:cNvSpPr>
            <a:spLocks noChangeArrowheads="1"/>
          </p:cNvSpPr>
          <p:nvPr/>
        </p:nvSpPr>
        <p:spPr bwMode="auto">
          <a:xfrm>
            <a:off x="10319489" y="3673373"/>
            <a:ext cx="183961" cy="955309"/>
          </a:xfrm>
          <a:prstGeom prst="downArrow">
            <a:avLst>
              <a:gd name="adj1" fmla="val 50000"/>
              <a:gd name="adj2" fmla="val 129825"/>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AutoShape 20"/>
          <p:cNvSpPr>
            <a:spLocks noChangeArrowheads="1"/>
          </p:cNvSpPr>
          <p:nvPr/>
        </p:nvSpPr>
        <p:spPr bwMode="auto">
          <a:xfrm>
            <a:off x="8392733" y="3097284"/>
            <a:ext cx="1074723" cy="222689"/>
          </a:xfrm>
          <a:prstGeom prst="rightArrow">
            <a:avLst>
              <a:gd name="adj1" fmla="val 50000"/>
              <a:gd name="adj2" fmla="val 120652"/>
            </a:avLst>
          </a:prstGeom>
          <a:gradFill>
            <a:gsLst>
              <a:gs pos="0">
                <a:schemeClr val="accent3">
                  <a:lumMod val="75000"/>
                </a:schemeClr>
              </a:gs>
              <a:gs pos="100000">
                <a:schemeClr val="accent3"/>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9" name="组合 48"/>
          <p:cNvGrpSpPr/>
          <p:nvPr/>
        </p:nvGrpSpPr>
        <p:grpSpPr>
          <a:xfrm>
            <a:off x="519982" y="2668897"/>
            <a:ext cx="1964375" cy="1079461"/>
            <a:chOff x="9087077" y="1527388"/>
            <a:chExt cx="2303707" cy="2303706"/>
          </a:xfrm>
        </p:grpSpPr>
        <p:sp>
          <p:nvSpPr>
            <p:cNvPr id="50"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34"/>
            <p:cNvSpPr/>
            <p:nvPr/>
          </p:nvSpPr>
          <p:spPr>
            <a:xfrm>
              <a:off x="9166557" y="1687684"/>
              <a:ext cx="2144746" cy="1997542"/>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2" name="组合 51"/>
          <p:cNvGrpSpPr/>
          <p:nvPr/>
        </p:nvGrpSpPr>
        <p:grpSpPr>
          <a:xfrm>
            <a:off x="3338830" y="2668905"/>
            <a:ext cx="2157730" cy="1219835"/>
            <a:chOff x="9087077" y="1527388"/>
            <a:chExt cx="2303707" cy="2303706"/>
          </a:xfrm>
        </p:grpSpPr>
        <p:sp>
          <p:nvSpPr>
            <p:cNvPr id="53"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34"/>
            <p:cNvSpPr/>
            <p:nvPr/>
          </p:nvSpPr>
          <p:spPr>
            <a:xfrm>
              <a:off x="9166557" y="1687684"/>
              <a:ext cx="2144746" cy="1997542"/>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5" name="组合 54"/>
          <p:cNvGrpSpPr/>
          <p:nvPr/>
        </p:nvGrpSpPr>
        <p:grpSpPr>
          <a:xfrm>
            <a:off x="6576695" y="2651760"/>
            <a:ext cx="2221865" cy="1235075"/>
            <a:chOff x="9087077" y="1527388"/>
            <a:chExt cx="2303707" cy="2303706"/>
          </a:xfrm>
        </p:grpSpPr>
        <p:sp>
          <p:nvSpPr>
            <p:cNvPr id="56"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椭圆 34"/>
            <p:cNvSpPr/>
            <p:nvPr/>
          </p:nvSpPr>
          <p:spPr>
            <a:xfrm>
              <a:off x="9166557" y="1687684"/>
              <a:ext cx="2144746" cy="1997542"/>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组合 57"/>
          <p:cNvGrpSpPr/>
          <p:nvPr/>
        </p:nvGrpSpPr>
        <p:grpSpPr>
          <a:xfrm>
            <a:off x="9455785" y="2633980"/>
            <a:ext cx="2093595" cy="1254760"/>
            <a:chOff x="9087077" y="1527388"/>
            <a:chExt cx="2303707" cy="2303706"/>
          </a:xfrm>
        </p:grpSpPr>
        <p:sp>
          <p:nvSpPr>
            <p:cNvPr id="59"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椭圆 34"/>
            <p:cNvSpPr/>
            <p:nvPr/>
          </p:nvSpPr>
          <p:spPr>
            <a:xfrm>
              <a:off x="9166557" y="1687684"/>
              <a:ext cx="2144746" cy="1997542"/>
            </a:xfrm>
            <a:prstGeom prst="roundRect">
              <a:avLst/>
            </a:prstGeom>
            <a:solidFill>
              <a:schemeClr val="accent4"/>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1" name="组合 60"/>
          <p:cNvGrpSpPr/>
          <p:nvPr/>
        </p:nvGrpSpPr>
        <p:grpSpPr>
          <a:xfrm>
            <a:off x="6508912" y="4712648"/>
            <a:ext cx="1964375" cy="1079461"/>
            <a:chOff x="9087077" y="1527388"/>
            <a:chExt cx="2303707" cy="2303706"/>
          </a:xfrm>
        </p:grpSpPr>
        <p:sp>
          <p:nvSpPr>
            <p:cNvPr id="62"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34"/>
            <p:cNvSpPr/>
            <p:nvPr/>
          </p:nvSpPr>
          <p:spPr>
            <a:xfrm>
              <a:off x="9166557" y="1687684"/>
              <a:ext cx="2144746" cy="1997542"/>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4" name="组合 63"/>
          <p:cNvGrpSpPr/>
          <p:nvPr/>
        </p:nvGrpSpPr>
        <p:grpSpPr>
          <a:xfrm>
            <a:off x="3654813" y="4626287"/>
            <a:ext cx="1964375" cy="1079461"/>
            <a:chOff x="9087077" y="1527388"/>
            <a:chExt cx="2303707" cy="2303706"/>
          </a:xfrm>
        </p:grpSpPr>
        <p:sp>
          <p:nvSpPr>
            <p:cNvPr id="65"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椭圆 34"/>
            <p:cNvSpPr/>
            <p:nvPr/>
          </p:nvSpPr>
          <p:spPr>
            <a:xfrm>
              <a:off x="9166557" y="1687684"/>
              <a:ext cx="2144746" cy="1997542"/>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7" name="AutoShape 3"/>
          <p:cNvSpPr>
            <a:spLocks noChangeArrowheads="1"/>
          </p:cNvSpPr>
          <p:nvPr/>
        </p:nvSpPr>
        <p:spPr bwMode="auto">
          <a:xfrm>
            <a:off x="584146" y="2897241"/>
            <a:ext cx="1858979" cy="929489"/>
          </a:xfrm>
          <a:prstGeom prst="roundRect">
            <a:avLst>
              <a:gd name="adj" fmla="val 16667"/>
            </a:avLst>
          </a:prstGeom>
          <a:noFill/>
          <a:ln w="9525">
            <a:noFill/>
            <a:round/>
          </a:ln>
          <a:effectLst/>
        </p:spPr>
        <p:txBody>
          <a:bodyPr wrap="none" anchor="ctr"/>
          <a:p>
            <a:pPr algn="ctr"/>
            <a:r>
              <a:rPr lang="zh-CN" altLang="en-US" sz="2400" dirty="0">
                <a:solidFill>
                  <a:schemeClr val="bg1"/>
                </a:solidFill>
                <a:latin typeface="楷体" panose="02010609060101010101" charset="-122"/>
                <a:ea typeface="楷体" panose="02010609060101010101" charset="-122"/>
                <a:cs typeface="楷体" panose="02010609060101010101" charset="-122"/>
                <a:sym typeface="微软雅黑" panose="020B0503020204020204" pitchFamily="34" charset="-122"/>
              </a:rPr>
              <a:t>游戏导课</a:t>
            </a:r>
            <a:endParaRPr lang="zh-CN" altLang="en-US" sz="2400" dirty="0">
              <a:solidFill>
                <a:schemeClr val="bg1"/>
              </a:solidFill>
              <a:latin typeface="楷体" panose="02010609060101010101" charset="-122"/>
              <a:ea typeface="楷体" panose="02010609060101010101" charset="-122"/>
              <a:cs typeface="楷体" panose="02010609060101010101" charset="-122"/>
              <a:sym typeface="微软雅黑" panose="020B0503020204020204" pitchFamily="34" charset="-122"/>
            </a:endParaRPr>
          </a:p>
          <a:p>
            <a:pPr algn="ctr"/>
            <a:endParaRPr lang="en-US" altLang="zh-CN" sz="2400" dirty="0">
              <a:solidFill>
                <a:schemeClr val="bg1"/>
              </a:solidFill>
              <a:latin typeface="楷体" panose="02010609060101010101" charset="-122"/>
              <a:ea typeface="楷体" panose="02010609060101010101" charset="-122"/>
              <a:cs typeface="楷体" panose="02010609060101010101" charset="-122"/>
              <a:sym typeface="微软雅黑" panose="020B0503020204020204" pitchFamily="34" charset="-122"/>
            </a:endParaRPr>
          </a:p>
        </p:txBody>
      </p:sp>
      <p:sp>
        <p:nvSpPr>
          <p:cNvPr id="68" name="AutoShape 4"/>
          <p:cNvSpPr>
            <a:spLocks noChangeArrowheads="1"/>
          </p:cNvSpPr>
          <p:nvPr/>
        </p:nvSpPr>
        <p:spPr bwMode="auto">
          <a:xfrm>
            <a:off x="3580693" y="2960741"/>
            <a:ext cx="1858979" cy="929489"/>
          </a:xfrm>
          <a:prstGeom prst="roundRect">
            <a:avLst>
              <a:gd name="adj" fmla="val 16667"/>
            </a:avLst>
          </a:prstGeom>
          <a:noFill/>
          <a:ln w="9525">
            <a:noFill/>
            <a:round/>
          </a:ln>
          <a:effectLst/>
        </p:spPr>
        <p:txBody>
          <a:bodyPr wrap="none" anchor="ctr"/>
          <a:p>
            <a:pPr algn="ctr"/>
            <a:r>
              <a:rPr lang="zh-CN" altLang="en-US" sz="2400" b="1" dirty="0">
                <a:solidFill>
                  <a:schemeClr val="bg1"/>
                </a:solidFill>
                <a:latin typeface="楷体" panose="02010609060101010101" charset="-122"/>
                <a:ea typeface="楷体" panose="02010609060101010101" charset="-122"/>
                <a:sym typeface="微软雅黑" panose="020B0503020204020204" pitchFamily="34" charset="-122"/>
              </a:rPr>
              <a:t>接触现象，</a:t>
            </a: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a:p>
            <a:pPr algn="ctr"/>
            <a:r>
              <a:rPr lang="zh-CN" altLang="en-US" sz="2400" b="1" dirty="0">
                <a:solidFill>
                  <a:schemeClr val="bg1"/>
                </a:solidFill>
                <a:latin typeface="楷体" panose="02010609060101010101" charset="-122"/>
                <a:ea typeface="楷体" panose="02010609060101010101" charset="-122"/>
                <a:sym typeface="微软雅黑" panose="020B0503020204020204" pitchFamily="34" charset="-122"/>
              </a:rPr>
              <a:t>质疑与设问</a:t>
            </a: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a:p>
            <a:pPr algn="ct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69" name="AutoShape 6"/>
          <p:cNvSpPr>
            <a:spLocks noChangeArrowheads="1"/>
          </p:cNvSpPr>
          <p:nvPr/>
        </p:nvSpPr>
        <p:spPr bwMode="auto">
          <a:xfrm>
            <a:off x="6732270" y="2754630"/>
            <a:ext cx="1990090" cy="1087120"/>
          </a:xfrm>
          <a:prstGeom prst="roundRect">
            <a:avLst>
              <a:gd name="adj" fmla="val 16667"/>
            </a:avLst>
          </a:prstGeom>
          <a:noFill/>
          <a:ln w="9525">
            <a:noFill/>
            <a:round/>
          </a:ln>
          <a:effectLst/>
        </p:spPr>
        <p:txBody>
          <a:bodyPr wrap="none" anchor="ctr"/>
          <a:p>
            <a:pPr algn="ctr"/>
            <a:r>
              <a:rPr lang="en-US" altLang="zh-CN" sz="2400" dirty="0">
                <a:solidFill>
                  <a:schemeClr val="bg1"/>
                </a:solidFill>
                <a:latin typeface="楷体" panose="02010609060101010101" charset="-122"/>
                <a:ea typeface="楷体" panose="02010609060101010101" charset="-122"/>
                <a:sym typeface="微软雅黑" panose="020B0503020204020204" pitchFamily="34" charset="-122"/>
              </a:rPr>
              <a:t>  </a:t>
            </a:r>
            <a:r>
              <a:rPr lang="zh-CN" sz="2400" b="1" dirty="0">
                <a:solidFill>
                  <a:schemeClr val="bg1"/>
                </a:solidFill>
                <a:latin typeface="楷体" panose="02010609060101010101" charset="-122"/>
                <a:ea typeface="楷体" panose="02010609060101010101" charset="-122"/>
                <a:sym typeface="微软雅黑" panose="020B0503020204020204" pitchFamily="34" charset="-122"/>
              </a:rPr>
              <a:t>收集证据，</a:t>
            </a:r>
            <a:endParaRPr lang="zh-CN" sz="2400" b="1" dirty="0">
              <a:solidFill>
                <a:schemeClr val="bg1"/>
              </a:solidFill>
              <a:latin typeface="楷体" panose="02010609060101010101" charset="-122"/>
              <a:ea typeface="楷体" panose="02010609060101010101" charset="-122"/>
              <a:sym typeface="微软雅黑" panose="020B0503020204020204" pitchFamily="34" charset="-122"/>
            </a:endParaRPr>
          </a:p>
          <a:p>
            <a:pPr algn="ctr"/>
            <a:r>
              <a:rPr lang="zh-CN" sz="2400" b="1" dirty="0">
                <a:solidFill>
                  <a:schemeClr val="bg1"/>
                </a:solidFill>
                <a:latin typeface="楷体" panose="02010609060101010101" charset="-122"/>
                <a:ea typeface="楷体" panose="02010609060101010101" charset="-122"/>
                <a:sym typeface="微软雅黑" panose="020B0503020204020204" pitchFamily="34" charset="-122"/>
              </a:rPr>
              <a:t>建构模型</a:t>
            </a:r>
            <a:endParaRPr lang="zh-CN" sz="2400" b="1"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70" name="AutoShape 7"/>
          <p:cNvSpPr>
            <a:spLocks noChangeArrowheads="1"/>
          </p:cNvSpPr>
          <p:nvPr/>
        </p:nvSpPr>
        <p:spPr bwMode="auto">
          <a:xfrm>
            <a:off x="9632950" y="2979420"/>
            <a:ext cx="1844040" cy="956945"/>
          </a:xfrm>
          <a:prstGeom prst="roundRect">
            <a:avLst>
              <a:gd name="adj" fmla="val 16667"/>
            </a:avLst>
          </a:prstGeom>
          <a:noFill/>
          <a:ln w="9525">
            <a:noFill/>
            <a:round/>
          </a:ln>
          <a:effectLst/>
        </p:spPr>
        <p:txBody>
          <a:bodyPr wrap="none" anchor="ctr"/>
          <a:p>
            <a:pPr algn="ctr"/>
            <a:r>
              <a:rPr lang="zh-CN" altLang="en-US" sz="2400" b="1" dirty="0">
                <a:solidFill>
                  <a:schemeClr val="bg1"/>
                </a:solidFill>
                <a:latin typeface="楷体" panose="02010609060101010101" charset="-122"/>
                <a:ea typeface="楷体" panose="02010609060101010101" charset="-122"/>
                <a:sym typeface="微软雅黑" panose="020B0503020204020204" pitchFamily="34" charset="-122"/>
              </a:rPr>
              <a:t>理论、实验</a:t>
            </a: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a:p>
            <a:pPr algn="ctr"/>
            <a:r>
              <a:rPr lang="zh-CN" altLang="en-US" sz="2400" b="1" dirty="0">
                <a:solidFill>
                  <a:schemeClr val="bg1"/>
                </a:solidFill>
                <a:latin typeface="楷体" panose="02010609060101010101" charset="-122"/>
                <a:ea typeface="楷体" panose="02010609060101010101" charset="-122"/>
                <a:sym typeface="微软雅黑" panose="020B0503020204020204" pitchFamily="34" charset="-122"/>
              </a:rPr>
              <a:t>合作探究</a:t>
            </a: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a:p>
            <a:pPr algn="ct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72" name="AutoShape 21"/>
          <p:cNvSpPr>
            <a:spLocks noChangeArrowheads="1"/>
          </p:cNvSpPr>
          <p:nvPr/>
        </p:nvSpPr>
        <p:spPr bwMode="auto">
          <a:xfrm>
            <a:off x="3728347" y="4713743"/>
            <a:ext cx="1858979" cy="929489"/>
          </a:xfrm>
          <a:prstGeom prst="roundRect">
            <a:avLst>
              <a:gd name="adj" fmla="val 16667"/>
            </a:avLst>
          </a:prstGeom>
          <a:noFill/>
          <a:ln w="9525">
            <a:noFill/>
            <a:round/>
          </a:ln>
          <a:effectLst/>
        </p:spPr>
        <p:txBody>
          <a:bodyPr wrap="none" anchor="ctr"/>
          <a:p>
            <a:pPr algn="ctr"/>
            <a:r>
              <a:rPr lang="zh-CN" altLang="en-US" sz="2400" b="1" dirty="0">
                <a:solidFill>
                  <a:schemeClr val="bg1"/>
                </a:solidFill>
                <a:latin typeface="楷体" panose="02010609060101010101" charset="-122"/>
                <a:ea typeface="楷体" panose="02010609060101010101" charset="-122"/>
                <a:sym typeface="微软雅黑" panose="020B0503020204020204" pitchFamily="34" charset="-122"/>
              </a:rPr>
              <a:t>解决问题</a:t>
            </a: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p:txBody>
      </p:sp>
      <p:grpSp>
        <p:nvGrpSpPr>
          <p:cNvPr id="73" name="组合 72"/>
          <p:cNvGrpSpPr/>
          <p:nvPr/>
        </p:nvGrpSpPr>
        <p:grpSpPr>
          <a:xfrm>
            <a:off x="9460547" y="4644220"/>
            <a:ext cx="1964375" cy="1079461"/>
            <a:chOff x="9087077" y="1527388"/>
            <a:chExt cx="2303707" cy="2303706"/>
          </a:xfrm>
        </p:grpSpPr>
        <p:sp>
          <p:nvSpPr>
            <p:cNvPr id="74"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椭圆 34"/>
            <p:cNvSpPr/>
            <p:nvPr/>
          </p:nvSpPr>
          <p:spPr>
            <a:xfrm>
              <a:off x="9166557" y="1687684"/>
              <a:ext cx="2144746" cy="1997542"/>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6" name="AutoShape 8"/>
          <p:cNvSpPr>
            <a:spLocks noChangeArrowheads="1"/>
          </p:cNvSpPr>
          <p:nvPr/>
        </p:nvSpPr>
        <p:spPr bwMode="auto">
          <a:xfrm>
            <a:off x="9528486" y="4721025"/>
            <a:ext cx="1858979" cy="929489"/>
          </a:xfrm>
          <a:prstGeom prst="roundRect">
            <a:avLst>
              <a:gd name="adj" fmla="val 16667"/>
            </a:avLst>
          </a:prstGeom>
          <a:noFill/>
          <a:ln w="9525">
            <a:noFill/>
            <a:round/>
          </a:ln>
          <a:effectLst/>
        </p:spPr>
        <p:txBody>
          <a:bodyPr wrap="none" anchor="ctr"/>
          <a:p>
            <a:pPr algn="ctr"/>
            <a:r>
              <a:rPr lang="zh-CN" sz="2400" b="1" dirty="0">
                <a:solidFill>
                  <a:schemeClr val="bg1"/>
                </a:solidFill>
                <a:latin typeface="楷体" panose="02010609060101010101" charset="-122"/>
                <a:ea typeface="楷体" panose="02010609060101010101" charset="-122"/>
                <a:sym typeface="微软雅黑" panose="020B0503020204020204" pitchFamily="34" charset="-122"/>
              </a:rPr>
              <a:t>概括总结</a:t>
            </a:r>
            <a:endParaRPr lang="zh-CN" sz="2400" b="1" dirty="0">
              <a:solidFill>
                <a:schemeClr val="bg1"/>
              </a:solidFill>
              <a:latin typeface="楷体" panose="02010609060101010101" charset="-122"/>
              <a:ea typeface="楷体" panose="02010609060101010101" charset="-122"/>
              <a:sym typeface="微软雅黑" panose="020B0503020204020204" pitchFamily="34" charset="-122"/>
            </a:endParaRPr>
          </a:p>
        </p:txBody>
      </p:sp>
      <p:sp>
        <p:nvSpPr>
          <p:cNvPr id="78" name="AutoShape 9"/>
          <p:cNvSpPr>
            <a:spLocks noChangeArrowheads="1"/>
          </p:cNvSpPr>
          <p:nvPr/>
        </p:nvSpPr>
        <p:spPr bwMode="auto">
          <a:xfrm>
            <a:off x="6587009" y="4741980"/>
            <a:ext cx="1858979" cy="929489"/>
          </a:xfrm>
          <a:prstGeom prst="roundRect">
            <a:avLst>
              <a:gd name="adj" fmla="val 16667"/>
            </a:avLst>
          </a:prstGeom>
          <a:noFill/>
          <a:ln w="9525">
            <a:noFill/>
            <a:round/>
          </a:ln>
          <a:effectLst/>
        </p:spPr>
        <p:txBody>
          <a:bodyPr wrap="none" anchor="ctr"/>
          <a:p>
            <a:pPr algn="ctr"/>
            <a:r>
              <a:rPr lang="zh-CN" sz="2400" b="1" dirty="0">
                <a:solidFill>
                  <a:schemeClr val="bg1"/>
                </a:solidFill>
                <a:latin typeface="楷体" panose="02010609060101010101" charset="-122"/>
                <a:ea typeface="楷体" panose="02010609060101010101" charset="-122"/>
                <a:sym typeface="微软雅黑" panose="020B0503020204020204" pitchFamily="34" charset="-122"/>
              </a:rPr>
              <a:t>引用</a:t>
            </a:r>
            <a:endParaRPr lang="zh-CN" altLang="en-US" sz="2400" b="1" dirty="0">
              <a:solidFill>
                <a:schemeClr val="bg1"/>
              </a:solidFill>
              <a:latin typeface="楷体" panose="02010609060101010101" charset="-122"/>
              <a:ea typeface="楷体" panose="02010609060101010101" charset="-122"/>
              <a:sym typeface="微软雅黑" panose="020B0503020204020204" pitchFamily="34" charset="-122"/>
            </a:endParaRPr>
          </a:p>
        </p:txBody>
      </p:sp>
      <p:pic>
        <p:nvPicPr>
          <p:cNvPr id="23" name="图片 22"/>
          <p:cNvPicPr>
            <a:picLocks noChangeAspect="1"/>
          </p:cNvPicPr>
          <p:nvPr/>
        </p:nvPicPr>
        <p:blipFill>
          <a:blip r:embed="rId1"/>
          <a:stretch>
            <a:fillRect/>
          </a:stretch>
        </p:blipFill>
        <p:spPr>
          <a:xfrm>
            <a:off x="-7620" y="46990"/>
            <a:ext cx="1104265" cy="1104265"/>
          </a:xfrm>
          <a:prstGeom prst="ellipse">
            <a:avLst/>
          </a:prstGeom>
        </p:spPr>
      </p:pic>
      <p:sp>
        <p:nvSpPr>
          <p:cNvPr id="17"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600" fill="hold"/>
                                        <p:tgtEl>
                                          <p:spTgt spid="11"/>
                                        </p:tgtEl>
                                        <p:attrNameLst>
                                          <p:attrName>ppt_x</p:attrName>
                                        </p:attrNameLst>
                                      </p:cBhvr>
                                      <p:tavLst>
                                        <p:tav tm="0">
                                          <p:val>
                                            <p:strVal val="1+#ppt_w/2"/>
                                          </p:val>
                                        </p:tav>
                                        <p:tav tm="100000">
                                          <p:val>
                                            <p:strVal val="#ppt_x"/>
                                          </p:val>
                                        </p:tav>
                                      </p:tavLst>
                                    </p:anim>
                                    <p:anim calcmode="lin" valueType="num">
                                      <p:cBhvr additive="base">
                                        <p:cTn id="13" dur="6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4" decel="100000" fill="hold" grpId="0" nodeType="withEffect">
                                  <p:stCondLst>
                                    <p:cond delay="15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45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60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75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par>
                          <p:cTn id="30" fill="hold">
                            <p:stCondLst>
                              <p:cond delay="1250"/>
                            </p:stCondLst>
                            <p:childTnLst>
                              <p:par>
                                <p:cTn id="31" presetID="2" presetClass="entr" presetSubtype="8" decel="100000"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additive="base">
                                        <p:cTn id="33" dur="500" fill="hold"/>
                                        <p:tgtEl>
                                          <p:spTgt spid="67"/>
                                        </p:tgtEl>
                                        <p:attrNameLst>
                                          <p:attrName>ppt_x</p:attrName>
                                        </p:attrNameLst>
                                      </p:cBhvr>
                                      <p:tavLst>
                                        <p:tav tm="0">
                                          <p:val>
                                            <p:strVal val="0-#ppt_w/2"/>
                                          </p:val>
                                        </p:tav>
                                        <p:tav tm="100000">
                                          <p:val>
                                            <p:strVal val="#ppt_x"/>
                                          </p:val>
                                        </p:tav>
                                      </p:tavLst>
                                    </p:anim>
                                    <p:anim calcmode="lin" valueType="num">
                                      <p:cBhvr additive="base">
                                        <p:cTn id="34" dur="500" fill="hold"/>
                                        <p:tgtEl>
                                          <p:spTgt spid="67"/>
                                        </p:tgtEl>
                                        <p:attrNameLst>
                                          <p:attrName>ppt_y</p:attrName>
                                        </p:attrNameLst>
                                      </p:cBhvr>
                                      <p:tavLst>
                                        <p:tav tm="0">
                                          <p:val>
                                            <p:strVal val="#ppt_y"/>
                                          </p:val>
                                        </p:tav>
                                        <p:tav tm="100000">
                                          <p:val>
                                            <p:strVal val="#ppt_y"/>
                                          </p:val>
                                        </p:tav>
                                      </p:tavLst>
                                    </p:anim>
                                  </p:childTnLst>
                                </p:cTn>
                              </p:par>
                              <p:par>
                                <p:cTn id="35" presetID="2" presetClass="entr" presetSubtype="8" decel="10000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0-#ppt_w/2"/>
                                          </p:val>
                                        </p:tav>
                                        <p:tav tm="100000">
                                          <p:val>
                                            <p:strVal val="#ppt_x"/>
                                          </p:val>
                                        </p:tav>
                                      </p:tavLst>
                                    </p:anim>
                                    <p:anim calcmode="lin" valueType="num">
                                      <p:cBhvr additive="base">
                                        <p:cTn id="38" dur="500" fill="hold"/>
                                        <p:tgtEl>
                                          <p:spTgt spid="49"/>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2" presetClass="entr" presetSubtype="8"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par>
                          <p:cTn id="43" fill="hold">
                            <p:stCondLst>
                              <p:cond delay="2250"/>
                            </p:stCondLst>
                            <p:childTnLst>
                              <p:par>
                                <p:cTn id="44" presetID="10" presetClass="entr" presetSubtype="0"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750"/>
                                        <p:tgtEl>
                                          <p:spTgt spid="68"/>
                                        </p:tgtEl>
                                      </p:cBhvr>
                                    </p:animEffect>
                                  </p:childTnLst>
                                </p:cTn>
                              </p:par>
                              <p:par>
                                <p:cTn id="47" presetID="10"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750"/>
                                        <p:tgtEl>
                                          <p:spTgt spid="52"/>
                                        </p:tgtEl>
                                      </p:cBhvr>
                                    </p:animEffect>
                                  </p:childTnLst>
                                </p:cTn>
                              </p:par>
                            </p:childTnLst>
                          </p:cTn>
                        </p:par>
                        <p:par>
                          <p:cTn id="50" fill="hold">
                            <p:stCondLst>
                              <p:cond delay="3250"/>
                            </p:stCondLst>
                            <p:childTnLst>
                              <p:par>
                                <p:cTn id="51" presetID="22" presetClass="entr" presetSubtype="8"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left)">
                                      <p:cBhvr>
                                        <p:cTn id="53" dur="500"/>
                                        <p:tgtEl>
                                          <p:spTgt spid="46"/>
                                        </p:tgtEl>
                                      </p:cBhvr>
                                    </p:animEffect>
                                  </p:childTnLst>
                                </p:cTn>
                              </p:par>
                            </p:childTnLst>
                          </p:cTn>
                        </p:par>
                        <p:par>
                          <p:cTn id="54" fill="hold">
                            <p:stCondLst>
                              <p:cond delay="3750"/>
                            </p:stCondLst>
                            <p:childTnLst>
                              <p:par>
                                <p:cTn id="55" presetID="10" presetClass="entr" presetSubtype="0" fill="hold" grpId="0" nodeType="after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750"/>
                                        <p:tgtEl>
                                          <p:spTgt spid="69"/>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750"/>
                                        <p:tgtEl>
                                          <p:spTgt spid="55"/>
                                        </p:tgtEl>
                                      </p:cBhvr>
                                    </p:animEffect>
                                  </p:childTnLst>
                                </p:cTn>
                              </p:par>
                            </p:childTnLst>
                          </p:cTn>
                        </p:par>
                        <p:par>
                          <p:cTn id="61" fill="hold">
                            <p:stCondLst>
                              <p:cond delay="4750"/>
                            </p:stCondLst>
                            <p:childTnLst>
                              <p:par>
                                <p:cTn id="62" presetID="22" presetClass="entr" presetSubtype="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p:stCondLst>
                              <p:cond delay="5250"/>
                            </p:stCondLst>
                            <p:childTnLst>
                              <p:par>
                                <p:cTn id="66" presetID="10" presetClass="entr" presetSubtype="0"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750"/>
                                        <p:tgtEl>
                                          <p:spTgt spid="70"/>
                                        </p:tgtEl>
                                      </p:cBhvr>
                                    </p:animEffect>
                                  </p:childTnLst>
                                </p:cTn>
                              </p:par>
                              <p:par>
                                <p:cTn id="69" presetID="10"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750"/>
                                        <p:tgtEl>
                                          <p:spTgt spid="58"/>
                                        </p:tgtEl>
                                      </p:cBhvr>
                                    </p:animEffect>
                                  </p:childTnLst>
                                </p:cTn>
                              </p:par>
                            </p:childTnLst>
                          </p:cTn>
                        </p:par>
                        <p:par>
                          <p:cTn id="72" fill="hold">
                            <p:stCondLst>
                              <p:cond delay="6250"/>
                            </p:stCondLst>
                            <p:childTnLst>
                              <p:par>
                                <p:cTn id="73" presetID="22" presetClass="entr" presetSubtype="1"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fade">
                                      <p:cBhvr>
                                        <p:cTn id="78" dur="750"/>
                                        <p:tgtEl>
                                          <p:spTgt spid="73"/>
                                        </p:tgtEl>
                                      </p:cBhvr>
                                    </p:animEffect>
                                  </p:childTnLst>
                                </p:cTn>
                              </p:par>
                            </p:childTnLst>
                          </p:cTn>
                        </p:par>
                        <p:par>
                          <p:cTn id="79" fill="hold">
                            <p:stCondLst>
                              <p:cond delay="6750"/>
                            </p:stCondLst>
                            <p:childTnLst>
                              <p:par>
                                <p:cTn id="80" presetID="10" presetClass="entr" presetSubtype="0" fill="hold" grpId="0"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750"/>
                                        <p:tgtEl>
                                          <p:spTgt spid="76"/>
                                        </p:tgtEl>
                                      </p:cBhvr>
                                    </p:animEffect>
                                  </p:childTnLst>
                                </p:cTn>
                              </p:par>
                            </p:childTnLst>
                          </p:cTn>
                        </p:par>
                        <p:par>
                          <p:cTn id="83" fill="hold">
                            <p:stCondLst>
                              <p:cond delay="7750"/>
                            </p:stCondLst>
                            <p:childTnLst>
                              <p:par>
                                <p:cTn id="84" presetID="22" presetClass="entr" presetSubtype="2"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wipe(right)">
                                      <p:cBhvr>
                                        <p:cTn id="86" dur="500"/>
                                        <p:tgtEl>
                                          <p:spTgt spid="44"/>
                                        </p:tgtEl>
                                      </p:cBhvr>
                                    </p:animEffect>
                                  </p:childTnLst>
                                </p:cTn>
                              </p:par>
                              <p:par>
                                <p:cTn id="87" presetID="10" presetClass="entr" presetSubtype="0" fill="hold" nodeType="with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fade">
                                      <p:cBhvr>
                                        <p:cTn id="89" dur="750"/>
                                        <p:tgtEl>
                                          <p:spTgt spid="61"/>
                                        </p:tgtEl>
                                      </p:cBhvr>
                                    </p:animEffect>
                                  </p:childTnLst>
                                </p:cTn>
                              </p:par>
                            </p:childTnLst>
                          </p:cTn>
                        </p:par>
                        <p:par>
                          <p:cTn id="90" fill="hold">
                            <p:stCondLst>
                              <p:cond delay="8250"/>
                            </p:stCondLst>
                            <p:childTnLst>
                              <p:par>
                                <p:cTn id="91" presetID="10" presetClass="entr" presetSubtype="0" fill="hold" grpId="0" nodeType="after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fade">
                                      <p:cBhvr>
                                        <p:cTn id="93" dur="750"/>
                                        <p:tgtEl>
                                          <p:spTgt spid="78"/>
                                        </p:tgtEl>
                                      </p:cBhvr>
                                    </p:animEffect>
                                  </p:childTnLst>
                                </p:cTn>
                              </p:par>
                            </p:childTnLst>
                          </p:cTn>
                        </p:par>
                        <p:par>
                          <p:cTn id="94" fill="hold">
                            <p:stCondLst>
                              <p:cond delay="9250"/>
                            </p:stCondLst>
                            <p:childTnLst>
                              <p:par>
                                <p:cTn id="95" presetID="22" presetClass="entr" presetSubtype="2" fill="hold" grpId="0" nodeType="after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right)">
                                      <p:cBhvr>
                                        <p:cTn id="97" dur="500"/>
                                        <p:tgtEl>
                                          <p:spTgt spid="43"/>
                                        </p:tgtEl>
                                      </p:cBhvr>
                                    </p:animEffect>
                                  </p:childTnLst>
                                </p:cTn>
                              </p:par>
                              <p:par>
                                <p:cTn id="98" presetID="10" presetClass="entr" presetSubtype="0" fill="hold"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750"/>
                                        <p:tgtEl>
                                          <p:spTgt spid="64"/>
                                        </p:tgtEl>
                                      </p:cBhvr>
                                    </p:animEffect>
                                  </p:childTnLst>
                                </p:cTn>
                              </p:par>
                            </p:childTnLst>
                          </p:cTn>
                        </p:par>
                        <p:par>
                          <p:cTn id="101" fill="hold">
                            <p:stCondLst>
                              <p:cond delay="9750"/>
                            </p:stCondLst>
                            <p:childTnLst>
                              <p:par>
                                <p:cTn id="102" presetID="10" presetClass="entr" presetSubtype="0" fill="hold" grpId="0" nodeType="afterEffect">
                                  <p:stCondLst>
                                    <p:cond delay="0"/>
                                  </p:stCondLst>
                                  <p:childTnLst>
                                    <p:set>
                                      <p:cBhvr>
                                        <p:cTn id="103" dur="1" fill="hold">
                                          <p:stCondLst>
                                            <p:cond delay="0"/>
                                          </p:stCondLst>
                                        </p:cTn>
                                        <p:tgtEl>
                                          <p:spTgt spid="72"/>
                                        </p:tgtEl>
                                        <p:attrNameLst>
                                          <p:attrName>style.visibility</p:attrName>
                                        </p:attrNameLst>
                                      </p:cBhvr>
                                      <p:to>
                                        <p:strVal val="visible"/>
                                      </p:to>
                                    </p:set>
                                    <p:animEffect transition="in" filter="fade">
                                      <p:cBhvr>
                                        <p:cTn id="104" dur="75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7" grpId="0"/>
      <p:bldP spid="38" grpId="0"/>
      <p:bldP spid="39" grpId="0"/>
      <p:bldP spid="40" grpId="0"/>
      <p:bldP spid="43" grpId="0" bldLvl="0" animBg="1"/>
      <p:bldP spid="44" grpId="0" bldLvl="0" animBg="1"/>
      <p:bldP spid="45" grpId="0" bldLvl="0" animBg="1"/>
      <p:bldP spid="46" grpId="0" bldLvl="0" animBg="1"/>
      <p:bldP spid="47" grpId="0" bldLvl="0" animBg="1"/>
      <p:bldP spid="48" grpId="0" bldLvl="0" animBg="1"/>
      <p:bldP spid="67" grpId="0" bldLvl="0" animBg="1"/>
      <p:bldP spid="68" grpId="0" bldLvl="0" animBg="1"/>
      <p:bldP spid="69" grpId="0" bldLvl="0" animBg="1"/>
      <p:bldP spid="70" grpId="0" bldLvl="0" animBg="1"/>
      <p:bldP spid="72" grpId="0" bldLvl="0" animBg="1"/>
      <p:bldP spid="76" grpId="0" bldLvl="0" animBg="1"/>
      <p:bldP spid="7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a:spLocks noChangeArrowheads="1"/>
          </p:cNvSpPr>
          <p:nvPr/>
        </p:nvSpPr>
        <p:spPr bwMode="auto">
          <a:xfrm>
            <a:off x="2435514" y="5387764"/>
            <a:ext cx="10196644"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just">
              <a:lnSpc>
                <a:spcPct val="150000"/>
              </a:lnSpc>
            </a:pPr>
            <a:r>
              <a:rPr lang="zh-CN" altLang="en-US" sz="2400" b="1" dirty="0">
                <a:solidFill>
                  <a:schemeClr val="tx1">
                    <a:lumMod val="85000"/>
                    <a:lumOff val="15000"/>
                  </a:schemeClr>
                </a:solidFill>
                <a:latin typeface="楷体" panose="02010609060101010101" charset="-122"/>
                <a:ea typeface="楷体" panose="02010609060101010101" charset="-122"/>
                <a:sym typeface="微软雅黑" panose="020B0503020204020204" pitchFamily="34" charset="-122"/>
              </a:rPr>
              <a:t>为了激发学生探究的好奇心和学习的兴趣，引起注意，让学生在轻松的</a:t>
            </a:r>
            <a:endParaRPr lang="en-US" altLang="zh-CN" sz="2400" b="1" dirty="0">
              <a:solidFill>
                <a:schemeClr val="tx1">
                  <a:lumMod val="85000"/>
                  <a:lumOff val="15000"/>
                </a:schemeClr>
              </a:solidFill>
              <a:latin typeface="楷体" panose="02010609060101010101" charset="-122"/>
              <a:ea typeface="楷体" panose="02010609060101010101" charset="-122"/>
              <a:sym typeface="微软雅黑" panose="020B0503020204020204" pitchFamily="34" charset="-122"/>
            </a:endParaRPr>
          </a:p>
          <a:p>
            <a:pPr algn="just">
              <a:lnSpc>
                <a:spcPct val="150000"/>
              </a:lnSpc>
            </a:pPr>
            <a:r>
              <a:rPr lang="zh-CN" altLang="en-US" sz="2400" b="1" dirty="0">
                <a:solidFill>
                  <a:schemeClr val="tx1">
                    <a:lumMod val="85000"/>
                    <a:lumOff val="15000"/>
                  </a:schemeClr>
                </a:solidFill>
                <a:latin typeface="楷体" panose="02010609060101010101" charset="-122"/>
                <a:ea typeface="楷体" panose="02010609060101010101" charset="-122"/>
                <a:sym typeface="微软雅黑" panose="020B0503020204020204" pitchFamily="34" charset="-122"/>
              </a:rPr>
              <a:t>气氛中进入到本课的学习</a:t>
            </a:r>
            <a:endParaRPr lang="zh-CN" altLang="en-US" sz="2400" b="1" dirty="0">
              <a:solidFill>
                <a:schemeClr val="tx1">
                  <a:lumMod val="85000"/>
                  <a:lumOff val="15000"/>
                </a:schemeClr>
              </a:solidFill>
              <a:latin typeface="楷体" panose="02010609060101010101" charset="-122"/>
              <a:ea typeface="楷体" panose="02010609060101010101" charset="-122"/>
              <a:sym typeface="微软雅黑" panose="020B0503020204020204" pitchFamily="34" charset="-122"/>
            </a:endParaRPr>
          </a:p>
        </p:txBody>
      </p:sp>
      <p:grpSp>
        <p:nvGrpSpPr>
          <p:cNvPr id="14" name="组合 13"/>
          <p:cNvGrpSpPr/>
          <p:nvPr/>
        </p:nvGrpSpPr>
        <p:grpSpPr>
          <a:xfrm>
            <a:off x="470697" y="1585948"/>
            <a:ext cx="2396889" cy="790167"/>
            <a:chOff x="6045362" y="2134666"/>
            <a:chExt cx="2396889" cy="790167"/>
          </a:xfrm>
        </p:grpSpPr>
        <p:grpSp>
          <p:nvGrpSpPr>
            <p:cNvPr id="11" name="组合 10"/>
            <p:cNvGrpSpPr/>
            <p:nvPr/>
          </p:nvGrpSpPr>
          <p:grpSpPr>
            <a:xfrm>
              <a:off x="6045362" y="2134666"/>
              <a:ext cx="2396889" cy="790167"/>
              <a:chOff x="9087077" y="1527388"/>
              <a:chExt cx="2303707" cy="2303706"/>
            </a:xfrm>
          </p:grpSpPr>
          <p:sp>
            <p:nvSpPr>
              <p:cNvPr id="12" name="椭圆 33"/>
              <p:cNvSpPr/>
              <p:nvPr/>
            </p:nvSpPr>
            <p:spPr>
              <a:xfrm>
                <a:off x="9087077" y="1527388"/>
                <a:ext cx="2303707"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34"/>
              <p:cNvSpPr/>
              <p:nvPr/>
            </p:nvSpPr>
            <p:spPr>
              <a:xfrm>
                <a:off x="9166557" y="1710379"/>
                <a:ext cx="2144746" cy="1937724"/>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tileRect/>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文本框 30"/>
            <p:cNvSpPr txBox="1">
              <a:spLocks noChangeArrowheads="1"/>
            </p:cNvSpPr>
            <p:nvPr/>
          </p:nvSpPr>
          <p:spPr bwMode="auto">
            <a:xfrm>
              <a:off x="6292583" y="2264259"/>
              <a:ext cx="188621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800" dirty="0">
                  <a:solidFill>
                    <a:schemeClr val="bg1"/>
                  </a:solidFill>
                  <a:latin typeface="楷体" panose="02010609060101010101" charset="-122"/>
                  <a:ea typeface="楷体" panose="02010609060101010101" charset="-122"/>
                  <a:sym typeface="微软雅黑" panose="020B0503020204020204" pitchFamily="34" charset="-122"/>
                </a:rPr>
                <a:t>游戏物理</a:t>
              </a:r>
              <a:endParaRPr lang="zh-CN" altLang="en-US" sz="28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grpSp>
        <p:nvGrpSpPr>
          <p:cNvPr id="15" name="组合 14"/>
          <p:cNvGrpSpPr/>
          <p:nvPr/>
        </p:nvGrpSpPr>
        <p:grpSpPr>
          <a:xfrm>
            <a:off x="3799023" y="400194"/>
            <a:ext cx="4593954" cy="1031890"/>
            <a:chOff x="3590568" y="400194"/>
            <a:chExt cx="5213316" cy="1031890"/>
          </a:xfrm>
        </p:grpSpPr>
        <p:grpSp>
          <p:nvGrpSpPr>
            <p:cNvPr id="16" name="组合 15"/>
            <p:cNvGrpSpPr/>
            <p:nvPr/>
          </p:nvGrpSpPr>
          <p:grpSpPr>
            <a:xfrm>
              <a:off x="3590568" y="400194"/>
              <a:ext cx="5213316" cy="1031890"/>
              <a:chOff x="7038412" y="5298115"/>
              <a:chExt cx="3099874" cy="517828"/>
            </a:xfrm>
          </p:grpSpPr>
          <p:grpSp>
            <p:nvGrpSpPr>
              <p:cNvPr id="18" name="组合 17"/>
              <p:cNvGrpSpPr/>
              <p:nvPr/>
            </p:nvGrpSpPr>
            <p:grpSpPr>
              <a:xfrm>
                <a:off x="7038412" y="5298115"/>
                <a:ext cx="3099874" cy="517828"/>
                <a:chOff x="5718131" y="5650928"/>
                <a:chExt cx="4596458" cy="767829"/>
              </a:xfrm>
            </p:grpSpPr>
            <p:sp>
              <p:nvSpPr>
                <p:cNvPr id="20" name="圆角矩形 19"/>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圆角矩形 20"/>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TextBox 19"/>
              <p:cNvSpPr txBox="1"/>
              <p:nvPr/>
            </p:nvSpPr>
            <p:spPr>
              <a:xfrm>
                <a:off x="7752953" y="5433395"/>
                <a:ext cx="124651"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7" name="矩形 16"/>
            <p:cNvSpPr/>
            <p:nvPr/>
          </p:nvSpPr>
          <p:spPr>
            <a:xfrm>
              <a:off x="4055479" y="625993"/>
              <a:ext cx="4283494" cy="645160"/>
            </a:xfrm>
            <a:prstGeom prst="rect">
              <a:avLst/>
            </a:prstGeom>
          </p:spPr>
          <p:txBody>
            <a:bodyPr wrap="square">
              <a:spAutoFit/>
            </a:bodyPr>
            <a:lstStyle/>
            <a:p>
              <a:pPr algn="ctr"/>
              <a:r>
                <a:rPr lang="zh-CN" altLang="en-US" sz="3600" dirty="0">
                  <a:solidFill>
                    <a:schemeClr val="bg1"/>
                  </a:solidFill>
                  <a:latin typeface="楷体" panose="02010609060101010101" charset="-122"/>
                  <a:ea typeface="楷体" panose="02010609060101010101" charset="-122"/>
                  <a:sym typeface="微软雅黑" panose="020B0503020204020204" pitchFamily="34" charset="-122"/>
                </a:rPr>
                <a:t>导入新课</a:t>
              </a:r>
              <a:endParaRPr lang="zh-CN" altLang="en-US" sz="3600" dirty="0">
                <a:solidFill>
                  <a:schemeClr val="bg1"/>
                </a:solidFill>
                <a:latin typeface="楷体" panose="02010609060101010101" charset="-122"/>
                <a:ea typeface="楷体" panose="02010609060101010101" charset="-122"/>
                <a:sym typeface="微软雅黑" panose="020B0503020204020204" pitchFamily="34" charset="-122"/>
              </a:endParaRPr>
            </a:p>
          </p:txBody>
        </p:sp>
      </p:grpSp>
      <p:grpSp>
        <p:nvGrpSpPr>
          <p:cNvPr id="2" name="Group 127"/>
          <p:cNvGrpSpPr/>
          <p:nvPr/>
        </p:nvGrpSpPr>
        <p:grpSpPr>
          <a:xfrm>
            <a:off x="301308" y="5618727"/>
            <a:ext cx="2133600" cy="521556"/>
            <a:chOff x="431" y="1570"/>
            <a:chExt cx="1225" cy="427"/>
          </a:xfrm>
        </p:grpSpPr>
        <p:sp>
          <p:nvSpPr>
            <p:cNvPr id="90241" name="AutoShape 129"/>
            <p:cNvSpPr>
              <a:spLocks noChangeArrowheads="1"/>
            </p:cNvSpPr>
            <p:nvPr/>
          </p:nvSpPr>
          <p:spPr bwMode="gray">
            <a:xfrm>
              <a:off x="431" y="1570"/>
              <a:ext cx="1224" cy="409"/>
            </a:xfrm>
            <a:prstGeom prst="roundRect">
              <a:avLst>
                <a:gd name="adj" fmla="val 17509"/>
              </a:avLst>
            </a:prstGeom>
            <a:solidFill>
              <a:schemeClr val="accent4">
                <a:lumMod val="75000"/>
                <a:alpha val="47000"/>
              </a:schemeClr>
            </a:solidFill>
            <a:ln>
              <a:noFill/>
            </a:ln>
            <a:effec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04" name="Text Box 133"/>
            <p:cNvSpPr txBox="1"/>
            <p:nvPr/>
          </p:nvSpPr>
          <p:spPr>
            <a:xfrm>
              <a:off x="431" y="1570"/>
              <a:ext cx="1225" cy="427"/>
            </a:xfrm>
            <a:prstGeom prst="rect">
              <a:avLst/>
            </a:prstGeom>
            <a:noFill/>
            <a:ln w="9525">
              <a:noFill/>
            </a:ln>
          </p:spPr>
          <p:txBody>
            <a:bodyPr anchor="t">
              <a:spAutoFit/>
            </a:bodyPr>
            <a:p>
              <a:pPr algn="ctr" eaLnBrk="0" hangingPunct="0"/>
              <a:r>
                <a:rPr lang="zh-CN" altLang="en-US" sz="2800" dirty="0">
                  <a:solidFill>
                    <a:schemeClr val="tx1"/>
                  </a:solidFill>
                  <a:latin typeface="楷体" panose="02010609060101010101" charset="-122"/>
                  <a:ea typeface="楷体" panose="02010609060101010101" charset="-122"/>
                </a:rPr>
                <a:t>设计意图</a:t>
              </a:r>
              <a:endParaRPr lang="zh-CN" altLang="en-US" sz="2800" dirty="0">
                <a:solidFill>
                  <a:schemeClr val="tx1"/>
                </a:solidFill>
                <a:latin typeface="楷体" panose="02010609060101010101" charset="-122"/>
                <a:ea typeface="楷体" panose="02010609060101010101" charset="-122"/>
              </a:endParaRPr>
            </a:p>
          </p:txBody>
        </p:sp>
      </p:grpSp>
      <p:pic>
        <p:nvPicPr>
          <p:cNvPr id="7" name="图片 6" descr="IMG_2570"/>
          <p:cNvPicPr>
            <a:picLocks noChangeAspect="1"/>
          </p:cNvPicPr>
          <p:nvPr/>
        </p:nvPicPr>
        <p:blipFill>
          <a:blip r:embed="rId1"/>
          <a:stretch>
            <a:fillRect/>
          </a:stretch>
        </p:blipFill>
        <p:spPr>
          <a:xfrm>
            <a:off x="4156710" y="1924685"/>
            <a:ext cx="4124325" cy="2241550"/>
          </a:xfrm>
          <a:prstGeom prst="rect">
            <a:avLst/>
          </a:prstGeom>
        </p:spPr>
      </p:pic>
      <p:pic>
        <p:nvPicPr>
          <p:cNvPr id="9" name="图片 8" descr="IMG_2573"/>
          <p:cNvPicPr>
            <a:picLocks noChangeAspect="1"/>
          </p:cNvPicPr>
          <p:nvPr/>
        </p:nvPicPr>
        <p:blipFill>
          <a:blip r:embed="rId2"/>
          <a:stretch>
            <a:fillRect/>
          </a:stretch>
        </p:blipFill>
        <p:spPr>
          <a:xfrm>
            <a:off x="8281035" y="2886075"/>
            <a:ext cx="3758565" cy="2106295"/>
          </a:xfrm>
          <a:prstGeom prst="rect">
            <a:avLst/>
          </a:prstGeom>
        </p:spPr>
      </p:pic>
      <p:pic>
        <p:nvPicPr>
          <p:cNvPr id="10" name="图片 9" descr="IMG_2567"/>
          <p:cNvPicPr>
            <a:picLocks noChangeAspect="1"/>
          </p:cNvPicPr>
          <p:nvPr/>
        </p:nvPicPr>
        <p:blipFill>
          <a:blip r:embed="rId3"/>
          <a:srcRect t="37090" r="-861" b="36723"/>
          <a:stretch>
            <a:fillRect/>
          </a:stretch>
        </p:blipFill>
        <p:spPr>
          <a:xfrm>
            <a:off x="301625" y="2861945"/>
            <a:ext cx="3834765" cy="2155190"/>
          </a:xfrm>
          <a:prstGeom prst="rect">
            <a:avLst/>
          </a:prstGeom>
        </p:spPr>
      </p:pic>
      <p:pic>
        <p:nvPicPr>
          <p:cNvPr id="23" name="图片 22"/>
          <p:cNvPicPr>
            <a:picLocks noChangeAspect="1"/>
          </p:cNvPicPr>
          <p:nvPr/>
        </p:nvPicPr>
        <p:blipFill>
          <a:blip r:embed="rId4"/>
          <a:stretch>
            <a:fillRect/>
          </a:stretch>
        </p:blipFill>
        <p:spPr>
          <a:xfrm>
            <a:off x="-7620" y="46990"/>
            <a:ext cx="1104265" cy="1104265"/>
          </a:xfrm>
          <a:prstGeom prst="ellipse">
            <a:avLst/>
          </a:prstGeom>
        </p:spPr>
      </p:pic>
      <p:sp>
        <p:nvSpPr>
          <p:cNvPr id="3" name="矩形 259"/>
          <p:cNvSpPr>
            <a:spLocks noChangeArrowheads="1"/>
          </p:cNvSpPr>
          <p:nvPr/>
        </p:nvSpPr>
        <p:spPr bwMode="auto">
          <a:xfrm>
            <a:off x="1093470" y="46990"/>
            <a:ext cx="3331845" cy="44259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华南师大附中汕尾学校</a:t>
            </a:r>
            <a:endParaRPr kumimoji="0" lang="en-US" altLang="zh-CN" sz="18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a:p>
            <a:pPr marL="0" marR="0" lvl="0" indent="0" algn="dist" defTabSz="3429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900" b="1" i="0" u="none" strike="noStrike" kern="1200" cap="none" spc="0" normalizeH="0" baseline="0" noProof="0" dirty="0" err="1">
                <a:ln>
                  <a:noFill/>
                </a:ln>
                <a:solidFill>
                  <a:srgbClr val="E24DE0"/>
                </a:solidFill>
                <a:effectLst/>
                <a:uLnTx/>
                <a:uFillTx/>
                <a:cs typeface="微软雅黑" panose="020B0503020204020204" pitchFamily="34" charset="-122"/>
                <a:sym typeface="Calibri" panose="020F0502020204030204" charset="0"/>
              </a:rPr>
              <a:t>Shanwei</a:t>
            </a:r>
            <a:r>
              <a:rPr kumimoji="0" lang="en-US" altLang="zh-CN" sz="9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 School Of The Affiliated High School Of SC</a:t>
            </a:r>
            <a:r>
              <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rPr>
              <a:t>NU</a:t>
            </a:r>
            <a:endParaRPr kumimoji="0" lang="en-US" altLang="zh-CN" sz="700" b="1" i="0" u="none" strike="noStrike" kern="1200" cap="none" spc="0" normalizeH="0" baseline="0" noProof="0" dirty="0">
              <a:ln>
                <a:noFill/>
              </a:ln>
              <a:solidFill>
                <a:srgbClr val="E24DE0"/>
              </a:solidFill>
              <a:effectLst/>
              <a:uLnTx/>
              <a:uFillTx/>
              <a:cs typeface="微软雅黑" panose="020B0503020204020204" pitchFamily="34" charset="-122"/>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500"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90"/>
                                          </p:val>
                                        </p:tav>
                                        <p:tav tm="100000">
                                          <p:val>
                                            <p:fltVal val="0"/>
                                          </p:val>
                                        </p:tav>
                                      </p:tavLst>
                                    </p:anim>
                                    <p:animEffect transition="in" filter="fade">
                                      <p:cBhvr>
                                        <p:cTn id="15" dur="500"/>
                                        <p:tgtEl>
                                          <p:spTgt spid="14"/>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1000"/>
                            </p:stCondLst>
                            <p:childTnLst>
                              <p:par>
                                <p:cTn id="21" presetID="18" presetClass="entr" presetSubtype="12"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1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slide(fromBottom)">
                                      <p:cBhvr>
                                        <p:cTn id="32" dur="500"/>
                                        <p:tgtEl>
                                          <p:spTgt spid="2"/>
                                        </p:tgtEl>
                                      </p:cBhvr>
                                    </p:animEffect>
                                  </p:childTnLst>
                                </p:cTn>
                              </p:par>
                            </p:childTnLst>
                          </p:cTn>
                        </p:par>
                        <p:par>
                          <p:cTn id="33" fill="hold">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strips(downRight)">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KSO_WM_UNIT_PLACING_PICTURE_USER_VIEWPORT" val="{&quot;height&quot;:7318,&quot;width&quot;:15840}"/>
</p:tagLst>
</file>

<file path=ppt/tags/tag2.xml><?xml version="1.0" encoding="utf-8"?>
<p:tagLst xmlns:p="http://schemas.openxmlformats.org/presentationml/2006/main">
  <p:tag name="KSO_WM_UNIT_TABLE_BEAUTIFY" val="smartTable{ab4c9546-2a76-49b5-8dcd-ee0395653f15}"/>
  <p:tag name="TABLE_ENDDRAG_ORIGIN_RECT" val="517*220"/>
  <p:tag name="TABLE_ENDDRAG_RECT" val="11*321*517*220"/>
</p:tagLst>
</file>

<file path=ppt/tags/tag3.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fontScheme name="自定义 6">
      <a:majorFont>
        <a:latin typeface="Arial"/>
        <a:ea typeface="微软雅黑 Light"/>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10.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11.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12.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13.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14.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15.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16.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2.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3.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4.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5.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6.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7.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8.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ppt/theme/themeOverride9.xml><?xml version="1.0" encoding="utf-8"?>
<a:themeOverride xmlns:a="http://schemas.openxmlformats.org/drawingml/2006/main">
  <a:clrScheme name="自定义 42-绿色清新">
    <a:dk1>
      <a:srgbClr val="000000"/>
    </a:dk1>
    <a:lt1>
      <a:srgbClr val="FFFFFF"/>
    </a:lt1>
    <a:dk2>
      <a:srgbClr val="778495"/>
    </a:dk2>
    <a:lt2>
      <a:srgbClr val="F0F0F0"/>
    </a:lt2>
    <a:accent1>
      <a:srgbClr val="2099D8"/>
    </a:accent1>
    <a:accent2>
      <a:srgbClr val="27A6C2"/>
    </a:accent2>
    <a:accent3>
      <a:srgbClr val="5BBE77"/>
    </a:accent3>
    <a:accent4>
      <a:srgbClr val="8DC928"/>
    </a:accent4>
    <a:accent5>
      <a:srgbClr val="60C067"/>
    </a:accent5>
    <a:accent6>
      <a:srgbClr val="AAB2BD"/>
    </a:accent6>
    <a:hlink>
      <a:srgbClr val="2099D8"/>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3366</Words>
  <Application>WPS 演示</Application>
  <PresentationFormat>宽屏</PresentationFormat>
  <Paragraphs>428</Paragraphs>
  <Slides>22</Slides>
  <Notes>25</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22</vt:i4>
      </vt:variant>
    </vt:vector>
  </HeadingPairs>
  <TitlesOfParts>
    <vt:vector size="41" baseType="lpstr">
      <vt:lpstr>Arial</vt:lpstr>
      <vt:lpstr>宋体</vt:lpstr>
      <vt:lpstr>Wingdings</vt:lpstr>
      <vt:lpstr>楷体</vt:lpstr>
      <vt:lpstr>微软雅黑</vt:lpstr>
      <vt:lpstr>Calibri</vt:lpstr>
      <vt:lpstr>Franklin Gothic Book</vt:lpstr>
      <vt:lpstr>等线</vt:lpstr>
      <vt:lpstr>方正正黑简体</vt:lpstr>
      <vt:lpstr>黑体</vt:lpstr>
      <vt:lpstr>仿宋</vt:lpstr>
      <vt:lpstr>华文新魏</vt:lpstr>
      <vt:lpstr>Arial Unicode MS</vt:lpstr>
      <vt:lpstr>Times New Roman</vt:lpstr>
      <vt:lpstr>楷体_GB2312</vt:lpstr>
      <vt:lpstr>华文楷体</vt:lpstr>
      <vt:lpstr>微软雅黑 Light</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Sky123.Org</dc:creator>
  <cp:lastModifiedBy>W眼镜杀手</cp:lastModifiedBy>
  <cp:revision>113</cp:revision>
  <dcterms:created xsi:type="dcterms:W3CDTF">2015-10-07T07:18:00Z</dcterms:created>
  <dcterms:modified xsi:type="dcterms:W3CDTF">2021-05-21T02:48:56Z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1DD479BAFA7E4C09BCBCF2C1408880B8</vt:lpwstr>
  </property>
</Properties>
</file>