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62" r:id="rId4"/>
    <p:sldMasterId id="2147483674" r:id="rId5"/>
    <p:sldMasterId id="2147483686" r:id="rId6"/>
    <p:sldMasterId id="2147483698" r:id="rId7"/>
    <p:sldMasterId id="2147483710" r:id="rId8"/>
  </p:sldMasterIdLst>
  <p:notesMasterIdLst>
    <p:notesMasterId r:id="rId21"/>
  </p:notesMasterIdLst>
  <p:handoutMasterIdLst>
    <p:handoutMasterId r:id="rId25"/>
  </p:handoutMasterIdLst>
  <p:sldIdLst>
    <p:sldId id="256" r:id="rId9"/>
    <p:sldId id="452" r:id="rId10"/>
    <p:sldId id="338" r:id="rId11"/>
    <p:sldId id="400" r:id="rId12"/>
    <p:sldId id="339" r:id="rId13"/>
    <p:sldId id="340" r:id="rId14"/>
    <p:sldId id="401" r:id="rId15"/>
    <p:sldId id="369" r:id="rId16"/>
    <p:sldId id="427" r:id="rId17"/>
    <p:sldId id="441" r:id="rId18"/>
    <p:sldId id="417" r:id="rId19"/>
    <p:sldId id="450" r:id="rId20"/>
    <p:sldId id="451" r:id="rId22"/>
    <p:sldId id="453" r:id="rId23"/>
    <p:sldId id="259" r:id="rId2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0022"/>
    <a:srgbClr val="FEF8F7"/>
    <a:srgbClr val="00ADDC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15"/>
    <p:restoredTop sz="91929"/>
  </p:normalViewPr>
  <p:slideViewPr>
    <p:cSldViewPr showGuides="1">
      <p:cViewPr varScale="1">
        <p:scale>
          <a:sx n="68" d="100"/>
          <a:sy n="68" d="100"/>
        </p:scale>
        <p:origin x="-96" y="-300"/>
      </p:cViewPr>
      <p:guideLst>
        <p:guide orient="horz" pos="2180"/>
        <p:guide pos="28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F4945C-3077-433F-B8B4-E3B40B149BF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6EF294-65EF-4BFB-90DF-12D6B513B2A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8B7036-C8E6-41A1-A3A0-AD6BAAD9677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7D70DF9-7369-4553-AC0D-6263883C127B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332B44-E1EC-441D-8E6B-9B6BB9FC221F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D6370-0670-491F-940F-BAB5607AF131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D05E69-0298-4313-A8D9-8AF477935BA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A1B2AC-5496-4162-BAA7-690A21E2099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89A5A0-7449-4CFB-8CBD-A8F5D1E37E7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201D25-9BEF-4D20-B873-E956ED75F33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DC6B4-62BD-4971-B196-1A4C7C90C05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5D71D4-67C4-462A-AA9E-0CC62081D3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C78BE1-BAE6-44EA-9640-EB882BCF624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9E46B-E28C-4014-9862-E146375C661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DD1CFC-F8D3-43E9-9500-62D100C03CD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9BF194-714E-4B2D-8CAB-58CEE971D8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D6370-0670-491F-940F-BAB5607AF131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D05E69-0298-4313-A8D9-8AF477935BA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A1B2AC-5496-4162-BAA7-690A21E2099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89A5A0-7449-4CFB-8CBD-A8F5D1E37E7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201D25-9BEF-4D20-B873-E956ED75F33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DC6B4-62BD-4971-B196-1A4C7C90C05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474A82-B3EC-4991-95DB-5E46C811FB4F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5D71D4-67C4-462A-AA9E-0CC62081D3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C78BE1-BAE6-44EA-9640-EB882BCF624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9E46B-E28C-4014-9862-E146375C661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DD1CFC-F8D3-43E9-9500-62D100C03CD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9BF194-714E-4B2D-8CAB-58CEE971D8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D6370-0670-491F-940F-BAB5607AF131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D05E69-0298-4313-A8D9-8AF477935BA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A1B2AC-5496-4162-BAA7-690A21E2099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89A5A0-7449-4CFB-8CBD-A8F5D1E37E7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201D25-9BEF-4D20-B873-E956ED75F33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099243-1AFB-43F5-A962-45BD94CF8B3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DC6B4-62BD-4971-B196-1A4C7C90C05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5D71D4-67C4-462A-AA9E-0CC62081D3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C78BE1-BAE6-44EA-9640-EB882BCF624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9E46B-E28C-4014-9862-E146375C661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DD1CFC-F8D3-43E9-9500-62D100C03CD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9BF194-714E-4B2D-8CAB-58CEE971D8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D6370-0670-491F-940F-BAB5607AF131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D05E69-0298-4313-A8D9-8AF477935BA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A1B2AC-5496-4162-BAA7-690A21E2099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89A5A0-7449-4CFB-8CBD-A8F5D1E37E7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43D79E-42B9-405C-B3B8-DA0E074D4C8F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201D25-9BEF-4D20-B873-E956ED75F33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DC6B4-62BD-4971-B196-1A4C7C90C05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5D71D4-67C4-462A-AA9E-0CC62081D3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C78BE1-BAE6-44EA-9640-EB882BCF624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9E46B-E28C-4014-9862-E146375C661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DD1CFC-F8D3-43E9-9500-62D100C03CD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9BF194-714E-4B2D-8CAB-58CEE971D8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D6370-0670-491F-940F-BAB5607AF131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D05E69-0298-4313-A8D9-8AF477935BA9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A1B2AC-5496-4162-BAA7-690A21E2099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586520-3A71-4945-886C-3D0B12CB138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89A5A0-7449-4CFB-8CBD-A8F5D1E37E7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201D25-9BEF-4D20-B873-E956ED75F33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7DC6B4-62BD-4971-B196-1A4C7C90C05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5D71D4-67C4-462A-AA9E-0CC62081D3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C78BE1-BAE6-44EA-9640-EB882BCF6244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9E46B-E28C-4014-9862-E146375C661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DD1CFC-F8D3-43E9-9500-62D100C03CD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9BF194-714E-4B2D-8CAB-58CEE971D80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067170-F852-406A-879F-FB0C7EB214EE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3EA092-F1F6-4ECB-9175-A10E2D649DC8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D545F3-3ADB-45BD-837C-95452C28610D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6" name="矩形 23"/>
          <p:cNvSpPr>
            <a:spLocks noChangeArrowheads="1"/>
          </p:cNvSpPr>
          <p:nvPr userDrawn="1"/>
        </p:nvSpPr>
        <p:spPr bwMode="auto">
          <a:xfrm>
            <a:off x="107950" y="532765"/>
            <a:ext cx="8928100" cy="613664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ADDC"/>
            </a:solidFill>
            <a:round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TextBox 7"/>
          <p:cNvSpPr txBox="1"/>
          <p:nvPr/>
        </p:nvSpPr>
        <p:spPr>
          <a:xfrm>
            <a:off x="0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1504950" y="0"/>
            <a:ext cx="14782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3033395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目标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6061075" y="0"/>
            <a:ext cx="148590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auto">
          <a:xfrm>
            <a:off x="78740" y="608965"/>
            <a:ext cx="9029700" cy="621093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ADDC"/>
            </a:solidFill>
            <a:round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4538345" y="0"/>
            <a:ext cx="147256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597140" y="0"/>
            <a:ext cx="14655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反思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23"/>
          <p:cNvSpPr>
            <a:spLocks noChangeArrowheads="1"/>
          </p:cNvSpPr>
          <p:nvPr userDrawn="1"/>
        </p:nvSpPr>
        <p:spPr bwMode="auto">
          <a:xfrm>
            <a:off x="71755" y="598805"/>
            <a:ext cx="9016365" cy="618363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ADDC"/>
            </a:solidFill>
            <a:round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5" name="TextBox 7"/>
          <p:cNvSpPr txBox="1"/>
          <p:nvPr userDrawn="1"/>
        </p:nvSpPr>
        <p:spPr>
          <a:xfrm>
            <a:off x="0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" name="TextBox 8"/>
          <p:cNvSpPr txBox="1"/>
          <p:nvPr userDrawn="1"/>
        </p:nvSpPr>
        <p:spPr>
          <a:xfrm>
            <a:off x="1504950" y="0"/>
            <a:ext cx="14782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7" name="TextBox 9"/>
          <p:cNvSpPr txBox="1"/>
          <p:nvPr userDrawn="1"/>
        </p:nvSpPr>
        <p:spPr>
          <a:xfrm>
            <a:off x="3033395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目标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8" name="TextBox 11"/>
          <p:cNvSpPr txBox="1"/>
          <p:nvPr userDrawn="1"/>
        </p:nvSpPr>
        <p:spPr>
          <a:xfrm>
            <a:off x="6061075" y="0"/>
            <a:ext cx="148590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9" name="TextBox 13"/>
          <p:cNvSpPr txBox="1"/>
          <p:nvPr userDrawn="1"/>
        </p:nvSpPr>
        <p:spPr>
          <a:xfrm>
            <a:off x="4538345" y="0"/>
            <a:ext cx="147256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0" name="TextBox 11"/>
          <p:cNvSpPr txBox="1"/>
          <p:nvPr userDrawn="1"/>
        </p:nvSpPr>
        <p:spPr>
          <a:xfrm>
            <a:off x="7597140" y="0"/>
            <a:ext cx="14655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反思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23"/>
          <p:cNvSpPr>
            <a:spLocks noChangeArrowheads="1"/>
          </p:cNvSpPr>
          <p:nvPr userDrawn="1"/>
        </p:nvSpPr>
        <p:spPr bwMode="auto">
          <a:xfrm>
            <a:off x="92075" y="557530"/>
            <a:ext cx="8976360" cy="623379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B0F0"/>
            </a:solidFill>
            <a:round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2" name="TextBox 7"/>
          <p:cNvSpPr txBox="1"/>
          <p:nvPr userDrawn="1"/>
        </p:nvSpPr>
        <p:spPr>
          <a:xfrm>
            <a:off x="0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504950" y="0"/>
            <a:ext cx="14782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3033395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目标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TextBox 11"/>
          <p:cNvSpPr txBox="1"/>
          <p:nvPr userDrawn="1"/>
        </p:nvSpPr>
        <p:spPr>
          <a:xfrm>
            <a:off x="6061075" y="0"/>
            <a:ext cx="148590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" name="TextBox 13"/>
          <p:cNvSpPr txBox="1"/>
          <p:nvPr userDrawn="1"/>
        </p:nvSpPr>
        <p:spPr>
          <a:xfrm>
            <a:off x="4538345" y="0"/>
            <a:ext cx="147256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7" name="TextBox 11"/>
          <p:cNvSpPr txBox="1"/>
          <p:nvPr userDrawn="1"/>
        </p:nvSpPr>
        <p:spPr>
          <a:xfrm>
            <a:off x="7597140" y="0"/>
            <a:ext cx="14655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反思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23"/>
          <p:cNvSpPr>
            <a:spLocks noChangeArrowheads="1"/>
          </p:cNvSpPr>
          <p:nvPr userDrawn="1"/>
        </p:nvSpPr>
        <p:spPr bwMode="auto">
          <a:xfrm>
            <a:off x="50800" y="608330"/>
            <a:ext cx="8985885" cy="614870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B0F0"/>
            </a:solidFill>
            <a:round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2" name="TextBox 7"/>
          <p:cNvSpPr txBox="1"/>
          <p:nvPr userDrawn="1"/>
        </p:nvSpPr>
        <p:spPr>
          <a:xfrm>
            <a:off x="0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504950" y="0"/>
            <a:ext cx="14782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3033395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目标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" name="TextBox 11"/>
          <p:cNvSpPr txBox="1"/>
          <p:nvPr userDrawn="1"/>
        </p:nvSpPr>
        <p:spPr>
          <a:xfrm>
            <a:off x="6061075" y="0"/>
            <a:ext cx="148590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6" name="TextBox 13"/>
          <p:cNvSpPr txBox="1"/>
          <p:nvPr userDrawn="1"/>
        </p:nvSpPr>
        <p:spPr>
          <a:xfrm>
            <a:off x="4538345" y="0"/>
            <a:ext cx="147256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7" name="TextBox 11"/>
          <p:cNvSpPr txBox="1"/>
          <p:nvPr userDrawn="1"/>
        </p:nvSpPr>
        <p:spPr>
          <a:xfrm>
            <a:off x="7597140" y="0"/>
            <a:ext cx="14655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反思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TextBox 7"/>
          <p:cNvSpPr txBox="1"/>
          <p:nvPr/>
        </p:nvSpPr>
        <p:spPr>
          <a:xfrm>
            <a:off x="0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1504950" y="0"/>
            <a:ext cx="14782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3033395" y="0"/>
            <a:ext cx="145478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目标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6061075" y="0"/>
            <a:ext cx="148590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" name="矩形 23"/>
          <p:cNvSpPr>
            <a:spLocks noChangeArrowheads="1"/>
          </p:cNvSpPr>
          <p:nvPr/>
        </p:nvSpPr>
        <p:spPr bwMode="auto">
          <a:xfrm>
            <a:off x="78740" y="608965"/>
            <a:ext cx="9029700" cy="6210935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ADDC"/>
            </a:solidFill>
            <a:round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4538345" y="0"/>
            <a:ext cx="1472565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597140" y="0"/>
            <a:ext cx="1465580" cy="460375"/>
          </a:xfrm>
          <a:prstGeom prst="rect">
            <a:avLst/>
          </a:prstGeom>
          <a:solidFill>
            <a:srgbClr val="0000FF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反思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image" Target="../media/image33.png"/><Relationship Id="rId2" Type="http://schemas.openxmlformats.org/officeDocument/2006/relationships/tags" Target="../tags/tag1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5538" name="文本框 3"/>
          <p:cNvSpPr txBox="1"/>
          <p:nvPr/>
        </p:nvSpPr>
        <p:spPr>
          <a:xfrm>
            <a:off x="107950" y="692785"/>
            <a:ext cx="5135880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30000"/>
              </a:lnSpc>
            </a:pPr>
            <a:r>
              <a:rPr sz="2000" b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人教版新教材</a:t>
            </a:r>
            <a:r>
              <a:rPr lang="zh-CN" sz="2000" b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高中</a:t>
            </a:r>
            <a:r>
              <a:rPr sz="2000" b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化学必修第二册</a:t>
            </a:r>
            <a:endParaRPr sz="2000" b="1"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dirty="0" smtClean="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第七章</a:t>
            </a:r>
            <a:r>
              <a:rPr lang="en-US" altLang="zh-CN" sz="2000" b="1" dirty="0" smtClean="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000" b="1" dirty="0" smtClean="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有机化合物</a:t>
            </a:r>
            <a:r>
              <a:rPr lang="en-US" altLang="zh-CN" sz="2000" b="1" dirty="0" smtClean="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000" b="1" dirty="0" smtClean="0"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第一节第一课时</a:t>
            </a:r>
            <a:endParaRPr lang="zh-CN" altLang="en-US" sz="2000" b="1" dirty="0" smtClean="0"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65539" name="组合 194564"/>
          <p:cNvGrpSpPr/>
          <p:nvPr/>
        </p:nvGrpSpPr>
        <p:grpSpPr>
          <a:xfrm>
            <a:off x="-36195" y="-89535"/>
            <a:ext cx="2277745" cy="630555"/>
            <a:chOff x="387" y="864"/>
            <a:chExt cx="1492" cy="360"/>
          </a:xfrm>
          <a:solidFill>
            <a:srgbClr val="0000FF">
              <a:alpha val="70000"/>
            </a:srgbClr>
          </a:solidFill>
        </p:grpSpPr>
        <p:sp>
          <p:nvSpPr>
            <p:cNvPr id="18435" name="圆角矩形 194565"/>
            <p:cNvSpPr/>
            <p:nvPr/>
          </p:nvSpPr>
          <p:spPr>
            <a:xfrm>
              <a:off x="387" y="943"/>
              <a:ext cx="1492" cy="281"/>
            </a:xfrm>
            <a:prstGeom prst="roundRect">
              <a:avLst>
                <a:gd name="adj" fmla="val 50000"/>
              </a:avLst>
            </a:prstGeom>
            <a:grpFill/>
            <a:ln w="25400">
              <a:noFill/>
            </a:ln>
            <a:effectLst>
              <a:outerShdw dist="17961" dir="2699999" algn="ctr" rotWithShape="0">
                <a:schemeClr val="bg2"/>
              </a:outerShdw>
            </a:effectLst>
          </p:spPr>
          <p:txBody>
            <a:bodyPr anchor="t">
              <a:spAutoFit/>
            </a:bodyPr>
            <a:p>
              <a:pPr eaLnBrk="0" fontAlgn="base" hangingPunct="0"/>
              <a:endParaRPr lang="en-US" altLang="ko-KR" strike="noStrike" noProof="1">
                <a:solidFill>
                  <a:srgbClr val="FFFFFF"/>
                </a:solidFill>
                <a:latin typeface="Verdana" panose="020B0604030504040204" pitchFamily="34" charset="0"/>
                <a:ea typeface="Gulim" pitchFamily="34" charset="-127"/>
              </a:endParaRPr>
            </a:p>
          </p:txBody>
        </p:sp>
        <p:pic>
          <p:nvPicPr>
            <p:cNvPr id="65541" name="图片 194566" descr="leav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2700000">
              <a:off x="410" y="864"/>
              <a:ext cx="118" cy="179"/>
            </a:xfrm>
            <a:prstGeom prst="rect">
              <a:avLst/>
            </a:prstGeom>
            <a:grpFill/>
            <a:ln w="9525">
              <a:noFill/>
            </a:ln>
          </p:spPr>
        </p:pic>
      </p:grpSp>
      <p:sp>
        <p:nvSpPr>
          <p:cNvPr id="65542" name="文本框 194607"/>
          <p:cNvSpPr txBox="1"/>
          <p:nvPr/>
        </p:nvSpPr>
        <p:spPr>
          <a:xfrm>
            <a:off x="261620" y="45085"/>
            <a:ext cx="18059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latin typeface="Arial" panose="020B0604020202020204" pitchFamily="34" charset="0"/>
              </a:rPr>
              <a:t>说课内容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3285" y="1772920"/>
            <a:ext cx="7544435" cy="1958340"/>
            <a:chOff x="978" y="3113"/>
            <a:chExt cx="12575" cy="5346"/>
          </a:xfrm>
        </p:grpSpPr>
        <p:pic>
          <p:nvPicPr>
            <p:cNvPr id="14340" name="图片 143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8" y="3113"/>
              <a:ext cx="1077" cy="53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" y="3113"/>
              <a:ext cx="12068" cy="53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77975" y="2060575"/>
            <a:ext cx="6602095" cy="1488440"/>
          </a:xfrm>
        </p:spPr>
        <p:txBody>
          <a:bodyPr/>
          <a:p>
            <a:r>
              <a:rPr lang="zh-CN" altLang="en-US" sz="6600" b="1">
                <a:latin typeface="微软雅黑" panose="020B0503020204020204" pitchFamily="34" charset="-122"/>
                <a:ea typeface="微软雅黑" panose="020B0503020204020204" pitchFamily="34" charset="-122"/>
              </a:rPr>
              <a:t>认识有机化合物</a:t>
            </a:r>
            <a:endParaRPr lang="zh-CN" altLang="en-US" sz="6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547495" y="5229225"/>
            <a:ext cx="5511800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sz="2400" b="1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广东省云浮市新兴县惠能中学</a:t>
            </a:r>
            <a:endParaRPr lang="zh-CN" sz="2400" b="1"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sz="2400" b="1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陈子谏</a:t>
            </a:r>
            <a:endParaRPr lang="zh-CN" sz="2400" b="1"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1"/>
          <p:cNvSpPr txBox="1"/>
          <p:nvPr/>
        </p:nvSpPr>
        <p:spPr>
          <a:xfrm>
            <a:off x="6084570" y="-317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580" y="621030"/>
            <a:ext cx="8935085" cy="521970"/>
          </a:xfrm>
          <a:prstGeom prst="rect">
            <a:avLst/>
          </a:prstGeom>
          <a:solidFill>
            <a:srgbClr val="FFFF00"/>
          </a:solidFill>
          <a:ln w="57150" cap="flat" cmpd="thinThick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环节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：实验探究，认识第一类有机物——烷烃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8580" y="1254760"/>
            <a:ext cx="86309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【探究活动4】探究烷烃的结构特点：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分别选用</a:t>
            </a:r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个、2个、3个、4个碳原子，氢原子个数任选，拼插出仅含有碳碳单键、链状的有机物。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96055" y="3501390"/>
            <a:ext cx="43008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学生展示模型，总结模型特点，引出烷烃的概念、特点、命名。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51910" y="594931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问：可以用哪些术语表示有机物？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565400"/>
            <a:ext cx="3416300" cy="41586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11"/>
          <p:cNvSpPr txBox="1"/>
          <p:nvPr/>
        </p:nvSpPr>
        <p:spPr>
          <a:xfrm>
            <a:off x="6084570" y="-317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268730"/>
            <a:ext cx="1769110" cy="15430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7315" y="548640"/>
            <a:ext cx="8997950" cy="521970"/>
          </a:xfrm>
          <a:prstGeom prst="rect">
            <a:avLst/>
          </a:prstGeom>
          <a:solidFill>
            <a:srgbClr val="FFFF00"/>
          </a:solidFill>
          <a:ln w="57150" cap="flat" cmpd="thinThick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环节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：实验探究，认识第一类有机物——烷烃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3068955"/>
            <a:ext cx="1708785" cy="157162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" y="4969510"/>
            <a:ext cx="1710690" cy="1739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10" y="1268730"/>
            <a:ext cx="3596005" cy="53701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411730" y="1268730"/>
            <a:ext cx="2673350" cy="200977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展示甲烷的模型，感受甲烷的空间结构，并介绍有机物的表示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方法。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下箭头 29"/>
          <p:cNvSpPr/>
          <p:nvPr/>
        </p:nvSpPr>
        <p:spPr>
          <a:xfrm>
            <a:off x="3347720" y="3278505"/>
            <a:ext cx="720090" cy="1224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397125" y="4502150"/>
            <a:ext cx="2673350" cy="200977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学生进行迁移练习，书写乙烷、丙烷、丁烷的结构式、结构简式、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分子式。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11"/>
          <p:cNvSpPr txBox="1"/>
          <p:nvPr/>
        </p:nvSpPr>
        <p:spPr>
          <a:xfrm>
            <a:off x="6084570" y="-317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2245" y="1268730"/>
            <a:ext cx="6206490" cy="23431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4935" y="548640"/>
            <a:ext cx="8899525" cy="521970"/>
          </a:xfrm>
          <a:prstGeom prst="rect">
            <a:avLst/>
          </a:prstGeom>
          <a:solidFill>
            <a:srgbClr val="FFFF00"/>
          </a:solidFill>
          <a:ln w="57150" cap="flat" cmpd="thinThick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环节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：找规律，认识同类有机物的特点——同系物。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79070" y="3861435"/>
            <a:ext cx="8752205" cy="105029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学生根据所填信息，找出这类物质在结构和组成上的规律，总结烷烃的通式，引出同系物的概念，并总结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特点。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645" y="5460365"/>
            <a:ext cx="6393815" cy="1108710"/>
          </a:xfrm>
          <a:prstGeom prst="rect">
            <a:avLst/>
          </a:prstGeom>
        </p:spPr>
      </p:pic>
      <p:sp>
        <p:nvSpPr>
          <p:cNvPr id="5" name="波形 4"/>
          <p:cNvSpPr/>
          <p:nvPr/>
        </p:nvSpPr>
        <p:spPr>
          <a:xfrm>
            <a:off x="323215" y="5301615"/>
            <a:ext cx="2164080" cy="1084580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交流讨论</a:t>
            </a:r>
            <a:endParaRPr lang="zh-CN" altLang="en-US" sz="32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11"/>
          <p:cNvSpPr txBox="1"/>
          <p:nvPr/>
        </p:nvSpPr>
        <p:spPr>
          <a:xfrm>
            <a:off x="6084570" y="-317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9070" y="549275"/>
            <a:ext cx="8831580" cy="953135"/>
          </a:xfrm>
          <a:prstGeom prst="rect">
            <a:avLst/>
          </a:prstGeom>
          <a:solidFill>
            <a:srgbClr val="FFFF00"/>
          </a:solidFill>
          <a:ln w="57150" cap="flat" cmpd="thinThick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环节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：比较归纳，认识有机物的特殊现象——同分异构现象。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81150"/>
            <a:ext cx="4235450" cy="2854325"/>
          </a:xfrm>
          <a:prstGeom prst="rect">
            <a:avLst/>
          </a:prstGeom>
        </p:spPr>
      </p:pic>
      <p:graphicFrame>
        <p:nvGraphicFramePr>
          <p:cNvPr id="153636" name="Group 3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51460" y="4509135"/>
          <a:ext cx="4235450" cy="2149475"/>
        </p:xfrm>
        <a:graphic>
          <a:graphicData uri="http://schemas.openxmlformats.org/drawingml/2006/table">
            <a:tbl>
              <a:tblPr/>
              <a:tblGrid>
                <a:gridCol w="1315720"/>
                <a:gridCol w="1416050"/>
                <a:gridCol w="1503680"/>
              </a:tblGrid>
              <a:tr h="736600"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熔点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kumimoji="0" lang="en-US" altLang="zh-CN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沸点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kumimoji="0" lang="en-US" altLang="zh-CN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305"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丁烷</a:t>
                      </a: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-138.4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vert="horz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-0.5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vert="horz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570"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异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丁烷</a:t>
                      </a: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-159.6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vert="horz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-11.7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vert="horz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文本框 30"/>
          <p:cNvSpPr txBox="1"/>
          <p:nvPr/>
        </p:nvSpPr>
        <p:spPr>
          <a:xfrm>
            <a:off x="4765040" y="1574165"/>
            <a:ext cx="4152265" cy="230632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学生根据所构建的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个碳原子的烷烃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，找出这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两模型在结构和组成上的异同，引出同分异构体的概念，并结合表格数据，总结归纳同分异构体的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特点。</a:t>
            </a:r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145" y="4869180"/>
            <a:ext cx="4187825" cy="1758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波形 4"/>
          <p:cNvSpPr/>
          <p:nvPr/>
        </p:nvSpPr>
        <p:spPr>
          <a:xfrm>
            <a:off x="5758815" y="3880485"/>
            <a:ext cx="2164080" cy="1084580"/>
          </a:xfrm>
          <a:prstGeom prst="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32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TextBox 11"/>
          <p:cNvSpPr txBox="1"/>
          <p:nvPr/>
        </p:nvSpPr>
        <p:spPr>
          <a:xfrm>
            <a:off x="7595870" y="0"/>
            <a:ext cx="1512888" cy="460375"/>
          </a:xfrm>
          <a:prstGeom prst="rect">
            <a:avLst/>
          </a:prstGeom>
          <a:solidFill>
            <a:srgbClr val="FF0022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反思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grpSp>
        <p:nvGrpSpPr>
          <p:cNvPr id="14" name="组合 5"/>
          <p:cNvGrpSpPr/>
          <p:nvPr/>
        </p:nvGrpSpPr>
        <p:grpSpPr>
          <a:xfrm>
            <a:off x="2054225" y="2708593"/>
            <a:ext cx="2586038" cy="1162050"/>
            <a:chOff x="6591" y="3720"/>
            <a:chExt cx="4104" cy="1780"/>
          </a:xfrm>
        </p:grpSpPr>
        <p:sp>
          <p:nvSpPr>
            <p:cNvPr id="32810" name="Freeform 8"/>
            <p:cNvSpPr>
              <a:spLocks noEditPoints="1"/>
            </p:cNvSpPr>
            <p:nvPr/>
          </p:nvSpPr>
          <p:spPr>
            <a:xfrm>
              <a:off x="6591" y="3796"/>
              <a:ext cx="4068" cy="1652"/>
            </a:xfrm>
            <a:custGeom>
              <a:avLst/>
              <a:gdLst>
                <a:gd name="txL" fmla="*/ 0 w 1057"/>
                <a:gd name="txT" fmla="*/ 0 h 569"/>
                <a:gd name="txR" fmla="*/ 1057 w 1057"/>
                <a:gd name="txB" fmla="*/ 569 h 569"/>
              </a:gdLst>
              <a:ahLst/>
              <a:cxnLst>
                <a:cxn ang="0">
                  <a:pos x="1124" y="1446"/>
                </a:cxn>
                <a:cxn ang="0">
                  <a:pos x="0" y="822"/>
                </a:cxn>
                <a:cxn ang="0">
                  <a:pos x="1128" y="203"/>
                </a:cxn>
                <a:cxn ang="0">
                  <a:pos x="2032" y="0"/>
                </a:cxn>
                <a:cxn ang="0">
                  <a:pos x="2944" y="206"/>
                </a:cxn>
                <a:cxn ang="0">
                  <a:pos x="4068" y="830"/>
                </a:cxn>
                <a:cxn ang="0">
                  <a:pos x="2937" y="1449"/>
                </a:cxn>
                <a:cxn ang="0">
                  <a:pos x="2032" y="1652"/>
                </a:cxn>
                <a:cxn ang="0">
                  <a:pos x="2032" y="1652"/>
                </a:cxn>
                <a:cxn ang="0">
                  <a:pos x="1124" y="1446"/>
                </a:cxn>
                <a:cxn ang="0">
                  <a:pos x="2933" y="215"/>
                </a:cxn>
                <a:cxn ang="0">
                  <a:pos x="2032" y="9"/>
                </a:cxn>
                <a:cxn ang="0">
                  <a:pos x="1139" y="212"/>
                </a:cxn>
                <a:cxn ang="0">
                  <a:pos x="23" y="822"/>
                </a:cxn>
                <a:cxn ang="0">
                  <a:pos x="1135" y="1437"/>
                </a:cxn>
                <a:cxn ang="0">
                  <a:pos x="2032" y="1643"/>
                </a:cxn>
                <a:cxn ang="0">
                  <a:pos x="2032" y="1643"/>
                </a:cxn>
                <a:cxn ang="0">
                  <a:pos x="2925" y="1440"/>
                </a:cxn>
                <a:cxn ang="0">
                  <a:pos x="4041" y="830"/>
                </a:cxn>
                <a:cxn ang="0">
                  <a:pos x="2933" y="215"/>
                </a:cxn>
              </a:cxnLst>
              <a:rect l="txL" t="txT" r="txR" b="txB"/>
              <a:pathLst>
                <a:path w="1057" h="569">
                  <a:moveTo>
                    <a:pt x="292" y="498"/>
                  </a:moveTo>
                  <a:cubicBezTo>
                    <a:pt x="0" y="283"/>
                    <a:pt x="0" y="283"/>
                    <a:pt x="0" y="283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356" y="25"/>
                    <a:pt x="439" y="0"/>
                    <a:pt x="528" y="0"/>
                  </a:cubicBezTo>
                  <a:cubicBezTo>
                    <a:pt x="618" y="0"/>
                    <a:pt x="702" y="25"/>
                    <a:pt x="765" y="71"/>
                  </a:cubicBezTo>
                  <a:cubicBezTo>
                    <a:pt x="1057" y="286"/>
                    <a:pt x="1057" y="286"/>
                    <a:pt x="1057" y="286"/>
                  </a:cubicBezTo>
                  <a:cubicBezTo>
                    <a:pt x="763" y="499"/>
                    <a:pt x="763" y="499"/>
                    <a:pt x="763" y="499"/>
                  </a:cubicBezTo>
                  <a:cubicBezTo>
                    <a:pt x="701" y="544"/>
                    <a:pt x="617" y="569"/>
                    <a:pt x="528" y="569"/>
                  </a:cubicBezTo>
                  <a:cubicBezTo>
                    <a:pt x="528" y="569"/>
                    <a:pt x="528" y="569"/>
                    <a:pt x="528" y="569"/>
                  </a:cubicBezTo>
                  <a:cubicBezTo>
                    <a:pt x="438" y="569"/>
                    <a:pt x="355" y="544"/>
                    <a:pt x="292" y="498"/>
                  </a:cubicBezTo>
                  <a:close/>
                  <a:moveTo>
                    <a:pt x="762" y="74"/>
                  </a:moveTo>
                  <a:cubicBezTo>
                    <a:pt x="700" y="28"/>
                    <a:pt x="617" y="3"/>
                    <a:pt x="528" y="3"/>
                  </a:cubicBezTo>
                  <a:cubicBezTo>
                    <a:pt x="441" y="3"/>
                    <a:pt x="358" y="28"/>
                    <a:pt x="296" y="73"/>
                  </a:cubicBezTo>
                  <a:cubicBezTo>
                    <a:pt x="6" y="283"/>
                    <a:pt x="6" y="283"/>
                    <a:pt x="6" y="283"/>
                  </a:cubicBezTo>
                  <a:cubicBezTo>
                    <a:pt x="295" y="495"/>
                    <a:pt x="295" y="495"/>
                    <a:pt x="295" y="495"/>
                  </a:cubicBezTo>
                  <a:cubicBezTo>
                    <a:pt x="357" y="541"/>
                    <a:pt x="440" y="566"/>
                    <a:pt x="528" y="566"/>
                  </a:cubicBezTo>
                  <a:cubicBezTo>
                    <a:pt x="528" y="566"/>
                    <a:pt x="528" y="566"/>
                    <a:pt x="528" y="566"/>
                  </a:cubicBezTo>
                  <a:cubicBezTo>
                    <a:pt x="616" y="566"/>
                    <a:pt x="698" y="541"/>
                    <a:pt x="760" y="496"/>
                  </a:cubicBezTo>
                  <a:cubicBezTo>
                    <a:pt x="1050" y="286"/>
                    <a:pt x="1050" y="286"/>
                    <a:pt x="1050" y="286"/>
                  </a:cubicBezTo>
                  <a:lnTo>
                    <a:pt x="762" y="74"/>
                  </a:lnTo>
                  <a:close/>
                </a:path>
              </a:pathLst>
            </a:custGeom>
            <a:solidFill>
              <a:srgbClr val="56BF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11" name="Freeform 9"/>
            <p:cNvSpPr>
              <a:spLocks noEditPoints="1"/>
            </p:cNvSpPr>
            <p:nvPr/>
          </p:nvSpPr>
          <p:spPr>
            <a:xfrm>
              <a:off x="6886" y="3786"/>
              <a:ext cx="3773" cy="1670"/>
            </a:xfrm>
            <a:custGeom>
              <a:avLst/>
              <a:gdLst>
                <a:gd name="txL" fmla="*/ 0 w 980"/>
                <a:gd name="txT" fmla="*/ 0 h 576"/>
                <a:gd name="txR" fmla="*/ 980 w 980"/>
                <a:gd name="txB" fmla="*/ 576 h 576"/>
              </a:gdLst>
              <a:ahLst/>
              <a:cxnLst>
                <a:cxn ang="0">
                  <a:pos x="1040" y="1461"/>
                </a:cxn>
                <a:cxn ang="0">
                  <a:pos x="0" y="835"/>
                </a:cxn>
                <a:cxn ang="0">
                  <a:pos x="1043" y="209"/>
                </a:cxn>
                <a:cxn ang="0">
                  <a:pos x="1887" y="0"/>
                </a:cxn>
                <a:cxn ang="0">
                  <a:pos x="2730" y="212"/>
                </a:cxn>
                <a:cxn ang="0">
                  <a:pos x="3773" y="838"/>
                </a:cxn>
                <a:cxn ang="0">
                  <a:pos x="2726" y="1461"/>
                </a:cxn>
                <a:cxn ang="0">
                  <a:pos x="1887" y="1670"/>
                </a:cxn>
                <a:cxn ang="0">
                  <a:pos x="1887" y="1670"/>
                </a:cxn>
                <a:cxn ang="0">
                  <a:pos x="1040" y="1461"/>
                </a:cxn>
                <a:cxn ang="0">
                  <a:pos x="2699" y="229"/>
                </a:cxn>
                <a:cxn ang="0">
                  <a:pos x="1887" y="29"/>
                </a:cxn>
                <a:cxn ang="0">
                  <a:pos x="1078" y="229"/>
                </a:cxn>
                <a:cxn ang="0">
                  <a:pos x="65" y="835"/>
                </a:cxn>
                <a:cxn ang="0">
                  <a:pos x="1074" y="1441"/>
                </a:cxn>
                <a:cxn ang="0">
                  <a:pos x="1887" y="1644"/>
                </a:cxn>
                <a:cxn ang="0">
                  <a:pos x="1887" y="1644"/>
                </a:cxn>
                <a:cxn ang="0">
                  <a:pos x="2691" y="1441"/>
                </a:cxn>
                <a:cxn ang="0">
                  <a:pos x="3704" y="838"/>
                </a:cxn>
                <a:cxn ang="0">
                  <a:pos x="2699" y="229"/>
                </a:cxn>
              </a:cxnLst>
              <a:rect l="txL" t="txT" r="txR" b="txB"/>
              <a:pathLst>
                <a:path w="980" h="576">
                  <a:moveTo>
                    <a:pt x="270" y="504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30" y="26"/>
                    <a:pt x="407" y="1"/>
                    <a:pt x="490" y="0"/>
                  </a:cubicBezTo>
                  <a:cubicBezTo>
                    <a:pt x="573" y="0"/>
                    <a:pt x="651" y="26"/>
                    <a:pt x="709" y="73"/>
                  </a:cubicBezTo>
                  <a:cubicBezTo>
                    <a:pt x="980" y="289"/>
                    <a:pt x="980" y="289"/>
                    <a:pt x="980" y="289"/>
                  </a:cubicBezTo>
                  <a:cubicBezTo>
                    <a:pt x="708" y="504"/>
                    <a:pt x="708" y="504"/>
                    <a:pt x="708" y="504"/>
                  </a:cubicBezTo>
                  <a:cubicBezTo>
                    <a:pt x="650" y="551"/>
                    <a:pt x="572" y="576"/>
                    <a:pt x="490" y="576"/>
                  </a:cubicBezTo>
                  <a:cubicBezTo>
                    <a:pt x="490" y="576"/>
                    <a:pt x="490" y="576"/>
                    <a:pt x="490" y="576"/>
                  </a:cubicBezTo>
                  <a:cubicBezTo>
                    <a:pt x="406" y="576"/>
                    <a:pt x="328" y="551"/>
                    <a:pt x="270" y="504"/>
                  </a:cubicBezTo>
                  <a:close/>
                  <a:moveTo>
                    <a:pt x="701" y="79"/>
                  </a:moveTo>
                  <a:cubicBezTo>
                    <a:pt x="645" y="35"/>
                    <a:pt x="570" y="10"/>
                    <a:pt x="490" y="10"/>
                  </a:cubicBezTo>
                  <a:cubicBezTo>
                    <a:pt x="410" y="10"/>
                    <a:pt x="336" y="35"/>
                    <a:pt x="280" y="79"/>
                  </a:cubicBezTo>
                  <a:cubicBezTo>
                    <a:pt x="17" y="288"/>
                    <a:pt x="17" y="288"/>
                    <a:pt x="17" y="288"/>
                  </a:cubicBezTo>
                  <a:cubicBezTo>
                    <a:pt x="279" y="497"/>
                    <a:pt x="279" y="497"/>
                    <a:pt x="279" y="497"/>
                  </a:cubicBezTo>
                  <a:cubicBezTo>
                    <a:pt x="335" y="542"/>
                    <a:pt x="409" y="567"/>
                    <a:pt x="490" y="567"/>
                  </a:cubicBezTo>
                  <a:cubicBezTo>
                    <a:pt x="490" y="567"/>
                    <a:pt x="490" y="567"/>
                    <a:pt x="490" y="567"/>
                  </a:cubicBezTo>
                  <a:cubicBezTo>
                    <a:pt x="569" y="566"/>
                    <a:pt x="643" y="542"/>
                    <a:pt x="699" y="497"/>
                  </a:cubicBezTo>
                  <a:cubicBezTo>
                    <a:pt x="962" y="289"/>
                    <a:pt x="962" y="289"/>
                    <a:pt x="962" y="289"/>
                  </a:cubicBezTo>
                  <a:lnTo>
                    <a:pt x="701" y="79"/>
                  </a:lnTo>
                  <a:close/>
                </a:path>
              </a:pathLst>
            </a:custGeom>
            <a:solidFill>
              <a:srgbClr val="56BF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12" name="Freeform 10"/>
            <p:cNvSpPr>
              <a:spLocks noEditPoints="1"/>
            </p:cNvSpPr>
            <p:nvPr/>
          </p:nvSpPr>
          <p:spPr>
            <a:xfrm>
              <a:off x="7147" y="3776"/>
              <a:ext cx="3511" cy="1687"/>
            </a:xfrm>
            <a:custGeom>
              <a:avLst/>
              <a:gdLst>
                <a:gd name="txL" fmla="*/ 0 w 912"/>
                <a:gd name="txT" fmla="*/ 0 h 582"/>
                <a:gd name="txR" fmla="*/ 912 w 912"/>
                <a:gd name="txB" fmla="*/ 582 h 582"/>
              </a:gdLst>
              <a:ahLst/>
              <a:cxnLst>
                <a:cxn ang="0">
                  <a:pos x="966" y="1475"/>
                </a:cxn>
                <a:cxn ang="0">
                  <a:pos x="0" y="841"/>
                </a:cxn>
                <a:cxn ang="0">
                  <a:pos x="974" y="212"/>
                </a:cxn>
                <a:cxn ang="0">
                  <a:pos x="1756" y="0"/>
                </a:cxn>
                <a:cxn ang="0">
                  <a:pos x="2545" y="212"/>
                </a:cxn>
                <a:cxn ang="0">
                  <a:pos x="3511" y="846"/>
                </a:cxn>
                <a:cxn ang="0">
                  <a:pos x="2537" y="1475"/>
                </a:cxn>
                <a:cxn ang="0">
                  <a:pos x="1756" y="1687"/>
                </a:cxn>
                <a:cxn ang="0">
                  <a:pos x="1756" y="1687"/>
                </a:cxn>
                <a:cxn ang="0">
                  <a:pos x="966" y="1475"/>
                </a:cxn>
                <a:cxn ang="0">
                  <a:pos x="2491" y="243"/>
                </a:cxn>
                <a:cxn ang="0">
                  <a:pos x="1756" y="46"/>
                </a:cxn>
                <a:cxn ang="0">
                  <a:pos x="1024" y="243"/>
                </a:cxn>
                <a:cxn ang="0">
                  <a:pos x="100" y="844"/>
                </a:cxn>
                <a:cxn ang="0">
                  <a:pos x="1016" y="1444"/>
                </a:cxn>
                <a:cxn ang="0">
                  <a:pos x="1756" y="1641"/>
                </a:cxn>
                <a:cxn ang="0">
                  <a:pos x="1756" y="1641"/>
                </a:cxn>
                <a:cxn ang="0">
                  <a:pos x="2487" y="1444"/>
                </a:cxn>
                <a:cxn ang="0">
                  <a:pos x="3407" y="846"/>
                </a:cxn>
                <a:cxn ang="0">
                  <a:pos x="2491" y="243"/>
                </a:cxn>
              </a:cxnLst>
              <a:rect l="txL" t="txT" r="txR" b="txB"/>
              <a:pathLst>
                <a:path w="912" h="582">
                  <a:moveTo>
                    <a:pt x="251" y="509"/>
                  </a:moveTo>
                  <a:cubicBezTo>
                    <a:pt x="0" y="290"/>
                    <a:pt x="0" y="290"/>
                    <a:pt x="0" y="290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307" y="26"/>
                    <a:pt x="379" y="0"/>
                    <a:pt x="456" y="0"/>
                  </a:cubicBezTo>
                  <a:cubicBezTo>
                    <a:pt x="534" y="0"/>
                    <a:pt x="606" y="26"/>
                    <a:pt x="661" y="73"/>
                  </a:cubicBezTo>
                  <a:cubicBezTo>
                    <a:pt x="912" y="292"/>
                    <a:pt x="912" y="292"/>
                    <a:pt x="912" y="292"/>
                  </a:cubicBezTo>
                  <a:cubicBezTo>
                    <a:pt x="659" y="509"/>
                    <a:pt x="659" y="509"/>
                    <a:pt x="659" y="509"/>
                  </a:cubicBezTo>
                  <a:cubicBezTo>
                    <a:pt x="605" y="556"/>
                    <a:pt x="533" y="582"/>
                    <a:pt x="456" y="582"/>
                  </a:cubicBezTo>
                  <a:cubicBezTo>
                    <a:pt x="456" y="582"/>
                    <a:pt x="456" y="582"/>
                    <a:pt x="456" y="582"/>
                  </a:cubicBezTo>
                  <a:cubicBezTo>
                    <a:pt x="378" y="582"/>
                    <a:pt x="306" y="556"/>
                    <a:pt x="251" y="509"/>
                  </a:cubicBezTo>
                  <a:close/>
                  <a:moveTo>
                    <a:pt x="647" y="84"/>
                  </a:moveTo>
                  <a:cubicBezTo>
                    <a:pt x="597" y="40"/>
                    <a:pt x="529" y="16"/>
                    <a:pt x="456" y="16"/>
                  </a:cubicBezTo>
                  <a:cubicBezTo>
                    <a:pt x="384" y="16"/>
                    <a:pt x="316" y="40"/>
                    <a:pt x="266" y="84"/>
                  </a:cubicBezTo>
                  <a:cubicBezTo>
                    <a:pt x="26" y="291"/>
                    <a:pt x="26" y="291"/>
                    <a:pt x="26" y="291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315" y="542"/>
                    <a:pt x="383" y="566"/>
                    <a:pt x="456" y="566"/>
                  </a:cubicBezTo>
                  <a:cubicBezTo>
                    <a:pt x="456" y="566"/>
                    <a:pt x="456" y="566"/>
                    <a:pt x="456" y="566"/>
                  </a:cubicBezTo>
                  <a:cubicBezTo>
                    <a:pt x="528" y="566"/>
                    <a:pt x="595" y="542"/>
                    <a:pt x="646" y="498"/>
                  </a:cubicBezTo>
                  <a:cubicBezTo>
                    <a:pt x="885" y="292"/>
                    <a:pt x="885" y="292"/>
                    <a:pt x="885" y="292"/>
                  </a:cubicBezTo>
                  <a:lnTo>
                    <a:pt x="647" y="84"/>
                  </a:lnTo>
                  <a:close/>
                </a:path>
              </a:pathLst>
            </a:custGeom>
            <a:solidFill>
              <a:srgbClr val="56BF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13" name="Freeform 11"/>
            <p:cNvSpPr>
              <a:spLocks noEditPoints="1"/>
            </p:cNvSpPr>
            <p:nvPr/>
          </p:nvSpPr>
          <p:spPr>
            <a:xfrm>
              <a:off x="7399" y="3765"/>
              <a:ext cx="3260" cy="1705"/>
            </a:xfrm>
            <a:custGeom>
              <a:avLst/>
              <a:gdLst>
                <a:gd name="txL" fmla="*/ 0 w 847"/>
                <a:gd name="txT" fmla="*/ 0 h 588"/>
                <a:gd name="txR" fmla="*/ 847 w 847"/>
                <a:gd name="txB" fmla="*/ 588 h 588"/>
              </a:gdLst>
              <a:ahLst/>
              <a:cxnLst>
                <a:cxn ang="0">
                  <a:pos x="897" y="1490"/>
                </a:cxn>
                <a:cxn ang="0">
                  <a:pos x="0" y="850"/>
                </a:cxn>
                <a:cxn ang="0">
                  <a:pos x="904" y="212"/>
                </a:cxn>
                <a:cxn ang="0">
                  <a:pos x="1632" y="0"/>
                </a:cxn>
                <a:cxn ang="0">
                  <a:pos x="2363" y="215"/>
                </a:cxn>
                <a:cxn ang="0">
                  <a:pos x="3260" y="855"/>
                </a:cxn>
                <a:cxn ang="0">
                  <a:pos x="2356" y="1493"/>
                </a:cxn>
                <a:cxn ang="0">
                  <a:pos x="1628" y="1705"/>
                </a:cxn>
                <a:cxn ang="0">
                  <a:pos x="1628" y="1705"/>
                </a:cxn>
                <a:cxn ang="0">
                  <a:pos x="897" y="1490"/>
                </a:cxn>
                <a:cxn ang="0">
                  <a:pos x="2298" y="261"/>
                </a:cxn>
                <a:cxn ang="0">
                  <a:pos x="1632" y="64"/>
                </a:cxn>
                <a:cxn ang="0">
                  <a:pos x="966" y="258"/>
                </a:cxn>
                <a:cxn ang="0">
                  <a:pos x="131" y="853"/>
                </a:cxn>
                <a:cxn ang="0">
                  <a:pos x="962" y="1444"/>
                </a:cxn>
                <a:cxn ang="0">
                  <a:pos x="1628" y="1641"/>
                </a:cxn>
                <a:cxn ang="0">
                  <a:pos x="1628" y="1641"/>
                </a:cxn>
                <a:cxn ang="0">
                  <a:pos x="2294" y="1447"/>
                </a:cxn>
                <a:cxn ang="0">
                  <a:pos x="3129" y="855"/>
                </a:cxn>
                <a:cxn ang="0">
                  <a:pos x="2298" y="261"/>
                </a:cxn>
              </a:cxnLst>
              <a:rect l="txL" t="txT" r="txR" b="txB"/>
              <a:pathLst>
                <a:path w="847" h="588">
                  <a:moveTo>
                    <a:pt x="233" y="514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235" y="73"/>
                    <a:pt x="235" y="73"/>
                    <a:pt x="235" y="73"/>
                  </a:cubicBezTo>
                  <a:cubicBezTo>
                    <a:pt x="285" y="26"/>
                    <a:pt x="352" y="0"/>
                    <a:pt x="424" y="0"/>
                  </a:cubicBezTo>
                  <a:cubicBezTo>
                    <a:pt x="496" y="0"/>
                    <a:pt x="563" y="26"/>
                    <a:pt x="614" y="74"/>
                  </a:cubicBezTo>
                  <a:cubicBezTo>
                    <a:pt x="847" y="295"/>
                    <a:pt x="847" y="295"/>
                    <a:pt x="847" y="295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562" y="562"/>
                    <a:pt x="495" y="588"/>
                    <a:pt x="423" y="588"/>
                  </a:cubicBezTo>
                  <a:cubicBezTo>
                    <a:pt x="423" y="588"/>
                    <a:pt x="423" y="588"/>
                    <a:pt x="423" y="588"/>
                  </a:cubicBezTo>
                  <a:cubicBezTo>
                    <a:pt x="351" y="588"/>
                    <a:pt x="284" y="562"/>
                    <a:pt x="233" y="514"/>
                  </a:cubicBezTo>
                  <a:close/>
                  <a:moveTo>
                    <a:pt x="597" y="90"/>
                  </a:moveTo>
                  <a:cubicBezTo>
                    <a:pt x="551" y="46"/>
                    <a:pt x="489" y="22"/>
                    <a:pt x="424" y="22"/>
                  </a:cubicBezTo>
                  <a:cubicBezTo>
                    <a:pt x="358" y="22"/>
                    <a:pt x="297" y="46"/>
                    <a:pt x="251" y="89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250" y="498"/>
                    <a:pt x="250" y="498"/>
                    <a:pt x="250" y="498"/>
                  </a:cubicBezTo>
                  <a:cubicBezTo>
                    <a:pt x="296" y="542"/>
                    <a:pt x="358" y="566"/>
                    <a:pt x="423" y="566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89" y="566"/>
                    <a:pt x="550" y="542"/>
                    <a:pt x="596" y="499"/>
                  </a:cubicBezTo>
                  <a:cubicBezTo>
                    <a:pt x="813" y="295"/>
                    <a:pt x="813" y="295"/>
                    <a:pt x="813" y="295"/>
                  </a:cubicBezTo>
                  <a:lnTo>
                    <a:pt x="597" y="90"/>
                  </a:lnTo>
                  <a:close/>
                </a:path>
              </a:pathLst>
            </a:custGeom>
            <a:solidFill>
              <a:srgbClr val="56BF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14" name="Freeform 12"/>
            <p:cNvSpPr/>
            <p:nvPr/>
          </p:nvSpPr>
          <p:spPr>
            <a:xfrm>
              <a:off x="7638" y="3772"/>
              <a:ext cx="3057" cy="1695"/>
            </a:xfrm>
            <a:custGeom>
              <a:avLst/>
              <a:gdLst>
                <a:gd name="txL" fmla="*/ 0 w 794"/>
                <a:gd name="txT" fmla="*/ 0 h 585"/>
                <a:gd name="txR" fmla="*/ 794 w 794"/>
                <a:gd name="txB" fmla="*/ 585 h 585"/>
              </a:gdLst>
              <a:ahLst/>
              <a:cxnLst>
                <a:cxn ang="0">
                  <a:pos x="1529" y="1695"/>
                </a:cxn>
                <a:cxn ang="0">
                  <a:pos x="843" y="1481"/>
                </a:cxn>
                <a:cxn ang="0">
                  <a:pos x="0" y="843"/>
                </a:cxn>
                <a:cxn ang="0">
                  <a:pos x="847" y="209"/>
                </a:cxn>
                <a:cxn ang="0">
                  <a:pos x="1529" y="0"/>
                </a:cxn>
                <a:cxn ang="0">
                  <a:pos x="2214" y="212"/>
                </a:cxn>
                <a:cxn ang="0">
                  <a:pos x="3057" y="849"/>
                </a:cxn>
                <a:cxn ang="0">
                  <a:pos x="2210" y="1483"/>
                </a:cxn>
                <a:cxn ang="0">
                  <a:pos x="1529" y="1695"/>
                </a:cxn>
              </a:cxnLst>
              <a:rect l="txL" t="txT" r="txR" b="txB"/>
              <a:pathLst>
                <a:path w="794" h="585">
                  <a:moveTo>
                    <a:pt x="397" y="585"/>
                  </a:moveTo>
                  <a:cubicBezTo>
                    <a:pt x="329" y="585"/>
                    <a:pt x="266" y="558"/>
                    <a:pt x="219" y="511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67" y="25"/>
                    <a:pt x="330" y="0"/>
                    <a:pt x="397" y="0"/>
                  </a:cubicBezTo>
                  <a:cubicBezTo>
                    <a:pt x="465" y="0"/>
                    <a:pt x="528" y="26"/>
                    <a:pt x="575" y="73"/>
                  </a:cubicBezTo>
                  <a:cubicBezTo>
                    <a:pt x="794" y="293"/>
                    <a:pt x="794" y="293"/>
                    <a:pt x="794" y="293"/>
                  </a:cubicBezTo>
                  <a:cubicBezTo>
                    <a:pt x="574" y="512"/>
                    <a:pt x="574" y="512"/>
                    <a:pt x="574" y="512"/>
                  </a:cubicBezTo>
                  <a:cubicBezTo>
                    <a:pt x="527" y="559"/>
                    <a:pt x="464" y="585"/>
                    <a:pt x="397" y="585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15" name="Freeform 13"/>
            <p:cNvSpPr/>
            <p:nvPr/>
          </p:nvSpPr>
          <p:spPr>
            <a:xfrm>
              <a:off x="7708" y="3720"/>
              <a:ext cx="2951" cy="1780"/>
            </a:xfrm>
            <a:custGeom>
              <a:avLst/>
              <a:gdLst>
                <a:gd name="txL" fmla="*/ 0 w 767"/>
                <a:gd name="txT" fmla="*/ 0 h 614"/>
                <a:gd name="txR" fmla="*/ 767 w 767"/>
                <a:gd name="txB" fmla="*/ 614 h 614"/>
              </a:gdLst>
              <a:ahLst/>
              <a:cxnLst>
                <a:cxn ang="0">
                  <a:pos x="658" y="391"/>
                </a:cxn>
                <a:cxn ang="0">
                  <a:pos x="820" y="273"/>
                </a:cxn>
                <a:cxn ang="0">
                  <a:pos x="2135" y="275"/>
                </a:cxn>
                <a:cxn ang="0">
                  <a:pos x="2293" y="397"/>
                </a:cxn>
                <a:cxn ang="0">
                  <a:pos x="2951" y="893"/>
                </a:cxn>
                <a:cxn ang="0">
                  <a:pos x="2289" y="1389"/>
                </a:cxn>
                <a:cxn ang="0">
                  <a:pos x="2131" y="1507"/>
                </a:cxn>
                <a:cxn ang="0">
                  <a:pos x="812" y="1505"/>
                </a:cxn>
                <a:cxn ang="0">
                  <a:pos x="654" y="1386"/>
                </a:cxn>
                <a:cxn ang="0">
                  <a:pos x="0" y="887"/>
                </a:cxn>
                <a:cxn ang="0">
                  <a:pos x="658" y="391"/>
                </a:cxn>
              </a:cxnLst>
              <a:rect l="txL" t="txT" r="txR" b="txB"/>
              <a:pathLst>
                <a:path w="767" h="614">
                  <a:moveTo>
                    <a:pt x="171" y="135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307" y="0"/>
                    <a:pt x="461" y="1"/>
                    <a:pt x="555" y="95"/>
                  </a:cubicBezTo>
                  <a:cubicBezTo>
                    <a:pt x="596" y="137"/>
                    <a:pt x="596" y="137"/>
                    <a:pt x="596" y="137"/>
                  </a:cubicBezTo>
                  <a:cubicBezTo>
                    <a:pt x="767" y="308"/>
                    <a:pt x="767" y="308"/>
                    <a:pt x="767" y="308"/>
                  </a:cubicBezTo>
                  <a:cubicBezTo>
                    <a:pt x="595" y="479"/>
                    <a:pt x="595" y="479"/>
                    <a:pt x="595" y="479"/>
                  </a:cubicBezTo>
                  <a:cubicBezTo>
                    <a:pt x="554" y="520"/>
                    <a:pt x="554" y="520"/>
                    <a:pt x="554" y="520"/>
                  </a:cubicBezTo>
                  <a:cubicBezTo>
                    <a:pt x="459" y="614"/>
                    <a:pt x="305" y="613"/>
                    <a:pt x="211" y="519"/>
                  </a:cubicBezTo>
                  <a:cubicBezTo>
                    <a:pt x="170" y="478"/>
                    <a:pt x="170" y="478"/>
                    <a:pt x="170" y="478"/>
                  </a:cubicBezTo>
                  <a:cubicBezTo>
                    <a:pt x="0" y="306"/>
                    <a:pt x="0" y="306"/>
                    <a:pt x="0" y="306"/>
                  </a:cubicBezTo>
                  <a:lnTo>
                    <a:pt x="171" y="135"/>
                  </a:lnTo>
                  <a:close/>
                </a:path>
              </a:pathLst>
            </a:custGeom>
            <a:solidFill>
              <a:srgbClr val="56BF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16" name="文本框 2"/>
            <p:cNvSpPr txBox="1"/>
            <p:nvPr/>
          </p:nvSpPr>
          <p:spPr>
            <a:xfrm>
              <a:off x="8132" y="4039"/>
              <a:ext cx="1796" cy="1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同分异构体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6"/>
          <p:cNvGrpSpPr/>
          <p:nvPr/>
        </p:nvGrpSpPr>
        <p:grpSpPr>
          <a:xfrm>
            <a:off x="4847590" y="2699385"/>
            <a:ext cx="2646363" cy="1241425"/>
            <a:chOff x="10697" y="3899"/>
            <a:chExt cx="4659" cy="1899"/>
          </a:xfrm>
        </p:grpSpPr>
        <p:sp>
          <p:nvSpPr>
            <p:cNvPr id="32803" name="Freeform 20"/>
            <p:cNvSpPr>
              <a:spLocks noEditPoints="1"/>
            </p:cNvSpPr>
            <p:nvPr/>
          </p:nvSpPr>
          <p:spPr>
            <a:xfrm>
              <a:off x="10846" y="4029"/>
              <a:ext cx="4510" cy="1694"/>
            </a:xfrm>
            <a:custGeom>
              <a:avLst/>
              <a:gdLst>
                <a:gd name="txL" fmla="*/ 0 w 1057"/>
                <a:gd name="txT" fmla="*/ 0 h 570"/>
                <a:gd name="txR" fmla="*/ 1057 w 1057"/>
                <a:gd name="txB" fmla="*/ 570 h 570"/>
              </a:gdLst>
              <a:ahLst/>
              <a:cxnLst>
                <a:cxn ang="0">
                  <a:pos x="2257" y="1694"/>
                </a:cxn>
                <a:cxn ang="0">
                  <a:pos x="2257" y="1694"/>
                </a:cxn>
                <a:cxn ang="0">
                  <a:pos x="1250" y="1483"/>
                </a:cxn>
                <a:cxn ang="0">
                  <a:pos x="0" y="850"/>
                </a:cxn>
                <a:cxn ang="0">
                  <a:pos x="1246" y="214"/>
                </a:cxn>
                <a:cxn ang="0">
                  <a:pos x="2253" y="0"/>
                </a:cxn>
                <a:cxn ang="0">
                  <a:pos x="3256" y="211"/>
                </a:cxn>
                <a:cxn ang="0">
                  <a:pos x="4510" y="844"/>
                </a:cxn>
                <a:cxn ang="0">
                  <a:pos x="3264" y="1480"/>
                </a:cxn>
                <a:cxn ang="0">
                  <a:pos x="2257" y="1694"/>
                </a:cxn>
                <a:cxn ang="0">
                  <a:pos x="26" y="850"/>
                </a:cxn>
                <a:cxn ang="0">
                  <a:pos x="1263" y="1477"/>
                </a:cxn>
                <a:cxn ang="0">
                  <a:pos x="2257" y="1682"/>
                </a:cxn>
                <a:cxn ang="0">
                  <a:pos x="2257" y="1682"/>
                </a:cxn>
                <a:cxn ang="0">
                  <a:pos x="3251" y="1474"/>
                </a:cxn>
                <a:cxn ang="0">
                  <a:pos x="4480" y="844"/>
                </a:cxn>
                <a:cxn ang="0">
                  <a:pos x="3243" y="217"/>
                </a:cxn>
                <a:cxn ang="0">
                  <a:pos x="2253" y="12"/>
                </a:cxn>
                <a:cxn ang="0">
                  <a:pos x="1259" y="220"/>
                </a:cxn>
                <a:cxn ang="0">
                  <a:pos x="26" y="850"/>
                </a:cxn>
              </a:cxnLst>
              <a:rect l="txL" t="txT" r="txR" b="txB"/>
              <a:pathLst>
                <a:path w="1057" h="570">
                  <a:moveTo>
                    <a:pt x="529" y="570"/>
                  </a:moveTo>
                  <a:cubicBezTo>
                    <a:pt x="529" y="570"/>
                    <a:pt x="529" y="570"/>
                    <a:pt x="529" y="570"/>
                  </a:cubicBezTo>
                  <a:cubicBezTo>
                    <a:pt x="440" y="570"/>
                    <a:pt x="356" y="545"/>
                    <a:pt x="293" y="499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355" y="26"/>
                    <a:pt x="439" y="0"/>
                    <a:pt x="528" y="0"/>
                  </a:cubicBezTo>
                  <a:cubicBezTo>
                    <a:pt x="617" y="0"/>
                    <a:pt x="701" y="25"/>
                    <a:pt x="763" y="71"/>
                  </a:cubicBezTo>
                  <a:cubicBezTo>
                    <a:pt x="1057" y="284"/>
                    <a:pt x="1057" y="284"/>
                    <a:pt x="1057" y="284"/>
                  </a:cubicBezTo>
                  <a:cubicBezTo>
                    <a:pt x="765" y="498"/>
                    <a:pt x="765" y="498"/>
                    <a:pt x="765" y="498"/>
                  </a:cubicBezTo>
                  <a:cubicBezTo>
                    <a:pt x="702" y="544"/>
                    <a:pt x="618" y="570"/>
                    <a:pt x="529" y="570"/>
                  </a:cubicBezTo>
                  <a:close/>
                  <a:moveTo>
                    <a:pt x="6" y="286"/>
                  </a:moveTo>
                  <a:cubicBezTo>
                    <a:pt x="296" y="497"/>
                    <a:pt x="296" y="497"/>
                    <a:pt x="296" y="497"/>
                  </a:cubicBezTo>
                  <a:cubicBezTo>
                    <a:pt x="358" y="542"/>
                    <a:pt x="441" y="566"/>
                    <a:pt x="529" y="566"/>
                  </a:cubicBezTo>
                  <a:cubicBezTo>
                    <a:pt x="529" y="566"/>
                    <a:pt x="529" y="566"/>
                    <a:pt x="529" y="566"/>
                  </a:cubicBezTo>
                  <a:cubicBezTo>
                    <a:pt x="617" y="566"/>
                    <a:pt x="700" y="541"/>
                    <a:pt x="762" y="496"/>
                  </a:cubicBezTo>
                  <a:cubicBezTo>
                    <a:pt x="1050" y="284"/>
                    <a:pt x="1050" y="284"/>
                    <a:pt x="1050" y="284"/>
                  </a:cubicBezTo>
                  <a:cubicBezTo>
                    <a:pt x="760" y="73"/>
                    <a:pt x="760" y="73"/>
                    <a:pt x="760" y="73"/>
                  </a:cubicBezTo>
                  <a:cubicBezTo>
                    <a:pt x="698" y="28"/>
                    <a:pt x="616" y="4"/>
                    <a:pt x="528" y="4"/>
                  </a:cubicBezTo>
                  <a:cubicBezTo>
                    <a:pt x="440" y="4"/>
                    <a:pt x="357" y="29"/>
                    <a:pt x="295" y="74"/>
                  </a:cubicBezTo>
                  <a:lnTo>
                    <a:pt x="6" y="286"/>
                  </a:lnTo>
                  <a:close/>
                </a:path>
              </a:pathLst>
            </a:custGeom>
            <a:solidFill>
              <a:srgbClr val="00AB9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4" name="Freeform 21"/>
            <p:cNvSpPr>
              <a:spLocks noEditPoints="1"/>
            </p:cNvSpPr>
            <p:nvPr/>
          </p:nvSpPr>
          <p:spPr>
            <a:xfrm>
              <a:off x="10846" y="4023"/>
              <a:ext cx="4182" cy="1713"/>
            </a:xfrm>
            <a:custGeom>
              <a:avLst/>
              <a:gdLst>
                <a:gd name="txL" fmla="*/ 0 w 980"/>
                <a:gd name="txT" fmla="*/ 0 h 576"/>
                <a:gd name="txR" fmla="*/ 980 w 980"/>
                <a:gd name="txB" fmla="*/ 576 h 576"/>
              </a:gdLst>
              <a:ahLst/>
              <a:cxnLst>
                <a:cxn ang="0">
                  <a:pos x="2091" y="1713"/>
                </a:cxn>
                <a:cxn ang="0">
                  <a:pos x="2091" y="1713"/>
                </a:cxn>
                <a:cxn ang="0">
                  <a:pos x="1161" y="1499"/>
                </a:cxn>
                <a:cxn ang="0">
                  <a:pos x="0" y="857"/>
                </a:cxn>
                <a:cxn ang="0">
                  <a:pos x="1152" y="214"/>
                </a:cxn>
                <a:cxn ang="0">
                  <a:pos x="2091" y="0"/>
                </a:cxn>
                <a:cxn ang="0">
                  <a:pos x="3021" y="214"/>
                </a:cxn>
                <a:cxn ang="0">
                  <a:pos x="4182" y="857"/>
                </a:cxn>
                <a:cxn ang="0">
                  <a:pos x="3030" y="1499"/>
                </a:cxn>
                <a:cxn ang="0">
                  <a:pos x="2091" y="1713"/>
                </a:cxn>
                <a:cxn ang="0">
                  <a:pos x="73" y="857"/>
                </a:cxn>
                <a:cxn ang="0">
                  <a:pos x="1195" y="1478"/>
                </a:cxn>
                <a:cxn ang="0">
                  <a:pos x="2091" y="1683"/>
                </a:cxn>
                <a:cxn ang="0">
                  <a:pos x="2091" y="1683"/>
                </a:cxn>
                <a:cxn ang="0">
                  <a:pos x="2991" y="1478"/>
                </a:cxn>
                <a:cxn ang="0">
                  <a:pos x="4109" y="857"/>
                </a:cxn>
                <a:cxn ang="0">
                  <a:pos x="2987" y="235"/>
                </a:cxn>
                <a:cxn ang="0">
                  <a:pos x="2091" y="30"/>
                </a:cxn>
                <a:cxn ang="0">
                  <a:pos x="1191" y="235"/>
                </a:cxn>
                <a:cxn ang="0">
                  <a:pos x="73" y="857"/>
                </a:cxn>
              </a:cxnLst>
              <a:rect l="txL" t="txT" r="txR" b="txB"/>
              <a:pathLst>
                <a:path w="980" h="576">
                  <a:moveTo>
                    <a:pt x="490" y="576"/>
                  </a:moveTo>
                  <a:cubicBezTo>
                    <a:pt x="490" y="576"/>
                    <a:pt x="490" y="576"/>
                    <a:pt x="490" y="576"/>
                  </a:cubicBezTo>
                  <a:cubicBezTo>
                    <a:pt x="408" y="576"/>
                    <a:pt x="330" y="550"/>
                    <a:pt x="272" y="504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329" y="25"/>
                    <a:pt x="407" y="0"/>
                    <a:pt x="490" y="0"/>
                  </a:cubicBezTo>
                  <a:cubicBezTo>
                    <a:pt x="573" y="0"/>
                    <a:pt x="650" y="26"/>
                    <a:pt x="708" y="72"/>
                  </a:cubicBezTo>
                  <a:cubicBezTo>
                    <a:pt x="980" y="288"/>
                    <a:pt x="980" y="288"/>
                    <a:pt x="980" y="288"/>
                  </a:cubicBezTo>
                  <a:cubicBezTo>
                    <a:pt x="710" y="504"/>
                    <a:pt x="710" y="504"/>
                    <a:pt x="710" y="504"/>
                  </a:cubicBezTo>
                  <a:cubicBezTo>
                    <a:pt x="651" y="550"/>
                    <a:pt x="573" y="576"/>
                    <a:pt x="490" y="576"/>
                  </a:cubicBezTo>
                  <a:close/>
                  <a:moveTo>
                    <a:pt x="17" y="288"/>
                  </a:moveTo>
                  <a:cubicBezTo>
                    <a:pt x="280" y="497"/>
                    <a:pt x="280" y="497"/>
                    <a:pt x="280" y="497"/>
                  </a:cubicBezTo>
                  <a:cubicBezTo>
                    <a:pt x="336" y="541"/>
                    <a:pt x="411" y="566"/>
                    <a:pt x="490" y="566"/>
                  </a:cubicBezTo>
                  <a:cubicBezTo>
                    <a:pt x="490" y="566"/>
                    <a:pt x="490" y="566"/>
                    <a:pt x="490" y="566"/>
                  </a:cubicBezTo>
                  <a:cubicBezTo>
                    <a:pt x="570" y="566"/>
                    <a:pt x="645" y="542"/>
                    <a:pt x="701" y="497"/>
                  </a:cubicBezTo>
                  <a:cubicBezTo>
                    <a:pt x="963" y="288"/>
                    <a:pt x="963" y="288"/>
                    <a:pt x="963" y="288"/>
                  </a:cubicBezTo>
                  <a:cubicBezTo>
                    <a:pt x="700" y="79"/>
                    <a:pt x="700" y="79"/>
                    <a:pt x="700" y="79"/>
                  </a:cubicBezTo>
                  <a:cubicBezTo>
                    <a:pt x="644" y="34"/>
                    <a:pt x="569" y="10"/>
                    <a:pt x="490" y="10"/>
                  </a:cubicBezTo>
                  <a:cubicBezTo>
                    <a:pt x="410" y="10"/>
                    <a:pt x="335" y="34"/>
                    <a:pt x="279" y="79"/>
                  </a:cubicBezTo>
                  <a:lnTo>
                    <a:pt x="17" y="288"/>
                  </a:lnTo>
                  <a:close/>
                </a:path>
              </a:pathLst>
            </a:custGeom>
            <a:solidFill>
              <a:srgbClr val="009A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5" name="Freeform 22"/>
            <p:cNvSpPr>
              <a:spLocks noEditPoints="1"/>
            </p:cNvSpPr>
            <p:nvPr/>
          </p:nvSpPr>
          <p:spPr>
            <a:xfrm>
              <a:off x="10846" y="4014"/>
              <a:ext cx="3891" cy="1733"/>
            </a:xfrm>
            <a:custGeom>
              <a:avLst/>
              <a:gdLst>
                <a:gd name="txL" fmla="*/ 0 w 912"/>
                <a:gd name="txT" fmla="*/ 0 h 583"/>
                <a:gd name="txR" fmla="*/ 912 w 912"/>
                <a:gd name="txB" fmla="*/ 583 h 583"/>
              </a:gdLst>
              <a:ahLst/>
              <a:cxnLst>
                <a:cxn ang="0">
                  <a:pos x="1946" y="1733"/>
                </a:cxn>
                <a:cxn ang="0">
                  <a:pos x="1946" y="1733"/>
                </a:cxn>
                <a:cxn ang="0">
                  <a:pos x="1079" y="1516"/>
                </a:cxn>
                <a:cxn ang="0">
                  <a:pos x="0" y="868"/>
                </a:cxn>
                <a:cxn ang="0">
                  <a:pos x="1071" y="220"/>
                </a:cxn>
                <a:cxn ang="0">
                  <a:pos x="1946" y="0"/>
                </a:cxn>
                <a:cxn ang="0">
                  <a:pos x="2812" y="217"/>
                </a:cxn>
                <a:cxn ang="0">
                  <a:pos x="3891" y="865"/>
                </a:cxn>
                <a:cxn ang="0">
                  <a:pos x="2816" y="1516"/>
                </a:cxn>
                <a:cxn ang="0">
                  <a:pos x="1946" y="1733"/>
                </a:cxn>
                <a:cxn ang="0">
                  <a:pos x="111" y="868"/>
                </a:cxn>
                <a:cxn ang="0">
                  <a:pos x="1135" y="1483"/>
                </a:cxn>
                <a:cxn ang="0">
                  <a:pos x="1946" y="1685"/>
                </a:cxn>
                <a:cxn ang="0">
                  <a:pos x="1946" y="1685"/>
                </a:cxn>
                <a:cxn ang="0">
                  <a:pos x="2760" y="1480"/>
                </a:cxn>
                <a:cxn ang="0">
                  <a:pos x="3776" y="865"/>
                </a:cxn>
                <a:cxn ang="0">
                  <a:pos x="2756" y="253"/>
                </a:cxn>
                <a:cxn ang="0">
                  <a:pos x="1946" y="51"/>
                </a:cxn>
                <a:cxn ang="0">
                  <a:pos x="1126" y="253"/>
                </a:cxn>
                <a:cxn ang="0">
                  <a:pos x="111" y="868"/>
                </a:cxn>
              </a:cxnLst>
              <a:rect l="txL" t="txT" r="txR" b="txB"/>
              <a:pathLst>
                <a:path w="912" h="583">
                  <a:moveTo>
                    <a:pt x="456" y="583"/>
                  </a:moveTo>
                  <a:cubicBezTo>
                    <a:pt x="456" y="583"/>
                    <a:pt x="456" y="583"/>
                    <a:pt x="456" y="583"/>
                  </a:cubicBezTo>
                  <a:cubicBezTo>
                    <a:pt x="379" y="583"/>
                    <a:pt x="307" y="557"/>
                    <a:pt x="253" y="51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51" y="74"/>
                    <a:pt x="251" y="74"/>
                    <a:pt x="251" y="74"/>
                  </a:cubicBezTo>
                  <a:cubicBezTo>
                    <a:pt x="305" y="26"/>
                    <a:pt x="378" y="0"/>
                    <a:pt x="456" y="0"/>
                  </a:cubicBezTo>
                  <a:cubicBezTo>
                    <a:pt x="533" y="1"/>
                    <a:pt x="605" y="26"/>
                    <a:pt x="659" y="73"/>
                  </a:cubicBezTo>
                  <a:cubicBezTo>
                    <a:pt x="912" y="291"/>
                    <a:pt x="912" y="291"/>
                    <a:pt x="912" y="291"/>
                  </a:cubicBezTo>
                  <a:cubicBezTo>
                    <a:pt x="660" y="510"/>
                    <a:pt x="660" y="510"/>
                    <a:pt x="660" y="510"/>
                  </a:cubicBezTo>
                  <a:cubicBezTo>
                    <a:pt x="606" y="557"/>
                    <a:pt x="534" y="583"/>
                    <a:pt x="456" y="583"/>
                  </a:cubicBezTo>
                  <a:close/>
                  <a:moveTo>
                    <a:pt x="26" y="292"/>
                  </a:moveTo>
                  <a:cubicBezTo>
                    <a:pt x="266" y="499"/>
                    <a:pt x="266" y="499"/>
                    <a:pt x="266" y="499"/>
                  </a:cubicBezTo>
                  <a:cubicBezTo>
                    <a:pt x="316" y="542"/>
                    <a:pt x="384" y="566"/>
                    <a:pt x="456" y="567"/>
                  </a:cubicBezTo>
                  <a:cubicBezTo>
                    <a:pt x="456" y="567"/>
                    <a:pt x="456" y="567"/>
                    <a:pt x="456" y="567"/>
                  </a:cubicBezTo>
                  <a:cubicBezTo>
                    <a:pt x="529" y="567"/>
                    <a:pt x="596" y="542"/>
                    <a:pt x="647" y="498"/>
                  </a:cubicBezTo>
                  <a:cubicBezTo>
                    <a:pt x="885" y="291"/>
                    <a:pt x="885" y="291"/>
                    <a:pt x="885" y="291"/>
                  </a:cubicBezTo>
                  <a:cubicBezTo>
                    <a:pt x="646" y="85"/>
                    <a:pt x="646" y="85"/>
                    <a:pt x="646" y="85"/>
                  </a:cubicBezTo>
                  <a:cubicBezTo>
                    <a:pt x="595" y="41"/>
                    <a:pt x="528" y="17"/>
                    <a:pt x="456" y="17"/>
                  </a:cubicBezTo>
                  <a:cubicBezTo>
                    <a:pt x="383" y="17"/>
                    <a:pt x="315" y="41"/>
                    <a:pt x="264" y="85"/>
                  </a:cubicBezTo>
                  <a:lnTo>
                    <a:pt x="26" y="292"/>
                  </a:lnTo>
                  <a:close/>
                </a:path>
              </a:pathLst>
            </a:custGeom>
            <a:solidFill>
              <a:srgbClr val="00978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6" name="Freeform 23"/>
            <p:cNvSpPr>
              <a:spLocks noEditPoints="1"/>
            </p:cNvSpPr>
            <p:nvPr/>
          </p:nvSpPr>
          <p:spPr>
            <a:xfrm>
              <a:off x="10846" y="4006"/>
              <a:ext cx="3610" cy="1750"/>
            </a:xfrm>
            <a:custGeom>
              <a:avLst/>
              <a:gdLst>
                <a:gd name="txL" fmla="*/ 0 w 846"/>
                <a:gd name="txT" fmla="*/ 0 h 589"/>
                <a:gd name="txR" fmla="*/ 846 w 846"/>
                <a:gd name="txB" fmla="*/ 589 h 589"/>
              </a:gdLst>
              <a:ahLst/>
              <a:cxnLst>
                <a:cxn ang="0">
                  <a:pos x="1805" y="1750"/>
                </a:cxn>
                <a:cxn ang="0">
                  <a:pos x="1805" y="1750"/>
                </a:cxn>
                <a:cxn ang="0">
                  <a:pos x="999" y="1530"/>
                </a:cxn>
                <a:cxn ang="0">
                  <a:pos x="0" y="876"/>
                </a:cxn>
                <a:cxn ang="0">
                  <a:pos x="994" y="220"/>
                </a:cxn>
                <a:cxn ang="0">
                  <a:pos x="1805" y="0"/>
                </a:cxn>
                <a:cxn ang="0">
                  <a:pos x="2611" y="220"/>
                </a:cxn>
                <a:cxn ang="0">
                  <a:pos x="3610" y="874"/>
                </a:cxn>
                <a:cxn ang="0">
                  <a:pos x="2616" y="1530"/>
                </a:cxn>
                <a:cxn ang="0">
                  <a:pos x="1805" y="1750"/>
                </a:cxn>
                <a:cxn ang="0">
                  <a:pos x="145" y="876"/>
                </a:cxn>
                <a:cxn ang="0">
                  <a:pos x="1071" y="1483"/>
                </a:cxn>
                <a:cxn ang="0">
                  <a:pos x="1805" y="1682"/>
                </a:cxn>
                <a:cxn ang="0">
                  <a:pos x="1805" y="1682"/>
                </a:cxn>
                <a:cxn ang="0">
                  <a:pos x="2547" y="1483"/>
                </a:cxn>
                <a:cxn ang="0">
                  <a:pos x="3465" y="874"/>
                </a:cxn>
                <a:cxn ang="0">
                  <a:pos x="2539" y="267"/>
                </a:cxn>
                <a:cxn ang="0">
                  <a:pos x="1805" y="68"/>
                </a:cxn>
                <a:cxn ang="0">
                  <a:pos x="1067" y="267"/>
                </a:cxn>
                <a:cxn ang="0">
                  <a:pos x="145" y="876"/>
                </a:cxn>
              </a:cxnLst>
              <a:rect l="txL" t="txT" r="txR" b="txB"/>
              <a:pathLst>
                <a:path w="846" h="589">
                  <a:moveTo>
                    <a:pt x="423" y="589"/>
                  </a:moveTo>
                  <a:cubicBezTo>
                    <a:pt x="423" y="589"/>
                    <a:pt x="423" y="589"/>
                    <a:pt x="423" y="589"/>
                  </a:cubicBezTo>
                  <a:cubicBezTo>
                    <a:pt x="352" y="589"/>
                    <a:pt x="285" y="563"/>
                    <a:pt x="234" y="51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33" y="74"/>
                    <a:pt x="233" y="74"/>
                    <a:pt x="233" y="74"/>
                  </a:cubicBezTo>
                  <a:cubicBezTo>
                    <a:pt x="283" y="26"/>
                    <a:pt x="351" y="0"/>
                    <a:pt x="423" y="0"/>
                  </a:cubicBezTo>
                  <a:cubicBezTo>
                    <a:pt x="495" y="0"/>
                    <a:pt x="562" y="27"/>
                    <a:pt x="612" y="74"/>
                  </a:cubicBezTo>
                  <a:cubicBezTo>
                    <a:pt x="846" y="294"/>
                    <a:pt x="846" y="294"/>
                    <a:pt x="846" y="294"/>
                  </a:cubicBezTo>
                  <a:cubicBezTo>
                    <a:pt x="613" y="515"/>
                    <a:pt x="613" y="515"/>
                    <a:pt x="613" y="515"/>
                  </a:cubicBezTo>
                  <a:cubicBezTo>
                    <a:pt x="563" y="563"/>
                    <a:pt x="495" y="589"/>
                    <a:pt x="423" y="589"/>
                  </a:cubicBezTo>
                  <a:close/>
                  <a:moveTo>
                    <a:pt x="34" y="295"/>
                  </a:moveTo>
                  <a:cubicBezTo>
                    <a:pt x="251" y="499"/>
                    <a:pt x="251" y="499"/>
                    <a:pt x="251" y="499"/>
                  </a:cubicBezTo>
                  <a:cubicBezTo>
                    <a:pt x="297" y="542"/>
                    <a:pt x="358" y="566"/>
                    <a:pt x="423" y="566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89" y="566"/>
                    <a:pt x="551" y="542"/>
                    <a:pt x="597" y="499"/>
                  </a:cubicBezTo>
                  <a:cubicBezTo>
                    <a:pt x="812" y="294"/>
                    <a:pt x="812" y="294"/>
                    <a:pt x="812" y="294"/>
                  </a:cubicBezTo>
                  <a:cubicBezTo>
                    <a:pt x="595" y="90"/>
                    <a:pt x="595" y="90"/>
                    <a:pt x="595" y="90"/>
                  </a:cubicBezTo>
                  <a:cubicBezTo>
                    <a:pt x="549" y="47"/>
                    <a:pt x="488" y="23"/>
                    <a:pt x="423" y="23"/>
                  </a:cubicBezTo>
                  <a:cubicBezTo>
                    <a:pt x="357" y="23"/>
                    <a:pt x="296" y="47"/>
                    <a:pt x="250" y="90"/>
                  </a:cubicBezTo>
                  <a:lnTo>
                    <a:pt x="34" y="295"/>
                  </a:lnTo>
                  <a:close/>
                </a:path>
              </a:pathLst>
            </a:custGeom>
            <a:solidFill>
              <a:srgbClr val="00908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7" name="Freeform 24"/>
            <p:cNvSpPr/>
            <p:nvPr/>
          </p:nvSpPr>
          <p:spPr>
            <a:xfrm>
              <a:off x="10697" y="3899"/>
              <a:ext cx="3388" cy="1737"/>
            </a:xfrm>
            <a:custGeom>
              <a:avLst/>
              <a:gdLst>
                <a:gd name="txL" fmla="*/ 0 w 794"/>
                <a:gd name="txT" fmla="*/ 0 h 585"/>
                <a:gd name="txR" fmla="*/ 794 w 794"/>
                <a:gd name="txB" fmla="*/ 585 h 585"/>
              </a:gdLst>
              <a:ahLst/>
              <a:cxnLst>
                <a:cxn ang="0">
                  <a:pos x="1694" y="1737"/>
                </a:cxn>
                <a:cxn ang="0">
                  <a:pos x="934" y="1520"/>
                </a:cxn>
                <a:cxn ang="0">
                  <a:pos x="0" y="870"/>
                </a:cxn>
                <a:cxn ang="0">
                  <a:pos x="930" y="217"/>
                </a:cxn>
                <a:cxn ang="0">
                  <a:pos x="1694" y="0"/>
                </a:cxn>
                <a:cxn ang="0">
                  <a:pos x="2449" y="214"/>
                </a:cxn>
                <a:cxn ang="0">
                  <a:pos x="3388" y="864"/>
                </a:cxn>
                <a:cxn ang="0">
                  <a:pos x="2454" y="1517"/>
                </a:cxn>
                <a:cxn ang="0">
                  <a:pos x="1694" y="1737"/>
                </a:cxn>
                <a:cxn ang="0">
                  <a:pos x="1694" y="1737"/>
                </a:cxn>
              </a:cxnLst>
              <a:rect l="txL" t="txT" r="txR" b="txB"/>
              <a:pathLst>
                <a:path w="794" h="585">
                  <a:moveTo>
                    <a:pt x="397" y="585"/>
                  </a:moveTo>
                  <a:cubicBezTo>
                    <a:pt x="330" y="585"/>
                    <a:pt x="267" y="559"/>
                    <a:pt x="219" y="512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18" y="73"/>
                    <a:pt x="218" y="73"/>
                    <a:pt x="218" y="73"/>
                  </a:cubicBezTo>
                  <a:cubicBezTo>
                    <a:pt x="266" y="26"/>
                    <a:pt x="329" y="0"/>
                    <a:pt x="397" y="0"/>
                  </a:cubicBezTo>
                  <a:cubicBezTo>
                    <a:pt x="464" y="0"/>
                    <a:pt x="527" y="25"/>
                    <a:pt x="574" y="72"/>
                  </a:cubicBezTo>
                  <a:cubicBezTo>
                    <a:pt x="794" y="291"/>
                    <a:pt x="794" y="291"/>
                    <a:pt x="794" y="291"/>
                  </a:cubicBezTo>
                  <a:cubicBezTo>
                    <a:pt x="575" y="511"/>
                    <a:pt x="575" y="511"/>
                    <a:pt x="575" y="511"/>
                  </a:cubicBezTo>
                  <a:cubicBezTo>
                    <a:pt x="528" y="558"/>
                    <a:pt x="464" y="585"/>
                    <a:pt x="397" y="585"/>
                  </a:cubicBezTo>
                  <a:cubicBezTo>
                    <a:pt x="397" y="585"/>
                    <a:pt x="397" y="585"/>
                    <a:pt x="397" y="585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8" name="Freeform 25"/>
            <p:cNvSpPr/>
            <p:nvPr/>
          </p:nvSpPr>
          <p:spPr>
            <a:xfrm>
              <a:off x="10846" y="3972"/>
              <a:ext cx="3271" cy="1826"/>
            </a:xfrm>
            <a:custGeom>
              <a:avLst/>
              <a:gdLst>
                <a:gd name="txL" fmla="*/ 0 w 767"/>
                <a:gd name="txT" fmla="*/ 0 h 614"/>
                <a:gd name="txR" fmla="*/ 767 w 767"/>
                <a:gd name="txB" fmla="*/ 614 h 614"/>
              </a:gdLst>
              <a:ahLst/>
              <a:cxnLst>
                <a:cxn ang="0">
                  <a:pos x="2542" y="401"/>
                </a:cxn>
                <a:cxn ang="0">
                  <a:pos x="2363" y="280"/>
                </a:cxn>
                <a:cxn ang="0">
                  <a:pos x="904" y="283"/>
                </a:cxn>
                <a:cxn ang="0">
                  <a:pos x="729" y="407"/>
                </a:cxn>
                <a:cxn ang="0">
                  <a:pos x="0" y="916"/>
                </a:cxn>
                <a:cxn ang="0">
                  <a:pos x="734" y="1425"/>
                </a:cxn>
                <a:cxn ang="0">
                  <a:pos x="908" y="1546"/>
                </a:cxn>
                <a:cxn ang="0">
                  <a:pos x="2367" y="1543"/>
                </a:cxn>
                <a:cxn ang="0">
                  <a:pos x="2546" y="1422"/>
                </a:cxn>
                <a:cxn ang="0">
                  <a:pos x="3271" y="910"/>
                </a:cxn>
                <a:cxn ang="0">
                  <a:pos x="2542" y="401"/>
                </a:cxn>
              </a:cxnLst>
              <a:rect l="txL" t="txT" r="txR" b="txB"/>
              <a:pathLst>
                <a:path w="767" h="614">
                  <a:moveTo>
                    <a:pt x="596" y="135"/>
                  </a:moveTo>
                  <a:cubicBezTo>
                    <a:pt x="554" y="94"/>
                    <a:pt x="554" y="94"/>
                    <a:pt x="554" y="94"/>
                  </a:cubicBezTo>
                  <a:cubicBezTo>
                    <a:pt x="460" y="0"/>
                    <a:pt x="306" y="1"/>
                    <a:pt x="212" y="95"/>
                  </a:cubicBezTo>
                  <a:cubicBezTo>
                    <a:pt x="171" y="137"/>
                    <a:pt x="171" y="137"/>
                    <a:pt x="171" y="137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72" y="479"/>
                    <a:pt x="172" y="479"/>
                    <a:pt x="172" y="479"/>
                  </a:cubicBezTo>
                  <a:cubicBezTo>
                    <a:pt x="213" y="520"/>
                    <a:pt x="213" y="520"/>
                    <a:pt x="213" y="520"/>
                  </a:cubicBezTo>
                  <a:cubicBezTo>
                    <a:pt x="307" y="614"/>
                    <a:pt x="461" y="613"/>
                    <a:pt x="555" y="519"/>
                  </a:cubicBezTo>
                  <a:cubicBezTo>
                    <a:pt x="597" y="478"/>
                    <a:pt x="597" y="478"/>
                    <a:pt x="597" y="478"/>
                  </a:cubicBezTo>
                  <a:cubicBezTo>
                    <a:pt x="767" y="306"/>
                    <a:pt x="767" y="306"/>
                    <a:pt x="767" y="306"/>
                  </a:cubicBezTo>
                  <a:lnTo>
                    <a:pt x="596" y="135"/>
                  </a:lnTo>
                  <a:close/>
                </a:path>
              </a:pathLst>
            </a:custGeom>
            <a:solidFill>
              <a:srgbClr val="00908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9" name="文本框 3"/>
            <p:cNvSpPr txBox="1"/>
            <p:nvPr/>
          </p:nvSpPr>
          <p:spPr>
            <a:xfrm>
              <a:off x="11527" y="4379"/>
              <a:ext cx="2007" cy="7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烷烃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" name="组合 9"/>
          <p:cNvGrpSpPr/>
          <p:nvPr/>
        </p:nvGrpSpPr>
        <p:grpSpPr>
          <a:xfrm>
            <a:off x="3753485" y="3321050"/>
            <a:ext cx="2020888" cy="2735263"/>
            <a:chOff x="8984" y="4947"/>
            <a:chExt cx="3508" cy="4454"/>
          </a:xfrm>
        </p:grpSpPr>
        <p:sp>
          <p:nvSpPr>
            <p:cNvPr id="32799" name="Freeform 6"/>
            <p:cNvSpPr/>
            <p:nvPr/>
          </p:nvSpPr>
          <p:spPr>
            <a:xfrm>
              <a:off x="10891" y="7146"/>
              <a:ext cx="980" cy="548"/>
            </a:xfrm>
            <a:custGeom>
              <a:avLst/>
              <a:gdLst>
                <a:gd name="txL" fmla="*/ 0 w 298"/>
                <a:gd name="txT" fmla="*/ 0 h 211"/>
                <a:gd name="txR" fmla="*/ 298 w 298"/>
                <a:gd name="txB" fmla="*/ 211 h 211"/>
              </a:gdLst>
              <a:ahLst/>
              <a:cxnLst>
                <a:cxn ang="0">
                  <a:pos x="309" y="548"/>
                </a:cxn>
                <a:cxn ang="0">
                  <a:pos x="421" y="548"/>
                </a:cxn>
                <a:cxn ang="0">
                  <a:pos x="671" y="548"/>
                </a:cxn>
                <a:cxn ang="0">
                  <a:pos x="980" y="322"/>
                </a:cxn>
                <a:cxn ang="0">
                  <a:pos x="980" y="304"/>
                </a:cxn>
                <a:cxn ang="0">
                  <a:pos x="980" y="223"/>
                </a:cxn>
                <a:cxn ang="0">
                  <a:pos x="980" y="0"/>
                </a:cxn>
                <a:cxn ang="0">
                  <a:pos x="671" y="0"/>
                </a:cxn>
                <a:cxn ang="0">
                  <a:pos x="559" y="0"/>
                </a:cxn>
                <a:cxn ang="0">
                  <a:pos x="309" y="0"/>
                </a:cxn>
                <a:cxn ang="0">
                  <a:pos x="0" y="223"/>
                </a:cxn>
                <a:cxn ang="0">
                  <a:pos x="0" y="242"/>
                </a:cxn>
                <a:cxn ang="0">
                  <a:pos x="0" y="322"/>
                </a:cxn>
                <a:cxn ang="0">
                  <a:pos x="0" y="548"/>
                </a:cxn>
                <a:cxn ang="0">
                  <a:pos x="309" y="548"/>
                </a:cxn>
              </a:cxnLst>
              <a:rect l="txL" t="txT" r="txR" b="txB"/>
              <a:pathLst>
                <a:path w="298" h="211">
                  <a:moveTo>
                    <a:pt x="94" y="211"/>
                  </a:moveTo>
                  <a:cubicBezTo>
                    <a:pt x="128" y="211"/>
                    <a:pt x="128" y="211"/>
                    <a:pt x="128" y="211"/>
                  </a:cubicBezTo>
                  <a:cubicBezTo>
                    <a:pt x="204" y="211"/>
                    <a:pt x="204" y="211"/>
                    <a:pt x="204" y="211"/>
                  </a:cubicBezTo>
                  <a:cubicBezTo>
                    <a:pt x="256" y="211"/>
                    <a:pt x="298" y="172"/>
                    <a:pt x="298" y="124"/>
                  </a:cubicBezTo>
                  <a:cubicBezTo>
                    <a:pt x="298" y="117"/>
                    <a:pt x="298" y="117"/>
                    <a:pt x="298" y="117"/>
                  </a:cubicBezTo>
                  <a:cubicBezTo>
                    <a:pt x="298" y="86"/>
                    <a:pt x="298" y="86"/>
                    <a:pt x="298" y="8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42" y="0"/>
                    <a:pt x="0" y="39"/>
                    <a:pt x="0" y="8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211"/>
                    <a:pt x="0" y="211"/>
                    <a:pt x="0" y="211"/>
                  </a:cubicBezTo>
                  <a:lnTo>
                    <a:pt x="94" y="211"/>
                  </a:lnTo>
                  <a:close/>
                </a:path>
              </a:pathLst>
            </a:custGeom>
            <a:solidFill>
              <a:srgbClr val="9CA1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0" name="Freeform 7"/>
            <p:cNvSpPr/>
            <p:nvPr/>
          </p:nvSpPr>
          <p:spPr>
            <a:xfrm>
              <a:off x="9510" y="7648"/>
              <a:ext cx="1116" cy="644"/>
            </a:xfrm>
            <a:custGeom>
              <a:avLst/>
              <a:gdLst>
                <a:gd name="txL" fmla="*/ 0 w 339"/>
                <a:gd name="txT" fmla="*/ 0 h 248"/>
                <a:gd name="txR" fmla="*/ 339 w 339"/>
                <a:gd name="txB" fmla="*/ 248 h 248"/>
              </a:gdLst>
              <a:ahLst/>
              <a:cxnLst>
                <a:cxn ang="0">
                  <a:pos x="356" y="0"/>
                </a:cxn>
                <a:cxn ang="0">
                  <a:pos x="481" y="0"/>
                </a:cxn>
                <a:cxn ang="0">
                  <a:pos x="764" y="0"/>
                </a:cxn>
                <a:cxn ang="0">
                  <a:pos x="1116" y="262"/>
                </a:cxn>
                <a:cxn ang="0">
                  <a:pos x="1116" y="286"/>
                </a:cxn>
                <a:cxn ang="0">
                  <a:pos x="1116" y="379"/>
                </a:cxn>
                <a:cxn ang="0">
                  <a:pos x="1116" y="644"/>
                </a:cxn>
                <a:cxn ang="0">
                  <a:pos x="764" y="644"/>
                </a:cxn>
                <a:cxn ang="0">
                  <a:pos x="635" y="644"/>
                </a:cxn>
                <a:cxn ang="0">
                  <a:pos x="356" y="644"/>
                </a:cxn>
                <a:cxn ang="0">
                  <a:pos x="0" y="379"/>
                </a:cxn>
                <a:cxn ang="0">
                  <a:pos x="0" y="358"/>
                </a:cxn>
                <a:cxn ang="0">
                  <a:pos x="0" y="262"/>
                </a:cxn>
                <a:cxn ang="0">
                  <a:pos x="0" y="0"/>
                </a:cxn>
                <a:cxn ang="0">
                  <a:pos x="356" y="0"/>
                </a:cxn>
              </a:cxnLst>
              <a:rect l="txL" t="txT" r="txR" b="txB"/>
              <a:pathLst>
                <a:path w="339" h="248">
                  <a:moveTo>
                    <a:pt x="108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91" y="0"/>
                    <a:pt x="339" y="45"/>
                    <a:pt x="339" y="101"/>
                  </a:cubicBezTo>
                  <a:cubicBezTo>
                    <a:pt x="339" y="110"/>
                    <a:pt x="339" y="110"/>
                    <a:pt x="339" y="110"/>
                  </a:cubicBezTo>
                  <a:cubicBezTo>
                    <a:pt x="339" y="146"/>
                    <a:pt x="339" y="146"/>
                    <a:pt x="339" y="146"/>
                  </a:cubicBezTo>
                  <a:cubicBezTo>
                    <a:pt x="339" y="248"/>
                    <a:pt x="339" y="248"/>
                    <a:pt x="339" y="248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193" y="248"/>
                    <a:pt x="193" y="248"/>
                    <a:pt x="193" y="248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49" y="248"/>
                    <a:pt x="0" y="202"/>
                    <a:pt x="0" y="146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9CA1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1" name="Freeform 26"/>
            <p:cNvSpPr/>
            <p:nvPr/>
          </p:nvSpPr>
          <p:spPr>
            <a:xfrm>
              <a:off x="8984" y="4952"/>
              <a:ext cx="3508" cy="4449"/>
            </a:xfrm>
            <a:custGeom>
              <a:avLst/>
              <a:gdLst>
                <a:gd name="txL" fmla="*/ 0 w 884"/>
                <a:gd name="txT" fmla="*/ 0 h 1711"/>
                <a:gd name="txR" fmla="*/ 884 w 884"/>
                <a:gd name="txB" fmla="*/ 1711 h 1711"/>
              </a:gdLst>
              <a:ahLst/>
              <a:cxnLst>
                <a:cxn ang="0">
                  <a:pos x="3357" y="751"/>
                </a:cxn>
                <a:cxn ang="0">
                  <a:pos x="3357" y="751"/>
                </a:cxn>
                <a:cxn ang="0">
                  <a:pos x="2583" y="541"/>
                </a:cxn>
                <a:cxn ang="0">
                  <a:pos x="1754" y="0"/>
                </a:cxn>
                <a:cxn ang="0">
                  <a:pos x="925" y="541"/>
                </a:cxn>
                <a:cxn ang="0">
                  <a:pos x="151" y="751"/>
                </a:cxn>
                <a:cxn ang="0">
                  <a:pos x="0" y="744"/>
                </a:cxn>
                <a:cxn ang="0">
                  <a:pos x="643" y="1019"/>
                </a:cxn>
                <a:cxn ang="0">
                  <a:pos x="1437" y="1724"/>
                </a:cxn>
                <a:cxn ang="0">
                  <a:pos x="1671" y="2478"/>
                </a:cxn>
                <a:cxn ang="0">
                  <a:pos x="1671" y="2478"/>
                </a:cxn>
                <a:cxn ang="0">
                  <a:pos x="1671" y="2566"/>
                </a:cxn>
                <a:cxn ang="0">
                  <a:pos x="1671" y="2566"/>
                </a:cxn>
                <a:cxn ang="0">
                  <a:pos x="1671" y="3877"/>
                </a:cxn>
                <a:cxn ang="0">
                  <a:pos x="1075" y="4371"/>
                </a:cxn>
                <a:cxn ang="0">
                  <a:pos x="1067" y="4371"/>
                </a:cxn>
                <a:cxn ang="0">
                  <a:pos x="1067" y="4449"/>
                </a:cxn>
                <a:cxn ang="0">
                  <a:pos x="2425" y="4449"/>
                </a:cxn>
                <a:cxn ang="0">
                  <a:pos x="2425" y="4371"/>
                </a:cxn>
                <a:cxn ang="0">
                  <a:pos x="2421" y="4371"/>
                </a:cxn>
                <a:cxn ang="0">
                  <a:pos x="1837" y="3921"/>
                </a:cxn>
                <a:cxn ang="0">
                  <a:pos x="1837" y="2538"/>
                </a:cxn>
                <a:cxn ang="0">
                  <a:pos x="1837" y="2538"/>
                </a:cxn>
                <a:cxn ang="0">
                  <a:pos x="1837" y="2478"/>
                </a:cxn>
                <a:cxn ang="0">
                  <a:pos x="1837" y="2478"/>
                </a:cxn>
                <a:cxn ang="0">
                  <a:pos x="2071" y="1724"/>
                </a:cxn>
                <a:cxn ang="0">
                  <a:pos x="2865" y="1019"/>
                </a:cxn>
                <a:cxn ang="0">
                  <a:pos x="3508" y="744"/>
                </a:cxn>
                <a:cxn ang="0">
                  <a:pos x="3357" y="751"/>
                </a:cxn>
              </a:cxnLst>
              <a:rect l="txL" t="txT" r="txR" b="txB"/>
              <a:pathLst>
                <a:path w="884" h="1711">
                  <a:moveTo>
                    <a:pt x="846" y="289"/>
                  </a:moveTo>
                  <a:cubicBezTo>
                    <a:pt x="846" y="289"/>
                    <a:pt x="846" y="289"/>
                    <a:pt x="846" y="289"/>
                  </a:cubicBezTo>
                  <a:cubicBezTo>
                    <a:pt x="772" y="289"/>
                    <a:pt x="703" y="260"/>
                    <a:pt x="651" y="208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233" y="208"/>
                    <a:pt x="233" y="208"/>
                    <a:pt x="233" y="208"/>
                  </a:cubicBezTo>
                  <a:cubicBezTo>
                    <a:pt x="181" y="260"/>
                    <a:pt x="112" y="289"/>
                    <a:pt x="38" y="289"/>
                  </a:cubicBezTo>
                  <a:cubicBezTo>
                    <a:pt x="25" y="289"/>
                    <a:pt x="12" y="288"/>
                    <a:pt x="0" y="286"/>
                  </a:cubicBezTo>
                  <a:cubicBezTo>
                    <a:pt x="59" y="314"/>
                    <a:pt x="113" y="350"/>
                    <a:pt x="162" y="392"/>
                  </a:cubicBezTo>
                  <a:cubicBezTo>
                    <a:pt x="248" y="465"/>
                    <a:pt x="317" y="558"/>
                    <a:pt x="362" y="663"/>
                  </a:cubicBezTo>
                  <a:cubicBezTo>
                    <a:pt x="400" y="752"/>
                    <a:pt x="421" y="850"/>
                    <a:pt x="421" y="953"/>
                  </a:cubicBezTo>
                  <a:cubicBezTo>
                    <a:pt x="421" y="953"/>
                    <a:pt x="421" y="953"/>
                    <a:pt x="421" y="953"/>
                  </a:cubicBezTo>
                  <a:cubicBezTo>
                    <a:pt x="421" y="987"/>
                    <a:pt x="421" y="987"/>
                    <a:pt x="421" y="987"/>
                  </a:cubicBezTo>
                  <a:cubicBezTo>
                    <a:pt x="421" y="987"/>
                    <a:pt x="421" y="987"/>
                    <a:pt x="421" y="987"/>
                  </a:cubicBezTo>
                  <a:cubicBezTo>
                    <a:pt x="421" y="1491"/>
                    <a:pt x="421" y="1491"/>
                    <a:pt x="421" y="1491"/>
                  </a:cubicBezTo>
                  <a:cubicBezTo>
                    <a:pt x="402" y="1601"/>
                    <a:pt x="342" y="1681"/>
                    <a:pt x="271" y="1681"/>
                  </a:cubicBezTo>
                  <a:cubicBezTo>
                    <a:pt x="270" y="1681"/>
                    <a:pt x="270" y="1681"/>
                    <a:pt x="269" y="1681"/>
                  </a:cubicBezTo>
                  <a:cubicBezTo>
                    <a:pt x="269" y="1711"/>
                    <a:pt x="269" y="1711"/>
                    <a:pt x="269" y="1711"/>
                  </a:cubicBezTo>
                  <a:cubicBezTo>
                    <a:pt x="611" y="1711"/>
                    <a:pt x="611" y="1711"/>
                    <a:pt x="611" y="1711"/>
                  </a:cubicBezTo>
                  <a:cubicBezTo>
                    <a:pt x="611" y="1681"/>
                    <a:pt x="611" y="1681"/>
                    <a:pt x="611" y="1681"/>
                  </a:cubicBezTo>
                  <a:cubicBezTo>
                    <a:pt x="611" y="1681"/>
                    <a:pt x="610" y="1681"/>
                    <a:pt x="610" y="1681"/>
                  </a:cubicBezTo>
                  <a:cubicBezTo>
                    <a:pt x="543" y="1681"/>
                    <a:pt x="485" y="1609"/>
                    <a:pt x="463" y="1508"/>
                  </a:cubicBezTo>
                  <a:cubicBezTo>
                    <a:pt x="463" y="976"/>
                    <a:pt x="463" y="976"/>
                    <a:pt x="463" y="976"/>
                  </a:cubicBezTo>
                  <a:cubicBezTo>
                    <a:pt x="463" y="976"/>
                    <a:pt x="463" y="976"/>
                    <a:pt x="463" y="976"/>
                  </a:cubicBezTo>
                  <a:cubicBezTo>
                    <a:pt x="463" y="953"/>
                    <a:pt x="463" y="953"/>
                    <a:pt x="463" y="953"/>
                  </a:cubicBezTo>
                  <a:cubicBezTo>
                    <a:pt x="463" y="953"/>
                    <a:pt x="463" y="953"/>
                    <a:pt x="463" y="953"/>
                  </a:cubicBezTo>
                  <a:cubicBezTo>
                    <a:pt x="463" y="850"/>
                    <a:pt x="484" y="752"/>
                    <a:pt x="522" y="663"/>
                  </a:cubicBezTo>
                  <a:cubicBezTo>
                    <a:pt x="567" y="558"/>
                    <a:pt x="636" y="465"/>
                    <a:pt x="722" y="392"/>
                  </a:cubicBezTo>
                  <a:cubicBezTo>
                    <a:pt x="771" y="350"/>
                    <a:pt x="825" y="314"/>
                    <a:pt x="884" y="286"/>
                  </a:cubicBezTo>
                  <a:cubicBezTo>
                    <a:pt x="872" y="288"/>
                    <a:pt x="859" y="289"/>
                    <a:pt x="846" y="289"/>
                  </a:cubicBezTo>
                  <a:close/>
                </a:path>
              </a:pathLst>
            </a:custGeom>
            <a:solidFill>
              <a:srgbClr val="9CA1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802" name="文本框 8"/>
            <p:cNvSpPr txBox="1"/>
            <p:nvPr/>
          </p:nvSpPr>
          <p:spPr>
            <a:xfrm>
              <a:off x="10279" y="4947"/>
              <a:ext cx="1062" cy="22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同系物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8" name="组合 19"/>
          <p:cNvGrpSpPr/>
          <p:nvPr/>
        </p:nvGrpSpPr>
        <p:grpSpPr>
          <a:xfrm>
            <a:off x="4057650" y="1346200"/>
            <a:ext cx="1397528" cy="1974850"/>
            <a:chOff x="9581" y="1556"/>
            <a:chExt cx="2427" cy="3216"/>
          </a:xfrm>
        </p:grpSpPr>
        <p:grpSp>
          <p:nvGrpSpPr>
            <p:cNvPr id="32791" name="组合 7"/>
            <p:cNvGrpSpPr/>
            <p:nvPr/>
          </p:nvGrpSpPr>
          <p:grpSpPr>
            <a:xfrm>
              <a:off x="9581" y="1556"/>
              <a:ext cx="2348" cy="3216"/>
              <a:chOff x="9858" y="2261"/>
              <a:chExt cx="1713" cy="2503"/>
            </a:xfrm>
          </p:grpSpPr>
          <p:sp>
            <p:nvSpPr>
              <p:cNvPr id="32793" name="Freeform 14"/>
              <p:cNvSpPr>
                <a:spLocks noEditPoints="1"/>
              </p:cNvSpPr>
              <p:nvPr/>
            </p:nvSpPr>
            <p:spPr>
              <a:xfrm>
                <a:off x="9944" y="2261"/>
                <a:ext cx="1535" cy="2472"/>
              </a:xfrm>
              <a:custGeom>
                <a:avLst/>
                <a:gdLst>
                  <a:gd name="txL" fmla="*/ 0 w 569"/>
                  <a:gd name="txT" fmla="*/ 0 h 1056"/>
                  <a:gd name="txR" fmla="*/ 569 w 569"/>
                  <a:gd name="txB" fmla="*/ 1056 h 1056"/>
                </a:gdLst>
                <a:ahLst/>
                <a:cxnLst>
                  <a:cxn ang="0">
                    <a:pos x="1535" y="1236"/>
                  </a:cxn>
                  <a:cxn ang="0">
                    <a:pos x="1535" y="1236"/>
                  </a:cxn>
                  <a:cxn ang="0">
                    <a:pos x="1346" y="1786"/>
                  </a:cxn>
                  <a:cxn ang="0">
                    <a:pos x="772" y="2472"/>
                  </a:cxn>
                  <a:cxn ang="0">
                    <a:pos x="194" y="1788"/>
                  </a:cxn>
                  <a:cxn ang="0">
                    <a:pos x="0" y="1236"/>
                  </a:cxn>
                  <a:cxn ang="0">
                    <a:pos x="192" y="686"/>
                  </a:cxn>
                  <a:cxn ang="0">
                    <a:pos x="766" y="0"/>
                  </a:cxn>
                  <a:cxn ang="0">
                    <a:pos x="1343" y="681"/>
                  </a:cxn>
                  <a:cxn ang="0">
                    <a:pos x="1535" y="1236"/>
                  </a:cxn>
                  <a:cxn ang="0">
                    <a:pos x="772" y="2458"/>
                  </a:cxn>
                  <a:cxn ang="0">
                    <a:pos x="1341" y="1779"/>
                  </a:cxn>
                  <a:cxn ang="0">
                    <a:pos x="1527" y="1236"/>
                  </a:cxn>
                  <a:cxn ang="0">
                    <a:pos x="1527" y="1236"/>
                  </a:cxn>
                  <a:cxn ang="0">
                    <a:pos x="1338" y="688"/>
                  </a:cxn>
                  <a:cxn ang="0">
                    <a:pos x="766" y="14"/>
                  </a:cxn>
                  <a:cxn ang="0">
                    <a:pos x="197" y="693"/>
                  </a:cxn>
                  <a:cxn ang="0">
                    <a:pos x="8" y="1236"/>
                  </a:cxn>
                  <a:cxn ang="0">
                    <a:pos x="200" y="1781"/>
                  </a:cxn>
                  <a:cxn ang="0">
                    <a:pos x="772" y="2458"/>
                  </a:cxn>
                </a:cxnLst>
                <a:rect l="txL" t="txT" r="txR" b="txB"/>
                <a:pathLst>
                  <a:path w="569" h="1056">
                    <a:moveTo>
                      <a:pt x="569" y="528"/>
                    </a:moveTo>
                    <a:cubicBezTo>
                      <a:pt x="569" y="528"/>
                      <a:pt x="569" y="528"/>
                      <a:pt x="569" y="528"/>
                    </a:cubicBezTo>
                    <a:cubicBezTo>
                      <a:pt x="569" y="617"/>
                      <a:pt x="544" y="700"/>
                      <a:pt x="499" y="763"/>
                    </a:cubicBezTo>
                    <a:cubicBezTo>
                      <a:pt x="286" y="1056"/>
                      <a:pt x="286" y="1056"/>
                      <a:pt x="286" y="1056"/>
                    </a:cubicBezTo>
                    <a:cubicBezTo>
                      <a:pt x="72" y="764"/>
                      <a:pt x="72" y="764"/>
                      <a:pt x="72" y="764"/>
                    </a:cubicBezTo>
                    <a:cubicBezTo>
                      <a:pt x="26" y="702"/>
                      <a:pt x="0" y="618"/>
                      <a:pt x="0" y="528"/>
                    </a:cubicBezTo>
                    <a:cubicBezTo>
                      <a:pt x="0" y="439"/>
                      <a:pt x="25" y="355"/>
                      <a:pt x="71" y="293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498" y="291"/>
                      <a:pt x="498" y="291"/>
                      <a:pt x="498" y="291"/>
                    </a:cubicBezTo>
                    <a:cubicBezTo>
                      <a:pt x="544" y="354"/>
                      <a:pt x="569" y="438"/>
                      <a:pt x="569" y="528"/>
                    </a:cubicBezTo>
                    <a:close/>
                    <a:moveTo>
                      <a:pt x="286" y="1050"/>
                    </a:moveTo>
                    <a:cubicBezTo>
                      <a:pt x="497" y="760"/>
                      <a:pt x="497" y="760"/>
                      <a:pt x="497" y="760"/>
                    </a:cubicBezTo>
                    <a:cubicBezTo>
                      <a:pt x="541" y="698"/>
                      <a:pt x="566" y="615"/>
                      <a:pt x="566" y="528"/>
                    </a:cubicBezTo>
                    <a:cubicBezTo>
                      <a:pt x="566" y="528"/>
                      <a:pt x="566" y="528"/>
                      <a:pt x="566" y="528"/>
                    </a:cubicBezTo>
                    <a:cubicBezTo>
                      <a:pt x="566" y="439"/>
                      <a:pt x="541" y="356"/>
                      <a:pt x="496" y="294"/>
                    </a:cubicBezTo>
                    <a:cubicBezTo>
                      <a:pt x="284" y="6"/>
                      <a:pt x="284" y="6"/>
                      <a:pt x="284" y="6"/>
                    </a:cubicBezTo>
                    <a:cubicBezTo>
                      <a:pt x="73" y="296"/>
                      <a:pt x="73" y="296"/>
                      <a:pt x="73" y="296"/>
                    </a:cubicBezTo>
                    <a:cubicBezTo>
                      <a:pt x="28" y="358"/>
                      <a:pt x="3" y="440"/>
                      <a:pt x="3" y="528"/>
                    </a:cubicBezTo>
                    <a:cubicBezTo>
                      <a:pt x="3" y="616"/>
                      <a:pt x="28" y="699"/>
                      <a:pt x="74" y="761"/>
                    </a:cubicBezTo>
                    <a:lnTo>
                      <a:pt x="286" y="1050"/>
                    </a:lnTo>
                    <a:close/>
                  </a:path>
                </a:pathLst>
              </a:custGeom>
              <a:solidFill>
                <a:srgbClr val="EA551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794" name="Freeform 15"/>
              <p:cNvSpPr>
                <a:spLocks noEditPoints="1"/>
              </p:cNvSpPr>
              <p:nvPr/>
            </p:nvSpPr>
            <p:spPr>
              <a:xfrm>
                <a:off x="9939" y="2439"/>
                <a:ext cx="1555" cy="2294"/>
              </a:xfrm>
              <a:custGeom>
                <a:avLst/>
                <a:gdLst>
                  <a:gd name="txL" fmla="*/ 0 w 576"/>
                  <a:gd name="txT" fmla="*/ 0 h 980"/>
                  <a:gd name="txR" fmla="*/ 576 w 576"/>
                  <a:gd name="txB" fmla="*/ 980 h 980"/>
                </a:gdLst>
                <a:ahLst/>
                <a:cxnLst>
                  <a:cxn ang="0">
                    <a:pos x="1552" y="1147"/>
                  </a:cxn>
                  <a:cxn ang="0">
                    <a:pos x="1552" y="1147"/>
                  </a:cxn>
                  <a:cxn ang="0">
                    <a:pos x="1361" y="1657"/>
                  </a:cxn>
                  <a:cxn ang="0">
                    <a:pos x="778" y="2294"/>
                  </a:cxn>
                  <a:cxn ang="0">
                    <a:pos x="194" y="1662"/>
                  </a:cxn>
                  <a:cxn ang="0">
                    <a:pos x="0" y="1147"/>
                  </a:cxn>
                  <a:cxn ang="0">
                    <a:pos x="194" y="637"/>
                  </a:cxn>
                  <a:cxn ang="0">
                    <a:pos x="775" y="0"/>
                  </a:cxn>
                  <a:cxn ang="0">
                    <a:pos x="1358" y="632"/>
                  </a:cxn>
                  <a:cxn ang="0">
                    <a:pos x="1552" y="1147"/>
                  </a:cxn>
                  <a:cxn ang="0">
                    <a:pos x="778" y="2254"/>
                  </a:cxn>
                  <a:cxn ang="0">
                    <a:pos x="1342" y="1639"/>
                  </a:cxn>
                  <a:cxn ang="0">
                    <a:pos x="1528" y="1147"/>
                  </a:cxn>
                  <a:cxn ang="0">
                    <a:pos x="1528" y="1147"/>
                  </a:cxn>
                  <a:cxn ang="0">
                    <a:pos x="1342" y="653"/>
                  </a:cxn>
                  <a:cxn ang="0">
                    <a:pos x="775" y="40"/>
                  </a:cxn>
                  <a:cxn ang="0">
                    <a:pos x="211" y="655"/>
                  </a:cxn>
                  <a:cxn ang="0">
                    <a:pos x="24" y="1147"/>
                  </a:cxn>
                  <a:cxn ang="0">
                    <a:pos x="213" y="1641"/>
                  </a:cxn>
                  <a:cxn ang="0">
                    <a:pos x="778" y="2254"/>
                  </a:cxn>
                </a:cxnLst>
                <a:rect l="txL" t="txT" r="txR" b="txB"/>
                <a:pathLst>
                  <a:path w="576" h="980">
                    <a:moveTo>
                      <a:pt x="575" y="490"/>
                    </a:moveTo>
                    <a:cubicBezTo>
                      <a:pt x="575" y="490"/>
                      <a:pt x="575" y="490"/>
                      <a:pt x="575" y="490"/>
                    </a:cubicBezTo>
                    <a:cubicBezTo>
                      <a:pt x="575" y="573"/>
                      <a:pt x="550" y="650"/>
                      <a:pt x="504" y="708"/>
                    </a:cubicBezTo>
                    <a:cubicBezTo>
                      <a:pt x="288" y="980"/>
                      <a:pt x="288" y="980"/>
                      <a:pt x="288" y="980"/>
                    </a:cubicBezTo>
                    <a:cubicBezTo>
                      <a:pt x="72" y="710"/>
                      <a:pt x="72" y="710"/>
                      <a:pt x="72" y="710"/>
                    </a:cubicBezTo>
                    <a:cubicBezTo>
                      <a:pt x="25" y="652"/>
                      <a:pt x="0" y="574"/>
                      <a:pt x="0" y="490"/>
                    </a:cubicBezTo>
                    <a:cubicBezTo>
                      <a:pt x="0" y="408"/>
                      <a:pt x="25" y="330"/>
                      <a:pt x="72" y="272"/>
                    </a:cubicBezTo>
                    <a:cubicBezTo>
                      <a:pt x="287" y="0"/>
                      <a:pt x="287" y="0"/>
                      <a:pt x="287" y="0"/>
                    </a:cubicBezTo>
                    <a:cubicBezTo>
                      <a:pt x="503" y="270"/>
                      <a:pt x="503" y="270"/>
                      <a:pt x="503" y="270"/>
                    </a:cubicBezTo>
                    <a:cubicBezTo>
                      <a:pt x="550" y="329"/>
                      <a:pt x="576" y="407"/>
                      <a:pt x="575" y="490"/>
                    </a:cubicBezTo>
                    <a:close/>
                    <a:moveTo>
                      <a:pt x="288" y="963"/>
                    </a:moveTo>
                    <a:cubicBezTo>
                      <a:pt x="497" y="700"/>
                      <a:pt x="497" y="700"/>
                      <a:pt x="497" y="700"/>
                    </a:cubicBezTo>
                    <a:cubicBezTo>
                      <a:pt x="541" y="644"/>
                      <a:pt x="566" y="569"/>
                      <a:pt x="566" y="490"/>
                    </a:cubicBezTo>
                    <a:cubicBezTo>
                      <a:pt x="566" y="490"/>
                      <a:pt x="566" y="490"/>
                      <a:pt x="566" y="490"/>
                    </a:cubicBezTo>
                    <a:cubicBezTo>
                      <a:pt x="566" y="410"/>
                      <a:pt x="541" y="335"/>
                      <a:pt x="497" y="279"/>
                    </a:cubicBezTo>
                    <a:cubicBezTo>
                      <a:pt x="287" y="17"/>
                      <a:pt x="287" y="17"/>
                      <a:pt x="287" y="17"/>
                    </a:cubicBezTo>
                    <a:cubicBezTo>
                      <a:pt x="78" y="280"/>
                      <a:pt x="78" y="280"/>
                      <a:pt x="78" y="280"/>
                    </a:cubicBezTo>
                    <a:cubicBezTo>
                      <a:pt x="34" y="336"/>
                      <a:pt x="10" y="411"/>
                      <a:pt x="9" y="490"/>
                    </a:cubicBezTo>
                    <a:cubicBezTo>
                      <a:pt x="9" y="570"/>
                      <a:pt x="34" y="645"/>
                      <a:pt x="79" y="701"/>
                    </a:cubicBezTo>
                    <a:lnTo>
                      <a:pt x="288" y="963"/>
                    </a:lnTo>
                    <a:close/>
                  </a:path>
                </a:pathLst>
              </a:custGeom>
              <a:solidFill>
                <a:srgbClr val="EA551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795" name="Freeform 16"/>
              <p:cNvSpPr>
                <a:spLocks noEditPoints="1"/>
              </p:cNvSpPr>
              <p:nvPr/>
            </p:nvSpPr>
            <p:spPr>
              <a:xfrm>
                <a:off x="9928" y="2601"/>
                <a:ext cx="1572" cy="2131"/>
              </a:xfrm>
              <a:custGeom>
                <a:avLst/>
                <a:gdLst>
                  <a:gd name="txL" fmla="*/ 0 w 583"/>
                  <a:gd name="txT" fmla="*/ 0 h 911"/>
                  <a:gd name="txR" fmla="*/ 583 w 583"/>
                  <a:gd name="txB" fmla="*/ 911 h 911"/>
                </a:gdLst>
                <a:ahLst/>
                <a:cxnLst>
                  <a:cxn ang="0">
                    <a:pos x="1569" y="1064"/>
                  </a:cxn>
                  <a:cxn ang="0">
                    <a:pos x="1569" y="1064"/>
                  </a:cxn>
                  <a:cxn ang="0">
                    <a:pos x="1375" y="1542"/>
                  </a:cxn>
                  <a:cxn ang="0">
                    <a:pos x="787" y="2131"/>
                  </a:cxn>
                  <a:cxn ang="0">
                    <a:pos x="197" y="1544"/>
                  </a:cxn>
                  <a:cxn ang="0">
                    <a:pos x="0" y="1064"/>
                  </a:cxn>
                  <a:cxn ang="0">
                    <a:pos x="197" y="589"/>
                  </a:cxn>
                  <a:cxn ang="0">
                    <a:pos x="785" y="0"/>
                  </a:cxn>
                  <a:cxn ang="0">
                    <a:pos x="1372" y="587"/>
                  </a:cxn>
                  <a:cxn ang="0">
                    <a:pos x="1569" y="1064"/>
                  </a:cxn>
                  <a:cxn ang="0">
                    <a:pos x="787" y="2070"/>
                  </a:cxn>
                  <a:cxn ang="0">
                    <a:pos x="1343" y="1509"/>
                  </a:cxn>
                  <a:cxn ang="0">
                    <a:pos x="1526" y="1064"/>
                  </a:cxn>
                  <a:cxn ang="0">
                    <a:pos x="1526" y="1064"/>
                  </a:cxn>
                  <a:cxn ang="0">
                    <a:pos x="1343" y="618"/>
                  </a:cxn>
                  <a:cxn ang="0">
                    <a:pos x="785" y="61"/>
                  </a:cxn>
                  <a:cxn ang="0">
                    <a:pos x="226" y="620"/>
                  </a:cxn>
                  <a:cxn ang="0">
                    <a:pos x="43" y="1064"/>
                  </a:cxn>
                  <a:cxn ang="0">
                    <a:pos x="229" y="1513"/>
                  </a:cxn>
                  <a:cxn ang="0">
                    <a:pos x="787" y="2070"/>
                  </a:cxn>
                </a:cxnLst>
                <a:rect l="txL" t="txT" r="txR" b="txB"/>
                <a:pathLst>
                  <a:path w="583" h="911">
                    <a:moveTo>
                      <a:pt x="582" y="455"/>
                    </a:moveTo>
                    <a:cubicBezTo>
                      <a:pt x="582" y="455"/>
                      <a:pt x="582" y="455"/>
                      <a:pt x="582" y="455"/>
                    </a:cubicBezTo>
                    <a:cubicBezTo>
                      <a:pt x="582" y="532"/>
                      <a:pt x="557" y="604"/>
                      <a:pt x="510" y="659"/>
                    </a:cubicBezTo>
                    <a:cubicBezTo>
                      <a:pt x="292" y="911"/>
                      <a:pt x="292" y="911"/>
                      <a:pt x="292" y="911"/>
                    </a:cubicBezTo>
                    <a:cubicBezTo>
                      <a:pt x="73" y="660"/>
                      <a:pt x="73" y="660"/>
                      <a:pt x="73" y="660"/>
                    </a:cubicBezTo>
                    <a:cubicBezTo>
                      <a:pt x="26" y="606"/>
                      <a:pt x="0" y="533"/>
                      <a:pt x="0" y="455"/>
                    </a:cubicBezTo>
                    <a:cubicBezTo>
                      <a:pt x="0" y="379"/>
                      <a:pt x="26" y="306"/>
                      <a:pt x="73" y="252"/>
                    </a:cubicBezTo>
                    <a:cubicBezTo>
                      <a:pt x="291" y="0"/>
                      <a:pt x="291" y="0"/>
                      <a:pt x="291" y="0"/>
                    </a:cubicBezTo>
                    <a:cubicBezTo>
                      <a:pt x="509" y="251"/>
                      <a:pt x="509" y="251"/>
                      <a:pt x="509" y="251"/>
                    </a:cubicBezTo>
                    <a:cubicBezTo>
                      <a:pt x="557" y="305"/>
                      <a:pt x="583" y="378"/>
                      <a:pt x="582" y="455"/>
                    </a:cubicBezTo>
                    <a:close/>
                    <a:moveTo>
                      <a:pt x="292" y="885"/>
                    </a:moveTo>
                    <a:cubicBezTo>
                      <a:pt x="498" y="645"/>
                      <a:pt x="498" y="645"/>
                      <a:pt x="498" y="645"/>
                    </a:cubicBezTo>
                    <a:cubicBezTo>
                      <a:pt x="542" y="595"/>
                      <a:pt x="566" y="527"/>
                      <a:pt x="566" y="455"/>
                    </a:cubicBezTo>
                    <a:cubicBezTo>
                      <a:pt x="566" y="455"/>
                      <a:pt x="566" y="455"/>
                      <a:pt x="566" y="455"/>
                    </a:cubicBezTo>
                    <a:cubicBezTo>
                      <a:pt x="566" y="383"/>
                      <a:pt x="542" y="315"/>
                      <a:pt x="498" y="264"/>
                    </a:cubicBezTo>
                    <a:cubicBezTo>
                      <a:pt x="291" y="26"/>
                      <a:pt x="291" y="26"/>
                      <a:pt x="291" y="26"/>
                    </a:cubicBezTo>
                    <a:cubicBezTo>
                      <a:pt x="84" y="265"/>
                      <a:pt x="84" y="265"/>
                      <a:pt x="84" y="265"/>
                    </a:cubicBezTo>
                    <a:cubicBezTo>
                      <a:pt x="41" y="316"/>
                      <a:pt x="16" y="383"/>
                      <a:pt x="16" y="455"/>
                    </a:cubicBezTo>
                    <a:cubicBezTo>
                      <a:pt x="16" y="528"/>
                      <a:pt x="41" y="596"/>
                      <a:pt x="85" y="647"/>
                    </a:cubicBezTo>
                    <a:lnTo>
                      <a:pt x="292" y="885"/>
                    </a:lnTo>
                    <a:close/>
                  </a:path>
                </a:pathLst>
              </a:custGeom>
              <a:solidFill>
                <a:srgbClr val="EA551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796" name="Freeform 17"/>
              <p:cNvSpPr>
                <a:spLocks noEditPoints="1"/>
              </p:cNvSpPr>
              <p:nvPr/>
            </p:nvSpPr>
            <p:spPr>
              <a:xfrm>
                <a:off x="9919" y="2753"/>
                <a:ext cx="1590" cy="1980"/>
              </a:xfrm>
              <a:custGeom>
                <a:avLst/>
                <a:gdLst>
                  <a:gd name="txL" fmla="*/ 0 w 589"/>
                  <a:gd name="txT" fmla="*/ 0 h 846"/>
                  <a:gd name="txR" fmla="*/ 589 w 589"/>
                  <a:gd name="txB" fmla="*/ 846 h 846"/>
                </a:gdLst>
                <a:ahLst/>
                <a:cxnLst>
                  <a:cxn ang="0">
                    <a:pos x="1590" y="990"/>
                  </a:cxn>
                  <a:cxn ang="0">
                    <a:pos x="1590" y="990"/>
                  </a:cxn>
                  <a:cxn ang="0">
                    <a:pos x="1390" y="1432"/>
                  </a:cxn>
                  <a:cxn ang="0">
                    <a:pos x="796" y="1980"/>
                  </a:cxn>
                  <a:cxn ang="0">
                    <a:pos x="200" y="1435"/>
                  </a:cxn>
                  <a:cxn ang="0">
                    <a:pos x="0" y="990"/>
                  </a:cxn>
                  <a:cxn ang="0">
                    <a:pos x="200" y="548"/>
                  </a:cxn>
                  <a:cxn ang="0">
                    <a:pos x="794" y="0"/>
                  </a:cxn>
                  <a:cxn ang="0">
                    <a:pos x="1390" y="545"/>
                  </a:cxn>
                  <a:cxn ang="0">
                    <a:pos x="1590" y="990"/>
                  </a:cxn>
                  <a:cxn ang="0">
                    <a:pos x="796" y="1900"/>
                  </a:cxn>
                  <a:cxn ang="0">
                    <a:pos x="1347" y="1393"/>
                  </a:cxn>
                  <a:cxn ang="0">
                    <a:pos x="1528" y="990"/>
                  </a:cxn>
                  <a:cxn ang="0">
                    <a:pos x="1528" y="990"/>
                  </a:cxn>
                  <a:cxn ang="0">
                    <a:pos x="1347" y="585"/>
                  </a:cxn>
                  <a:cxn ang="0">
                    <a:pos x="794" y="80"/>
                  </a:cxn>
                  <a:cxn ang="0">
                    <a:pos x="243" y="587"/>
                  </a:cxn>
                  <a:cxn ang="0">
                    <a:pos x="62" y="990"/>
                  </a:cxn>
                  <a:cxn ang="0">
                    <a:pos x="243" y="1395"/>
                  </a:cxn>
                  <a:cxn ang="0">
                    <a:pos x="796" y="1900"/>
                  </a:cxn>
                </a:cxnLst>
                <a:rect l="txL" t="txT" r="txR" b="txB"/>
                <a:pathLst>
                  <a:path w="589" h="846">
                    <a:moveTo>
                      <a:pt x="589" y="423"/>
                    </a:moveTo>
                    <a:cubicBezTo>
                      <a:pt x="589" y="423"/>
                      <a:pt x="589" y="423"/>
                      <a:pt x="589" y="423"/>
                    </a:cubicBezTo>
                    <a:cubicBezTo>
                      <a:pt x="589" y="494"/>
                      <a:pt x="562" y="562"/>
                      <a:pt x="515" y="612"/>
                    </a:cubicBezTo>
                    <a:cubicBezTo>
                      <a:pt x="295" y="846"/>
                      <a:pt x="295" y="846"/>
                      <a:pt x="295" y="846"/>
                    </a:cubicBezTo>
                    <a:cubicBezTo>
                      <a:pt x="74" y="613"/>
                      <a:pt x="74" y="613"/>
                      <a:pt x="74" y="613"/>
                    </a:cubicBezTo>
                    <a:cubicBezTo>
                      <a:pt x="26" y="563"/>
                      <a:pt x="0" y="495"/>
                      <a:pt x="0" y="423"/>
                    </a:cubicBezTo>
                    <a:cubicBezTo>
                      <a:pt x="0" y="352"/>
                      <a:pt x="26" y="284"/>
                      <a:pt x="74" y="234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515" y="233"/>
                      <a:pt x="515" y="233"/>
                      <a:pt x="515" y="233"/>
                    </a:cubicBezTo>
                    <a:cubicBezTo>
                      <a:pt x="562" y="283"/>
                      <a:pt x="589" y="351"/>
                      <a:pt x="589" y="423"/>
                    </a:cubicBezTo>
                    <a:close/>
                    <a:moveTo>
                      <a:pt x="295" y="812"/>
                    </a:moveTo>
                    <a:cubicBezTo>
                      <a:pt x="499" y="595"/>
                      <a:pt x="499" y="595"/>
                      <a:pt x="499" y="595"/>
                    </a:cubicBezTo>
                    <a:cubicBezTo>
                      <a:pt x="542" y="549"/>
                      <a:pt x="566" y="488"/>
                      <a:pt x="566" y="423"/>
                    </a:cubicBezTo>
                    <a:cubicBezTo>
                      <a:pt x="566" y="423"/>
                      <a:pt x="566" y="423"/>
                      <a:pt x="566" y="423"/>
                    </a:cubicBezTo>
                    <a:cubicBezTo>
                      <a:pt x="566" y="357"/>
                      <a:pt x="542" y="296"/>
                      <a:pt x="499" y="250"/>
                    </a:cubicBezTo>
                    <a:cubicBezTo>
                      <a:pt x="294" y="34"/>
                      <a:pt x="294" y="34"/>
                      <a:pt x="294" y="34"/>
                    </a:cubicBezTo>
                    <a:cubicBezTo>
                      <a:pt x="90" y="251"/>
                      <a:pt x="90" y="251"/>
                      <a:pt x="90" y="251"/>
                    </a:cubicBezTo>
                    <a:cubicBezTo>
                      <a:pt x="46" y="297"/>
                      <a:pt x="23" y="358"/>
                      <a:pt x="23" y="423"/>
                    </a:cubicBezTo>
                    <a:cubicBezTo>
                      <a:pt x="22" y="489"/>
                      <a:pt x="46" y="550"/>
                      <a:pt x="90" y="596"/>
                    </a:cubicBezTo>
                    <a:lnTo>
                      <a:pt x="295" y="812"/>
                    </a:lnTo>
                    <a:close/>
                  </a:path>
                </a:pathLst>
              </a:custGeom>
              <a:solidFill>
                <a:srgbClr val="EA551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797" name="Freeform 18"/>
              <p:cNvSpPr/>
              <p:nvPr/>
            </p:nvSpPr>
            <p:spPr>
              <a:xfrm>
                <a:off x="9858" y="2907"/>
                <a:ext cx="1713" cy="1857"/>
              </a:xfrm>
              <a:custGeom>
                <a:avLst/>
                <a:gdLst>
                  <a:gd name="txL" fmla="*/ 0 w 635"/>
                  <a:gd name="txT" fmla="*/ 0 h 793"/>
                  <a:gd name="txR" fmla="*/ 635 w 635"/>
                  <a:gd name="txB" fmla="*/ 793 h 793"/>
                </a:gdLst>
                <a:ahLst/>
                <a:cxnLst>
                  <a:cxn ang="0">
                    <a:pos x="264" y="1344"/>
                  </a:cxn>
                  <a:cxn ang="0">
                    <a:pos x="264" y="513"/>
                  </a:cxn>
                  <a:cxn ang="0">
                    <a:pos x="855" y="0"/>
                  </a:cxn>
                  <a:cxn ang="0">
                    <a:pos x="1449" y="513"/>
                  </a:cxn>
                  <a:cxn ang="0">
                    <a:pos x="1449" y="1344"/>
                  </a:cxn>
                  <a:cxn ang="0">
                    <a:pos x="855" y="1857"/>
                  </a:cxn>
                  <a:cxn ang="0">
                    <a:pos x="264" y="1344"/>
                  </a:cxn>
                </a:cxnLst>
                <a:rect l="txL" t="txT" r="txR" b="txB"/>
                <a:pathLst>
                  <a:path w="635" h="793">
                    <a:moveTo>
                      <a:pt x="98" y="574"/>
                    </a:moveTo>
                    <a:cubicBezTo>
                      <a:pt x="0" y="476"/>
                      <a:pt x="0" y="317"/>
                      <a:pt x="98" y="219"/>
                    </a:cubicBezTo>
                    <a:cubicBezTo>
                      <a:pt x="317" y="0"/>
                      <a:pt x="317" y="0"/>
                      <a:pt x="317" y="0"/>
                    </a:cubicBezTo>
                    <a:cubicBezTo>
                      <a:pt x="537" y="219"/>
                      <a:pt x="537" y="219"/>
                      <a:pt x="537" y="219"/>
                    </a:cubicBezTo>
                    <a:cubicBezTo>
                      <a:pt x="635" y="317"/>
                      <a:pt x="635" y="476"/>
                      <a:pt x="537" y="574"/>
                    </a:cubicBezTo>
                    <a:cubicBezTo>
                      <a:pt x="317" y="793"/>
                      <a:pt x="317" y="793"/>
                      <a:pt x="317" y="793"/>
                    </a:cubicBezTo>
                    <a:lnTo>
                      <a:pt x="98" y="574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798" name="Freeform 19"/>
              <p:cNvSpPr/>
              <p:nvPr/>
            </p:nvSpPr>
            <p:spPr>
              <a:xfrm>
                <a:off x="9887" y="2938"/>
                <a:ext cx="1655" cy="1794"/>
              </a:xfrm>
              <a:custGeom>
                <a:avLst/>
                <a:gdLst>
                  <a:gd name="txL" fmla="*/ 0 w 613"/>
                  <a:gd name="txT" fmla="*/ 0 h 767"/>
                  <a:gd name="txR" fmla="*/ 613 w 613"/>
                  <a:gd name="txB" fmla="*/ 767 h 767"/>
                </a:gdLst>
                <a:ahLst/>
                <a:cxnLst>
                  <a:cxn ang="0">
                    <a:pos x="1288" y="400"/>
                  </a:cxn>
                  <a:cxn ang="0">
                    <a:pos x="1401" y="496"/>
                  </a:cxn>
                  <a:cxn ang="0">
                    <a:pos x="1401" y="1298"/>
                  </a:cxn>
                  <a:cxn ang="0">
                    <a:pos x="1288" y="1394"/>
                  </a:cxn>
                  <a:cxn ang="0">
                    <a:pos x="826" y="1794"/>
                  </a:cxn>
                  <a:cxn ang="0">
                    <a:pos x="364" y="1394"/>
                  </a:cxn>
                  <a:cxn ang="0">
                    <a:pos x="254" y="1298"/>
                  </a:cxn>
                  <a:cxn ang="0">
                    <a:pos x="254" y="496"/>
                  </a:cxn>
                  <a:cxn ang="0">
                    <a:pos x="364" y="400"/>
                  </a:cxn>
                  <a:cxn ang="0">
                    <a:pos x="826" y="0"/>
                  </a:cxn>
                  <a:cxn ang="0">
                    <a:pos x="1288" y="400"/>
                  </a:cxn>
                </a:cxnLst>
                <a:rect l="txL" t="txT" r="txR" b="txB"/>
                <a:pathLst>
                  <a:path w="613" h="767">
                    <a:moveTo>
                      <a:pt x="477" y="171"/>
                    </a:moveTo>
                    <a:cubicBezTo>
                      <a:pt x="519" y="212"/>
                      <a:pt x="519" y="212"/>
                      <a:pt x="519" y="212"/>
                    </a:cubicBezTo>
                    <a:cubicBezTo>
                      <a:pt x="613" y="307"/>
                      <a:pt x="613" y="461"/>
                      <a:pt x="519" y="555"/>
                    </a:cubicBezTo>
                    <a:cubicBezTo>
                      <a:pt x="477" y="596"/>
                      <a:pt x="477" y="596"/>
                      <a:pt x="477" y="596"/>
                    </a:cubicBezTo>
                    <a:cubicBezTo>
                      <a:pt x="306" y="767"/>
                      <a:pt x="306" y="767"/>
                      <a:pt x="306" y="767"/>
                    </a:cubicBezTo>
                    <a:cubicBezTo>
                      <a:pt x="135" y="596"/>
                      <a:pt x="135" y="596"/>
                      <a:pt x="135" y="596"/>
                    </a:cubicBezTo>
                    <a:cubicBezTo>
                      <a:pt x="94" y="555"/>
                      <a:pt x="94" y="555"/>
                      <a:pt x="94" y="555"/>
                    </a:cubicBezTo>
                    <a:cubicBezTo>
                      <a:pt x="0" y="461"/>
                      <a:pt x="0" y="307"/>
                      <a:pt x="94" y="212"/>
                    </a:cubicBezTo>
                    <a:cubicBezTo>
                      <a:pt x="135" y="171"/>
                      <a:pt x="135" y="171"/>
                      <a:pt x="135" y="171"/>
                    </a:cubicBezTo>
                    <a:cubicBezTo>
                      <a:pt x="306" y="0"/>
                      <a:pt x="306" y="0"/>
                      <a:pt x="306" y="0"/>
                    </a:cubicBezTo>
                    <a:lnTo>
                      <a:pt x="477" y="171"/>
                    </a:lnTo>
                    <a:close/>
                  </a:path>
                </a:pathLst>
              </a:custGeom>
              <a:solidFill>
                <a:srgbClr val="EA551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2792" name="文本框 18"/>
            <p:cNvSpPr txBox="1"/>
            <p:nvPr/>
          </p:nvSpPr>
          <p:spPr>
            <a:xfrm>
              <a:off x="9973" y="2802"/>
              <a:ext cx="2035" cy="155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成键特点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" name="右弧形箭头 4"/>
          <p:cNvSpPr/>
          <p:nvPr/>
        </p:nvSpPr>
        <p:spPr>
          <a:xfrm rot="2760000">
            <a:off x="6068695" y="3864610"/>
            <a:ext cx="813435" cy="3306445"/>
          </a:xfrm>
          <a:prstGeom prst="curvedLeftArrow">
            <a:avLst>
              <a:gd name="adj1" fmla="val 25000"/>
              <a:gd name="adj2" fmla="val 45248"/>
              <a:gd name="adj3" fmla="val 7065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右弧形箭头 2"/>
          <p:cNvSpPr/>
          <p:nvPr/>
        </p:nvSpPr>
        <p:spPr>
          <a:xfrm rot="13740000">
            <a:off x="2583180" y="91440"/>
            <a:ext cx="728345" cy="3138170"/>
          </a:xfrm>
          <a:prstGeom prst="curvedLeftArrow">
            <a:avLst>
              <a:gd name="adj1" fmla="val 25000"/>
              <a:gd name="adj2" fmla="val 45248"/>
              <a:gd name="adj3" fmla="val 7065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右弧形箭头 3"/>
          <p:cNvSpPr/>
          <p:nvPr/>
        </p:nvSpPr>
        <p:spPr>
          <a:xfrm rot="18900000">
            <a:off x="6327775" y="170180"/>
            <a:ext cx="678180" cy="3315970"/>
          </a:xfrm>
          <a:prstGeom prst="curvedLeftArrow">
            <a:avLst>
              <a:gd name="adj1" fmla="val 25000"/>
              <a:gd name="adj2" fmla="val 45248"/>
              <a:gd name="adj3" fmla="val 7065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组合 13"/>
          <p:cNvGrpSpPr/>
          <p:nvPr/>
        </p:nvGrpSpPr>
        <p:grpSpPr>
          <a:xfrm>
            <a:off x="6877050" y="3087053"/>
            <a:ext cx="1258888" cy="1106487"/>
            <a:chOff x="5063" y="6762"/>
            <a:chExt cx="1982" cy="1742"/>
          </a:xfrm>
        </p:grpSpPr>
        <p:sp>
          <p:nvSpPr>
            <p:cNvPr id="15" name="椭圆 14"/>
            <p:cNvSpPr/>
            <p:nvPr/>
          </p:nvSpPr>
          <p:spPr>
            <a:xfrm>
              <a:off x="5175" y="6762"/>
              <a:ext cx="1755" cy="1742"/>
            </a:xfrm>
            <a:prstGeom prst="ellipse">
              <a:avLst/>
            </a:prstGeom>
            <a:solidFill>
              <a:srgbClr val="EA5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88" name="文本框 18"/>
            <p:cNvSpPr txBox="1"/>
            <p:nvPr/>
          </p:nvSpPr>
          <p:spPr>
            <a:xfrm>
              <a:off x="5063" y="7100"/>
              <a:ext cx="1982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活动</a:t>
              </a:r>
              <a:endPara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0"/>
          <p:cNvGrpSpPr/>
          <p:nvPr/>
        </p:nvGrpSpPr>
        <p:grpSpPr>
          <a:xfrm>
            <a:off x="4068445" y="548640"/>
            <a:ext cx="1258888" cy="1104900"/>
            <a:chOff x="5063" y="6762"/>
            <a:chExt cx="1982" cy="1742"/>
          </a:xfrm>
        </p:grpSpPr>
        <p:sp>
          <p:nvSpPr>
            <p:cNvPr id="7" name="椭圆 6"/>
            <p:cNvSpPr/>
            <p:nvPr/>
          </p:nvSpPr>
          <p:spPr>
            <a:xfrm>
              <a:off x="5175" y="6762"/>
              <a:ext cx="1755" cy="1742"/>
            </a:xfrm>
            <a:prstGeom prst="ellipse">
              <a:avLst/>
            </a:prstGeom>
            <a:solidFill>
              <a:srgbClr val="EA5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86" name="文本框 22"/>
            <p:cNvSpPr txBox="1"/>
            <p:nvPr/>
          </p:nvSpPr>
          <p:spPr>
            <a:xfrm>
              <a:off x="5063" y="7100"/>
              <a:ext cx="1982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问题</a:t>
              </a:r>
              <a:endPara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20"/>
          <p:cNvGrpSpPr/>
          <p:nvPr/>
        </p:nvGrpSpPr>
        <p:grpSpPr>
          <a:xfrm>
            <a:off x="4056380" y="5662295"/>
            <a:ext cx="1258888" cy="1104900"/>
            <a:chOff x="5063" y="6762"/>
            <a:chExt cx="1982" cy="1742"/>
          </a:xfrm>
        </p:grpSpPr>
        <p:sp>
          <p:nvSpPr>
            <p:cNvPr id="10" name="椭圆 9"/>
            <p:cNvSpPr/>
            <p:nvPr/>
          </p:nvSpPr>
          <p:spPr>
            <a:xfrm>
              <a:off x="5175" y="6762"/>
              <a:ext cx="1755" cy="1742"/>
            </a:xfrm>
            <a:prstGeom prst="ellipse">
              <a:avLst/>
            </a:prstGeom>
            <a:solidFill>
              <a:srgbClr val="EA5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文本框 22"/>
            <p:cNvSpPr txBox="1"/>
            <p:nvPr/>
          </p:nvSpPr>
          <p:spPr>
            <a:xfrm>
              <a:off x="5063" y="7100"/>
              <a:ext cx="1982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问题</a:t>
              </a:r>
              <a:endPara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>
            <a:off x="1260475" y="2916873"/>
            <a:ext cx="1258888" cy="1106487"/>
            <a:chOff x="5063" y="6762"/>
            <a:chExt cx="1982" cy="1742"/>
          </a:xfrm>
        </p:grpSpPr>
        <p:sp>
          <p:nvSpPr>
            <p:cNvPr id="13" name="椭圆 12"/>
            <p:cNvSpPr/>
            <p:nvPr/>
          </p:nvSpPr>
          <p:spPr>
            <a:xfrm>
              <a:off x="5175" y="6762"/>
              <a:ext cx="1755" cy="1742"/>
            </a:xfrm>
            <a:prstGeom prst="ellipse">
              <a:avLst/>
            </a:prstGeom>
            <a:solidFill>
              <a:srgbClr val="EA5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063" y="7100"/>
              <a:ext cx="1982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思考</a:t>
              </a:r>
              <a:endPara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右弧形箭头 23"/>
          <p:cNvSpPr/>
          <p:nvPr/>
        </p:nvSpPr>
        <p:spPr>
          <a:xfrm rot="8160000">
            <a:off x="2383790" y="3568700"/>
            <a:ext cx="713740" cy="3336925"/>
          </a:xfrm>
          <a:prstGeom prst="curvedLeftArrow">
            <a:avLst>
              <a:gd name="adj1" fmla="val 25000"/>
              <a:gd name="adj2" fmla="val 45248"/>
              <a:gd name="adj3" fmla="val 7065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3215" y="1517015"/>
            <a:ext cx="648970" cy="424624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知识的</a:t>
            </a:r>
            <a:r>
              <a:rPr 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endParaRPr lang="zh-CN" sz="3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15960" y="1517015"/>
            <a:ext cx="648970" cy="424624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模型的</a:t>
            </a:r>
            <a:r>
              <a:rPr 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</a:t>
            </a:r>
            <a:endParaRPr lang="zh-CN" sz="3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谢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830" y="1701165"/>
            <a:ext cx="5140325" cy="35147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388870" y="1267460"/>
            <a:ext cx="4365625" cy="721995"/>
            <a:chOff x="3684" y="1431"/>
            <a:chExt cx="6875" cy="1137"/>
          </a:xfrm>
        </p:grpSpPr>
        <p:sp>
          <p:nvSpPr>
            <p:cNvPr id="2" name="流程图: 联系 1"/>
            <p:cNvSpPr/>
            <p:nvPr/>
          </p:nvSpPr>
          <p:spPr>
            <a:xfrm>
              <a:off x="3684" y="1456"/>
              <a:ext cx="1189" cy="1112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/>
                <a:t>1</a:t>
              </a:r>
              <a:endParaRPr lang="en-US" altLang="zh-CN" sz="3200" b="1"/>
            </a:p>
          </p:txBody>
        </p:sp>
        <p:sp>
          <p:nvSpPr>
            <p:cNvPr id="3" name="矩形 2"/>
            <p:cNvSpPr/>
            <p:nvPr/>
          </p:nvSpPr>
          <p:spPr>
            <a:xfrm>
              <a:off x="5045" y="1431"/>
              <a:ext cx="5515" cy="1137"/>
            </a:xfrm>
            <a:prstGeom prst="rect">
              <a:avLst/>
            </a:prstGeom>
            <a:gradFill>
              <a:gsLst>
                <a:gs pos="100000">
                  <a:srgbClr val="0000FF"/>
                </a:gs>
                <a:gs pos="100000">
                  <a:srgbClr val="760303"/>
                </a:gs>
              </a:gsLst>
              <a:lin ang="2700000"/>
            </a:gradFill>
            <a:effectLst>
              <a:glow rad="342900">
                <a:srgbClr val="0000FF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教材分析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88870" y="2189480"/>
            <a:ext cx="4365625" cy="721995"/>
            <a:chOff x="3684" y="1431"/>
            <a:chExt cx="6875" cy="1137"/>
          </a:xfrm>
        </p:grpSpPr>
        <p:sp>
          <p:nvSpPr>
            <p:cNvPr id="6" name="流程图: 联系 5"/>
            <p:cNvSpPr/>
            <p:nvPr/>
          </p:nvSpPr>
          <p:spPr>
            <a:xfrm>
              <a:off x="3684" y="1456"/>
              <a:ext cx="1189" cy="1112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/>
                <a:t>2</a:t>
              </a:r>
              <a:endParaRPr lang="en-US" altLang="zh-CN" sz="3200" b="1"/>
            </a:p>
          </p:txBody>
        </p:sp>
        <p:sp>
          <p:nvSpPr>
            <p:cNvPr id="7" name="矩形 6"/>
            <p:cNvSpPr/>
            <p:nvPr/>
          </p:nvSpPr>
          <p:spPr>
            <a:xfrm>
              <a:off x="5045" y="1431"/>
              <a:ext cx="5515" cy="1137"/>
            </a:xfrm>
            <a:prstGeom prst="rect">
              <a:avLst/>
            </a:prstGeom>
            <a:gradFill>
              <a:gsLst>
                <a:gs pos="100000">
                  <a:srgbClr val="0000FF"/>
                </a:gs>
                <a:gs pos="100000">
                  <a:srgbClr val="760303"/>
                </a:gs>
              </a:gsLst>
              <a:lin ang="2700000"/>
            </a:gradFill>
            <a:effectLst>
              <a:glow rad="342900">
                <a:srgbClr val="0000FF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学情分析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388870" y="3111500"/>
            <a:ext cx="4365625" cy="721995"/>
            <a:chOff x="3684" y="1431"/>
            <a:chExt cx="6875" cy="1137"/>
          </a:xfrm>
        </p:grpSpPr>
        <p:sp>
          <p:nvSpPr>
            <p:cNvPr id="9" name="流程图: 联系 8"/>
            <p:cNvSpPr/>
            <p:nvPr/>
          </p:nvSpPr>
          <p:spPr>
            <a:xfrm>
              <a:off x="3684" y="1456"/>
              <a:ext cx="1189" cy="1112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/>
                <a:t>3</a:t>
              </a:r>
              <a:endParaRPr lang="en-US" altLang="zh-CN" sz="3200" b="1"/>
            </a:p>
          </p:txBody>
        </p:sp>
        <p:sp>
          <p:nvSpPr>
            <p:cNvPr id="10" name="矩形 9"/>
            <p:cNvSpPr/>
            <p:nvPr/>
          </p:nvSpPr>
          <p:spPr>
            <a:xfrm>
              <a:off x="5045" y="1431"/>
              <a:ext cx="5515" cy="1137"/>
            </a:xfrm>
            <a:prstGeom prst="rect">
              <a:avLst/>
            </a:prstGeom>
            <a:gradFill>
              <a:gsLst>
                <a:gs pos="100000">
                  <a:srgbClr val="0000FF"/>
                </a:gs>
                <a:gs pos="100000">
                  <a:srgbClr val="760303"/>
                </a:gs>
              </a:gsLst>
              <a:lin ang="2700000"/>
            </a:gradFill>
            <a:effectLst>
              <a:glow rad="342900">
                <a:srgbClr val="0000FF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388870" y="4033520"/>
            <a:ext cx="4365625" cy="721995"/>
            <a:chOff x="3684" y="1431"/>
            <a:chExt cx="6875" cy="1137"/>
          </a:xfrm>
        </p:grpSpPr>
        <p:sp>
          <p:nvSpPr>
            <p:cNvPr id="12" name="流程图: 联系 11"/>
            <p:cNvSpPr/>
            <p:nvPr/>
          </p:nvSpPr>
          <p:spPr>
            <a:xfrm>
              <a:off x="3684" y="1456"/>
              <a:ext cx="1189" cy="1112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/>
                <a:t>4</a:t>
              </a:r>
              <a:endParaRPr lang="en-US" altLang="zh-CN" sz="3200" b="1"/>
            </a:p>
          </p:txBody>
        </p:sp>
        <p:sp>
          <p:nvSpPr>
            <p:cNvPr id="13" name="矩形 12"/>
            <p:cNvSpPr/>
            <p:nvPr/>
          </p:nvSpPr>
          <p:spPr>
            <a:xfrm>
              <a:off x="5045" y="1431"/>
              <a:ext cx="5515" cy="1137"/>
            </a:xfrm>
            <a:prstGeom prst="rect">
              <a:avLst/>
            </a:prstGeom>
            <a:gradFill>
              <a:gsLst>
                <a:gs pos="100000">
                  <a:srgbClr val="0000FF"/>
                </a:gs>
                <a:gs pos="100000">
                  <a:srgbClr val="760303"/>
                </a:gs>
              </a:gsLst>
              <a:lin ang="2700000"/>
            </a:gradFill>
            <a:effectLst>
              <a:glow rad="342900">
                <a:srgbClr val="0000FF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</a:t>
              </a:r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学法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388870" y="4955540"/>
            <a:ext cx="4365625" cy="721995"/>
            <a:chOff x="3684" y="1431"/>
            <a:chExt cx="6875" cy="1137"/>
          </a:xfrm>
        </p:grpSpPr>
        <p:sp>
          <p:nvSpPr>
            <p:cNvPr id="15" name="流程图: 联系 14"/>
            <p:cNvSpPr/>
            <p:nvPr/>
          </p:nvSpPr>
          <p:spPr>
            <a:xfrm>
              <a:off x="3684" y="1456"/>
              <a:ext cx="1189" cy="1112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/>
                <a:t>5</a:t>
              </a:r>
              <a:endParaRPr lang="en-US" altLang="zh-CN" sz="3200" b="1"/>
            </a:p>
          </p:txBody>
        </p:sp>
        <p:sp>
          <p:nvSpPr>
            <p:cNvPr id="16" name="矩形 15"/>
            <p:cNvSpPr/>
            <p:nvPr/>
          </p:nvSpPr>
          <p:spPr>
            <a:xfrm>
              <a:off x="5045" y="1431"/>
              <a:ext cx="5515" cy="1137"/>
            </a:xfrm>
            <a:prstGeom prst="rect">
              <a:avLst/>
            </a:prstGeom>
            <a:gradFill>
              <a:gsLst>
                <a:gs pos="100000">
                  <a:srgbClr val="0000FF"/>
                </a:gs>
                <a:gs pos="100000">
                  <a:srgbClr val="760303"/>
                </a:gs>
              </a:gsLst>
              <a:lin ang="2700000"/>
            </a:gradFill>
            <a:effectLst>
              <a:glow rad="342900">
                <a:srgbClr val="0000FF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过程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388870" y="5877560"/>
            <a:ext cx="4365625" cy="721995"/>
            <a:chOff x="3684" y="1431"/>
            <a:chExt cx="6875" cy="1137"/>
          </a:xfrm>
        </p:grpSpPr>
        <p:sp>
          <p:nvSpPr>
            <p:cNvPr id="18" name="流程图: 联系 17"/>
            <p:cNvSpPr/>
            <p:nvPr/>
          </p:nvSpPr>
          <p:spPr>
            <a:xfrm>
              <a:off x="3684" y="1456"/>
              <a:ext cx="1189" cy="1112"/>
            </a:xfrm>
            <a:prstGeom prst="flowChartConnector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 b="1"/>
                <a:t>6</a:t>
              </a:r>
              <a:endParaRPr lang="en-US" altLang="zh-CN" sz="3200" b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5045" y="1431"/>
              <a:ext cx="5515" cy="1137"/>
            </a:xfrm>
            <a:prstGeom prst="rect">
              <a:avLst/>
            </a:prstGeom>
            <a:gradFill>
              <a:gsLst>
                <a:gs pos="100000">
                  <a:srgbClr val="0000FF"/>
                </a:gs>
                <a:gs pos="100000">
                  <a:srgbClr val="760303"/>
                </a:gs>
              </a:gsLst>
              <a:lin ang="2700000"/>
            </a:gradFill>
            <a:effectLst>
              <a:glow rad="342900">
                <a:srgbClr val="0000FF">
                  <a:alpha val="3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</a:t>
              </a:r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反思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51910" y="116840"/>
            <a:ext cx="25571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latin typeface="华文琥珀" panose="02010800040101010101" charset="-122"/>
                <a:ea typeface="华文琥珀" panose="02010800040101010101" charset="-122"/>
              </a:rPr>
              <a:t>目录</a:t>
            </a:r>
            <a:endParaRPr lang="zh-CN" altLang="en-US" sz="6600" b="1"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7"/>
          <p:cNvSpPr txBox="1"/>
          <p:nvPr/>
        </p:nvSpPr>
        <p:spPr>
          <a:xfrm>
            <a:off x="0" y="0"/>
            <a:ext cx="1532890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62625" y="2527300"/>
            <a:ext cx="2736850" cy="334963"/>
          </a:xfrm>
          <a:prstGeom prst="rect">
            <a:avLst/>
          </a:prstGeom>
          <a:solidFill>
            <a:schemeClr val="bg1">
              <a:alpha val="0"/>
            </a:schemeClr>
          </a:solidFill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" name="圆角矩形 1"/>
          <p:cNvSpPr/>
          <p:nvPr/>
        </p:nvSpPr>
        <p:spPr>
          <a:xfrm>
            <a:off x="179705" y="628015"/>
            <a:ext cx="2016125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627380"/>
            <a:ext cx="4423410" cy="615315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14066"/>
          <a:stretch>
            <a:fillRect/>
          </a:stretch>
        </p:blipFill>
        <p:spPr>
          <a:xfrm>
            <a:off x="4716145" y="636905"/>
            <a:ext cx="4377055" cy="614426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矩形 4"/>
          <p:cNvSpPr/>
          <p:nvPr/>
        </p:nvSpPr>
        <p:spPr>
          <a:xfrm>
            <a:off x="6106160" y="4448175"/>
            <a:ext cx="2027555" cy="1303020"/>
          </a:xfrm>
          <a:prstGeom prst="rect">
            <a:avLst/>
          </a:prstGeom>
          <a:solidFill>
            <a:schemeClr val="bg1">
              <a:alpha val="0"/>
            </a:schemeClr>
          </a:solidFill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6406515" y="4779010"/>
            <a:ext cx="1449070" cy="236220"/>
          </a:xfrm>
          <a:prstGeom prst="rect">
            <a:avLst/>
          </a:prstGeom>
          <a:solidFill>
            <a:srgbClr val="FF0022">
              <a:alpha val="35000"/>
            </a:srgb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5" name="图片 10" descr="DAO@M8IB1GES~ZB[VL][W)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764540"/>
            <a:ext cx="2753995" cy="3888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7"/>
          <p:cNvSpPr txBox="1"/>
          <p:nvPr/>
        </p:nvSpPr>
        <p:spPr>
          <a:xfrm>
            <a:off x="0" y="15558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620395"/>
            <a:ext cx="2880360" cy="4019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33316"/>
          <a:stretch>
            <a:fillRect/>
          </a:stretch>
        </p:blipFill>
        <p:spPr>
          <a:xfrm>
            <a:off x="107315" y="5013325"/>
            <a:ext cx="2381885" cy="13011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-980" r="23977" b="53811"/>
          <a:stretch>
            <a:fillRect/>
          </a:stretch>
        </p:blipFill>
        <p:spPr>
          <a:xfrm>
            <a:off x="6228080" y="4796790"/>
            <a:ext cx="2771140" cy="1905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1550" y="5445125"/>
            <a:ext cx="1572895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矩形 11"/>
          <p:cNvSpPr/>
          <p:nvPr/>
        </p:nvSpPr>
        <p:spPr>
          <a:xfrm>
            <a:off x="971550" y="5986780"/>
            <a:ext cx="1572895" cy="228600"/>
          </a:xfrm>
          <a:prstGeom prst="rect">
            <a:avLst/>
          </a:prstGeom>
          <a:solidFill>
            <a:schemeClr val="bg1">
              <a:alpha val="0"/>
            </a:schemeClr>
          </a:solidFill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6207125" y="4804410"/>
            <a:ext cx="2836545" cy="1932305"/>
          </a:xfrm>
          <a:prstGeom prst="rect">
            <a:avLst/>
          </a:prstGeom>
          <a:solidFill>
            <a:schemeClr val="bg1">
              <a:alpha val="0"/>
            </a:schemeClr>
          </a:solidFill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27691" name="Oval 2"/>
          <p:cNvPicPr>
            <a:picLocks noChangeAspect="1"/>
          </p:cNvPicPr>
          <p:nvPr/>
        </p:nvPicPr>
        <p:blipFill>
          <a:blip r:embed="rId5">
            <a:lum bright="12000"/>
          </a:blip>
          <a:stretch>
            <a:fillRect/>
          </a:stretch>
        </p:blipFill>
        <p:spPr>
          <a:xfrm rot="10800000">
            <a:off x="3388995" y="260350"/>
            <a:ext cx="219964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Oval 2"/>
          <p:cNvPicPr>
            <a:picLocks noChangeAspect="1"/>
          </p:cNvPicPr>
          <p:nvPr/>
        </p:nvPicPr>
        <p:blipFill>
          <a:blip r:embed="rId6">
            <a:lum bright="42000"/>
          </a:blip>
          <a:stretch>
            <a:fillRect/>
          </a:stretch>
        </p:blipFill>
        <p:spPr>
          <a:xfrm>
            <a:off x="2195830" y="2695575"/>
            <a:ext cx="4560570" cy="2249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4" name="Oval 2"/>
          <p:cNvPicPr>
            <a:picLocks noChangeAspect="1"/>
          </p:cNvPicPr>
          <p:nvPr/>
        </p:nvPicPr>
        <p:blipFill>
          <a:blip r:embed="rId5">
            <a:lum bright="24000"/>
          </a:blip>
          <a:stretch>
            <a:fillRect/>
          </a:stretch>
        </p:blipFill>
        <p:spPr>
          <a:xfrm>
            <a:off x="3383280" y="4804410"/>
            <a:ext cx="2199640" cy="231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AutoShape 593"/>
          <p:cNvPicPr/>
          <p:nvPr/>
        </p:nvPicPr>
        <p:blipFill>
          <a:blip r:embed="rId7"/>
          <a:stretch>
            <a:fillRect/>
          </a:stretch>
        </p:blipFill>
        <p:spPr>
          <a:xfrm rot="5400000">
            <a:off x="4039553" y="2069465"/>
            <a:ext cx="889000" cy="1265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AutoShape 593"/>
          <p:cNvPicPr/>
          <p:nvPr/>
        </p:nvPicPr>
        <p:blipFill>
          <a:blip r:embed="rId8"/>
          <a:stretch>
            <a:fillRect/>
          </a:stretch>
        </p:blipFill>
        <p:spPr>
          <a:xfrm rot="5400000">
            <a:off x="4037965" y="4178300"/>
            <a:ext cx="890588" cy="1263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" name="矩形 87"/>
          <p:cNvSpPr>
            <a:spLocks noChangeArrowheads="1"/>
          </p:cNvSpPr>
          <p:nvPr/>
        </p:nvSpPr>
        <p:spPr bwMode="auto">
          <a:xfrm>
            <a:off x="3941763" y="5085080"/>
            <a:ext cx="1084263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algn="ctr" eaLnBrk="0" fontAlgn="ctr" hangingPunct="0">
              <a:buClr>
                <a:srgbClr val="FF0000"/>
              </a:buClr>
              <a:buSzPct val="70000"/>
              <a:buNone/>
            </a:pP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Wingdings 2" panose="05020102010507070707" pitchFamily="18" charset="2"/>
                <a:ea typeface="Wingdings 2" panose="05020102010507070707" pitchFamily="18" charset="2"/>
              </a:rPr>
              <a:t>启后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Wingdings 2" panose="05020102010507070707" pitchFamily="18" charset="2"/>
              <a:ea typeface="Wingdings 2" panose="05020102010507070707" pitchFamily="18" charset="2"/>
            </a:endParaRPr>
          </a:p>
        </p:txBody>
      </p:sp>
      <p:sp>
        <p:nvSpPr>
          <p:cNvPr id="63" name="矩形 87"/>
          <p:cNvSpPr>
            <a:spLocks noChangeArrowheads="1"/>
          </p:cNvSpPr>
          <p:nvPr/>
        </p:nvSpPr>
        <p:spPr bwMode="auto">
          <a:xfrm>
            <a:off x="4010343" y="692785"/>
            <a:ext cx="1020763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 eaLnBrk="0" fontAlgn="ctr" hangingPunct="0">
              <a:buClr>
                <a:srgbClr val="FF0000"/>
              </a:buClr>
              <a:buSzPct val="70000"/>
              <a:buNone/>
            </a:pP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gdings 2" panose="05020102010507070707" pitchFamily="18" charset="2"/>
                <a:ea typeface="Wingdings 2" panose="05020102010507070707" pitchFamily="18" charset="2"/>
              </a:rPr>
              <a:t>承前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Wingdings 2" panose="05020102010507070707" pitchFamily="18" charset="2"/>
              <a:ea typeface="Wingdings 2" panose="05020102010507070707" pitchFamily="18" charset="2"/>
            </a:endParaRPr>
          </a:p>
        </p:txBody>
      </p:sp>
      <p:sp>
        <p:nvSpPr>
          <p:cNvPr id="14" name="矩形 87"/>
          <p:cNvSpPr>
            <a:spLocks noChangeArrowheads="1"/>
          </p:cNvSpPr>
          <p:nvPr/>
        </p:nvSpPr>
        <p:spPr bwMode="auto">
          <a:xfrm>
            <a:off x="3348355" y="2988945"/>
            <a:ext cx="237299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algn="ctr" eaLnBrk="0" fontAlgn="ctr" hangingPunct="0">
              <a:buClr>
                <a:srgbClr val="FF0000"/>
              </a:buClr>
              <a:buSzPct val="70000"/>
              <a:buNone/>
            </a:pP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有机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ctr" hangingPunct="0">
              <a:buClr>
                <a:srgbClr val="FF0000"/>
              </a:buClr>
              <a:buSzPct val="70000"/>
              <a:buNone/>
            </a:pP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化合物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Box 8"/>
          <p:cNvSpPr txBox="1"/>
          <p:nvPr/>
        </p:nvSpPr>
        <p:spPr>
          <a:xfrm>
            <a:off x="1476375" y="0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分析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211513" y="980440"/>
            <a:ext cx="2778125" cy="6412230"/>
            <a:chOff x="1979613" y="1719996"/>
            <a:chExt cx="2778125" cy="5911378"/>
          </a:xfrm>
        </p:grpSpPr>
        <p:grpSp>
          <p:nvGrpSpPr>
            <p:cNvPr id="14" name="组合 37"/>
            <p:cNvGrpSpPr/>
            <p:nvPr/>
          </p:nvGrpSpPr>
          <p:grpSpPr>
            <a:xfrm flipH="1">
              <a:off x="1979613" y="1719996"/>
              <a:ext cx="2732405" cy="5218849"/>
              <a:chOff x="2775426" y="1680909"/>
              <a:chExt cx="2732405" cy="5217604"/>
            </a:xfrm>
          </p:grpSpPr>
          <p:sp>
            <p:nvSpPr>
              <p:cNvPr id="15" name="Abgerundetes Rechteck 3"/>
              <p:cNvSpPr>
                <a:spLocks noChangeArrowheads="1"/>
              </p:cNvSpPr>
              <p:nvPr/>
            </p:nvSpPr>
            <p:spPr bwMode="auto">
              <a:xfrm>
                <a:off x="3238341" y="1680909"/>
                <a:ext cx="1754505" cy="791858"/>
              </a:xfrm>
              <a:prstGeom prst="roundRect">
                <a:avLst>
                  <a:gd name="adj" fmla="val 13375"/>
                </a:avLst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  <a:ln w="28575" cap="sq" cmpd="sng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nb-NO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Abgerundetes Rechteck 4"/>
              <p:cNvSpPr/>
              <p:nvPr/>
            </p:nvSpPr>
            <p:spPr bwMode="auto">
              <a:xfrm>
                <a:off x="2775426" y="2313576"/>
                <a:ext cx="2732405" cy="4584937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sp>
            <p:nvSpPr>
              <p:cNvPr id="17" name="Textfeld 5"/>
              <p:cNvSpPr txBox="1">
                <a:spLocks noChangeArrowheads="1"/>
              </p:cNvSpPr>
              <p:nvPr/>
            </p:nvSpPr>
            <p:spPr bwMode="auto">
              <a:xfrm>
                <a:off x="3237706" y="1691444"/>
                <a:ext cx="1732280" cy="45299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能力</a:t>
                </a:r>
                <a:endParaRPr kumimoji="0" lang="zh-CN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8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2864326" y="2238663"/>
                <a:ext cx="2571750" cy="4594301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51"/>
            <p:cNvSpPr txBox="1"/>
            <p:nvPr/>
          </p:nvSpPr>
          <p:spPr>
            <a:xfrm>
              <a:off x="2077403" y="2384426"/>
              <a:ext cx="2680335" cy="52469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r>
                <a:rPr lang="zh-CN" altLang="en-US" sz="2600" dirty="0">
                  <a:latin typeface="黑体" panose="02010609060101010101" pitchFamily="49" charset="-122"/>
                  <a:ea typeface="黑体" panose="02010609060101010101" pitchFamily="49" charset="-122"/>
                </a:rPr>
                <a:t>    </a:t>
              </a:r>
              <a:r>
                <a:rPr lang="zh-CN" altLang="en-US" sz="2600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学生刚进入高中，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逻辑思维能力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、空间思维能力、实验探究能力不强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，但对实验探究很感兴趣。</a:t>
              </a:r>
              <a:endParaRPr lang="zh-CN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endParaRPr lang="zh-CN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</a:t>
              </a:r>
              <a:endPara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endParaRPr lang="zh-CN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/>
              <a:endPara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0023" y="951865"/>
            <a:ext cx="2732405" cy="5659755"/>
            <a:chOff x="1979613" y="1719996"/>
            <a:chExt cx="2732405" cy="5217678"/>
          </a:xfrm>
        </p:grpSpPr>
        <p:grpSp>
          <p:nvGrpSpPr>
            <p:cNvPr id="21" name="组合 37"/>
            <p:cNvGrpSpPr/>
            <p:nvPr/>
          </p:nvGrpSpPr>
          <p:grpSpPr>
            <a:xfrm flipH="1">
              <a:off x="1979613" y="1719996"/>
              <a:ext cx="2732405" cy="5217678"/>
              <a:chOff x="2775426" y="1680909"/>
              <a:chExt cx="2732405" cy="5216433"/>
            </a:xfrm>
          </p:grpSpPr>
          <p:sp>
            <p:nvSpPr>
              <p:cNvPr id="23" name="Abgerundetes Rechteck 3"/>
              <p:cNvSpPr>
                <a:spLocks noChangeArrowheads="1"/>
              </p:cNvSpPr>
              <p:nvPr/>
            </p:nvSpPr>
            <p:spPr bwMode="auto">
              <a:xfrm>
                <a:off x="3238341" y="1680909"/>
                <a:ext cx="1754505" cy="791858"/>
              </a:xfrm>
              <a:prstGeom prst="roundRect">
                <a:avLst>
                  <a:gd name="adj" fmla="val 13375"/>
                </a:avLst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  <a:ln w="28575" cap="sq" cmpd="sng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nb-NO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Abgerundetes Rechteck 4"/>
              <p:cNvSpPr/>
              <p:nvPr/>
            </p:nvSpPr>
            <p:spPr bwMode="auto">
              <a:xfrm>
                <a:off x="2775426" y="2313576"/>
                <a:ext cx="2732405" cy="4583766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sp>
            <p:nvSpPr>
              <p:cNvPr id="32" name="Textfeld 5"/>
              <p:cNvSpPr txBox="1">
                <a:spLocks noChangeArrowheads="1"/>
              </p:cNvSpPr>
              <p:nvPr/>
            </p:nvSpPr>
            <p:spPr bwMode="auto">
              <a:xfrm>
                <a:off x="3237706" y="1691444"/>
                <a:ext cx="1732280" cy="45299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知识</a:t>
                </a:r>
                <a:endParaRPr kumimoji="0" lang="zh-CN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33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2864326" y="2238663"/>
                <a:ext cx="2571750" cy="4618296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0" name="文本框 51"/>
            <p:cNvSpPr txBox="1"/>
            <p:nvPr/>
          </p:nvSpPr>
          <p:spPr>
            <a:xfrm>
              <a:off x="2031683" y="2410183"/>
              <a:ext cx="2680335" cy="42880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r>
                <a:rPr lang="zh-CN" altLang="en-US" sz="2600" dirty="0">
                  <a:latin typeface="黑体" panose="02010609060101010101" pitchFamily="49" charset="-122"/>
                  <a:ea typeface="黑体" panose="02010609060101010101" pitchFamily="49" charset="-122"/>
                </a:rPr>
                <a:t>    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学生在过去的学习及日常生活积累中，对有机物已经有了一定的了解，但都显得比较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零碎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，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不够深入、系统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。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</a:t>
              </a:r>
              <a:endPara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endParaRPr lang="zh-CN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/>
              <a:endPara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219508" y="980440"/>
            <a:ext cx="2759710" cy="5667374"/>
            <a:chOff x="1979613" y="1719996"/>
            <a:chExt cx="2759710" cy="5224702"/>
          </a:xfrm>
        </p:grpSpPr>
        <p:grpSp>
          <p:nvGrpSpPr>
            <p:cNvPr id="42" name="组合 37"/>
            <p:cNvGrpSpPr/>
            <p:nvPr/>
          </p:nvGrpSpPr>
          <p:grpSpPr>
            <a:xfrm flipH="1">
              <a:off x="1979613" y="1719996"/>
              <a:ext cx="2732405" cy="5224702"/>
              <a:chOff x="2775426" y="1680909"/>
              <a:chExt cx="2732405" cy="5223456"/>
            </a:xfrm>
          </p:grpSpPr>
          <p:sp>
            <p:nvSpPr>
              <p:cNvPr id="43" name="Abgerundetes Rechteck 3"/>
              <p:cNvSpPr>
                <a:spLocks noChangeArrowheads="1"/>
              </p:cNvSpPr>
              <p:nvPr/>
            </p:nvSpPr>
            <p:spPr bwMode="auto">
              <a:xfrm>
                <a:off x="3238341" y="1680909"/>
                <a:ext cx="1754505" cy="791858"/>
              </a:xfrm>
              <a:prstGeom prst="roundRect">
                <a:avLst>
                  <a:gd name="adj" fmla="val 13375"/>
                </a:avLst>
              </a:prstGeom>
              <a:solidFill>
                <a:schemeClr val="accent1">
                  <a:lumMod val="40000"/>
                  <a:lumOff val="60000"/>
                  <a:alpha val="0"/>
                </a:schemeClr>
              </a:solidFill>
              <a:ln w="28575" cap="sq" cmpd="sng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nb-NO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Abgerundetes Rechteck 4"/>
              <p:cNvSpPr/>
              <p:nvPr/>
            </p:nvSpPr>
            <p:spPr bwMode="auto">
              <a:xfrm>
                <a:off x="2775426" y="2212326"/>
                <a:ext cx="2732405" cy="4692039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endParaRPr>
              </a:p>
            </p:txBody>
          </p:sp>
          <p:sp>
            <p:nvSpPr>
              <p:cNvPr id="45" name="Textfeld 5"/>
              <p:cNvSpPr txBox="1">
                <a:spLocks noChangeArrowheads="1"/>
              </p:cNvSpPr>
              <p:nvPr/>
            </p:nvSpPr>
            <p:spPr bwMode="auto">
              <a:xfrm>
                <a:off x="3237706" y="1691444"/>
                <a:ext cx="1732280" cy="45299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素养</a:t>
                </a:r>
                <a:endParaRPr kumimoji="0" lang="zh-CN" alt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46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2855436" y="2397854"/>
                <a:ext cx="2571750" cy="443510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7" name="文本框 51"/>
            <p:cNvSpPr txBox="1"/>
            <p:nvPr/>
          </p:nvSpPr>
          <p:spPr>
            <a:xfrm>
              <a:off x="2058988" y="2437112"/>
              <a:ext cx="2680335" cy="42880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r>
                <a:rPr lang="en-US" altLang="zh-CN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       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部分学生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宏微观较弱</a:t>
              </a: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，</a:t>
              </a:r>
              <a:r>
                <a:rPr lang="zh-CN" altLang="en-US" sz="2600" b="1" dirty="0">
                  <a:sym typeface="+mn-ea"/>
                </a:rPr>
                <a:t>需要教师在教学中引导学生构建宏微符认知模型。</a:t>
              </a:r>
              <a:endParaRPr lang="zh-CN" altLang="en-US" sz="2600" b="1" dirty="0">
                <a:latin typeface="Arial" panose="020B0604020202020204" pitchFamily="34" charset="0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endParaRPr lang="zh-CN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r>
                <a:rPr lang="zh-CN" altLang="en-US" sz="2600" b="1" dirty="0">
                  <a:solidFill>
                    <a:srgbClr val="000000"/>
                  </a:solidFill>
                  <a:latin typeface="Times New Roman" panose="02020603050405020304" pitchFamily="18" charset="0"/>
                  <a:sym typeface="+mn-ea"/>
                </a:rPr>
                <a:t> </a:t>
              </a:r>
              <a:endPara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l">
                <a:lnSpc>
                  <a:spcPct val="130000"/>
                </a:lnSpc>
                <a:buFont typeface="Wingdings" panose="05000000000000000000" pitchFamily="2" charset="2"/>
              </a:pPr>
              <a:endParaRPr lang="zh-CN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 eaLnBrk="0" hangingPunct="0"/>
              <a:endPara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TextBox 9"/>
          <p:cNvSpPr txBox="1"/>
          <p:nvPr/>
        </p:nvSpPr>
        <p:spPr>
          <a:xfrm>
            <a:off x="2987675" y="-27305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目标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64920" y="669290"/>
            <a:ext cx="6593205" cy="82994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p>
            <a:pPr algn="just">
              <a:lnSpc>
                <a:spcPct val="100000"/>
              </a:lnSpc>
            </a:pPr>
            <a:r>
              <a:rPr lang="en-US" altLang="zh-CN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en-US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、了解有机物种类繁多的</a:t>
            </a:r>
            <a:r>
              <a:rPr lang="zh-CN" altLang="en-US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原因；</a:t>
            </a:r>
            <a:endParaRPr lang="zh-CN" altLang="en-US" sz="2400" b="1" noProof="1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</a:t>
            </a:r>
            <a:r>
              <a:rPr lang="zh-CN" altLang="en-US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、认识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并学会判断</a:t>
            </a:r>
            <a:r>
              <a:rPr lang="zh-CN" altLang="en-US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烷烃、同系物、同分异构体。</a:t>
            </a:r>
            <a:endParaRPr lang="zh-CN" altLang="en-US" sz="2400" b="1" noProof="1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95605" y="1588135"/>
            <a:ext cx="1689735" cy="37103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2400" b="1" strike="noStrike" noProof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通过动手拼插模型激发学生学习化学的兴趣，培养学生严谨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求实</a:t>
            </a:r>
            <a:r>
              <a:rPr lang="zh-CN" altLang="en-US" sz="2400" b="1" strike="noStrike" noProof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的科学态度。</a:t>
            </a:r>
            <a:endParaRPr lang="zh-CN" altLang="en-US" strike="noStrike" noProof="1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379970" y="1809115"/>
            <a:ext cx="861060" cy="341503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pPr algn="just"/>
            <a:r>
              <a:rPr lang="zh-CN" altLang="zh-CN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通过分组探究活动，构建空间认知</a:t>
            </a:r>
            <a:r>
              <a:rPr lang="zh-CN" altLang="zh-CN" sz="2400" b="1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模型。</a:t>
            </a:r>
            <a:endParaRPr lang="zh-CN" altLang="zh-CN" sz="2400" b="1" noProof="1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algn="just"/>
            <a:endParaRPr lang="zh-CN" altLang="zh-CN" sz="2400" b="1" noProof="1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0674" name="文本框 31"/>
          <p:cNvSpPr txBox="1"/>
          <p:nvPr/>
        </p:nvSpPr>
        <p:spPr>
          <a:xfrm>
            <a:off x="1732915" y="5733415"/>
            <a:ext cx="6125210" cy="82994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algn="just"/>
            <a:r>
              <a:rPr sz="2400" b="1">
                <a:latin typeface="黑体" panose="02010609060101010101" pitchFamily="49" charset="-122"/>
                <a:ea typeface="黑体" panose="02010609060101010101" pitchFamily="49" charset="-122"/>
              </a:rPr>
              <a:t>通过引导学生自主建构知识，培养微观探析与宏观辨识、证据推理与模型认知核心素养。</a:t>
            </a:r>
            <a:endParaRPr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AutoShape 7"/>
          <p:cNvSpPr>
            <a:spLocks noChangeArrowheads="1"/>
          </p:cNvSpPr>
          <p:nvPr/>
        </p:nvSpPr>
        <p:spPr bwMode="auto">
          <a:xfrm rot="6300000">
            <a:off x="3277870" y="6894830"/>
            <a:ext cx="310515" cy="313690"/>
          </a:xfrm>
          <a:prstGeom prst="rtTriangle">
            <a:avLst/>
          </a:prstGeom>
          <a:solidFill>
            <a:srgbClr val="DEF6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555875" y="1546860"/>
            <a:ext cx="4011295" cy="38982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422" name="Group 11"/>
          <p:cNvGrpSpPr/>
          <p:nvPr/>
        </p:nvGrpSpPr>
        <p:grpSpPr>
          <a:xfrm rot="650306">
            <a:off x="3502660" y="2407285"/>
            <a:ext cx="2092960" cy="2109470"/>
            <a:chOff x="0" y="0"/>
            <a:chExt cx="1136" cy="1134"/>
          </a:xfrm>
        </p:grpSpPr>
        <p:sp>
          <p:nvSpPr>
            <p:cNvPr id="261" name="Oval 11"/>
            <p:cNvSpPr>
              <a:spLocks noChangeArrowheads="1"/>
            </p:cNvSpPr>
            <p:nvPr/>
          </p:nvSpPr>
          <p:spPr bwMode="auto">
            <a:xfrm>
              <a:off x="0" y="0"/>
              <a:ext cx="1136" cy="1134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DEF6F1"/>
                </a:gs>
                <a:gs pos="100000">
                  <a:srgbClr val="969696"/>
                </a:gs>
              </a:gsLst>
              <a:lin ang="2700000" scaled="1"/>
            </a:gradFill>
            <a:ln w="9525" cmpd="sng">
              <a:solidFill>
                <a:srgbClr val="969696"/>
              </a:solidFill>
              <a:round/>
            </a:ln>
          </p:spPr>
          <p:txBody>
            <a:bodyPr wrap="none" anchor="ctr"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2" name="Oval 12"/>
            <p:cNvSpPr>
              <a:spLocks noChangeArrowheads="1"/>
            </p:cNvSpPr>
            <p:nvPr/>
          </p:nvSpPr>
          <p:spPr bwMode="auto">
            <a:xfrm>
              <a:off x="64" y="62"/>
              <a:ext cx="1008" cy="1010"/>
            </a:xfrm>
            <a:prstGeom prst="ellipse">
              <a:avLst/>
            </a:prstGeom>
            <a:solidFill>
              <a:srgbClr val="0063C6"/>
            </a:solidFill>
            <a:ln w="9525">
              <a:solidFill>
                <a:srgbClr val="969696"/>
              </a:solidFill>
              <a:round/>
            </a:ln>
          </p:spPr>
          <p:txBody>
            <a:bodyPr wrap="none" anchor="ctr"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AutoShape 8"/>
          <p:cNvSpPr>
            <a:spLocks noChangeArrowheads="1"/>
          </p:cNvSpPr>
          <p:nvPr/>
        </p:nvSpPr>
        <p:spPr bwMode="auto">
          <a:xfrm rot="11640000">
            <a:off x="3194685" y="2058035"/>
            <a:ext cx="645795" cy="58229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426" name="WordArt 14"/>
          <p:cNvSpPr/>
          <p:nvPr/>
        </p:nvSpPr>
        <p:spPr>
          <a:xfrm>
            <a:off x="3851910" y="1844675"/>
            <a:ext cx="1714500" cy="52768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4"/>
              </a:avLst>
            </a:prstTxWarp>
            <a:normAutofit/>
          </a:bodyPr>
          <a:p>
            <a:pPr algn="ctr"/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知识与技能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25" name="WordArt 13"/>
          <p:cNvSpPr/>
          <p:nvPr/>
        </p:nvSpPr>
        <p:spPr>
          <a:xfrm rot="5149307">
            <a:off x="5219700" y="3082925"/>
            <a:ext cx="1638935" cy="36512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4"/>
              </a:avLst>
            </a:prstTxWarp>
            <a:normAutofit fontScale="70000"/>
          </a:bodyPr>
          <a:p>
            <a:pPr algn="ctr">
              <a:buClrTx/>
              <a:buSzTx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过程与方法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27" name="WordArt 15"/>
          <p:cNvSpPr/>
          <p:nvPr/>
        </p:nvSpPr>
        <p:spPr>
          <a:xfrm rot="5040000">
            <a:off x="2506345" y="2771140"/>
            <a:ext cx="2149475" cy="1343660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  <a:normAutofit/>
          </a:bodyPr>
          <a:p>
            <a:pPr algn="ctr"/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情感态度与价值观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WordArt 15"/>
          <p:cNvSpPr/>
          <p:nvPr/>
        </p:nvSpPr>
        <p:spPr>
          <a:xfrm rot="20640000">
            <a:off x="3870960" y="4338955"/>
            <a:ext cx="1862455" cy="729615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  <a:normAutofit/>
          </a:bodyPr>
          <a:p>
            <a:pPr algn="ctr"/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学科核心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素养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16440000">
            <a:off x="5186680" y="2017395"/>
            <a:ext cx="645795" cy="62674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>
            <a:noAutofit/>
          </a:bodyPr>
          <a:p>
            <a:pPr lvl="0" algn="l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800" kern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+mn-ea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rot="20820000">
            <a:off x="5626100" y="3777615"/>
            <a:ext cx="612140" cy="59880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>
            <a:noAutofit/>
          </a:bodyPr>
          <a:p>
            <a:pPr lvl="0" algn="l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800" kern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+mn-ea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 rot="4680000">
            <a:off x="3637915" y="4647565"/>
            <a:ext cx="588010" cy="50292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>
            <a:noAutofit/>
          </a:bodyPr>
          <a:p>
            <a:pPr lvl="0" algn="l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800" kern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+mn-ea"/>
            </a:endParaRPr>
          </a:p>
        </p:txBody>
      </p:sp>
      <p:sp>
        <p:nvSpPr>
          <p:cNvPr id="15429" name="WordArt 17"/>
          <p:cNvSpPr/>
          <p:nvPr/>
        </p:nvSpPr>
        <p:spPr>
          <a:xfrm>
            <a:off x="3608070" y="3287395"/>
            <a:ext cx="1861820" cy="4305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zh-CN" altLang="en-US" sz="2400">
                <a:ln w="9525" cap="flat" cmpd="sng">
                  <a:solidFill>
                    <a:srgbClr val="DEF6F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教学目标</a:t>
            </a:r>
            <a:endParaRPr lang="zh-CN" altLang="en-US" sz="2400">
              <a:ln w="9525" cap="flat" cmpd="sng">
                <a:solidFill>
                  <a:srgbClr val="DEF6F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98360" y="1626235"/>
            <a:ext cx="1224280" cy="3672205"/>
          </a:xfrm>
          <a:prstGeom prst="rect">
            <a:avLst/>
          </a:prstGeom>
          <a:gradFill>
            <a:gsLst>
              <a:gs pos="100000">
                <a:srgbClr val="E30000">
                  <a:alpha val="15000"/>
                </a:srgbClr>
              </a:gs>
              <a:gs pos="100000">
                <a:srgbClr val="76030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532495" y="2983230"/>
            <a:ext cx="450215" cy="1076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19885" y="5617845"/>
            <a:ext cx="6321425" cy="1123315"/>
          </a:xfrm>
          <a:prstGeom prst="rect">
            <a:avLst/>
          </a:prstGeom>
          <a:gradFill>
            <a:gsLst>
              <a:gs pos="100000">
                <a:srgbClr val="E30000">
                  <a:alpha val="15000"/>
                </a:srgbClr>
              </a:gs>
              <a:gs pos="100000">
                <a:srgbClr val="76030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971550" y="5636260"/>
            <a:ext cx="450215" cy="1076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2" grpId="0" bldLvl="0" animBg="1"/>
      <p:bldP spid="3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Box 8"/>
          <p:cNvSpPr txBox="1"/>
          <p:nvPr/>
        </p:nvSpPr>
        <p:spPr>
          <a:xfrm>
            <a:off x="4521200" y="0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教法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学法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5362" name="矩形 12"/>
          <p:cNvSpPr/>
          <p:nvPr/>
        </p:nvSpPr>
        <p:spPr>
          <a:xfrm>
            <a:off x="611505" y="980440"/>
            <a:ext cx="7775575" cy="48260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E2E2E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lang="zh-CN" altLang="zh-CN" b="1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2" name="组合 40"/>
          <p:cNvGrpSpPr/>
          <p:nvPr/>
        </p:nvGrpSpPr>
        <p:grpSpPr>
          <a:xfrm>
            <a:off x="683260" y="1753235"/>
            <a:ext cx="3667760" cy="3799205"/>
            <a:chOff x="3640539" y="1127573"/>
            <a:chExt cx="3222625" cy="4174429"/>
          </a:xfrm>
        </p:grpSpPr>
        <p:sp>
          <p:nvSpPr>
            <p:cNvPr id="15404" name="圆角矩形 18"/>
            <p:cNvSpPr/>
            <p:nvPr/>
          </p:nvSpPr>
          <p:spPr>
            <a:xfrm>
              <a:off x="3640539" y="2479745"/>
              <a:ext cx="3222625" cy="2822257"/>
            </a:xfrm>
            <a:prstGeom prst="roundRect">
              <a:avLst>
                <a:gd name="adj" fmla="val 4782"/>
              </a:avLst>
            </a:prstGeom>
            <a:noFill/>
            <a:ln w="38100" cap="flat" cmpd="sng">
              <a:solidFill>
                <a:srgbClr val="9BBB59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zh-CN" sz="1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288414" y="1127573"/>
              <a:ext cx="1800200" cy="641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p>
              <a:pPr marR="0" algn="ctr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教法       </a:t>
              </a:r>
              <a:endParaRPr kumimoji="0" lang="zh-CN" altLang="en-US" sz="320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399" name="圆角矩形 43"/>
          <p:cNvSpPr/>
          <p:nvPr/>
        </p:nvSpPr>
        <p:spPr>
          <a:xfrm>
            <a:off x="4695190" y="2984500"/>
            <a:ext cx="3583305" cy="2567940"/>
          </a:xfrm>
          <a:prstGeom prst="roundRect">
            <a:avLst>
              <a:gd name="adj" fmla="val 4782"/>
            </a:avLst>
          </a:prstGeom>
          <a:noFill/>
          <a:ln w="38100" cap="flat" cmpd="sng">
            <a:solidFill>
              <a:srgbClr val="F79646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zh-CN" sz="16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12180" y="1719580"/>
            <a:ext cx="1748790" cy="5835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学法</a:t>
            </a:r>
            <a:endParaRPr kumimoji="0" lang="zh-CN" altLang="en-US" sz="3200" b="1" kern="1200" cap="none" spc="0" normalizeH="0" baseline="0" noProof="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2185" y="2996565"/>
            <a:ext cx="27959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457200" algn="l">
              <a:lnSpc>
                <a:spcPct val="200000"/>
              </a:lnSpc>
              <a:buClrTx/>
              <a:buSzTx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情境教学法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2185" y="3716655"/>
            <a:ext cx="27641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457200" algn="l">
              <a:lnSpc>
                <a:spcPct val="200000"/>
              </a:lnSpc>
              <a:buClrTx/>
              <a:buSzTx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探究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教学法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36235" y="2960370"/>
            <a:ext cx="26435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57200">
              <a:lnSpc>
                <a:spcPct val="20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交流讨论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36235" y="3644900"/>
            <a:ext cx="2090737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457200" algn="l">
              <a:lnSpc>
                <a:spcPct val="200000"/>
              </a:lnSpc>
              <a:buClrTx/>
              <a:buSzTx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合作探究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36235" y="4329430"/>
            <a:ext cx="2176462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457200" algn="l">
              <a:lnSpc>
                <a:spcPct val="200000"/>
              </a:lnSpc>
              <a:buClrTx/>
              <a:buSzTx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自主归纳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9" name="左右箭头 28"/>
          <p:cNvSpPr/>
          <p:nvPr/>
        </p:nvSpPr>
        <p:spPr>
          <a:xfrm>
            <a:off x="3851910" y="1844675"/>
            <a:ext cx="1788160" cy="333375"/>
          </a:xfrm>
          <a:prstGeom prst="leftRightArrow">
            <a:avLst/>
          </a:prstGeom>
          <a:gradFill>
            <a:gsLst>
              <a:gs pos="0">
                <a:srgbClr val="92D050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72185" y="4364990"/>
            <a:ext cx="28905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457200" algn="l">
              <a:lnSpc>
                <a:spcPct val="200000"/>
              </a:lnSpc>
              <a:buClrTx/>
              <a:buSzTx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互动教学法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4356100" y="1365885"/>
            <a:ext cx="847725" cy="492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导学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9"/>
          <p:cNvSpPr txBox="1"/>
          <p:nvPr/>
        </p:nvSpPr>
        <p:spPr>
          <a:xfrm>
            <a:off x="4331018" y="2129155"/>
            <a:ext cx="847725" cy="4905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乐学</a:t>
            </a:r>
            <a:endParaRPr lang="zh-CN" altLang="en-US" sz="2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TextBox 11"/>
          <p:cNvSpPr txBox="1"/>
          <p:nvPr/>
        </p:nvSpPr>
        <p:spPr>
          <a:xfrm>
            <a:off x="6084570" y="-317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02404" name="文本框 102403"/>
          <p:cNvSpPr txBox="1"/>
          <p:nvPr/>
        </p:nvSpPr>
        <p:spPr>
          <a:xfrm>
            <a:off x="107950" y="621030"/>
            <a:ext cx="8951595" cy="521970"/>
          </a:xfrm>
          <a:prstGeom prst="rect">
            <a:avLst/>
          </a:prstGeom>
          <a:solidFill>
            <a:srgbClr val="FFFF00"/>
          </a:solidFill>
          <a:ln w="57150" cap="flat" cmpd="thinThick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环节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：情境导课，激发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兴趣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07" name="文本框 102406"/>
          <p:cNvSpPr txBox="1"/>
          <p:nvPr/>
        </p:nvSpPr>
        <p:spPr>
          <a:xfrm>
            <a:off x="251460" y="1143000"/>
            <a:ext cx="7653020" cy="902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10000"/>
              </a:lnSpc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趣味游戏（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木头人）：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用右手触摸你能够得着的有机化合物。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560945" y="2668270"/>
            <a:ext cx="1505585" cy="145923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2386965"/>
            <a:ext cx="6120765" cy="431228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5939790" y="2668270"/>
            <a:ext cx="1621155" cy="153162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073140" y="4199890"/>
            <a:ext cx="1509395" cy="141605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82535" y="4149090"/>
            <a:ext cx="1541145" cy="146685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003800" y="6237605"/>
            <a:ext cx="39801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问：为什么有机物种类繁多？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1"/>
          <p:cNvSpPr txBox="1"/>
          <p:nvPr/>
        </p:nvSpPr>
        <p:spPr>
          <a:xfrm>
            <a:off x="6084570" y="-317"/>
            <a:ext cx="1512888" cy="460375"/>
          </a:xfrm>
          <a:prstGeom prst="rect">
            <a:avLst/>
          </a:prstGeom>
          <a:solidFill>
            <a:srgbClr val="FF0000">
              <a:alpha val="69804"/>
            </a:srgbClr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教学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02404" name="文本框 102403"/>
          <p:cNvSpPr txBox="1"/>
          <p:nvPr/>
        </p:nvSpPr>
        <p:spPr>
          <a:xfrm>
            <a:off x="35560" y="621030"/>
            <a:ext cx="8985250" cy="521970"/>
          </a:xfrm>
          <a:prstGeom prst="rect">
            <a:avLst/>
          </a:prstGeom>
          <a:solidFill>
            <a:srgbClr val="FFFF00"/>
          </a:solidFill>
          <a:ln w="57150" cap="flat" cmpd="thinThick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环节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：实验探究，认识有机物的成键特点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195" y="1193165"/>
            <a:ext cx="9067800" cy="30086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【探究活动1】原子的成键个数探究：</a:t>
            </a:r>
            <a:endParaRPr lang="zh-CN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304800" algn="l">
              <a:lnSpc>
                <a:spcPct val="100000"/>
              </a:lnSpc>
            </a:pPr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用1个碳原子、其他原子任选，拼插出你认为合理的有机物。</a:t>
            </a:r>
            <a:endParaRPr lang="zh-CN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【探究活动2】碳原子成键类型探究：</a:t>
            </a:r>
            <a:endParaRPr lang="zh-CN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用2个碳原子，拼插不同的碳碳键。</a:t>
            </a:r>
            <a:endParaRPr lang="zh-CN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【探究活动3】碳骨架的类型探究：</a:t>
            </a:r>
            <a:r>
              <a:rPr lang="zh-CN" sz="24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用4个碳原子，拼插出不同的碳骨架。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304800" algn="l">
              <a:lnSpc>
                <a:spcPct val="100000"/>
              </a:lnSpc>
            </a:pPr>
            <a:endParaRPr lang="zh-CN" sz="2400" b="1">
              <a:ea typeface="宋体" panose="02010600030101010101" pitchFamily="2" charset="-122"/>
            </a:endParaRPr>
          </a:p>
          <a:p>
            <a:pPr algn="l">
              <a:lnSpc>
                <a:spcPct val="90000"/>
              </a:lnSpc>
            </a:pPr>
            <a:endParaRPr lang="zh-CN" altLang="en-US" sz="2400" b="1"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3437255"/>
            <a:ext cx="1443355" cy="2367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3437890"/>
            <a:ext cx="1350010" cy="11798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4592320"/>
            <a:ext cx="1336040" cy="1231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9705" y="5805170"/>
            <a:ext cx="90671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学生展示模型，总结碳原子的特点，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归纳有机物总类繁多的原因。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75740" y="6237605"/>
            <a:ext cx="47771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问：有机物的空间结构如何？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830" y="3437890"/>
            <a:ext cx="3441065" cy="23291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610" y="3380740"/>
            <a:ext cx="2117725" cy="2443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70d64b92-536d-4c73-9a4c-5f6715e80c5d}"/>
</p:tagLst>
</file>

<file path=ppt/theme/theme1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600" dirty="0" smtClean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塘厦中学（化学教学模板）</Template>
  <TotalTime>0</TotalTime>
  <Words>1233</Words>
  <Application>WPS 演示</Application>
  <PresentationFormat>在屏幕上显示</PresentationFormat>
  <Paragraphs>219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宋体</vt:lpstr>
      <vt:lpstr>Wingdings</vt:lpstr>
      <vt:lpstr>黑体</vt:lpstr>
      <vt:lpstr>华文新魏</vt:lpstr>
      <vt:lpstr>Calibri Light</vt:lpstr>
      <vt:lpstr>Verdana</vt:lpstr>
      <vt:lpstr>Gulim</vt:lpstr>
      <vt:lpstr>微软雅黑</vt:lpstr>
      <vt:lpstr>华文琥珀</vt:lpstr>
      <vt:lpstr>Wingdings 2</vt:lpstr>
      <vt:lpstr>Arial</vt:lpstr>
      <vt:lpstr>Times New Roman</vt:lpstr>
      <vt:lpstr>Calibri</vt:lpstr>
      <vt:lpstr>Arial Unicode MS</vt:lpstr>
      <vt:lpstr>Malgun Gothic</vt:lpstr>
      <vt:lpstr>3_自定义设计方案</vt:lpstr>
      <vt:lpstr>1_自定义设计方案</vt:lpstr>
      <vt:lpstr>2_自定义设计方案</vt:lpstr>
      <vt:lpstr>4_自定义设计方案</vt:lpstr>
      <vt:lpstr>5_自定义设计方案</vt:lpstr>
      <vt:lpstr>6_自定义设计方案</vt:lpstr>
      <vt:lpstr>7_自定义设计方案</vt:lpstr>
      <vt:lpstr>认识有机化合物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李健荣</dc:creator>
  <cp:lastModifiedBy>宁静的天空</cp:lastModifiedBy>
  <cp:revision>450</cp:revision>
  <dcterms:created xsi:type="dcterms:W3CDTF">2014-09-07T03:21:00Z</dcterms:created>
  <dcterms:modified xsi:type="dcterms:W3CDTF">2021-05-25T07:49:55Z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2052-11.1.0.10495</vt:lpwstr>
  </property>
  <property fmtid="{D5CDD505-2E9C-101B-9397-08002B2CF9AE}" pid="4" name="ICV">
    <vt:lpwstr>B3BD419FCCAC4067873B23CFE5B3C776</vt:lpwstr>
  </property>
</Properties>
</file>