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12"/>
  </p:handoutMasterIdLst>
  <p:sldIdLst>
    <p:sldId id="257" r:id="rId3"/>
    <p:sldId id="278" r:id="rId4"/>
    <p:sldId id="279" r:id="rId6"/>
    <p:sldId id="300" r:id="rId7"/>
    <p:sldId id="273" r:id="rId8"/>
    <p:sldId id="321" r:id="rId9"/>
    <p:sldId id="296" r:id="rId10"/>
    <p:sldId id="315" r:id="rId11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41D5"/>
    <a:srgbClr val="840C18"/>
    <a:srgbClr val="0B5FD1"/>
    <a:srgbClr val="CC0000"/>
    <a:srgbClr val="4E024D"/>
    <a:srgbClr val="A30234"/>
    <a:srgbClr val="CC3300"/>
    <a:srgbClr val="069B87"/>
    <a:srgbClr val="B2B2B2"/>
    <a:srgbClr val="202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78" autoAdjust="0"/>
    <p:restoredTop sz="80847" autoAdjust="0"/>
  </p:normalViewPr>
  <p:slideViewPr>
    <p:cSldViewPr snapToGrid="0" showGuides="1">
      <p:cViewPr varScale="1">
        <p:scale>
          <a:sx n="57" d="100"/>
          <a:sy n="57" d="100"/>
        </p:scale>
        <p:origin x="-1332" y="-78"/>
      </p:cViewPr>
      <p:guideLst>
        <p:guide orient="horz" pos="2174"/>
        <p:guide pos="3907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handoutMaster" Target="handoutMasters/handoutMaster1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还原剂：碘离子、金属锌</a:t>
            </a:r>
            <a:endParaRPr lang="zh-CN" altLang="en-US"/>
          </a:p>
          <a:p>
            <a:r>
              <a:rPr lang="zh-CN" altLang="en-US"/>
              <a:t>氧化剂：高锰酸钾、氯水、双氧水</a:t>
            </a:r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还原剂：碘离子、金属锌</a:t>
            </a:r>
            <a:endParaRPr lang="zh-CN" altLang="en-US"/>
          </a:p>
          <a:p>
            <a:r>
              <a:rPr lang="zh-CN" altLang="en-US"/>
              <a:t>氧化剂：高锰酸钾、氯水、双氧水</a:t>
            </a:r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未被吸引的可以使酸性高锰酸钾溶液褪色，但不能和铁氰化钾作用产生蓝色沉淀，这是因为褪色的是原来含有的</a:t>
            </a:r>
            <a:r>
              <a:rPr lang="en-US" altLang="zh-CN" dirty="0" err="1" smtClean="0"/>
              <a:t>NaCl</a:t>
            </a:r>
            <a:r>
              <a:rPr lang="zh-CN" altLang="en-US" dirty="0" smtClean="0"/>
              <a:t>干扰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cxnSp>
        <p:nvCxnSpPr>
          <p:cNvPr id="8" name="直接连接符 7" hidden="1"/>
          <p:cNvCxnSpPr/>
          <p:nvPr userDrawn="1"/>
        </p:nvCxnSpPr>
        <p:spPr>
          <a:xfrm>
            <a:off x="742950" y="434340"/>
            <a:ext cx="0" cy="13912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8" Type="http://schemas.openxmlformats.org/officeDocument/2006/relationships/image" Target="../media/image10.png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12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223260" y="2011045"/>
            <a:ext cx="6896100" cy="14452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800" b="1">
                <a:latin typeface="华文行楷" panose="02010800040101010101" charset="-122"/>
                <a:ea typeface="华文行楷" panose="02010800040101010101" charset="-122"/>
              </a:rPr>
              <a:t>铁盐及亚铁盐</a:t>
            </a:r>
            <a:endParaRPr lang="zh-CN" altLang="en-US" sz="8800" b="1">
              <a:latin typeface="华文行楷" panose="02010800040101010101" charset="-122"/>
              <a:ea typeface="华文行楷" panose="02010800040101010101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4950" y="1007110"/>
            <a:ext cx="4249420" cy="2757805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4782820" y="24765"/>
            <a:ext cx="7225066" cy="4597400"/>
            <a:chOff x="8003" y="55"/>
            <a:chExt cx="10765" cy="6816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03" y="645"/>
              <a:ext cx="10765" cy="6226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8146" y="55"/>
              <a:ext cx="2698" cy="6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>
                  <a:solidFill>
                    <a:srgbClr val="1D41D5"/>
                  </a:solidFill>
                </a:rPr>
                <a:t>期中考试题</a:t>
              </a:r>
              <a:endParaRPr lang="zh-CN" altLang="en-US" sz="2400" b="1">
                <a:solidFill>
                  <a:srgbClr val="1D41D5"/>
                </a:solidFill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7671435" y="1218565"/>
            <a:ext cx="2035810" cy="398780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328295" y="4750435"/>
            <a:ext cx="1075817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latin typeface="华文楷体" panose="02010600040101010101" charset="-122"/>
                <a:ea typeface="华文楷体" panose="02010600040101010101" charset="-122"/>
              </a:rPr>
              <a:t>有同学提出疑惑：如果食品脱氧剂（</a:t>
            </a:r>
            <a:r>
              <a:rPr lang="en-US" altLang="zh-CN" sz="3200" b="1">
                <a:latin typeface="华文楷体" panose="02010600040101010101" charset="-122"/>
                <a:ea typeface="华文楷体" panose="02010600040101010101" charset="-122"/>
              </a:rPr>
              <a:t>Fe</a:t>
            </a:r>
            <a:r>
              <a:rPr lang="zh-CN" altLang="en-US" sz="3200" b="1">
                <a:latin typeface="华文楷体" panose="02010600040101010101" charset="-122"/>
                <a:ea typeface="华文楷体" panose="02010600040101010101" charset="-122"/>
              </a:rPr>
              <a:t>粉）变质了怎么办？</a:t>
            </a:r>
            <a:endParaRPr lang="zh-CN" altLang="en-US" sz="3200" b="1"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602355" y="5334000"/>
            <a:ext cx="750189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latin typeface="华文楷体" panose="02010600040101010101" charset="-122"/>
                <a:ea typeface="华文楷体" panose="02010600040101010101" charset="-122"/>
              </a:rPr>
              <a:t>脱氧剂变质（</a:t>
            </a:r>
            <a:r>
              <a:rPr lang="en-US" altLang="zh-CN" sz="3200" b="1">
                <a:latin typeface="华文楷体" panose="02010600040101010101" charset="-122"/>
                <a:ea typeface="华文楷体" panose="02010600040101010101" charset="-122"/>
              </a:rPr>
              <a:t>Fe</a:t>
            </a:r>
            <a:r>
              <a:rPr lang="zh-CN" altLang="en-US" sz="3200" b="1">
                <a:latin typeface="华文楷体" panose="02010600040101010101" charset="-122"/>
                <a:ea typeface="华文楷体" panose="02010600040101010101" charset="-122"/>
              </a:rPr>
              <a:t>粉）是发生了什么反应？</a:t>
            </a:r>
            <a:endParaRPr lang="zh-CN" altLang="en-US" sz="3200" b="1"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620135" y="5917565"/>
            <a:ext cx="790892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latin typeface="华文楷体" panose="02010600040101010101" charset="-122"/>
                <a:ea typeface="华文楷体" panose="02010600040101010101" charset="-122"/>
              </a:rPr>
              <a:t>预测脱氧剂（</a:t>
            </a:r>
            <a:r>
              <a:rPr lang="en-US" altLang="zh-CN" sz="3200" b="1">
                <a:latin typeface="华文楷体" panose="02010600040101010101" charset="-122"/>
                <a:ea typeface="华文楷体" panose="02010600040101010101" charset="-122"/>
              </a:rPr>
              <a:t>Fe</a:t>
            </a:r>
            <a:r>
              <a:rPr lang="zh-CN" altLang="en-US" sz="3200" b="1">
                <a:latin typeface="华文楷体" panose="02010600040101010101" charset="-122"/>
                <a:ea typeface="华文楷体" panose="02010600040101010101" charset="-122"/>
              </a:rPr>
              <a:t>粉）变质后的产物是什么？</a:t>
            </a:r>
            <a:endParaRPr lang="zh-CN" altLang="en-US" sz="3200" b="1">
              <a:latin typeface="华文楷体" panose="02010600040101010101" charset="-122"/>
              <a:ea typeface="华文楷体" panose="020106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/>
      <p:bldP spid="9" grpId="1"/>
      <p:bldP spid="10" grpId="0"/>
      <p:bldP spid="10" grpId="1"/>
      <p:bldP spid="11" grpId="0"/>
      <p:bldP spid="1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2500630" y="110490"/>
            <a:ext cx="6280785" cy="583565"/>
          </a:xfrm>
          <a:prstGeom prst="rect">
            <a:avLst/>
          </a:prstGeom>
          <a:noFill/>
          <a:ln w="28575" cmpd="thickThin">
            <a:solidFill>
              <a:srgbClr val="FF0000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zh-CN" altLang="en-US" sz="3200" b="1">
                <a:latin typeface="华文楷体" panose="02010600040101010101" charset="-122"/>
                <a:ea typeface="华文楷体" panose="02010600040101010101" charset="-122"/>
              </a:rPr>
              <a:t>探究脱氧剂（</a:t>
            </a:r>
            <a:r>
              <a:rPr lang="en-US" altLang="zh-CN" sz="3200" b="1">
                <a:latin typeface="华文楷体" panose="02010600040101010101" charset="-122"/>
                <a:ea typeface="华文楷体" panose="02010600040101010101" charset="-122"/>
              </a:rPr>
              <a:t>Fe</a:t>
            </a:r>
            <a:r>
              <a:rPr lang="zh-CN" altLang="en-US" sz="3200" b="1">
                <a:latin typeface="华文楷体" panose="02010600040101010101" charset="-122"/>
                <a:ea typeface="华文楷体" panose="02010600040101010101" charset="-122"/>
              </a:rPr>
              <a:t>粉）变质后的产物</a:t>
            </a:r>
            <a:endParaRPr lang="zh-CN" altLang="en-US" sz="3200" b="1"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78460" y="929005"/>
            <a:ext cx="568261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rgbClr val="1D41D5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预测产物：</a:t>
            </a:r>
            <a:r>
              <a:rPr lang="en-US" altLang="zh-CN" sz="32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FeO</a:t>
            </a:r>
            <a:r>
              <a:rPr lang="zh-CN" altLang="en-US" sz="32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、</a:t>
            </a:r>
            <a:r>
              <a:rPr lang="en-US" altLang="zh-CN" sz="32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Fe</a:t>
            </a:r>
            <a:r>
              <a:rPr lang="en-US" altLang="zh-CN" sz="3200" b="1" baseline="-250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2</a:t>
            </a:r>
            <a:r>
              <a:rPr lang="en-US" altLang="zh-CN" sz="32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O</a:t>
            </a:r>
            <a:r>
              <a:rPr lang="en-US" altLang="zh-CN" sz="3200" b="1" baseline="-250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3</a:t>
            </a:r>
            <a:r>
              <a:rPr lang="zh-CN" altLang="en-US" sz="32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、</a:t>
            </a:r>
            <a:r>
              <a:rPr lang="en-US" altLang="zh-CN" sz="32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Fe</a:t>
            </a:r>
            <a:r>
              <a:rPr lang="en-US" altLang="zh-CN" sz="3200" b="1" baseline="-250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3</a:t>
            </a:r>
            <a:r>
              <a:rPr lang="en-US" altLang="zh-CN" sz="32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O</a:t>
            </a:r>
            <a:r>
              <a:rPr lang="en-US" altLang="zh-CN" sz="3200" b="1" baseline="-250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4</a:t>
            </a:r>
            <a:endParaRPr lang="en-US" altLang="zh-CN" sz="3200" b="1" baseline="-250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78460" y="1512570"/>
            <a:ext cx="303212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rgbClr val="1D41D5"/>
                </a:solidFill>
                <a:latin typeface="华文楷体" panose="02010600040101010101" charset="-122"/>
                <a:ea typeface="华文楷体" panose="02010600040101010101" charset="-122"/>
              </a:rPr>
              <a:t>设计实验方案：</a:t>
            </a:r>
            <a:endParaRPr lang="zh-CN" altLang="en-US" sz="3200" b="1">
              <a:solidFill>
                <a:srgbClr val="1D41D5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24950" y="110490"/>
            <a:ext cx="2841625" cy="2825115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5946775" y="2854960"/>
            <a:ext cx="6088380" cy="3939540"/>
            <a:chOff x="9365" y="4496"/>
            <a:chExt cx="9588" cy="6204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45" y="5096"/>
              <a:ext cx="9408" cy="5604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9365" y="4496"/>
              <a:ext cx="5622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>
                  <a:solidFill>
                    <a:srgbClr val="1D41D5"/>
                  </a:solidFill>
                  <a:latin typeface="Times New Roman" panose="02020603050405020304" charset="0"/>
                  <a:ea typeface="华文楷体" panose="02010600040101010101" charset="-122"/>
                  <a:cs typeface="Times New Roman" panose="02020603050405020304" charset="0"/>
                </a:rPr>
                <a:t>Http</a:t>
              </a:r>
              <a:r>
                <a:rPr lang="zh-CN" altLang="en-US" sz="2400" b="1">
                  <a:solidFill>
                    <a:srgbClr val="1D41D5"/>
                  </a:solidFill>
                  <a:latin typeface="Times New Roman" panose="02020603050405020304" charset="0"/>
                  <a:ea typeface="华文楷体" panose="02010600040101010101" charset="-122"/>
                  <a:cs typeface="Times New Roman" panose="02020603050405020304" charset="0"/>
                </a:rPr>
                <a:t>：</a:t>
              </a:r>
              <a:r>
                <a:rPr lang="en-US" altLang="zh-CN" sz="2400" b="1">
                  <a:solidFill>
                    <a:srgbClr val="1D41D5"/>
                  </a:solidFill>
                  <a:latin typeface="Times New Roman" panose="02020603050405020304" charset="0"/>
                  <a:ea typeface="华文楷体" panose="02010600040101010101" charset="-122"/>
                  <a:cs typeface="Times New Roman" panose="02020603050405020304" charset="0"/>
                </a:rPr>
                <a:t>www.tianli168.com</a:t>
              </a:r>
              <a:endParaRPr lang="en-US" altLang="zh-CN" sz="2400" b="1">
                <a:solidFill>
                  <a:srgbClr val="1D41D5"/>
                </a:solidFill>
                <a:latin typeface="Times New Roman" panose="02020603050405020304" charset="0"/>
                <a:ea typeface="华文楷体" panose="02010600040101010101" charset="-122"/>
                <a:cs typeface="Times New Roman" panose="02020603050405020304" charset="0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9205595" y="4201160"/>
            <a:ext cx="2416175" cy="247015"/>
            <a:chOff x="14497" y="6616"/>
            <a:chExt cx="3805" cy="389"/>
          </a:xfrm>
        </p:grpSpPr>
        <p:cxnSp>
          <p:nvCxnSpPr>
            <p:cNvPr id="14" name="直接连接符 13"/>
            <p:cNvCxnSpPr/>
            <p:nvPr/>
          </p:nvCxnSpPr>
          <p:spPr>
            <a:xfrm flipV="1">
              <a:off x="16198" y="6616"/>
              <a:ext cx="2105" cy="16"/>
            </a:xfrm>
            <a:prstGeom prst="line">
              <a:avLst/>
            </a:prstGeom>
            <a:ln w="28575" cmpd="sng">
              <a:solidFill>
                <a:srgbClr val="CC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V="1">
              <a:off x="14497" y="6989"/>
              <a:ext cx="907" cy="16"/>
            </a:xfrm>
            <a:prstGeom prst="line">
              <a:avLst/>
            </a:prstGeom>
            <a:ln w="28575" cmpd="sng">
              <a:solidFill>
                <a:srgbClr val="CC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组合 33"/>
          <p:cNvGrpSpPr/>
          <p:nvPr/>
        </p:nvGrpSpPr>
        <p:grpSpPr>
          <a:xfrm>
            <a:off x="77470" y="3124835"/>
            <a:ext cx="5935980" cy="2261235"/>
            <a:chOff x="62" y="4831"/>
            <a:chExt cx="9348" cy="3561"/>
          </a:xfrm>
        </p:grpSpPr>
        <p:sp>
          <p:nvSpPr>
            <p:cNvPr id="33" name="矩形 32"/>
            <p:cNvSpPr/>
            <p:nvPr/>
          </p:nvSpPr>
          <p:spPr>
            <a:xfrm>
              <a:off x="62" y="5454"/>
              <a:ext cx="9348" cy="293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93" y="4831"/>
              <a:ext cx="9272" cy="3526"/>
              <a:chOff x="93" y="4831"/>
              <a:chExt cx="9272" cy="3526"/>
            </a:xfrm>
          </p:grpSpPr>
          <p:sp>
            <p:nvSpPr>
              <p:cNvPr id="4" name="文本框 3"/>
              <p:cNvSpPr txBox="1"/>
              <p:nvPr/>
            </p:nvSpPr>
            <p:spPr>
              <a:xfrm>
                <a:off x="7148" y="6286"/>
                <a:ext cx="488" cy="5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zh-CN" altLang="en-US"/>
              </a:p>
            </p:txBody>
          </p:sp>
          <p:grpSp>
            <p:nvGrpSpPr>
              <p:cNvPr id="20" name="组合 19"/>
              <p:cNvGrpSpPr/>
              <p:nvPr/>
            </p:nvGrpSpPr>
            <p:grpSpPr>
              <a:xfrm>
                <a:off x="93" y="4831"/>
                <a:ext cx="9272" cy="577"/>
                <a:chOff x="119" y="8507"/>
                <a:chExt cx="9272" cy="577"/>
              </a:xfrm>
            </p:grpSpPr>
            <p:pic>
              <p:nvPicPr>
                <p:cNvPr id="17" name="图片 16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021" y="8508"/>
                  <a:ext cx="4370" cy="576"/>
                </a:xfrm>
                <a:prstGeom prst="rect">
                  <a:avLst/>
                </a:prstGeom>
              </p:spPr>
            </p:pic>
            <p:pic>
              <p:nvPicPr>
                <p:cNvPr id="18" name="图片 17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19" y="8507"/>
                  <a:ext cx="4834" cy="577"/>
                </a:xfrm>
                <a:prstGeom prst="rect">
                  <a:avLst/>
                </a:prstGeom>
              </p:spPr>
            </p:pic>
          </p:grpSp>
          <p:pic>
            <p:nvPicPr>
              <p:cNvPr id="23" name="图片 22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" y="5482"/>
                <a:ext cx="9271" cy="644"/>
              </a:xfrm>
              <a:prstGeom prst="rect">
                <a:avLst/>
              </a:prstGeom>
            </p:spPr>
          </p:pic>
          <p:pic>
            <p:nvPicPr>
              <p:cNvPr id="27" name="图片 26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3" y="6302"/>
                <a:ext cx="6648" cy="564"/>
              </a:xfrm>
              <a:prstGeom prst="rect">
                <a:avLst/>
              </a:prstGeom>
            </p:spPr>
          </p:pic>
          <p:pic>
            <p:nvPicPr>
              <p:cNvPr id="28" name="图片 27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741" y="6287"/>
                <a:ext cx="2592" cy="588"/>
              </a:xfrm>
              <a:prstGeom prst="rect">
                <a:avLst/>
              </a:prstGeom>
            </p:spPr>
          </p:pic>
          <p:pic>
            <p:nvPicPr>
              <p:cNvPr id="29" name="图片 28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3" y="7005"/>
                <a:ext cx="9012" cy="540"/>
              </a:xfrm>
              <a:prstGeom prst="rect">
                <a:avLst/>
              </a:prstGeom>
            </p:spPr>
          </p:pic>
          <p:pic>
            <p:nvPicPr>
              <p:cNvPr id="30" name="图片 29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3" y="7736"/>
                <a:ext cx="5232" cy="576"/>
              </a:xfrm>
              <a:prstGeom prst="rect">
                <a:avLst/>
              </a:prstGeom>
            </p:spPr>
          </p:pic>
          <p:pic>
            <p:nvPicPr>
              <p:cNvPr id="31" name="图片 30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325" y="7769"/>
                <a:ext cx="2232" cy="588"/>
              </a:xfrm>
              <a:prstGeom prst="rect">
                <a:avLst/>
              </a:prstGeom>
            </p:spPr>
          </p:pic>
        </p:grpSp>
      </p:grpSp>
      <p:sp>
        <p:nvSpPr>
          <p:cNvPr id="35" name="文本框 34"/>
          <p:cNvSpPr txBox="1"/>
          <p:nvPr/>
        </p:nvSpPr>
        <p:spPr>
          <a:xfrm>
            <a:off x="438150" y="2096135"/>
            <a:ext cx="714375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</a:rPr>
              <a:t>磁铁吸引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→酸溶解→探究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Fe</a:t>
            </a:r>
            <a:r>
              <a:rPr lang="en-US" altLang="zh-CN" sz="2800" b="1" baseline="30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2+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和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Fe</a:t>
            </a:r>
            <a:r>
              <a:rPr lang="en-US" altLang="zh-CN" sz="2800" b="1" baseline="30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3+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是否存在</a:t>
            </a:r>
            <a:endParaRPr lang="zh-CN" altLang="en-US" sz="28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96240" y="243840"/>
            <a:ext cx="819404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600" b="1">
                <a:solidFill>
                  <a:srgbClr val="1D41D5"/>
                </a:solidFill>
                <a:latin typeface="Times New Roman" panose="02020603050405020304" charset="0"/>
                <a:ea typeface="华文行楷" panose="02010800040101010101" charset="-122"/>
                <a:cs typeface="Times New Roman" panose="02020603050405020304" charset="0"/>
              </a:rPr>
              <a:t>【交流讨论】</a:t>
            </a:r>
            <a:r>
              <a:rPr lang="zh-CN" altLang="en-US" sz="3600" b="1">
                <a:solidFill>
                  <a:srgbClr val="1D41D5"/>
                </a:solidFill>
                <a:latin typeface="Times New Roman" panose="02020603050405020304" charset="0"/>
                <a:ea typeface="华文行楷" panose="02010800040101010101" charset="-122"/>
                <a:cs typeface="Times New Roman" panose="02020603050405020304" charset="0"/>
                <a:sym typeface="+mn-ea"/>
              </a:rPr>
              <a:t>探究</a:t>
            </a:r>
            <a:r>
              <a:rPr lang="en-US" altLang="zh-CN" sz="3600" b="1">
                <a:solidFill>
                  <a:srgbClr val="1D41D5"/>
                </a:solidFill>
                <a:latin typeface="Times New Roman" panose="02020603050405020304" charset="0"/>
                <a:ea typeface="华文行楷" panose="02010800040101010101" charset="-122"/>
                <a:cs typeface="Times New Roman" panose="02020603050405020304" charset="0"/>
                <a:sym typeface="+mn-ea"/>
              </a:rPr>
              <a:t>Fe</a:t>
            </a:r>
            <a:r>
              <a:rPr lang="en-US" altLang="zh-CN" sz="3600" b="1" baseline="30000">
                <a:solidFill>
                  <a:srgbClr val="1D41D5"/>
                </a:solidFill>
                <a:latin typeface="Times New Roman" panose="02020603050405020304" charset="0"/>
                <a:ea typeface="华文行楷" panose="02010800040101010101" charset="-122"/>
                <a:cs typeface="Times New Roman" panose="02020603050405020304" charset="0"/>
                <a:sym typeface="+mn-ea"/>
              </a:rPr>
              <a:t>2+</a:t>
            </a:r>
            <a:r>
              <a:rPr lang="zh-CN" altLang="en-US" sz="3600" b="1">
                <a:solidFill>
                  <a:srgbClr val="1D41D5"/>
                </a:solidFill>
                <a:latin typeface="Times New Roman" panose="02020603050405020304" charset="0"/>
                <a:ea typeface="华文行楷" panose="02010800040101010101" charset="-122"/>
                <a:cs typeface="Times New Roman" panose="02020603050405020304" charset="0"/>
                <a:sym typeface="+mn-ea"/>
              </a:rPr>
              <a:t>和</a:t>
            </a:r>
            <a:r>
              <a:rPr lang="en-US" altLang="zh-CN" sz="3600" b="1">
                <a:solidFill>
                  <a:srgbClr val="1D41D5"/>
                </a:solidFill>
                <a:latin typeface="Times New Roman" panose="02020603050405020304" charset="0"/>
                <a:ea typeface="华文行楷" panose="02010800040101010101" charset="-122"/>
                <a:cs typeface="Times New Roman" panose="02020603050405020304" charset="0"/>
                <a:sym typeface="+mn-ea"/>
              </a:rPr>
              <a:t>Fe</a:t>
            </a:r>
            <a:r>
              <a:rPr lang="en-US" altLang="zh-CN" sz="3600" b="1" baseline="30000">
                <a:solidFill>
                  <a:srgbClr val="1D41D5"/>
                </a:solidFill>
                <a:latin typeface="Times New Roman" panose="02020603050405020304" charset="0"/>
                <a:ea typeface="华文行楷" panose="02010800040101010101" charset="-122"/>
                <a:cs typeface="Times New Roman" panose="02020603050405020304" charset="0"/>
                <a:sym typeface="+mn-ea"/>
              </a:rPr>
              <a:t>3+</a:t>
            </a:r>
            <a:r>
              <a:rPr lang="zh-CN" altLang="en-US" sz="3600" b="1">
                <a:solidFill>
                  <a:srgbClr val="1D41D5"/>
                </a:solidFill>
                <a:latin typeface="Times New Roman" panose="02020603050405020304" charset="0"/>
                <a:ea typeface="华文行楷" panose="02010800040101010101" charset="-122"/>
                <a:cs typeface="Times New Roman" panose="02020603050405020304" charset="0"/>
                <a:sym typeface="+mn-ea"/>
              </a:rPr>
              <a:t>是否存在</a:t>
            </a:r>
            <a:r>
              <a:rPr lang="zh-CN" altLang="en-US" sz="3600" b="1">
                <a:solidFill>
                  <a:srgbClr val="1D41D5"/>
                </a:solidFill>
                <a:latin typeface="Times New Roman" panose="02020603050405020304" charset="0"/>
                <a:ea typeface="华文行楷" panose="02010800040101010101" charset="-122"/>
                <a:cs typeface="Times New Roman" panose="02020603050405020304" charset="0"/>
              </a:rPr>
              <a:t>？</a:t>
            </a:r>
            <a:endParaRPr lang="zh-CN" altLang="en-US" sz="3600" b="1">
              <a:solidFill>
                <a:srgbClr val="1D41D5"/>
              </a:solidFill>
              <a:latin typeface="Times New Roman" panose="02020603050405020304" charset="0"/>
              <a:ea typeface="华文行楷" panose="02010800040101010101" charset="-122"/>
              <a:cs typeface="Times New Roman" panose="02020603050405020304" charset="0"/>
            </a:endParaRPr>
          </a:p>
          <a:p>
            <a:endParaRPr lang="zh-CN" altLang="en-US" sz="3600" b="1">
              <a:solidFill>
                <a:srgbClr val="1D41D5"/>
              </a:solidFill>
              <a:latin typeface="Times New Roman" panose="02020603050405020304" charset="0"/>
              <a:ea typeface="华文行楷" panose="02010800040101010101" charset="-122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21360" y="995680"/>
            <a:ext cx="1117092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>
                <a:latin typeface="华文楷体" panose="02010600040101010101" charset="-122"/>
                <a:ea typeface="华文楷体" panose="02010600040101010101" charset="-122"/>
              </a:rPr>
              <a:t>要进行该实验探究，你首先要具备哪些基础知识储备？</a:t>
            </a:r>
            <a:endParaRPr lang="zh-CN" altLang="en-US" sz="3600" b="1"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21360" y="1756410"/>
            <a:ext cx="511746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charset="0"/>
              <a:buChar char="Ø"/>
            </a:pPr>
            <a:r>
              <a:rPr lang="zh-CN" altLang="en-US" sz="3200" b="1">
                <a:latin typeface="华文楷体" panose="02010600040101010101" charset="-122"/>
                <a:ea typeface="华文楷体" panose="02010600040101010101" charset="-122"/>
              </a:rPr>
              <a:t>掌握亚铁盐和铁盐的性质</a:t>
            </a:r>
            <a:endParaRPr lang="zh-CN" altLang="en-US" sz="3200" b="1"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05765" y="2908300"/>
            <a:ext cx="6288405" cy="36347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0" algn="l">
              <a:lnSpc>
                <a:spcPct val="120000"/>
              </a:lnSpc>
              <a:buFont typeface="Wingdings" panose="05000000000000000000" charset="0"/>
              <a:buNone/>
            </a:pPr>
            <a:r>
              <a:rPr lang="zh-CN" altLang="en-US" sz="3200" b="1">
                <a:solidFill>
                  <a:srgbClr val="0B5FD1"/>
                </a:solidFill>
                <a:latin typeface="华文楷体" panose="02010600040101010101" charset="-122"/>
                <a:ea typeface="华文楷体" panose="02010600040101010101" charset="-122"/>
              </a:rPr>
              <a:t>类别：</a:t>
            </a:r>
            <a:r>
              <a:rPr lang="zh-CN" altLang="en-US" sz="3200" b="1">
                <a:latin typeface="华文楷体" panose="02010600040101010101" charset="-122"/>
                <a:ea typeface="华文楷体" panose="02010600040101010101" charset="-122"/>
              </a:rPr>
              <a:t>与强碱反应</a:t>
            </a:r>
            <a:endParaRPr lang="zh-CN" altLang="en-US" sz="3200" b="1">
              <a:latin typeface="华文楷体" panose="02010600040101010101" charset="-122"/>
              <a:ea typeface="华文楷体" panose="02010600040101010101" charset="-122"/>
            </a:endParaRPr>
          </a:p>
          <a:p>
            <a:pPr indent="0" algn="l">
              <a:lnSpc>
                <a:spcPct val="120000"/>
              </a:lnSpc>
              <a:buFont typeface="Wingdings" panose="05000000000000000000" charset="0"/>
              <a:buNone/>
            </a:pPr>
            <a:r>
              <a:rPr lang="en-US" altLang="zh-CN" sz="3200" b="1">
                <a:latin typeface="华文楷体" panose="02010600040101010101" charset="-122"/>
                <a:ea typeface="华文楷体" panose="02010600040101010101" charset="-122"/>
              </a:rPr>
              <a:t>——</a:t>
            </a:r>
            <a:r>
              <a:rPr lang="zh-CN" altLang="en-US" sz="3200" b="1">
                <a:latin typeface="华文楷体" panose="02010600040101010101" charset="-122"/>
                <a:ea typeface="华文楷体" panose="02010600040101010101" charset="-122"/>
              </a:rPr>
              <a:t>白色沉淀，迅速变灰绿色，</a:t>
            </a:r>
            <a:endParaRPr lang="zh-CN" altLang="en-US" sz="3200" b="1">
              <a:latin typeface="华文楷体" panose="02010600040101010101" charset="-122"/>
              <a:ea typeface="华文楷体" panose="02010600040101010101" charset="-122"/>
            </a:endParaRPr>
          </a:p>
          <a:p>
            <a:pPr indent="0" algn="l">
              <a:lnSpc>
                <a:spcPct val="120000"/>
              </a:lnSpc>
              <a:buFont typeface="Wingdings" panose="05000000000000000000" charset="0"/>
              <a:buNone/>
            </a:pPr>
            <a:r>
              <a:rPr lang="zh-CN" altLang="en-US" sz="3200" b="1">
                <a:latin typeface="华文楷体" panose="02010600040101010101" charset="-122"/>
                <a:ea typeface="华文楷体" panose="02010600040101010101" charset="-122"/>
              </a:rPr>
              <a:t>一段时间后变红褐色</a:t>
            </a:r>
            <a:endParaRPr lang="zh-CN" altLang="en-US" sz="3200" b="1">
              <a:latin typeface="华文楷体" panose="02010600040101010101" charset="-122"/>
              <a:ea typeface="华文楷体" panose="02010600040101010101" charset="-122"/>
            </a:endParaRPr>
          </a:p>
          <a:p>
            <a:pPr indent="0" algn="l">
              <a:lnSpc>
                <a:spcPct val="120000"/>
              </a:lnSpc>
              <a:buFont typeface="Wingdings" panose="05000000000000000000" charset="0"/>
              <a:buNone/>
            </a:pPr>
            <a:r>
              <a:rPr lang="zh-CN" altLang="en-US" sz="3200" b="1">
                <a:solidFill>
                  <a:srgbClr val="0B5FD1"/>
                </a:solidFill>
                <a:latin typeface="华文楷体" panose="02010600040101010101" charset="-122"/>
                <a:ea typeface="华文楷体" panose="02010600040101010101" charset="-122"/>
              </a:rPr>
              <a:t>价态：</a:t>
            </a:r>
            <a:endParaRPr lang="zh-CN" altLang="en-US" sz="3200" b="1">
              <a:solidFill>
                <a:srgbClr val="0B5FD1"/>
              </a:solidFill>
              <a:latin typeface="华文楷体" panose="02010600040101010101" charset="-122"/>
              <a:ea typeface="华文楷体" panose="02010600040101010101" charset="-122"/>
            </a:endParaRPr>
          </a:p>
          <a:p>
            <a:pPr indent="0" algn="l">
              <a:lnSpc>
                <a:spcPct val="120000"/>
              </a:lnSpc>
              <a:buFont typeface="Wingdings" panose="05000000000000000000" charset="0"/>
              <a:buNone/>
            </a:pPr>
            <a:r>
              <a:rPr lang="zh-CN" altLang="en-US" sz="3200" b="1">
                <a:latin typeface="华文楷体" panose="02010600040101010101" charset="-122"/>
                <a:ea typeface="华文楷体" panose="02010600040101010101" charset="-122"/>
                <a:sym typeface="+mn-ea"/>
              </a:rPr>
              <a:t>具有氧化性，能与某些还原剂反应</a:t>
            </a:r>
            <a:endParaRPr lang="zh-CN" altLang="en-US" sz="3200" b="1">
              <a:latin typeface="华文楷体" panose="02010600040101010101" charset="-122"/>
              <a:ea typeface="华文楷体" panose="02010600040101010101" charset="-122"/>
            </a:endParaRPr>
          </a:p>
          <a:p>
            <a:pPr indent="0" algn="l">
              <a:lnSpc>
                <a:spcPct val="120000"/>
              </a:lnSpc>
              <a:buFont typeface="Wingdings" panose="05000000000000000000" charset="0"/>
              <a:buNone/>
            </a:pPr>
            <a:r>
              <a:rPr lang="zh-CN" altLang="en-US" sz="3200" b="1">
                <a:latin typeface="华文楷体" panose="02010600040101010101" charset="-122"/>
                <a:ea typeface="华文楷体" panose="02010600040101010101" charset="-122"/>
                <a:sym typeface="+mn-ea"/>
              </a:rPr>
              <a:t>具有还原性，能与某些氧化剂反应</a:t>
            </a:r>
            <a:endParaRPr lang="zh-CN" altLang="en-US" sz="3200" b="1">
              <a:latin typeface="华文楷体" panose="02010600040101010101" charset="-122"/>
              <a:ea typeface="华文楷体" panose="02010600040101010101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6080760" y="1974215"/>
            <a:ext cx="5914390" cy="2457450"/>
            <a:chOff x="9576" y="3109"/>
            <a:chExt cx="9314" cy="3870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9576" y="3109"/>
              <a:ext cx="9315" cy="3870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17048" y="4726"/>
              <a:ext cx="1267" cy="635"/>
            </a:xfrm>
            <a:prstGeom prst="rect">
              <a:avLst/>
            </a:prstGeom>
            <a:noFill/>
            <a:ln w="28575" cmpd="sng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17048" y="3794"/>
              <a:ext cx="1842" cy="635"/>
            </a:xfrm>
            <a:prstGeom prst="rect">
              <a:avLst/>
            </a:prstGeom>
            <a:noFill/>
            <a:ln w="28575" cmpd="sng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548640" y="2409190"/>
            <a:ext cx="435546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【小结】亚铁离子性质 </a:t>
            </a:r>
            <a:endParaRPr lang="zh-CN" altLang="en-US" sz="3200" b="1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442085" y="4744720"/>
            <a:ext cx="28244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以还原性为主  </a:t>
            </a:r>
            <a:endParaRPr lang="zh-CN" altLang="en-US" sz="3200" b="1">
              <a:solidFill>
                <a:srgbClr val="C000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8" grpId="0"/>
      <p:bldP spid="8" grpId="1"/>
      <p:bldP spid="10" grpId="0"/>
      <p:bldP spid="10" grpId="1"/>
      <p:bldP spid="11" grpId="0"/>
      <p:bldP spid="1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96240" y="243840"/>
            <a:ext cx="819404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600" b="1">
                <a:solidFill>
                  <a:srgbClr val="1D41D5"/>
                </a:solidFill>
                <a:latin typeface="Times New Roman" panose="02020603050405020304" charset="0"/>
                <a:ea typeface="华文行楷" panose="02010800040101010101" charset="-122"/>
                <a:cs typeface="Times New Roman" panose="02020603050405020304" charset="0"/>
              </a:rPr>
              <a:t>【交流讨论】</a:t>
            </a:r>
            <a:r>
              <a:rPr lang="zh-CN" altLang="en-US" sz="3600" b="1">
                <a:solidFill>
                  <a:srgbClr val="1D41D5"/>
                </a:solidFill>
                <a:latin typeface="Times New Roman" panose="02020603050405020304" charset="0"/>
                <a:ea typeface="华文行楷" panose="02010800040101010101" charset="-122"/>
                <a:cs typeface="Times New Roman" panose="02020603050405020304" charset="0"/>
                <a:sym typeface="+mn-ea"/>
              </a:rPr>
              <a:t>探究</a:t>
            </a:r>
            <a:r>
              <a:rPr lang="en-US" altLang="zh-CN" sz="3600" b="1">
                <a:solidFill>
                  <a:srgbClr val="1D41D5"/>
                </a:solidFill>
                <a:latin typeface="Times New Roman" panose="02020603050405020304" charset="0"/>
                <a:ea typeface="华文行楷" panose="02010800040101010101" charset="-122"/>
                <a:cs typeface="Times New Roman" panose="02020603050405020304" charset="0"/>
                <a:sym typeface="+mn-ea"/>
              </a:rPr>
              <a:t>Fe</a:t>
            </a:r>
            <a:r>
              <a:rPr lang="en-US" altLang="zh-CN" sz="3600" b="1" baseline="30000">
                <a:solidFill>
                  <a:srgbClr val="1D41D5"/>
                </a:solidFill>
                <a:latin typeface="Times New Roman" panose="02020603050405020304" charset="0"/>
                <a:ea typeface="华文行楷" panose="02010800040101010101" charset="-122"/>
                <a:cs typeface="Times New Roman" panose="02020603050405020304" charset="0"/>
                <a:sym typeface="+mn-ea"/>
              </a:rPr>
              <a:t>2+</a:t>
            </a:r>
            <a:r>
              <a:rPr lang="zh-CN" altLang="en-US" sz="3600" b="1">
                <a:solidFill>
                  <a:srgbClr val="1D41D5"/>
                </a:solidFill>
                <a:latin typeface="Times New Roman" panose="02020603050405020304" charset="0"/>
                <a:ea typeface="华文行楷" panose="02010800040101010101" charset="-122"/>
                <a:cs typeface="Times New Roman" panose="02020603050405020304" charset="0"/>
                <a:sym typeface="+mn-ea"/>
              </a:rPr>
              <a:t>和</a:t>
            </a:r>
            <a:r>
              <a:rPr lang="en-US" altLang="zh-CN" sz="3600" b="1">
                <a:solidFill>
                  <a:srgbClr val="1D41D5"/>
                </a:solidFill>
                <a:latin typeface="Times New Roman" panose="02020603050405020304" charset="0"/>
                <a:ea typeface="华文行楷" panose="02010800040101010101" charset="-122"/>
                <a:cs typeface="Times New Roman" panose="02020603050405020304" charset="0"/>
                <a:sym typeface="+mn-ea"/>
              </a:rPr>
              <a:t>Fe</a:t>
            </a:r>
            <a:r>
              <a:rPr lang="en-US" altLang="zh-CN" sz="3600" b="1" baseline="30000">
                <a:solidFill>
                  <a:srgbClr val="1D41D5"/>
                </a:solidFill>
                <a:latin typeface="Times New Roman" panose="02020603050405020304" charset="0"/>
                <a:ea typeface="华文行楷" panose="02010800040101010101" charset="-122"/>
                <a:cs typeface="Times New Roman" panose="02020603050405020304" charset="0"/>
                <a:sym typeface="+mn-ea"/>
              </a:rPr>
              <a:t>3+</a:t>
            </a:r>
            <a:r>
              <a:rPr lang="zh-CN" altLang="en-US" sz="3600" b="1">
                <a:solidFill>
                  <a:srgbClr val="1D41D5"/>
                </a:solidFill>
                <a:latin typeface="Times New Roman" panose="02020603050405020304" charset="0"/>
                <a:ea typeface="华文行楷" panose="02010800040101010101" charset="-122"/>
                <a:cs typeface="Times New Roman" panose="02020603050405020304" charset="0"/>
                <a:sym typeface="+mn-ea"/>
              </a:rPr>
              <a:t>是否存在</a:t>
            </a:r>
            <a:r>
              <a:rPr lang="zh-CN" altLang="en-US" sz="3600" b="1">
                <a:solidFill>
                  <a:srgbClr val="1D41D5"/>
                </a:solidFill>
                <a:latin typeface="Times New Roman" panose="02020603050405020304" charset="0"/>
                <a:ea typeface="华文行楷" panose="02010800040101010101" charset="-122"/>
                <a:cs typeface="Times New Roman" panose="02020603050405020304" charset="0"/>
              </a:rPr>
              <a:t>？</a:t>
            </a:r>
            <a:endParaRPr lang="zh-CN" altLang="en-US" sz="3600" b="1">
              <a:solidFill>
                <a:srgbClr val="1D41D5"/>
              </a:solidFill>
              <a:latin typeface="Times New Roman" panose="02020603050405020304" charset="0"/>
              <a:ea typeface="华文行楷" panose="02010800040101010101" charset="-122"/>
              <a:cs typeface="Times New Roman" panose="02020603050405020304" charset="0"/>
            </a:endParaRPr>
          </a:p>
          <a:p>
            <a:endParaRPr lang="zh-CN" altLang="en-US" sz="3600" b="1">
              <a:solidFill>
                <a:srgbClr val="1D41D5"/>
              </a:solidFill>
              <a:latin typeface="Times New Roman" panose="02020603050405020304" charset="0"/>
              <a:ea typeface="华文行楷" panose="02010800040101010101" charset="-122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21360" y="995680"/>
            <a:ext cx="1117092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>
                <a:latin typeface="华文楷体" panose="02010600040101010101" charset="-122"/>
                <a:ea typeface="华文楷体" panose="02010600040101010101" charset="-122"/>
              </a:rPr>
              <a:t>要进行该实验探究，你首先要具备哪些基础知识储备？</a:t>
            </a:r>
            <a:endParaRPr lang="zh-CN" altLang="en-US" sz="3600" b="1"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21360" y="1756410"/>
            <a:ext cx="511746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charset="0"/>
              <a:buChar char="Ø"/>
            </a:pPr>
            <a:r>
              <a:rPr lang="zh-CN" altLang="en-US" sz="3200" b="1">
                <a:latin typeface="华文楷体" panose="02010600040101010101" charset="-122"/>
                <a:ea typeface="华文楷体" panose="02010600040101010101" charset="-122"/>
              </a:rPr>
              <a:t>掌握亚铁盐和铁盐的性质</a:t>
            </a:r>
            <a:endParaRPr lang="zh-CN" altLang="en-US" sz="3200" b="1"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05765" y="2908300"/>
            <a:ext cx="6695440" cy="42252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0">
              <a:lnSpc>
                <a:spcPct val="120000"/>
              </a:lnSpc>
              <a:buFont typeface="Wingdings" panose="05000000000000000000" charset="0"/>
              <a:buNone/>
            </a:pPr>
            <a:r>
              <a:rPr lang="zh-CN" altLang="en-US" sz="3200" b="1">
                <a:solidFill>
                  <a:srgbClr val="0B5FD1"/>
                </a:solidFill>
                <a:latin typeface="华文楷体" panose="02010600040101010101" charset="-122"/>
                <a:ea typeface="华文楷体" panose="02010600040101010101" charset="-122"/>
              </a:rPr>
              <a:t>类别：</a:t>
            </a:r>
            <a:endParaRPr lang="zh-CN" altLang="en-US" sz="3200" b="1">
              <a:solidFill>
                <a:srgbClr val="0B5FD1"/>
              </a:solidFill>
              <a:latin typeface="华文楷体" panose="02010600040101010101" charset="-122"/>
              <a:ea typeface="华文楷体" panose="02010600040101010101" charset="-122"/>
            </a:endParaRPr>
          </a:p>
          <a:p>
            <a:pPr indent="0">
              <a:lnSpc>
                <a:spcPct val="120000"/>
              </a:lnSpc>
              <a:buFont typeface="Wingdings" panose="05000000000000000000" charset="0"/>
              <a:buNone/>
            </a:pPr>
            <a:r>
              <a:rPr lang="zh-CN" altLang="en-US" sz="3200" b="1">
                <a:latin typeface="华文楷体" panose="02010600040101010101" charset="-122"/>
                <a:ea typeface="华文楷体" panose="02010600040101010101" charset="-122"/>
              </a:rPr>
              <a:t>与强碱反应</a:t>
            </a:r>
            <a:r>
              <a:rPr lang="en-US" altLang="zh-CN" sz="3200" b="1">
                <a:latin typeface="华文楷体" panose="02010600040101010101" charset="-122"/>
                <a:ea typeface="华文楷体" panose="02010600040101010101" charset="-122"/>
              </a:rPr>
              <a:t>—</a:t>
            </a:r>
            <a:r>
              <a:rPr lang="zh-CN" altLang="en-US" sz="3200" b="1">
                <a:latin typeface="华文楷体" panose="02010600040101010101" charset="-122"/>
                <a:ea typeface="华文楷体" panose="02010600040101010101" charset="-122"/>
              </a:rPr>
              <a:t>红褐色沉淀</a:t>
            </a:r>
            <a:endParaRPr lang="zh-CN" altLang="en-US" sz="3200" b="1">
              <a:latin typeface="华文楷体" panose="02010600040101010101" charset="-122"/>
              <a:ea typeface="华文楷体" panose="02010600040101010101" charset="-122"/>
            </a:endParaRPr>
          </a:p>
          <a:p>
            <a:pPr indent="0">
              <a:lnSpc>
                <a:spcPct val="120000"/>
              </a:lnSpc>
              <a:buFont typeface="Wingdings" panose="05000000000000000000" charset="0"/>
              <a:buNone/>
            </a:pPr>
            <a:r>
              <a:rPr lang="zh-CN" altLang="en-US" sz="3200" b="1">
                <a:solidFill>
                  <a:srgbClr val="0B5FD1"/>
                </a:solidFill>
                <a:latin typeface="华文楷体" panose="02010600040101010101" charset="-122"/>
                <a:ea typeface="华文楷体" panose="02010600040101010101" charset="-122"/>
              </a:rPr>
              <a:t>价态：</a:t>
            </a:r>
            <a:endParaRPr lang="zh-CN" altLang="en-US" sz="3200" b="1">
              <a:solidFill>
                <a:srgbClr val="0B5FD1"/>
              </a:solidFill>
              <a:latin typeface="华文楷体" panose="02010600040101010101" charset="-122"/>
              <a:ea typeface="华文楷体" panose="02010600040101010101" charset="-122"/>
            </a:endParaRPr>
          </a:p>
          <a:p>
            <a:pPr indent="0">
              <a:lnSpc>
                <a:spcPct val="120000"/>
              </a:lnSpc>
              <a:buFont typeface="Wingdings" panose="05000000000000000000" charset="0"/>
              <a:buNone/>
            </a:pPr>
            <a:r>
              <a:rPr lang="zh-CN" altLang="en-US" sz="3200" b="1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较强的氧化性，能与</a:t>
            </a:r>
            <a:r>
              <a:rPr lang="zh-CN" altLang="en-US" sz="3200" b="1">
                <a:latin typeface="华文楷体" panose="02010600040101010101" charset="-122"/>
                <a:ea typeface="华文楷体" panose="02010600040101010101" charset="-122"/>
              </a:rPr>
              <a:t>某些还原剂反应</a:t>
            </a:r>
            <a:endParaRPr lang="zh-CN" altLang="en-US" sz="3200" b="1">
              <a:latin typeface="华文楷体" panose="02010600040101010101" charset="-122"/>
              <a:ea typeface="华文楷体" panose="02010600040101010101" charset="-122"/>
            </a:endParaRPr>
          </a:p>
          <a:p>
            <a:pPr indent="0">
              <a:lnSpc>
                <a:spcPct val="120000"/>
              </a:lnSpc>
              <a:buFont typeface="Wingdings" panose="05000000000000000000" charset="0"/>
              <a:buNone/>
            </a:pPr>
            <a:r>
              <a:rPr lang="zh-CN" altLang="en-US" sz="3200" b="1">
                <a:solidFill>
                  <a:srgbClr val="1D41D5"/>
                </a:solidFill>
                <a:latin typeface="华文楷体" panose="02010600040101010101" charset="-122"/>
                <a:ea typeface="华文楷体" panose="02010600040101010101" charset="-122"/>
              </a:rPr>
              <a:t>特性：</a:t>
            </a:r>
            <a:endParaRPr lang="zh-CN" altLang="en-US" sz="3200" b="1">
              <a:latin typeface="华文楷体" panose="02010600040101010101" charset="-122"/>
              <a:ea typeface="华文楷体" panose="02010600040101010101" charset="-122"/>
            </a:endParaRPr>
          </a:p>
          <a:p>
            <a:pPr indent="0">
              <a:lnSpc>
                <a:spcPct val="120000"/>
              </a:lnSpc>
              <a:buFont typeface="Wingdings" panose="05000000000000000000" charset="0"/>
              <a:buNone/>
            </a:pPr>
            <a:r>
              <a:rPr lang="zh-CN" altLang="en-US" sz="3200" b="1">
                <a:latin typeface="华文楷体" panose="02010600040101010101" charset="-122"/>
                <a:ea typeface="华文楷体" panose="02010600040101010101" charset="-122"/>
              </a:rPr>
              <a:t>遇</a:t>
            </a:r>
            <a:r>
              <a:rPr lang="en-US" altLang="zh-CN" sz="3200" b="1">
                <a:latin typeface="华文楷体" panose="02010600040101010101" charset="-122"/>
                <a:ea typeface="华文楷体" panose="02010600040101010101" charset="-122"/>
              </a:rPr>
              <a:t>KSCN</a:t>
            </a:r>
            <a:r>
              <a:rPr lang="zh-CN" altLang="en-US" sz="3200" b="1">
                <a:latin typeface="华文楷体" panose="02010600040101010101" charset="-122"/>
                <a:ea typeface="华文楷体" panose="02010600040101010101" charset="-122"/>
              </a:rPr>
              <a:t>溶液变血红色</a:t>
            </a:r>
            <a:endParaRPr lang="zh-CN" altLang="en-US" sz="3200" b="1">
              <a:latin typeface="华文楷体" panose="02010600040101010101" charset="-122"/>
              <a:ea typeface="华文楷体" panose="02010600040101010101" charset="-122"/>
            </a:endParaRPr>
          </a:p>
          <a:p>
            <a:pPr indent="0">
              <a:lnSpc>
                <a:spcPct val="120000"/>
              </a:lnSpc>
              <a:buFont typeface="Wingdings" panose="05000000000000000000" charset="0"/>
              <a:buNone/>
            </a:pPr>
            <a:endParaRPr lang="zh-CN" altLang="en-US" sz="3200" b="1">
              <a:latin typeface="华文楷体" panose="02010600040101010101" charset="-122"/>
              <a:ea typeface="华文楷体" panose="02010600040101010101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6204585" y="1974215"/>
            <a:ext cx="5914390" cy="2457450"/>
            <a:chOff x="9576" y="3109"/>
            <a:chExt cx="9314" cy="3870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9576" y="3109"/>
              <a:ext cx="9315" cy="3870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17048" y="4726"/>
              <a:ext cx="1267" cy="635"/>
            </a:xfrm>
            <a:prstGeom prst="rect">
              <a:avLst/>
            </a:prstGeom>
            <a:noFill/>
            <a:ln w="28575" cmpd="sng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17048" y="3794"/>
              <a:ext cx="1842" cy="635"/>
            </a:xfrm>
            <a:prstGeom prst="rect">
              <a:avLst/>
            </a:prstGeom>
            <a:noFill/>
            <a:ln w="28575" cmpd="sng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548640" y="2409190"/>
            <a:ext cx="394843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【小结】铁离子性质 </a:t>
            </a:r>
            <a:endParaRPr lang="zh-CN" altLang="en-US" sz="3200" b="1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530725" y="5928360"/>
            <a:ext cx="422719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/>
              <a:t>Fe</a:t>
            </a:r>
            <a:r>
              <a:rPr lang="en-US" altLang="zh-CN" sz="2800" b="1" baseline="30000"/>
              <a:t>3+</a:t>
            </a:r>
            <a:r>
              <a:rPr lang="en-US" altLang="zh-CN" sz="2800" b="1"/>
              <a:t> + 3SCN</a:t>
            </a:r>
            <a:r>
              <a:rPr lang="en-US" altLang="zh-CN" sz="2800" b="1" baseline="30000"/>
              <a:t>-</a:t>
            </a:r>
            <a:r>
              <a:rPr lang="en-US" altLang="zh-CN" sz="2800" b="1"/>
              <a:t> = Fe(SCN)</a:t>
            </a:r>
            <a:r>
              <a:rPr lang="en-US" altLang="zh-CN" sz="2800" b="1" baseline="-25000"/>
              <a:t>3</a:t>
            </a:r>
            <a:endParaRPr lang="en-US" altLang="zh-CN" sz="2800" b="1" baseline="-25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0" grpId="0"/>
      <p:bldP spid="10" grpId="1"/>
      <p:bldP spid="12" grpId="0"/>
      <p:bldP spid="1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96240" y="24765"/>
            <a:ext cx="819404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600" b="1">
                <a:solidFill>
                  <a:srgbClr val="1D41D5"/>
                </a:solidFill>
                <a:latin typeface="Times New Roman" panose="02020603050405020304" charset="0"/>
                <a:ea typeface="华文行楷" panose="02010800040101010101" charset="-122"/>
                <a:cs typeface="Times New Roman" panose="02020603050405020304" charset="0"/>
              </a:rPr>
              <a:t>【交流讨论】</a:t>
            </a:r>
            <a:r>
              <a:rPr lang="zh-CN" altLang="en-US" sz="3600" b="1">
                <a:solidFill>
                  <a:srgbClr val="1D41D5"/>
                </a:solidFill>
                <a:latin typeface="Times New Roman" panose="02020603050405020304" charset="0"/>
                <a:ea typeface="华文行楷" panose="02010800040101010101" charset="-122"/>
                <a:cs typeface="Times New Roman" panose="02020603050405020304" charset="0"/>
                <a:sym typeface="+mn-ea"/>
              </a:rPr>
              <a:t>探究</a:t>
            </a:r>
            <a:r>
              <a:rPr lang="en-US" altLang="zh-CN" sz="3600" b="1">
                <a:solidFill>
                  <a:srgbClr val="1D41D5"/>
                </a:solidFill>
                <a:latin typeface="Times New Roman" panose="02020603050405020304" charset="0"/>
                <a:ea typeface="华文行楷" panose="02010800040101010101" charset="-122"/>
                <a:cs typeface="Times New Roman" panose="02020603050405020304" charset="0"/>
                <a:sym typeface="+mn-ea"/>
              </a:rPr>
              <a:t>Fe</a:t>
            </a:r>
            <a:r>
              <a:rPr lang="en-US" altLang="zh-CN" sz="3600" b="1" baseline="30000">
                <a:solidFill>
                  <a:srgbClr val="1D41D5"/>
                </a:solidFill>
                <a:latin typeface="Times New Roman" panose="02020603050405020304" charset="0"/>
                <a:ea typeface="华文行楷" panose="02010800040101010101" charset="-122"/>
                <a:cs typeface="Times New Roman" panose="02020603050405020304" charset="0"/>
                <a:sym typeface="+mn-ea"/>
              </a:rPr>
              <a:t>2+</a:t>
            </a:r>
            <a:r>
              <a:rPr lang="zh-CN" altLang="en-US" sz="3600" b="1">
                <a:solidFill>
                  <a:srgbClr val="1D41D5"/>
                </a:solidFill>
                <a:latin typeface="Times New Roman" panose="02020603050405020304" charset="0"/>
                <a:ea typeface="华文行楷" panose="02010800040101010101" charset="-122"/>
                <a:cs typeface="Times New Roman" panose="02020603050405020304" charset="0"/>
                <a:sym typeface="+mn-ea"/>
              </a:rPr>
              <a:t>和</a:t>
            </a:r>
            <a:r>
              <a:rPr lang="en-US" altLang="zh-CN" sz="3600" b="1">
                <a:solidFill>
                  <a:srgbClr val="1D41D5"/>
                </a:solidFill>
                <a:latin typeface="Times New Roman" panose="02020603050405020304" charset="0"/>
                <a:ea typeface="华文行楷" panose="02010800040101010101" charset="-122"/>
                <a:cs typeface="Times New Roman" panose="02020603050405020304" charset="0"/>
                <a:sym typeface="+mn-ea"/>
              </a:rPr>
              <a:t>Fe</a:t>
            </a:r>
            <a:r>
              <a:rPr lang="en-US" altLang="zh-CN" sz="3600" b="1" baseline="30000">
                <a:solidFill>
                  <a:srgbClr val="1D41D5"/>
                </a:solidFill>
                <a:latin typeface="Times New Roman" panose="02020603050405020304" charset="0"/>
                <a:ea typeface="华文行楷" panose="02010800040101010101" charset="-122"/>
                <a:cs typeface="Times New Roman" panose="02020603050405020304" charset="0"/>
                <a:sym typeface="+mn-ea"/>
              </a:rPr>
              <a:t>3+</a:t>
            </a:r>
            <a:r>
              <a:rPr lang="zh-CN" altLang="en-US" sz="3600" b="1">
                <a:solidFill>
                  <a:srgbClr val="1D41D5"/>
                </a:solidFill>
                <a:latin typeface="Times New Roman" panose="02020603050405020304" charset="0"/>
                <a:ea typeface="华文行楷" panose="02010800040101010101" charset="-122"/>
                <a:cs typeface="Times New Roman" panose="02020603050405020304" charset="0"/>
                <a:sym typeface="+mn-ea"/>
              </a:rPr>
              <a:t>是否存在</a:t>
            </a:r>
            <a:r>
              <a:rPr lang="zh-CN" altLang="en-US" sz="3600" b="1">
                <a:solidFill>
                  <a:srgbClr val="1D41D5"/>
                </a:solidFill>
                <a:latin typeface="Times New Roman" panose="02020603050405020304" charset="0"/>
                <a:ea typeface="华文行楷" panose="02010800040101010101" charset="-122"/>
                <a:cs typeface="Times New Roman" panose="02020603050405020304" charset="0"/>
              </a:rPr>
              <a:t>？</a:t>
            </a:r>
            <a:endParaRPr lang="zh-CN" altLang="en-US" sz="3600" b="1">
              <a:solidFill>
                <a:srgbClr val="1D41D5"/>
              </a:solidFill>
              <a:latin typeface="Times New Roman" panose="02020603050405020304" charset="0"/>
              <a:ea typeface="华文行楷" panose="02010800040101010101" charset="-122"/>
              <a:cs typeface="Times New Roman" panose="02020603050405020304" charset="0"/>
            </a:endParaRPr>
          </a:p>
          <a:p>
            <a:endParaRPr lang="zh-CN" altLang="en-US" sz="3600" b="1">
              <a:solidFill>
                <a:srgbClr val="1D41D5"/>
              </a:solidFill>
              <a:latin typeface="Times New Roman" panose="02020603050405020304" charset="0"/>
              <a:ea typeface="华文行楷" panose="02010800040101010101" charset="-122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21360" y="796925"/>
            <a:ext cx="1091565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charset="0"/>
              <a:buChar char="Ø"/>
            </a:pPr>
            <a:r>
              <a:rPr lang="zh-CN" altLang="en-US" sz="3200" b="1">
                <a:latin typeface="华文楷体" panose="02010600040101010101" charset="-122"/>
                <a:ea typeface="华文楷体" panose="02010600040101010101" charset="-122"/>
              </a:rPr>
              <a:t>设计实验进行探究，请小组将实验方案以流程图的形式表示出来</a:t>
            </a:r>
            <a:endParaRPr lang="zh-CN" altLang="en-US" sz="3200" b="1">
              <a:latin typeface="华文楷体" panose="02010600040101010101" charset="-122"/>
              <a:ea typeface="华文楷体" panose="02010600040101010101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136015" y="1873250"/>
            <a:ext cx="3225800" cy="1527810"/>
            <a:chOff x="1413" y="6002"/>
            <a:chExt cx="5080" cy="2406"/>
          </a:xfrm>
        </p:grpSpPr>
        <p:grpSp>
          <p:nvGrpSpPr>
            <p:cNvPr id="7" name="组合 6"/>
            <p:cNvGrpSpPr/>
            <p:nvPr/>
          </p:nvGrpSpPr>
          <p:grpSpPr>
            <a:xfrm>
              <a:off x="1413" y="6539"/>
              <a:ext cx="4348" cy="1072"/>
              <a:chOff x="1397" y="5361"/>
              <a:chExt cx="4348" cy="1072"/>
            </a:xfrm>
          </p:grpSpPr>
          <p:sp>
            <p:nvSpPr>
              <p:cNvPr id="4" name="文本框 3"/>
              <p:cNvSpPr txBox="1"/>
              <p:nvPr/>
            </p:nvSpPr>
            <p:spPr>
              <a:xfrm>
                <a:off x="1397" y="5611"/>
                <a:ext cx="1971" cy="8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800" b="1">
                    <a:latin typeface="华文楷体" panose="02010600040101010101" charset="-122"/>
                    <a:ea typeface="华文楷体" panose="02010600040101010101" charset="-122"/>
                  </a:rPr>
                  <a:t>脱氧剂</a:t>
                </a:r>
                <a:endParaRPr lang="zh-CN" altLang="en-US" sz="2800" b="1">
                  <a:latin typeface="华文楷体" panose="02010600040101010101" charset="-122"/>
                  <a:ea typeface="华文楷体" panose="02010600040101010101" charset="-122"/>
                </a:endParaRPr>
              </a:p>
            </p:txBody>
          </p:sp>
          <p:cxnSp>
            <p:nvCxnSpPr>
              <p:cNvPr id="5" name="直接箭头连接符 4"/>
              <p:cNvCxnSpPr>
                <a:stCxn id="4" idx="3"/>
              </p:cNvCxnSpPr>
              <p:nvPr/>
            </p:nvCxnSpPr>
            <p:spPr>
              <a:xfrm>
                <a:off x="3368" y="6022"/>
                <a:ext cx="2377" cy="11"/>
              </a:xfrm>
              <a:prstGeom prst="straightConnector1">
                <a:avLst/>
              </a:prstGeom>
              <a:ln w="28575" cmpd="sng">
                <a:solidFill>
                  <a:schemeClr val="accent1">
                    <a:shade val="50000"/>
                  </a:schemeClr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" name="文本框 5"/>
              <p:cNvSpPr txBox="1"/>
              <p:nvPr/>
            </p:nvSpPr>
            <p:spPr>
              <a:xfrm>
                <a:off x="3433" y="5361"/>
                <a:ext cx="2216" cy="72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r>
                  <a:rPr lang="zh-CN" altLang="en-US" sz="2400" b="1">
                    <a:solidFill>
                      <a:srgbClr val="FF0000"/>
                    </a:solidFill>
                    <a:sym typeface="+mn-ea"/>
                  </a:rPr>
                  <a:t>磁铁吸引</a:t>
                </a:r>
                <a:endParaRPr lang="zh-CN" altLang="en-US" sz="2400" b="1">
                  <a:solidFill>
                    <a:srgbClr val="FF0000"/>
                  </a:solidFill>
                  <a:sym typeface="+mn-ea"/>
                </a:endParaRPr>
              </a:p>
            </p:txBody>
          </p:sp>
        </p:grpSp>
        <p:cxnSp>
          <p:nvCxnSpPr>
            <p:cNvPr id="8" name="直接连接符 7"/>
            <p:cNvCxnSpPr/>
            <p:nvPr/>
          </p:nvCxnSpPr>
          <p:spPr>
            <a:xfrm flipH="1">
              <a:off x="6017" y="6019"/>
              <a:ext cx="15" cy="2373"/>
            </a:xfrm>
            <a:prstGeom prst="line">
              <a:avLst/>
            </a:prstGeom>
            <a:ln w="28575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箭头连接符 10"/>
            <p:cNvCxnSpPr/>
            <p:nvPr/>
          </p:nvCxnSpPr>
          <p:spPr>
            <a:xfrm flipV="1">
              <a:off x="6002" y="6002"/>
              <a:ext cx="487" cy="16"/>
            </a:xfrm>
            <a:prstGeom prst="straightConnector1">
              <a:avLst/>
            </a:prstGeom>
            <a:ln w="28575" cmpd="sng">
              <a:solidFill>
                <a:schemeClr val="accent1">
                  <a:shade val="50000"/>
                </a:schemeClr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箭头连接符 11"/>
            <p:cNvCxnSpPr/>
            <p:nvPr/>
          </p:nvCxnSpPr>
          <p:spPr>
            <a:xfrm flipV="1">
              <a:off x="6006" y="8392"/>
              <a:ext cx="487" cy="16"/>
            </a:xfrm>
            <a:prstGeom prst="straightConnector1">
              <a:avLst/>
            </a:prstGeom>
            <a:ln w="28575" cmpd="sng">
              <a:solidFill>
                <a:schemeClr val="accent1">
                  <a:shade val="50000"/>
                </a:schemeClr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文本框 13"/>
          <p:cNvSpPr txBox="1"/>
          <p:nvPr/>
        </p:nvSpPr>
        <p:spPr>
          <a:xfrm>
            <a:off x="618490" y="5022215"/>
            <a:ext cx="308229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charset="0"/>
              <a:buChar char="Ø"/>
            </a:pPr>
            <a:r>
              <a:rPr lang="zh-CN" altLang="en-US" sz="3200" b="1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进行实验验证</a:t>
            </a:r>
            <a:endParaRPr lang="zh-CN" altLang="en-US" sz="3200" b="1"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18490" y="5665470"/>
            <a:ext cx="1076452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rgbClr val="0B5FD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药品研磨→溶解→取少量溶液→加入检验试剂</a:t>
            </a:r>
            <a:r>
              <a:rPr lang="zh-CN" altLang="en-US" sz="3200" b="1">
                <a:solidFill>
                  <a:srgbClr val="0B5FD1"/>
                </a:solidFill>
                <a:latin typeface="Times New Roman" panose="02020603050405020304" charset="0"/>
                <a:ea typeface="华文楷体" panose="02010600040101010101" charset="-122"/>
                <a:cs typeface="Times New Roman" panose="02020603050405020304" charset="0"/>
              </a:rPr>
              <a:t>→观察→记录</a:t>
            </a:r>
            <a:endParaRPr lang="zh-CN" altLang="en-US" sz="3200" b="1">
              <a:solidFill>
                <a:srgbClr val="0B5FD1"/>
              </a:solidFill>
              <a:latin typeface="Times New Roman" panose="02020603050405020304" charset="0"/>
              <a:ea typeface="华文楷体" panose="02010600040101010101" charset="-122"/>
              <a:cs typeface="Times New Roman" panose="0202060305040502030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96240" y="3315970"/>
            <a:ext cx="11226165" cy="16414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可选择的试剂：</a:t>
            </a:r>
            <a:endParaRPr lang="zh-CN" altLang="en-US" sz="2800" b="1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稀盐酸、稀硫酸、氢氧化钠溶液、硫酸铜溶液、</a:t>
            </a:r>
            <a:r>
              <a:rPr lang="en-US" altLang="zh-CN" sz="28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KSCN</a:t>
            </a:r>
            <a:r>
              <a:rPr lang="zh-CN" altLang="en-US" sz="28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溶液、双氧水、</a:t>
            </a:r>
            <a:endParaRPr lang="zh-CN" altLang="en-US" sz="2800" b="1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新制氯水、碘化钾溶液、淀粉溶液、酸性高锰酸钾溶液、铁氰化钾溶液</a:t>
            </a:r>
            <a:endParaRPr lang="zh-CN" altLang="en-US" sz="2800" b="1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4" grpId="0"/>
      <p:bldP spid="14" grpId="1"/>
      <p:bldP spid="15" grpId="0"/>
      <p:bldP spid="15" grpId="1"/>
      <p:bldP spid="9" grpId="0"/>
      <p:bldP spid="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96240" y="24765"/>
            <a:ext cx="819404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600" b="1">
                <a:solidFill>
                  <a:srgbClr val="1D41D5"/>
                </a:solidFill>
                <a:latin typeface="Times New Roman" panose="02020603050405020304" charset="0"/>
                <a:ea typeface="华文行楷" panose="02010800040101010101" charset="-122"/>
                <a:cs typeface="Times New Roman" panose="02020603050405020304" charset="0"/>
              </a:rPr>
              <a:t>【交流讨论】</a:t>
            </a:r>
            <a:r>
              <a:rPr lang="zh-CN" altLang="en-US" sz="3600" b="1">
                <a:solidFill>
                  <a:srgbClr val="1D41D5"/>
                </a:solidFill>
                <a:latin typeface="Times New Roman" panose="02020603050405020304" charset="0"/>
                <a:ea typeface="华文行楷" panose="02010800040101010101" charset="-122"/>
                <a:cs typeface="Times New Roman" panose="02020603050405020304" charset="0"/>
                <a:sym typeface="+mn-ea"/>
              </a:rPr>
              <a:t>探究</a:t>
            </a:r>
            <a:r>
              <a:rPr lang="en-US" altLang="zh-CN" sz="3600" b="1">
                <a:solidFill>
                  <a:srgbClr val="1D41D5"/>
                </a:solidFill>
                <a:latin typeface="Times New Roman" panose="02020603050405020304" charset="0"/>
                <a:ea typeface="华文行楷" panose="02010800040101010101" charset="-122"/>
                <a:cs typeface="Times New Roman" panose="02020603050405020304" charset="0"/>
                <a:sym typeface="+mn-ea"/>
              </a:rPr>
              <a:t>Fe</a:t>
            </a:r>
            <a:r>
              <a:rPr lang="en-US" altLang="zh-CN" sz="3600" b="1" baseline="30000">
                <a:solidFill>
                  <a:srgbClr val="1D41D5"/>
                </a:solidFill>
                <a:latin typeface="Times New Roman" panose="02020603050405020304" charset="0"/>
                <a:ea typeface="华文行楷" panose="02010800040101010101" charset="-122"/>
                <a:cs typeface="Times New Roman" panose="02020603050405020304" charset="0"/>
                <a:sym typeface="+mn-ea"/>
              </a:rPr>
              <a:t>2+</a:t>
            </a:r>
            <a:r>
              <a:rPr lang="zh-CN" altLang="en-US" sz="3600" b="1">
                <a:solidFill>
                  <a:srgbClr val="1D41D5"/>
                </a:solidFill>
                <a:latin typeface="Times New Roman" panose="02020603050405020304" charset="0"/>
                <a:ea typeface="华文行楷" panose="02010800040101010101" charset="-122"/>
                <a:cs typeface="Times New Roman" panose="02020603050405020304" charset="0"/>
                <a:sym typeface="+mn-ea"/>
              </a:rPr>
              <a:t>和</a:t>
            </a:r>
            <a:r>
              <a:rPr lang="en-US" altLang="zh-CN" sz="3600" b="1">
                <a:solidFill>
                  <a:srgbClr val="1D41D5"/>
                </a:solidFill>
                <a:latin typeface="Times New Roman" panose="02020603050405020304" charset="0"/>
                <a:ea typeface="华文行楷" panose="02010800040101010101" charset="-122"/>
                <a:cs typeface="Times New Roman" panose="02020603050405020304" charset="0"/>
                <a:sym typeface="+mn-ea"/>
              </a:rPr>
              <a:t>Fe</a:t>
            </a:r>
            <a:r>
              <a:rPr lang="en-US" altLang="zh-CN" sz="3600" b="1" baseline="30000">
                <a:solidFill>
                  <a:srgbClr val="1D41D5"/>
                </a:solidFill>
                <a:latin typeface="Times New Roman" panose="02020603050405020304" charset="0"/>
                <a:ea typeface="华文行楷" panose="02010800040101010101" charset="-122"/>
                <a:cs typeface="Times New Roman" panose="02020603050405020304" charset="0"/>
                <a:sym typeface="+mn-ea"/>
              </a:rPr>
              <a:t>3+</a:t>
            </a:r>
            <a:r>
              <a:rPr lang="zh-CN" altLang="en-US" sz="3600" b="1">
                <a:solidFill>
                  <a:srgbClr val="1D41D5"/>
                </a:solidFill>
                <a:latin typeface="Times New Roman" panose="02020603050405020304" charset="0"/>
                <a:ea typeface="华文行楷" panose="02010800040101010101" charset="-122"/>
                <a:cs typeface="Times New Roman" panose="02020603050405020304" charset="0"/>
                <a:sym typeface="+mn-ea"/>
              </a:rPr>
              <a:t>是否存在</a:t>
            </a:r>
            <a:r>
              <a:rPr lang="zh-CN" altLang="en-US" sz="3600" b="1">
                <a:solidFill>
                  <a:srgbClr val="1D41D5"/>
                </a:solidFill>
                <a:latin typeface="Times New Roman" panose="02020603050405020304" charset="0"/>
                <a:ea typeface="华文行楷" panose="02010800040101010101" charset="-122"/>
                <a:cs typeface="Times New Roman" panose="02020603050405020304" charset="0"/>
              </a:rPr>
              <a:t>？</a:t>
            </a:r>
            <a:endParaRPr lang="zh-CN" altLang="en-US" sz="3600" b="1">
              <a:solidFill>
                <a:srgbClr val="1D41D5"/>
              </a:solidFill>
              <a:latin typeface="Times New Roman" panose="02020603050405020304" charset="0"/>
              <a:ea typeface="华文行楷" panose="02010800040101010101" charset="-122"/>
              <a:cs typeface="Times New Roman" panose="02020603050405020304" charset="0"/>
            </a:endParaRPr>
          </a:p>
          <a:p>
            <a:endParaRPr lang="zh-CN" altLang="en-US" sz="3600" b="1">
              <a:solidFill>
                <a:srgbClr val="1D41D5"/>
              </a:solidFill>
              <a:latin typeface="Times New Roman" panose="02020603050405020304" charset="0"/>
              <a:ea typeface="华文行楷" panose="02010800040101010101" charset="-122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3185" y="549275"/>
            <a:ext cx="124523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charset="0"/>
              <a:buChar char="Ø"/>
            </a:pPr>
            <a:r>
              <a:rPr lang="zh-CN" altLang="en-US" sz="3200" b="1">
                <a:latin typeface="华文楷体" panose="02010600040101010101" charset="-122"/>
                <a:ea typeface="华文楷体" panose="02010600040101010101" charset="-122"/>
              </a:rPr>
              <a:t>设计实验进行探究，请小组将实验方案以流程图的形式表示出来</a:t>
            </a:r>
            <a:endParaRPr lang="zh-CN" altLang="en-US" sz="3200" b="1">
              <a:latin typeface="华文楷体" panose="02010600040101010101" charset="-122"/>
              <a:ea typeface="华文楷体" panose="02010600040101010101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250190" y="1577975"/>
            <a:ext cx="3225800" cy="1527810"/>
            <a:chOff x="1413" y="6002"/>
            <a:chExt cx="5080" cy="2406"/>
          </a:xfrm>
        </p:grpSpPr>
        <p:grpSp>
          <p:nvGrpSpPr>
            <p:cNvPr id="7" name="组合 6"/>
            <p:cNvGrpSpPr/>
            <p:nvPr/>
          </p:nvGrpSpPr>
          <p:grpSpPr>
            <a:xfrm>
              <a:off x="1413" y="6539"/>
              <a:ext cx="4348" cy="1072"/>
              <a:chOff x="1397" y="5361"/>
              <a:chExt cx="4348" cy="1072"/>
            </a:xfrm>
          </p:grpSpPr>
          <p:sp>
            <p:nvSpPr>
              <p:cNvPr id="4" name="文本框 3"/>
              <p:cNvSpPr txBox="1"/>
              <p:nvPr/>
            </p:nvSpPr>
            <p:spPr>
              <a:xfrm>
                <a:off x="1397" y="5611"/>
                <a:ext cx="1971" cy="8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800" b="1">
                    <a:latin typeface="华文楷体" panose="02010600040101010101" charset="-122"/>
                    <a:ea typeface="华文楷体" panose="02010600040101010101" charset="-122"/>
                  </a:rPr>
                  <a:t>脱氧剂</a:t>
                </a:r>
                <a:endParaRPr lang="zh-CN" altLang="en-US" sz="2800" b="1">
                  <a:latin typeface="华文楷体" panose="02010600040101010101" charset="-122"/>
                  <a:ea typeface="华文楷体" panose="02010600040101010101" charset="-122"/>
                </a:endParaRPr>
              </a:p>
            </p:txBody>
          </p:sp>
          <p:cxnSp>
            <p:nvCxnSpPr>
              <p:cNvPr id="5" name="直接箭头连接符 4"/>
              <p:cNvCxnSpPr>
                <a:stCxn id="4" idx="3"/>
              </p:cNvCxnSpPr>
              <p:nvPr/>
            </p:nvCxnSpPr>
            <p:spPr>
              <a:xfrm>
                <a:off x="3368" y="6022"/>
                <a:ext cx="2377" cy="11"/>
              </a:xfrm>
              <a:prstGeom prst="straightConnector1">
                <a:avLst/>
              </a:prstGeom>
              <a:ln w="28575" cmpd="sng">
                <a:solidFill>
                  <a:schemeClr val="accent1">
                    <a:shade val="50000"/>
                  </a:schemeClr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" name="文本框 5"/>
              <p:cNvSpPr txBox="1"/>
              <p:nvPr/>
            </p:nvSpPr>
            <p:spPr>
              <a:xfrm>
                <a:off x="3433" y="5361"/>
                <a:ext cx="2216" cy="72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r>
                  <a:rPr lang="zh-CN" altLang="en-US" sz="2400" b="1">
                    <a:solidFill>
                      <a:srgbClr val="FF0000"/>
                    </a:solidFill>
                    <a:sym typeface="+mn-ea"/>
                  </a:rPr>
                  <a:t>磁铁吸引</a:t>
                </a:r>
                <a:endParaRPr lang="zh-CN" altLang="en-US" sz="2400" b="1">
                  <a:solidFill>
                    <a:srgbClr val="FF0000"/>
                  </a:solidFill>
                  <a:sym typeface="+mn-ea"/>
                </a:endParaRPr>
              </a:p>
            </p:txBody>
          </p:sp>
        </p:grpSp>
        <p:cxnSp>
          <p:nvCxnSpPr>
            <p:cNvPr id="8" name="直接连接符 7"/>
            <p:cNvCxnSpPr/>
            <p:nvPr/>
          </p:nvCxnSpPr>
          <p:spPr>
            <a:xfrm flipH="1">
              <a:off x="6017" y="6019"/>
              <a:ext cx="15" cy="2373"/>
            </a:xfrm>
            <a:prstGeom prst="line">
              <a:avLst/>
            </a:prstGeom>
            <a:ln w="28575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箭头连接符 10"/>
            <p:cNvCxnSpPr/>
            <p:nvPr/>
          </p:nvCxnSpPr>
          <p:spPr>
            <a:xfrm flipV="1">
              <a:off x="6002" y="6002"/>
              <a:ext cx="487" cy="16"/>
            </a:xfrm>
            <a:prstGeom prst="straightConnector1">
              <a:avLst/>
            </a:prstGeom>
            <a:ln w="28575" cmpd="sng">
              <a:solidFill>
                <a:schemeClr val="accent1">
                  <a:shade val="50000"/>
                </a:schemeClr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箭头连接符 11"/>
            <p:cNvCxnSpPr/>
            <p:nvPr/>
          </p:nvCxnSpPr>
          <p:spPr>
            <a:xfrm flipV="1">
              <a:off x="6006" y="8392"/>
              <a:ext cx="487" cy="16"/>
            </a:xfrm>
            <a:prstGeom prst="straightConnector1">
              <a:avLst/>
            </a:prstGeom>
            <a:ln w="28575" cmpd="sng">
              <a:solidFill>
                <a:schemeClr val="accent1">
                  <a:shade val="50000"/>
                </a:schemeClr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文本框 13"/>
          <p:cNvSpPr txBox="1"/>
          <p:nvPr/>
        </p:nvSpPr>
        <p:spPr>
          <a:xfrm>
            <a:off x="618490" y="5850890"/>
            <a:ext cx="308229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charset="0"/>
              <a:buChar char="Ø"/>
            </a:pPr>
            <a:r>
              <a:rPr lang="zh-CN" altLang="en-US" sz="3200" b="1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进行实验验证</a:t>
            </a:r>
            <a:endParaRPr lang="zh-CN" altLang="en-US" sz="3200" b="1"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18490" y="6265545"/>
            <a:ext cx="1076452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rgbClr val="0B5FD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药品研磨→溶解→取少量溶液→加入检验试剂</a:t>
            </a:r>
            <a:r>
              <a:rPr lang="zh-CN" altLang="en-US" sz="3200" b="1">
                <a:solidFill>
                  <a:srgbClr val="0B5FD1"/>
                </a:solidFill>
                <a:latin typeface="Times New Roman" panose="02020603050405020304" charset="0"/>
                <a:ea typeface="华文楷体" panose="02010600040101010101" charset="-122"/>
                <a:cs typeface="Times New Roman" panose="02020603050405020304" charset="0"/>
              </a:rPr>
              <a:t>→观察→记录</a:t>
            </a:r>
            <a:endParaRPr lang="zh-CN" altLang="en-US" sz="3200" b="1">
              <a:solidFill>
                <a:srgbClr val="0B5FD1"/>
              </a:solidFill>
              <a:latin typeface="Times New Roman" panose="02020603050405020304" charset="0"/>
              <a:ea typeface="华文楷体" panose="02010600040101010101" charset="-122"/>
              <a:cs typeface="Times New Roman" panose="0202060305040502030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168650" y="1433830"/>
            <a:ext cx="2362835" cy="21583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zh-CN" sz="2400" b="1">
                <a:latin typeface="华文楷体" panose="02010600040101010101" charset="-122"/>
                <a:ea typeface="华文楷体" panose="02010600040101010101" charset="-122"/>
              </a:rPr>
              <a:t>      </a:t>
            </a:r>
            <a:r>
              <a:rPr lang="zh-CN" altLang="en-US" sz="2400" b="1">
                <a:latin typeface="华文楷体" panose="02010600040101010101" charset="-122"/>
                <a:ea typeface="华文楷体" panose="02010600040101010101" charset="-122"/>
              </a:rPr>
              <a:t>未被吸引</a:t>
            </a:r>
            <a:endParaRPr lang="zh-CN" altLang="en-US" sz="2400" b="1">
              <a:latin typeface="华文楷体" panose="02010600040101010101" charset="-122"/>
              <a:ea typeface="华文楷体" panose="02010600040101010101" charset="-122"/>
            </a:endParaRPr>
          </a:p>
          <a:p>
            <a:pPr>
              <a:lnSpc>
                <a:spcPct val="70000"/>
              </a:lnSpc>
            </a:pPr>
            <a:r>
              <a:rPr lang="zh-CN" altLang="en-US" sz="2400" b="1">
                <a:latin typeface="华文楷体" panose="02010600040101010101" charset="-122"/>
                <a:ea typeface="华文楷体" panose="02010600040101010101" charset="-122"/>
              </a:rPr>
              <a:t>（</a:t>
            </a:r>
            <a:r>
              <a:rPr lang="en-US" altLang="zh-CN" sz="2400" b="1">
                <a:latin typeface="华文楷体" panose="02010600040101010101" charset="-122"/>
                <a:ea typeface="华文楷体" panose="02010600040101010101" charset="-122"/>
              </a:rPr>
              <a:t>FeO</a:t>
            </a:r>
            <a:r>
              <a:rPr lang="zh-CN" altLang="en-US" sz="2400" b="1">
                <a:latin typeface="华文楷体" panose="02010600040101010101" charset="-122"/>
                <a:ea typeface="华文楷体" panose="02010600040101010101" charset="-122"/>
              </a:rPr>
              <a:t>、</a:t>
            </a:r>
            <a:r>
              <a:rPr lang="en-US" altLang="zh-CN" sz="2400" b="1">
                <a:latin typeface="华文楷体" panose="02010600040101010101" charset="-122"/>
                <a:ea typeface="华文楷体" panose="02010600040101010101" charset="-122"/>
              </a:rPr>
              <a:t>Fe</a:t>
            </a:r>
            <a:r>
              <a:rPr lang="en-US" altLang="zh-CN" sz="2400" b="1" baseline="-25000">
                <a:latin typeface="华文楷体" panose="02010600040101010101" charset="-122"/>
                <a:ea typeface="华文楷体" panose="02010600040101010101" charset="-122"/>
              </a:rPr>
              <a:t>2</a:t>
            </a:r>
            <a:r>
              <a:rPr lang="en-US" altLang="zh-CN" sz="2400" b="1">
                <a:latin typeface="华文楷体" panose="02010600040101010101" charset="-122"/>
                <a:ea typeface="华文楷体" panose="02010600040101010101" charset="-122"/>
              </a:rPr>
              <a:t>O</a:t>
            </a:r>
            <a:r>
              <a:rPr lang="en-US" altLang="zh-CN" sz="2400" b="1" baseline="-25000">
                <a:latin typeface="华文楷体" panose="02010600040101010101" charset="-122"/>
                <a:ea typeface="华文楷体" panose="02010600040101010101" charset="-122"/>
              </a:rPr>
              <a:t>3</a:t>
            </a:r>
            <a:r>
              <a:rPr lang="zh-CN" altLang="en-US" sz="2400" b="1">
                <a:latin typeface="华文楷体" panose="02010600040101010101" charset="-122"/>
                <a:ea typeface="华文楷体" panose="02010600040101010101" charset="-122"/>
              </a:rPr>
              <a:t>）</a:t>
            </a:r>
            <a:endParaRPr lang="zh-CN" altLang="en-US" sz="2400" b="1">
              <a:latin typeface="华文楷体" panose="02010600040101010101" charset="-122"/>
              <a:ea typeface="华文楷体" panose="02010600040101010101" charset="-122"/>
            </a:endParaRPr>
          </a:p>
          <a:p>
            <a:pPr>
              <a:lnSpc>
                <a:spcPct val="70000"/>
              </a:lnSpc>
            </a:pPr>
            <a:endParaRPr lang="zh-CN" altLang="en-US" sz="2400" b="1">
              <a:latin typeface="华文楷体" panose="02010600040101010101" charset="-122"/>
              <a:ea typeface="华文楷体" panose="02010600040101010101" charset="-122"/>
            </a:endParaRPr>
          </a:p>
          <a:p>
            <a:pPr>
              <a:lnSpc>
                <a:spcPct val="70000"/>
              </a:lnSpc>
            </a:pPr>
            <a:endParaRPr lang="zh-CN" altLang="en-US" sz="2400" b="1">
              <a:latin typeface="华文楷体" panose="02010600040101010101" charset="-122"/>
              <a:ea typeface="华文楷体" panose="02010600040101010101" charset="-122"/>
            </a:endParaRPr>
          </a:p>
          <a:p>
            <a:pPr>
              <a:lnSpc>
                <a:spcPct val="70000"/>
              </a:lnSpc>
            </a:pPr>
            <a:endParaRPr lang="zh-CN" altLang="en-US" sz="2400" b="1">
              <a:latin typeface="华文楷体" panose="02010600040101010101" charset="-122"/>
              <a:ea typeface="华文楷体" panose="02010600040101010101" charset="-122"/>
            </a:endParaRPr>
          </a:p>
          <a:p>
            <a:pPr>
              <a:lnSpc>
                <a:spcPct val="70000"/>
              </a:lnSpc>
            </a:pPr>
            <a:endParaRPr lang="zh-CN" altLang="en-US" sz="2400" b="1">
              <a:latin typeface="华文楷体" panose="02010600040101010101" charset="-122"/>
              <a:ea typeface="华文楷体" panose="02010600040101010101" charset="-122"/>
            </a:endParaRPr>
          </a:p>
          <a:p>
            <a:pPr>
              <a:lnSpc>
                <a:spcPct val="70000"/>
              </a:lnSpc>
            </a:pPr>
            <a:r>
              <a:rPr lang="zh-CN" altLang="en-US" sz="2400" b="1">
                <a:latin typeface="华文楷体" panose="02010600040101010101" charset="-122"/>
                <a:ea typeface="华文楷体" panose="02010600040101010101" charset="-122"/>
              </a:rPr>
              <a:t>    被吸引</a:t>
            </a:r>
            <a:endParaRPr lang="zh-CN" altLang="en-US" sz="2400" b="1">
              <a:latin typeface="华文楷体" panose="02010600040101010101" charset="-122"/>
              <a:ea typeface="华文楷体" panose="02010600040101010101" charset="-122"/>
            </a:endParaRPr>
          </a:p>
          <a:p>
            <a:pPr>
              <a:lnSpc>
                <a:spcPct val="70000"/>
              </a:lnSpc>
            </a:pPr>
            <a:r>
              <a:rPr lang="en-US" altLang="zh-CN" sz="2400" b="1">
                <a:latin typeface="华文楷体" panose="02010600040101010101" charset="-122"/>
                <a:ea typeface="华文楷体" panose="02010600040101010101" charset="-122"/>
              </a:rPr>
              <a:t>(Fe</a:t>
            </a:r>
            <a:r>
              <a:rPr lang="zh-CN" altLang="en-US" sz="2400" b="1">
                <a:latin typeface="华文楷体" panose="02010600040101010101" charset="-122"/>
                <a:ea typeface="华文楷体" panose="02010600040101010101" charset="-122"/>
              </a:rPr>
              <a:t>、</a:t>
            </a:r>
            <a:r>
              <a:rPr lang="en-US" altLang="zh-CN" sz="2400" b="1">
                <a:latin typeface="华文楷体" panose="02010600040101010101" charset="-122"/>
                <a:ea typeface="华文楷体" panose="02010600040101010101" charset="-122"/>
              </a:rPr>
              <a:t>Fe</a:t>
            </a:r>
            <a:r>
              <a:rPr lang="en-US" altLang="zh-CN" sz="2400" b="1" baseline="-25000">
                <a:latin typeface="华文楷体" panose="02010600040101010101" charset="-122"/>
                <a:ea typeface="华文楷体" panose="02010600040101010101" charset="-122"/>
              </a:rPr>
              <a:t>3</a:t>
            </a:r>
            <a:r>
              <a:rPr lang="en-US" altLang="zh-CN" sz="2400" b="1">
                <a:latin typeface="华文楷体" panose="02010600040101010101" charset="-122"/>
                <a:ea typeface="华文楷体" panose="02010600040101010101" charset="-122"/>
              </a:rPr>
              <a:t>O</a:t>
            </a:r>
            <a:r>
              <a:rPr lang="en-US" altLang="zh-CN" sz="2400" b="1" baseline="-25000">
                <a:latin typeface="华文楷体" panose="02010600040101010101" charset="-122"/>
                <a:ea typeface="华文楷体" panose="02010600040101010101" charset="-122"/>
              </a:rPr>
              <a:t>4</a:t>
            </a:r>
            <a:r>
              <a:rPr lang="en-US" altLang="zh-CN" sz="2400" b="1">
                <a:latin typeface="华文楷体" panose="02010600040101010101" charset="-122"/>
                <a:ea typeface="华文楷体" panose="02010600040101010101" charset="-122"/>
              </a:rPr>
              <a:t>)</a:t>
            </a:r>
            <a:endParaRPr lang="en-US" altLang="zh-CN" sz="2400" b="1">
              <a:latin typeface="华文楷体" panose="02010600040101010101" charset="-122"/>
              <a:ea typeface="华文楷体" panose="02010600040101010101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5290185" y="1287780"/>
            <a:ext cx="1003935" cy="404495"/>
            <a:chOff x="10166" y="3813"/>
            <a:chExt cx="1581" cy="637"/>
          </a:xfrm>
        </p:grpSpPr>
        <p:cxnSp>
          <p:nvCxnSpPr>
            <p:cNvPr id="17" name="直接箭头连接符 16"/>
            <p:cNvCxnSpPr/>
            <p:nvPr/>
          </p:nvCxnSpPr>
          <p:spPr>
            <a:xfrm>
              <a:off x="10196" y="4447"/>
              <a:ext cx="1551" cy="3"/>
            </a:xfrm>
            <a:prstGeom prst="straightConnector1">
              <a:avLst/>
            </a:prstGeom>
            <a:ln w="28575" cmpd="sng">
              <a:solidFill>
                <a:schemeClr val="accent1">
                  <a:shade val="50000"/>
                </a:schemeClr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文本框 17"/>
            <p:cNvSpPr txBox="1"/>
            <p:nvPr/>
          </p:nvSpPr>
          <p:spPr>
            <a:xfrm>
              <a:off x="10166" y="3813"/>
              <a:ext cx="136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/>
                <a:t>稀硫酸</a:t>
              </a:r>
              <a:endParaRPr lang="zh-CN" altLang="en-US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189345" y="1017905"/>
            <a:ext cx="4406900" cy="1209040"/>
            <a:chOff x="11142" y="2068"/>
            <a:chExt cx="6940" cy="1904"/>
          </a:xfrm>
        </p:grpSpPr>
        <p:grpSp>
          <p:nvGrpSpPr>
            <p:cNvPr id="26" name="组合 25"/>
            <p:cNvGrpSpPr/>
            <p:nvPr/>
          </p:nvGrpSpPr>
          <p:grpSpPr>
            <a:xfrm>
              <a:off x="11142" y="2068"/>
              <a:ext cx="2926" cy="1639"/>
              <a:chOff x="11142" y="2068"/>
              <a:chExt cx="2926" cy="1639"/>
            </a:xfrm>
          </p:grpSpPr>
          <p:grpSp>
            <p:nvGrpSpPr>
              <p:cNvPr id="23" name="组合 22"/>
              <p:cNvGrpSpPr/>
              <p:nvPr/>
            </p:nvGrpSpPr>
            <p:grpSpPr>
              <a:xfrm>
                <a:off x="11231" y="2563"/>
                <a:ext cx="2837" cy="1084"/>
                <a:chOff x="11231" y="2563"/>
                <a:chExt cx="2837" cy="1084"/>
              </a:xfrm>
            </p:grpSpPr>
            <p:cxnSp>
              <p:nvCxnSpPr>
                <p:cNvPr id="20" name="直接连接符 19"/>
                <p:cNvCxnSpPr/>
                <p:nvPr/>
              </p:nvCxnSpPr>
              <p:spPr>
                <a:xfrm flipH="1">
                  <a:off x="11231" y="2563"/>
                  <a:ext cx="16" cy="1084"/>
                </a:xfrm>
                <a:prstGeom prst="line">
                  <a:avLst/>
                </a:prstGeom>
                <a:ln w="28575" cmpd="sng">
                  <a:solidFill>
                    <a:schemeClr val="accent1">
                      <a:shade val="5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直接箭头连接符 20"/>
                <p:cNvCxnSpPr/>
                <p:nvPr/>
              </p:nvCxnSpPr>
              <p:spPr>
                <a:xfrm flipV="1">
                  <a:off x="11233" y="2572"/>
                  <a:ext cx="2835" cy="16"/>
                </a:xfrm>
                <a:prstGeom prst="straightConnector1">
                  <a:avLst/>
                </a:prstGeom>
                <a:ln w="28575" cmpd="sng">
                  <a:solidFill>
                    <a:schemeClr val="accent1">
                      <a:shade val="50000"/>
                    </a:schemeClr>
                  </a:solidFill>
                  <a:prstDash val="solid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直接箭头连接符 21"/>
                <p:cNvCxnSpPr/>
                <p:nvPr/>
              </p:nvCxnSpPr>
              <p:spPr>
                <a:xfrm flipV="1">
                  <a:off x="11232" y="3631"/>
                  <a:ext cx="2835" cy="16"/>
                </a:xfrm>
                <a:prstGeom prst="straightConnector1">
                  <a:avLst/>
                </a:prstGeom>
                <a:ln w="28575" cmpd="sng">
                  <a:solidFill>
                    <a:schemeClr val="accent1">
                      <a:shade val="50000"/>
                    </a:schemeClr>
                  </a:solidFill>
                  <a:prstDash val="solid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4" name="文本框 23"/>
              <p:cNvSpPr txBox="1"/>
              <p:nvPr/>
            </p:nvSpPr>
            <p:spPr>
              <a:xfrm>
                <a:off x="11545" y="2068"/>
                <a:ext cx="1908" cy="5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>
                    <a:latin typeface="Times New Roman" panose="02020603050405020304" charset="0"/>
                    <a:ea typeface="华文行楷" panose="02010800040101010101" charset="-122"/>
                    <a:cs typeface="Times New Roman" panose="02020603050405020304" charset="0"/>
                  </a:rPr>
                  <a:t>KSCN(aq)</a:t>
                </a:r>
                <a:endParaRPr lang="en-US" altLang="zh-CN" b="1">
                  <a:latin typeface="Times New Roman" panose="02020603050405020304" charset="0"/>
                  <a:ea typeface="华文行楷" panose="02010800040101010101" charset="-122"/>
                  <a:cs typeface="Times New Roman" panose="02020603050405020304" charset="0"/>
                </a:endParaRP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11142" y="3127"/>
                <a:ext cx="2775" cy="5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>
                    <a:latin typeface="Times New Roman" panose="02020603050405020304" charset="0"/>
                    <a:ea typeface="华文行楷" panose="02010800040101010101" charset="-122"/>
                    <a:cs typeface="Times New Roman" panose="02020603050405020304" charset="0"/>
                  </a:rPr>
                  <a:t>KMnO</a:t>
                </a:r>
                <a:r>
                  <a:rPr lang="en-US" altLang="zh-CN" b="1" baseline="-25000">
                    <a:latin typeface="Times New Roman" panose="02020603050405020304" charset="0"/>
                    <a:ea typeface="华文行楷" panose="02010800040101010101" charset="-122"/>
                    <a:cs typeface="Times New Roman" panose="02020603050405020304" charset="0"/>
                  </a:rPr>
                  <a:t>4</a:t>
                </a:r>
                <a:r>
                  <a:rPr lang="en-US" altLang="zh-CN" b="1">
                    <a:latin typeface="Times New Roman" panose="02020603050405020304" charset="0"/>
                    <a:ea typeface="华文行楷" panose="02010800040101010101" charset="-122"/>
                    <a:cs typeface="Times New Roman" panose="02020603050405020304" charset="0"/>
                  </a:rPr>
                  <a:t>(H</a:t>
                </a:r>
                <a:r>
                  <a:rPr lang="en-US" altLang="zh-CN" b="1" baseline="30000">
                    <a:latin typeface="Times New Roman" panose="02020603050405020304" charset="0"/>
                    <a:ea typeface="华文行楷" panose="02010800040101010101" charset="-122"/>
                    <a:cs typeface="Times New Roman" panose="02020603050405020304" charset="0"/>
                  </a:rPr>
                  <a:t>+</a:t>
                </a:r>
                <a:r>
                  <a:rPr lang="en-US" altLang="zh-CN" b="1">
                    <a:latin typeface="Times New Roman" panose="02020603050405020304" charset="0"/>
                    <a:ea typeface="华文行楷" panose="02010800040101010101" charset="-122"/>
                    <a:cs typeface="Times New Roman" panose="02020603050405020304" charset="0"/>
                  </a:rPr>
                  <a:t>)(aq)</a:t>
                </a:r>
                <a:endParaRPr lang="en-US" altLang="zh-CN" b="1">
                  <a:latin typeface="Times New Roman" panose="02020603050405020304" charset="0"/>
                  <a:ea typeface="华文行楷" panose="02010800040101010101" charset="-122"/>
                  <a:cs typeface="Times New Roman" panose="02020603050405020304" charset="0"/>
                </a:endParaRPr>
              </a:p>
            </p:txBody>
          </p:sp>
        </p:grpSp>
        <p:sp>
          <p:nvSpPr>
            <p:cNvPr id="27" name="文本框 26"/>
            <p:cNvSpPr txBox="1"/>
            <p:nvPr/>
          </p:nvSpPr>
          <p:spPr>
            <a:xfrm>
              <a:off x="13938" y="2173"/>
              <a:ext cx="3662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>
                  <a:latin typeface="Times New Roman" panose="02020603050405020304" charset="0"/>
                  <a:ea typeface="华文行楷" panose="02010800040101010101" charset="-122"/>
                </a:rPr>
                <a:t>变血红色溶液？</a:t>
              </a:r>
              <a:endParaRPr lang="zh-CN" altLang="en-US" sz="2400" b="1">
                <a:latin typeface="Times New Roman" panose="02020603050405020304" charset="0"/>
                <a:ea typeface="华文行楷" panose="02010800040101010101" charset="-122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3938" y="3247"/>
              <a:ext cx="4144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>
                  <a:latin typeface="Times New Roman" panose="02020603050405020304" charset="0"/>
                  <a:ea typeface="华文行楷" panose="02010800040101010101" charset="-122"/>
                </a:rPr>
                <a:t>紫红色溶液褪色？</a:t>
              </a:r>
              <a:endParaRPr lang="zh-CN" altLang="en-US" sz="2400" b="1">
                <a:latin typeface="Times New Roman" panose="02020603050405020304" charset="0"/>
                <a:ea typeface="华文行楷" panose="02010800040101010101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801870" y="2776220"/>
            <a:ext cx="984885" cy="379730"/>
            <a:chOff x="10106" y="3828"/>
            <a:chExt cx="1551" cy="598"/>
          </a:xfrm>
        </p:grpSpPr>
        <p:cxnSp>
          <p:nvCxnSpPr>
            <p:cNvPr id="31" name="直接箭头连接符 30"/>
            <p:cNvCxnSpPr/>
            <p:nvPr/>
          </p:nvCxnSpPr>
          <p:spPr>
            <a:xfrm>
              <a:off x="10106" y="4423"/>
              <a:ext cx="1551" cy="3"/>
            </a:xfrm>
            <a:prstGeom prst="straightConnector1">
              <a:avLst/>
            </a:prstGeom>
            <a:ln w="28575" cmpd="sng">
              <a:solidFill>
                <a:schemeClr val="accent1">
                  <a:shade val="50000"/>
                </a:schemeClr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文本框 31"/>
            <p:cNvSpPr txBox="1"/>
            <p:nvPr/>
          </p:nvSpPr>
          <p:spPr>
            <a:xfrm>
              <a:off x="10196" y="3828"/>
              <a:ext cx="136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/>
                <a:t>稀硫酸</a:t>
              </a:r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5816600" y="2278380"/>
            <a:ext cx="4676775" cy="1905000"/>
            <a:chOff x="10433" y="4036"/>
            <a:chExt cx="7365" cy="3000"/>
          </a:xfrm>
        </p:grpSpPr>
        <p:grpSp>
          <p:nvGrpSpPr>
            <p:cNvPr id="33" name="组合 32"/>
            <p:cNvGrpSpPr/>
            <p:nvPr/>
          </p:nvGrpSpPr>
          <p:grpSpPr>
            <a:xfrm>
              <a:off x="10433" y="4382"/>
              <a:ext cx="6940" cy="2654"/>
              <a:chOff x="11142" y="2563"/>
              <a:chExt cx="6940" cy="2654"/>
            </a:xfrm>
          </p:grpSpPr>
          <p:grpSp>
            <p:nvGrpSpPr>
              <p:cNvPr id="34" name="组合 33"/>
              <p:cNvGrpSpPr/>
              <p:nvPr/>
            </p:nvGrpSpPr>
            <p:grpSpPr>
              <a:xfrm>
                <a:off x="11142" y="2563"/>
                <a:ext cx="2926" cy="2438"/>
                <a:chOff x="11142" y="2563"/>
                <a:chExt cx="2926" cy="2438"/>
              </a:xfrm>
            </p:grpSpPr>
            <p:grpSp>
              <p:nvGrpSpPr>
                <p:cNvPr id="35" name="组合 34"/>
                <p:cNvGrpSpPr/>
                <p:nvPr/>
              </p:nvGrpSpPr>
              <p:grpSpPr>
                <a:xfrm>
                  <a:off x="11231" y="2563"/>
                  <a:ext cx="2837" cy="2438"/>
                  <a:chOff x="11231" y="2563"/>
                  <a:chExt cx="2837" cy="2438"/>
                </a:xfrm>
              </p:grpSpPr>
              <p:cxnSp>
                <p:nvCxnSpPr>
                  <p:cNvPr id="36" name="直接连接符 35"/>
                  <p:cNvCxnSpPr/>
                  <p:nvPr/>
                </p:nvCxnSpPr>
                <p:spPr>
                  <a:xfrm flipH="1">
                    <a:off x="11231" y="2563"/>
                    <a:ext cx="16" cy="2438"/>
                  </a:xfrm>
                  <a:prstGeom prst="line">
                    <a:avLst/>
                  </a:prstGeom>
                  <a:ln w="28575" cmpd="sng">
                    <a:solidFill>
                      <a:schemeClr val="accent1">
                        <a:shade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直接箭头连接符 36"/>
                  <p:cNvCxnSpPr/>
                  <p:nvPr/>
                </p:nvCxnSpPr>
                <p:spPr>
                  <a:xfrm flipV="1">
                    <a:off x="11233" y="2572"/>
                    <a:ext cx="2835" cy="16"/>
                  </a:xfrm>
                  <a:prstGeom prst="straightConnector1">
                    <a:avLst/>
                  </a:prstGeom>
                  <a:ln w="28575" cmpd="sng">
                    <a:solidFill>
                      <a:schemeClr val="accent1">
                        <a:shade val="50000"/>
                      </a:schemeClr>
                    </a:solidFill>
                    <a:prstDash val="solid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直接箭头连接符 37"/>
                  <p:cNvCxnSpPr/>
                  <p:nvPr/>
                </p:nvCxnSpPr>
                <p:spPr>
                  <a:xfrm flipV="1">
                    <a:off x="11232" y="3631"/>
                    <a:ext cx="2835" cy="16"/>
                  </a:xfrm>
                  <a:prstGeom prst="straightConnector1">
                    <a:avLst/>
                  </a:prstGeom>
                  <a:ln w="28575" cmpd="sng">
                    <a:solidFill>
                      <a:schemeClr val="accent1">
                        <a:shade val="50000"/>
                      </a:schemeClr>
                    </a:solidFill>
                    <a:prstDash val="solid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9" name="文本框 38"/>
                <p:cNvSpPr txBox="1"/>
                <p:nvPr/>
              </p:nvSpPr>
              <p:spPr>
                <a:xfrm>
                  <a:off x="11545" y="3051"/>
                  <a:ext cx="1908" cy="5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b="1">
                      <a:latin typeface="Times New Roman" panose="02020603050405020304" charset="0"/>
                      <a:ea typeface="华文行楷" panose="02010800040101010101" charset="-122"/>
                      <a:cs typeface="Times New Roman" panose="02020603050405020304" charset="0"/>
                    </a:rPr>
                    <a:t>KSCN(aq)</a:t>
                  </a:r>
                  <a:endParaRPr lang="en-US" altLang="zh-CN" b="1">
                    <a:latin typeface="Times New Roman" panose="02020603050405020304" charset="0"/>
                    <a:ea typeface="华文行楷" panose="02010800040101010101" charset="-122"/>
                    <a:cs typeface="Times New Roman" panose="02020603050405020304" charset="0"/>
                  </a:endParaRPr>
                </a:p>
              </p:txBody>
            </p:sp>
            <p:sp>
              <p:nvSpPr>
                <p:cNvPr id="40" name="文本框 39"/>
                <p:cNvSpPr txBox="1"/>
                <p:nvPr/>
              </p:nvSpPr>
              <p:spPr>
                <a:xfrm>
                  <a:off x="11142" y="4372"/>
                  <a:ext cx="2775" cy="5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b="1">
                      <a:latin typeface="Times New Roman" panose="02020603050405020304" charset="0"/>
                      <a:ea typeface="华文行楷" panose="02010800040101010101" charset="-122"/>
                      <a:cs typeface="Times New Roman" panose="02020603050405020304" charset="0"/>
                    </a:rPr>
                    <a:t>KMnO</a:t>
                  </a:r>
                  <a:r>
                    <a:rPr lang="en-US" altLang="zh-CN" b="1" baseline="-25000">
                      <a:latin typeface="Times New Roman" panose="02020603050405020304" charset="0"/>
                      <a:ea typeface="华文行楷" panose="02010800040101010101" charset="-122"/>
                      <a:cs typeface="Times New Roman" panose="02020603050405020304" charset="0"/>
                    </a:rPr>
                    <a:t>4</a:t>
                  </a:r>
                  <a:r>
                    <a:rPr lang="en-US" altLang="zh-CN" b="1">
                      <a:latin typeface="Times New Roman" panose="02020603050405020304" charset="0"/>
                      <a:ea typeface="华文行楷" panose="02010800040101010101" charset="-122"/>
                      <a:cs typeface="Times New Roman" panose="02020603050405020304" charset="0"/>
                    </a:rPr>
                    <a:t>(H</a:t>
                  </a:r>
                  <a:r>
                    <a:rPr lang="en-US" altLang="zh-CN" b="1" baseline="30000">
                      <a:latin typeface="Times New Roman" panose="02020603050405020304" charset="0"/>
                      <a:ea typeface="华文行楷" panose="02010800040101010101" charset="-122"/>
                      <a:cs typeface="Times New Roman" panose="02020603050405020304" charset="0"/>
                    </a:rPr>
                    <a:t>+</a:t>
                  </a:r>
                  <a:r>
                    <a:rPr lang="en-US" altLang="zh-CN" b="1">
                      <a:latin typeface="Times New Roman" panose="02020603050405020304" charset="0"/>
                      <a:ea typeface="华文行楷" panose="02010800040101010101" charset="-122"/>
                      <a:cs typeface="Times New Roman" panose="02020603050405020304" charset="0"/>
                    </a:rPr>
                    <a:t>)(aq)</a:t>
                  </a:r>
                  <a:endParaRPr lang="en-US" altLang="zh-CN" b="1">
                    <a:latin typeface="Times New Roman" panose="02020603050405020304" charset="0"/>
                    <a:ea typeface="华文行楷" panose="02010800040101010101" charset="-122"/>
                    <a:cs typeface="Times New Roman" panose="02020603050405020304" charset="0"/>
                  </a:endParaRPr>
                </a:p>
              </p:txBody>
            </p:sp>
          </p:grpSp>
          <p:sp>
            <p:nvSpPr>
              <p:cNvPr id="41" name="文本框 40"/>
              <p:cNvSpPr txBox="1"/>
              <p:nvPr/>
            </p:nvSpPr>
            <p:spPr>
              <a:xfrm>
                <a:off x="13938" y="3276"/>
                <a:ext cx="3662" cy="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400" b="1">
                    <a:latin typeface="Times New Roman" panose="02020603050405020304" charset="0"/>
                    <a:ea typeface="华文行楷" panose="02010800040101010101" charset="-122"/>
                  </a:rPr>
                  <a:t>变血红色溶液？</a:t>
                </a:r>
                <a:endParaRPr lang="zh-CN" altLang="en-US" sz="2400" b="1">
                  <a:latin typeface="Times New Roman" panose="02020603050405020304" charset="0"/>
                  <a:ea typeface="华文行楷" panose="02010800040101010101" charset="-122"/>
                </a:endParaRPr>
              </a:p>
            </p:txBody>
          </p:sp>
          <p:sp>
            <p:nvSpPr>
              <p:cNvPr id="42" name="文本框 41"/>
              <p:cNvSpPr txBox="1"/>
              <p:nvPr/>
            </p:nvSpPr>
            <p:spPr>
              <a:xfrm>
                <a:off x="13938" y="4492"/>
                <a:ext cx="4144" cy="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400" b="1">
                    <a:latin typeface="Times New Roman" panose="02020603050405020304" charset="0"/>
                    <a:ea typeface="华文行楷" panose="02010800040101010101" charset="-122"/>
                  </a:rPr>
                  <a:t>紫红色溶液褪色？</a:t>
                </a:r>
                <a:endParaRPr lang="zh-CN" altLang="en-US" sz="2400" b="1">
                  <a:latin typeface="Times New Roman" panose="02020603050405020304" charset="0"/>
                  <a:ea typeface="华文行楷" panose="02010800040101010101" charset="-122"/>
                </a:endParaRPr>
              </a:p>
            </p:txBody>
          </p:sp>
        </p:grpSp>
        <p:cxnSp>
          <p:nvCxnSpPr>
            <p:cNvPr id="47" name="直接箭头连接符 46"/>
            <p:cNvCxnSpPr/>
            <p:nvPr/>
          </p:nvCxnSpPr>
          <p:spPr>
            <a:xfrm flipV="1">
              <a:off x="10538" y="6785"/>
              <a:ext cx="2835" cy="16"/>
            </a:xfrm>
            <a:prstGeom prst="straightConnector1">
              <a:avLst/>
            </a:prstGeom>
            <a:ln w="28575" cmpd="sng">
              <a:solidFill>
                <a:schemeClr val="accent1">
                  <a:shade val="50000"/>
                </a:schemeClr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文本框 47"/>
            <p:cNvSpPr txBox="1"/>
            <p:nvPr/>
          </p:nvSpPr>
          <p:spPr>
            <a:xfrm>
              <a:off x="13172" y="4036"/>
              <a:ext cx="4626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>
                  <a:latin typeface="Times New Roman" panose="02020603050405020304" charset="0"/>
                  <a:ea typeface="华文行楷" panose="02010800040101010101" charset="-122"/>
                </a:rPr>
                <a:t>观察是否有气体产生</a:t>
              </a:r>
              <a:endParaRPr lang="zh-CN" altLang="en-US" sz="2400" b="1">
                <a:latin typeface="Times New Roman" panose="02020603050405020304" charset="0"/>
                <a:ea typeface="华文行楷" panose="02010800040101010101" charset="-122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2340610" y="4334510"/>
            <a:ext cx="6423025" cy="1276985"/>
            <a:chOff x="6041" y="7065"/>
            <a:chExt cx="10115" cy="2011"/>
          </a:xfrm>
        </p:grpSpPr>
        <p:cxnSp>
          <p:nvCxnSpPr>
            <p:cNvPr id="54" name="直接连接符 53"/>
            <p:cNvCxnSpPr/>
            <p:nvPr/>
          </p:nvCxnSpPr>
          <p:spPr>
            <a:xfrm>
              <a:off x="8468" y="7395"/>
              <a:ext cx="0" cy="1320"/>
            </a:xfrm>
            <a:prstGeom prst="line">
              <a:avLst/>
            </a:prstGeom>
            <a:ln w="28575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箭头连接符 54"/>
            <p:cNvCxnSpPr/>
            <p:nvPr/>
          </p:nvCxnSpPr>
          <p:spPr>
            <a:xfrm>
              <a:off x="8452" y="7427"/>
              <a:ext cx="2278" cy="0"/>
            </a:xfrm>
            <a:prstGeom prst="straightConnector1">
              <a:avLst/>
            </a:prstGeom>
            <a:ln w="28575" cmpd="sng">
              <a:solidFill>
                <a:schemeClr val="accent1">
                  <a:shade val="50000"/>
                </a:schemeClr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箭头连接符 55"/>
            <p:cNvCxnSpPr/>
            <p:nvPr/>
          </p:nvCxnSpPr>
          <p:spPr>
            <a:xfrm>
              <a:off x="8461" y="8715"/>
              <a:ext cx="2278" cy="0"/>
            </a:xfrm>
            <a:prstGeom prst="straightConnector1">
              <a:avLst/>
            </a:prstGeom>
            <a:ln w="28575" cmpd="sng">
              <a:solidFill>
                <a:schemeClr val="accent1">
                  <a:shade val="50000"/>
                </a:schemeClr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8" name="组合 57"/>
            <p:cNvGrpSpPr/>
            <p:nvPr/>
          </p:nvGrpSpPr>
          <p:grpSpPr>
            <a:xfrm>
              <a:off x="6041" y="7397"/>
              <a:ext cx="2380" cy="1211"/>
              <a:chOff x="6041" y="7397"/>
              <a:chExt cx="2380" cy="1211"/>
            </a:xfrm>
          </p:grpSpPr>
          <p:grpSp>
            <p:nvGrpSpPr>
              <p:cNvPr id="53" name="组合 52"/>
              <p:cNvGrpSpPr/>
              <p:nvPr/>
            </p:nvGrpSpPr>
            <p:grpSpPr>
              <a:xfrm>
                <a:off x="6041" y="7397"/>
                <a:ext cx="2380" cy="628"/>
                <a:chOff x="7478" y="7177"/>
                <a:chExt cx="2380" cy="628"/>
              </a:xfrm>
            </p:grpSpPr>
            <p:cxnSp>
              <p:nvCxnSpPr>
                <p:cNvPr id="51" name="直接箭头连接符 50"/>
                <p:cNvCxnSpPr/>
                <p:nvPr/>
              </p:nvCxnSpPr>
              <p:spPr>
                <a:xfrm flipV="1">
                  <a:off x="7478" y="7757"/>
                  <a:ext cx="2381" cy="15"/>
                </a:xfrm>
                <a:prstGeom prst="straightConnector1">
                  <a:avLst/>
                </a:prstGeom>
                <a:ln w="28575" cmpd="sng">
                  <a:solidFill>
                    <a:schemeClr val="accent1">
                      <a:shade val="50000"/>
                    </a:schemeClr>
                  </a:solidFill>
                  <a:prstDash val="solid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2" name="文本框 51"/>
                <p:cNvSpPr txBox="1"/>
                <p:nvPr/>
              </p:nvSpPr>
              <p:spPr>
                <a:xfrm>
                  <a:off x="7478" y="7177"/>
                  <a:ext cx="2276" cy="6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2000" b="1"/>
                    <a:t>CuSO</a:t>
                  </a:r>
                  <a:r>
                    <a:rPr lang="en-US" altLang="zh-CN" sz="2000" b="1" baseline="-25000"/>
                    <a:t>4</a:t>
                  </a:r>
                  <a:r>
                    <a:rPr lang="en-US" altLang="zh-CN" sz="2000" b="1"/>
                    <a:t>(aq)</a:t>
                  </a:r>
                  <a:endParaRPr lang="en-US" altLang="zh-CN" sz="2000" b="1"/>
                </a:p>
              </p:txBody>
            </p:sp>
          </p:grpSp>
          <p:sp>
            <p:nvSpPr>
              <p:cNvPr id="57" name="文本框 56"/>
              <p:cNvSpPr txBox="1"/>
              <p:nvPr/>
            </p:nvSpPr>
            <p:spPr>
              <a:xfrm>
                <a:off x="6495" y="7980"/>
                <a:ext cx="1092" cy="6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000" b="1"/>
                  <a:t>过滤</a:t>
                </a:r>
                <a:endParaRPr lang="zh-CN" altLang="en-US" sz="2000" b="1"/>
              </a:p>
            </p:txBody>
          </p:sp>
        </p:grpSp>
        <p:sp>
          <p:nvSpPr>
            <p:cNvPr id="59" name="文本框 58"/>
            <p:cNvSpPr txBox="1"/>
            <p:nvPr/>
          </p:nvSpPr>
          <p:spPr>
            <a:xfrm>
              <a:off x="10566" y="7065"/>
              <a:ext cx="5590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/>
                <a:t>观察溶液颜色是否变色？</a:t>
              </a:r>
              <a:endParaRPr lang="zh-CN" altLang="en-US" sz="2400" b="1"/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10565" y="8352"/>
              <a:ext cx="2691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/>
                <a:t>Fe</a:t>
              </a:r>
              <a:r>
                <a:rPr lang="en-US" altLang="zh-CN" sz="2400" b="1" baseline="-25000"/>
                <a:t>3</a:t>
              </a:r>
              <a:r>
                <a:rPr lang="en-US" altLang="zh-CN" sz="2400" b="1"/>
                <a:t>O</a:t>
              </a:r>
              <a:r>
                <a:rPr lang="en-US" altLang="zh-CN" sz="2400" b="1" baseline="-25000"/>
                <a:t>4</a:t>
              </a:r>
              <a:r>
                <a:rPr lang="zh-CN" altLang="en-US" sz="2400" b="1"/>
                <a:t>、</a:t>
              </a:r>
              <a:r>
                <a:rPr lang="en-US" altLang="zh-CN" sz="2400" b="1"/>
                <a:t>Cu</a:t>
              </a:r>
              <a:endParaRPr lang="en-US" altLang="zh-CN" sz="2400" b="1"/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6851650" y="4721225"/>
            <a:ext cx="5344160" cy="1207770"/>
            <a:chOff x="10790" y="7645"/>
            <a:chExt cx="8416" cy="1902"/>
          </a:xfrm>
        </p:grpSpPr>
        <p:grpSp>
          <p:nvGrpSpPr>
            <p:cNvPr id="62" name="组合 61"/>
            <p:cNvGrpSpPr/>
            <p:nvPr/>
          </p:nvGrpSpPr>
          <p:grpSpPr>
            <a:xfrm>
              <a:off x="10790" y="8070"/>
              <a:ext cx="1550" cy="612"/>
              <a:chOff x="10106" y="3813"/>
              <a:chExt cx="1550" cy="612"/>
            </a:xfrm>
          </p:grpSpPr>
          <p:cxnSp>
            <p:nvCxnSpPr>
              <p:cNvPr id="63" name="直接箭头连接符 62"/>
              <p:cNvCxnSpPr/>
              <p:nvPr/>
            </p:nvCxnSpPr>
            <p:spPr>
              <a:xfrm>
                <a:off x="10106" y="4423"/>
                <a:ext cx="1551" cy="3"/>
              </a:xfrm>
              <a:prstGeom prst="straightConnector1">
                <a:avLst/>
              </a:prstGeom>
              <a:ln w="28575" cmpd="sng">
                <a:solidFill>
                  <a:schemeClr val="accent1">
                    <a:shade val="50000"/>
                  </a:schemeClr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文本框 63"/>
              <p:cNvSpPr txBox="1"/>
              <p:nvPr/>
            </p:nvSpPr>
            <p:spPr>
              <a:xfrm>
                <a:off x="10196" y="3813"/>
                <a:ext cx="1368" cy="5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/>
                  <a:t>稀硫酸</a:t>
                </a:r>
                <a:endParaRPr lang="zh-CN" altLang="en-US"/>
              </a:p>
            </p:txBody>
          </p:sp>
        </p:grpSp>
        <p:grpSp>
          <p:nvGrpSpPr>
            <p:cNvPr id="65" name="组合 64"/>
            <p:cNvGrpSpPr/>
            <p:nvPr/>
          </p:nvGrpSpPr>
          <p:grpSpPr>
            <a:xfrm>
              <a:off x="12266" y="7645"/>
              <a:ext cx="6940" cy="1903"/>
              <a:chOff x="11142" y="2068"/>
              <a:chExt cx="6940" cy="1903"/>
            </a:xfrm>
          </p:grpSpPr>
          <p:grpSp>
            <p:nvGrpSpPr>
              <p:cNvPr id="66" name="组合 65"/>
              <p:cNvGrpSpPr/>
              <p:nvPr/>
            </p:nvGrpSpPr>
            <p:grpSpPr>
              <a:xfrm>
                <a:off x="11142" y="2068"/>
                <a:ext cx="2925" cy="1639"/>
                <a:chOff x="11142" y="2068"/>
                <a:chExt cx="2925" cy="1639"/>
              </a:xfrm>
            </p:grpSpPr>
            <p:grpSp>
              <p:nvGrpSpPr>
                <p:cNvPr id="67" name="组合 66"/>
                <p:cNvGrpSpPr/>
                <p:nvPr/>
              </p:nvGrpSpPr>
              <p:grpSpPr>
                <a:xfrm>
                  <a:off x="11231" y="2563"/>
                  <a:ext cx="2837" cy="1084"/>
                  <a:chOff x="11231" y="2563"/>
                  <a:chExt cx="2837" cy="1084"/>
                </a:xfrm>
              </p:grpSpPr>
              <p:cxnSp>
                <p:nvCxnSpPr>
                  <p:cNvPr id="68" name="直接连接符 67"/>
                  <p:cNvCxnSpPr/>
                  <p:nvPr/>
                </p:nvCxnSpPr>
                <p:spPr>
                  <a:xfrm flipH="1">
                    <a:off x="11231" y="2563"/>
                    <a:ext cx="16" cy="1084"/>
                  </a:xfrm>
                  <a:prstGeom prst="line">
                    <a:avLst/>
                  </a:prstGeom>
                  <a:ln w="28575" cmpd="sng">
                    <a:solidFill>
                      <a:schemeClr val="accent1">
                        <a:shade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直接箭头连接符 68"/>
                  <p:cNvCxnSpPr/>
                  <p:nvPr/>
                </p:nvCxnSpPr>
                <p:spPr>
                  <a:xfrm flipV="1">
                    <a:off x="11233" y="2572"/>
                    <a:ext cx="2835" cy="16"/>
                  </a:xfrm>
                  <a:prstGeom prst="straightConnector1">
                    <a:avLst/>
                  </a:prstGeom>
                  <a:ln w="28575" cmpd="sng">
                    <a:solidFill>
                      <a:schemeClr val="accent1">
                        <a:shade val="50000"/>
                      </a:schemeClr>
                    </a:solidFill>
                    <a:prstDash val="solid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直接箭头连接符 69"/>
                  <p:cNvCxnSpPr/>
                  <p:nvPr/>
                </p:nvCxnSpPr>
                <p:spPr>
                  <a:xfrm flipV="1">
                    <a:off x="11232" y="3631"/>
                    <a:ext cx="2835" cy="16"/>
                  </a:xfrm>
                  <a:prstGeom prst="straightConnector1">
                    <a:avLst/>
                  </a:prstGeom>
                  <a:ln w="28575" cmpd="sng">
                    <a:solidFill>
                      <a:schemeClr val="accent1">
                        <a:shade val="50000"/>
                      </a:schemeClr>
                    </a:solidFill>
                    <a:prstDash val="solid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1" name="文本框 70"/>
                <p:cNvSpPr txBox="1"/>
                <p:nvPr/>
              </p:nvSpPr>
              <p:spPr>
                <a:xfrm>
                  <a:off x="11545" y="2068"/>
                  <a:ext cx="1968" cy="5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b="1"/>
                    <a:t>KSCN(aq)</a:t>
                  </a:r>
                  <a:endParaRPr lang="en-US" altLang="zh-CN" b="1"/>
                </a:p>
              </p:txBody>
            </p:sp>
            <p:sp>
              <p:nvSpPr>
                <p:cNvPr id="72" name="文本框 71"/>
                <p:cNvSpPr txBox="1"/>
                <p:nvPr/>
              </p:nvSpPr>
              <p:spPr>
                <a:xfrm>
                  <a:off x="11142" y="3127"/>
                  <a:ext cx="2775" cy="5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b="1"/>
                    <a:t>KMnO</a:t>
                  </a:r>
                  <a:r>
                    <a:rPr lang="en-US" altLang="zh-CN" b="1" baseline="-25000"/>
                    <a:t>4</a:t>
                  </a:r>
                  <a:r>
                    <a:rPr lang="en-US" altLang="zh-CN" b="1"/>
                    <a:t>(H</a:t>
                  </a:r>
                  <a:r>
                    <a:rPr lang="en-US" altLang="zh-CN" b="1" baseline="30000"/>
                    <a:t>+</a:t>
                  </a:r>
                  <a:r>
                    <a:rPr lang="en-US" altLang="zh-CN" b="1"/>
                    <a:t>)(aq)</a:t>
                  </a:r>
                  <a:endParaRPr lang="en-US" altLang="zh-CN" b="1"/>
                </a:p>
              </p:txBody>
            </p:sp>
          </p:grpSp>
          <p:sp>
            <p:nvSpPr>
              <p:cNvPr id="73" name="文本框 72"/>
              <p:cNvSpPr txBox="1"/>
              <p:nvPr/>
            </p:nvSpPr>
            <p:spPr>
              <a:xfrm>
                <a:off x="13938" y="2173"/>
                <a:ext cx="3662" cy="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400" b="1"/>
                  <a:t>变血红色溶液？</a:t>
                </a:r>
                <a:endParaRPr lang="zh-CN" altLang="en-US" sz="2400" b="1"/>
              </a:p>
            </p:txBody>
          </p:sp>
          <p:sp>
            <p:nvSpPr>
              <p:cNvPr id="74" name="文本框 73"/>
              <p:cNvSpPr txBox="1"/>
              <p:nvPr/>
            </p:nvSpPr>
            <p:spPr>
              <a:xfrm>
                <a:off x="13938" y="3247"/>
                <a:ext cx="4144" cy="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400" b="1"/>
                  <a:t>紫红色溶液褪色？</a:t>
                </a:r>
                <a:endParaRPr lang="zh-CN" altLang="en-US" sz="2400" b="1"/>
              </a:p>
            </p:txBody>
          </p:sp>
        </p:grpSp>
      </p:grpSp>
      <p:sp>
        <p:nvSpPr>
          <p:cNvPr id="9" name="文本框 8"/>
          <p:cNvSpPr txBox="1"/>
          <p:nvPr/>
        </p:nvSpPr>
        <p:spPr>
          <a:xfrm>
            <a:off x="10382885" y="1508760"/>
            <a:ext cx="140462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褪色就有</a:t>
            </a:r>
            <a:endParaRPr lang="zh-CN" altLang="en-US" sz="2400" b="1">
              <a:solidFill>
                <a:srgbClr val="FF00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en-US" altLang="zh-CN" sz="24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Fe</a:t>
            </a:r>
            <a:r>
              <a:rPr lang="en-US" altLang="zh-CN" sz="2400" b="1" baseline="3000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2+</a:t>
            </a:r>
            <a:r>
              <a:rPr lang="zh-CN" altLang="en-US" sz="24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吗？</a:t>
            </a:r>
            <a:endParaRPr lang="zh-CN" altLang="en-US" sz="2400" b="1">
              <a:solidFill>
                <a:srgbClr val="FF00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0328275" y="2265680"/>
            <a:ext cx="2021205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sz="24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若无气体</a:t>
            </a:r>
            <a:endParaRPr lang="zh-CN" sz="2400" b="1">
              <a:solidFill>
                <a:srgbClr val="FF00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zh-CN" sz="24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就没有</a:t>
            </a:r>
            <a:r>
              <a:rPr lang="en-US" altLang="zh-CN" sz="24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Fe</a:t>
            </a:r>
            <a:r>
              <a:rPr lang="zh-CN" altLang="en-US" sz="24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吗？</a:t>
            </a:r>
            <a:endParaRPr lang="zh-CN" altLang="en-US" sz="2400" b="1">
              <a:solidFill>
                <a:srgbClr val="FF00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8259445" y="86360"/>
            <a:ext cx="411543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>
                <a:solidFill>
                  <a:srgbClr val="C00000"/>
                </a:solidFill>
              </a:rPr>
              <a:t>真实情景的复杂性！！！</a:t>
            </a:r>
            <a:endParaRPr lang="zh-CN" altLang="en-US" sz="2800" b="1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4" grpId="0"/>
      <p:bldP spid="14" grpId="1"/>
      <p:bldP spid="15" grpId="0"/>
      <p:bldP spid="15" grpId="1"/>
      <p:bldP spid="10" grpId="0"/>
      <p:bldP spid="10" grpId="1"/>
      <p:bldP spid="9" grpId="0"/>
      <p:bldP spid="9" grpId="1"/>
      <p:bldP spid="16" grpId="0"/>
      <p:bldP spid="16" grpId="1"/>
      <p:bldP spid="43" grpId="0"/>
      <p:bldP spid="4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87375" y="210820"/>
            <a:ext cx="10581640" cy="1076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Times New Roman" panose="02020603050405020304" charset="0"/>
                <a:ea typeface="华文楷体" panose="02010600040101010101" charset="-122"/>
                <a:cs typeface="Times New Roman" panose="02020603050405020304" charset="0"/>
              </a:rPr>
              <a:t>【思考】</a:t>
            </a:r>
            <a:r>
              <a:rPr lang="zh-CN" altLang="en-US" sz="3200" b="1">
                <a:solidFill>
                  <a:schemeClr val="tx1"/>
                </a:solidFill>
                <a:latin typeface="Times New Roman" panose="02020603050405020304" charset="0"/>
                <a:ea typeface="华文楷体" panose="02010600040101010101" charset="-122"/>
                <a:cs typeface="Times New Roman" panose="02020603050405020304" charset="0"/>
              </a:rPr>
              <a:t>用图示的方法归纳</a:t>
            </a:r>
            <a:r>
              <a:rPr lang="en-US" altLang="zh-CN" sz="3200" b="1">
                <a:solidFill>
                  <a:schemeClr val="tx1"/>
                </a:solidFill>
                <a:latin typeface="Times New Roman" panose="02020603050405020304" charset="0"/>
                <a:ea typeface="华文楷体" panose="02010600040101010101" charset="-122"/>
                <a:cs typeface="Times New Roman" panose="02020603050405020304" charset="0"/>
              </a:rPr>
              <a:t>Fe</a:t>
            </a:r>
            <a:r>
              <a:rPr lang="zh-CN" altLang="en-US" sz="3200" b="1">
                <a:solidFill>
                  <a:schemeClr val="tx1"/>
                </a:solidFill>
                <a:latin typeface="Times New Roman" panose="02020603050405020304" charset="0"/>
                <a:ea typeface="华文楷体" panose="02010600040101010101" charset="-122"/>
                <a:cs typeface="Times New Roman" panose="02020603050405020304" charset="0"/>
              </a:rPr>
              <a:t>、</a:t>
            </a:r>
            <a:r>
              <a:rPr lang="en-US" altLang="zh-CN" sz="3200" b="1">
                <a:solidFill>
                  <a:schemeClr val="tx1"/>
                </a:solidFill>
                <a:latin typeface="Times New Roman" panose="02020603050405020304" charset="0"/>
                <a:ea typeface="华文楷体" panose="02010600040101010101" charset="-122"/>
                <a:cs typeface="Times New Roman" panose="02020603050405020304" charset="0"/>
              </a:rPr>
              <a:t>Fe</a:t>
            </a:r>
            <a:r>
              <a:rPr lang="en-US" altLang="zh-CN" sz="3200" b="1" baseline="30000">
                <a:solidFill>
                  <a:schemeClr val="tx1"/>
                </a:solidFill>
                <a:latin typeface="Times New Roman" panose="02020603050405020304" charset="0"/>
                <a:ea typeface="华文楷体" panose="02010600040101010101" charset="-122"/>
                <a:cs typeface="Times New Roman" panose="02020603050405020304" charset="0"/>
              </a:rPr>
              <a:t>2+</a:t>
            </a:r>
            <a:r>
              <a:rPr lang="zh-CN" altLang="en-US" sz="3200" b="1">
                <a:solidFill>
                  <a:schemeClr val="tx1"/>
                </a:solidFill>
                <a:latin typeface="Times New Roman" panose="02020603050405020304" charset="0"/>
                <a:ea typeface="华文楷体" panose="02010600040101010101" charset="-122"/>
                <a:cs typeface="Times New Roman" panose="02020603050405020304" charset="0"/>
              </a:rPr>
              <a:t>、</a:t>
            </a:r>
            <a:r>
              <a:rPr lang="en-US" altLang="zh-CN" sz="3200" b="1">
                <a:solidFill>
                  <a:schemeClr val="tx1"/>
                </a:solidFill>
                <a:latin typeface="Times New Roman" panose="02020603050405020304" charset="0"/>
                <a:ea typeface="华文楷体" panose="02010600040101010101" charset="-122"/>
                <a:cs typeface="Times New Roman" panose="02020603050405020304" charset="0"/>
              </a:rPr>
              <a:t>Fe</a:t>
            </a:r>
            <a:r>
              <a:rPr lang="en-US" altLang="zh-CN" sz="3200" b="1" baseline="30000">
                <a:solidFill>
                  <a:schemeClr val="tx1"/>
                </a:solidFill>
                <a:latin typeface="Times New Roman" panose="02020603050405020304" charset="0"/>
                <a:ea typeface="华文楷体" panose="02010600040101010101" charset="-122"/>
                <a:cs typeface="Times New Roman" panose="02020603050405020304" charset="0"/>
              </a:rPr>
              <a:t>3+</a:t>
            </a:r>
            <a:r>
              <a:rPr lang="zh-CN" altLang="en-US" sz="3200" b="1">
                <a:solidFill>
                  <a:schemeClr val="tx1"/>
                </a:solidFill>
                <a:latin typeface="Times New Roman" panose="02020603050405020304" charset="0"/>
                <a:ea typeface="华文楷体" panose="02010600040101010101" charset="-122"/>
                <a:cs typeface="Times New Roman" panose="02020603050405020304" charset="0"/>
              </a:rPr>
              <a:t>三者之间的相互</a:t>
            </a:r>
            <a:endParaRPr lang="zh-CN" altLang="en-US" sz="3200" b="1">
              <a:solidFill>
                <a:schemeClr val="tx1"/>
              </a:solidFill>
              <a:latin typeface="Times New Roman" panose="02020603050405020304" charset="0"/>
              <a:ea typeface="华文楷体" panose="02010600040101010101" charset="-122"/>
              <a:cs typeface="Times New Roman" panose="02020603050405020304" charset="0"/>
            </a:endParaRPr>
          </a:p>
          <a:p>
            <a:r>
              <a:rPr lang="zh-CN" altLang="en-US" sz="3200" b="1">
                <a:solidFill>
                  <a:schemeClr val="tx1"/>
                </a:solidFill>
                <a:latin typeface="Times New Roman" panose="02020603050405020304" charset="0"/>
                <a:ea typeface="华文楷体" panose="02010600040101010101" charset="-122"/>
                <a:cs typeface="Times New Roman" panose="02020603050405020304" charset="0"/>
              </a:rPr>
              <a:t>转化关系。</a:t>
            </a:r>
            <a:endParaRPr lang="zh-CN" altLang="en-US" sz="3200" b="1">
              <a:solidFill>
                <a:schemeClr val="tx1"/>
              </a:solidFill>
              <a:latin typeface="Times New Roman" panose="02020603050405020304" charset="0"/>
              <a:ea typeface="华文楷体" panose="02010600040101010101" charset="-122"/>
              <a:cs typeface="Times New Roman" panose="020206030504050203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386840" y="1287145"/>
            <a:ext cx="9267190" cy="4399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4000">
                <a:latin typeface="Times New Roman" panose="02020603050405020304" charset="0"/>
                <a:cs typeface="Times New Roman" panose="02020603050405020304" charset="0"/>
              </a:rPr>
              <a:t>                                Fe</a:t>
            </a:r>
            <a:endParaRPr lang="en-US" altLang="zh-CN" sz="40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40000"/>
              </a:lnSpc>
            </a:pPr>
            <a:endParaRPr lang="en-US" altLang="zh-CN" sz="40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40000"/>
              </a:lnSpc>
            </a:pPr>
            <a:endParaRPr lang="en-US" altLang="zh-CN" sz="40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40000"/>
              </a:lnSpc>
            </a:pPr>
            <a:endParaRPr lang="en-US" altLang="zh-CN" sz="40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40000"/>
              </a:lnSpc>
            </a:pPr>
            <a:r>
              <a:rPr lang="en-US" altLang="zh-CN" sz="4000">
                <a:latin typeface="Times New Roman" panose="02020603050405020304" charset="0"/>
                <a:cs typeface="Times New Roman" panose="02020603050405020304" charset="0"/>
              </a:rPr>
              <a:t>Fe</a:t>
            </a:r>
            <a:r>
              <a:rPr lang="en-US" altLang="zh-CN" sz="4000" baseline="30000">
                <a:latin typeface="Times New Roman" panose="02020603050405020304" charset="0"/>
                <a:cs typeface="Times New Roman" panose="02020603050405020304" charset="0"/>
              </a:rPr>
              <a:t>2+</a:t>
            </a:r>
            <a:r>
              <a:rPr lang="en-US" altLang="zh-CN" sz="4000">
                <a:latin typeface="Times New Roman" panose="02020603050405020304" charset="0"/>
                <a:cs typeface="Times New Roman" panose="02020603050405020304" charset="0"/>
              </a:rPr>
              <a:t>                                                          Fe</a:t>
            </a:r>
            <a:r>
              <a:rPr lang="en-US" altLang="zh-CN" sz="4000" baseline="30000">
                <a:latin typeface="Times New Roman" panose="02020603050405020304" charset="0"/>
                <a:cs typeface="Times New Roman" panose="02020603050405020304" charset="0"/>
              </a:rPr>
              <a:t>3+</a:t>
            </a:r>
            <a:endParaRPr lang="en-US" altLang="zh-CN" sz="4000" baseline="30000">
              <a:latin typeface="Times New Roman" panose="02020603050405020304" charset="0"/>
              <a:cs typeface="Times New Roman" panose="02020603050405020304" charset="0"/>
            </a:endParaRPr>
          </a:p>
        </p:txBody>
      </p:sp>
      <p:cxnSp>
        <p:nvCxnSpPr>
          <p:cNvPr id="3" name="直接箭头连接符 2"/>
          <p:cNvCxnSpPr/>
          <p:nvPr/>
        </p:nvCxnSpPr>
        <p:spPr>
          <a:xfrm>
            <a:off x="2420620" y="5194300"/>
            <a:ext cx="7200000" cy="0"/>
          </a:xfrm>
          <a:prstGeom prst="straightConnector1">
            <a:avLst/>
          </a:prstGeom>
          <a:ln w="28575" cmpd="sng">
            <a:solidFill>
              <a:srgbClr val="1D41D5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2264410" y="4726940"/>
            <a:ext cx="7394575" cy="4298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200" b="1">
                <a:solidFill>
                  <a:srgbClr val="1D41D5"/>
                </a:solidFill>
                <a:latin typeface="Times New Roman" panose="02020603050405020304" charset="0"/>
                <a:cs typeface="Times New Roman" panose="02020603050405020304" charset="0"/>
              </a:rPr>
              <a:t>O</a:t>
            </a:r>
            <a:r>
              <a:rPr lang="en-US" altLang="zh-CN" sz="2200" b="1" baseline="-25000">
                <a:solidFill>
                  <a:srgbClr val="1D41D5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zh-CN" altLang="en-US" sz="2200" b="1">
                <a:solidFill>
                  <a:srgbClr val="1D41D5"/>
                </a:solidFill>
                <a:latin typeface="Times New Roman" panose="02020603050405020304" charset="0"/>
                <a:cs typeface="Times New Roman" panose="02020603050405020304" charset="0"/>
              </a:rPr>
              <a:t>、新制氯水</a:t>
            </a:r>
            <a:r>
              <a:rPr lang="en-US" altLang="zh-CN" sz="2200" b="1">
                <a:solidFill>
                  <a:srgbClr val="1D41D5"/>
                </a:solidFill>
                <a:latin typeface="Times New Roman" panose="02020603050405020304" charset="0"/>
                <a:cs typeface="Times New Roman" panose="02020603050405020304" charset="0"/>
              </a:rPr>
              <a:t>(Cl</a:t>
            </a:r>
            <a:r>
              <a:rPr lang="en-US" altLang="zh-CN" sz="2200" b="1" baseline="-25000">
                <a:solidFill>
                  <a:srgbClr val="1D41D5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en-US" altLang="zh-CN" sz="2200" b="1">
                <a:solidFill>
                  <a:srgbClr val="1D41D5"/>
                </a:solidFill>
                <a:latin typeface="Times New Roman" panose="02020603050405020304" charset="0"/>
                <a:cs typeface="Times New Roman" panose="02020603050405020304" charset="0"/>
              </a:rPr>
              <a:t>)</a:t>
            </a:r>
            <a:r>
              <a:rPr lang="zh-CN" altLang="en-US" sz="2200" b="1">
                <a:solidFill>
                  <a:srgbClr val="1D41D5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、</a:t>
            </a:r>
            <a:r>
              <a:rPr lang="en-US" altLang="zh-CN" sz="2200" b="1">
                <a:solidFill>
                  <a:srgbClr val="1D41D5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HClO</a:t>
            </a:r>
            <a:r>
              <a:rPr lang="zh-CN" altLang="en-US" sz="2200" b="1">
                <a:solidFill>
                  <a:srgbClr val="1D41D5"/>
                </a:solidFill>
                <a:latin typeface="Times New Roman" panose="02020603050405020304" charset="0"/>
                <a:cs typeface="Times New Roman" panose="02020603050405020304" charset="0"/>
              </a:rPr>
              <a:t>、</a:t>
            </a:r>
            <a:r>
              <a:rPr lang="en-US" altLang="zh-CN" sz="2200" b="1">
                <a:solidFill>
                  <a:srgbClr val="1D41D5"/>
                </a:solidFill>
                <a:latin typeface="Times New Roman" panose="02020603050405020304" charset="0"/>
                <a:cs typeface="Times New Roman" panose="02020603050405020304" charset="0"/>
              </a:rPr>
              <a:t>H</a:t>
            </a:r>
            <a:r>
              <a:rPr lang="en-US" altLang="zh-CN" sz="2200" b="1" baseline="-25000">
                <a:solidFill>
                  <a:srgbClr val="1D41D5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en-US" altLang="zh-CN" sz="2200" b="1">
                <a:solidFill>
                  <a:srgbClr val="1D41D5"/>
                </a:solidFill>
                <a:latin typeface="Times New Roman" panose="02020603050405020304" charset="0"/>
                <a:cs typeface="Times New Roman" panose="02020603050405020304" charset="0"/>
              </a:rPr>
              <a:t>O</a:t>
            </a:r>
            <a:r>
              <a:rPr lang="en-US" altLang="zh-CN" sz="2200" b="1" baseline="-25000">
                <a:solidFill>
                  <a:srgbClr val="1D41D5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zh-CN" altLang="en-US" sz="2200" b="1">
                <a:solidFill>
                  <a:srgbClr val="1D41D5"/>
                </a:solidFill>
                <a:latin typeface="Times New Roman" panose="02020603050405020304" charset="0"/>
                <a:cs typeface="Times New Roman" panose="02020603050405020304" charset="0"/>
              </a:rPr>
              <a:t>、</a:t>
            </a:r>
            <a:r>
              <a:rPr lang="en-US" altLang="zh-CN" sz="2200" b="1">
                <a:solidFill>
                  <a:srgbClr val="1D41D5"/>
                </a:solidFill>
                <a:latin typeface="Times New Roman" panose="02020603050405020304" charset="0"/>
                <a:cs typeface="Times New Roman" panose="02020603050405020304" charset="0"/>
              </a:rPr>
              <a:t>KMnO</a:t>
            </a:r>
            <a:r>
              <a:rPr lang="en-US" altLang="zh-CN" sz="2200" b="1" baseline="-25000">
                <a:solidFill>
                  <a:srgbClr val="1D41D5"/>
                </a:solidFill>
                <a:latin typeface="Times New Roman" panose="02020603050405020304" charset="0"/>
                <a:cs typeface="Times New Roman" panose="02020603050405020304" charset="0"/>
              </a:rPr>
              <a:t>4</a:t>
            </a:r>
            <a:r>
              <a:rPr lang="en-US" altLang="zh-CN" sz="2200" b="1">
                <a:solidFill>
                  <a:srgbClr val="1D41D5"/>
                </a:solidFill>
                <a:latin typeface="Times New Roman" panose="02020603050405020304" charset="0"/>
                <a:cs typeface="Times New Roman" panose="02020603050405020304" charset="0"/>
              </a:rPr>
              <a:t>(H</a:t>
            </a:r>
            <a:r>
              <a:rPr lang="en-US" altLang="zh-CN" sz="2200" b="1" baseline="30000">
                <a:solidFill>
                  <a:srgbClr val="1D41D5"/>
                </a:solidFill>
                <a:latin typeface="Times New Roman" panose="02020603050405020304" charset="0"/>
                <a:cs typeface="Times New Roman" panose="02020603050405020304" charset="0"/>
              </a:rPr>
              <a:t>+</a:t>
            </a:r>
            <a:r>
              <a:rPr lang="en-US" altLang="zh-CN" sz="2200" b="1">
                <a:solidFill>
                  <a:srgbClr val="1D41D5"/>
                </a:solidFill>
                <a:latin typeface="Times New Roman" panose="02020603050405020304" charset="0"/>
                <a:cs typeface="Times New Roman" panose="02020603050405020304" charset="0"/>
              </a:rPr>
              <a:t>)</a:t>
            </a:r>
            <a:r>
              <a:rPr lang="en-US" altLang="zh-CN" sz="2200" b="1" baseline="-25000">
                <a:solidFill>
                  <a:srgbClr val="1D41D5"/>
                </a:solidFill>
                <a:latin typeface="Times New Roman" panose="02020603050405020304" charset="0"/>
                <a:cs typeface="Times New Roman" panose="02020603050405020304" charset="0"/>
              </a:rPr>
              <a:t>(aq)</a:t>
            </a:r>
            <a:r>
              <a:rPr lang="zh-CN" altLang="en-US" sz="2200" b="1">
                <a:solidFill>
                  <a:srgbClr val="1D41D5"/>
                </a:solidFill>
                <a:latin typeface="Times New Roman" panose="02020603050405020304" charset="0"/>
                <a:cs typeface="Times New Roman" panose="02020603050405020304" charset="0"/>
              </a:rPr>
              <a:t>、</a:t>
            </a:r>
            <a:r>
              <a:rPr lang="en-US" altLang="zh-CN" sz="2200" b="1">
                <a:solidFill>
                  <a:srgbClr val="1D41D5"/>
                </a:solidFill>
                <a:latin typeface="Times New Roman" panose="02020603050405020304" charset="0"/>
                <a:cs typeface="Times New Roman" panose="02020603050405020304" charset="0"/>
              </a:rPr>
              <a:t>HNO</a:t>
            </a:r>
            <a:r>
              <a:rPr lang="en-US" altLang="zh-CN" sz="2200" b="1" baseline="-25000">
                <a:solidFill>
                  <a:srgbClr val="1D41D5"/>
                </a:solidFill>
                <a:latin typeface="Times New Roman" panose="02020603050405020304" charset="0"/>
                <a:cs typeface="Times New Roman" panose="02020603050405020304" charset="0"/>
              </a:rPr>
              <a:t>3</a:t>
            </a:r>
            <a:endParaRPr lang="en-US" altLang="zh-CN" sz="2200" b="1" baseline="-25000">
              <a:solidFill>
                <a:srgbClr val="1D41D5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 flipH="1">
            <a:off x="2366645" y="5359400"/>
            <a:ext cx="7236000" cy="0"/>
          </a:xfrm>
          <a:prstGeom prst="straightConnector1">
            <a:avLst/>
          </a:prstGeom>
          <a:ln w="25400">
            <a:solidFill>
              <a:srgbClr val="840C1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4331970" y="5386070"/>
            <a:ext cx="304990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1">
                <a:solidFill>
                  <a:srgbClr val="840C18"/>
                </a:solidFill>
                <a:latin typeface="Times New Roman" panose="02020603050405020304" charset="0"/>
                <a:cs typeface="Times New Roman" panose="02020603050405020304" charset="0"/>
              </a:rPr>
              <a:t>Fe</a:t>
            </a:r>
            <a:r>
              <a:rPr lang="zh-CN" altLang="en-US" sz="2400" b="1">
                <a:solidFill>
                  <a:srgbClr val="840C18"/>
                </a:solidFill>
                <a:latin typeface="Times New Roman" panose="02020603050405020304" charset="0"/>
                <a:cs typeface="Times New Roman" panose="02020603050405020304" charset="0"/>
              </a:rPr>
              <a:t>、</a:t>
            </a:r>
            <a:r>
              <a:rPr lang="en-US" altLang="zh-CN" sz="2400" b="1">
                <a:solidFill>
                  <a:srgbClr val="840C18"/>
                </a:solidFill>
                <a:latin typeface="Times New Roman" panose="02020603050405020304" charset="0"/>
                <a:cs typeface="Times New Roman" panose="02020603050405020304" charset="0"/>
              </a:rPr>
              <a:t>Cu</a:t>
            </a:r>
            <a:r>
              <a:rPr lang="zh-CN" altLang="en-US" sz="2400" b="1">
                <a:solidFill>
                  <a:srgbClr val="840C18"/>
                </a:solidFill>
                <a:latin typeface="Times New Roman" panose="02020603050405020304" charset="0"/>
                <a:cs typeface="Times New Roman" panose="02020603050405020304" charset="0"/>
              </a:rPr>
              <a:t>、</a:t>
            </a:r>
            <a:r>
              <a:rPr lang="en-US" altLang="zh-CN" sz="2400" b="1">
                <a:solidFill>
                  <a:srgbClr val="840C18"/>
                </a:solidFill>
                <a:latin typeface="Times New Roman" panose="02020603050405020304" charset="0"/>
                <a:cs typeface="Times New Roman" panose="02020603050405020304" charset="0"/>
              </a:rPr>
              <a:t>Zn(</a:t>
            </a:r>
            <a:r>
              <a:rPr lang="zh-CN" altLang="en-US" sz="2400" b="1">
                <a:solidFill>
                  <a:srgbClr val="840C18"/>
                </a:solidFill>
                <a:latin typeface="Times New Roman" panose="02020603050405020304" charset="0"/>
                <a:cs typeface="Times New Roman" panose="02020603050405020304" charset="0"/>
              </a:rPr>
              <a:t>少</a:t>
            </a:r>
            <a:r>
              <a:rPr lang="en-US" altLang="zh-CN" sz="2400" b="1">
                <a:solidFill>
                  <a:srgbClr val="840C18"/>
                </a:solidFill>
                <a:latin typeface="Times New Roman" panose="02020603050405020304" charset="0"/>
                <a:cs typeface="Times New Roman" panose="02020603050405020304" charset="0"/>
              </a:rPr>
              <a:t>)</a:t>
            </a:r>
            <a:r>
              <a:rPr lang="zh-CN" altLang="en-US" sz="2400" b="1">
                <a:solidFill>
                  <a:srgbClr val="840C18"/>
                </a:solidFill>
                <a:latin typeface="Times New Roman" panose="02020603050405020304" charset="0"/>
                <a:cs typeface="Times New Roman" panose="02020603050405020304" charset="0"/>
              </a:rPr>
              <a:t>、</a:t>
            </a:r>
            <a:r>
              <a:rPr lang="en-US" altLang="zh-CN" sz="2400" b="1">
                <a:solidFill>
                  <a:srgbClr val="840C18"/>
                </a:solidFill>
                <a:latin typeface="Times New Roman" panose="02020603050405020304" charset="0"/>
                <a:cs typeface="Times New Roman" panose="02020603050405020304" charset="0"/>
              </a:rPr>
              <a:t>KI</a:t>
            </a:r>
            <a:endParaRPr lang="zh-CN" altLang="en-US" sz="2400" b="1" baseline="-25000">
              <a:solidFill>
                <a:srgbClr val="840C18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 flipV="1">
            <a:off x="1775460" y="1866900"/>
            <a:ext cx="3631565" cy="2863215"/>
          </a:xfrm>
          <a:prstGeom prst="straightConnector1">
            <a:avLst/>
          </a:prstGeom>
          <a:ln w="25400">
            <a:solidFill>
              <a:srgbClr val="840C1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 rot="19380000">
            <a:off x="2663190" y="2959735"/>
            <a:ext cx="130111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>
                <a:solidFill>
                  <a:srgbClr val="840C18"/>
                </a:solidFill>
              </a:rPr>
              <a:t>Zn</a:t>
            </a:r>
            <a:r>
              <a:rPr lang="zh-CN" altLang="en-US" sz="2400" b="1">
                <a:solidFill>
                  <a:srgbClr val="840C18"/>
                </a:solidFill>
              </a:rPr>
              <a:t>、</a:t>
            </a:r>
            <a:r>
              <a:rPr lang="en-US" altLang="zh-CN" sz="2400" b="1">
                <a:solidFill>
                  <a:srgbClr val="840C18"/>
                </a:solidFill>
              </a:rPr>
              <a:t>Mg</a:t>
            </a:r>
            <a:endParaRPr lang="en-US" altLang="zh-CN" sz="2400" b="1">
              <a:solidFill>
                <a:srgbClr val="840C18"/>
              </a:solidFill>
            </a:endParaRPr>
          </a:p>
        </p:txBody>
      </p:sp>
      <p:cxnSp>
        <p:nvCxnSpPr>
          <p:cNvPr id="10" name="直接箭头连接符 9"/>
          <p:cNvCxnSpPr/>
          <p:nvPr/>
        </p:nvCxnSpPr>
        <p:spPr>
          <a:xfrm flipH="1">
            <a:off x="1900555" y="2037080"/>
            <a:ext cx="3561715" cy="2843530"/>
          </a:xfrm>
          <a:prstGeom prst="straightConnector1">
            <a:avLst/>
          </a:prstGeom>
          <a:ln w="19050">
            <a:solidFill>
              <a:srgbClr val="1D41D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 rot="19260000">
            <a:off x="1951990" y="3234690"/>
            <a:ext cx="41370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>
                <a:solidFill>
                  <a:srgbClr val="1D41D5"/>
                </a:solidFill>
              </a:rPr>
              <a:t>HCl</a:t>
            </a:r>
            <a:r>
              <a:rPr lang="zh-CN" altLang="en-US" sz="2400" b="1">
                <a:solidFill>
                  <a:srgbClr val="1D41D5"/>
                </a:solidFill>
              </a:rPr>
              <a:t>、稀硫酸、</a:t>
            </a:r>
            <a:r>
              <a:rPr lang="en-US" altLang="zh-CN" sz="2400" b="1">
                <a:solidFill>
                  <a:srgbClr val="1D41D5"/>
                </a:solidFill>
              </a:rPr>
              <a:t>CuCl</a:t>
            </a:r>
            <a:r>
              <a:rPr lang="en-US" altLang="zh-CN" sz="2400" b="1" baseline="-25000">
                <a:solidFill>
                  <a:srgbClr val="1D41D5"/>
                </a:solidFill>
              </a:rPr>
              <a:t>2</a:t>
            </a:r>
            <a:r>
              <a:rPr lang="zh-CN" altLang="en-US" sz="2400" b="1">
                <a:solidFill>
                  <a:srgbClr val="1D41D5"/>
                </a:solidFill>
              </a:rPr>
              <a:t>、</a:t>
            </a:r>
            <a:r>
              <a:rPr lang="en-US" altLang="zh-CN" sz="2400" b="1">
                <a:solidFill>
                  <a:srgbClr val="1D41D5"/>
                </a:solidFill>
              </a:rPr>
              <a:t>FeCl</a:t>
            </a:r>
            <a:r>
              <a:rPr lang="en-US" altLang="zh-CN" sz="2400" b="1" baseline="-25000">
                <a:solidFill>
                  <a:srgbClr val="1D41D5"/>
                </a:solidFill>
              </a:rPr>
              <a:t>3</a:t>
            </a:r>
            <a:endParaRPr lang="en-US" altLang="zh-CN" sz="2400" b="1" baseline="-25000">
              <a:solidFill>
                <a:srgbClr val="1D41D5"/>
              </a:solidFill>
            </a:endParaRPr>
          </a:p>
        </p:txBody>
      </p:sp>
      <p:cxnSp>
        <p:nvCxnSpPr>
          <p:cNvPr id="12" name="直接箭头连接符 11"/>
          <p:cNvCxnSpPr/>
          <p:nvPr/>
        </p:nvCxnSpPr>
        <p:spPr>
          <a:xfrm>
            <a:off x="6162675" y="1926590"/>
            <a:ext cx="4020820" cy="2933065"/>
          </a:xfrm>
          <a:prstGeom prst="straightConnector1">
            <a:avLst/>
          </a:prstGeom>
          <a:ln w="22225">
            <a:solidFill>
              <a:srgbClr val="840C1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 rot="2100000">
            <a:off x="7237095" y="2994660"/>
            <a:ext cx="220154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>
                <a:solidFill>
                  <a:srgbClr val="840C18"/>
                </a:solidFill>
              </a:rPr>
              <a:t>Cl</a:t>
            </a:r>
            <a:r>
              <a:rPr lang="en-US" altLang="zh-CN" sz="2400" b="1" baseline="-25000">
                <a:solidFill>
                  <a:srgbClr val="840C18"/>
                </a:solidFill>
              </a:rPr>
              <a:t>2</a:t>
            </a:r>
            <a:r>
              <a:rPr lang="zh-CN" altLang="en-US" sz="2400" b="1">
                <a:solidFill>
                  <a:srgbClr val="840C18"/>
                </a:solidFill>
              </a:rPr>
              <a:t>、</a:t>
            </a:r>
            <a:r>
              <a:rPr lang="en-US" altLang="zh-CN" sz="2400" b="1">
                <a:solidFill>
                  <a:srgbClr val="840C18"/>
                </a:solidFill>
              </a:rPr>
              <a:t>HNO</a:t>
            </a:r>
            <a:r>
              <a:rPr lang="en-US" altLang="zh-CN" sz="2400" b="1" baseline="-25000">
                <a:solidFill>
                  <a:srgbClr val="840C18"/>
                </a:solidFill>
              </a:rPr>
              <a:t>3</a:t>
            </a:r>
            <a:r>
              <a:rPr lang="en-US" altLang="zh-CN" sz="2400" b="1">
                <a:solidFill>
                  <a:srgbClr val="840C18"/>
                </a:solidFill>
              </a:rPr>
              <a:t>(</a:t>
            </a:r>
            <a:r>
              <a:rPr lang="zh-CN" altLang="en-US" sz="2400" b="1">
                <a:solidFill>
                  <a:srgbClr val="840C18"/>
                </a:solidFill>
              </a:rPr>
              <a:t>足</a:t>
            </a:r>
            <a:r>
              <a:rPr lang="en-US" altLang="zh-CN" sz="2400" b="1">
                <a:solidFill>
                  <a:srgbClr val="840C18"/>
                </a:solidFill>
              </a:rPr>
              <a:t>)</a:t>
            </a:r>
            <a:endParaRPr lang="en-US" altLang="zh-CN" sz="2400" b="1">
              <a:solidFill>
                <a:srgbClr val="840C18"/>
              </a:solidFill>
            </a:endParaRPr>
          </a:p>
        </p:txBody>
      </p:sp>
      <p:cxnSp>
        <p:nvCxnSpPr>
          <p:cNvPr id="14" name="直接箭头连接符 13"/>
          <p:cNvCxnSpPr/>
          <p:nvPr/>
        </p:nvCxnSpPr>
        <p:spPr>
          <a:xfrm flipH="1" flipV="1">
            <a:off x="6075045" y="2125980"/>
            <a:ext cx="3821430" cy="2813685"/>
          </a:xfrm>
          <a:prstGeom prst="straightConnector1">
            <a:avLst/>
          </a:prstGeom>
          <a:ln w="25400">
            <a:solidFill>
              <a:srgbClr val="1D41D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 rot="2220000">
            <a:off x="6391910" y="3235325"/>
            <a:ext cx="232029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>
                <a:solidFill>
                  <a:srgbClr val="1D41D5"/>
                </a:solidFill>
                <a:latin typeface="Times New Roman" panose="02020603050405020304" charset="0"/>
                <a:cs typeface="Times New Roman" panose="02020603050405020304" charset="0"/>
              </a:rPr>
              <a:t>Zn(</a:t>
            </a:r>
            <a:r>
              <a:rPr lang="zh-CN" altLang="en-US" sz="2400" b="1">
                <a:solidFill>
                  <a:srgbClr val="1D41D5"/>
                </a:solidFill>
                <a:latin typeface="Times New Roman" panose="02020603050405020304" charset="0"/>
                <a:cs typeface="Times New Roman" panose="02020603050405020304" charset="0"/>
              </a:rPr>
              <a:t>足</a:t>
            </a:r>
            <a:r>
              <a:rPr lang="en-US" altLang="zh-CN" sz="2400" b="1">
                <a:solidFill>
                  <a:srgbClr val="1D41D5"/>
                </a:solidFill>
                <a:latin typeface="Times New Roman" panose="02020603050405020304" charset="0"/>
                <a:cs typeface="Times New Roman" panose="02020603050405020304" charset="0"/>
              </a:rPr>
              <a:t>)</a:t>
            </a:r>
            <a:r>
              <a:rPr lang="zh-CN" altLang="en-US" sz="2400" b="1">
                <a:solidFill>
                  <a:srgbClr val="1D41D5"/>
                </a:solidFill>
                <a:latin typeface="Times New Roman" panose="02020603050405020304" charset="0"/>
                <a:cs typeface="Times New Roman" panose="02020603050405020304" charset="0"/>
              </a:rPr>
              <a:t>、</a:t>
            </a:r>
            <a:r>
              <a:rPr lang="en-US" altLang="zh-CN" sz="2400" b="1">
                <a:solidFill>
                  <a:srgbClr val="1D41D5"/>
                </a:solidFill>
                <a:latin typeface="Times New Roman" panose="02020603050405020304" charset="0"/>
                <a:cs typeface="Times New Roman" panose="02020603050405020304" charset="0"/>
              </a:rPr>
              <a:t>Mg(</a:t>
            </a:r>
            <a:r>
              <a:rPr lang="zh-CN" altLang="en-US" sz="2400" b="1">
                <a:solidFill>
                  <a:srgbClr val="1D41D5"/>
                </a:solidFill>
                <a:latin typeface="Times New Roman" panose="02020603050405020304" charset="0"/>
                <a:cs typeface="Times New Roman" panose="02020603050405020304" charset="0"/>
              </a:rPr>
              <a:t>足</a:t>
            </a:r>
            <a:r>
              <a:rPr lang="en-US" altLang="zh-CN" sz="2400" b="1">
                <a:solidFill>
                  <a:srgbClr val="1D41D5"/>
                </a:solidFill>
                <a:latin typeface="Times New Roman" panose="02020603050405020304" charset="0"/>
                <a:cs typeface="Times New Roman" panose="02020603050405020304" charset="0"/>
              </a:rPr>
              <a:t>)</a:t>
            </a:r>
            <a:endParaRPr lang="en-US" altLang="zh-CN" sz="2400" b="1">
              <a:solidFill>
                <a:srgbClr val="1D41D5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5" grpId="1"/>
      <p:bldP spid="7" grpId="0"/>
      <p:bldP spid="7" grpId="1"/>
      <p:bldP spid="9" grpId="0"/>
      <p:bldP spid="9" grpId="1"/>
      <p:bldP spid="11" grpId="0"/>
      <p:bldP spid="11" grpId="1"/>
      <p:bldP spid="13" grpId="0"/>
      <p:bldP spid="13" grpId="1"/>
      <p:bldP spid="15" grpId="0"/>
      <p:bldP spid="15" grpId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1154</Words>
  <Application>WPS 演示</Application>
  <PresentationFormat>自定义</PresentationFormat>
  <Paragraphs>165</Paragraphs>
  <Slides>8</Slides>
  <Notes>5</Notes>
  <HiddenSlides>2</HiddenSlides>
  <MMClips>3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4" baseType="lpstr">
      <vt:lpstr>Arial</vt:lpstr>
      <vt:lpstr>宋体</vt:lpstr>
      <vt:lpstr>Wingdings</vt:lpstr>
      <vt:lpstr>华文行楷</vt:lpstr>
      <vt:lpstr>华文楷体</vt:lpstr>
      <vt:lpstr>Times New Roman</vt:lpstr>
      <vt:lpstr>Symbol</vt:lpstr>
      <vt:lpstr>黑体</vt:lpstr>
      <vt:lpstr>微软雅黑</vt:lpstr>
      <vt:lpstr>Arial Unicode MS</vt:lpstr>
      <vt:lpstr>Arial Black</vt:lpstr>
      <vt:lpstr>Wingdings</vt:lpstr>
      <vt:lpstr>华文新魏</vt:lpstr>
      <vt:lpstr>等线</vt:lpstr>
      <vt:lpstr>楷体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HP</dc:creator>
  <cp:lastModifiedBy>HP</cp:lastModifiedBy>
  <cp:revision>106</cp:revision>
  <dcterms:created xsi:type="dcterms:W3CDTF">2020-11-12T07:20:00Z</dcterms:created>
  <dcterms:modified xsi:type="dcterms:W3CDTF">2021-04-05T08:17:13Z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2052-11.8.2.8506</vt:lpwstr>
  </property>
</Properties>
</file>