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  <p:sldMasterId id="2147483864" r:id="rId2"/>
    <p:sldMasterId id="2147483996" r:id="rId3"/>
  </p:sldMasterIdLst>
  <p:notesMasterIdLst>
    <p:notesMasterId r:id="rId22"/>
  </p:notesMasterIdLst>
  <p:sldIdLst>
    <p:sldId id="256" r:id="rId4"/>
    <p:sldId id="257" r:id="rId5"/>
    <p:sldId id="289" r:id="rId6"/>
    <p:sldId id="268" r:id="rId7"/>
    <p:sldId id="290" r:id="rId8"/>
    <p:sldId id="286" r:id="rId9"/>
    <p:sldId id="287" r:id="rId10"/>
    <p:sldId id="288" r:id="rId11"/>
    <p:sldId id="270" r:id="rId12"/>
    <p:sldId id="281" r:id="rId13"/>
    <p:sldId id="282" r:id="rId14"/>
    <p:sldId id="284" r:id="rId15"/>
    <p:sldId id="283" r:id="rId16"/>
    <p:sldId id="273" r:id="rId17"/>
    <p:sldId id="274" r:id="rId18"/>
    <p:sldId id="264" r:id="rId19"/>
    <p:sldId id="280" r:id="rId20"/>
    <p:sldId id="285" r:id="rId2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华文新魏"/>
        <a:cs typeface="华文新魏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华文新魏"/>
        <a:cs typeface="华文新魏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华文新魏"/>
        <a:cs typeface="华文新魏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华文新魏"/>
        <a:cs typeface="华文新魏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华文新魏"/>
        <a:cs typeface="华文新魏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华文新魏"/>
        <a:cs typeface="华文新魏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华文新魏"/>
        <a:cs typeface="华文新魏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华文新魏"/>
        <a:cs typeface="华文新魏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华文新魏"/>
        <a:cs typeface="华文新魏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0000"/>
    <a:srgbClr val="1A03C5"/>
    <a:srgbClr val="B4B7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799B23B-EC83-4686-B30A-512413B5E67A}" styleName="浅色样式 3 - 强调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0" autoAdjust="0"/>
    <p:restoredTop sz="94660"/>
  </p:normalViewPr>
  <p:slideViewPr>
    <p:cSldViewPr>
      <p:cViewPr varScale="1">
        <p:scale>
          <a:sx n="64" d="100"/>
          <a:sy n="64" d="100"/>
        </p:scale>
        <p:origin x="132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D545870-6F75-4201-9FA1-09413ED80D57}" type="datetimeFigureOut">
              <a:rPr lang="zh-CN" altLang="en-US"/>
              <a:pPr>
                <a:defRPr/>
              </a:pPr>
              <a:t>2021/4/8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C66B3AE-698C-4D26-9BE4-E45576699A9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等线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等线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等线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等线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等线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0963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48513F9-095C-4CE3-9598-D3BF8771E38F}" type="slidenum">
              <a:rPr lang="zh-CN" altLang="en-US"/>
              <a:pPr/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66B3AE-698C-4D26-9BE4-E45576699A9B}" type="slidenum">
              <a:rPr lang="zh-CN" altLang="en-US" smtClean="0"/>
              <a:pPr>
                <a:defRPr/>
              </a:pPr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7820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AB138-644F-43D7-A631-5AE8D4B59DDB}" type="datetimeFigureOut">
              <a:rPr lang="zh-CN" altLang="en-US"/>
              <a:pPr>
                <a:defRPr/>
              </a:pPr>
              <a:t>2021/4/8</a:t>
            </a:fld>
            <a:endParaRPr lang="zh-CN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ECC5B-0BF1-443A-9D28-B86BAECDD54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1C4B8-CC0E-4527-B956-CE1DAABEC686}" type="datetimeFigureOut">
              <a:rPr lang="zh-CN" altLang="en-US"/>
              <a:pPr>
                <a:defRPr/>
              </a:pPr>
              <a:t>2021/4/8</a:t>
            </a:fld>
            <a:endParaRPr lang="zh-CN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0A5E8-A448-449E-9307-7E7C0038F7D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11138"/>
            <a:ext cx="2057400" cy="59150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11138"/>
            <a:ext cx="6019800" cy="59150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A21E3-8136-4467-BA02-106E006BDCAC}" type="datetimeFigureOut">
              <a:rPr lang="zh-CN" altLang="en-US"/>
              <a:pPr>
                <a:defRPr/>
              </a:pPr>
              <a:t>2021/4/8</a:t>
            </a:fld>
            <a:endParaRPr lang="zh-CN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FE7C1-1476-4D0B-BF93-DB912F72E7D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C450B2-6DB0-45B8-97E0-B5787A937629}" type="datetimeFigureOut">
              <a:rPr lang="en-US"/>
              <a:pPr>
                <a:defRPr/>
              </a:pPr>
              <a:t>4/8/2021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8817A-8CD0-4B06-B977-04A570A12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D3952-06B6-4589-B9AB-8A0463D4393D}" type="datetimeFigureOut">
              <a:rPr lang="en-US"/>
              <a:pPr>
                <a:defRPr/>
              </a:pPr>
              <a:t>4/8/2021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ABA1B-DB05-419C-BB5E-3DF244C05A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ECBE7-1693-4C30-B632-26F914F588FA}" type="datetimeFigureOut">
              <a:rPr lang="en-US"/>
              <a:pPr>
                <a:defRPr/>
              </a:pPr>
              <a:t>4/8/2021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F91C6-71FD-464B-8911-4EA5A2BD3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D8784-BF8A-4789-A6FE-0574A6A6EC3B}" type="datetimeFigureOut">
              <a:rPr lang="en-US"/>
              <a:pPr>
                <a:defRPr/>
              </a:pPr>
              <a:t>4/8/2021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2C1FD-B225-443D-8AD7-941C7B519B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0EB97-E8AB-4CFB-B43C-F7AD21F93022}" type="datetimeFigureOut">
              <a:rPr lang="en-US"/>
              <a:pPr>
                <a:defRPr/>
              </a:pPr>
              <a:t>4/8/2021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8B232-9FD1-4885-82ED-2097F60CA8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E0C35-0952-46B2-BBB0-CC1CA9EEFF97}" type="datetimeFigureOut">
              <a:rPr lang="en-US"/>
              <a:pPr>
                <a:defRPr/>
              </a:pPr>
              <a:t>4/8/2021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E355B-50C0-4C9B-B0F1-86F3A2FB5D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A43EA-C624-45A2-8DD1-64820139FAB3}" type="datetimeFigureOut">
              <a:rPr lang="en-US"/>
              <a:pPr>
                <a:defRPr/>
              </a:pPr>
              <a:t>4/8/2021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4A9BB-7BA0-4434-8825-8B373E6A99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43841-6718-4260-8674-C2D577BC857B}" type="datetimeFigureOut">
              <a:rPr lang="en-US"/>
              <a:pPr>
                <a:defRPr/>
              </a:pPr>
              <a:t>4/8/2021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0F93A-C1CB-4886-A8CA-1F8E6DE0A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D5486-4B0C-494F-B92F-F4742CAB440A}" type="datetimeFigureOut">
              <a:rPr lang="zh-CN" altLang="en-US"/>
              <a:pPr>
                <a:defRPr/>
              </a:pPr>
              <a:t>2021/4/8</a:t>
            </a:fld>
            <a:endParaRPr lang="zh-CN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0C131-8DD8-49B7-8A2E-BC082B44CED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88967-E5CC-4714-8429-62196FF885AC}" type="datetimeFigureOut">
              <a:rPr lang="en-US"/>
              <a:pPr>
                <a:defRPr/>
              </a:pPr>
              <a:t>4/8/2021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86A3E-93A9-4917-A88D-0F57200880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6C44F-70BF-4452-82B8-4B388651AF5D}" type="datetimeFigureOut">
              <a:rPr lang="en-US"/>
              <a:pPr>
                <a:defRPr/>
              </a:pPr>
              <a:t>4/8/2021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7FC8B-DFEB-487E-BC88-D2548321E0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11138"/>
            <a:ext cx="2057400" cy="59150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11138"/>
            <a:ext cx="6019800" cy="59150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8E987-6861-425E-8338-D2099D578484}" type="datetimeFigureOut">
              <a:rPr lang="en-US"/>
              <a:pPr>
                <a:defRPr/>
              </a:pPr>
              <a:t>4/8/2021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1C7AD-2FA4-404A-B12E-239661D99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矩形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矩形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矩形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直接连接符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1" name="直接连接符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2" name="直接连接符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3" name="直接连接符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4" name="直接连接符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5" name="直接连接符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6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椭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椭圆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椭圆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椭圆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椭圆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22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6628B-1CB2-4B3C-89FB-D826626FF7D2}" type="datetimeFigureOut">
              <a:rPr lang="zh-CN" altLang="en-US"/>
              <a:pPr>
                <a:defRPr/>
              </a:pPr>
              <a:t>2021/4/8</a:t>
            </a:fld>
            <a:endParaRPr lang="zh-CN" altLang="en-US"/>
          </a:p>
        </p:txBody>
      </p:sp>
      <p:sp>
        <p:nvSpPr>
          <p:cNvPr id="23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4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94B6C-F83A-4F58-BFBE-974D96CE80C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E219714-7D2D-4DA0-B6D6-B336AFFB9138}" type="datetimeFigureOut">
              <a:rPr lang="zh-CN" altLang="en-US"/>
              <a:pPr>
                <a:defRPr/>
              </a:pPr>
              <a:t>2021/4/8</a:t>
            </a:fld>
            <a:endParaRPr lang="zh-CN" altLang="en-US"/>
          </a:p>
        </p:txBody>
      </p:sp>
      <p:sp>
        <p:nvSpPr>
          <p:cNvPr id="5" name="灯片编号占位符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7DD82F8-37E0-4E3C-827C-499CF2B27C5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6" name="页脚占位符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矩形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矩形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矩形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直接连接符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9" name="直接连接符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0" name="直接连接符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1" name="直接连接符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2" name="直接连接符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3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椭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椭圆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椭圆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椭圆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椭圆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直接连接符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0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19574-0EFA-4861-8271-31D04FF2946B}" type="datetimeFigureOut">
              <a:rPr lang="zh-CN" altLang="en-US"/>
              <a:pPr>
                <a:defRPr/>
              </a:pPr>
              <a:t>2021/4/8</a:t>
            </a:fld>
            <a:endParaRPr lang="zh-CN" altLang="en-US"/>
          </a:p>
        </p:txBody>
      </p:sp>
      <p:sp>
        <p:nvSpPr>
          <p:cNvPr id="21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2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E52C9-17E6-453E-8E49-0C2F174941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EDC51-7E85-485C-9EDA-078288903622}" type="datetimeFigureOut">
              <a:rPr lang="zh-CN" altLang="en-US"/>
              <a:pPr>
                <a:defRPr/>
              </a:pPr>
              <a:t>2021/4/8</a:t>
            </a:fld>
            <a:endParaRPr lang="zh-CN" altLang="en-US"/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054C-FE27-4269-9199-F573222D980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7A6AF-804A-4B7B-A773-D3694EE5DB9B}" type="datetimeFigureOut">
              <a:rPr lang="zh-CN" altLang="en-US"/>
              <a:pPr>
                <a:defRPr/>
              </a:pPr>
              <a:t>2021/4/8</a:t>
            </a:fld>
            <a:endParaRPr lang="zh-CN" altLang="en-US"/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D6397-B0B2-467A-A074-2795604A34A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B4F3971-B20D-46D8-BE4C-5BDCAF062408}" type="datetimeFigureOut">
              <a:rPr lang="zh-CN" altLang="en-US"/>
              <a:pPr>
                <a:defRPr/>
              </a:pPr>
              <a:t>2021/4/8</a:t>
            </a:fld>
            <a:endParaRPr lang="zh-CN" altLang="en-US"/>
          </a:p>
        </p:txBody>
      </p:sp>
      <p:sp>
        <p:nvSpPr>
          <p:cNvPr id="4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6C2D867-C396-4C0B-BEFB-26557561642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5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7484E-0200-4C41-B6A4-74E6878C2FBB}" type="datetimeFigureOut">
              <a:rPr lang="zh-CN" altLang="en-US"/>
              <a:pPr>
                <a:defRPr/>
              </a:pPr>
              <a:t>2021/4/8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598FE-AAC3-4CAD-8767-DA5BE3F2323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72606-82D6-4844-8BF8-B97D3D5A0D30}" type="datetimeFigureOut">
              <a:rPr lang="zh-CN" altLang="en-US"/>
              <a:pPr>
                <a:defRPr/>
              </a:pPr>
              <a:t>2021/4/8</a:t>
            </a:fld>
            <a:endParaRPr lang="zh-CN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AF70A-8236-4AD0-8D04-658394AC647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接连接符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6" name="直接连接符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7" name="直接连接符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8" name="直接连接符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9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直接连接符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1" name="椭圆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2" name="日期占位符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7981428-E3AF-41E8-BC36-17B5065149B4}" type="datetimeFigureOut">
              <a:rPr lang="zh-CN" altLang="en-US"/>
              <a:pPr>
                <a:defRPr/>
              </a:pPr>
              <a:t>2021/4/8</a:t>
            </a:fld>
            <a:endParaRPr lang="zh-CN" altLang="en-US"/>
          </a:p>
        </p:txBody>
      </p:sp>
      <p:sp>
        <p:nvSpPr>
          <p:cNvPr id="13" name="灯片编号占位符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6A43099-E792-417C-BEAC-A0CA8AF4AC2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14" name="页脚占位符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接连接符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6" name="椭圆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直接连接符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直接连接符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0" name="直接连接符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11" name="直接连接符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2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B59EE1D-1A23-48E0-9104-0E03F50ECB09}" type="datetimeFigureOut">
              <a:rPr lang="zh-CN" altLang="en-US"/>
              <a:pPr>
                <a:defRPr/>
              </a:pPr>
              <a:t>2021/4/8</a:t>
            </a:fld>
            <a:endParaRPr lang="zh-CN" altLang="en-US"/>
          </a:p>
        </p:txBody>
      </p:sp>
      <p:sp>
        <p:nvSpPr>
          <p:cNvPr id="13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16D6466-F8A2-4126-A9A2-50840B315EA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14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CB3DD-887E-4480-9A8F-244991DFF888}" type="datetimeFigureOut">
              <a:rPr lang="zh-CN" altLang="en-US"/>
              <a:pPr>
                <a:defRPr/>
              </a:pPr>
              <a:t>2021/4/8</a:t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08645-8872-472B-B2C1-BA83E3220D7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4F995-65DF-42BD-AC16-20D3F9F98C51}" type="datetimeFigureOut">
              <a:rPr lang="zh-CN" altLang="en-US"/>
              <a:pPr>
                <a:defRPr/>
              </a:pPr>
              <a:t>2021/4/8</a:t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298D4-0B80-47CE-9C99-5BE5108339B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19DB7-CE54-4915-9D8C-6A0774D64CC4}" type="datetimeFigureOut">
              <a:rPr lang="zh-CN" altLang="en-US"/>
              <a:pPr>
                <a:defRPr/>
              </a:pPr>
              <a:t>2021/4/8</a:t>
            </a:fld>
            <a:endParaRPr lang="zh-CN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97E42-7B72-4D3B-8DF9-9951EB281FD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B8970-BF9A-414F-9EF8-DA95A70FD95B}" type="datetimeFigureOut">
              <a:rPr lang="zh-CN" altLang="en-US"/>
              <a:pPr>
                <a:defRPr/>
              </a:pPr>
              <a:t>2021/4/8</a:t>
            </a:fld>
            <a:endParaRPr lang="zh-CN" alt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2B461-C641-4E70-B141-98E881FB322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A096-872B-41BE-A151-0C677B50D709}" type="datetimeFigureOut">
              <a:rPr lang="zh-CN" altLang="en-US"/>
              <a:pPr>
                <a:defRPr/>
              </a:pPr>
              <a:t>2021/4/8</a:t>
            </a:fld>
            <a:endParaRPr lang="zh-CN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1785A-5C28-49AA-8DB4-4624476B603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CD244-6A04-4811-9D3B-28127E0F1007}" type="datetimeFigureOut">
              <a:rPr lang="zh-CN" altLang="en-US"/>
              <a:pPr>
                <a:defRPr/>
              </a:pPr>
              <a:t>2021/4/8</a:t>
            </a:fld>
            <a:endParaRPr lang="zh-CN" alt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4C107-C36E-4304-8C8C-FE3135A412C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73FA6-12A0-4C05-99C2-A004B4A506DF}" type="datetimeFigureOut">
              <a:rPr lang="zh-CN" altLang="en-US"/>
              <a:pPr>
                <a:defRPr/>
              </a:pPr>
              <a:t>2021/4/8</a:t>
            </a:fld>
            <a:endParaRPr lang="zh-CN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120C5-6554-4AD4-8F9D-8F8E4EE8802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82AB7-67F9-4B8C-BC25-9541FB5B48AD}" type="datetimeFigureOut">
              <a:rPr lang="zh-CN" altLang="en-US"/>
              <a:pPr>
                <a:defRPr/>
              </a:pPr>
              <a:t>2021/4/8</a:t>
            </a:fld>
            <a:endParaRPr lang="zh-CN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117EE-CFDA-4C87-BF9E-B6F8D67D269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-20638"/>
            <a:ext cx="9144000" cy="1438276"/>
          </a:xfrm>
          <a:prstGeom prst="rect">
            <a:avLst/>
          </a:prstGeom>
          <a:solidFill>
            <a:srgbClr val="243AA8"/>
          </a:solidFill>
          <a:ln w="9525" cmpd="sng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  <a:cs typeface="+mn-cs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5875" y="6742113"/>
            <a:ext cx="9128125" cy="115887"/>
          </a:xfrm>
          <a:prstGeom prst="rect">
            <a:avLst/>
          </a:prstGeom>
          <a:solidFill>
            <a:srgbClr val="C1C1C1"/>
          </a:solidFill>
          <a:ln w="9525">
            <a:noFill/>
            <a:miter lim="800000"/>
            <a:headEnd/>
            <a:tailEnd/>
          </a:ln>
        </p:spPr>
        <p:txBody>
          <a:bodyPr lIns="36000" tIns="7200" rIns="36000" bIns="18000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00">
              <a:latin typeface="+mn-lt"/>
              <a:ea typeface="+mn-ea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5875" y="-9525"/>
            <a:ext cx="9144000" cy="109538"/>
          </a:xfrm>
          <a:prstGeom prst="rect">
            <a:avLst/>
          </a:prstGeom>
          <a:solidFill>
            <a:srgbClr val="C1C1C1"/>
          </a:solidFill>
          <a:ln w="9525">
            <a:noFill/>
            <a:miter lim="800000"/>
            <a:headEnd/>
            <a:tailEnd/>
          </a:ln>
        </p:spPr>
        <p:txBody>
          <a:bodyPr lIns="36000" tIns="7200" rIns="36000" bIns="18000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00">
              <a:latin typeface="+mn-lt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111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C4D7F7A-0774-42BB-B4C1-FFB3F121A042}" type="datetimeFigureOut">
              <a:rPr lang="zh-CN" altLang="en-US"/>
              <a:pPr>
                <a:defRPr/>
              </a:pPr>
              <a:t>2021/4/8</a:t>
            </a:fld>
            <a:endParaRPr lang="zh-CN" alt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289F125-3749-45DB-8359-B0AD71289E2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3" r:id="rId1"/>
    <p:sldLayoutId id="2147484012" r:id="rId2"/>
    <p:sldLayoutId id="2147484011" r:id="rId3"/>
    <p:sldLayoutId id="2147484010" r:id="rId4"/>
    <p:sldLayoutId id="2147484009" r:id="rId5"/>
    <p:sldLayoutId id="2147484008" r:id="rId6"/>
    <p:sldLayoutId id="2147484007" r:id="rId7"/>
    <p:sldLayoutId id="2147484006" r:id="rId8"/>
    <p:sldLayoutId id="2147484005" r:id="rId9"/>
    <p:sldLayoutId id="2147484004" r:id="rId10"/>
    <p:sldLayoutId id="2147484003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隶书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49" charset="-122"/>
          <a:cs typeface="隶书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49" charset="-122"/>
          <a:cs typeface="隶书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49" charset="-122"/>
          <a:cs typeface="隶书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49" charset="-122"/>
          <a:cs typeface="隶书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49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49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49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华文新魏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chemeClr val="tx1"/>
          </a:solidFill>
          <a:latin typeface="+mn-lt"/>
          <a:ea typeface="+mn-ea"/>
          <a:cs typeface="华文新魏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2400">
          <a:solidFill>
            <a:schemeClr val="tx1"/>
          </a:solidFill>
          <a:latin typeface="+mn-lt"/>
          <a:ea typeface="+mn-ea"/>
          <a:cs typeface="华文新魏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  <a:cs typeface="华文新魏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  <a:ea typeface="+mn-ea"/>
          <a:cs typeface="华文新魏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111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331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17B94D4-86FB-430F-9857-F6AE6CABEF1F}" type="datetimeFigureOut">
              <a:rPr lang="en-US"/>
              <a:pPr>
                <a:defRPr/>
              </a:pPr>
              <a:t>4/8/2021</a:t>
            </a:fld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4EDFE18-C694-4CF7-A39F-C2E3DC5B9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4" r:id="rId1"/>
    <p:sldLayoutId id="2147484023" r:id="rId2"/>
    <p:sldLayoutId id="2147484022" r:id="rId3"/>
    <p:sldLayoutId id="2147484021" r:id="rId4"/>
    <p:sldLayoutId id="2147484020" r:id="rId5"/>
    <p:sldLayoutId id="2147484019" r:id="rId6"/>
    <p:sldLayoutId id="2147484018" r:id="rId7"/>
    <p:sldLayoutId id="2147484017" r:id="rId8"/>
    <p:sldLayoutId id="2147484016" r:id="rId9"/>
    <p:sldLayoutId id="2147484015" r:id="rId10"/>
    <p:sldLayoutId id="2147484014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隶书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49" charset="-122"/>
          <a:cs typeface="隶书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49" charset="-122"/>
          <a:cs typeface="隶书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49" charset="-122"/>
          <a:cs typeface="隶书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49" charset="-122"/>
          <a:cs typeface="隶书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49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49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49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  <a:ea typeface="隶书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华文新魏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800">
          <a:solidFill>
            <a:schemeClr val="tx1"/>
          </a:solidFill>
          <a:latin typeface="+mn-lt"/>
          <a:ea typeface="+mn-ea"/>
          <a:cs typeface="华文新魏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华文新魏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  <a:ea typeface="+mn-ea"/>
          <a:cs typeface="华文新魏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  <a:cs typeface="华文新魏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25604" name="文本占位符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CBD05B1-050C-48D1-8271-99620174D204}" type="datetimeFigureOut">
              <a:rPr lang="zh-CN" altLang="en-US"/>
              <a:pPr>
                <a:defRPr/>
              </a:pPr>
              <a:t>2021/4/8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E82B016-6C37-49B7-9A03-C2B4C717EF2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31" r:id="rId2"/>
    <p:sldLayoutId id="2147484032" r:id="rId3"/>
    <p:sldLayoutId id="2147484029" r:id="rId4"/>
    <p:sldLayoutId id="2147484028" r:id="rId5"/>
    <p:sldLayoutId id="2147484033" r:id="rId6"/>
    <p:sldLayoutId id="2147484027" r:id="rId7"/>
    <p:sldLayoutId id="2147484034" r:id="rId8"/>
    <p:sldLayoutId id="2147484035" r:id="rId9"/>
    <p:sldLayoutId id="2147484026" r:id="rId10"/>
    <p:sldLayoutId id="2147484025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华文楷体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  <a:ea typeface="华文楷体"/>
          <a:cs typeface="华文楷体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  <a:ea typeface="华文楷体"/>
          <a:cs typeface="华文楷体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  <a:ea typeface="华文楷体"/>
          <a:cs typeface="华文楷体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  <a:ea typeface="华文楷体"/>
          <a:cs typeface="华文楷体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  <a:ea typeface="华文楷体"/>
          <a:cs typeface="华文楷体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  <a:ea typeface="华文楷体"/>
          <a:cs typeface="华文楷体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  <a:ea typeface="华文楷体"/>
          <a:cs typeface="华文楷体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  <a:ea typeface="华文楷体"/>
          <a:cs typeface="华文楷体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Box 3"/>
          <p:cNvSpPr txBox="1">
            <a:spLocks noChangeArrowheads="1"/>
          </p:cNvSpPr>
          <p:nvPr/>
        </p:nvSpPr>
        <p:spPr bwMode="auto">
          <a:xfrm>
            <a:off x="2700338" y="10525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CN" altLang="en-US">
              <a:latin typeface="Century Schoolbook"/>
              <a:ea typeface="宋体" charset="-122"/>
            </a:endParaRPr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1154113" y="1976438"/>
            <a:ext cx="7848600" cy="259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50000"/>
              </a:lnSpc>
            </a:pPr>
            <a:r>
              <a:rPr lang="zh-CN" altLang="en-US" sz="6000" b="1" dirty="0">
                <a:solidFill>
                  <a:srgbClr val="1A03C5"/>
                </a:solidFill>
                <a:latin typeface="黑体" pitchFamily="49" charset="-122"/>
                <a:ea typeface="黑体" pitchFamily="49" charset="-122"/>
              </a:rPr>
              <a:t>化学反应</a:t>
            </a:r>
            <a:r>
              <a:rPr lang="zh-CN" altLang="en-US" sz="6000" b="1" dirty="0" smtClean="0">
                <a:solidFill>
                  <a:srgbClr val="1A03C5"/>
                </a:solidFill>
                <a:latin typeface="黑体" pitchFamily="49" charset="-122"/>
                <a:ea typeface="黑体" pitchFamily="49" charset="-122"/>
              </a:rPr>
              <a:t>限度说课</a:t>
            </a:r>
            <a:endParaRPr lang="zh-CN" altLang="en-US" sz="6000" b="1" dirty="0">
              <a:solidFill>
                <a:srgbClr val="1A03C5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8915" name="Text Box 5"/>
          <p:cNvSpPr txBox="1">
            <a:spLocks noChangeArrowheads="1"/>
          </p:cNvSpPr>
          <p:nvPr/>
        </p:nvSpPr>
        <p:spPr bwMode="auto">
          <a:xfrm>
            <a:off x="2268538" y="1422400"/>
            <a:ext cx="6480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600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化学必修第二册</a:t>
            </a:r>
          </a:p>
        </p:txBody>
      </p:sp>
      <p:sp>
        <p:nvSpPr>
          <p:cNvPr id="38916" name="Text Box 7"/>
          <p:cNvSpPr txBox="1">
            <a:spLocks noChangeArrowheads="1"/>
          </p:cNvSpPr>
          <p:nvPr/>
        </p:nvSpPr>
        <p:spPr bwMode="auto">
          <a:xfrm>
            <a:off x="2884488" y="4324350"/>
            <a:ext cx="46021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600" b="1">
                <a:latin typeface="Century Schoolbook"/>
                <a:ea typeface="黑体" pitchFamily="49" charset="-122"/>
              </a:rPr>
              <a:t>江门市新会第一中学    林珠玲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Box 3"/>
          <p:cNvSpPr txBox="1">
            <a:spLocks noChangeArrowheads="1"/>
          </p:cNvSpPr>
          <p:nvPr/>
        </p:nvSpPr>
        <p:spPr bwMode="auto">
          <a:xfrm>
            <a:off x="34924" y="46038"/>
            <a:ext cx="8929563" cy="646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四、</a:t>
            </a:r>
            <a:r>
              <a:rPr lang="zh-CN" altLang="en-US" sz="3600" b="1" dirty="0">
                <a:latin typeface="黑体" pitchFamily="49" charset="-122"/>
                <a:ea typeface="黑体" pitchFamily="49" charset="-122"/>
              </a:rPr>
              <a:t>教学过程分析</a:t>
            </a:r>
          </a:p>
        </p:txBody>
      </p:sp>
      <p:sp>
        <p:nvSpPr>
          <p:cNvPr id="5" name="灯片编号占位符 1"/>
          <p:cNvSpPr txBox="1">
            <a:spLocks noGrp="1"/>
          </p:cNvSpPr>
          <p:nvPr/>
        </p:nvSpPr>
        <p:spPr>
          <a:xfrm>
            <a:off x="8293100" y="6858000"/>
            <a:ext cx="457200" cy="228600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6B9A0113-D918-45B8-900A-DBCBABACF2A8}" type="slidenum">
              <a:rPr lang="en-US" altLang="zh-CN" sz="1400" b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en-US" altLang="zh-CN" sz="1400" b="1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3379" name="Group 131"/>
          <p:cNvGraphicFramePr>
            <a:graphicFrameLocks noGrp="1"/>
          </p:cNvGraphicFramePr>
          <p:nvPr/>
        </p:nvGraphicFramePr>
        <p:xfrm>
          <a:off x="46038" y="692150"/>
          <a:ext cx="9061739" cy="6165304"/>
        </p:xfrm>
        <a:graphic>
          <a:graphicData uri="http://schemas.openxmlformats.org/drawingml/2006/table">
            <a:tbl>
              <a:tblPr/>
              <a:tblGrid>
                <a:gridCol w="1788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8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3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270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华文新魏"/>
                        </a:rPr>
                        <a:t>  教学环节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2C1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华文新魏"/>
                        </a:rPr>
                        <a:t>过程实施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2C1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华文新魏"/>
                        </a:rPr>
                        <a:t>  设计意图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2C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82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第二部分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【</a:t>
                      </a: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学习任务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2】</a:t>
                      </a: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定性</a:t>
                      </a: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认识可逆反应</a:t>
                      </a:r>
                    </a:p>
                  </a:txBody>
                  <a:tcPr marL="77411" marR="77411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CD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7121" name="文本框 3"/>
          <p:cNvSpPr txBox="1">
            <a:spLocks noChangeArrowheads="1"/>
          </p:cNvSpPr>
          <p:nvPr/>
        </p:nvSpPr>
        <p:spPr bwMode="auto">
          <a:xfrm>
            <a:off x="2051050" y="6669088"/>
            <a:ext cx="185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47122" name="文本框 5"/>
          <p:cNvSpPr txBox="1">
            <a:spLocks noChangeArrowheads="1"/>
          </p:cNvSpPr>
          <p:nvPr/>
        </p:nvSpPr>
        <p:spPr bwMode="auto">
          <a:xfrm>
            <a:off x="1979613" y="2060575"/>
            <a:ext cx="439261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问题</a:t>
            </a:r>
            <a:r>
              <a:rPr lang="en-US" altLang="zh-CN" sz="2400" b="1" dirty="0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：如何用实验方法检验：</a:t>
            </a:r>
            <a:endParaRPr lang="en-US" altLang="zh-CN" sz="2400" b="1" dirty="0">
              <a:latin typeface="黑体" pitchFamily="49" charset="-122"/>
              <a:ea typeface="黑体" pitchFamily="49" charset="-122"/>
            </a:endParaRPr>
          </a:p>
          <a:p>
            <a:r>
              <a:rPr lang="en-US" altLang="zh-CN" sz="2400" b="1" dirty="0">
                <a:latin typeface="黑体" pitchFamily="49" charset="-122"/>
                <a:ea typeface="黑体" pitchFamily="49" charset="-122"/>
              </a:rPr>
              <a:t>2Fe</a:t>
            </a:r>
            <a:r>
              <a:rPr lang="en-US" altLang="zh-CN" sz="2400" b="1" baseline="30000" dirty="0">
                <a:latin typeface="黑体" pitchFamily="49" charset="-122"/>
                <a:ea typeface="黑体" pitchFamily="49" charset="-122"/>
              </a:rPr>
              <a:t>3+</a:t>
            </a:r>
            <a:r>
              <a:rPr lang="en-US" altLang="zh-CN" sz="2400" b="1" dirty="0">
                <a:latin typeface="黑体" pitchFamily="49" charset="-122"/>
                <a:ea typeface="黑体" pitchFamily="49" charset="-122"/>
              </a:rPr>
              <a:t>+2I</a:t>
            </a:r>
            <a:r>
              <a:rPr lang="en-US" altLang="zh-CN" sz="2400" b="1" baseline="30000" dirty="0">
                <a:latin typeface="黑体" pitchFamily="49" charset="-122"/>
                <a:ea typeface="黑体" pitchFamily="49" charset="-122"/>
              </a:rPr>
              <a:t>-</a:t>
            </a:r>
            <a:r>
              <a:rPr lang="en-US" altLang="zh-CN" sz="2400" b="1" dirty="0">
                <a:latin typeface="黑体" pitchFamily="49" charset="-122"/>
                <a:ea typeface="黑体" pitchFamily="49" charset="-122"/>
              </a:rPr>
              <a:t>=I</a:t>
            </a:r>
            <a:r>
              <a:rPr lang="en-US" altLang="zh-CN" sz="2400" b="1" baseline="-25000" dirty="0">
                <a:latin typeface="黑体" pitchFamily="49" charset="-122"/>
                <a:ea typeface="黑体" pitchFamily="49" charset="-122"/>
              </a:rPr>
              <a:t>2</a:t>
            </a:r>
            <a:r>
              <a:rPr lang="en-US" altLang="zh-CN" sz="2400" b="1" dirty="0">
                <a:latin typeface="黑体" pitchFamily="49" charset="-122"/>
                <a:ea typeface="黑体" pitchFamily="49" charset="-122"/>
              </a:rPr>
              <a:t>+2Fe</a:t>
            </a:r>
            <a:r>
              <a:rPr lang="en-US" altLang="zh-CN" sz="2400" b="1" baseline="30000" dirty="0">
                <a:latin typeface="黑体" pitchFamily="49" charset="-122"/>
                <a:ea typeface="黑体" pitchFamily="49" charset="-122"/>
              </a:rPr>
              <a:t>2+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是否为可逆反应？</a:t>
            </a:r>
          </a:p>
        </p:txBody>
      </p:sp>
      <p:graphicFrame>
        <p:nvGraphicFramePr>
          <p:cNvPr id="47124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102016"/>
              </p:ext>
            </p:extLst>
          </p:nvPr>
        </p:nvGraphicFramePr>
        <p:xfrm>
          <a:off x="1948547" y="4557906"/>
          <a:ext cx="4598709" cy="2194560"/>
        </p:xfrm>
        <a:graphic>
          <a:graphicData uri="http://schemas.openxmlformats.org/drawingml/2006/table">
            <a:tbl>
              <a:tblPr/>
              <a:tblGrid>
                <a:gridCol w="1512166">
                  <a:extLst>
                    <a:ext uri="{9D8B030D-6E8A-4147-A177-3AD203B41FA5}">
                      <a16:colId xmlns:a16="http://schemas.microsoft.com/office/drawing/2014/main" val="212386992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63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36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A03C5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实验目的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A03C5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设计实验操作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A03C5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现象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A03C5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结论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6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6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6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……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7146" name="文本框 18"/>
          <p:cNvSpPr txBox="1">
            <a:spLocks noChangeArrowheads="1"/>
          </p:cNvSpPr>
          <p:nvPr/>
        </p:nvSpPr>
        <p:spPr bwMode="auto">
          <a:xfrm>
            <a:off x="1835696" y="3265469"/>
            <a:ext cx="48244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实验试剂和仪器：</a:t>
            </a:r>
            <a:r>
              <a:rPr lang="en-US" altLang="zh-CN" sz="2400" b="1" dirty="0">
                <a:latin typeface="黑体" pitchFamily="49" charset="-122"/>
                <a:ea typeface="黑体" pitchFamily="49" charset="-122"/>
              </a:rPr>
              <a:t>0.1mol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／</a:t>
            </a:r>
            <a:r>
              <a:rPr lang="en-US" altLang="zh-CN" sz="2400" b="1" dirty="0">
                <a:latin typeface="黑体" pitchFamily="49" charset="-122"/>
                <a:ea typeface="黑体" pitchFamily="49" charset="-122"/>
              </a:rPr>
              <a:t>LKI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溶液，</a:t>
            </a:r>
            <a:r>
              <a:rPr lang="en-US" altLang="zh-CN" sz="2400" b="1" dirty="0">
                <a:latin typeface="黑体" pitchFamily="49" charset="-122"/>
                <a:ea typeface="黑体" pitchFamily="49" charset="-122"/>
              </a:rPr>
              <a:t>0.1molLFeCl</a:t>
            </a:r>
            <a:r>
              <a:rPr lang="en-US" altLang="zh-CN" sz="2400" b="1" baseline="-25000" dirty="0"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溶液，</a:t>
            </a:r>
            <a:r>
              <a:rPr lang="en-US" altLang="zh-CN" sz="2400" b="1" dirty="0">
                <a:latin typeface="黑体" pitchFamily="49" charset="-122"/>
                <a:ea typeface="黑体" pitchFamily="49" charset="-122"/>
              </a:rPr>
              <a:t>CCl</a:t>
            </a:r>
            <a:r>
              <a:rPr lang="en-US" altLang="zh-CN" sz="2400" b="1" baseline="-25000" dirty="0">
                <a:latin typeface="黑体" pitchFamily="49" charset="-122"/>
                <a:ea typeface="黑体" pitchFamily="49" charset="-122"/>
              </a:rPr>
              <a:t>4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，</a:t>
            </a:r>
            <a:r>
              <a:rPr lang="en-US" altLang="zh-CN" sz="2400" b="1" dirty="0">
                <a:latin typeface="黑体" pitchFamily="49" charset="-122"/>
                <a:ea typeface="黑体" pitchFamily="49" charset="-122"/>
              </a:rPr>
              <a:t>KSCN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溶液，小试管，胶头滴管</a:t>
            </a:r>
          </a:p>
        </p:txBody>
      </p:sp>
    </p:spTree>
    <p:extLst>
      <p:ext uri="{BB962C8B-B14F-4D97-AF65-F5344CB8AC3E}">
        <p14:creationId xmlns:p14="http://schemas.microsoft.com/office/powerpoint/2010/main" val="41223353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22" grpId="0"/>
      <p:bldP spid="471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Box 3"/>
          <p:cNvSpPr txBox="1">
            <a:spLocks noChangeArrowheads="1"/>
          </p:cNvSpPr>
          <p:nvPr/>
        </p:nvSpPr>
        <p:spPr bwMode="auto">
          <a:xfrm>
            <a:off x="34924" y="46038"/>
            <a:ext cx="8929563" cy="646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四、</a:t>
            </a:r>
            <a:r>
              <a:rPr lang="zh-CN" altLang="en-US" sz="3600" b="1" dirty="0">
                <a:latin typeface="黑体" pitchFamily="49" charset="-122"/>
                <a:ea typeface="黑体" pitchFamily="49" charset="-122"/>
              </a:rPr>
              <a:t>教学过程分析</a:t>
            </a:r>
          </a:p>
        </p:txBody>
      </p:sp>
      <p:sp>
        <p:nvSpPr>
          <p:cNvPr id="5" name="灯片编号占位符 1"/>
          <p:cNvSpPr txBox="1">
            <a:spLocks noGrp="1"/>
          </p:cNvSpPr>
          <p:nvPr/>
        </p:nvSpPr>
        <p:spPr>
          <a:xfrm>
            <a:off x="8293100" y="6858000"/>
            <a:ext cx="457200" cy="228600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6B9A0113-D918-45B8-900A-DBCBABACF2A8}" type="slidenum">
              <a:rPr lang="en-US" altLang="zh-CN" sz="1400" b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en-US" altLang="zh-CN" sz="1400" b="1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3379" name="Group 1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977010"/>
              </p:ext>
            </p:extLst>
          </p:nvPr>
        </p:nvGraphicFramePr>
        <p:xfrm>
          <a:off x="46038" y="692150"/>
          <a:ext cx="9061739" cy="6165304"/>
        </p:xfrm>
        <a:graphic>
          <a:graphicData uri="http://schemas.openxmlformats.org/drawingml/2006/table">
            <a:tbl>
              <a:tblPr/>
              <a:tblGrid>
                <a:gridCol w="1788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270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华文新魏"/>
                        </a:rPr>
                        <a:t>  教学环节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2C1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华文新魏"/>
                        </a:rPr>
                        <a:t>过程实施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2C1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华文新魏"/>
                        </a:rPr>
                        <a:t>  设计意图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2C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82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第二部分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【</a:t>
                      </a: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学习任务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2】</a:t>
                      </a: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定性</a:t>
                      </a: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认识可逆反应</a:t>
                      </a:r>
                    </a:p>
                  </a:txBody>
                  <a:tcPr marL="77411" marR="77411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CD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7121" name="文本框 3"/>
          <p:cNvSpPr txBox="1">
            <a:spLocks noChangeArrowheads="1"/>
          </p:cNvSpPr>
          <p:nvPr/>
        </p:nvSpPr>
        <p:spPr bwMode="auto">
          <a:xfrm>
            <a:off x="2051050" y="6669088"/>
            <a:ext cx="185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47146" name="文本框 18"/>
          <p:cNvSpPr txBox="1">
            <a:spLocks noChangeArrowheads="1"/>
          </p:cNvSpPr>
          <p:nvPr/>
        </p:nvSpPr>
        <p:spPr bwMode="auto">
          <a:xfrm>
            <a:off x="2555776" y="2132856"/>
            <a:ext cx="39604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如何开展实验探究？</a:t>
            </a:r>
            <a:endParaRPr lang="zh-CN" altLang="en-US" sz="28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605004" y="2702023"/>
            <a:ext cx="3407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学生</a:t>
            </a:r>
            <a:r>
              <a:rPr lang="zh-CN" altLang="en-US" sz="24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分组讨论</a:t>
            </a:r>
            <a:r>
              <a:rPr lang="zh-CN" altLang="en-US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设计方案</a:t>
            </a:r>
            <a:endParaRPr lang="en-US" altLang="zh-CN" sz="2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627784" y="342900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学生</a:t>
            </a:r>
            <a:r>
              <a:rPr lang="zh-CN" altLang="en-US" sz="24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代表分享</a:t>
            </a:r>
            <a:r>
              <a:rPr lang="zh-CN" altLang="en-US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设计方案</a:t>
            </a:r>
            <a:endParaRPr lang="zh-CN" altLang="en-US" sz="24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cxnSp>
        <p:nvCxnSpPr>
          <p:cNvPr id="7" name="直接箭头连接符 6"/>
          <p:cNvCxnSpPr/>
          <p:nvPr/>
        </p:nvCxnSpPr>
        <p:spPr>
          <a:xfrm>
            <a:off x="4355976" y="3163688"/>
            <a:ext cx="0" cy="33732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2627784" y="4149080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学生</a:t>
            </a:r>
            <a:r>
              <a:rPr lang="zh-CN" altLang="en-US" sz="24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分析完善</a:t>
            </a:r>
            <a:r>
              <a:rPr lang="zh-CN" altLang="en-US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设计方案</a:t>
            </a:r>
            <a:endParaRPr lang="zh-CN" altLang="en-US" sz="24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cxnSp>
        <p:nvCxnSpPr>
          <p:cNvPr id="17" name="直接箭头连接符 16"/>
          <p:cNvCxnSpPr/>
          <p:nvPr/>
        </p:nvCxnSpPr>
        <p:spPr>
          <a:xfrm>
            <a:off x="4355976" y="3861048"/>
            <a:ext cx="0" cy="33732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2627784" y="4918448"/>
            <a:ext cx="3364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学生分组进行实验</a:t>
            </a:r>
            <a:r>
              <a:rPr lang="zh-CN" altLang="en-US" sz="24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探究</a:t>
            </a:r>
          </a:p>
        </p:txBody>
      </p:sp>
      <p:cxnSp>
        <p:nvCxnSpPr>
          <p:cNvPr id="19" name="直接箭头连接符 18"/>
          <p:cNvCxnSpPr/>
          <p:nvPr/>
        </p:nvCxnSpPr>
        <p:spPr>
          <a:xfrm>
            <a:off x="4355976" y="4581128"/>
            <a:ext cx="0" cy="33732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7136334" y="2238930"/>
            <a:ext cx="195274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sym typeface="+mn-lt"/>
              </a:rPr>
              <a:t>发展</a:t>
            </a:r>
            <a:r>
              <a:rPr lang="zh-CN" altLang="en-US" sz="24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sym typeface="+mn-lt"/>
              </a:rPr>
              <a:t>学生研究问题的思路和方法，提高了</a:t>
            </a:r>
            <a:r>
              <a:rPr lang="zh-CN" altLang="en-US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+mn-lt"/>
              </a:rPr>
              <a:t>实验</a:t>
            </a:r>
            <a:r>
              <a:rPr lang="zh-CN" altLang="en-US" sz="24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+mn-lt"/>
              </a:rPr>
              <a:t>探究水平和创新意识。</a:t>
            </a:r>
          </a:p>
        </p:txBody>
      </p:sp>
    </p:spTree>
    <p:extLst>
      <p:ext uri="{BB962C8B-B14F-4D97-AF65-F5344CB8AC3E}">
        <p14:creationId xmlns:p14="http://schemas.microsoft.com/office/powerpoint/2010/main" val="1512008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46" grpId="0"/>
      <p:bldP spid="2" grpId="0"/>
      <p:bldP spid="10" grpId="0"/>
      <p:bldP spid="15" grpId="0"/>
      <p:bldP spid="18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Box 3"/>
          <p:cNvSpPr txBox="1">
            <a:spLocks noChangeArrowheads="1"/>
          </p:cNvSpPr>
          <p:nvPr/>
        </p:nvSpPr>
        <p:spPr bwMode="auto">
          <a:xfrm>
            <a:off x="34924" y="46038"/>
            <a:ext cx="9073580" cy="646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四、</a:t>
            </a:r>
            <a:r>
              <a:rPr lang="zh-CN" altLang="en-US" sz="3600" b="1" dirty="0">
                <a:latin typeface="黑体" pitchFamily="49" charset="-122"/>
                <a:ea typeface="黑体" pitchFamily="49" charset="-122"/>
              </a:rPr>
              <a:t>教学过程分析</a:t>
            </a:r>
          </a:p>
        </p:txBody>
      </p:sp>
      <p:sp>
        <p:nvSpPr>
          <p:cNvPr id="5" name="灯片编号占位符 1"/>
          <p:cNvSpPr txBox="1">
            <a:spLocks noGrp="1"/>
          </p:cNvSpPr>
          <p:nvPr/>
        </p:nvSpPr>
        <p:spPr>
          <a:xfrm>
            <a:off x="8293100" y="6858000"/>
            <a:ext cx="457200" cy="228600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0AF46B8-CBDF-4EFD-B56B-1FF39E3C5121}" type="slidenum">
              <a:rPr lang="en-US" altLang="zh-CN" sz="1400" b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en-US" altLang="zh-CN" sz="1400" b="1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0420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062231"/>
              </p:ext>
            </p:extLst>
          </p:nvPr>
        </p:nvGraphicFramePr>
        <p:xfrm>
          <a:off x="0" y="685841"/>
          <a:ext cx="9180512" cy="6163471"/>
        </p:xfrm>
        <a:graphic>
          <a:graphicData uri="http://schemas.openxmlformats.org/drawingml/2006/table">
            <a:tbl>
              <a:tblPr/>
              <a:tblGrid>
                <a:gridCol w="1979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49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华文新魏"/>
                        </a:rPr>
                        <a:t>  教学环节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2C1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华文新魏"/>
                        </a:rPr>
                        <a:t>过程实施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2C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85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第二部分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【</a:t>
                      </a: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学习任务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3】</a:t>
                      </a: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定量</a:t>
                      </a: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认识可逆反应</a:t>
                      </a:r>
                    </a:p>
                  </a:txBody>
                  <a:tcPr marL="77411" marR="77411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CD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0434" name="文本框 3"/>
          <p:cNvSpPr txBox="1">
            <a:spLocks noChangeArrowheads="1"/>
          </p:cNvSpPr>
          <p:nvPr/>
        </p:nvSpPr>
        <p:spPr bwMode="auto">
          <a:xfrm>
            <a:off x="2051050" y="6669088"/>
            <a:ext cx="185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34" name="文本框 5"/>
          <p:cNvSpPr txBox="1">
            <a:spLocks noChangeArrowheads="1"/>
          </p:cNvSpPr>
          <p:nvPr/>
        </p:nvSpPr>
        <p:spPr bwMode="auto">
          <a:xfrm>
            <a:off x="2051050" y="4268752"/>
            <a:ext cx="698544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请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根据上表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数据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绘制</a:t>
            </a:r>
            <a:r>
              <a:rPr lang="en-US" altLang="zh-CN" sz="2400" b="1" dirty="0">
                <a:latin typeface="黑体" pitchFamily="49" charset="-122"/>
                <a:ea typeface="黑体" pitchFamily="49" charset="-122"/>
              </a:rPr>
              <a:t>c-t</a:t>
            </a:r>
            <a:r>
              <a:rPr lang="zh-CN" altLang="zh-CN" sz="2400" b="1" dirty="0">
                <a:latin typeface="黑体" pitchFamily="49" charset="-122"/>
                <a:ea typeface="黑体" pitchFamily="49" charset="-122"/>
              </a:rPr>
              <a:t>和</a:t>
            </a:r>
            <a:r>
              <a:rPr lang="en-US" altLang="zh-CN" sz="2400" b="1" dirty="0">
                <a:latin typeface="黑体" pitchFamily="49" charset="-122"/>
                <a:ea typeface="黑体" pitchFamily="49" charset="-122"/>
                <a:sym typeface="+mn-lt"/>
              </a:rPr>
              <a:t>v-t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  <a:sym typeface="+mn-lt"/>
              </a:rPr>
              <a:t>图像</a:t>
            </a:r>
            <a:endParaRPr lang="en-US" altLang="zh-CN" sz="2400" b="1" dirty="0" smtClean="0">
              <a:latin typeface="黑体" pitchFamily="49" charset="-122"/>
              <a:ea typeface="黑体" pitchFamily="49" charset="-122"/>
              <a:sym typeface="+mn-lt"/>
            </a:endParaRPr>
          </a:p>
          <a:p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问题：从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反应开始、反应</a:t>
            </a:r>
            <a:r>
              <a:rPr lang="en-US" altLang="zh-CN" sz="2400" b="1" dirty="0">
                <a:latin typeface="黑体" pitchFamily="49" charset="-122"/>
                <a:ea typeface="黑体" pitchFamily="49" charset="-122"/>
              </a:rPr>
              <a:t>10-30</a:t>
            </a:r>
            <a:r>
              <a:rPr lang="en-US" altLang="zh-CN" sz="2400" b="1" dirty="0">
                <a:latin typeface="Century Schoolbook"/>
              </a:rPr>
              <a:t>min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，</a:t>
            </a:r>
            <a:r>
              <a:rPr lang="en-US" altLang="zh-CN" sz="2400" b="1" dirty="0">
                <a:latin typeface="黑体" pitchFamily="49" charset="-122"/>
                <a:ea typeface="黑体" pitchFamily="49" charset="-122"/>
              </a:rPr>
              <a:t>40-50</a:t>
            </a:r>
            <a:r>
              <a:rPr lang="en-US" altLang="zh-CN" sz="2400" b="1" dirty="0">
                <a:latin typeface="Century Schoolbook"/>
              </a:rPr>
              <a:t>min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三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阶段数据分析浓度如何变化？速率如何变化？化学反应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是如何达到一定限度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？</a:t>
            </a:r>
            <a:endParaRPr lang="zh-CN" altLang="en-US" sz="2400" b="1" dirty="0">
              <a:latin typeface="黑体" pitchFamily="49" charset="-122"/>
              <a:ea typeface="黑体" pitchFamily="49" charset="-122"/>
              <a:sym typeface="+mn-lt"/>
            </a:endParaRPr>
          </a:p>
        </p:txBody>
      </p:sp>
      <p:graphicFrame>
        <p:nvGraphicFramePr>
          <p:cNvPr id="35" name="Group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180908"/>
              </p:ext>
            </p:extLst>
          </p:nvPr>
        </p:nvGraphicFramePr>
        <p:xfrm>
          <a:off x="2353816" y="2596283"/>
          <a:ext cx="6167884" cy="1578928"/>
        </p:xfrm>
        <a:graphic>
          <a:graphicData uri="http://schemas.openxmlformats.org/drawingml/2006/table">
            <a:tbl>
              <a:tblPr/>
              <a:tblGrid>
                <a:gridCol w="1876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6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5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47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47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52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50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70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华文新魏"/>
                          <a:cs typeface="华文新魏"/>
                        </a:rPr>
                        <a:t>时间（</a:t>
                      </a: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华文新魏"/>
                          <a:cs typeface="华文新魏"/>
                        </a:rPr>
                        <a:t>min</a:t>
                      </a:r>
                      <a:r>
                        <a:rPr kumimoji="0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宋体" charset="-122"/>
                        </a:rPr>
                        <a:t>）</a:t>
                      </a:r>
                      <a:endParaRPr kumimoji="0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华文新魏"/>
                          <a:cs typeface="华文新魏"/>
                        </a:rPr>
                        <a:t>0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/>
                        <a:ea typeface="华文新魏"/>
                        <a:cs typeface="华文新魏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华文新魏"/>
                          <a:cs typeface="华文新魏"/>
                        </a:rPr>
                        <a:t>10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/>
                        <a:ea typeface="华文新魏"/>
                        <a:cs typeface="华文新魏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华文新魏"/>
                          <a:cs typeface="华文新魏"/>
                        </a:rPr>
                        <a:t>20</a:t>
                      </a: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/>
                        <a:ea typeface="华文新魏"/>
                        <a:cs typeface="华文新魏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华文新魏"/>
                          <a:cs typeface="华文新魏"/>
                        </a:rPr>
                        <a:t>30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/>
                        <a:ea typeface="华文新魏"/>
                        <a:cs typeface="华文新魏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华文新魏"/>
                          <a:cs typeface="华文新魏"/>
                        </a:rPr>
                        <a:t>40</a:t>
                      </a: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/>
                        <a:ea typeface="华文新魏"/>
                        <a:cs typeface="华文新魏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华文新魏"/>
                          <a:cs typeface="华文新魏"/>
                        </a:rPr>
                        <a:t>50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/>
                        <a:ea typeface="华文新魏"/>
                        <a:cs typeface="华文新魏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华文新魏"/>
                          <a:cs typeface="华文新魏"/>
                        </a:rPr>
                        <a:t>N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华文新魏"/>
                          <a:cs typeface="华文新魏"/>
                        </a:rPr>
                        <a:t>2</a:t>
                      </a: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宋体" charset="-122"/>
                        </a:rPr>
                        <a:t>（</a:t>
                      </a: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宋体" charset="-122"/>
                        </a:rPr>
                        <a:t>mol</a:t>
                      </a: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宋体" charset="-122"/>
                        </a:rPr>
                        <a:t>／</a:t>
                      </a: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宋体" charset="-122"/>
                        </a:rPr>
                        <a:t>L</a:t>
                      </a: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宋体" charset="-122"/>
                        </a:rPr>
                        <a:t>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华文新魏"/>
                          <a:cs typeface="华文新魏"/>
                        </a:rPr>
                        <a:t>1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/>
                        <a:ea typeface="华文新魏"/>
                        <a:cs typeface="华文新魏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华文新魏"/>
                          <a:cs typeface="华文新魏"/>
                        </a:rPr>
                        <a:t>0.9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华文新魏"/>
                          <a:cs typeface="华文新魏"/>
                        </a:rPr>
                        <a:t>0.85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华文新魏"/>
                          <a:cs typeface="华文新魏"/>
                        </a:rPr>
                        <a:t>0.82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华文新魏"/>
                          <a:cs typeface="华文新魏"/>
                        </a:rPr>
                        <a:t>0.8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/>
                        <a:ea typeface="华文新魏"/>
                        <a:cs typeface="华文新魏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华文新魏"/>
                          <a:cs typeface="华文新魏"/>
                        </a:rPr>
                        <a:t>0.8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/>
                        <a:ea typeface="华文新魏"/>
                        <a:cs typeface="华文新魏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华文新魏"/>
                          <a:cs typeface="华文新魏"/>
                        </a:rPr>
                        <a:t>H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华文新魏"/>
                          <a:cs typeface="华文新魏"/>
                        </a:rPr>
                        <a:t>2</a:t>
                      </a: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宋体" charset="-122"/>
                        </a:rPr>
                        <a:t>（</a:t>
                      </a: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宋体" charset="-122"/>
                        </a:rPr>
                        <a:t>mol</a:t>
                      </a: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宋体" charset="-122"/>
                        </a:rPr>
                        <a:t>／</a:t>
                      </a: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宋体" charset="-122"/>
                        </a:rPr>
                        <a:t>L</a:t>
                      </a: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宋体" charset="-122"/>
                        </a:rPr>
                        <a:t>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华文新魏"/>
                          <a:cs typeface="华文新魏"/>
                        </a:rPr>
                        <a:t>3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/>
                        <a:ea typeface="华文新魏"/>
                        <a:cs typeface="华文新魏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华文新魏"/>
                          <a:cs typeface="华文新魏"/>
                        </a:rPr>
                        <a:t>2.7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华文新魏"/>
                          <a:cs typeface="华文新魏"/>
                        </a:rPr>
                        <a:t>2.55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华文新魏"/>
                          <a:cs typeface="华文新魏"/>
                        </a:rPr>
                        <a:t>2.46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华文新魏"/>
                          <a:cs typeface="华文新魏"/>
                        </a:rPr>
                        <a:t>2.4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华文新魏"/>
                          <a:cs typeface="华文新魏"/>
                        </a:rPr>
                        <a:t>2.4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5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华文新魏"/>
                          <a:cs typeface="华文新魏"/>
                        </a:rPr>
                        <a:t>NH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华文新魏"/>
                          <a:cs typeface="华文新魏"/>
                        </a:rPr>
                        <a:t>3</a:t>
                      </a: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宋体" charset="-122"/>
                        </a:rPr>
                        <a:t>（</a:t>
                      </a: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宋体" charset="-122"/>
                        </a:rPr>
                        <a:t>mol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宋体" charset="-122"/>
                        </a:rPr>
                        <a:t>／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宋体" charset="-122"/>
                        </a:rPr>
                        <a:t>L</a:t>
                      </a: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宋体" charset="-122"/>
                        </a:rPr>
                        <a:t>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华文新魏"/>
                          <a:cs typeface="华文新魏"/>
                        </a:rPr>
                        <a:t>0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/>
                        <a:ea typeface="华文新魏"/>
                        <a:cs typeface="华文新魏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华文新魏"/>
                          <a:cs typeface="华文新魏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华文新魏"/>
                          <a:cs typeface="华文新魏"/>
                        </a:rPr>
                        <a:t>0.3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华文新魏"/>
                          <a:cs typeface="华文新魏"/>
                        </a:rPr>
                        <a:t>0.36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华文新魏"/>
                          <a:cs typeface="华文新魏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/>
                          <a:ea typeface="华文新魏"/>
                          <a:cs typeface="华文新魏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7" name="文本框 36"/>
          <p:cNvSpPr txBox="1">
            <a:spLocks noChangeArrowheads="1"/>
          </p:cNvSpPr>
          <p:nvPr/>
        </p:nvSpPr>
        <p:spPr bwMode="auto">
          <a:xfrm>
            <a:off x="1907704" y="1465215"/>
            <a:ext cx="71287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素材：下表为一定条件下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合成氨反应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不同时间各物质浓度。</a:t>
            </a:r>
          </a:p>
        </p:txBody>
      </p:sp>
      <p:grpSp>
        <p:nvGrpSpPr>
          <p:cNvPr id="38" name="Group 22"/>
          <p:cNvGrpSpPr>
            <a:grpSpLocks/>
          </p:cNvGrpSpPr>
          <p:nvPr/>
        </p:nvGrpSpPr>
        <p:grpSpPr bwMode="auto">
          <a:xfrm>
            <a:off x="3324200" y="1916832"/>
            <a:ext cx="3048000" cy="635001"/>
            <a:chOff x="0" y="4"/>
            <a:chExt cx="1920" cy="400"/>
          </a:xfrm>
        </p:grpSpPr>
        <p:grpSp>
          <p:nvGrpSpPr>
            <p:cNvPr id="39" name="Group 23"/>
            <p:cNvGrpSpPr>
              <a:grpSpLocks/>
            </p:cNvGrpSpPr>
            <p:nvPr/>
          </p:nvGrpSpPr>
          <p:grpSpPr bwMode="auto">
            <a:xfrm>
              <a:off x="0" y="48"/>
              <a:ext cx="1920" cy="288"/>
              <a:chOff x="0" y="0"/>
              <a:chExt cx="1920" cy="288"/>
            </a:xfrm>
          </p:grpSpPr>
          <p:sp>
            <p:nvSpPr>
              <p:cNvPr id="42" name="Text Box 24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192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400" b="1" dirty="0">
                    <a:ea typeface="黑体" panose="02010609060101010101" pitchFamily="49" charset="-122"/>
                  </a:rPr>
                  <a:t>N</a:t>
                </a:r>
                <a:r>
                  <a:rPr lang="en-US" altLang="zh-CN" sz="2400" b="1" baseline="-25000" dirty="0">
                    <a:ea typeface="黑体" panose="02010609060101010101" pitchFamily="49" charset="-122"/>
                  </a:rPr>
                  <a:t>2</a:t>
                </a:r>
                <a:r>
                  <a:rPr lang="en-US" altLang="zh-CN" sz="2400" b="1" dirty="0">
                    <a:ea typeface="黑体" panose="02010609060101010101" pitchFamily="49" charset="-122"/>
                  </a:rPr>
                  <a:t>+3H</a:t>
                </a:r>
                <a:r>
                  <a:rPr lang="en-US" altLang="zh-CN" sz="2400" b="1" baseline="-25000" dirty="0">
                    <a:ea typeface="黑体" panose="02010609060101010101" pitchFamily="49" charset="-122"/>
                  </a:rPr>
                  <a:t>2 </a:t>
                </a:r>
                <a:r>
                  <a:rPr lang="en-US" altLang="zh-CN" sz="2400" b="1" dirty="0">
                    <a:ea typeface="黑体" panose="02010609060101010101" pitchFamily="49" charset="-122"/>
                  </a:rPr>
                  <a:t>           2NH</a:t>
                </a:r>
                <a:r>
                  <a:rPr lang="en-US" altLang="zh-CN" sz="2400" b="1" baseline="-25000" dirty="0">
                    <a:ea typeface="黑体" panose="02010609060101010101" pitchFamily="49" charset="-122"/>
                  </a:rPr>
                  <a:t>3</a:t>
                </a:r>
              </a:p>
            </p:txBody>
          </p:sp>
          <p:grpSp>
            <p:nvGrpSpPr>
              <p:cNvPr id="43" name="Group 25"/>
              <p:cNvGrpSpPr>
                <a:grpSpLocks/>
              </p:cNvGrpSpPr>
              <p:nvPr/>
            </p:nvGrpSpPr>
            <p:grpSpPr bwMode="auto">
              <a:xfrm>
                <a:off x="720" y="96"/>
                <a:ext cx="576" cy="144"/>
                <a:chOff x="0" y="0"/>
                <a:chExt cx="240" cy="144"/>
              </a:xfrm>
            </p:grpSpPr>
            <p:grpSp>
              <p:nvGrpSpPr>
                <p:cNvPr id="44" name="Group 26"/>
                <p:cNvGrpSpPr>
                  <a:grpSpLocks/>
                </p:cNvGrpSpPr>
                <p:nvPr/>
              </p:nvGrpSpPr>
              <p:grpSpPr bwMode="auto">
                <a:xfrm>
                  <a:off x="0" y="48"/>
                  <a:ext cx="240" cy="48"/>
                  <a:chOff x="0" y="0"/>
                  <a:chExt cx="240" cy="48"/>
                </a:xfrm>
              </p:grpSpPr>
              <p:sp>
                <p:nvSpPr>
                  <p:cNvPr id="47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0" y="0"/>
                    <a:ext cx="24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48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0" y="48"/>
                    <a:ext cx="24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45" name="Line 29"/>
                <p:cNvSpPr>
                  <a:spLocks noChangeShapeType="1"/>
                </p:cNvSpPr>
                <p:nvPr/>
              </p:nvSpPr>
              <p:spPr bwMode="auto">
                <a:xfrm flipH="1" flipV="1">
                  <a:off x="192" y="0"/>
                  <a:ext cx="48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6" name="Line 30"/>
                <p:cNvSpPr>
                  <a:spLocks noChangeShapeType="1"/>
                </p:cNvSpPr>
                <p:nvPr/>
              </p:nvSpPr>
              <p:spPr bwMode="auto">
                <a:xfrm>
                  <a:off x="0" y="96"/>
                  <a:ext cx="48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40" name="Text Box 31"/>
            <p:cNvSpPr txBox="1">
              <a:spLocks noChangeArrowheads="1"/>
            </p:cNvSpPr>
            <p:nvPr/>
          </p:nvSpPr>
          <p:spPr bwMode="auto">
            <a:xfrm>
              <a:off x="720" y="4"/>
              <a:ext cx="62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 sz="1600" b="1" dirty="0">
                  <a:ea typeface="黑体" panose="02010609060101010101" pitchFamily="49" charset="-122"/>
                </a:rPr>
                <a:t>催化剂</a:t>
              </a:r>
            </a:p>
          </p:txBody>
        </p:sp>
        <p:sp>
          <p:nvSpPr>
            <p:cNvPr id="41" name="Text Box 32"/>
            <p:cNvSpPr txBox="1">
              <a:spLocks noChangeArrowheads="1"/>
            </p:cNvSpPr>
            <p:nvPr/>
          </p:nvSpPr>
          <p:spPr bwMode="auto">
            <a:xfrm>
              <a:off x="720" y="192"/>
              <a:ext cx="72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 sz="1600" b="1" dirty="0">
                  <a:ea typeface="黑体" panose="02010609060101010101" pitchFamily="49" charset="-122"/>
                </a:rPr>
                <a:t>高温高压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48693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Box 3"/>
          <p:cNvSpPr txBox="1">
            <a:spLocks noChangeArrowheads="1"/>
          </p:cNvSpPr>
          <p:nvPr/>
        </p:nvSpPr>
        <p:spPr bwMode="auto">
          <a:xfrm>
            <a:off x="34924" y="46038"/>
            <a:ext cx="8929563" cy="646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四、</a:t>
            </a:r>
            <a:r>
              <a:rPr lang="zh-CN" altLang="en-US" sz="3600" b="1" dirty="0">
                <a:latin typeface="黑体" pitchFamily="49" charset="-122"/>
                <a:ea typeface="黑体" pitchFamily="49" charset="-122"/>
              </a:rPr>
              <a:t>教学过程分析</a:t>
            </a:r>
          </a:p>
        </p:txBody>
      </p:sp>
      <p:sp>
        <p:nvSpPr>
          <p:cNvPr id="5" name="灯片编号占位符 1"/>
          <p:cNvSpPr txBox="1">
            <a:spLocks noGrp="1"/>
          </p:cNvSpPr>
          <p:nvPr/>
        </p:nvSpPr>
        <p:spPr>
          <a:xfrm>
            <a:off x="8293100" y="6858000"/>
            <a:ext cx="457200" cy="228600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6B9A0113-D918-45B8-900A-DBCBABACF2A8}" type="slidenum">
              <a:rPr lang="en-US" altLang="zh-CN" sz="1400" b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lang="en-US" altLang="zh-CN" sz="1400" b="1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3379" name="Group 1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439510"/>
              </p:ext>
            </p:extLst>
          </p:nvPr>
        </p:nvGraphicFramePr>
        <p:xfrm>
          <a:off x="46038" y="692150"/>
          <a:ext cx="9061739" cy="6165304"/>
        </p:xfrm>
        <a:graphic>
          <a:graphicData uri="http://schemas.openxmlformats.org/drawingml/2006/table">
            <a:tbl>
              <a:tblPr/>
              <a:tblGrid>
                <a:gridCol w="1788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270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华文新魏"/>
                        </a:rPr>
                        <a:t>  教学环节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2C1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华文新魏"/>
                        </a:rPr>
                        <a:t>过程实施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2C1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华文新魏"/>
                        </a:rPr>
                        <a:t>  设计意图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2C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82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第二部分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【</a:t>
                      </a: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学习任务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3】</a:t>
                      </a: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定量</a:t>
                      </a: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认识可逆反应</a:t>
                      </a:r>
                    </a:p>
                  </a:txBody>
                  <a:tcPr marL="77411" marR="77411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CD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7121" name="文本框 3"/>
          <p:cNvSpPr txBox="1">
            <a:spLocks noChangeArrowheads="1"/>
          </p:cNvSpPr>
          <p:nvPr/>
        </p:nvSpPr>
        <p:spPr bwMode="auto">
          <a:xfrm>
            <a:off x="2051050" y="6669088"/>
            <a:ext cx="185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CN" altLang="en-US"/>
          </a:p>
        </p:txBody>
      </p:sp>
      <p:pic>
        <p:nvPicPr>
          <p:cNvPr id="16" name="图片 1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054110"/>
            <a:ext cx="3549696" cy="2448272"/>
          </a:xfrm>
          <a:prstGeom prst="rect">
            <a:avLst/>
          </a:prstGeom>
        </p:spPr>
      </p:pic>
      <p:pic>
        <p:nvPicPr>
          <p:cNvPr id="21" name="图片 20"/>
          <p:cNvPicPr/>
          <p:nvPr/>
        </p:nvPicPr>
        <p:blipFill>
          <a:blip r:embed="rId3"/>
          <a:stretch>
            <a:fillRect/>
          </a:stretch>
        </p:blipFill>
        <p:spPr>
          <a:xfrm>
            <a:off x="5252490" y="1997406"/>
            <a:ext cx="2016224" cy="2504976"/>
          </a:xfrm>
          <a:prstGeom prst="rect">
            <a:avLst/>
          </a:prstGeom>
        </p:spPr>
      </p:pic>
      <p:sp>
        <p:nvSpPr>
          <p:cNvPr id="22" name="文本框 12"/>
          <p:cNvSpPr txBox="1">
            <a:spLocks noChangeArrowheads="1"/>
          </p:cNvSpPr>
          <p:nvPr/>
        </p:nvSpPr>
        <p:spPr bwMode="auto">
          <a:xfrm>
            <a:off x="1907704" y="4502382"/>
            <a:ext cx="466348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分析归纳：化学平衡（化学反应限度）的概念</a:t>
            </a:r>
            <a:endParaRPr lang="zh-CN" altLang="en-US" sz="24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3" name="文本框 9"/>
          <p:cNvSpPr txBox="1">
            <a:spLocks noChangeArrowheads="1"/>
          </p:cNvSpPr>
          <p:nvPr/>
        </p:nvSpPr>
        <p:spPr bwMode="auto">
          <a:xfrm>
            <a:off x="7336414" y="2029111"/>
            <a:ext cx="198811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sym typeface="+mn-lt"/>
              </a:rPr>
              <a:t>引导</a:t>
            </a:r>
            <a:r>
              <a:rPr lang="zh-CN" altLang="en-US" sz="2400" b="1" dirty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sym typeface="+mn-lt"/>
              </a:rPr>
              <a:t>学生由定性到定量分析，使抽象知识变得形象化，具体化，</a:t>
            </a:r>
            <a:r>
              <a:rPr lang="zh-CN" altLang="en-US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+mn-lt"/>
              </a:rPr>
              <a:t>建立</a:t>
            </a:r>
            <a:r>
              <a:rPr lang="zh-CN" altLang="en-US" sz="24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+mn-lt"/>
              </a:rPr>
              <a:t>化学平衡的模型</a:t>
            </a:r>
            <a:r>
              <a:rPr lang="zh-CN" altLang="en-US" sz="24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sym typeface="+mn-lt"/>
              </a:rPr>
              <a:t>，提高</a:t>
            </a:r>
            <a:r>
              <a:rPr lang="zh-CN" altLang="en-US" sz="2400" b="1" dirty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sym typeface="+mn-lt"/>
              </a:rPr>
              <a:t>学生的化学素养。</a:t>
            </a:r>
          </a:p>
        </p:txBody>
      </p:sp>
    </p:spTree>
    <p:extLst>
      <p:ext uri="{BB962C8B-B14F-4D97-AF65-F5344CB8AC3E}">
        <p14:creationId xmlns:p14="http://schemas.microsoft.com/office/powerpoint/2010/main" val="1271735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Box 3"/>
          <p:cNvSpPr txBox="1">
            <a:spLocks noChangeArrowheads="1"/>
          </p:cNvSpPr>
          <p:nvPr/>
        </p:nvSpPr>
        <p:spPr bwMode="auto">
          <a:xfrm>
            <a:off x="34924" y="46038"/>
            <a:ext cx="9073580" cy="646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四、</a:t>
            </a:r>
            <a:r>
              <a:rPr lang="zh-CN" altLang="en-US" sz="3600" b="1" dirty="0">
                <a:latin typeface="黑体" pitchFamily="49" charset="-122"/>
                <a:ea typeface="黑体" pitchFamily="49" charset="-122"/>
              </a:rPr>
              <a:t>教学过程分析</a:t>
            </a:r>
          </a:p>
        </p:txBody>
      </p:sp>
      <p:sp>
        <p:nvSpPr>
          <p:cNvPr id="5" name="灯片编号占位符 1"/>
          <p:cNvSpPr txBox="1">
            <a:spLocks noGrp="1"/>
          </p:cNvSpPr>
          <p:nvPr/>
        </p:nvSpPr>
        <p:spPr>
          <a:xfrm>
            <a:off x="8293100" y="6858000"/>
            <a:ext cx="457200" cy="228600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0AF46B8-CBDF-4EFD-B56B-1FF39E3C5121}" type="slidenum">
              <a:rPr lang="en-US" altLang="zh-CN" sz="1400" b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lang="en-US" altLang="zh-CN" sz="1400" b="1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0420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536492"/>
              </p:ext>
            </p:extLst>
          </p:nvPr>
        </p:nvGraphicFramePr>
        <p:xfrm>
          <a:off x="-35496" y="688182"/>
          <a:ext cx="9144000" cy="6169818"/>
        </p:xfrm>
        <a:graphic>
          <a:graphicData uri="http://schemas.openxmlformats.org/drawingml/2006/table">
            <a:tbl>
              <a:tblPr/>
              <a:tblGrid>
                <a:gridCol w="2003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407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华文新魏"/>
                        </a:rPr>
                        <a:t>  教学环节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2C1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华文新魏"/>
                        </a:rPr>
                        <a:t>过程实施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2C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65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 第二部分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【</a:t>
                      </a: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学习任务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4】</a:t>
                      </a: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深化</a:t>
                      </a: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认识化学平衡</a:t>
                      </a:r>
                    </a:p>
                  </a:txBody>
                  <a:tcPr marL="77411" marR="77411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CD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0434" name="文本框 3"/>
          <p:cNvSpPr txBox="1">
            <a:spLocks noChangeArrowheads="1"/>
          </p:cNvSpPr>
          <p:nvPr/>
        </p:nvSpPr>
        <p:spPr bwMode="auto">
          <a:xfrm>
            <a:off x="2051050" y="6669088"/>
            <a:ext cx="185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60435" name="文本框 5"/>
          <p:cNvSpPr txBox="1">
            <a:spLocks noChangeArrowheads="1"/>
          </p:cNvSpPr>
          <p:nvPr/>
        </p:nvSpPr>
        <p:spPr bwMode="auto">
          <a:xfrm>
            <a:off x="1979712" y="5469031"/>
            <a:ext cx="712879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问题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：工业合成氨的产率很低：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1908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年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％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——1909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年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6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％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——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现代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26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％，如果你是合成氨工厂的厂长你如何提高氨的产率？（课后探究）</a:t>
            </a:r>
            <a:endParaRPr lang="zh-CN" altLang="en-US" sz="2400" b="1" dirty="0">
              <a:latin typeface="黑体" pitchFamily="49" charset="-122"/>
              <a:ea typeface="黑体" pitchFamily="49" charset="-122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921276" y="2284363"/>
            <a:ext cx="69499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实验探究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：将装有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NO</a:t>
            </a:r>
            <a:r>
              <a:rPr lang="en-US" altLang="zh-CN" sz="2400" b="1" baseline="-25000" dirty="0" smtClean="0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和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N</a:t>
            </a:r>
            <a:r>
              <a:rPr lang="en-US" altLang="zh-CN" sz="2400" b="1" baseline="-25000" dirty="0" smtClean="0">
                <a:latin typeface="黑体" pitchFamily="49" charset="-122"/>
                <a:ea typeface="黑体" pitchFamily="49" charset="-122"/>
              </a:rPr>
              <a:t>2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O</a:t>
            </a:r>
            <a:r>
              <a:rPr lang="en-US" altLang="zh-CN" sz="2400" b="1" baseline="-25000" dirty="0" smtClean="0">
                <a:latin typeface="黑体" pitchFamily="49" charset="-122"/>
                <a:ea typeface="黑体" pitchFamily="49" charset="-122"/>
              </a:rPr>
              <a:t>4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的混合气体的连通球分别放入冷水和热水中。</a:t>
            </a:r>
            <a:endParaRPr lang="zh-CN" altLang="en-US" sz="24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032316" y="4449394"/>
            <a:ext cx="35225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1A03C5"/>
                </a:solidFill>
                <a:latin typeface="黑体" pitchFamily="49" charset="-122"/>
                <a:ea typeface="黑体" pitchFamily="49" charset="-122"/>
              </a:rPr>
              <a:t>小结</a:t>
            </a:r>
            <a:r>
              <a:rPr lang="zh-CN" altLang="en-US" sz="2400" b="1" dirty="0" smtClean="0">
                <a:solidFill>
                  <a:srgbClr val="1A03C5"/>
                </a:solidFill>
                <a:latin typeface="黑体" pitchFamily="49" charset="-122"/>
                <a:ea typeface="黑体" pitchFamily="49" charset="-122"/>
              </a:rPr>
              <a:t>：化学平衡可以随外界条件而改变的</a:t>
            </a:r>
            <a:endParaRPr lang="zh-CN" altLang="en-US" sz="24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5920136" y="3085197"/>
            <a:ext cx="2830164" cy="2144003"/>
            <a:chOff x="6091171" y="4466888"/>
            <a:chExt cx="2601564" cy="2177961"/>
          </a:xfrm>
        </p:grpSpPr>
        <p:pic>
          <p:nvPicPr>
            <p:cNvPr id="22" name="Picture 5" descr="彩色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1171" y="4466888"/>
              <a:ext cx="2601564" cy="16923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Text Box 16"/>
            <p:cNvSpPr txBox="1">
              <a:spLocks noChangeArrowheads="1"/>
            </p:cNvSpPr>
            <p:nvPr/>
          </p:nvSpPr>
          <p:spPr bwMode="auto">
            <a:xfrm>
              <a:off x="7763839" y="6159197"/>
              <a:ext cx="9096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冰水</a:t>
              </a:r>
            </a:p>
          </p:txBody>
        </p:sp>
        <p:sp>
          <p:nvSpPr>
            <p:cNvPr id="32" name="Text Box 17"/>
            <p:cNvSpPr txBox="1">
              <a:spLocks noChangeArrowheads="1"/>
            </p:cNvSpPr>
            <p:nvPr/>
          </p:nvSpPr>
          <p:spPr bwMode="auto">
            <a:xfrm>
              <a:off x="6314504" y="6187649"/>
              <a:ext cx="9080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热水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949188" y="3273609"/>
            <a:ext cx="3627131" cy="1006783"/>
            <a:chOff x="2771802" y="4269173"/>
            <a:chExt cx="3627131" cy="1006783"/>
          </a:xfrm>
        </p:grpSpPr>
        <p:grpSp>
          <p:nvGrpSpPr>
            <p:cNvPr id="3" name="组合 2"/>
            <p:cNvGrpSpPr/>
            <p:nvPr/>
          </p:nvGrpSpPr>
          <p:grpSpPr>
            <a:xfrm>
              <a:off x="3056004" y="4269173"/>
              <a:ext cx="3342929" cy="721403"/>
              <a:chOff x="3131840" y="4293096"/>
              <a:chExt cx="3342929" cy="721403"/>
            </a:xfrm>
          </p:grpSpPr>
          <p:grpSp>
            <p:nvGrpSpPr>
              <p:cNvPr id="23" name="Group 5"/>
              <p:cNvGrpSpPr>
                <a:grpSpLocks/>
              </p:cNvGrpSpPr>
              <p:nvPr/>
            </p:nvGrpSpPr>
            <p:grpSpPr bwMode="auto">
              <a:xfrm>
                <a:off x="4295255" y="4653136"/>
                <a:ext cx="636785" cy="361363"/>
                <a:chOff x="0" y="0"/>
                <a:chExt cx="339" cy="122"/>
              </a:xfrm>
            </p:grpSpPr>
            <p:grpSp>
              <p:nvGrpSpPr>
                <p:cNvPr id="24" name="Group 6"/>
                <p:cNvGrpSpPr>
                  <a:grpSpLocks/>
                </p:cNvGrpSpPr>
                <p:nvPr/>
              </p:nvGrpSpPr>
              <p:grpSpPr bwMode="auto">
                <a:xfrm>
                  <a:off x="1" y="0"/>
                  <a:ext cx="338" cy="48"/>
                  <a:chOff x="0" y="0"/>
                  <a:chExt cx="338" cy="48"/>
                </a:xfrm>
              </p:grpSpPr>
              <p:sp>
                <p:nvSpPr>
                  <p:cNvPr id="28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0" y="48"/>
                    <a:ext cx="336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>
                    <a:outerShdw dist="23000" dir="5400000" algn="ctr" rotWithShape="0">
                      <a:srgbClr val="000000">
                        <a:alpha val="29999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29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290" y="0"/>
                    <a:ext cx="48" cy="48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>
                    <a:outerShdw dist="23000" dir="5400000" algn="ctr" rotWithShape="0">
                      <a:srgbClr val="000000">
                        <a:alpha val="29999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</p:grpSp>
            <p:grpSp>
              <p:nvGrpSpPr>
                <p:cNvPr id="25" name="Group 9"/>
                <p:cNvGrpSpPr>
                  <a:grpSpLocks/>
                </p:cNvGrpSpPr>
                <p:nvPr/>
              </p:nvGrpSpPr>
              <p:grpSpPr bwMode="auto">
                <a:xfrm rot="10800000">
                  <a:off x="0" y="74"/>
                  <a:ext cx="336" cy="48"/>
                  <a:chOff x="0" y="0"/>
                  <a:chExt cx="336" cy="48"/>
                </a:xfrm>
              </p:grpSpPr>
              <p:sp>
                <p:nvSpPr>
                  <p:cNvPr id="26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0" y="44"/>
                    <a:ext cx="336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>
                    <a:outerShdw dist="23000" dir="5400000" algn="ctr" rotWithShape="0">
                      <a:srgbClr val="000000">
                        <a:alpha val="29999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27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294" y="0"/>
                    <a:ext cx="48" cy="48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>
                    <a:outerShdw dist="23000" dir="5400000" algn="ctr" rotWithShape="0">
                      <a:srgbClr val="000000">
                        <a:alpha val="29999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</p:grpSp>
          </p:grpSp>
          <p:sp>
            <p:nvSpPr>
              <p:cNvPr id="30" name="内容占位符 2"/>
              <p:cNvSpPr>
                <a:spLocks noChangeArrowheads="1"/>
              </p:cNvSpPr>
              <p:nvPr/>
            </p:nvSpPr>
            <p:spPr bwMode="auto">
              <a:xfrm>
                <a:off x="3131840" y="4293096"/>
                <a:ext cx="3342929" cy="627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buSzPct val="85000"/>
                </a:pPr>
                <a:r>
                  <a:rPr lang="zh-CN" altLang="en-US" sz="2400" b="1" dirty="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红棕色      </a:t>
                </a:r>
                <a:r>
                  <a:rPr lang="zh-CN" altLang="en-US" sz="2400" b="1" dirty="0" smtClean="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     </a:t>
                </a:r>
                <a:r>
                  <a:rPr lang="zh-CN" altLang="en-US" sz="24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无色</a:t>
                </a:r>
              </a:p>
            </p:txBody>
          </p:sp>
        </p:grpSp>
        <p:sp>
          <p:nvSpPr>
            <p:cNvPr id="33" name="Rectangle 8"/>
            <p:cNvSpPr>
              <a:spLocks noChangeArrowheads="1"/>
            </p:cNvSpPr>
            <p:nvPr/>
          </p:nvSpPr>
          <p:spPr bwMode="auto">
            <a:xfrm>
              <a:off x="2771802" y="4586981"/>
              <a:ext cx="3240358" cy="688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20000"/>
                </a:lnSpc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zh-CN" sz="24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  </a:t>
              </a:r>
              <a:r>
                <a:rPr lang="zh-CN" altLang="en-US" sz="24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  </a:t>
              </a:r>
              <a:r>
                <a:rPr lang="en-US" altLang="zh-CN" sz="2400" b="1" dirty="0" smtClean="0">
                  <a:latin typeface="Arial" panose="020B0604020202020204" pitchFamily="34" charset="0"/>
                </a:rPr>
                <a:t>2NO</a:t>
              </a:r>
              <a:r>
                <a:rPr lang="en-US" altLang="zh-CN" sz="2400" b="1" baseline="-25000" dirty="0" smtClean="0">
                  <a:latin typeface="Arial" panose="020B0604020202020204" pitchFamily="34" charset="0"/>
                </a:rPr>
                <a:t>2</a:t>
              </a:r>
              <a:r>
                <a:rPr lang="en-US" altLang="zh-CN" sz="2400" b="1" dirty="0" smtClean="0">
                  <a:latin typeface="Arial" panose="020B0604020202020204" pitchFamily="34" charset="0"/>
                </a:rPr>
                <a:t>         </a:t>
              </a:r>
              <a:r>
                <a:rPr lang="zh-CN" altLang="en-US" sz="2400" b="1" dirty="0" smtClean="0">
                  <a:latin typeface="Arial" panose="020B0604020202020204" pitchFamily="34" charset="0"/>
                </a:rPr>
                <a:t>    </a:t>
              </a:r>
              <a:r>
                <a:rPr lang="en-US" altLang="zh-CN" sz="2400" b="1" dirty="0" smtClean="0">
                  <a:latin typeface="Arial" panose="020B0604020202020204" pitchFamily="34" charset="0"/>
                </a:rPr>
                <a:t> N</a:t>
              </a:r>
              <a:r>
                <a:rPr lang="en-US" altLang="zh-CN" sz="2400" b="1" baseline="-25000" dirty="0" smtClean="0">
                  <a:latin typeface="Arial" panose="020B0604020202020204" pitchFamily="34" charset="0"/>
                </a:rPr>
                <a:t>2</a:t>
              </a:r>
              <a:r>
                <a:rPr lang="en-US" altLang="zh-CN" sz="2400" b="1" dirty="0" smtClean="0">
                  <a:latin typeface="Arial" panose="020B0604020202020204" pitchFamily="34" charset="0"/>
                </a:rPr>
                <a:t>O</a:t>
              </a:r>
              <a:r>
                <a:rPr lang="en-US" altLang="zh-CN" sz="2400" b="1" baseline="-25000" dirty="0" smtClean="0">
                  <a:latin typeface="Arial" panose="020B0604020202020204" pitchFamily="34" charset="0"/>
                </a:rPr>
                <a:t>4</a:t>
              </a:r>
              <a:endParaRPr lang="zh-CN" altLang="en-US" sz="2400" b="1" dirty="0">
                <a:solidFill>
                  <a:schemeClr val="hlin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1953886" y="1462525"/>
            <a:ext cx="696270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问题：</a:t>
            </a:r>
            <a:r>
              <a:rPr lang="zh-CN" altLang="zh-CN" sz="2400" b="1" dirty="0" smtClean="0">
                <a:latin typeface="黑体" pitchFamily="49" charset="-122"/>
                <a:ea typeface="黑体" pitchFamily="49" charset="-122"/>
              </a:rPr>
              <a:t>化学反应</a:t>
            </a:r>
            <a:r>
              <a:rPr lang="zh-CN" altLang="zh-CN" sz="2400" b="1" dirty="0">
                <a:latin typeface="黑体" pitchFamily="49" charset="-122"/>
                <a:ea typeface="黑体" pitchFamily="49" charset="-122"/>
              </a:rPr>
              <a:t>达到</a:t>
            </a:r>
            <a:r>
              <a:rPr lang="zh-CN" altLang="zh-CN" sz="2400" b="1" dirty="0" smtClean="0">
                <a:latin typeface="黑体" pitchFamily="49" charset="-122"/>
                <a:ea typeface="黑体" pitchFamily="49" charset="-122"/>
              </a:rPr>
              <a:t>平衡状态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就“停止”</a:t>
            </a:r>
            <a:r>
              <a:rPr lang="zh-CN" altLang="zh-CN" sz="2400" b="1" dirty="0" smtClean="0">
                <a:latin typeface="黑体" pitchFamily="49" charset="-122"/>
                <a:ea typeface="黑体" pitchFamily="49" charset="-122"/>
              </a:rPr>
              <a:t>了</a:t>
            </a:r>
            <a:r>
              <a:rPr lang="zh-CN" altLang="zh-CN" sz="2400" b="1" dirty="0">
                <a:latin typeface="黑体" pitchFamily="49" charset="-122"/>
                <a:ea typeface="黑体" pitchFamily="49" charset="-122"/>
              </a:rPr>
              <a:t>吗？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还能</a:t>
            </a:r>
            <a:r>
              <a:rPr lang="zh-CN" altLang="zh-CN" sz="2400" b="1" dirty="0">
                <a:latin typeface="黑体" pitchFamily="49" charset="-122"/>
                <a:ea typeface="黑体" pitchFamily="49" charset="-122"/>
              </a:rPr>
              <a:t>改变吗？</a:t>
            </a:r>
            <a:endParaRPr lang="zh-CN" altLang="en-US" sz="2400" b="1" dirty="0">
              <a:latin typeface="黑体" pitchFamily="49" charset="-122"/>
              <a:ea typeface="黑体" pitchFamily="49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0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35" grpId="0"/>
      <p:bldP spid="2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Box 3"/>
          <p:cNvSpPr txBox="1">
            <a:spLocks noChangeArrowheads="1"/>
          </p:cNvSpPr>
          <p:nvPr/>
        </p:nvSpPr>
        <p:spPr bwMode="auto">
          <a:xfrm>
            <a:off x="34924" y="46038"/>
            <a:ext cx="9063038" cy="646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四、</a:t>
            </a:r>
            <a:r>
              <a:rPr lang="zh-CN" altLang="en-US" sz="3600" b="1" dirty="0">
                <a:latin typeface="黑体" pitchFamily="49" charset="-122"/>
                <a:ea typeface="黑体" pitchFamily="49" charset="-122"/>
              </a:rPr>
              <a:t>教学过程分析</a:t>
            </a:r>
          </a:p>
        </p:txBody>
      </p:sp>
      <p:sp>
        <p:nvSpPr>
          <p:cNvPr id="5" name="灯片编号占位符 1"/>
          <p:cNvSpPr txBox="1">
            <a:spLocks noGrp="1"/>
          </p:cNvSpPr>
          <p:nvPr/>
        </p:nvSpPr>
        <p:spPr>
          <a:xfrm>
            <a:off x="8293100" y="6858000"/>
            <a:ext cx="457200" cy="228600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0AF46B8-CBDF-4EFD-B56B-1FF39E3C5121}" type="slidenum">
              <a:rPr lang="en-US" altLang="zh-CN" sz="1400" b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15</a:t>
            </a:fld>
            <a:endParaRPr lang="en-US" altLang="zh-CN" sz="1400" b="1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0420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505554"/>
              </p:ext>
            </p:extLst>
          </p:nvPr>
        </p:nvGraphicFramePr>
        <p:xfrm>
          <a:off x="34925" y="692149"/>
          <a:ext cx="9063037" cy="6099350"/>
        </p:xfrm>
        <a:graphic>
          <a:graphicData uri="http://schemas.openxmlformats.org/drawingml/2006/table">
            <a:tbl>
              <a:tblPr/>
              <a:tblGrid>
                <a:gridCol w="1789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8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5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891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华文新魏"/>
                        </a:rPr>
                        <a:t>  教学环节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2C1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华文新魏"/>
                        </a:rPr>
                        <a:t>过程实施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2C1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华文新魏"/>
                        </a:rPr>
                        <a:t>  设计意图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2C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0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第三部分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开拓视野，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学以致用</a:t>
                      </a:r>
                    </a:p>
                  </a:txBody>
                  <a:tcPr marL="77411" marR="77411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CD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0434" name="文本框 3"/>
          <p:cNvSpPr txBox="1">
            <a:spLocks noChangeArrowheads="1"/>
          </p:cNvSpPr>
          <p:nvPr/>
        </p:nvSpPr>
        <p:spPr bwMode="auto">
          <a:xfrm>
            <a:off x="2051050" y="6669088"/>
            <a:ext cx="185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60435" name="文本框 5"/>
          <p:cNvSpPr txBox="1">
            <a:spLocks noChangeArrowheads="1"/>
          </p:cNvSpPr>
          <p:nvPr/>
        </p:nvSpPr>
        <p:spPr bwMode="auto">
          <a:xfrm>
            <a:off x="1899459" y="4149080"/>
            <a:ext cx="480377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+mn-lt"/>
              </a:rPr>
              <a:t>课后作业</a:t>
            </a:r>
            <a:endParaRPr lang="en-US" altLang="zh-CN" sz="2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  <a:sym typeface="+mn-lt"/>
            </a:endParaRPr>
          </a:p>
          <a:p>
            <a:r>
              <a:rPr lang="en-US" altLang="zh-CN" sz="2400" b="1" dirty="0" smtClean="0">
                <a:latin typeface="黑体" pitchFamily="49" charset="-122"/>
                <a:ea typeface="黑体" pitchFamily="49" charset="-122"/>
                <a:sym typeface="+mn-lt"/>
              </a:rPr>
              <a:t>1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  <a:sym typeface="+mn-lt"/>
              </a:rPr>
              <a:t>、结合本节所学知识，你会考虑采取哪些措施来提高合成氨工厂的经济效益</a:t>
            </a:r>
            <a:endParaRPr lang="en-US" altLang="zh-CN" sz="2400" b="1" dirty="0" smtClean="0">
              <a:latin typeface="黑体" pitchFamily="49" charset="-122"/>
              <a:ea typeface="黑体" pitchFamily="49" charset="-122"/>
              <a:sym typeface="+mn-lt"/>
            </a:endParaRPr>
          </a:p>
          <a:p>
            <a:r>
              <a:rPr lang="en-US" altLang="zh-CN" sz="2400" dirty="0" smtClean="0">
                <a:latin typeface="黑体" pitchFamily="49" charset="-122"/>
                <a:ea typeface="黑体" pitchFamily="49" charset="-122"/>
                <a:sym typeface="+mn-lt"/>
              </a:rPr>
              <a:t>2</a:t>
            </a:r>
            <a:r>
              <a:rPr lang="zh-CN" altLang="en-US" sz="2400" dirty="0" smtClean="0">
                <a:latin typeface="黑体" pitchFamily="49" charset="-122"/>
                <a:ea typeface="黑体" pitchFamily="49" charset="-122"/>
                <a:sym typeface="+mn-lt"/>
              </a:rPr>
              <a:t>、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  <a:sym typeface="+mn-lt"/>
              </a:rPr>
              <a:t>完成学案课后习题</a:t>
            </a:r>
            <a:endParaRPr lang="en-US" altLang="zh-CN" sz="2400" b="1" dirty="0">
              <a:latin typeface="黑体" pitchFamily="49" charset="-122"/>
              <a:ea typeface="黑体" pitchFamily="49" charset="-122"/>
              <a:sym typeface="+mn-lt"/>
            </a:endParaRPr>
          </a:p>
          <a:p>
            <a:endParaRPr lang="zh-CN" altLang="en-US" sz="2400" dirty="0">
              <a:latin typeface="黑体" pitchFamily="49" charset="-122"/>
              <a:ea typeface="黑体" pitchFamily="49" charset="-122"/>
              <a:sym typeface="+mn-lt"/>
            </a:endParaRPr>
          </a:p>
        </p:txBody>
      </p:sp>
      <p:sp>
        <p:nvSpPr>
          <p:cNvPr id="60479" name="文本框 9"/>
          <p:cNvSpPr txBox="1">
            <a:spLocks noChangeArrowheads="1"/>
          </p:cNvSpPr>
          <p:nvPr/>
        </p:nvSpPr>
        <p:spPr bwMode="auto">
          <a:xfrm>
            <a:off x="6739340" y="1916832"/>
            <a:ext cx="2484437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sym typeface="+mn-lt"/>
              </a:rPr>
              <a:t>通过中国合成氨的发展状况的了解，</a:t>
            </a:r>
            <a:r>
              <a:rPr lang="zh-CN" altLang="en-US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+mn-lt"/>
              </a:rPr>
              <a:t>增强学生的民族自豪感和荣誉感</a:t>
            </a:r>
            <a:r>
              <a:rPr lang="zh-CN" altLang="en-US" sz="24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sym typeface="+mn-lt"/>
              </a:rPr>
              <a:t>。</a:t>
            </a:r>
            <a:endParaRPr lang="en-US" altLang="zh-CN" sz="2400" b="1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  <a:sym typeface="+mn-lt"/>
            </a:endParaRPr>
          </a:p>
          <a:p>
            <a:r>
              <a:rPr lang="zh-CN" altLang="en-US" sz="24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sym typeface="+mn-lt"/>
              </a:rPr>
              <a:t>留下开放式的作业，学生站在企业家的角度思考生产效益的问题，</a:t>
            </a:r>
            <a:r>
              <a:rPr lang="zh-CN" altLang="en-US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+mn-lt"/>
              </a:rPr>
              <a:t>让学生感受化学知识的价值</a:t>
            </a:r>
            <a:r>
              <a:rPr lang="zh-CN" altLang="en-US" sz="24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sym typeface="+mn-lt"/>
              </a:rPr>
              <a:t>。</a:t>
            </a:r>
            <a:endParaRPr lang="zh-CN" altLang="en-US" sz="2400" b="1" dirty="0">
              <a:solidFill>
                <a:srgbClr val="002060"/>
              </a:solidFill>
              <a:latin typeface="黑体" pitchFamily="49" charset="-122"/>
              <a:ea typeface="黑体" pitchFamily="49" charset="-122"/>
              <a:sym typeface="+mn-lt"/>
            </a:endParaRPr>
          </a:p>
        </p:txBody>
      </p:sp>
      <p:sp>
        <p:nvSpPr>
          <p:cNvPr id="8" name="文本框 5"/>
          <p:cNvSpPr txBox="1">
            <a:spLocks noChangeArrowheads="1"/>
          </p:cNvSpPr>
          <p:nvPr/>
        </p:nvSpPr>
        <p:spPr bwMode="auto">
          <a:xfrm>
            <a:off x="1928465" y="1628800"/>
            <a:ext cx="4803775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sym typeface="+mn-lt"/>
              </a:rPr>
              <a:t>中国合成氨的发展</a:t>
            </a:r>
            <a:endParaRPr lang="en-US" altLang="zh-CN" sz="2400" b="1" dirty="0">
              <a:solidFill>
                <a:srgbClr val="FF0000"/>
              </a:solidFill>
              <a:latin typeface="黑体" pitchFamily="49" charset="-122"/>
              <a:ea typeface="黑体" pitchFamily="49" charset="-122"/>
              <a:sym typeface="+mn-lt"/>
            </a:endParaRPr>
          </a:p>
          <a:p>
            <a:r>
              <a:rPr lang="zh-CN" altLang="en-US" sz="2400" b="1" dirty="0">
                <a:latin typeface="黑体" pitchFamily="49" charset="-122"/>
                <a:ea typeface="黑体" pitchFamily="49" charset="-122"/>
                <a:sym typeface="+mn-lt"/>
              </a:rPr>
              <a:t>中国合成氨产量</a:t>
            </a:r>
            <a:r>
              <a:rPr lang="zh-CN" altLang="en-US" sz="2400" b="1" dirty="0">
                <a:solidFill>
                  <a:srgbClr val="1A03C5"/>
                </a:solidFill>
                <a:latin typeface="黑体" pitchFamily="49" charset="-122"/>
                <a:ea typeface="黑体" pitchFamily="49" charset="-122"/>
                <a:sym typeface="+mn-lt"/>
              </a:rPr>
              <a:t>位居世界第一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  <a:sym typeface="+mn-lt"/>
              </a:rPr>
              <a:t>，氮肥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  <a:sym typeface="+mn-lt"/>
              </a:rPr>
              <a:t>工业基本</a:t>
            </a:r>
            <a:r>
              <a:rPr lang="zh-CN" altLang="en-US" sz="2400" b="1" dirty="0">
                <a:solidFill>
                  <a:srgbClr val="1A03C5"/>
                </a:solidFill>
                <a:latin typeface="黑体" pitchFamily="49" charset="-122"/>
                <a:ea typeface="黑体" pitchFamily="49" charset="-122"/>
                <a:sym typeface="+mn-lt"/>
              </a:rPr>
              <a:t>满足了国内需求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  <a:sym typeface="+mn-lt"/>
              </a:rPr>
              <a:t>；在与国际接轨后，具备与国际合成氨产品竞争的能力，今后发展的重点</a:t>
            </a:r>
            <a:r>
              <a:rPr lang="zh-CN" altLang="en-US" sz="2400" b="1" dirty="0">
                <a:solidFill>
                  <a:srgbClr val="1A03C5"/>
                </a:solidFill>
                <a:latin typeface="黑体" pitchFamily="49" charset="-122"/>
                <a:ea typeface="黑体" pitchFamily="49" charset="-122"/>
                <a:sym typeface="+mn-lt"/>
              </a:rPr>
              <a:t>是调整原料与产品结构，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  <a:sym typeface="+mn-lt"/>
              </a:rPr>
              <a:t>进一步改善经济性。</a:t>
            </a:r>
          </a:p>
        </p:txBody>
      </p:sp>
    </p:spTree>
    <p:extLst>
      <p:ext uri="{BB962C8B-B14F-4D97-AF65-F5344CB8AC3E}">
        <p14:creationId xmlns:p14="http://schemas.microsoft.com/office/powerpoint/2010/main" val="17447470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35" grpId="0"/>
      <p:bldP spid="60479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Box 3"/>
          <p:cNvSpPr txBox="1">
            <a:spLocks noChangeArrowheads="1"/>
          </p:cNvSpPr>
          <p:nvPr/>
        </p:nvSpPr>
        <p:spPr bwMode="auto">
          <a:xfrm>
            <a:off x="-36513" y="44450"/>
            <a:ext cx="6624638" cy="6461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五、教学亮点分析</a:t>
            </a:r>
            <a:endParaRPr lang="zh-CN" altLang="en-US" sz="36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71438" y="836712"/>
            <a:ext cx="8748712" cy="5760640"/>
          </a:xfrm>
          <a:prstGeom prst="roundRect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18" rIns="91410" bIns="4571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6083" name="TextBox 8"/>
          <p:cNvSpPr txBox="1">
            <a:spLocks noChangeArrowheads="1"/>
          </p:cNvSpPr>
          <p:nvPr/>
        </p:nvSpPr>
        <p:spPr bwMode="auto">
          <a:xfrm>
            <a:off x="323528" y="1029615"/>
            <a:ext cx="8605018" cy="476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zh-CN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、</a:t>
            </a:r>
            <a:r>
              <a:rPr lang="zh-CN" altLang="zh-CN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课</a:t>
            </a:r>
            <a:r>
              <a:rPr lang="zh-CN" altLang="zh-CN" sz="24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例的教学设计思路和教学模式，有利于实现深度</a:t>
            </a:r>
            <a:r>
              <a:rPr lang="zh-CN" altLang="zh-CN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学习</a:t>
            </a:r>
            <a:r>
              <a:rPr lang="zh-CN" altLang="en-US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。</a:t>
            </a:r>
            <a:endParaRPr lang="zh-CN" altLang="en-US" sz="24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323528" y="1699187"/>
            <a:ext cx="3564495" cy="535531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zh-CN" sz="2400" b="1" dirty="0" smtClean="0">
                <a:latin typeface="黑体" pitchFamily="49" charset="-122"/>
                <a:ea typeface="黑体" pitchFamily="49" charset="-122"/>
              </a:rPr>
              <a:t>采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用化学史（兴趣引入）</a:t>
            </a:r>
            <a:endParaRPr lang="zh-CN" altLang="en-US" sz="24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359470" y="3717032"/>
            <a:ext cx="7200862" cy="609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zh-CN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、</a:t>
            </a:r>
            <a:r>
              <a:rPr lang="zh-CN" altLang="en-US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注重创设真实的问题情境。</a:t>
            </a:r>
            <a:endParaRPr lang="en-US" altLang="zh-CN" sz="2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539552" y="4340854"/>
            <a:ext cx="737282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整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节课以工业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合成氨为情境主线</a:t>
            </a:r>
            <a:endParaRPr lang="en-US" altLang="zh-CN" sz="2400" b="1" dirty="0" smtClean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575655" y="4974527"/>
            <a:ext cx="2376264" cy="535531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合成氨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的化学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史</a:t>
            </a:r>
            <a:endParaRPr lang="en-US" altLang="zh-CN" sz="2400" b="1" dirty="0" smtClean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996097" y="4974526"/>
            <a:ext cx="2700238" cy="535531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合成氨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的实验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数据</a:t>
            </a:r>
            <a:endParaRPr lang="en-US" altLang="zh-CN" sz="2400" b="1" dirty="0" smtClean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3" name="TextBox 8"/>
          <p:cNvSpPr txBox="1">
            <a:spLocks noChangeArrowheads="1"/>
          </p:cNvSpPr>
          <p:nvPr/>
        </p:nvSpPr>
        <p:spPr bwMode="auto">
          <a:xfrm>
            <a:off x="575655" y="5635290"/>
            <a:ext cx="4032448" cy="535531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中国合成氨的发展状况资料</a:t>
            </a:r>
            <a:endParaRPr lang="en-US" altLang="zh-CN" sz="2400" b="1" dirty="0" smtClean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5" name="TextBox 8"/>
          <p:cNvSpPr txBox="1">
            <a:spLocks noChangeArrowheads="1"/>
          </p:cNvSpPr>
          <p:nvPr/>
        </p:nvSpPr>
        <p:spPr bwMode="auto">
          <a:xfrm>
            <a:off x="5364088" y="5677531"/>
            <a:ext cx="2736304" cy="535531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提高氨厂经济效益</a:t>
            </a:r>
            <a:endParaRPr lang="zh-CN" altLang="en-US" sz="2400" b="1" dirty="0">
              <a:latin typeface="黑体" pitchFamily="49" charset="-122"/>
              <a:ea typeface="黑体" pitchFamily="49" charset="-122"/>
            </a:endParaRPr>
          </a:p>
        </p:txBody>
      </p:sp>
      <p:cxnSp>
        <p:nvCxnSpPr>
          <p:cNvPr id="12" name="直接箭头连接符 11"/>
          <p:cNvCxnSpPr/>
          <p:nvPr/>
        </p:nvCxnSpPr>
        <p:spPr>
          <a:xfrm>
            <a:off x="3095935" y="5262559"/>
            <a:ext cx="7200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>
            <a:off x="6840252" y="5262559"/>
            <a:ext cx="7200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4608103" y="5910631"/>
            <a:ext cx="7200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xtBox 8"/>
          <p:cNvSpPr txBox="1">
            <a:spLocks noChangeArrowheads="1"/>
          </p:cNvSpPr>
          <p:nvPr/>
        </p:nvSpPr>
        <p:spPr bwMode="auto">
          <a:xfrm>
            <a:off x="4716016" y="1741341"/>
            <a:ext cx="2232248" cy="535531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创设问题情境</a:t>
            </a:r>
            <a:endParaRPr lang="zh-CN" altLang="en-US" sz="24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4" name="TextBox 8"/>
          <p:cNvSpPr txBox="1">
            <a:spLocks noChangeArrowheads="1"/>
          </p:cNvSpPr>
          <p:nvPr/>
        </p:nvSpPr>
        <p:spPr bwMode="auto">
          <a:xfrm>
            <a:off x="323122" y="2449508"/>
            <a:ext cx="5472608" cy="535531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寻找论据论证（实验探法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/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数据分析法）</a:t>
            </a:r>
            <a:endParaRPr lang="zh-CN" altLang="en-US" sz="2400" b="1" dirty="0">
              <a:latin typeface="黑体" pitchFamily="49" charset="-122"/>
              <a:ea typeface="黑体" pitchFamily="49" charset="-122"/>
            </a:endParaRPr>
          </a:p>
        </p:txBody>
      </p:sp>
      <p:cxnSp>
        <p:nvCxnSpPr>
          <p:cNvPr id="25" name="直接箭头连接符 24"/>
          <p:cNvCxnSpPr/>
          <p:nvPr/>
        </p:nvCxnSpPr>
        <p:spPr>
          <a:xfrm>
            <a:off x="3923928" y="1988840"/>
            <a:ext cx="7200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TextBox 8"/>
          <p:cNvSpPr txBox="1">
            <a:spLocks noChangeArrowheads="1"/>
          </p:cNvSpPr>
          <p:nvPr/>
        </p:nvSpPr>
        <p:spPr bwMode="auto">
          <a:xfrm>
            <a:off x="314315" y="3140968"/>
            <a:ext cx="4131479" cy="535531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zh-CN" sz="2400" b="1" dirty="0" smtClean="0">
                <a:latin typeface="黑体" pitchFamily="49" charset="-122"/>
                <a:ea typeface="黑体" pitchFamily="49" charset="-122"/>
              </a:rPr>
              <a:t>归纳</a:t>
            </a:r>
            <a:r>
              <a:rPr lang="zh-CN" altLang="zh-CN" sz="2400" b="1" dirty="0">
                <a:latin typeface="黑体" pitchFamily="49" charset="-122"/>
                <a:ea typeface="黑体" pitchFamily="49" charset="-122"/>
              </a:rPr>
              <a:t>知识形成思维模型</a:t>
            </a:r>
            <a:r>
              <a:rPr lang="zh-CN" altLang="zh-CN" sz="2400" b="1" dirty="0" smtClean="0">
                <a:latin typeface="黑体" pitchFamily="49" charset="-122"/>
                <a:ea typeface="黑体" pitchFamily="49" charset="-122"/>
              </a:rPr>
              <a:t>方法</a:t>
            </a:r>
            <a:endParaRPr lang="zh-CN" altLang="en-US" sz="2400" b="1" dirty="0">
              <a:latin typeface="黑体" pitchFamily="49" charset="-122"/>
              <a:ea typeface="黑体" pitchFamily="49" charset="-122"/>
            </a:endParaRPr>
          </a:p>
        </p:txBody>
      </p:sp>
      <p:cxnSp>
        <p:nvCxnSpPr>
          <p:cNvPr id="27" name="直接箭头连接符 26"/>
          <p:cNvCxnSpPr/>
          <p:nvPr/>
        </p:nvCxnSpPr>
        <p:spPr>
          <a:xfrm>
            <a:off x="7020272" y="1988840"/>
            <a:ext cx="7200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>
            <a:off x="5796136" y="2708920"/>
            <a:ext cx="7200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TextBox 8"/>
          <p:cNvSpPr txBox="1">
            <a:spLocks noChangeArrowheads="1"/>
          </p:cNvSpPr>
          <p:nvPr/>
        </p:nvSpPr>
        <p:spPr bwMode="auto">
          <a:xfrm>
            <a:off x="5364088" y="3140968"/>
            <a:ext cx="1656184" cy="535531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zh-CN" sz="2400" b="1" dirty="0" smtClean="0">
                <a:latin typeface="黑体" pitchFamily="49" charset="-122"/>
                <a:ea typeface="黑体" pitchFamily="49" charset="-122"/>
              </a:rPr>
              <a:t>学以致用</a:t>
            </a:r>
            <a:endParaRPr lang="zh-CN" altLang="en-US" sz="2400" b="1" dirty="0">
              <a:latin typeface="黑体" pitchFamily="49" charset="-122"/>
              <a:ea typeface="黑体" pitchFamily="49" charset="-122"/>
            </a:endParaRPr>
          </a:p>
        </p:txBody>
      </p:sp>
      <p:cxnSp>
        <p:nvCxnSpPr>
          <p:cNvPr id="30" name="直接箭头连接符 29"/>
          <p:cNvCxnSpPr/>
          <p:nvPr/>
        </p:nvCxnSpPr>
        <p:spPr>
          <a:xfrm>
            <a:off x="4499992" y="3429000"/>
            <a:ext cx="7200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/>
      <p:bldP spid="5" grpId="0" animBg="1"/>
      <p:bldP spid="6" grpId="0"/>
      <p:bldP spid="7" grpId="0"/>
      <p:bldP spid="8" grpId="0" animBg="1"/>
      <p:bldP spid="9" grpId="0" animBg="1"/>
      <p:bldP spid="13" grpId="0" animBg="1"/>
      <p:bldP spid="15" grpId="0" animBg="1"/>
      <p:bldP spid="23" grpId="0" animBg="1"/>
      <p:bldP spid="24" grpId="0" animBg="1"/>
      <p:bldP spid="26" grpId="0" animBg="1"/>
      <p:bldP spid="2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Box 3"/>
          <p:cNvSpPr txBox="1">
            <a:spLocks noChangeArrowheads="1"/>
          </p:cNvSpPr>
          <p:nvPr/>
        </p:nvSpPr>
        <p:spPr bwMode="auto">
          <a:xfrm>
            <a:off x="-36513" y="44450"/>
            <a:ext cx="6624638" cy="6461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五、教学亮点分析</a:t>
            </a:r>
            <a:endParaRPr lang="zh-CN" altLang="en-US" sz="36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71438" y="690563"/>
            <a:ext cx="8748712" cy="6000059"/>
          </a:xfrm>
          <a:prstGeom prst="roundRect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18" rIns="91410" bIns="4571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6083" name="TextBox 8"/>
          <p:cNvSpPr txBox="1">
            <a:spLocks noChangeArrowheads="1"/>
          </p:cNvSpPr>
          <p:nvPr/>
        </p:nvSpPr>
        <p:spPr bwMode="auto">
          <a:xfrm>
            <a:off x="350710" y="961267"/>
            <a:ext cx="8337105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zh-CN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、能用有效的方法突破教学难点。</a:t>
            </a:r>
            <a:endParaRPr lang="en-US" altLang="zh-CN" sz="2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340163" y="1547712"/>
            <a:ext cx="6984776" cy="978729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采用了数据分析，图表分析，绘图法，让学生更具体更形象地理解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化学平衡状态的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概念</a:t>
            </a:r>
            <a:endParaRPr lang="zh-CN" altLang="zh-CN" sz="24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277241" y="2905626"/>
            <a:ext cx="8337105" cy="476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zh-CN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4.</a:t>
            </a:r>
            <a:r>
              <a:rPr lang="zh-CN" altLang="en-US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注重挖掘素材的学科育人价值，落实核心素养。</a:t>
            </a:r>
            <a:endParaRPr lang="en-US" altLang="zh-CN" sz="24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467544" y="3635335"/>
            <a:ext cx="7055236" cy="91986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zh-CN" sz="2400" b="1" dirty="0" smtClean="0">
                <a:latin typeface="黑体" pitchFamily="49" charset="-122"/>
                <a:ea typeface="黑体" pitchFamily="49" charset="-122"/>
              </a:rPr>
              <a:t>案例中多</a:t>
            </a:r>
            <a:r>
              <a:rPr lang="zh-CN" altLang="zh-CN" sz="2400" b="1" dirty="0">
                <a:latin typeface="黑体" pitchFamily="49" charset="-122"/>
                <a:ea typeface="黑体" pitchFamily="49" charset="-122"/>
              </a:rPr>
              <a:t>方面，多角度，有效地落实化学学科育人价值</a:t>
            </a:r>
            <a:r>
              <a:rPr lang="zh-CN" altLang="zh-CN" sz="2400" b="1" dirty="0" smtClean="0">
                <a:latin typeface="黑体" pitchFamily="49" charset="-122"/>
                <a:ea typeface="黑体" pitchFamily="49" charset="-122"/>
              </a:rPr>
              <a:t>。</a:t>
            </a:r>
            <a:endParaRPr lang="en-US" altLang="zh-CN" sz="2400" b="1" dirty="0" smtClean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447260" y="4741381"/>
            <a:ext cx="7055236" cy="91986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zh-CN" sz="2400" b="1" dirty="0" smtClean="0">
                <a:latin typeface="黑体" pitchFamily="49" charset="-122"/>
                <a:ea typeface="黑体" pitchFamily="49" charset="-122"/>
              </a:rPr>
              <a:t>发展</a:t>
            </a:r>
            <a:r>
              <a:rPr lang="zh-CN" altLang="zh-CN" sz="2400" b="1" dirty="0">
                <a:latin typeface="黑体" pitchFamily="49" charset="-122"/>
                <a:ea typeface="黑体" pitchFamily="49" charset="-122"/>
              </a:rPr>
              <a:t>了宏微观辨析</a:t>
            </a:r>
            <a:r>
              <a:rPr lang="zh-CN" altLang="zh-CN" sz="2400" b="1" dirty="0" smtClean="0">
                <a:latin typeface="黑体" pitchFamily="49" charset="-122"/>
                <a:ea typeface="黑体" pitchFamily="49" charset="-122"/>
              </a:rPr>
              <a:t>、模型</a:t>
            </a:r>
            <a:r>
              <a:rPr lang="zh-CN" altLang="zh-CN" sz="2400" b="1" dirty="0">
                <a:latin typeface="黑体" pitchFamily="49" charset="-122"/>
                <a:ea typeface="黑体" pitchFamily="49" charset="-122"/>
              </a:rPr>
              <a:t>推理、科学探究、社会责任等学科核心素养</a:t>
            </a:r>
            <a:r>
              <a:rPr lang="zh-CN" altLang="zh-CN" sz="2400" b="1" dirty="0" smtClean="0">
                <a:latin typeface="黑体" pitchFamily="49" charset="-122"/>
                <a:ea typeface="黑体" pitchFamily="49" charset="-122"/>
              </a:rPr>
              <a:t>；</a:t>
            </a:r>
            <a:endParaRPr lang="zh-CN" altLang="zh-CN" sz="2400" b="1" dirty="0"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638381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/>
      <p:bldP spid="5" grpId="0" animBg="1"/>
      <p:bldP spid="6" grpId="0"/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619672" y="2348880"/>
            <a:ext cx="582723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8800" dirty="0" smtClean="0"/>
              <a:t>谢谢聆听！</a:t>
            </a:r>
            <a:endParaRPr lang="zh-CN" altLang="en-US" sz="8800" dirty="0"/>
          </a:p>
        </p:txBody>
      </p:sp>
    </p:spTree>
    <p:extLst>
      <p:ext uri="{BB962C8B-B14F-4D97-AF65-F5344CB8AC3E}">
        <p14:creationId xmlns:p14="http://schemas.microsoft.com/office/powerpoint/2010/main" val="3335621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8"/>
          <p:cNvSpPr txBox="1">
            <a:spLocks noChangeArrowheads="1"/>
          </p:cNvSpPr>
          <p:nvPr/>
        </p:nvSpPr>
        <p:spPr bwMode="auto">
          <a:xfrm>
            <a:off x="2738438" y="2364656"/>
            <a:ext cx="3849687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教学目标分析</a:t>
            </a:r>
            <a:endParaRPr lang="zh-CN" altLang="en-US" sz="3200" b="1" dirty="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ea typeface="黑体" pitchFamily="2" charset="-122"/>
              <a:cs typeface="+mn-cs"/>
            </a:endParaRPr>
          </a:p>
        </p:txBody>
      </p:sp>
      <p:grpSp>
        <p:nvGrpSpPr>
          <p:cNvPr id="39938" name="Group 49"/>
          <p:cNvGrpSpPr>
            <a:grpSpLocks/>
          </p:cNvGrpSpPr>
          <p:nvPr/>
        </p:nvGrpSpPr>
        <p:grpSpPr bwMode="auto">
          <a:xfrm>
            <a:off x="685800" y="1196256"/>
            <a:ext cx="7391400" cy="4859337"/>
            <a:chOff x="1111" y="944"/>
            <a:chExt cx="3408" cy="2700"/>
          </a:xfrm>
        </p:grpSpPr>
        <p:grpSp>
          <p:nvGrpSpPr>
            <p:cNvPr id="39946" name="Group 121"/>
            <p:cNvGrpSpPr>
              <a:grpSpLocks/>
            </p:cNvGrpSpPr>
            <p:nvPr/>
          </p:nvGrpSpPr>
          <p:grpSpPr bwMode="auto">
            <a:xfrm>
              <a:off x="1111" y="944"/>
              <a:ext cx="3408" cy="481"/>
              <a:chOff x="1152" y="1261"/>
              <a:chExt cx="3408" cy="481"/>
            </a:xfrm>
          </p:grpSpPr>
          <p:grpSp>
            <p:nvGrpSpPr>
              <p:cNvPr id="39972" name="Group 93"/>
              <p:cNvGrpSpPr>
                <a:grpSpLocks/>
              </p:cNvGrpSpPr>
              <p:nvPr/>
            </p:nvGrpSpPr>
            <p:grpSpPr bwMode="auto">
              <a:xfrm>
                <a:off x="1152" y="1323"/>
                <a:ext cx="480" cy="419"/>
                <a:chOff x="1110" y="2656"/>
                <a:chExt cx="1549" cy="1351"/>
              </a:xfrm>
            </p:grpSpPr>
            <p:sp>
              <p:nvSpPr>
                <p:cNvPr id="39976" name="AutoShape 94"/>
                <p:cNvSpPr>
                  <a:spLocks noChangeArrowheads="1"/>
                </p:cNvSpPr>
                <p:nvPr/>
              </p:nvSpPr>
              <p:spPr bwMode="gray">
                <a:xfrm>
                  <a:off x="1123" y="2679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solidFill>
                  <a:srgbClr val="8080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>
                    <a:latin typeface="Century Schoolbook"/>
                    <a:ea typeface="宋体" charset="-122"/>
                  </a:endParaRPr>
                </a:p>
              </p:txBody>
            </p:sp>
            <p:sp>
              <p:nvSpPr>
                <p:cNvPr id="39977" name="AutoShape 95"/>
                <p:cNvSpPr>
                  <a:spLocks noChangeArrowheads="1"/>
                </p:cNvSpPr>
                <p:nvPr/>
              </p:nvSpPr>
              <p:spPr bwMode="gray">
                <a:xfrm>
                  <a:off x="1110" y="2656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gradFill rotWithShape="1">
                  <a:gsLst>
                    <a:gs pos="0">
                      <a:srgbClr val="E6E6E6"/>
                    </a:gs>
                    <a:gs pos="7500">
                      <a:srgbClr val="7D8496"/>
                    </a:gs>
                    <a:gs pos="26500">
                      <a:srgbClr val="E6E6E6"/>
                    </a:gs>
                    <a:gs pos="34000">
                      <a:srgbClr val="7D8496"/>
                    </a:gs>
                    <a:gs pos="46500">
                      <a:srgbClr val="E6E6E6"/>
                    </a:gs>
                    <a:gs pos="50000">
                      <a:srgbClr val="FFFFFF"/>
                    </a:gs>
                    <a:gs pos="53500">
                      <a:srgbClr val="E6E6E6"/>
                    </a:gs>
                    <a:gs pos="66000">
                      <a:srgbClr val="7D8496"/>
                    </a:gs>
                    <a:gs pos="73500">
                      <a:srgbClr val="E6E6E6"/>
                    </a:gs>
                    <a:gs pos="92500">
                      <a:srgbClr val="7D8496"/>
                    </a:gs>
                    <a:gs pos="100000">
                      <a:srgbClr val="E6E6E6"/>
                    </a:gs>
                  </a:gsLst>
                  <a:lin ang="2700000" scaled="1"/>
                </a:gradFill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>
                    <a:latin typeface="Century Schoolbook"/>
                    <a:ea typeface="宋体" charset="-122"/>
                  </a:endParaRPr>
                </a:p>
              </p:txBody>
            </p:sp>
            <p:sp>
              <p:nvSpPr>
                <p:cNvPr id="39978" name="AutoShape 96"/>
                <p:cNvSpPr>
                  <a:spLocks noChangeArrowheads="1"/>
                </p:cNvSpPr>
                <p:nvPr/>
              </p:nvSpPr>
              <p:spPr bwMode="gray">
                <a:xfrm>
                  <a:off x="1200" y="2737"/>
                  <a:ext cx="1349" cy="1167"/>
                </a:xfrm>
                <a:prstGeom prst="hexagon">
                  <a:avLst>
                    <a:gd name="adj" fmla="val 28894"/>
                    <a:gd name="vf" fmla="val 115470"/>
                  </a:avLst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>
                    <a:latin typeface="Century Schoolbook"/>
                    <a:ea typeface="宋体" charset="-122"/>
                  </a:endParaRPr>
                </a:p>
              </p:txBody>
            </p:sp>
          </p:grpSp>
          <p:sp>
            <p:nvSpPr>
              <p:cNvPr id="39973" name="Line 101"/>
              <p:cNvSpPr>
                <a:spLocks noChangeShapeType="1"/>
              </p:cNvSpPr>
              <p:nvPr/>
            </p:nvSpPr>
            <p:spPr bwMode="auto">
              <a:xfrm>
                <a:off x="1536" y="1707"/>
                <a:ext cx="302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 type="oval" w="med" len="med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9974" name="Text Box 102"/>
              <p:cNvSpPr txBox="1">
                <a:spLocks noChangeArrowheads="1"/>
              </p:cNvSpPr>
              <p:nvPr/>
            </p:nvSpPr>
            <p:spPr bwMode="auto">
              <a:xfrm>
                <a:off x="1880" y="1261"/>
                <a:ext cx="2256" cy="42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endParaRPr lang="en-US" altLang="zh-CN" sz="4400" b="1">
                  <a:latin typeface="隶书"/>
                  <a:ea typeface="隶书"/>
                  <a:cs typeface="隶书"/>
                </a:endParaRPr>
              </a:p>
            </p:txBody>
          </p:sp>
          <p:sp>
            <p:nvSpPr>
              <p:cNvPr id="39975" name="Text Box 103"/>
              <p:cNvSpPr txBox="1">
                <a:spLocks noChangeArrowheads="1"/>
              </p:cNvSpPr>
              <p:nvPr/>
            </p:nvSpPr>
            <p:spPr bwMode="gray">
              <a:xfrm>
                <a:off x="1305" y="1385"/>
                <a:ext cx="164" cy="257"/>
              </a:xfrm>
              <a:prstGeom prst="rect">
                <a:avLst/>
              </a:prstGeom>
              <a:noFill/>
              <a:ln w="9525" algn="ctr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>
                    <a:solidFill>
                      <a:srgbClr val="000000"/>
                    </a:solidFill>
                    <a:latin typeface="Century Schoolbook"/>
                    <a:ea typeface="宋体" charset="-122"/>
                  </a:rPr>
                  <a:t>1</a:t>
                </a:r>
              </a:p>
            </p:txBody>
          </p:sp>
        </p:grpSp>
        <p:grpSp>
          <p:nvGrpSpPr>
            <p:cNvPr id="39947" name="Group 122"/>
            <p:cNvGrpSpPr>
              <a:grpSpLocks/>
            </p:cNvGrpSpPr>
            <p:nvPr/>
          </p:nvGrpSpPr>
          <p:grpSpPr bwMode="auto">
            <a:xfrm>
              <a:off x="1111" y="1581"/>
              <a:ext cx="3408" cy="419"/>
              <a:chOff x="1152" y="1899"/>
              <a:chExt cx="3408" cy="419"/>
            </a:xfrm>
          </p:grpSpPr>
          <p:grpSp>
            <p:nvGrpSpPr>
              <p:cNvPr id="39966" name="Group 97"/>
              <p:cNvGrpSpPr>
                <a:grpSpLocks/>
              </p:cNvGrpSpPr>
              <p:nvPr/>
            </p:nvGrpSpPr>
            <p:grpSpPr bwMode="auto">
              <a:xfrm>
                <a:off x="1152" y="1899"/>
                <a:ext cx="480" cy="419"/>
                <a:chOff x="3174" y="2656"/>
                <a:chExt cx="1549" cy="1351"/>
              </a:xfrm>
            </p:grpSpPr>
            <p:sp>
              <p:nvSpPr>
                <p:cNvPr id="39969" name="AutoShape 98"/>
                <p:cNvSpPr>
                  <a:spLocks noChangeArrowheads="1"/>
                </p:cNvSpPr>
                <p:nvPr/>
              </p:nvSpPr>
              <p:spPr bwMode="gray">
                <a:xfrm>
                  <a:off x="3187" y="2679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solidFill>
                  <a:srgbClr val="8080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>
                    <a:latin typeface="Century Schoolbook"/>
                    <a:ea typeface="宋体" charset="-122"/>
                  </a:endParaRPr>
                </a:p>
              </p:txBody>
            </p:sp>
            <p:sp>
              <p:nvSpPr>
                <p:cNvPr id="39970" name="AutoShape 99"/>
                <p:cNvSpPr>
                  <a:spLocks noChangeArrowheads="1"/>
                </p:cNvSpPr>
                <p:nvPr/>
              </p:nvSpPr>
              <p:spPr bwMode="gray">
                <a:xfrm>
                  <a:off x="3174" y="2656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gradFill rotWithShape="1">
                  <a:gsLst>
                    <a:gs pos="0">
                      <a:srgbClr val="E6E6E6"/>
                    </a:gs>
                    <a:gs pos="7500">
                      <a:srgbClr val="7D8496"/>
                    </a:gs>
                    <a:gs pos="26500">
                      <a:srgbClr val="E6E6E6"/>
                    </a:gs>
                    <a:gs pos="34000">
                      <a:srgbClr val="7D8496"/>
                    </a:gs>
                    <a:gs pos="46500">
                      <a:srgbClr val="E6E6E6"/>
                    </a:gs>
                    <a:gs pos="50000">
                      <a:srgbClr val="FFFFFF"/>
                    </a:gs>
                    <a:gs pos="53500">
                      <a:srgbClr val="E6E6E6"/>
                    </a:gs>
                    <a:gs pos="66000">
                      <a:srgbClr val="7D8496"/>
                    </a:gs>
                    <a:gs pos="73500">
                      <a:srgbClr val="E6E6E6"/>
                    </a:gs>
                    <a:gs pos="92500">
                      <a:srgbClr val="7D8496"/>
                    </a:gs>
                    <a:gs pos="100000">
                      <a:srgbClr val="E6E6E6"/>
                    </a:gs>
                  </a:gsLst>
                  <a:lin ang="2700000" scaled="1"/>
                </a:gradFill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>
                    <a:latin typeface="Century Schoolbook"/>
                    <a:ea typeface="宋体" charset="-122"/>
                  </a:endParaRPr>
                </a:p>
              </p:txBody>
            </p:sp>
            <p:sp>
              <p:nvSpPr>
                <p:cNvPr id="32" name="AutoShape 100"/>
                <p:cNvSpPr>
                  <a:spLocks noChangeArrowheads="1"/>
                </p:cNvSpPr>
                <p:nvPr/>
              </p:nvSpPr>
              <p:spPr bwMode="gray">
                <a:xfrm>
                  <a:off x="3264" y="2735"/>
                  <a:ext cx="1349" cy="1169"/>
                </a:xfrm>
                <a:prstGeom prst="hexagon">
                  <a:avLst>
                    <a:gd name="adj" fmla="val 28896"/>
                    <a:gd name="vf" fmla="val 115470"/>
                  </a:avLst>
                </a:prstGeom>
                <a:gradFill rotWithShape="1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27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9967" name="Line 104"/>
              <p:cNvSpPr>
                <a:spLocks noChangeShapeType="1"/>
              </p:cNvSpPr>
              <p:nvPr/>
            </p:nvSpPr>
            <p:spPr bwMode="auto">
              <a:xfrm>
                <a:off x="1536" y="2283"/>
                <a:ext cx="302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 type="oval" w="med" len="med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9968" name="Text Box 106"/>
              <p:cNvSpPr txBox="1">
                <a:spLocks noChangeArrowheads="1"/>
              </p:cNvSpPr>
              <p:nvPr/>
            </p:nvSpPr>
            <p:spPr bwMode="gray">
              <a:xfrm>
                <a:off x="1305" y="1961"/>
                <a:ext cx="164" cy="25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>
                    <a:solidFill>
                      <a:schemeClr val="bg1"/>
                    </a:solidFill>
                    <a:latin typeface="Century Schoolbook"/>
                    <a:ea typeface="宋体" charset="-122"/>
                  </a:rPr>
                  <a:t>2</a:t>
                </a:r>
              </a:p>
            </p:txBody>
          </p:sp>
        </p:grpSp>
        <p:grpSp>
          <p:nvGrpSpPr>
            <p:cNvPr id="39948" name="Group 123"/>
            <p:cNvGrpSpPr>
              <a:grpSpLocks/>
            </p:cNvGrpSpPr>
            <p:nvPr/>
          </p:nvGrpSpPr>
          <p:grpSpPr bwMode="auto">
            <a:xfrm>
              <a:off x="1111" y="2093"/>
              <a:ext cx="3408" cy="473"/>
              <a:chOff x="1152" y="2407"/>
              <a:chExt cx="3408" cy="473"/>
            </a:xfrm>
          </p:grpSpPr>
          <p:grpSp>
            <p:nvGrpSpPr>
              <p:cNvPr id="39959" name="Group 107"/>
              <p:cNvGrpSpPr>
                <a:grpSpLocks/>
              </p:cNvGrpSpPr>
              <p:nvPr/>
            </p:nvGrpSpPr>
            <p:grpSpPr bwMode="auto">
              <a:xfrm>
                <a:off x="1152" y="2461"/>
                <a:ext cx="480" cy="419"/>
                <a:chOff x="1110" y="2656"/>
                <a:chExt cx="1549" cy="1351"/>
              </a:xfrm>
            </p:grpSpPr>
            <p:sp>
              <p:nvSpPr>
                <p:cNvPr id="39963" name="AutoShape 108"/>
                <p:cNvSpPr>
                  <a:spLocks noChangeArrowheads="1"/>
                </p:cNvSpPr>
                <p:nvPr/>
              </p:nvSpPr>
              <p:spPr bwMode="gray">
                <a:xfrm>
                  <a:off x="1123" y="2679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solidFill>
                  <a:srgbClr val="8080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>
                    <a:latin typeface="Century Schoolbook"/>
                    <a:ea typeface="宋体" charset="-122"/>
                  </a:endParaRPr>
                </a:p>
              </p:txBody>
            </p:sp>
            <p:sp>
              <p:nvSpPr>
                <p:cNvPr id="39964" name="AutoShape 109"/>
                <p:cNvSpPr>
                  <a:spLocks noChangeArrowheads="1"/>
                </p:cNvSpPr>
                <p:nvPr/>
              </p:nvSpPr>
              <p:spPr bwMode="gray">
                <a:xfrm>
                  <a:off x="1110" y="2656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gradFill rotWithShape="1">
                  <a:gsLst>
                    <a:gs pos="0">
                      <a:srgbClr val="E6E6E6"/>
                    </a:gs>
                    <a:gs pos="7500">
                      <a:srgbClr val="7D8496"/>
                    </a:gs>
                    <a:gs pos="26500">
                      <a:srgbClr val="E6E6E6"/>
                    </a:gs>
                    <a:gs pos="34000">
                      <a:srgbClr val="7D8496"/>
                    </a:gs>
                    <a:gs pos="46500">
                      <a:srgbClr val="E6E6E6"/>
                    </a:gs>
                    <a:gs pos="50000">
                      <a:srgbClr val="FFFFFF"/>
                    </a:gs>
                    <a:gs pos="53500">
                      <a:srgbClr val="E6E6E6"/>
                    </a:gs>
                    <a:gs pos="66000">
                      <a:srgbClr val="7D8496"/>
                    </a:gs>
                    <a:gs pos="73500">
                      <a:srgbClr val="E6E6E6"/>
                    </a:gs>
                    <a:gs pos="92500">
                      <a:srgbClr val="7D8496"/>
                    </a:gs>
                    <a:gs pos="100000">
                      <a:srgbClr val="E6E6E6"/>
                    </a:gs>
                  </a:gsLst>
                  <a:lin ang="2700000" scaled="1"/>
                </a:gradFill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>
                    <a:latin typeface="Century Schoolbook"/>
                    <a:ea typeface="宋体" charset="-122"/>
                  </a:endParaRPr>
                </a:p>
              </p:txBody>
            </p:sp>
            <p:sp>
              <p:nvSpPr>
                <p:cNvPr id="39965" name="AutoShape 110"/>
                <p:cNvSpPr>
                  <a:spLocks noChangeArrowheads="1"/>
                </p:cNvSpPr>
                <p:nvPr/>
              </p:nvSpPr>
              <p:spPr bwMode="gray">
                <a:xfrm>
                  <a:off x="1200" y="2737"/>
                  <a:ext cx="1349" cy="1167"/>
                </a:xfrm>
                <a:prstGeom prst="hexagon">
                  <a:avLst>
                    <a:gd name="adj" fmla="val 28894"/>
                    <a:gd name="vf" fmla="val 115470"/>
                  </a:avLst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>
                    <a:latin typeface="Century Schoolbook"/>
                    <a:ea typeface="宋体" charset="-122"/>
                  </a:endParaRPr>
                </a:p>
              </p:txBody>
            </p:sp>
          </p:grpSp>
          <p:sp>
            <p:nvSpPr>
              <p:cNvPr id="39960" name="Line 115"/>
              <p:cNvSpPr>
                <a:spLocks noChangeShapeType="1"/>
              </p:cNvSpPr>
              <p:nvPr/>
            </p:nvSpPr>
            <p:spPr bwMode="auto">
              <a:xfrm>
                <a:off x="1536" y="2845"/>
                <a:ext cx="302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 type="oval" w="med" len="med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9961" name="Text Box 116"/>
              <p:cNvSpPr txBox="1">
                <a:spLocks noChangeArrowheads="1"/>
              </p:cNvSpPr>
              <p:nvPr/>
            </p:nvSpPr>
            <p:spPr bwMode="auto">
              <a:xfrm>
                <a:off x="1872" y="2407"/>
                <a:ext cx="2256" cy="42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endParaRPr lang="en-US" altLang="zh-CN" sz="4400" b="1">
                  <a:latin typeface="隶书"/>
                  <a:ea typeface="隶书"/>
                  <a:cs typeface="隶书"/>
                </a:endParaRPr>
              </a:p>
            </p:txBody>
          </p:sp>
          <p:sp>
            <p:nvSpPr>
              <p:cNvPr id="39962" name="Text Box 117"/>
              <p:cNvSpPr txBox="1">
                <a:spLocks noChangeArrowheads="1"/>
              </p:cNvSpPr>
              <p:nvPr/>
            </p:nvSpPr>
            <p:spPr bwMode="gray">
              <a:xfrm>
                <a:off x="1305" y="2523"/>
                <a:ext cx="164" cy="25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>
                    <a:solidFill>
                      <a:srgbClr val="000000"/>
                    </a:solidFill>
                    <a:latin typeface="Century Schoolbook"/>
                    <a:ea typeface="宋体" charset="-122"/>
                  </a:rPr>
                  <a:t>3</a:t>
                </a:r>
              </a:p>
            </p:txBody>
          </p:sp>
        </p:grpSp>
        <p:grpSp>
          <p:nvGrpSpPr>
            <p:cNvPr id="39949" name="Group 124"/>
            <p:cNvGrpSpPr>
              <a:grpSpLocks/>
            </p:cNvGrpSpPr>
            <p:nvPr/>
          </p:nvGrpSpPr>
          <p:grpSpPr bwMode="auto">
            <a:xfrm>
              <a:off x="1111" y="2639"/>
              <a:ext cx="3408" cy="481"/>
              <a:chOff x="1152" y="2975"/>
              <a:chExt cx="3408" cy="481"/>
            </a:xfrm>
          </p:grpSpPr>
          <p:grpSp>
            <p:nvGrpSpPr>
              <p:cNvPr id="39952" name="Group 111"/>
              <p:cNvGrpSpPr>
                <a:grpSpLocks/>
              </p:cNvGrpSpPr>
              <p:nvPr/>
            </p:nvGrpSpPr>
            <p:grpSpPr bwMode="auto">
              <a:xfrm>
                <a:off x="1152" y="3037"/>
                <a:ext cx="480" cy="419"/>
                <a:chOff x="3174" y="2656"/>
                <a:chExt cx="1549" cy="1351"/>
              </a:xfrm>
            </p:grpSpPr>
            <p:sp>
              <p:nvSpPr>
                <p:cNvPr id="39956" name="AutoShape 112"/>
                <p:cNvSpPr>
                  <a:spLocks noChangeArrowheads="1"/>
                </p:cNvSpPr>
                <p:nvPr/>
              </p:nvSpPr>
              <p:spPr bwMode="gray">
                <a:xfrm>
                  <a:off x="3187" y="2679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solidFill>
                  <a:srgbClr val="8080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>
                    <a:latin typeface="Century Schoolbook"/>
                    <a:ea typeface="宋体" charset="-122"/>
                  </a:endParaRPr>
                </a:p>
              </p:txBody>
            </p:sp>
            <p:sp>
              <p:nvSpPr>
                <p:cNvPr id="39957" name="AutoShape 113"/>
                <p:cNvSpPr>
                  <a:spLocks noChangeArrowheads="1"/>
                </p:cNvSpPr>
                <p:nvPr/>
              </p:nvSpPr>
              <p:spPr bwMode="gray">
                <a:xfrm>
                  <a:off x="3174" y="2656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gradFill rotWithShape="1">
                  <a:gsLst>
                    <a:gs pos="0">
                      <a:srgbClr val="E6E6E6"/>
                    </a:gs>
                    <a:gs pos="7500">
                      <a:srgbClr val="7D8496"/>
                    </a:gs>
                    <a:gs pos="26500">
                      <a:srgbClr val="E6E6E6"/>
                    </a:gs>
                    <a:gs pos="34000">
                      <a:srgbClr val="7D8496"/>
                    </a:gs>
                    <a:gs pos="46500">
                      <a:srgbClr val="E6E6E6"/>
                    </a:gs>
                    <a:gs pos="50000">
                      <a:srgbClr val="FFFFFF"/>
                    </a:gs>
                    <a:gs pos="53500">
                      <a:srgbClr val="E6E6E6"/>
                    </a:gs>
                    <a:gs pos="66000">
                      <a:srgbClr val="7D8496"/>
                    </a:gs>
                    <a:gs pos="73500">
                      <a:srgbClr val="E6E6E6"/>
                    </a:gs>
                    <a:gs pos="92500">
                      <a:srgbClr val="7D8496"/>
                    </a:gs>
                    <a:gs pos="100000">
                      <a:srgbClr val="E6E6E6"/>
                    </a:gs>
                  </a:gsLst>
                  <a:lin ang="2700000" scaled="1"/>
                </a:gradFill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>
                    <a:latin typeface="Century Schoolbook"/>
                    <a:ea typeface="宋体" charset="-122"/>
                  </a:endParaRPr>
                </a:p>
              </p:txBody>
            </p:sp>
            <p:sp>
              <p:nvSpPr>
                <p:cNvPr id="18" name="AutoShape 114"/>
                <p:cNvSpPr>
                  <a:spLocks noChangeArrowheads="1"/>
                </p:cNvSpPr>
                <p:nvPr/>
              </p:nvSpPr>
              <p:spPr bwMode="gray">
                <a:xfrm>
                  <a:off x="3264" y="2736"/>
                  <a:ext cx="1349" cy="1169"/>
                </a:xfrm>
                <a:prstGeom prst="hexagon">
                  <a:avLst>
                    <a:gd name="adj" fmla="val 28896"/>
                    <a:gd name="vf" fmla="val 115470"/>
                  </a:avLst>
                </a:prstGeom>
                <a:gradFill rotWithShape="1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27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9953" name="Line 118"/>
              <p:cNvSpPr>
                <a:spLocks noChangeShapeType="1"/>
              </p:cNvSpPr>
              <p:nvPr/>
            </p:nvSpPr>
            <p:spPr bwMode="auto">
              <a:xfrm>
                <a:off x="1536" y="3421"/>
                <a:ext cx="302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 type="oval" w="med" len="med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9954" name="Text Box 119"/>
              <p:cNvSpPr txBox="1">
                <a:spLocks noChangeArrowheads="1"/>
              </p:cNvSpPr>
              <p:nvPr/>
            </p:nvSpPr>
            <p:spPr bwMode="auto">
              <a:xfrm>
                <a:off x="1872" y="2975"/>
                <a:ext cx="2256" cy="42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endParaRPr lang="en-US" altLang="zh-CN" sz="4400" b="1">
                  <a:latin typeface="隶书"/>
                  <a:ea typeface="隶书"/>
                  <a:cs typeface="隶书"/>
                </a:endParaRPr>
              </a:p>
            </p:txBody>
          </p:sp>
          <p:sp>
            <p:nvSpPr>
              <p:cNvPr id="39955" name="Text Box 120"/>
              <p:cNvSpPr txBox="1">
                <a:spLocks noChangeArrowheads="1"/>
              </p:cNvSpPr>
              <p:nvPr/>
            </p:nvSpPr>
            <p:spPr bwMode="gray">
              <a:xfrm>
                <a:off x="1305" y="3099"/>
                <a:ext cx="164" cy="25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>
                    <a:solidFill>
                      <a:schemeClr val="bg1"/>
                    </a:solidFill>
                    <a:latin typeface="Century Schoolbook"/>
                    <a:ea typeface="宋体" charset="-122"/>
                  </a:rPr>
                  <a:t>4</a:t>
                </a:r>
              </a:p>
            </p:txBody>
          </p:sp>
        </p:grpSp>
        <p:sp>
          <p:nvSpPr>
            <p:cNvPr id="10" name="Text Box 41"/>
            <p:cNvSpPr txBox="1">
              <a:spLocks noChangeArrowheads="1"/>
            </p:cNvSpPr>
            <p:nvPr/>
          </p:nvSpPr>
          <p:spPr bwMode="auto">
            <a:xfrm>
              <a:off x="1807" y="2678"/>
              <a:ext cx="1727" cy="3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3200" b="1" dirty="0" smtClean="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黑体" pitchFamily="2" charset="-122"/>
                  <a:cs typeface="+mn-cs"/>
                </a:rPr>
                <a:t> 教学过程分析</a:t>
              </a:r>
            </a:p>
          </p:txBody>
        </p:sp>
        <p:sp>
          <p:nvSpPr>
            <p:cNvPr id="39951" name="Text Box 116"/>
            <p:cNvSpPr txBox="1">
              <a:spLocks noChangeArrowheads="1"/>
            </p:cNvSpPr>
            <p:nvPr/>
          </p:nvSpPr>
          <p:spPr bwMode="auto">
            <a:xfrm>
              <a:off x="1831" y="3216"/>
              <a:ext cx="2256" cy="42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endParaRPr lang="en-US" altLang="zh-CN" sz="4400" b="1">
                <a:latin typeface="隶书"/>
                <a:ea typeface="隶书"/>
                <a:cs typeface="隶书"/>
              </a:endParaRPr>
            </a:p>
          </p:txBody>
        </p:sp>
      </p:grpSp>
      <p:sp>
        <p:nvSpPr>
          <p:cNvPr id="40" name="Text Box 38"/>
          <p:cNvSpPr txBox="1">
            <a:spLocks noChangeArrowheads="1"/>
          </p:cNvSpPr>
          <p:nvPr/>
        </p:nvSpPr>
        <p:spPr bwMode="auto">
          <a:xfrm>
            <a:off x="2734221" y="1428031"/>
            <a:ext cx="3709987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  <a:cs typeface="+mn-cs"/>
              </a:rPr>
              <a:t>教材和学情分析</a:t>
            </a:r>
          </a:p>
        </p:txBody>
      </p:sp>
      <p:sp>
        <p:nvSpPr>
          <p:cNvPr id="41" name="Text Box 41"/>
          <p:cNvSpPr txBox="1">
            <a:spLocks noChangeArrowheads="1"/>
          </p:cNvSpPr>
          <p:nvPr/>
        </p:nvSpPr>
        <p:spPr bwMode="auto">
          <a:xfrm>
            <a:off x="2582466" y="5271368"/>
            <a:ext cx="3141662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  <a:cs typeface="+mn-cs"/>
              </a:rPr>
              <a:t>教学亮点分析</a:t>
            </a:r>
          </a:p>
        </p:txBody>
      </p:sp>
      <p:sp>
        <p:nvSpPr>
          <p:cNvPr id="39941" name="TextBox 41"/>
          <p:cNvSpPr txBox="1">
            <a:spLocks noChangeArrowheads="1"/>
          </p:cNvSpPr>
          <p:nvPr/>
        </p:nvSpPr>
        <p:spPr bwMode="auto">
          <a:xfrm>
            <a:off x="755650" y="332656"/>
            <a:ext cx="6624638" cy="6461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b="1">
                <a:latin typeface="黑体" pitchFamily="49" charset="-122"/>
                <a:ea typeface="黑体" pitchFamily="49" charset="-122"/>
              </a:rPr>
              <a:t>化学反应限度说课</a:t>
            </a:r>
          </a:p>
        </p:txBody>
      </p:sp>
      <p:sp>
        <p:nvSpPr>
          <p:cNvPr id="42" name="AutoShape 113"/>
          <p:cNvSpPr>
            <a:spLocks noChangeArrowheads="1"/>
          </p:cNvSpPr>
          <p:nvPr/>
        </p:nvSpPr>
        <p:spPr bwMode="gray">
          <a:xfrm>
            <a:off x="755650" y="5301531"/>
            <a:ext cx="1031875" cy="741362"/>
          </a:xfrm>
          <a:prstGeom prst="hexagon">
            <a:avLst>
              <a:gd name="adj" fmla="val 28916"/>
              <a:gd name="vf" fmla="val 115470"/>
            </a:avLst>
          </a:prstGeom>
          <a:solidFill>
            <a:srgbClr val="FFC000"/>
          </a:solidFill>
          <a:ln w="9525">
            <a:solidFill>
              <a:schemeClr val="accent6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>
              <a:latin typeface="Century Schoolbook"/>
              <a:ea typeface="宋体" charset="-122"/>
            </a:endParaRPr>
          </a:p>
        </p:txBody>
      </p:sp>
      <p:sp>
        <p:nvSpPr>
          <p:cNvPr id="39943" name="Text Box 120"/>
          <p:cNvSpPr txBox="1">
            <a:spLocks noChangeArrowheads="1"/>
          </p:cNvSpPr>
          <p:nvPr/>
        </p:nvSpPr>
        <p:spPr bwMode="gray">
          <a:xfrm>
            <a:off x="1123950" y="5372968"/>
            <a:ext cx="339725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sz="2400" b="1">
                <a:latin typeface="Century Schoolbook"/>
                <a:ea typeface="宋体" charset="-122"/>
              </a:rPr>
              <a:t>5</a:t>
            </a:r>
          </a:p>
        </p:txBody>
      </p:sp>
      <p:sp>
        <p:nvSpPr>
          <p:cNvPr id="39944" name="Line 118"/>
          <p:cNvSpPr>
            <a:spLocks noChangeShapeType="1"/>
          </p:cNvSpPr>
          <p:nvPr/>
        </p:nvSpPr>
        <p:spPr bwMode="auto">
          <a:xfrm>
            <a:off x="1547813" y="6020668"/>
            <a:ext cx="6557962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oval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9" name="Text Box 41"/>
          <p:cNvSpPr txBox="1">
            <a:spLocks noChangeArrowheads="1"/>
          </p:cNvSpPr>
          <p:nvPr/>
        </p:nvSpPr>
        <p:spPr bwMode="auto">
          <a:xfrm>
            <a:off x="2121644" y="3285406"/>
            <a:ext cx="3746500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  <a:cs typeface="+mn-cs"/>
              </a:rPr>
              <a:t> 教学设计分析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Box 3"/>
          <p:cNvSpPr txBox="1">
            <a:spLocks noChangeArrowheads="1"/>
          </p:cNvSpPr>
          <p:nvPr/>
        </p:nvSpPr>
        <p:spPr bwMode="auto">
          <a:xfrm>
            <a:off x="34925" y="44450"/>
            <a:ext cx="6624638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b="1" dirty="0">
                <a:latin typeface="黑体" pitchFamily="49" charset="-122"/>
                <a:ea typeface="黑体" pitchFamily="49" charset="-122"/>
              </a:rPr>
              <a:t>一</a:t>
            </a:r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、教材和学情分析</a:t>
            </a:r>
            <a:endParaRPr lang="zh-CN" altLang="en-US" sz="36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50291" y="1574795"/>
            <a:ext cx="2880320" cy="646330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必修第一册</a:t>
            </a:r>
            <a:endParaRPr lang="zh-CN" altLang="en-US" sz="3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4" name="直接箭头连接符 3"/>
          <p:cNvCxnSpPr>
            <a:stCxn id="12" idx="3"/>
          </p:cNvCxnSpPr>
          <p:nvPr/>
        </p:nvCxnSpPr>
        <p:spPr>
          <a:xfrm>
            <a:off x="3330611" y="1897960"/>
            <a:ext cx="79208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4211960" y="1484784"/>
            <a:ext cx="20882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可逆反应的概念和特征</a:t>
            </a:r>
          </a:p>
        </p:txBody>
      </p:sp>
      <p:sp>
        <p:nvSpPr>
          <p:cNvPr id="14" name="矩形 13"/>
          <p:cNvSpPr/>
          <p:nvPr/>
        </p:nvSpPr>
        <p:spPr>
          <a:xfrm>
            <a:off x="467544" y="3232721"/>
            <a:ext cx="2880320" cy="646330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必修第二册</a:t>
            </a:r>
            <a:endParaRPr lang="zh-CN" altLang="en-US" sz="3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13" name="直接箭头连接符 12"/>
          <p:cNvCxnSpPr>
            <a:stCxn id="14" idx="3"/>
          </p:cNvCxnSpPr>
          <p:nvPr/>
        </p:nvCxnSpPr>
        <p:spPr>
          <a:xfrm flipV="1">
            <a:off x="3347864" y="3086963"/>
            <a:ext cx="864096" cy="46892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283968" y="2618294"/>
            <a:ext cx="30700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solidFill>
                  <a:srgbClr val="1A03C5"/>
                </a:solidFill>
                <a:latin typeface="黑体" pitchFamily="49" charset="-122"/>
                <a:ea typeface="黑体" pitchFamily="49" charset="-122"/>
              </a:rPr>
              <a:t>化学反应存在限度</a:t>
            </a:r>
          </a:p>
        </p:txBody>
      </p:sp>
      <p:cxnSp>
        <p:nvCxnSpPr>
          <p:cNvPr id="18" name="直接箭头连接符 17"/>
          <p:cNvCxnSpPr/>
          <p:nvPr/>
        </p:nvCxnSpPr>
        <p:spPr>
          <a:xfrm>
            <a:off x="3347864" y="3663027"/>
            <a:ext cx="92723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矩形 15"/>
          <p:cNvSpPr/>
          <p:nvPr/>
        </p:nvSpPr>
        <p:spPr>
          <a:xfrm>
            <a:off x="4283968" y="3230979"/>
            <a:ext cx="33843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1A03C5"/>
                </a:solidFill>
                <a:latin typeface="黑体" pitchFamily="49" charset="-122"/>
                <a:ea typeface="黑体" pitchFamily="49" charset="-122"/>
              </a:rPr>
              <a:t>可逆反应达限度时处于化学平衡</a:t>
            </a:r>
            <a:r>
              <a:rPr lang="zh-CN" altLang="en-US" sz="2800" b="1" dirty="0" smtClean="0">
                <a:solidFill>
                  <a:srgbClr val="1A03C5"/>
                </a:solidFill>
                <a:latin typeface="黑体" pitchFamily="49" charset="-122"/>
                <a:ea typeface="黑体" pitchFamily="49" charset="-122"/>
              </a:rPr>
              <a:t>状态</a:t>
            </a:r>
            <a:endParaRPr lang="en-US" altLang="zh-CN" b="1" dirty="0">
              <a:solidFill>
                <a:srgbClr val="1A03C5"/>
              </a:solidFill>
              <a:latin typeface="黑体" pitchFamily="49" charset="-122"/>
              <a:ea typeface="黑体" pitchFamily="49" charset="-122"/>
            </a:endParaRPr>
          </a:p>
        </p:txBody>
      </p:sp>
      <p:cxnSp>
        <p:nvCxnSpPr>
          <p:cNvPr id="20" name="直接箭头连接符 19"/>
          <p:cNvCxnSpPr/>
          <p:nvPr/>
        </p:nvCxnSpPr>
        <p:spPr>
          <a:xfrm>
            <a:off x="3357589" y="3717566"/>
            <a:ext cx="917510" cy="72008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4283968" y="4201719"/>
            <a:ext cx="26642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1A03C5"/>
                </a:solidFill>
                <a:latin typeface="黑体" pitchFamily="49" charset="-122"/>
                <a:ea typeface="黑体" pitchFamily="49" charset="-122"/>
              </a:rPr>
              <a:t>外界条件可以改变平衡状态</a:t>
            </a:r>
          </a:p>
        </p:txBody>
      </p:sp>
      <p:sp>
        <p:nvSpPr>
          <p:cNvPr id="25" name="矩形 24"/>
          <p:cNvSpPr/>
          <p:nvPr/>
        </p:nvSpPr>
        <p:spPr>
          <a:xfrm>
            <a:off x="467544" y="5356955"/>
            <a:ext cx="2880320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选修四</a:t>
            </a:r>
            <a:endParaRPr lang="zh-CN" altLang="en-US" sz="3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139952" y="5283205"/>
            <a:ext cx="31683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电离平衡、水解平衡、沉淀溶解平衡</a:t>
            </a:r>
          </a:p>
        </p:txBody>
      </p:sp>
      <p:cxnSp>
        <p:nvCxnSpPr>
          <p:cNvPr id="27" name="直接箭头连接符 26"/>
          <p:cNvCxnSpPr/>
          <p:nvPr/>
        </p:nvCxnSpPr>
        <p:spPr>
          <a:xfrm>
            <a:off x="3347864" y="5715253"/>
            <a:ext cx="79208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下箭头 27"/>
          <p:cNvSpPr/>
          <p:nvPr/>
        </p:nvSpPr>
        <p:spPr>
          <a:xfrm>
            <a:off x="7423814" y="1484784"/>
            <a:ext cx="1324649" cy="4518502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认</a:t>
            </a:r>
            <a:endParaRPr lang="en-US" altLang="zh-CN" sz="2800" b="1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</a:t>
            </a:r>
            <a:endParaRPr lang="en-US" altLang="zh-CN" sz="2800" b="1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水平</a:t>
            </a:r>
            <a:endParaRPr lang="en-US" altLang="zh-CN" sz="2800" b="1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</a:t>
            </a:r>
            <a:endParaRPr lang="en-US" altLang="zh-CN" sz="2800" b="1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升</a:t>
            </a:r>
            <a:endParaRPr lang="zh-CN" altLang="en-US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336142" y="836712"/>
            <a:ext cx="71881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>
                <a:solidFill>
                  <a:srgbClr val="000000"/>
                </a:solidFill>
                <a:latin typeface="黑体" pitchFamily="49" charset="-122"/>
                <a:ea typeface="黑体" pitchFamily="49" charset="-122"/>
              </a:rPr>
              <a:t>化学反应限度是高中化学最重要的原理</a:t>
            </a:r>
            <a:endParaRPr lang="zh-CN" altLang="en-US" sz="3200" dirty="0"/>
          </a:p>
        </p:txBody>
      </p:sp>
      <p:sp>
        <p:nvSpPr>
          <p:cNvPr id="26" name="文本框 25"/>
          <p:cNvSpPr txBox="1"/>
          <p:nvPr/>
        </p:nvSpPr>
        <p:spPr>
          <a:xfrm>
            <a:off x="450291" y="3952393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1A03C5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（承上启下）</a:t>
            </a:r>
            <a:endParaRPr lang="zh-CN" altLang="en-US" sz="3600" b="1" dirty="0">
              <a:solidFill>
                <a:srgbClr val="1A03C5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335108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" grpId="0"/>
      <p:bldP spid="14" grpId="0" animBg="1"/>
      <p:bldP spid="15" grpId="0"/>
      <p:bldP spid="16" grpId="0"/>
      <p:bldP spid="22" grpId="0"/>
      <p:bldP spid="25" grpId="0" animBg="1"/>
      <p:bldP spid="23" grpId="0"/>
      <p:bldP spid="28" grpId="0" animBg="1"/>
      <p:bldP spid="24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Box 3"/>
          <p:cNvSpPr txBox="1">
            <a:spLocks noChangeArrowheads="1"/>
          </p:cNvSpPr>
          <p:nvPr/>
        </p:nvSpPr>
        <p:spPr bwMode="auto">
          <a:xfrm>
            <a:off x="34925" y="44450"/>
            <a:ext cx="6624638" cy="6461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二、</a:t>
            </a:r>
            <a:r>
              <a:rPr lang="zh-CN" altLang="en-US" sz="3600" b="1" dirty="0">
                <a:latin typeface="黑体" pitchFamily="49" charset="-122"/>
                <a:ea typeface="黑体" pitchFamily="49" charset="-122"/>
              </a:rPr>
              <a:t>教学目标分析</a:t>
            </a:r>
          </a:p>
        </p:txBody>
      </p:sp>
      <p:sp>
        <p:nvSpPr>
          <p:cNvPr id="29" name="同侧圆角矩形 28"/>
          <p:cNvSpPr/>
          <p:nvPr/>
        </p:nvSpPr>
        <p:spPr>
          <a:xfrm rot="16200000">
            <a:off x="-116908" y="1684425"/>
            <a:ext cx="4778832" cy="4186237"/>
          </a:xfrm>
          <a:prstGeom prst="round2SameRect">
            <a:avLst/>
          </a:prstGeom>
          <a:solidFill>
            <a:schemeClr val="accent1">
              <a:lumMod val="20000"/>
              <a:lumOff val="8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000"/>
          </a:p>
        </p:txBody>
      </p:sp>
      <p:sp>
        <p:nvSpPr>
          <p:cNvPr id="30" name="同侧圆角矩形 29"/>
          <p:cNvSpPr/>
          <p:nvPr/>
        </p:nvSpPr>
        <p:spPr>
          <a:xfrm rot="5400000" flipH="1">
            <a:off x="4313009" y="1718556"/>
            <a:ext cx="4778831" cy="4117975"/>
          </a:xfrm>
          <a:prstGeom prst="round2SameRect">
            <a:avLst/>
          </a:prstGeom>
          <a:solidFill>
            <a:schemeClr val="accent1">
              <a:lumMod val="20000"/>
              <a:lumOff val="8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000"/>
          </a:p>
        </p:txBody>
      </p:sp>
      <p:sp>
        <p:nvSpPr>
          <p:cNvPr id="31" name="文本框 30"/>
          <p:cNvSpPr txBox="1"/>
          <p:nvPr/>
        </p:nvSpPr>
        <p:spPr>
          <a:xfrm>
            <a:off x="260350" y="1457979"/>
            <a:ext cx="4167188" cy="44781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r>
              <a:rPr lang="en-US" altLang="zh-CN" sz="2000" dirty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1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、利用</a:t>
            </a:r>
            <a:r>
              <a:rPr lang="zh-CN" altLang="en-US" sz="20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化学史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创设工业合成氨的</a:t>
            </a:r>
            <a:r>
              <a:rPr lang="zh-CN" altLang="en-US" sz="2000" b="1" dirty="0" smtClean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情境，让学生学习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科学家的科学精神和科学品质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。</a:t>
            </a:r>
            <a:endParaRPr lang="en-US" altLang="zh-CN" sz="2000" dirty="0">
              <a:latin typeface="微软雅黑" pitchFamily="34" charset="-122"/>
              <a:ea typeface="微软雅黑" pitchFamily="34" charset="-122"/>
              <a:cs typeface="宋体" charset="-122"/>
              <a:sym typeface="+mn-lt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altLang="zh-CN" sz="2000" b="1" dirty="0" smtClean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2</a:t>
            </a:r>
            <a:r>
              <a:rPr lang="zh-CN" altLang="en-US" sz="2000" b="1" dirty="0" smtClean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、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通过</a:t>
            </a:r>
            <a:r>
              <a:rPr lang="zh-CN" altLang="en-US" sz="20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实验方案的设计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，对可逆反应进行实验探究</a:t>
            </a:r>
            <a:r>
              <a:rPr lang="zh-CN" altLang="en-US" sz="2000" b="1" dirty="0" smtClean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，从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定性角度</a:t>
            </a:r>
            <a:r>
              <a:rPr lang="zh-CN" altLang="en-US" sz="2000" b="1" dirty="0" smtClean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深入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了解可逆反应，了解反应内部微观粒子的发展变化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。</a:t>
            </a:r>
            <a:endParaRPr lang="en-US" altLang="zh-CN" sz="2000" dirty="0">
              <a:latin typeface="微软雅黑" pitchFamily="34" charset="-122"/>
              <a:ea typeface="微软雅黑" pitchFamily="34" charset="-122"/>
              <a:cs typeface="宋体" charset="-122"/>
              <a:sym typeface="+mn-lt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altLang="zh-CN" sz="2000" b="1" dirty="0" smtClean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3</a:t>
            </a:r>
            <a:r>
              <a:rPr lang="zh-CN" altLang="en-US" sz="2000" b="1" dirty="0" smtClean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、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通过分析实验数据，</a:t>
            </a:r>
            <a:r>
              <a:rPr lang="zh-CN" altLang="en-US" sz="2000" b="1" dirty="0" smtClean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绘制</a:t>
            </a:r>
            <a:r>
              <a:rPr lang="en-US" altLang="zh-CN" sz="2000" b="1" dirty="0">
                <a:latin typeface="黑体" pitchFamily="49" charset="-122"/>
                <a:ea typeface="黑体" pitchFamily="49" charset="-122"/>
                <a:sym typeface="+mn-lt"/>
              </a:rPr>
              <a:t>v-t</a:t>
            </a:r>
            <a:r>
              <a:rPr lang="zh-CN" altLang="en-US" sz="2000" b="1" dirty="0" smtClean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图像，从</a:t>
            </a:r>
            <a:r>
              <a:rPr lang="zh-CN" altLang="en-US" sz="2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定量角度</a:t>
            </a:r>
            <a:r>
              <a:rPr lang="zh-CN" altLang="en-US" sz="2000" b="1" dirty="0" smtClean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深化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对化学平衡的认识，建构化学平衡的</a:t>
            </a:r>
            <a:r>
              <a:rPr lang="zh-CN" altLang="en-US" sz="2000" b="1" dirty="0" smtClean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概念</a:t>
            </a:r>
            <a:r>
              <a:rPr lang="zh-CN" altLang="en-US" sz="2000" b="1" dirty="0" smtClean="0">
                <a:solidFill>
                  <a:srgbClr val="1A03C5"/>
                </a:solidFill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。</a:t>
            </a:r>
            <a:endParaRPr lang="en-US" altLang="zh-CN" sz="2000" b="1" dirty="0">
              <a:solidFill>
                <a:srgbClr val="1A03C5"/>
              </a:solidFill>
              <a:latin typeface="微软雅黑" pitchFamily="34" charset="-122"/>
              <a:ea typeface="微软雅黑" pitchFamily="34" charset="-122"/>
              <a:cs typeface="宋体" charset="-122"/>
              <a:sym typeface="+mn-lt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altLang="zh-CN" sz="2000" b="1" dirty="0" smtClean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4</a:t>
            </a:r>
            <a:r>
              <a:rPr lang="zh-CN" altLang="en-US" sz="2000" b="1" dirty="0" smtClean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、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学以致用，通过用化学知识来解决工农业生产的实际问题。</a:t>
            </a:r>
            <a:endParaRPr lang="en-US" altLang="zh-CN" sz="2000" b="1" dirty="0">
              <a:latin typeface="微软雅黑" pitchFamily="34" charset="-122"/>
              <a:ea typeface="微软雅黑" pitchFamily="34" charset="-122"/>
              <a:cs typeface="宋体" charset="-122"/>
              <a:sym typeface="+mn-lt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673225" y="927754"/>
            <a:ext cx="1401763" cy="460375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9050" cmpd="sng">
            <a:solidFill>
              <a:schemeClr val="bg1">
                <a:lumMod val="95000"/>
              </a:schemeClr>
            </a:solidFill>
            <a:prstDash val="solid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教学目标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5846763" y="927754"/>
            <a:ext cx="1401762" cy="460375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9050" cmpd="sng">
            <a:solidFill>
              <a:schemeClr val="bg2"/>
            </a:solidFill>
            <a:prstDash val="solid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评价目标</a:t>
            </a:r>
          </a:p>
        </p:txBody>
      </p:sp>
      <p:sp>
        <p:nvSpPr>
          <p:cNvPr id="44039" name="文本框 33"/>
          <p:cNvSpPr txBox="1">
            <a:spLocks noChangeArrowheads="1"/>
          </p:cNvSpPr>
          <p:nvPr/>
        </p:nvSpPr>
        <p:spPr bwMode="auto">
          <a:xfrm>
            <a:off x="4729163" y="1457979"/>
            <a:ext cx="4032251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  <a:sym typeface="+mn-lt"/>
              </a:rPr>
              <a:t>1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  <a:sym typeface="+mn-lt"/>
              </a:rPr>
              <a:t>、利用化学史引入情境，</a:t>
            </a:r>
            <a:r>
              <a:rPr lang="zh-CN" altLang="en-US" sz="2000" b="1" dirty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  <a:sym typeface="+mn-lt"/>
              </a:rPr>
              <a:t>诊断并发展</a:t>
            </a:r>
            <a:r>
              <a:rPr lang="zh-CN" altLang="en-US" sz="2000" b="1" dirty="0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  <a:sym typeface="+mn-lt"/>
              </a:rPr>
              <a:t>学生化学</a:t>
            </a:r>
            <a:r>
              <a:rPr lang="zh-CN" altLang="en-US" sz="2000" b="1" dirty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  <a:sym typeface="+mn-lt"/>
              </a:rPr>
              <a:t>价值观水平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  <a:sym typeface="+mn-lt"/>
              </a:rPr>
              <a:t>（学科价值观、社会价值观）。</a:t>
            </a:r>
          </a:p>
          <a:p>
            <a:pPr>
              <a:spcAft>
                <a:spcPts val="1200"/>
              </a:spcAft>
            </a:pPr>
            <a:r>
              <a:rPr lang="en-US" altLang="zh-CN" sz="2000" b="1" dirty="0" smtClean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2</a:t>
            </a:r>
            <a:r>
              <a:rPr lang="zh-CN" altLang="en-US" sz="2000" b="1" dirty="0" smtClean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、</a:t>
            </a:r>
            <a:r>
              <a:rPr lang="en-US" altLang="zh-CN" sz="2000" b="1" dirty="0" smtClean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 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通过可逆反应实验方案的设计与探究，</a:t>
            </a:r>
            <a:r>
              <a:rPr lang="zh-CN" altLang="en-US" sz="20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诊断并发展学生的实验探究水平和创新意识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，微观探析素养。</a:t>
            </a:r>
            <a:endParaRPr lang="en-US" altLang="zh-CN" sz="2000" b="1" dirty="0">
              <a:latin typeface="微软雅黑" pitchFamily="34" charset="-122"/>
              <a:ea typeface="微软雅黑" pitchFamily="34" charset="-122"/>
              <a:cs typeface="宋体" charset="-122"/>
              <a:sym typeface="+mn-lt"/>
            </a:endParaRPr>
          </a:p>
          <a:p>
            <a:pPr>
              <a:spcAft>
                <a:spcPts val="1200"/>
              </a:spcAft>
            </a:pPr>
            <a:r>
              <a:rPr lang="en-US" altLang="zh-CN" sz="2000" b="1" dirty="0" smtClean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3</a:t>
            </a:r>
            <a:r>
              <a:rPr lang="zh-CN" altLang="en-US" sz="2000" b="1" dirty="0" smtClean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、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基于实验数据的处理，建立化学现象与数学模型之间的联系，</a:t>
            </a:r>
            <a:r>
              <a:rPr lang="zh-CN" altLang="en-US" sz="20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诊断并发展“模型认知”水平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。</a:t>
            </a:r>
            <a:endParaRPr lang="en-US" altLang="zh-CN" sz="2000" b="1" dirty="0">
              <a:latin typeface="微软雅黑" pitchFamily="34" charset="-122"/>
              <a:ea typeface="微软雅黑" pitchFamily="34" charset="-122"/>
              <a:cs typeface="宋体" charset="-122"/>
              <a:sym typeface="+mn-lt"/>
            </a:endParaRPr>
          </a:p>
          <a:p>
            <a:pPr>
              <a:spcAft>
                <a:spcPts val="1200"/>
              </a:spcAft>
            </a:pPr>
            <a:r>
              <a:rPr lang="en-US" altLang="zh-CN" sz="2000" b="1" dirty="0" smtClean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4</a:t>
            </a:r>
            <a:r>
              <a:rPr lang="zh-CN" altLang="en-US" sz="2000" b="1" dirty="0" smtClean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、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通过用化学知识来解决工农业生产的实际问题，</a:t>
            </a:r>
            <a:r>
              <a:rPr lang="zh-CN" altLang="en-US" sz="20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培养学生的“学科精神和社会责任”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cs typeface="宋体" charset="-122"/>
                <a:sym typeface="+mn-lt"/>
              </a:rPr>
              <a:t>。</a:t>
            </a:r>
            <a:endParaRPr lang="en-US" altLang="zh-CN" sz="2000" b="1" dirty="0">
              <a:latin typeface="微软雅黑" pitchFamily="34" charset="-122"/>
              <a:ea typeface="微软雅黑" pitchFamily="34" charset="-122"/>
              <a:cs typeface="宋体" charset="-122"/>
              <a:sym typeface="+mn-lt"/>
            </a:endParaRPr>
          </a:p>
          <a:p>
            <a:pPr>
              <a:spcAft>
                <a:spcPts val="1200"/>
              </a:spcAft>
            </a:pPr>
            <a:endParaRPr lang="en-US" altLang="zh-CN" sz="2000" b="1" dirty="0">
              <a:latin typeface="微软雅黑" pitchFamily="34" charset="-122"/>
              <a:ea typeface="微软雅黑" pitchFamily="34" charset="-122"/>
              <a:cs typeface="宋体" charset="-122"/>
              <a:sym typeface="+mn-lt"/>
            </a:endParaRPr>
          </a:p>
        </p:txBody>
      </p:sp>
      <p:sp>
        <p:nvSpPr>
          <p:cNvPr id="35" name="左右箭头 34"/>
          <p:cNvSpPr/>
          <p:nvPr/>
        </p:nvSpPr>
        <p:spPr>
          <a:xfrm>
            <a:off x="3370263" y="986491"/>
            <a:ext cx="2159000" cy="342900"/>
          </a:xfrm>
          <a:prstGeom prst="leftRightArrow">
            <a:avLst/>
          </a:prstGeom>
          <a:solidFill>
            <a:schemeClr val="accent5">
              <a:lumMod val="50000"/>
            </a:schemeClr>
          </a:solidFill>
          <a:ln w="2222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6" name="文本框 35"/>
          <p:cNvSpPr txBox="1">
            <a:spLocks noChangeArrowheads="1"/>
          </p:cNvSpPr>
          <p:nvPr/>
        </p:nvSpPr>
        <p:spPr bwMode="auto">
          <a:xfrm>
            <a:off x="3871913" y="654273"/>
            <a:ext cx="1203325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000" b="1" dirty="0">
                <a:latin typeface="楷体" pitchFamily="49" charset="-122"/>
                <a:ea typeface="楷体" pitchFamily="49" charset="-122"/>
              </a:rPr>
              <a:t>相互对应</a:t>
            </a:r>
          </a:p>
        </p:txBody>
      </p:sp>
      <p:sp>
        <p:nvSpPr>
          <p:cNvPr id="38" name="左右箭头 37"/>
          <p:cNvSpPr/>
          <p:nvPr/>
        </p:nvSpPr>
        <p:spPr>
          <a:xfrm>
            <a:off x="4340225" y="1772816"/>
            <a:ext cx="431800" cy="342900"/>
          </a:xfrm>
          <a:prstGeom prst="leftRightArrow">
            <a:avLst/>
          </a:prstGeom>
          <a:solidFill>
            <a:schemeClr val="accent5">
              <a:lumMod val="50000"/>
            </a:schemeClr>
          </a:solidFill>
          <a:ln w="2222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000"/>
          </a:p>
        </p:txBody>
      </p:sp>
      <p:sp>
        <p:nvSpPr>
          <p:cNvPr id="39" name="左右箭头 38"/>
          <p:cNvSpPr/>
          <p:nvPr/>
        </p:nvSpPr>
        <p:spPr>
          <a:xfrm>
            <a:off x="4340225" y="2924944"/>
            <a:ext cx="431800" cy="342900"/>
          </a:xfrm>
          <a:prstGeom prst="leftRightArrow">
            <a:avLst/>
          </a:prstGeom>
          <a:solidFill>
            <a:schemeClr val="accent5">
              <a:lumMod val="50000"/>
            </a:schemeClr>
          </a:solidFill>
          <a:ln w="2222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000"/>
          </a:p>
        </p:txBody>
      </p:sp>
      <p:sp>
        <p:nvSpPr>
          <p:cNvPr id="40" name="左右箭头 39"/>
          <p:cNvSpPr/>
          <p:nvPr/>
        </p:nvSpPr>
        <p:spPr>
          <a:xfrm>
            <a:off x="4284663" y="4221088"/>
            <a:ext cx="431800" cy="342900"/>
          </a:xfrm>
          <a:prstGeom prst="leftRightArrow">
            <a:avLst/>
          </a:prstGeom>
          <a:solidFill>
            <a:schemeClr val="accent5">
              <a:lumMod val="50000"/>
            </a:schemeClr>
          </a:solidFill>
          <a:ln w="2222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000"/>
          </a:p>
        </p:txBody>
      </p:sp>
      <p:sp>
        <p:nvSpPr>
          <p:cNvPr id="43" name="左右箭头 42"/>
          <p:cNvSpPr/>
          <p:nvPr/>
        </p:nvSpPr>
        <p:spPr>
          <a:xfrm>
            <a:off x="4284663" y="5229200"/>
            <a:ext cx="431800" cy="342900"/>
          </a:xfrm>
          <a:prstGeom prst="leftRightArrow">
            <a:avLst/>
          </a:prstGeom>
          <a:solidFill>
            <a:schemeClr val="accent5">
              <a:lumMod val="50000"/>
            </a:schemeClr>
          </a:solidFill>
          <a:ln w="2222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0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 bldLvl="0" animBg="1"/>
      <p:bldP spid="33" grpId="0" bldLvl="0" animBg="1"/>
      <p:bldP spid="44039" grpId="0"/>
      <p:bldP spid="35" grpId="0" bldLvl="0" animBg="1"/>
      <p:bldP spid="36" grpId="0"/>
      <p:bldP spid="38" grpId="0" bldLvl="0" animBg="1"/>
      <p:bldP spid="39" grpId="0" bldLvl="0" animBg="1"/>
      <p:bldP spid="40" grpId="0" bldLvl="0" animBg="1"/>
      <p:bldP spid="43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Box 3"/>
          <p:cNvSpPr txBox="1">
            <a:spLocks noChangeArrowheads="1"/>
          </p:cNvSpPr>
          <p:nvPr/>
        </p:nvSpPr>
        <p:spPr bwMode="auto">
          <a:xfrm>
            <a:off x="34925" y="44450"/>
            <a:ext cx="6624638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三、教学设计分析</a:t>
            </a:r>
            <a:endParaRPr lang="zh-CN" altLang="en-US" sz="36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07504" y="640754"/>
            <a:ext cx="2448272" cy="523220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情境线</a:t>
            </a:r>
            <a:endParaRPr lang="zh-CN" altLang="en-US" sz="2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203848" y="620688"/>
            <a:ext cx="2376264" cy="523220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活动线</a:t>
            </a:r>
            <a:endParaRPr lang="zh-CN" altLang="en-US" sz="2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228184" y="620688"/>
            <a:ext cx="2520280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评价线</a:t>
            </a:r>
            <a:endParaRPr lang="zh-CN" altLang="en-US" sz="2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107504" y="1163974"/>
            <a:ext cx="2952899" cy="5649402"/>
            <a:chOff x="107504" y="1163974"/>
            <a:chExt cx="2952899" cy="5649402"/>
          </a:xfrm>
        </p:grpSpPr>
        <p:sp>
          <p:nvSpPr>
            <p:cNvPr id="6" name="文本框 5"/>
            <p:cNvSpPr txBox="1"/>
            <p:nvPr/>
          </p:nvSpPr>
          <p:spPr>
            <a:xfrm>
              <a:off x="656660" y="1444714"/>
              <a:ext cx="1467068" cy="400110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2000" dirty="0" smtClean="0">
                  <a:latin typeface="黑体" panose="02010609060101010101" pitchFamily="49" charset="-122"/>
                  <a:ea typeface="黑体" panose="02010609060101010101" pitchFamily="49" charset="-122"/>
                </a:rPr>
                <a:t>化学史引入</a:t>
              </a:r>
              <a:endPara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107504" y="2132856"/>
              <a:ext cx="2627784" cy="707886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zh-CN" altLang="en-US" sz="2000" dirty="0" smtClean="0">
                  <a:latin typeface="黑体" panose="02010609060101010101" pitchFamily="49" charset="-122"/>
                  <a:ea typeface="黑体" panose="02010609060101010101" pitchFamily="49" charset="-122"/>
                </a:rPr>
                <a:t>少量钠与水反应，少量氯气与水反应视频</a:t>
              </a:r>
              <a:endPara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107504" y="3140968"/>
              <a:ext cx="2628291" cy="707886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zh-CN" sz="2000" dirty="0">
                  <a:latin typeface="黑体" pitchFamily="49" charset="-122"/>
                  <a:ea typeface="黑体" pitchFamily="49" charset="-122"/>
                </a:rPr>
                <a:t>2Fe</a:t>
              </a:r>
              <a:r>
                <a:rPr lang="en-US" altLang="zh-CN" sz="2000" baseline="30000" dirty="0">
                  <a:latin typeface="黑体" pitchFamily="49" charset="-122"/>
                  <a:ea typeface="黑体" pitchFamily="49" charset="-122"/>
                </a:rPr>
                <a:t>3+</a:t>
              </a:r>
              <a:r>
                <a:rPr lang="en-US" altLang="zh-CN" sz="2000" dirty="0">
                  <a:latin typeface="黑体" pitchFamily="49" charset="-122"/>
                  <a:ea typeface="黑体" pitchFamily="49" charset="-122"/>
                </a:rPr>
                <a:t>+2I</a:t>
              </a:r>
              <a:r>
                <a:rPr lang="en-US" altLang="zh-CN" sz="2000" baseline="30000" dirty="0">
                  <a:latin typeface="黑体" pitchFamily="49" charset="-122"/>
                  <a:ea typeface="黑体" pitchFamily="49" charset="-122"/>
                </a:rPr>
                <a:t>-</a:t>
              </a:r>
              <a:r>
                <a:rPr lang="en-US" altLang="zh-CN" sz="2000" dirty="0">
                  <a:latin typeface="黑体" pitchFamily="49" charset="-122"/>
                  <a:ea typeface="黑体" pitchFamily="49" charset="-122"/>
                </a:rPr>
                <a:t>=I</a:t>
              </a:r>
              <a:r>
                <a:rPr lang="en-US" altLang="zh-CN" sz="2000" baseline="-25000" dirty="0">
                  <a:latin typeface="黑体" pitchFamily="49" charset="-122"/>
                  <a:ea typeface="黑体" pitchFamily="49" charset="-122"/>
                </a:rPr>
                <a:t>2</a:t>
              </a:r>
              <a:r>
                <a:rPr lang="en-US" altLang="zh-CN" sz="2000" dirty="0">
                  <a:latin typeface="黑体" pitchFamily="49" charset="-122"/>
                  <a:ea typeface="黑体" pitchFamily="49" charset="-122"/>
                </a:rPr>
                <a:t>+2Fe</a:t>
              </a:r>
              <a:r>
                <a:rPr lang="en-US" altLang="zh-CN" sz="2000" baseline="30000" dirty="0">
                  <a:latin typeface="黑体" pitchFamily="49" charset="-122"/>
                  <a:ea typeface="黑体" pitchFamily="49" charset="-122"/>
                </a:rPr>
                <a:t>2+</a:t>
              </a:r>
              <a:r>
                <a:rPr lang="zh-CN" altLang="en-US" sz="2000" dirty="0">
                  <a:latin typeface="黑体" pitchFamily="49" charset="-122"/>
                  <a:ea typeface="黑体" pitchFamily="49" charset="-122"/>
                </a:rPr>
                <a:t>是否为</a:t>
              </a:r>
              <a:r>
                <a:rPr lang="zh-CN" altLang="en-US" sz="2000" dirty="0" smtClean="0">
                  <a:latin typeface="黑体" pitchFamily="49" charset="-122"/>
                  <a:ea typeface="黑体" pitchFamily="49" charset="-122"/>
                </a:rPr>
                <a:t>可逆反应</a:t>
              </a:r>
              <a:r>
                <a:rPr lang="en-US" altLang="zh-CN" sz="2000" dirty="0" smtClean="0">
                  <a:latin typeface="黑体" pitchFamily="49" charset="-122"/>
                  <a:ea typeface="黑体" pitchFamily="49" charset="-122"/>
                </a:rPr>
                <a:t>?</a:t>
              </a:r>
              <a:endPara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107504" y="4149080"/>
              <a:ext cx="2736304" cy="707886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zh-CN" altLang="en-US" sz="2000" dirty="0" smtClean="0">
                  <a:latin typeface="黑体" pitchFamily="49" charset="-122"/>
                  <a:ea typeface="黑体" pitchFamily="49" charset="-122"/>
                </a:rPr>
                <a:t>根据图表分析化学</a:t>
              </a:r>
              <a:r>
                <a:rPr lang="zh-CN" altLang="en-US" sz="2000" dirty="0">
                  <a:latin typeface="黑体" pitchFamily="49" charset="-122"/>
                  <a:ea typeface="黑体" pitchFamily="49" charset="-122"/>
                </a:rPr>
                <a:t>反应是如何达到一定限度？</a:t>
              </a:r>
            </a:p>
          </p:txBody>
        </p:sp>
        <p:sp>
          <p:nvSpPr>
            <p:cNvPr id="51" name="文本框 50"/>
            <p:cNvSpPr txBox="1"/>
            <p:nvPr/>
          </p:nvSpPr>
          <p:spPr>
            <a:xfrm>
              <a:off x="107504" y="5118283"/>
              <a:ext cx="2952899" cy="707886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zh-CN" altLang="zh-CN" sz="2000" dirty="0">
                  <a:latin typeface="黑体" pitchFamily="49" charset="-122"/>
                  <a:ea typeface="黑体" pitchFamily="49" charset="-122"/>
                </a:rPr>
                <a:t>化学反应达到</a:t>
              </a:r>
              <a:r>
                <a:rPr lang="zh-CN" altLang="zh-CN" sz="2000" dirty="0" smtClean="0">
                  <a:latin typeface="黑体" pitchFamily="49" charset="-122"/>
                  <a:ea typeface="黑体" pitchFamily="49" charset="-122"/>
                </a:rPr>
                <a:t>平衡状态停止</a:t>
              </a:r>
              <a:r>
                <a:rPr lang="zh-CN" altLang="zh-CN" sz="2000" dirty="0">
                  <a:latin typeface="黑体" pitchFamily="49" charset="-122"/>
                  <a:ea typeface="黑体" pitchFamily="49" charset="-122"/>
                </a:rPr>
                <a:t>了吗</a:t>
              </a:r>
              <a:r>
                <a:rPr lang="zh-CN" altLang="zh-CN" sz="2000" dirty="0" smtClean="0">
                  <a:latin typeface="黑体" pitchFamily="49" charset="-122"/>
                  <a:ea typeface="黑体" pitchFamily="49" charset="-122"/>
                </a:rPr>
                <a:t>？</a:t>
              </a:r>
              <a:r>
                <a:rPr lang="zh-CN" altLang="en-US" sz="2000" dirty="0" smtClean="0">
                  <a:latin typeface="黑体" pitchFamily="49" charset="-122"/>
                  <a:ea typeface="黑体" pitchFamily="49" charset="-122"/>
                </a:rPr>
                <a:t>还能</a:t>
              </a:r>
              <a:r>
                <a:rPr lang="zh-CN" altLang="zh-CN" sz="2000" dirty="0" smtClean="0">
                  <a:latin typeface="黑体" pitchFamily="49" charset="-122"/>
                  <a:ea typeface="黑体" pitchFamily="49" charset="-122"/>
                </a:rPr>
                <a:t>改变吗</a:t>
              </a:r>
              <a:r>
                <a:rPr lang="zh-CN" altLang="zh-CN" sz="2000" dirty="0">
                  <a:latin typeface="黑体" pitchFamily="49" charset="-122"/>
                  <a:ea typeface="黑体" pitchFamily="49" charset="-122"/>
                </a:rPr>
                <a:t>？</a:t>
              </a:r>
              <a:endParaRPr lang="zh-CN" altLang="en-US" sz="2000" dirty="0">
                <a:latin typeface="黑体" pitchFamily="49" charset="-122"/>
                <a:ea typeface="黑体" pitchFamily="49" charset="-122"/>
              </a:endParaRPr>
            </a:p>
          </p:txBody>
        </p:sp>
        <p:sp>
          <p:nvSpPr>
            <p:cNvPr id="57" name="文本框 56"/>
            <p:cNvSpPr txBox="1"/>
            <p:nvPr/>
          </p:nvSpPr>
          <p:spPr>
            <a:xfrm>
              <a:off x="107504" y="6105490"/>
              <a:ext cx="2774327" cy="707886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zh-CN" altLang="en-US" sz="2000" dirty="0" smtClean="0">
                  <a:latin typeface="黑体" panose="02010609060101010101" pitchFamily="49" charset="-122"/>
                  <a:ea typeface="黑体" panose="02010609060101010101" pitchFamily="49" charset="-122"/>
                </a:rPr>
                <a:t>工业合成氨的发展状况，如何提高氨的产率</a:t>
              </a:r>
              <a:endPara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7" name="下箭头 6"/>
            <p:cNvSpPr/>
            <p:nvPr/>
          </p:nvSpPr>
          <p:spPr>
            <a:xfrm>
              <a:off x="1259632" y="1163974"/>
              <a:ext cx="216024" cy="280740"/>
            </a:xfrm>
            <a:prstGeom prst="downArrow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下箭头 62"/>
            <p:cNvSpPr/>
            <p:nvPr/>
          </p:nvSpPr>
          <p:spPr>
            <a:xfrm>
              <a:off x="1259632" y="1844824"/>
              <a:ext cx="216024" cy="280740"/>
            </a:xfrm>
            <a:prstGeom prst="downArrow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下箭头 63"/>
            <p:cNvSpPr/>
            <p:nvPr/>
          </p:nvSpPr>
          <p:spPr>
            <a:xfrm>
              <a:off x="1259632" y="2852936"/>
              <a:ext cx="216024" cy="280740"/>
            </a:xfrm>
            <a:prstGeom prst="downArrow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下箭头 64"/>
            <p:cNvSpPr/>
            <p:nvPr/>
          </p:nvSpPr>
          <p:spPr>
            <a:xfrm>
              <a:off x="1259632" y="3861048"/>
              <a:ext cx="216024" cy="280740"/>
            </a:xfrm>
            <a:prstGeom prst="downArrow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下箭头 65"/>
            <p:cNvSpPr/>
            <p:nvPr/>
          </p:nvSpPr>
          <p:spPr>
            <a:xfrm>
              <a:off x="1301823" y="4876452"/>
              <a:ext cx="216024" cy="280740"/>
            </a:xfrm>
            <a:prstGeom prst="downArrow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下箭头 66"/>
            <p:cNvSpPr/>
            <p:nvPr/>
          </p:nvSpPr>
          <p:spPr>
            <a:xfrm>
              <a:off x="1332520" y="5812556"/>
              <a:ext cx="216024" cy="280740"/>
            </a:xfrm>
            <a:prstGeom prst="downArrow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3563888" y="1124744"/>
            <a:ext cx="1944216" cy="5676438"/>
            <a:chOff x="3563888" y="1124744"/>
            <a:chExt cx="1944216" cy="5676438"/>
          </a:xfrm>
        </p:grpSpPr>
        <p:sp>
          <p:nvSpPr>
            <p:cNvPr id="30" name="文本框 29"/>
            <p:cNvSpPr txBox="1"/>
            <p:nvPr/>
          </p:nvSpPr>
          <p:spPr>
            <a:xfrm>
              <a:off x="3563888" y="1412776"/>
              <a:ext cx="1944216" cy="400110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zh-CN" altLang="en-US" sz="2000" dirty="0" smtClean="0">
                  <a:latin typeface="黑体" panose="02010609060101010101" pitchFamily="49" charset="-122"/>
                  <a:ea typeface="黑体" panose="02010609060101010101" pitchFamily="49" charset="-122"/>
                </a:rPr>
                <a:t>学生观看图片</a:t>
              </a:r>
              <a:endPara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3563888" y="2132856"/>
              <a:ext cx="1944216" cy="707886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 smtClean="0">
                  <a:latin typeface="黑体" panose="02010609060101010101" pitchFamily="49" charset="-122"/>
                  <a:ea typeface="黑体" panose="02010609060101010101" pitchFamily="49" charset="-122"/>
                </a:rPr>
                <a:t>学生观看实验视频</a:t>
              </a:r>
              <a:endPara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3563888" y="3140968"/>
              <a:ext cx="1944216" cy="707886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 smtClean="0">
                  <a:latin typeface="黑体" panose="02010609060101010101" pitchFamily="49" charset="-122"/>
                  <a:ea typeface="黑体" panose="02010609060101010101" pitchFamily="49" charset="-122"/>
                </a:rPr>
                <a:t>学生设计实验探究实验</a:t>
              </a:r>
              <a:endPara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47" name="文本框 46"/>
            <p:cNvSpPr txBox="1"/>
            <p:nvPr/>
          </p:nvSpPr>
          <p:spPr>
            <a:xfrm>
              <a:off x="3563888" y="4159019"/>
              <a:ext cx="1944216" cy="707886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 smtClean="0">
                  <a:latin typeface="黑体" panose="02010609060101010101" pitchFamily="49" charset="-122"/>
                  <a:ea typeface="黑体" panose="02010609060101010101" pitchFamily="49" charset="-122"/>
                </a:rPr>
                <a:t>图表分析引出化学平衡概念</a:t>
              </a:r>
              <a:endPara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53" name="文本框 52"/>
            <p:cNvSpPr txBox="1"/>
            <p:nvPr/>
          </p:nvSpPr>
          <p:spPr>
            <a:xfrm>
              <a:off x="3563888" y="5261138"/>
              <a:ext cx="1944216" cy="400110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 smtClean="0">
                  <a:latin typeface="黑体" panose="02010609060101010101" pitchFamily="49" charset="-122"/>
                  <a:ea typeface="黑体" panose="02010609060101010101" pitchFamily="49" charset="-122"/>
                </a:rPr>
                <a:t>学生探究实验</a:t>
              </a:r>
              <a:endPara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59" name="文本框 58"/>
            <p:cNvSpPr txBox="1"/>
            <p:nvPr/>
          </p:nvSpPr>
          <p:spPr>
            <a:xfrm>
              <a:off x="3563888" y="6093296"/>
              <a:ext cx="1944216" cy="707886"/>
            </a:xfrm>
            <a:prstGeom prst="rect">
              <a:avLst/>
            </a:prstGeom>
            <a:solidFill>
              <a:srgbClr val="CCFFFF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 smtClean="0">
                  <a:latin typeface="黑体" panose="02010609060101010101" pitchFamily="49" charset="-122"/>
                  <a:ea typeface="黑体" panose="02010609060101010101" pitchFamily="49" charset="-122"/>
                </a:rPr>
                <a:t>学生观看资料课后探究</a:t>
              </a:r>
              <a:endPara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68" name="下箭头 67"/>
            <p:cNvSpPr/>
            <p:nvPr/>
          </p:nvSpPr>
          <p:spPr>
            <a:xfrm>
              <a:off x="4283968" y="1124744"/>
              <a:ext cx="216024" cy="280740"/>
            </a:xfrm>
            <a:prstGeom prst="downArrow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9" name="下箭头 68"/>
            <p:cNvSpPr/>
            <p:nvPr/>
          </p:nvSpPr>
          <p:spPr>
            <a:xfrm>
              <a:off x="4283968" y="1852116"/>
              <a:ext cx="216024" cy="280740"/>
            </a:xfrm>
            <a:prstGeom prst="downArrow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0" name="下箭头 69"/>
            <p:cNvSpPr/>
            <p:nvPr/>
          </p:nvSpPr>
          <p:spPr>
            <a:xfrm>
              <a:off x="4283968" y="2860228"/>
              <a:ext cx="216024" cy="280740"/>
            </a:xfrm>
            <a:prstGeom prst="downArrow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" name="下箭头 70"/>
            <p:cNvSpPr/>
            <p:nvPr/>
          </p:nvSpPr>
          <p:spPr>
            <a:xfrm>
              <a:off x="4283968" y="3868340"/>
              <a:ext cx="216024" cy="280740"/>
            </a:xfrm>
            <a:prstGeom prst="downArrow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2" name="下箭头 71"/>
            <p:cNvSpPr/>
            <p:nvPr/>
          </p:nvSpPr>
          <p:spPr>
            <a:xfrm>
              <a:off x="4283968" y="4948460"/>
              <a:ext cx="216024" cy="280740"/>
            </a:xfrm>
            <a:prstGeom prst="downArrow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3" name="下箭头 72"/>
            <p:cNvSpPr/>
            <p:nvPr/>
          </p:nvSpPr>
          <p:spPr>
            <a:xfrm>
              <a:off x="4283968" y="5733256"/>
              <a:ext cx="216024" cy="280740"/>
            </a:xfrm>
            <a:prstGeom prst="downArrow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6408203" y="1124744"/>
            <a:ext cx="2340262" cy="5614883"/>
            <a:chOff x="6408203" y="1124744"/>
            <a:chExt cx="2340262" cy="5614883"/>
          </a:xfrm>
        </p:grpSpPr>
        <p:grpSp>
          <p:nvGrpSpPr>
            <p:cNvPr id="10" name="组合 9"/>
            <p:cNvGrpSpPr/>
            <p:nvPr/>
          </p:nvGrpSpPr>
          <p:grpSpPr>
            <a:xfrm>
              <a:off x="6408203" y="1340768"/>
              <a:ext cx="2340262" cy="5398859"/>
              <a:chOff x="6408203" y="1340768"/>
              <a:chExt cx="2340262" cy="5398859"/>
            </a:xfrm>
          </p:grpSpPr>
          <p:sp>
            <p:nvSpPr>
              <p:cNvPr id="31" name="文本框 30"/>
              <p:cNvSpPr txBox="1"/>
              <p:nvPr/>
            </p:nvSpPr>
            <p:spPr>
              <a:xfrm>
                <a:off x="6408203" y="1340768"/>
                <a:ext cx="2340261" cy="646331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dirty="0">
                    <a:latin typeface="黑体" panose="02010609060101010101" pitchFamily="49" charset="-122"/>
                    <a:ea typeface="黑体" panose="02010609060101010101" pitchFamily="49" charset="-122"/>
                    <a:sym typeface="+mn-lt"/>
                  </a:rPr>
                  <a:t>诊断并发展学生化学价值观水平</a:t>
                </a:r>
                <a:endParaRPr lang="zh-CN" altLang="en-US" dirty="0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37" name="文本框 36"/>
              <p:cNvSpPr txBox="1"/>
              <p:nvPr/>
            </p:nvSpPr>
            <p:spPr>
              <a:xfrm>
                <a:off x="6408203" y="2259429"/>
                <a:ext cx="2340261" cy="646331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dirty="0" smtClean="0">
                    <a:latin typeface="黑体" panose="02010609060101010101" pitchFamily="49" charset="-122"/>
                    <a:ea typeface="黑体" panose="02010609060101010101" pitchFamily="49" charset="-122"/>
                  </a:rPr>
                  <a:t>宏观角度加深概念认识</a:t>
                </a:r>
                <a:endParaRPr lang="zh-CN" altLang="en-US" dirty="0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43" name="文本框 42"/>
              <p:cNvSpPr txBox="1"/>
              <p:nvPr/>
            </p:nvSpPr>
            <p:spPr>
              <a:xfrm>
                <a:off x="6408203" y="3183159"/>
                <a:ext cx="2340261" cy="646331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dirty="0">
                    <a:latin typeface="黑体" panose="02010609060101010101" pitchFamily="49" charset="-122"/>
                    <a:ea typeface="黑体" panose="02010609060101010101" pitchFamily="49" charset="-122"/>
                    <a:sym typeface="+mn-lt"/>
                  </a:rPr>
                  <a:t>诊断并发展</a:t>
                </a:r>
                <a:r>
                  <a:rPr lang="zh-CN" altLang="en-US" dirty="0" smtClean="0">
                    <a:latin typeface="黑体" panose="02010609060101010101" pitchFamily="49" charset="-122"/>
                    <a:ea typeface="黑体" panose="02010609060101010101" pitchFamily="49" charset="-122"/>
                    <a:sym typeface="+mn-lt"/>
                  </a:rPr>
                  <a:t>学生实验</a:t>
                </a:r>
                <a:r>
                  <a:rPr lang="zh-CN" altLang="en-US" dirty="0">
                    <a:latin typeface="黑体" panose="02010609060101010101" pitchFamily="49" charset="-122"/>
                    <a:ea typeface="黑体" panose="02010609060101010101" pitchFamily="49" charset="-122"/>
                    <a:sym typeface="+mn-lt"/>
                  </a:rPr>
                  <a:t>探究水平和创新意识</a:t>
                </a:r>
                <a:endParaRPr lang="zh-CN" altLang="en-US" dirty="0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49" name="文本框 48"/>
              <p:cNvSpPr txBox="1"/>
              <p:nvPr/>
            </p:nvSpPr>
            <p:spPr>
              <a:xfrm>
                <a:off x="6408203" y="4149080"/>
                <a:ext cx="2340261" cy="646331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dirty="0">
                    <a:latin typeface="黑体" panose="02010609060101010101" pitchFamily="49" charset="-122"/>
                    <a:ea typeface="黑体" panose="02010609060101010101" pitchFamily="49" charset="-122"/>
                    <a:sym typeface="+mn-lt"/>
                  </a:rPr>
                  <a:t>诊断并发展“模型认知”水平</a:t>
                </a:r>
                <a:endParaRPr lang="zh-CN" altLang="en-US" dirty="0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55" name="文本框 54"/>
              <p:cNvSpPr txBox="1"/>
              <p:nvPr/>
            </p:nvSpPr>
            <p:spPr>
              <a:xfrm>
                <a:off x="6408203" y="5157192"/>
                <a:ext cx="2340261" cy="646331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dirty="0">
                    <a:latin typeface="黑体" panose="02010609060101010101" pitchFamily="49" charset="-122"/>
                    <a:ea typeface="黑体" panose="02010609060101010101" pitchFamily="49" charset="-122"/>
                    <a:sym typeface="+mn-lt"/>
                  </a:rPr>
                  <a:t>诊断并发展</a:t>
                </a:r>
                <a:r>
                  <a:rPr lang="zh-CN" altLang="en-US" dirty="0" smtClean="0">
                    <a:latin typeface="黑体" panose="02010609060101010101" pitchFamily="49" charset="-122"/>
                    <a:ea typeface="黑体" panose="02010609060101010101" pitchFamily="49" charset="-122"/>
                    <a:sym typeface="+mn-lt"/>
                  </a:rPr>
                  <a:t>学生实验</a:t>
                </a:r>
                <a:r>
                  <a:rPr lang="zh-CN" altLang="en-US" dirty="0">
                    <a:latin typeface="黑体" panose="02010609060101010101" pitchFamily="49" charset="-122"/>
                    <a:ea typeface="黑体" panose="02010609060101010101" pitchFamily="49" charset="-122"/>
                    <a:sym typeface="+mn-lt"/>
                  </a:rPr>
                  <a:t>探究水平和创新意识</a:t>
                </a:r>
                <a:endParaRPr lang="zh-CN" altLang="en-US" dirty="0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61" name="文本框 60"/>
              <p:cNvSpPr txBox="1"/>
              <p:nvPr/>
            </p:nvSpPr>
            <p:spPr>
              <a:xfrm>
                <a:off x="6408203" y="6093296"/>
                <a:ext cx="2340262" cy="646331"/>
              </a:xfrm>
              <a:prstGeom prst="rect">
                <a:avLst/>
              </a:prstGeom>
              <a:solidFill>
                <a:srgbClr val="CCFFFF"/>
              </a:solidFill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>
                    <a:latin typeface="黑体" panose="02010609060101010101" pitchFamily="49" charset="-122"/>
                    <a:ea typeface="黑体" panose="02010609060101010101" pitchFamily="49" charset="-122"/>
                    <a:sym typeface="+mn-lt"/>
                  </a:rPr>
                  <a:t>诊断并</a:t>
                </a:r>
                <a:r>
                  <a:rPr lang="zh-CN" altLang="en-US" dirty="0" smtClean="0">
                    <a:latin typeface="黑体" panose="02010609060101010101" pitchFamily="49" charset="-122"/>
                    <a:ea typeface="黑体" panose="02010609060101010101" pitchFamily="49" charset="-122"/>
                    <a:sym typeface="+mn-lt"/>
                  </a:rPr>
                  <a:t>发展学生的学科</a:t>
                </a:r>
                <a:r>
                  <a:rPr lang="zh-CN" altLang="en-US" dirty="0">
                    <a:latin typeface="黑体" panose="02010609060101010101" pitchFamily="49" charset="-122"/>
                    <a:ea typeface="黑体" panose="02010609060101010101" pitchFamily="49" charset="-122"/>
                    <a:sym typeface="+mn-lt"/>
                  </a:rPr>
                  <a:t>精神和社会</a:t>
                </a:r>
                <a:r>
                  <a:rPr lang="zh-CN" altLang="en-US" dirty="0" smtClean="0">
                    <a:latin typeface="黑体" panose="02010609060101010101" pitchFamily="49" charset="-122"/>
                    <a:ea typeface="黑体" panose="02010609060101010101" pitchFamily="49" charset="-122"/>
                    <a:sym typeface="+mn-lt"/>
                  </a:rPr>
                  <a:t>责任感</a:t>
                </a:r>
                <a:endParaRPr lang="zh-CN" altLang="en-US" dirty="0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</p:grpSp>
        <p:sp>
          <p:nvSpPr>
            <p:cNvPr id="74" name="下箭头 73"/>
            <p:cNvSpPr/>
            <p:nvPr/>
          </p:nvSpPr>
          <p:spPr>
            <a:xfrm>
              <a:off x="7452320" y="1124744"/>
              <a:ext cx="216024" cy="280740"/>
            </a:xfrm>
            <a:prstGeom prst="downArrow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下箭头 74"/>
            <p:cNvSpPr/>
            <p:nvPr/>
          </p:nvSpPr>
          <p:spPr>
            <a:xfrm>
              <a:off x="7452320" y="1986405"/>
              <a:ext cx="216024" cy="280740"/>
            </a:xfrm>
            <a:prstGeom prst="downArrow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下箭头 75"/>
            <p:cNvSpPr/>
            <p:nvPr/>
          </p:nvSpPr>
          <p:spPr>
            <a:xfrm>
              <a:off x="7452320" y="2880106"/>
              <a:ext cx="216024" cy="280740"/>
            </a:xfrm>
            <a:prstGeom prst="downArrow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7" name="下箭头 76"/>
            <p:cNvSpPr/>
            <p:nvPr/>
          </p:nvSpPr>
          <p:spPr>
            <a:xfrm>
              <a:off x="7452320" y="3868340"/>
              <a:ext cx="216024" cy="280740"/>
            </a:xfrm>
            <a:prstGeom prst="downArrow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8" name="下箭头 77"/>
            <p:cNvSpPr/>
            <p:nvPr/>
          </p:nvSpPr>
          <p:spPr>
            <a:xfrm>
              <a:off x="7452320" y="4804444"/>
              <a:ext cx="216024" cy="280740"/>
            </a:xfrm>
            <a:prstGeom prst="downArrow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9" name="下箭头 78"/>
            <p:cNvSpPr/>
            <p:nvPr/>
          </p:nvSpPr>
          <p:spPr>
            <a:xfrm>
              <a:off x="7452320" y="5812556"/>
              <a:ext cx="216024" cy="280740"/>
            </a:xfrm>
            <a:prstGeom prst="downArrow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771971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Box 3"/>
          <p:cNvSpPr txBox="1">
            <a:spLocks noChangeArrowheads="1"/>
          </p:cNvSpPr>
          <p:nvPr/>
        </p:nvSpPr>
        <p:spPr bwMode="auto">
          <a:xfrm>
            <a:off x="34924" y="46038"/>
            <a:ext cx="9001571" cy="646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四、</a:t>
            </a:r>
            <a:r>
              <a:rPr lang="zh-CN" altLang="en-US" sz="3600" b="1" dirty="0">
                <a:latin typeface="黑体" pitchFamily="49" charset="-122"/>
                <a:ea typeface="黑体" pitchFamily="49" charset="-122"/>
              </a:rPr>
              <a:t>教学过程分析</a:t>
            </a:r>
          </a:p>
        </p:txBody>
      </p:sp>
      <p:sp>
        <p:nvSpPr>
          <p:cNvPr id="5" name="灯片编号占位符 1"/>
          <p:cNvSpPr txBox="1">
            <a:spLocks noGrp="1"/>
          </p:cNvSpPr>
          <p:nvPr/>
        </p:nvSpPr>
        <p:spPr>
          <a:xfrm>
            <a:off x="8293100" y="6858000"/>
            <a:ext cx="457200" cy="228600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EE5E280C-0C57-48C8-A44D-6C11F2B6A440}" type="slidenum">
              <a:rPr lang="en-US" altLang="zh-CN" sz="1400" b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en-US" altLang="zh-CN" sz="1400" b="1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3379" name="Group 131"/>
          <p:cNvGraphicFramePr>
            <a:graphicFrameLocks noGrp="1"/>
          </p:cNvGraphicFramePr>
          <p:nvPr/>
        </p:nvGraphicFramePr>
        <p:xfrm>
          <a:off x="46038" y="692150"/>
          <a:ext cx="9061739" cy="6165304"/>
        </p:xfrm>
        <a:graphic>
          <a:graphicData uri="http://schemas.openxmlformats.org/drawingml/2006/table">
            <a:tbl>
              <a:tblPr/>
              <a:tblGrid>
                <a:gridCol w="1788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8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3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270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华文新魏"/>
                        </a:rPr>
                        <a:t>  教学环节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2C1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华文新魏"/>
                        </a:rPr>
                        <a:t>过程实施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2C1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华文新魏"/>
                        </a:rPr>
                        <a:t>  设计意图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2C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82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第一部分：化学史导入新课</a:t>
                      </a:r>
                    </a:p>
                  </a:txBody>
                  <a:tcPr marL="77411" marR="77411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CD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5074" name="文本框 3"/>
          <p:cNvSpPr txBox="1">
            <a:spLocks noChangeArrowheads="1"/>
          </p:cNvSpPr>
          <p:nvPr/>
        </p:nvSpPr>
        <p:spPr bwMode="auto">
          <a:xfrm>
            <a:off x="2051050" y="6669088"/>
            <a:ext cx="185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923" y="2060848"/>
            <a:ext cx="7429077" cy="4796606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9" y="2079095"/>
            <a:ext cx="5507566" cy="3383762"/>
          </a:xfrm>
          <a:prstGeom prst="rect">
            <a:avLst/>
          </a:prstGeom>
        </p:spPr>
      </p:pic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1714923" y="5481104"/>
            <a:ext cx="7699051" cy="107721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3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、</a:t>
            </a:r>
            <a:r>
              <a:rPr lang="en-US" altLang="zh-CN" sz="3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19</a:t>
            </a:r>
            <a:r>
              <a:rPr lang="zh-CN" altLang="en-US" sz="3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世纪大饥荒，寻找饥荒原因（天然肥料不足，天灾，农田欠收）</a:t>
            </a:r>
            <a:endParaRPr lang="en-US" altLang="zh-CN" sz="32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853144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Box 3"/>
          <p:cNvSpPr txBox="1">
            <a:spLocks noChangeArrowheads="1"/>
          </p:cNvSpPr>
          <p:nvPr/>
        </p:nvSpPr>
        <p:spPr bwMode="auto">
          <a:xfrm>
            <a:off x="34924" y="46038"/>
            <a:ext cx="9001571" cy="646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四、</a:t>
            </a:r>
            <a:r>
              <a:rPr lang="zh-CN" altLang="en-US" sz="3600" b="1" dirty="0">
                <a:latin typeface="黑体" pitchFamily="49" charset="-122"/>
                <a:ea typeface="黑体" pitchFamily="49" charset="-122"/>
              </a:rPr>
              <a:t>教学过程分析</a:t>
            </a:r>
          </a:p>
        </p:txBody>
      </p:sp>
      <p:sp>
        <p:nvSpPr>
          <p:cNvPr id="5" name="灯片编号占位符 1"/>
          <p:cNvSpPr txBox="1">
            <a:spLocks noGrp="1"/>
          </p:cNvSpPr>
          <p:nvPr/>
        </p:nvSpPr>
        <p:spPr>
          <a:xfrm>
            <a:off x="8293100" y="6858000"/>
            <a:ext cx="457200" cy="228600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EE5E280C-0C57-48C8-A44D-6C11F2B6A440}" type="slidenum">
              <a:rPr lang="en-US" altLang="zh-CN" sz="1400" b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en-US" altLang="zh-CN" sz="1400" b="1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3379" name="Group 131"/>
          <p:cNvGraphicFramePr>
            <a:graphicFrameLocks noGrp="1"/>
          </p:cNvGraphicFramePr>
          <p:nvPr/>
        </p:nvGraphicFramePr>
        <p:xfrm>
          <a:off x="46038" y="692150"/>
          <a:ext cx="9061739" cy="6165304"/>
        </p:xfrm>
        <a:graphic>
          <a:graphicData uri="http://schemas.openxmlformats.org/drawingml/2006/table">
            <a:tbl>
              <a:tblPr/>
              <a:tblGrid>
                <a:gridCol w="1788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8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3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270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华文新魏"/>
                        </a:rPr>
                        <a:t>  教学环节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2C1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华文新魏"/>
                        </a:rPr>
                        <a:t>过程实施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2C1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华文新魏"/>
                        </a:rPr>
                        <a:t>  设计意图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2C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82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第一部分：化学史导入新课</a:t>
                      </a:r>
                    </a:p>
                  </a:txBody>
                  <a:tcPr marL="77411" marR="77411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CD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5074" name="文本框 3"/>
          <p:cNvSpPr txBox="1">
            <a:spLocks noChangeArrowheads="1"/>
          </p:cNvSpPr>
          <p:nvPr/>
        </p:nvSpPr>
        <p:spPr bwMode="auto">
          <a:xfrm>
            <a:off x="2051050" y="6669088"/>
            <a:ext cx="185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CN" altLang="en-US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5040" y="1987792"/>
            <a:ext cx="2761867" cy="4792221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709" y="2000888"/>
            <a:ext cx="4567093" cy="4779125"/>
          </a:xfrm>
          <a:prstGeom prst="rect">
            <a:avLst/>
          </a:prstGeom>
        </p:spPr>
      </p:pic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1815040" y="5126706"/>
            <a:ext cx="7328960" cy="107721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32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、播放德国化学家哈伯研究合成氨图片（引出工业合成氨的发展史）</a:t>
            </a:r>
            <a:endParaRPr lang="en-US" altLang="zh-CN" sz="32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350393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Box 3"/>
          <p:cNvSpPr txBox="1">
            <a:spLocks noChangeArrowheads="1"/>
          </p:cNvSpPr>
          <p:nvPr/>
        </p:nvSpPr>
        <p:spPr bwMode="auto">
          <a:xfrm>
            <a:off x="34924" y="46038"/>
            <a:ext cx="9001571" cy="646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四、</a:t>
            </a:r>
            <a:r>
              <a:rPr lang="zh-CN" altLang="en-US" sz="3600" b="1" dirty="0">
                <a:latin typeface="黑体" pitchFamily="49" charset="-122"/>
                <a:ea typeface="黑体" pitchFamily="49" charset="-122"/>
              </a:rPr>
              <a:t>教学过程分析</a:t>
            </a:r>
          </a:p>
        </p:txBody>
      </p:sp>
      <p:sp>
        <p:nvSpPr>
          <p:cNvPr id="5" name="灯片编号占位符 1"/>
          <p:cNvSpPr txBox="1">
            <a:spLocks noGrp="1"/>
          </p:cNvSpPr>
          <p:nvPr/>
        </p:nvSpPr>
        <p:spPr>
          <a:xfrm>
            <a:off x="8293100" y="6858000"/>
            <a:ext cx="457200" cy="228600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EE5E280C-0C57-48C8-A44D-6C11F2B6A440}" type="slidenum">
              <a:rPr lang="en-US" altLang="zh-CN" sz="1400" b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en-US" altLang="zh-CN" sz="1400" b="1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3379" name="Group 131"/>
          <p:cNvGraphicFramePr>
            <a:graphicFrameLocks noGrp="1"/>
          </p:cNvGraphicFramePr>
          <p:nvPr/>
        </p:nvGraphicFramePr>
        <p:xfrm>
          <a:off x="46038" y="692150"/>
          <a:ext cx="9061739" cy="6165304"/>
        </p:xfrm>
        <a:graphic>
          <a:graphicData uri="http://schemas.openxmlformats.org/drawingml/2006/table">
            <a:tbl>
              <a:tblPr/>
              <a:tblGrid>
                <a:gridCol w="1788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8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3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270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华文新魏"/>
                        </a:rPr>
                        <a:t>  教学环节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2C1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华文新魏"/>
                        </a:rPr>
                        <a:t>过程实施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2C1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华文新魏"/>
                        </a:rPr>
                        <a:t>  设计意图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2C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82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第一部分：化学史导入新课</a:t>
                      </a:r>
                    </a:p>
                  </a:txBody>
                  <a:tcPr marL="77411" marR="77411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CD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5074" name="文本框 3"/>
          <p:cNvSpPr txBox="1">
            <a:spLocks noChangeArrowheads="1"/>
          </p:cNvSpPr>
          <p:nvPr/>
        </p:nvSpPr>
        <p:spPr bwMode="auto">
          <a:xfrm>
            <a:off x="2051050" y="6669088"/>
            <a:ext cx="185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719" y="2014123"/>
            <a:ext cx="7372692" cy="4871261"/>
          </a:xfrm>
          <a:prstGeom prst="rect">
            <a:avLst/>
          </a:prstGeom>
        </p:spPr>
      </p:pic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1820719" y="5319235"/>
            <a:ext cx="7354069" cy="107721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32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、农作物丰收图（感受科究成果对人类社会的贡献）</a:t>
            </a:r>
          </a:p>
        </p:txBody>
      </p:sp>
    </p:spTree>
    <p:extLst>
      <p:ext uri="{BB962C8B-B14F-4D97-AF65-F5344CB8AC3E}">
        <p14:creationId xmlns:p14="http://schemas.microsoft.com/office/powerpoint/2010/main" val="7243846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Box 3"/>
          <p:cNvSpPr txBox="1">
            <a:spLocks noChangeArrowheads="1"/>
          </p:cNvSpPr>
          <p:nvPr/>
        </p:nvSpPr>
        <p:spPr bwMode="auto">
          <a:xfrm>
            <a:off x="34925" y="46038"/>
            <a:ext cx="9072852" cy="646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四、</a:t>
            </a:r>
            <a:r>
              <a:rPr lang="zh-CN" altLang="en-US" sz="3600" b="1" dirty="0">
                <a:latin typeface="黑体" pitchFamily="49" charset="-122"/>
                <a:ea typeface="黑体" pitchFamily="49" charset="-122"/>
              </a:rPr>
              <a:t>教学过程分析</a:t>
            </a:r>
          </a:p>
        </p:txBody>
      </p:sp>
      <p:sp>
        <p:nvSpPr>
          <p:cNvPr id="5" name="灯片编号占位符 1"/>
          <p:cNvSpPr txBox="1">
            <a:spLocks noGrp="1"/>
          </p:cNvSpPr>
          <p:nvPr/>
        </p:nvSpPr>
        <p:spPr>
          <a:xfrm>
            <a:off x="8293100" y="6858000"/>
            <a:ext cx="457200" cy="228600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471328D7-DAC7-4BC8-9124-3D3142FFB4A1}" type="slidenum">
              <a:rPr lang="en-US" altLang="zh-CN" sz="1400" b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en-US" altLang="zh-CN" sz="1400" b="1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3379" name="Group 1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194902"/>
              </p:ext>
            </p:extLst>
          </p:nvPr>
        </p:nvGraphicFramePr>
        <p:xfrm>
          <a:off x="46038" y="692150"/>
          <a:ext cx="9061739" cy="6165304"/>
        </p:xfrm>
        <a:graphic>
          <a:graphicData uri="http://schemas.openxmlformats.org/drawingml/2006/table">
            <a:tbl>
              <a:tblPr/>
              <a:tblGrid>
                <a:gridCol w="1788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8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3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270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华文新魏"/>
                        </a:rPr>
                        <a:t>  教学环节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2C1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华文新魏"/>
                        </a:rPr>
                        <a:t>过程实施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2C1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华文新魏"/>
                        </a:rPr>
                        <a:t>  设计意图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2C1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82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第二部分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【</a:t>
                      </a: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学习任务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1】</a:t>
                      </a: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49" charset="-122"/>
                          <a:ea typeface="黑体" pitchFamily="49" charset="-122"/>
                          <a:cs typeface="华文新魏"/>
                        </a:rPr>
                        <a:t>回顾可逆反应</a:t>
                      </a:r>
                    </a:p>
                  </a:txBody>
                  <a:tcPr marL="77411" marR="77411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CD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49" charset="-122"/>
                        <a:ea typeface="黑体" pitchFamily="49" charset="-122"/>
                        <a:cs typeface="华文新魏"/>
                      </a:endParaRPr>
                    </a:p>
                  </a:txBody>
                  <a:tcPr marL="77411" marR="77411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CD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6097" name="文本框 3"/>
          <p:cNvSpPr txBox="1">
            <a:spLocks noChangeArrowheads="1"/>
          </p:cNvSpPr>
          <p:nvPr/>
        </p:nvSpPr>
        <p:spPr bwMode="auto">
          <a:xfrm>
            <a:off x="2051050" y="6669088"/>
            <a:ext cx="185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896345" y="5085184"/>
            <a:ext cx="44465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问题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：为什么工业合成氨气那么难，产率那么低？</a:t>
            </a:r>
            <a:endParaRPr lang="zh-CN" altLang="en-US" sz="24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6664325" y="3067050"/>
            <a:ext cx="225901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sym typeface="+mn-lt"/>
              </a:rPr>
              <a:t>通过宏观现象加深学生对可逆反应的认识</a:t>
            </a:r>
            <a:endParaRPr lang="zh-CN" altLang="en-US" sz="2400" b="1" dirty="0">
              <a:solidFill>
                <a:srgbClr val="FF0000"/>
              </a:solidFill>
              <a:latin typeface="黑体" pitchFamily="49" charset="-122"/>
              <a:ea typeface="黑体" pitchFamily="49" charset="-122"/>
              <a:sym typeface="+mn-lt"/>
            </a:endParaRPr>
          </a:p>
        </p:txBody>
      </p:sp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1870584" y="2258234"/>
            <a:ext cx="44465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视频素材：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展示钠与水、氯气与水反应的视频</a:t>
            </a:r>
            <a:r>
              <a:rPr lang="en-US" altLang="zh-CN" sz="2400" b="1" dirty="0">
                <a:latin typeface="黑体" pitchFamily="49" charset="-122"/>
                <a:ea typeface="黑体" pitchFamily="49" charset="-122"/>
              </a:rPr>
              <a:t>——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宏观现象</a:t>
            </a:r>
          </a:p>
        </p:txBody>
      </p:sp>
      <p:sp>
        <p:nvSpPr>
          <p:cNvPr id="12" name="文本框 11"/>
          <p:cNvSpPr txBox="1">
            <a:spLocks noChangeArrowheads="1"/>
          </p:cNvSpPr>
          <p:nvPr/>
        </p:nvSpPr>
        <p:spPr bwMode="auto">
          <a:xfrm>
            <a:off x="1925612" y="3138190"/>
            <a:ext cx="44465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问题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：</a:t>
            </a:r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钠与水反应与氯气与水反应在进行程度有什么不同？</a:t>
            </a:r>
          </a:p>
        </p:txBody>
      </p:sp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1896345" y="4159960"/>
            <a:ext cx="44465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师生回顾：</a:t>
            </a:r>
            <a:r>
              <a:rPr lang="zh-CN" altLang="en-US" sz="24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可逆反应的概念和特征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2" grpId="0"/>
      <p:bldP spid="13" grpId="0"/>
    </p:bld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通用_蓝">
  <a:themeElements>
    <a:clrScheme name="通用_蓝 13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通用_蓝">
      <a:majorFont>
        <a:latin typeface="Arial"/>
        <a:ea typeface="隶书"/>
        <a:cs typeface=""/>
      </a:majorFont>
      <a:minorFont>
        <a:latin typeface="Arial"/>
        <a:ea typeface="华文新魏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通用_蓝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通用_蓝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通用_蓝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通用_蓝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通用_蓝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通用_蓝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通用_蓝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通用_蓝">
  <a:themeElements>
    <a:clrScheme name="1_通用_蓝 13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通用_蓝">
      <a:majorFont>
        <a:latin typeface="Arial"/>
        <a:ea typeface="隶书"/>
        <a:cs typeface=""/>
      </a:majorFont>
      <a:minorFont>
        <a:latin typeface="Arial"/>
        <a:ea typeface="华文新魏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通用_蓝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通用_蓝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通用_蓝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通用_蓝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通用_蓝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通用_蓝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通用_蓝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凸显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蓝白</Template>
  <TotalTime>5185</TotalTime>
  <Words>1404</Words>
  <Application>Microsoft Office PowerPoint</Application>
  <PresentationFormat>全屏显示(4:3)</PresentationFormat>
  <Paragraphs>259</Paragraphs>
  <Slides>18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18</vt:i4>
      </vt:variant>
    </vt:vector>
  </HeadingPairs>
  <TitlesOfParts>
    <vt:vector size="34" baseType="lpstr">
      <vt:lpstr>Century Schoolbook</vt:lpstr>
      <vt:lpstr>等线</vt:lpstr>
      <vt:lpstr>黑体</vt:lpstr>
      <vt:lpstr>华文楷体</vt:lpstr>
      <vt:lpstr>华文新魏</vt:lpstr>
      <vt:lpstr>楷体</vt:lpstr>
      <vt:lpstr>隶书</vt:lpstr>
      <vt:lpstr>宋体</vt:lpstr>
      <vt:lpstr>微软雅黑</vt:lpstr>
      <vt:lpstr>Arial</vt:lpstr>
      <vt:lpstr>Times New Roman</vt:lpstr>
      <vt:lpstr>Wingdings</vt:lpstr>
      <vt:lpstr>Wingdings 2</vt:lpstr>
      <vt:lpstr>通用_蓝</vt:lpstr>
      <vt:lpstr>1_通用_蓝</vt:lpstr>
      <vt:lpstr>凸显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微软用户</cp:lastModifiedBy>
  <cp:revision>311</cp:revision>
  <dcterms:created xsi:type="dcterms:W3CDTF">2019-04-17T07:48:21Z</dcterms:created>
  <dcterms:modified xsi:type="dcterms:W3CDTF">2021-04-08T07:51:57Z</dcterms:modified>
</cp:coreProperties>
</file>