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  <p:sldMasterId id="2147483687" r:id="rId4"/>
  </p:sldMasterIdLst>
  <p:notesMasterIdLst>
    <p:notesMasterId r:id="rId10"/>
  </p:notesMasterIdLst>
  <p:sldIdLst>
    <p:sldId id="256" r:id="rId5"/>
    <p:sldId id="321" r:id="rId6"/>
    <p:sldId id="303" r:id="rId7"/>
    <p:sldId id="304" r:id="rId8"/>
    <p:sldId id="305" r:id="rId9"/>
    <p:sldId id="311" r:id="rId11"/>
    <p:sldId id="310" r:id="rId12"/>
    <p:sldId id="308" r:id="rId13"/>
    <p:sldId id="309" r:id="rId14"/>
    <p:sldId id="312" r:id="rId15"/>
    <p:sldId id="313" r:id="rId16"/>
    <p:sldId id="314" r:id="rId17"/>
    <p:sldId id="315" r:id="rId18"/>
    <p:sldId id="320" r:id="rId19"/>
    <p:sldId id="317" r:id="rId20"/>
    <p:sldId id="282" r:id="rId21"/>
    <p:sldId id="322" r:id="rId22"/>
    <p:sldId id="319" r:id="rId23"/>
    <p:sldId id="296" r:id="rId24"/>
    <p:sldId id="297" r:id="rId25"/>
    <p:sldId id="298" r:id="rId26"/>
    <p:sldId id="345" r:id="rId27"/>
    <p:sldId id="277" r:id="rId28"/>
    <p:sldId id="299" r:id="rId29"/>
    <p:sldId id="258" r:id="rId30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EFF"/>
    <a:srgbClr val="25C4FF"/>
    <a:srgbClr val="77CAD0"/>
    <a:srgbClr val="68A5A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80"/>
        <p:guide pos="3759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939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39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96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397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601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601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806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806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011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9011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9216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3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933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en-US" altLang="zh-CN">
              <a:sym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75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r>
              <a:rPr lang="zh-CN" altLang="en-US"/>
              <a:t>这个模型将论证分解为资料（ｄａｔａ）、主张（ｃｌａｉｍ）、保证（ｗａｒｒａｎｔ）、支援（ｂａｃｋｉｎｇ）、限定词（ｑｕａｌｉｆｉｅｒ）、保留（ｒｅｓｅｒｖａｔｉｏｎ）六个要素。这些要素发挥着不同功能，共同塑造着一个有机整体。</a:t>
            </a:r>
            <a:r>
              <a:rPr lang="zh-CN" altLang="en-US">
                <a:sym typeface="宋体" panose="02010600030101010101" pitchFamily="2" charset="-122"/>
              </a:rPr>
              <a:t>论证式教学是将“论证”作为核心的教学策略和活动引入课堂，让学生明确地经历提出主张、寻求和评价证据、为主张辩护和反驳等互动交流的过程，并在这个过程中自主建构知识和发展思维。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963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r>
              <a:rPr lang="zh-CN" altLang="en-US"/>
              <a:t>这个模型将论证分解为资料（ｄａｔａ）、主张（ｃｌａｉｍ）、保证（ｗａｒｒａｎｔ）、支援（ｂａｃｋｉｎｇ）、限定词（ｑｕａｌｉｆｉｅｒ）、保留（ｒｅｓｅｒｖａｔｉｏｎ）六个要素。这些要素发挥着不同功能，共同塑造着一个有机整体。</a:t>
            </a:r>
            <a:r>
              <a:rPr lang="zh-CN" altLang="en-US">
                <a:sym typeface="宋体" panose="02010600030101010101" pitchFamily="2" charset="-122"/>
              </a:rPr>
              <a:t>论证式教学是将“论证”作为核心的教学策略和活动引入课堂，让学生明确地经历提出主张、寻求和评价证据、为主张辩护和反驳等互动交流的过程，并在这个过程中自主建构知识和发展思维。</a:t>
            </a:r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716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2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7373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7577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7782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87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7987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19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image" Target="../media/image3.png"/><Relationship Id="rId5" Type="http://schemas.openxmlformats.org/officeDocument/2006/relationships/tags" Target="../tags/tag45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image" Target="../media/image3.png"/><Relationship Id="rId5" Type="http://schemas.openxmlformats.org/officeDocument/2006/relationships/tags" Target="../tags/tag56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image" Target="../media/image3.png"/><Relationship Id="rId6" Type="http://schemas.openxmlformats.org/officeDocument/2006/relationships/tags" Target="../tags/tag62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image" Target="../media/image3.png"/><Relationship Id="rId6" Type="http://schemas.openxmlformats.org/officeDocument/2006/relationships/tags" Target="../tags/tag73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0" Type="http://schemas.openxmlformats.org/officeDocument/2006/relationships/tags" Target="../tags/tag76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image" Target="../media/image3.png"/><Relationship Id="rId6" Type="http://schemas.openxmlformats.org/officeDocument/2006/relationships/tags" Target="../tags/tag79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0" Type="http://schemas.openxmlformats.org/officeDocument/2006/relationships/tags" Target="../tags/tag82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image" Target="../media/image3.png"/><Relationship Id="rId6" Type="http://schemas.openxmlformats.org/officeDocument/2006/relationships/tags" Target="../tags/tag85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image" Target="../media/image8.png"/><Relationship Id="rId6" Type="http://schemas.openxmlformats.org/officeDocument/2006/relationships/tags" Target="../tags/tag91.xml"/><Relationship Id="rId5" Type="http://schemas.openxmlformats.org/officeDocument/2006/relationships/image" Target="NULL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tags" Target="../tags/tag6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image" Target="../media/image3.png"/><Relationship Id="rId5" Type="http://schemas.openxmlformats.org/officeDocument/2006/relationships/tags" Target="../tags/tag106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image" Target="../media/image5.png"/><Relationship Id="rId5" Type="http://schemas.openxmlformats.org/officeDocument/2006/relationships/tags" Target="../tags/tag111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image" Target="../media/image3.png"/><Relationship Id="rId5" Type="http://schemas.openxmlformats.org/officeDocument/2006/relationships/tags" Target="../tags/tag116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image" Target="../media/image3.png"/><Relationship Id="rId5" Type="http://schemas.openxmlformats.org/officeDocument/2006/relationships/tags" Target="../tags/tag121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image" Target="../media/image3.png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image" Target="NULL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125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image" Target="../media/image3.png"/><Relationship Id="rId5" Type="http://schemas.openxmlformats.org/officeDocument/2006/relationships/tags" Target="../tags/tag135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3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image" Target="../media/image3.png"/><Relationship Id="rId5" Type="http://schemas.openxmlformats.org/officeDocument/2006/relationships/tags" Target="../tags/tag140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image" Target="../media/image3.png"/><Relationship Id="rId5" Type="http://schemas.openxmlformats.org/officeDocument/2006/relationships/tags" Target="../tags/tag145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4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tags" Target="../tags/tag11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image" Target="../media/image3.png"/><Relationship Id="rId5" Type="http://schemas.openxmlformats.org/officeDocument/2006/relationships/tags" Target="../tags/tag156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image" Target="../media/image3.png"/><Relationship Id="rId6" Type="http://schemas.openxmlformats.org/officeDocument/2006/relationships/tags" Target="../tags/tag162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0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image" Target="../media/image3.png"/><Relationship Id="rId6" Type="http://schemas.openxmlformats.org/officeDocument/2006/relationships/tags" Target="../tags/tag173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0" Type="http://schemas.openxmlformats.org/officeDocument/2006/relationships/tags" Target="../tags/tag176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image" Target="../media/image3.png"/><Relationship Id="rId6" Type="http://schemas.openxmlformats.org/officeDocument/2006/relationships/tags" Target="../tags/tag179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image" Target="../media/image3.png"/><Relationship Id="rId6" Type="http://schemas.openxmlformats.org/officeDocument/2006/relationships/tags" Target="../tags/tag185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0" Type="http://schemas.openxmlformats.org/officeDocument/2006/relationships/tags" Target="../tags/tag188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image" Target="../media/image8.png"/><Relationship Id="rId6" Type="http://schemas.openxmlformats.org/officeDocument/2006/relationships/tags" Target="../tags/tag191.xml"/><Relationship Id="rId5" Type="http://schemas.openxmlformats.org/officeDocument/2006/relationships/image" Target="NULL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0" Type="http://schemas.openxmlformats.org/officeDocument/2006/relationships/tags" Target="../tags/tag194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201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image" Target="../media/image3.png"/><Relationship Id="rId5" Type="http://schemas.openxmlformats.org/officeDocument/2006/relationships/tags" Target="../tags/tag206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tags" Target="../tags/tag16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image" Target="../media/image5.png"/><Relationship Id="rId5" Type="http://schemas.openxmlformats.org/officeDocument/2006/relationships/tags" Target="../tags/tag211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210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image" Target="../media/image3.png"/><Relationship Id="rId5" Type="http://schemas.openxmlformats.org/officeDocument/2006/relationships/tags" Target="../tags/tag216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15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image" Target="../media/image3.png"/><Relationship Id="rId5" Type="http://schemas.openxmlformats.org/officeDocument/2006/relationships/tags" Target="../tags/tag221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20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image" Target="../media/image3.png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image" Target="NULL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225.xml"/><Relationship Id="rId10" Type="http://schemas.openxmlformats.org/officeDocument/2006/relationships/tags" Target="../tags/tag230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image" Target="../media/image3.png"/><Relationship Id="rId5" Type="http://schemas.openxmlformats.org/officeDocument/2006/relationships/tags" Target="../tags/tag235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34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image" Target="../media/image3.png"/><Relationship Id="rId5" Type="http://schemas.openxmlformats.org/officeDocument/2006/relationships/tags" Target="../tags/tag240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39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tags" Target="../tags/tag247.xml"/><Relationship Id="rId7" Type="http://schemas.openxmlformats.org/officeDocument/2006/relationships/tags" Target="../tags/tag246.xml"/><Relationship Id="rId6" Type="http://schemas.openxmlformats.org/officeDocument/2006/relationships/image" Target="../media/image3.png"/><Relationship Id="rId5" Type="http://schemas.openxmlformats.org/officeDocument/2006/relationships/tags" Target="../tags/tag245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44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249.xm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tags" Target="../tags/tag258.xml"/><Relationship Id="rId7" Type="http://schemas.openxmlformats.org/officeDocument/2006/relationships/tags" Target="../tags/tag257.xml"/><Relationship Id="rId6" Type="http://schemas.openxmlformats.org/officeDocument/2006/relationships/image" Target="../media/image3.png"/><Relationship Id="rId5" Type="http://schemas.openxmlformats.org/officeDocument/2006/relationships/tags" Target="../tags/tag256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55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image" Target="../media/image3.png"/><Relationship Id="rId5" Type="http://schemas.openxmlformats.org/officeDocument/2006/relationships/tags" Target="../tags/tag21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tags" Target="../tags/tag263.xml"/><Relationship Id="rId7" Type="http://schemas.openxmlformats.org/officeDocument/2006/relationships/image" Target="../media/image3.png"/><Relationship Id="rId6" Type="http://schemas.openxmlformats.org/officeDocument/2006/relationships/tags" Target="../tags/tag262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0" Type="http://schemas.openxmlformats.org/officeDocument/2006/relationships/tags" Target="../tags/tag265.xml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image" Target="../media/image3.png"/><Relationship Id="rId6" Type="http://schemas.openxmlformats.org/officeDocument/2006/relationships/tags" Target="../tags/tag273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0" Type="http://schemas.openxmlformats.org/officeDocument/2006/relationships/tags" Target="../tags/tag276.xml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281.xml"/><Relationship Id="rId8" Type="http://schemas.openxmlformats.org/officeDocument/2006/relationships/tags" Target="../tags/tag280.xml"/><Relationship Id="rId7" Type="http://schemas.openxmlformats.org/officeDocument/2006/relationships/image" Target="../media/image3.png"/><Relationship Id="rId6" Type="http://schemas.openxmlformats.org/officeDocument/2006/relationships/tags" Target="../tags/tag279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0" Type="http://schemas.openxmlformats.org/officeDocument/2006/relationships/tags" Target="../tags/tag282.xml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image" Target="../media/image3.png"/><Relationship Id="rId6" Type="http://schemas.openxmlformats.org/officeDocument/2006/relationships/tags" Target="../tags/tag285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0" Type="http://schemas.openxmlformats.org/officeDocument/2006/relationships/tags" Target="../tags/tag288.xml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tags" Target="../tags/tag292.xml"/><Relationship Id="rId7" Type="http://schemas.openxmlformats.org/officeDocument/2006/relationships/image" Target="../media/image8.png"/><Relationship Id="rId6" Type="http://schemas.openxmlformats.org/officeDocument/2006/relationships/tags" Target="../tags/tag291.xml"/><Relationship Id="rId5" Type="http://schemas.openxmlformats.org/officeDocument/2006/relationships/image" Target="NULL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0" Type="http://schemas.openxmlformats.org/officeDocument/2006/relationships/tags" Target="../tags/tag294.xml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image" Target="../media/image3.png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NULL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25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image" Target="../media/image3.png"/><Relationship Id="rId5" Type="http://schemas.openxmlformats.org/officeDocument/2006/relationships/tags" Target="../tags/tag35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image" Target="../media/image3.png"/><Relationship Id="rId5" Type="http://schemas.openxmlformats.org/officeDocument/2006/relationships/tags" Target="../tags/tag40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图片 4" descr="D:/高中教学/2020级高一/必修二/第三章  基因的本质/说课和教案/file:/C:/Users/1V994W2/PycharmProjects/PPT_Background_Generation/pic_temp/pic_sup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ctrTitle" idx="14" hasCustomPrompt="1"/>
          </p:nvPr>
        </p:nvSpPr>
        <p:spPr>
          <a:xfrm>
            <a:off x="879742" y="1879600"/>
            <a:ext cx="6041758" cy="2876552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6000" b="0" spc="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图片 7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图片 5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图片 5" descr="D:/高中教学/2020级高一/必修二/第三章  基因的本质/说课和教案/file:/C:/Users/1V994W2/PycharmProjects/PPT_Background_Generation/pic_temp/pic_sup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连接符 10"/>
          <p:cNvCxnSpPr/>
          <p:nvPr>
            <p:custDataLst>
              <p:tags r:id="rId5"/>
            </p:custDataLst>
          </p:nvPr>
        </p:nvCxnSpPr>
        <p:spPr>
          <a:xfrm>
            <a:off x="1033463" y="3894138"/>
            <a:ext cx="120015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995363" y="1939925"/>
            <a:ext cx="4359275" cy="49371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trike="noStrike" noProof="1">
              <a:solidFill>
                <a:schemeClr val="lt1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 hasCustomPrompt="1"/>
          </p:nvPr>
        </p:nvSpPr>
        <p:spPr>
          <a:xfrm>
            <a:off x="1033145" y="4034155"/>
            <a:ext cx="2234565" cy="40894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1033145" y="4508500"/>
            <a:ext cx="2234565" cy="40894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</p:nvPr>
        </p:nvSpPr>
        <p:spPr>
          <a:xfrm>
            <a:off x="1137285" y="1940242"/>
            <a:ext cx="4053205" cy="494030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</p:nvPr>
        </p:nvSpPr>
        <p:spPr>
          <a:xfrm>
            <a:off x="995045" y="2636837"/>
            <a:ext cx="4359910" cy="1120140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图片 6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图片 5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2100" y="303213"/>
            <a:ext cx="11607800" cy="625157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trike="noStrike" noProof="1">
              <a:solidFill>
                <a:schemeClr val="lt1"/>
              </a:solidFill>
            </a:endParaRPr>
          </a:p>
        </p:txBody>
      </p:sp>
      <p:pic>
        <p:nvPicPr>
          <p:cNvPr id="16388" name="图片 8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图片 7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41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trike="noStrike" noProof="1">
              <a:solidFill>
                <a:schemeClr val="lt1"/>
              </a:solidFill>
            </a:endParaRPr>
          </a:p>
        </p:txBody>
      </p:sp>
      <p:pic>
        <p:nvPicPr>
          <p:cNvPr id="17412" name="图片 7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275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trike="noStrike" noProof="1">
              <a:solidFill>
                <a:schemeClr val="lt1"/>
              </a:solidFill>
            </a:endParaRPr>
          </a:p>
        </p:txBody>
      </p:sp>
      <p:pic>
        <p:nvPicPr>
          <p:cNvPr id="18436" name="图片 9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图片 7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trike="noStrike" noProof="1">
              <a:solidFill>
                <a:schemeClr val="lt1"/>
              </a:solidFill>
            </a:endParaRPr>
          </a:p>
        </p:txBody>
      </p:sp>
      <p:pic>
        <p:nvPicPr>
          <p:cNvPr id="19460" name="图片 9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图片 7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trike="noStrike" noProof="1">
              <a:solidFill>
                <a:schemeClr val="lt1"/>
              </a:solidFill>
            </a:endParaRPr>
          </a:p>
        </p:txBody>
      </p:sp>
      <p:pic>
        <p:nvPicPr>
          <p:cNvPr id="20484" name="图片 11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275" y="6424613"/>
            <a:ext cx="720725" cy="433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图片 9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0" y="6418263"/>
            <a:ext cx="720725" cy="439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4088"/>
            <a:ext cx="12192000" cy="4949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trike="noStrike" noProof="1">
              <a:solidFill>
                <a:schemeClr val="lt1"/>
              </a:solidFill>
            </a:endParaRPr>
          </a:p>
        </p:txBody>
      </p:sp>
      <p:pic>
        <p:nvPicPr>
          <p:cNvPr id="21508" name="图片 8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0571163" y="5881688"/>
            <a:ext cx="1620837" cy="976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图片 7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0" y="5868988"/>
            <a:ext cx="1620838" cy="989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7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6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图片 4" descr="D:/高中教学/2020级高一/必修二/第三章  基因的本质/说课和教案/file:/C:/Users/1V994W2/PycharmProjects/PPT_Background_Generation/pic_temp/pic_sup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ctrTitle" idx="14" hasCustomPrompt="1"/>
          </p:nvPr>
        </p:nvSpPr>
        <p:spPr>
          <a:xfrm>
            <a:off x="879742" y="1879600"/>
            <a:ext cx="6041758" cy="2876552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6000" b="0" spc="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图片 7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图片 6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图片 7" descr="D:/高中教学/2020级高一/必修二/第三章  基因的本质/说课和教案/file:/C:/Users/1V994W2/PycharmProjects/PPT_Background_Generation/pic_temp/pic_half_top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4064000" y="4857750"/>
            <a:ext cx="4064000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图片 6" descr="D:/高中教学/2020级高一/必修二/第三章  基因的本质/说课和教案/file:/C:/Users/1V994W2/PycharmProjects/PPT_Background_Generation/pic_temp/pic_half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4064000" y="0"/>
            <a:ext cx="4064000" cy="2000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ctrTitle" idx="14" hasCustomPrompt="1"/>
          </p:nvPr>
        </p:nvSpPr>
        <p:spPr>
          <a:xfrm>
            <a:off x="4131946" y="2785110"/>
            <a:ext cx="5767705" cy="835660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800" b="0" spc="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</p:nvPr>
        </p:nvSpPr>
        <p:spPr>
          <a:xfrm>
            <a:off x="4131946" y="3823971"/>
            <a:ext cx="5767705" cy="687739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图片 8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图片 7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10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图片 9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7" descr="D:/高中教学/2020级高一/必修二/第三章  基因的本质/说课和教案/file:/C:/Users/1V994W2/Documents/Tencent%20Files/574576071/FileRecv/拼装素材/20191224已拆素材%20合并提交/38/subject_holdleft_37,165,167_0_lively_full_0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497763" y="1268413"/>
            <a:ext cx="4389437" cy="432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任意多边形 6"/>
          <p:cNvSpPr/>
          <p:nvPr userDrawn="1">
            <p:custDataLst>
              <p:tags r:id="rId5"/>
            </p:custDataLst>
          </p:nvPr>
        </p:nvSpPr>
        <p:spPr>
          <a:xfrm flipH="1">
            <a:off x="0" y="0"/>
            <a:ext cx="7313613" cy="6858000"/>
          </a:xfrm>
          <a:custGeom>
            <a:avLst/>
            <a:gdLst>
              <a:gd name="connsiteX0" fmla="*/ 1714500 w 7314000"/>
              <a:gd name="connsiteY0" fmla="*/ 0 h 6858000"/>
              <a:gd name="connsiteX1" fmla="*/ 7314000 w 7314000"/>
              <a:gd name="connsiteY1" fmla="*/ 0 h 6858000"/>
              <a:gd name="connsiteX2" fmla="*/ 7314000 w 7314000"/>
              <a:gd name="connsiteY2" fmla="*/ 6858000 h 6858000"/>
              <a:gd name="connsiteX3" fmla="*/ 0 w 7314000"/>
              <a:gd name="connsiteY3" fmla="*/ 6858000 h 6858000"/>
              <a:gd name="connsiteX4" fmla="*/ 1714500 w 7314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4000" h="6858000">
                <a:moveTo>
                  <a:pt x="1714500" y="0"/>
                </a:moveTo>
                <a:lnTo>
                  <a:pt x="7314000" y="0"/>
                </a:lnTo>
                <a:lnTo>
                  <a:pt x="7314000" y="6858000"/>
                </a:lnTo>
                <a:lnTo>
                  <a:pt x="0" y="6858000"/>
                </a:lnTo>
                <a:lnTo>
                  <a:pt x="1714500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endParaRPr lang="zh-CN" altLang="en-US" strike="noStrike" noProof="1">
              <a:solidFill>
                <a:schemeClr val="lt1"/>
              </a:solidFill>
            </a:endParaRPr>
          </a:p>
        </p:txBody>
      </p:sp>
      <p:pic>
        <p:nvPicPr>
          <p:cNvPr id="27653" name="图片 5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6"/>
            </p:custDataLst>
          </p:nvPr>
        </p:nvPicPr>
        <p:blipFill>
          <a:blip r:embed="rId7" r:link="rId4"/>
          <a:stretch>
            <a:fillRect/>
          </a:stretch>
        </p:blipFill>
        <p:spPr>
          <a:xfrm>
            <a:off x="0" y="6418263"/>
            <a:ext cx="720725" cy="439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图片 8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图片 7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图片 7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图片 6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图片 7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图片 5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图片 7" descr="D:/高中教学/2020级高一/必修二/第三章  基因的本质/说课和教案/file:/C:/Users/1V994W2/PycharmProjects/PPT_Background_Generation/pic_temp/pic_half_top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4064000" y="4857750"/>
            <a:ext cx="4064000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6" descr="D:/高中教学/2020级高一/必修二/第三章  基因的本质/说课和教案/file:/C:/Users/1V994W2/PycharmProjects/PPT_Background_Generation/pic_temp/pic_half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4064000" y="0"/>
            <a:ext cx="4064000" cy="2000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ctrTitle" idx="14" hasCustomPrompt="1"/>
          </p:nvPr>
        </p:nvSpPr>
        <p:spPr>
          <a:xfrm>
            <a:off x="4131946" y="2785110"/>
            <a:ext cx="5767705" cy="835660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800" b="0" spc="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</p:nvPr>
        </p:nvSpPr>
        <p:spPr>
          <a:xfrm>
            <a:off x="4131946" y="3823971"/>
            <a:ext cx="5767705" cy="687739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图片 5" descr="D:/高中教学/2020级高一/必修二/第三章  基因的本质/说课和教案/file:/C:/Users/1V994W2/PycharmProjects/PPT_Background_Generation/pic_temp/pic_sup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连接符 10"/>
          <p:cNvCxnSpPr/>
          <p:nvPr userDrawn="1">
            <p:custDataLst>
              <p:tags r:id="rId5"/>
            </p:custDataLst>
          </p:nvPr>
        </p:nvCxnSpPr>
        <p:spPr>
          <a:xfrm>
            <a:off x="1033463" y="3894138"/>
            <a:ext cx="120015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995363" y="1939925"/>
            <a:ext cx="4359275" cy="49371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 hasCustomPrompt="1"/>
          </p:nvPr>
        </p:nvSpPr>
        <p:spPr>
          <a:xfrm>
            <a:off x="1033145" y="4034155"/>
            <a:ext cx="2234565" cy="40894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1033145" y="4508500"/>
            <a:ext cx="2234565" cy="40894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</p:nvPr>
        </p:nvSpPr>
        <p:spPr>
          <a:xfrm>
            <a:off x="1137285" y="1940242"/>
            <a:ext cx="4053205" cy="494030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</p:nvPr>
        </p:nvSpPr>
        <p:spPr>
          <a:xfrm>
            <a:off x="995045" y="2636837"/>
            <a:ext cx="4359910" cy="1120140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图片 6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5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100" y="303213"/>
            <a:ext cx="11607800" cy="625157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pic>
        <p:nvPicPr>
          <p:cNvPr id="34820" name="图片 8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图片 7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41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pic>
        <p:nvPicPr>
          <p:cNvPr id="35844" name="图片 7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275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pic>
        <p:nvPicPr>
          <p:cNvPr id="36868" name="图片 9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9" name="图片 7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pic>
        <p:nvPicPr>
          <p:cNvPr id="37892" name="图片 9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图片 7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pic>
        <p:nvPicPr>
          <p:cNvPr id="38916" name="图片 11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275" y="6424613"/>
            <a:ext cx="720725" cy="433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9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0" y="6418263"/>
            <a:ext cx="720725" cy="439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4088"/>
            <a:ext cx="12192000" cy="4949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pic>
        <p:nvPicPr>
          <p:cNvPr id="39940" name="图片 8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0571163" y="5881688"/>
            <a:ext cx="1620837" cy="976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7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0" y="5868988"/>
            <a:ext cx="1620838" cy="989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图片 4" descr="D:/高中教学/2020级高一/必修二/第三章  基因的本质/说课和教案/file:/C:/Users/1V994W2/PycharmProjects/PPT_Background_Generation/pic_temp/pic_sup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ctrTitle" idx="14" hasCustomPrompt="1"/>
          </p:nvPr>
        </p:nvSpPr>
        <p:spPr>
          <a:xfrm>
            <a:off x="879742" y="1879600"/>
            <a:ext cx="6041758" cy="2876552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6000" b="0" spc="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图片 7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8" name="图片 6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图片 8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7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图片 7" descr="D:/高中教学/2020级高一/必修二/第三章  基因的本质/说课和教案/file:/C:/Users/1V994W2/PycharmProjects/PPT_Background_Generation/pic_temp/pic_half_top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4064000" y="4857750"/>
            <a:ext cx="4064000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2" name="图片 6" descr="D:/高中教学/2020级高一/必修二/第三章  基因的本质/说课和教案/file:/C:/Users/1V994W2/PycharmProjects/PPT_Background_Generation/pic_temp/pic_half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4064000" y="0"/>
            <a:ext cx="4064000" cy="2000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ctrTitle" idx="14" hasCustomPrompt="1"/>
          </p:nvPr>
        </p:nvSpPr>
        <p:spPr>
          <a:xfrm>
            <a:off x="4131946" y="2785110"/>
            <a:ext cx="5767705" cy="835660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800" b="0" spc="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</p:nvPr>
        </p:nvSpPr>
        <p:spPr>
          <a:xfrm>
            <a:off x="4131946" y="3823971"/>
            <a:ext cx="5767705" cy="687739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图片 8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图片 7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图片 10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0" name="图片 9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图片 7" descr="D:/高中教学/2020级高一/必修二/第三章  基因的本质/说课和教案/file:/C:/Users/1V994W2/Documents/Tencent%20Files/574576071/FileRecv/拼装素材/20191224已拆素材%20合并提交/38/subject_holdleft_37,165,167_0_lively_full_0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497763" y="1268413"/>
            <a:ext cx="4389437" cy="432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任意多边形 6"/>
          <p:cNvSpPr/>
          <p:nvPr userDrawn="1">
            <p:custDataLst>
              <p:tags r:id="rId5"/>
            </p:custDataLst>
          </p:nvPr>
        </p:nvSpPr>
        <p:spPr>
          <a:xfrm flipH="1">
            <a:off x="0" y="0"/>
            <a:ext cx="7313613" cy="6858000"/>
          </a:xfrm>
          <a:custGeom>
            <a:avLst/>
            <a:gdLst>
              <a:gd name="connsiteX0" fmla="*/ 1714500 w 7314000"/>
              <a:gd name="connsiteY0" fmla="*/ 0 h 6858000"/>
              <a:gd name="connsiteX1" fmla="*/ 7314000 w 7314000"/>
              <a:gd name="connsiteY1" fmla="*/ 0 h 6858000"/>
              <a:gd name="connsiteX2" fmla="*/ 7314000 w 7314000"/>
              <a:gd name="connsiteY2" fmla="*/ 6858000 h 6858000"/>
              <a:gd name="connsiteX3" fmla="*/ 0 w 7314000"/>
              <a:gd name="connsiteY3" fmla="*/ 6858000 h 6858000"/>
              <a:gd name="connsiteX4" fmla="*/ 1714500 w 7314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4000" h="6858000">
                <a:moveTo>
                  <a:pt x="1714500" y="0"/>
                </a:moveTo>
                <a:lnTo>
                  <a:pt x="7314000" y="0"/>
                </a:lnTo>
                <a:lnTo>
                  <a:pt x="7314000" y="6858000"/>
                </a:lnTo>
                <a:lnTo>
                  <a:pt x="0" y="6858000"/>
                </a:lnTo>
                <a:lnTo>
                  <a:pt x="1714500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endParaRPr lang="zh-CN" altLang="en-US" strike="noStrike" noProof="1">
              <a:solidFill>
                <a:schemeClr val="lt1"/>
              </a:solidFill>
            </a:endParaRPr>
          </a:p>
        </p:txBody>
      </p:sp>
      <p:pic>
        <p:nvPicPr>
          <p:cNvPr id="46085" name="图片 5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6"/>
            </p:custDataLst>
          </p:nvPr>
        </p:nvPicPr>
        <p:blipFill>
          <a:blip r:embed="rId7" r:link="rId4"/>
          <a:stretch>
            <a:fillRect/>
          </a:stretch>
        </p:blipFill>
        <p:spPr>
          <a:xfrm>
            <a:off x="0" y="6418263"/>
            <a:ext cx="720725" cy="439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图片 8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2" name="图片 7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图片 7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图片 6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图片 7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0" name="图片 5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图片 5" descr="D:/高中教学/2020级高一/必修二/第三章  基因的本质/说课和教案/file:/C:/Users/1V994W2/PycharmProjects/PPT_Background_Generation/pic_temp/pic_sup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连接符 10"/>
          <p:cNvCxnSpPr/>
          <p:nvPr userDrawn="1">
            <p:custDataLst>
              <p:tags r:id="rId5"/>
            </p:custDataLst>
          </p:nvPr>
        </p:nvCxnSpPr>
        <p:spPr>
          <a:xfrm>
            <a:off x="1033463" y="3894138"/>
            <a:ext cx="120015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995363" y="1939925"/>
            <a:ext cx="4359275" cy="49371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 hasCustomPrompt="1"/>
          </p:nvPr>
        </p:nvSpPr>
        <p:spPr>
          <a:xfrm>
            <a:off x="1033145" y="4034155"/>
            <a:ext cx="2234565" cy="40894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1033145" y="4508500"/>
            <a:ext cx="2234565" cy="40894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</p:nvPr>
        </p:nvSpPr>
        <p:spPr>
          <a:xfrm>
            <a:off x="1137285" y="1940242"/>
            <a:ext cx="4053205" cy="494030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</p:nvPr>
        </p:nvSpPr>
        <p:spPr>
          <a:xfrm>
            <a:off x="995045" y="2636837"/>
            <a:ext cx="4359910" cy="1120140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图片 6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8" name="图片 5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图片 10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9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100" y="303213"/>
            <a:ext cx="11607800" cy="625157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pic>
        <p:nvPicPr>
          <p:cNvPr id="53252" name="图片 8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3" name="图片 7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41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pic>
        <p:nvPicPr>
          <p:cNvPr id="54276" name="图片 7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275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pic>
        <p:nvPicPr>
          <p:cNvPr id="55300" name="图片 9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1" name="图片 7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pic>
        <p:nvPicPr>
          <p:cNvPr id="56324" name="图片 9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5" name="图片 7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pic>
        <p:nvPicPr>
          <p:cNvPr id="57348" name="图片 11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275" y="6424613"/>
            <a:ext cx="720725" cy="433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9" name="图片 9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0" y="6418263"/>
            <a:ext cx="720725" cy="439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4088"/>
            <a:ext cx="12192000" cy="4949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  <p:pic>
        <p:nvPicPr>
          <p:cNvPr id="58372" name="图片 8" descr="D:/高中教学/2020级高一/必修二/第三章  基因的本质/说课和教案/file:/C:/Users/1V994W2/PycharmProjects/PPT_Background_Generation/pic_temp/0_pic_quater_right_down.png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0571163" y="5881688"/>
            <a:ext cx="1620837" cy="976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3" name="图片 7" descr="D:/高中教学/2020级高一/必修二/第三章  基因的本质/说课和教案/file:/C:/Users/1V994W2/PycharmProjects/PPT_Background_Generation/pic_temp/1_pic_quater_left_down.png"/>
          <p:cNvPicPr/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0" y="5868988"/>
            <a:ext cx="1620838" cy="989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图片 7" descr="D:/高中教学/2020级高一/必修二/第三章  基因的本质/说课和教案/file:/C:/Users/1V994W2/Documents/Tencent%20Files/574576071/FileRecv/拼装素材/20191224已拆素材%20合并提交/38/subject_holdleft_37,165,167_0_lively_full_0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497763" y="1268413"/>
            <a:ext cx="4389437" cy="432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任意多边形 6"/>
          <p:cNvSpPr/>
          <p:nvPr>
            <p:custDataLst>
              <p:tags r:id="rId5"/>
            </p:custDataLst>
          </p:nvPr>
        </p:nvSpPr>
        <p:spPr>
          <a:xfrm flipH="1">
            <a:off x="0" y="0"/>
            <a:ext cx="7313613" cy="6858000"/>
          </a:xfrm>
          <a:custGeom>
            <a:avLst/>
            <a:gdLst>
              <a:gd name="connsiteX0" fmla="*/ 1714500 w 7314000"/>
              <a:gd name="connsiteY0" fmla="*/ 0 h 6858000"/>
              <a:gd name="connsiteX1" fmla="*/ 7314000 w 7314000"/>
              <a:gd name="connsiteY1" fmla="*/ 0 h 6858000"/>
              <a:gd name="connsiteX2" fmla="*/ 7314000 w 7314000"/>
              <a:gd name="connsiteY2" fmla="*/ 6858000 h 6858000"/>
              <a:gd name="connsiteX3" fmla="*/ 0 w 7314000"/>
              <a:gd name="connsiteY3" fmla="*/ 6858000 h 6858000"/>
              <a:gd name="connsiteX4" fmla="*/ 1714500 w 7314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4000" h="6858000">
                <a:moveTo>
                  <a:pt x="1714500" y="0"/>
                </a:moveTo>
                <a:lnTo>
                  <a:pt x="7314000" y="0"/>
                </a:lnTo>
                <a:lnTo>
                  <a:pt x="7314000" y="6858000"/>
                </a:lnTo>
                <a:lnTo>
                  <a:pt x="0" y="6858000"/>
                </a:lnTo>
                <a:lnTo>
                  <a:pt x="1714500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endParaRPr lang="zh-CN" altLang="en-US" strike="noStrike" noProof="1">
              <a:solidFill>
                <a:schemeClr val="lt1"/>
              </a:solidFill>
            </a:endParaRPr>
          </a:p>
        </p:txBody>
      </p:sp>
      <p:pic>
        <p:nvPicPr>
          <p:cNvPr id="9221" name="图片 5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4"/>
          <a:stretch>
            <a:fillRect/>
          </a:stretch>
        </p:blipFill>
        <p:spPr>
          <a:xfrm>
            <a:off x="0" y="6418263"/>
            <a:ext cx="720725" cy="439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图片 8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7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图片 7" descr="D:/高中教学/2020级高一/必修二/第三章  基因的本质/说课和教案/file:/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43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6" descr="D:/高中教学/2020级高一/必修二/第三章  基因的本质/说课和教案/file:/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43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00.xml"/><Relationship Id="rId24" Type="http://schemas.openxmlformats.org/officeDocument/2006/relationships/tags" Target="../tags/tag99.xml"/><Relationship Id="rId23" Type="http://schemas.openxmlformats.org/officeDocument/2006/relationships/tags" Target="../tags/tag98.xml"/><Relationship Id="rId22" Type="http://schemas.openxmlformats.org/officeDocument/2006/relationships/tags" Target="../tags/tag97.xml"/><Relationship Id="rId21" Type="http://schemas.openxmlformats.org/officeDocument/2006/relationships/tags" Target="../tags/tag96.xml"/><Relationship Id="rId20" Type="http://schemas.openxmlformats.org/officeDocument/2006/relationships/tags" Target="../tags/tag95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5" Type="http://schemas.openxmlformats.org/officeDocument/2006/relationships/theme" Target="../theme/theme2.xml"/><Relationship Id="rId24" Type="http://schemas.openxmlformats.org/officeDocument/2006/relationships/tags" Target="../tags/tag200.xml"/><Relationship Id="rId23" Type="http://schemas.openxmlformats.org/officeDocument/2006/relationships/tags" Target="../tags/tag199.xml"/><Relationship Id="rId22" Type="http://schemas.openxmlformats.org/officeDocument/2006/relationships/tags" Target="../tags/tag198.xml"/><Relationship Id="rId21" Type="http://schemas.openxmlformats.org/officeDocument/2006/relationships/tags" Target="../tags/tag197.xml"/><Relationship Id="rId20" Type="http://schemas.openxmlformats.org/officeDocument/2006/relationships/tags" Target="../tags/tag196.xml"/><Relationship Id="rId2" Type="http://schemas.openxmlformats.org/officeDocument/2006/relationships/slideLayout" Target="../slideLayouts/slideLayout21.xml"/><Relationship Id="rId19" Type="http://schemas.openxmlformats.org/officeDocument/2006/relationships/tags" Target="../tags/tag195.xml"/><Relationship Id="rId18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5" Type="http://schemas.openxmlformats.org/officeDocument/2006/relationships/theme" Target="../theme/theme3.xml"/><Relationship Id="rId24" Type="http://schemas.openxmlformats.org/officeDocument/2006/relationships/tags" Target="../tags/tag300.xml"/><Relationship Id="rId23" Type="http://schemas.openxmlformats.org/officeDocument/2006/relationships/tags" Target="../tags/tag299.xml"/><Relationship Id="rId22" Type="http://schemas.openxmlformats.org/officeDocument/2006/relationships/tags" Target="../tags/tag298.xml"/><Relationship Id="rId21" Type="http://schemas.openxmlformats.org/officeDocument/2006/relationships/tags" Target="../tags/tag297.xml"/><Relationship Id="rId20" Type="http://schemas.openxmlformats.org/officeDocument/2006/relationships/tags" Target="../tags/tag296.xml"/><Relationship Id="rId2" Type="http://schemas.openxmlformats.org/officeDocument/2006/relationships/slideLayout" Target="../slideLayouts/slideLayout39.xml"/><Relationship Id="rId19" Type="http://schemas.openxmlformats.org/officeDocument/2006/relationships/tags" Target="../tags/tag295.xml"/><Relationship Id="rId18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925" y="442913"/>
            <a:ext cx="10852150" cy="4429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21"/>
            </p:custDataLst>
          </p:nvPr>
        </p:nvSpPr>
        <p:spPr>
          <a:xfrm>
            <a:off x="669925" y="962025"/>
            <a:ext cx="10852150" cy="53879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925" y="442913"/>
            <a:ext cx="10852150" cy="4429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  <p:custDataLst>
              <p:tags r:id="rId20"/>
            </p:custDataLst>
          </p:nvPr>
        </p:nvSpPr>
        <p:spPr>
          <a:xfrm>
            <a:off x="669925" y="962025"/>
            <a:ext cx="10852150" cy="53879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925" y="442913"/>
            <a:ext cx="10852150" cy="4429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  <p:custDataLst>
              <p:tags r:id="rId20"/>
            </p:custDataLst>
          </p:nvPr>
        </p:nvSpPr>
        <p:spPr>
          <a:xfrm>
            <a:off x="669925" y="962025"/>
            <a:ext cx="10852150" cy="53879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800" strike="noStrike" noProof="1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44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4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44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image" Target="../media/image11.jpe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4.xml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44.xml"/><Relationship Id="rId5" Type="http://schemas.openxmlformats.org/officeDocument/2006/relationships/tags" Target="../tags/tag367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4.xml"/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371.xml"/><Relationship Id="rId3" Type="http://schemas.openxmlformats.org/officeDocument/2006/relationships/tags" Target="../tags/tag370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4.xml"/><Relationship Id="rId2" Type="http://schemas.openxmlformats.org/officeDocument/2006/relationships/tags" Target="../tags/tag372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4.xml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4.xml"/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tags" Target="../tags/tag303.xml"/><Relationship Id="rId1" Type="http://schemas.openxmlformats.org/officeDocument/2006/relationships/tags" Target="../tags/tag30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7" Type="http://schemas.openxmlformats.org/officeDocument/2006/relationships/tags" Target="../tags/tag378.xml"/><Relationship Id="rId6" Type="http://schemas.openxmlformats.org/officeDocument/2006/relationships/tags" Target="../tags/tag37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4.xml"/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81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4.xml"/><Relationship Id="rId4" Type="http://schemas.openxmlformats.org/officeDocument/2006/relationships/tags" Target="../tags/tag383.xml"/><Relationship Id="rId3" Type="http://schemas.openxmlformats.org/officeDocument/2006/relationships/tags" Target="../tags/tag38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tags" Target="../tags/tag385.xml"/><Relationship Id="rId1" Type="http://schemas.openxmlformats.org/officeDocument/2006/relationships/tags" Target="../tags/tag384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" Type="http://schemas.openxmlformats.org/officeDocument/2006/relationships/tags" Target="../tags/tag38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2.xml"/><Relationship Id="rId8" Type="http://schemas.openxmlformats.org/officeDocument/2006/relationships/tags" Target="../tags/tag311.xml"/><Relationship Id="rId7" Type="http://schemas.openxmlformats.org/officeDocument/2006/relationships/tags" Target="../tags/tag310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4" Type="http://schemas.openxmlformats.org/officeDocument/2006/relationships/tags" Target="../tags/tag307.xml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1" Type="http://schemas.openxmlformats.org/officeDocument/2006/relationships/slideLayout" Target="../slideLayouts/slideLayout44.xml"/><Relationship Id="rId10" Type="http://schemas.openxmlformats.org/officeDocument/2006/relationships/tags" Target="../tags/tag313.xml"/><Relationship Id="rId1" Type="http://schemas.openxmlformats.org/officeDocument/2006/relationships/tags" Target="../tags/tag3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tags" Target="../tags/tag315.xml"/><Relationship Id="rId1" Type="http://schemas.openxmlformats.org/officeDocument/2006/relationships/tags" Target="../tags/tag31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" Type="http://schemas.openxmlformats.org/officeDocument/2006/relationships/image" Target="../media/image9.png"/><Relationship Id="rId1" Type="http://schemas.openxmlformats.org/officeDocument/2006/relationships/tags" Target="../tags/tag31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tags" Target="../tags/tag326.xml"/><Relationship Id="rId7" Type="http://schemas.openxmlformats.org/officeDocument/2006/relationships/tags" Target="../tags/tag325.xml"/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44.xml"/><Relationship Id="rId15" Type="http://schemas.openxmlformats.org/officeDocument/2006/relationships/tags" Target="../tags/tag333.xml"/><Relationship Id="rId14" Type="http://schemas.openxmlformats.org/officeDocument/2006/relationships/tags" Target="../tags/tag332.xml"/><Relationship Id="rId13" Type="http://schemas.openxmlformats.org/officeDocument/2006/relationships/tags" Target="../tags/tag331.xml"/><Relationship Id="rId12" Type="http://schemas.openxmlformats.org/officeDocument/2006/relationships/tags" Target="../tags/tag330.xml"/><Relationship Id="rId11" Type="http://schemas.openxmlformats.org/officeDocument/2006/relationships/tags" Target="../tags/tag329.xml"/><Relationship Id="rId10" Type="http://schemas.openxmlformats.org/officeDocument/2006/relationships/tags" Target="../tags/tag328.xml"/><Relationship Id="rId1" Type="http://schemas.openxmlformats.org/officeDocument/2006/relationships/tags" Target="../tags/tag31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4.xml"/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44.xml"/><Relationship Id="rId8" Type="http://schemas.openxmlformats.org/officeDocument/2006/relationships/tags" Target="../tags/tag343.xml"/><Relationship Id="rId7" Type="http://schemas.openxmlformats.org/officeDocument/2006/relationships/tags" Target="../tags/tag342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3" Type="http://schemas.openxmlformats.org/officeDocument/2006/relationships/notesSlide" Target="../notesSlides/notesSlide4.xml"/><Relationship Id="rId22" Type="http://schemas.openxmlformats.org/officeDocument/2006/relationships/slideLayout" Target="../slideLayouts/slideLayout44.xml"/><Relationship Id="rId21" Type="http://schemas.openxmlformats.org/officeDocument/2006/relationships/tags" Target="../tags/tag356.xml"/><Relationship Id="rId20" Type="http://schemas.openxmlformats.org/officeDocument/2006/relationships/tags" Target="../tags/tag355.xml"/><Relationship Id="rId2" Type="http://schemas.openxmlformats.org/officeDocument/2006/relationships/tags" Target="../tags/tag337.xml"/><Relationship Id="rId19" Type="http://schemas.openxmlformats.org/officeDocument/2006/relationships/tags" Target="../tags/tag354.xml"/><Relationship Id="rId18" Type="http://schemas.openxmlformats.org/officeDocument/2006/relationships/tags" Target="../tags/tag353.xml"/><Relationship Id="rId17" Type="http://schemas.openxmlformats.org/officeDocument/2006/relationships/tags" Target="../tags/tag352.xml"/><Relationship Id="rId16" Type="http://schemas.openxmlformats.org/officeDocument/2006/relationships/tags" Target="../tags/tag351.xml"/><Relationship Id="rId15" Type="http://schemas.openxmlformats.org/officeDocument/2006/relationships/tags" Target="../tags/tag350.xml"/><Relationship Id="rId14" Type="http://schemas.openxmlformats.org/officeDocument/2006/relationships/tags" Target="../tags/tag349.xml"/><Relationship Id="rId13" Type="http://schemas.openxmlformats.org/officeDocument/2006/relationships/tags" Target="../tags/tag348.xml"/><Relationship Id="rId12" Type="http://schemas.openxmlformats.org/officeDocument/2006/relationships/tags" Target="../tags/tag347.xml"/><Relationship Id="rId11" Type="http://schemas.openxmlformats.org/officeDocument/2006/relationships/tags" Target="../tags/tag346.xml"/><Relationship Id="rId10" Type="http://schemas.openxmlformats.org/officeDocument/2006/relationships/tags" Target="../tags/tag345.xml"/><Relationship Id="rId1" Type="http://schemas.openxmlformats.org/officeDocument/2006/relationships/tags" Target="../tags/tag33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4.xml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92088" y="1917700"/>
            <a:ext cx="9534525" cy="9207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 fontAlgn="base"/>
            <a:r>
              <a:rPr lang="zh-CN" altLang="en-US" sz="54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第三章 第</a:t>
            </a:r>
            <a:r>
              <a:rPr lang="en-US" altLang="zh-CN" sz="54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lang="zh-CN" altLang="en-US" sz="54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节  </a:t>
            </a:r>
            <a:r>
              <a:rPr lang="en-US" altLang="zh-CN" sz="54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DNA</a:t>
            </a:r>
            <a:r>
              <a:rPr lang="zh-CN" altLang="en-US" sz="54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的结构</a:t>
            </a:r>
            <a:endParaRPr lang="zh-CN" altLang="en-US" sz="54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418" name="文本框 3"/>
          <p:cNvSpPr txBox="1"/>
          <p:nvPr/>
        </p:nvSpPr>
        <p:spPr>
          <a:xfrm>
            <a:off x="2763838" y="3641725"/>
            <a:ext cx="419735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广东实验中学   黄绍玲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3" name="文本框 41"/>
          <p:cNvSpPr txBox="1"/>
          <p:nvPr/>
        </p:nvSpPr>
        <p:spPr>
          <a:xfrm>
            <a:off x="2284413" y="93663"/>
            <a:ext cx="18637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4.2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方法策略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754" name="文本框 99"/>
          <p:cNvSpPr txBox="1"/>
          <p:nvPr/>
        </p:nvSpPr>
        <p:spPr>
          <a:xfrm>
            <a:off x="2363788" y="555625"/>
            <a:ext cx="97075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4.2.1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物理模型构建法：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755" name="文本框 20"/>
          <p:cNvSpPr txBox="1"/>
          <p:nvPr/>
        </p:nvSpPr>
        <p:spPr>
          <a:xfrm>
            <a:off x="2238375" y="1227138"/>
            <a:ext cx="55435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简易球棍模型：构建核酸双链片段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4756" name="图片 22" descr="C:/Users/铃鼓/AppData/Local/Temp/picturescale_20210410165612/output_20210410165614.pngoutput_20210410165614"/>
          <p:cNvPicPr>
            <a:picLocks noChangeAspect="1"/>
          </p:cNvPicPr>
          <p:nvPr/>
        </p:nvPicPr>
        <p:blipFill>
          <a:blip r:embed="rId1"/>
          <a:srcRect l="31953" t="4335" r="14520" b="4063"/>
          <a:stretch>
            <a:fillRect/>
          </a:stretch>
        </p:blipFill>
        <p:spPr>
          <a:xfrm>
            <a:off x="2741613" y="2520950"/>
            <a:ext cx="2881312" cy="3698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757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0" y="2600325"/>
            <a:ext cx="3360738" cy="1657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758" name="文本框 26"/>
          <p:cNvSpPr txBox="1"/>
          <p:nvPr/>
        </p:nvSpPr>
        <p:spPr>
          <a:xfrm>
            <a:off x="2741613" y="1782763"/>
            <a:ext cx="9021762" cy="8302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每位同学两个单体</a:t>
            </a:r>
            <a:r>
              <a:rPr lang="zh-CN" altLang="zh-CN" sz="2400">
                <a:latin typeface="Arial" panose="020B0604020202020204" pitchFamily="34" charset="0"/>
                <a:ea typeface="微软雅黑" panose="020B0503020204020204" charset="-122"/>
              </a:rPr>
              <a:t>→同桌连接两对核苷酸</a:t>
            </a:r>
            <a:r>
              <a:rPr lang="zh-CN" altLang="zh-CN" sz="2400"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→八人小组连接起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8-10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对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                                                                     核苷酸片段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74759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200" y="4706938"/>
            <a:ext cx="2339975" cy="1458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760" name="图片 28" descr="C:/Users/铃鼓/AppData/Local/Temp/picturescale_20210410170425/output_20210410170434.pngoutput_202104101704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18525" y="4706938"/>
            <a:ext cx="2697163" cy="1460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圆角矩形标注 29"/>
          <p:cNvSpPr/>
          <p:nvPr/>
        </p:nvSpPr>
        <p:spPr>
          <a:xfrm>
            <a:off x="9389110" y="2803525"/>
            <a:ext cx="2682240" cy="1594485"/>
          </a:xfrm>
          <a:prstGeom prst="wedgeRoundRectCallout">
            <a:avLst>
              <a:gd name="adj1" fmla="val -39464"/>
              <a:gd name="adj2" fmla="val 620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l" fontAlgn="base"/>
            <a:r>
              <a:rPr lang="zh-CN" altLang="en-US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优点：</a:t>
            </a:r>
            <a:endParaRPr lang="zh-CN" altLang="en-US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fontAlgn="base"/>
            <a:r>
              <a:rPr lang="en-US" altLang="zh-CN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zh-CN" altLang="en-US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、简易；</a:t>
            </a:r>
            <a:endParaRPr lang="zh-CN" altLang="en-US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fontAlgn="base"/>
            <a:r>
              <a:rPr lang="en-US" altLang="zh-CN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zh-CN" altLang="en-US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、给予试错机会；</a:t>
            </a:r>
            <a:endParaRPr lang="zh-CN" altLang="en-US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fontAlgn="base"/>
            <a:r>
              <a:rPr lang="en-US" altLang="zh-CN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zh-CN" altLang="en-US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、合作学习</a:t>
            </a:r>
            <a:endParaRPr lang="zh-CN" altLang="en-US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矩形 41"/>
          <p:cNvSpPr/>
          <p:nvPr>
            <p:custDataLst>
              <p:tags r:id="rId5"/>
            </p:custDataLst>
          </p:nvPr>
        </p:nvSpPr>
        <p:spPr>
          <a:xfrm>
            <a:off x="17463" y="0"/>
            <a:ext cx="2065338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800" strike="noStrike" noProof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550863" y="-111125"/>
            <a:ext cx="0" cy="7142163"/>
          </a:xfrm>
          <a:prstGeom prst="line">
            <a:avLst/>
          </a:prstGeom>
          <a:ln w="57150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圆角矩形 77"/>
          <p:cNvSpPr/>
          <p:nvPr/>
        </p:nvSpPr>
        <p:spPr>
          <a:xfrm>
            <a:off x="17463" y="3224213"/>
            <a:ext cx="2065338" cy="46037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74765" name="组合 43"/>
          <p:cNvGrpSpPr/>
          <p:nvPr/>
        </p:nvGrpSpPr>
        <p:grpSpPr>
          <a:xfrm>
            <a:off x="-4762" y="695325"/>
            <a:ext cx="2289175" cy="4848225"/>
            <a:chOff x="-8" y="1095"/>
            <a:chExt cx="3605" cy="7635"/>
          </a:xfrm>
        </p:grpSpPr>
        <p:sp>
          <p:nvSpPr>
            <p:cNvPr id="46" name="椭圆 45"/>
            <p:cNvSpPr/>
            <p:nvPr/>
          </p:nvSpPr>
          <p:spPr>
            <a:xfrm>
              <a:off x="698" y="1315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1" name="椭圆 50"/>
            <p:cNvSpPr/>
            <p:nvPr/>
          </p:nvSpPr>
          <p:spPr>
            <a:xfrm>
              <a:off x="698" y="2712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4768" name="文本框 50"/>
            <p:cNvSpPr txBox="1"/>
            <p:nvPr/>
          </p:nvSpPr>
          <p:spPr>
            <a:xfrm>
              <a:off x="0" y="2492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二、 学情分析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4769" name="文本框 50"/>
            <p:cNvSpPr txBox="1"/>
            <p:nvPr/>
          </p:nvSpPr>
          <p:spPr>
            <a:xfrm>
              <a:off x="27" y="385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三、 教学目标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726" y="4077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2" name="椭圆 71"/>
            <p:cNvSpPr/>
            <p:nvPr/>
          </p:nvSpPr>
          <p:spPr>
            <a:xfrm>
              <a:off x="755" y="658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4772" name="文本框 50"/>
            <p:cNvSpPr txBox="1"/>
            <p:nvPr/>
          </p:nvSpPr>
          <p:spPr>
            <a:xfrm>
              <a:off x="27" y="7423"/>
              <a:ext cx="357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六、教学反思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4773" name="文本框 50"/>
            <p:cNvSpPr txBox="1"/>
            <p:nvPr/>
          </p:nvSpPr>
          <p:spPr>
            <a:xfrm>
              <a:off x="-8" y="6366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五、 教学过程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698" y="530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4775" name="文本框 50"/>
            <p:cNvSpPr txBox="1"/>
            <p:nvPr/>
          </p:nvSpPr>
          <p:spPr>
            <a:xfrm>
              <a:off x="27" y="1095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一、 教材分析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4776" name="文本框 50"/>
            <p:cNvSpPr txBox="1"/>
            <p:nvPr/>
          </p:nvSpPr>
          <p:spPr>
            <a:xfrm>
              <a:off x="-8" y="508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 b="1">
                  <a:latin typeface="微软雅黑" panose="020B0503020204020204" charset="-122"/>
                  <a:ea typeface="微软雅黑" panose="020B0503020204020204" charset="-122"/>
                </a:rPr>
                <a:t>四、 教学策略</a:t>
              </a:r>
              <a:endParaRPr lang="zh-CN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460375" y="487362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4" name="组合 3"/>
          <p:cNvGrpSpPr/>
          <p:nvPr/>
        </p:nvGrpSpPr>
        <p:grpSpPr>
          <a:xfrm>
            <a:off x="8518525" y="4477385"/>
            <a:ext cx="2486660" cy="1974850"/>
            <a:chOff x="13415" y="7051"/>
            <a:chExt cx="3916" cy="3110"/>
          </a:xfrm>
        </p:grpSpPr>
        <p:cxnSp>
          <p:nvCxnSpPr>
            <p:cNvPr id="2" name="直接连接符 1"/>
            <p:cNvCxnSpPr/>
            <p:nvPr/>
          </p:nvCxnSpPr>
          <p:spPr>
            <a:xfrm>
              <a:off x="13415" y="7241"/>
              <a:ext cx="3916" cy="29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H="1">
              <a:off x="13816" y="7051"/>
              <a:ext cx="3308" cy="31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21" name="文本框 99"/>
          <p:cNvSpPr txBox="1"/>
          <p:nvPr/>
        </p:nvSpPr>
        <p:spPr>
          <a:xfrm>
            <a:off x="2436813" y="555625"/>
            <a:ext cx="94297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5.1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概念引入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情境导入，提出问题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3188" y="2603500"/>
            <a:ext cx="2743200" cy="3603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643188" y="1443038"/>
            <a:ext cx="3025775" cy="1014412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资料：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沃森、克里克于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1953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年发表的论文，证明了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是双螺旋结构。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箭头连接符 9"/>
          <p:cNvCxnSpPr>
            <a:stCxn id="8" idx="3"/>
            <a:endCxn id="11" idx="1"/>
          </p:cNvCxnSpPr>
          <p:nvPr/>
        </p:nvCxnSpPr>
        <p:spPr>
          <a:xfrm flipV="1">
            <a:off x="5668963" y="1941513"/>
            <a:ext cx="319088" cy="7938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988050" y="1435100"/>
            <a:ext cx="2390775" cy="1014413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主张：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应该具有稳定性、多样性的特点。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55113" y="1722438"/>
            <a:ext cx="2390775" cy="398780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完善主张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zh-CN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？</a:t>
            </a:r>
            <a:endParaRPr lang="zh-CN" altLang="zh-CN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接箭头连接符 15"/>
          <p:cNvCxnSpPr>
            <a:stCxn id="8" idx="3"/>
            <a:endCxn id="11" idx="1"/>
          </p:cNvCxnSpPr>
          <p:nvPr/>
        </p:nvCxnSpPr>
        <p:spPr>
          <a:xfrm flipV="1">
            <a:off x="8766175" y="1949450"/>
            <a:ext cx="0" cy="1062038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7621588" y="3035300"/>
            <a:ext cx="2390775" cy="1630363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反驳：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与蛋白质相比，不是都具有多样性吗？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有哪些结构特点决定其稳定性。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0" name="直接箭头连接符 19"/>
          <p:cNvCxnSpPr>
            <a:stCxn id="11" idx="3"/>
            <a:endCxn id="14" idx="1"/>
          </p:cNvCxnSpPr>
          <p:nvPr/>
        </p:nvCxnSpPr>
        <p:spPr>
          <a:xfrm flipV="1">
            <a:off x="8378825" y="1921828"/>
            <a:ext cx="776605" cy="2032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17463" y="0"/>
            <a:ext cx="2065338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800" strike="noStrike" noProof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24" name="直接连接符 23"/>
          <p:cNvCxnSpPr>
            <a:stCxn id="11" idx="3"/>
            <a:endCxn id="14" idx="1"/>
          </p:cNvCxnSpPr>
          <p:nvPr/>
        </p:nvCxnSpPr>
        <p:spPr>
          <a:xfrm flipV="1">
            <a:off x="8378508" y="1922145"/>
            <a:ext cx="776605" cy="20320"/>
          </a:xfrm>
          <a:prstGeom prst="line">
            <a:avLst/>
          </a:prstGeom>
          <a:ln w="57150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/>
          <p:cNvSpPr/>
          <p:nvPr/>
        </p:nvSpPr>
        <p:spPr>
          <a:xfrm>
            <a:off x="479425" y="489267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5" name="圆角矩形 54"/>
          <p:cNvSpPr/>
          <p:nvPr/>
        </p:nvSpPr>
        <p:spPr>
          <a:xfrm>
            <a:off x="17463" y="4032250"/>
            <a:ext cx="2065338" cy="46037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26" name="组合 25"/>
          <p:cNvGrpSpPr/>
          <p:nvPr/>
        </p:nvGrpSpPr>
        <p:grpSpPr>
          <a:xfrm>
            <a:off x="-12700" y="695325"/>
            <a:ext cx="2297113" cy="4848225"/>
            <a:chOff x="-19" y="1095"/>
            <a:chExt cx="3616" cy="7635"/>
          </a:xfrm>
        </p:grpSpPr>
        <p:sp>
          <p:nvSpPr>
            <p:cNvPr id="31" name="椭圆 30"/>
            <p:cNvSpPr/>
            <p:nvPr/>
          </p:nvSpPr>
          <p:spPr>
            <a:xfrm>
              <a:off x="698" y="1315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椭圆 32"/>
            <p:cNvSpPr/>
            <p:nvPr/>
          </p:nvSpPr>
          <p:spPr>
            <a:xfrm>
              <a:off x="698" y="2712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6817" name="文本框 50"/>
            <p:cNvSpPr txBox="1"/>
            <p:nvPr/>
          </p:nvSpPr>
          <p:spPr>
            <a:xfrm>
              <a:off x="0" y="2492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二、 学情分析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818" name="文本框 50"/>
            <p:cNvSpPr txBox="1"/>
            <p:nvPr/>
          </p:nvSpPr>
          <p:spPr>
            <a:xfrm>
              <a:off x="27" y="385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三、 教学目标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726" y="4077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6820" name="文本框 50"/>
            <p:cNvSpPr txBox="1"/>
            <p:nvPr/>
          </p:nvSpPr>
          <p:spPr>
            <a:xfrm>
              <a:off x="-8" y="508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四、 教学策略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755" y="658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6822" name="文本框 50"/>
            <p:cNvSpPr txBox="1"/>
            <p:nvPr/>
          </p:nvSpPr>
          <p:spPr>
            <a:xfrm>
              <a:off x="27" y="7423"/>
              <a:ext cx="357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六、教学反思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823" name="文本框 50"/>
            <p:cNvSpPr txBox="1"/>
            <p:nvPr/>
          </p:nvSpPr>
          <p:spPr>
            <a:xfrm>
              <a:off x="-19" y="6366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 b="1">
                  <a:latin typeface="微软雅黑" panose="020B0503020204020204" charset="-122"/>
                  <a:ea typeface="微软雅黑" panose="020B0503020204020204" charset="-122"/>
                </a:rPr>
                <a:t>五、 教学过程</a:t>
              </a:r>
              <a:endParaRPr lang="zh-CN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698" y="530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6825" name="文本框 50"/>
            <p:cNvSpPr txBox="1"/>
            <p:nvPr/>
          </p:nvSpPr>
          <p:spPr>
            <a:xfrm>
              <a:off x="27" y="1095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一、 教材分析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 bldLvl="0" animBg="1"/>
      <p:bldP spid="14" grpId="0" bldLvl="0" animBg="1"/>
      <p:bldP spid="18" grpId="0" bldLvl="0" animBg="1"/>
      <p:bldP spid="22" grpId="0" animBg="1"/>
      <p:bldP spid="46" grpId="0" animBg="1"/>
      <p:bldP spid="55" grpId="0" animBg="1"/>
      <p:bldP spid="47121" grpId="0"/>
      <p:bldP spid="8" grpId="1" animBg="1"/>
      <p:bldP spid="11" grpId="1" animBg="1"/>
      <p:bldP spid="14" grpId="1" bldLvl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49" name="文本框 99"/>
          <p:cNvSpPr txBox="1"/>
          <p:nvPr/>
        </p:nvSpPr>
        <p:spPr>
          <a:xfrm>
            <a:off x="239713" y="146050"/>
            <a:ext cx="94297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5.2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构建概念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——DNA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结构的科学论证过程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0" name="文本框 11"/>
          <p:cNvSpPr txBox="1"/>
          <p:nvPr/>
        </p:nvSpPr>
        <p:spPr>
          <a:xfrm>
            <a:off x="252413" y="606425"/>
            <a:ext cx="5888037" cy="4302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200" b="1">
                <a:latin typeface="微软雅黑" panose="020B0503020204020204" charset="-122"/>
                <a:ea typeface="微软雅黑" panose="020B0503020204020204" charset="-122"/>
              </a:rPr>
              <a:t>5.2.1</a:t>
            </a:r>
            <a:r>
              <a:rPr lang="zh-CN" altLang="zh-CN" sz="2200" b="1">
                <a:latin typeface="微软雅黑" panose="020B0503020204020204" charset="-122"/>
                <a:ea typeface="微软雅黑" panose="020B0503020204020204" charset="-122"/>
              </a:rPr>
              <a:t>认识脱氧核苷酸结构特点、碱基数量关系</a:t>
            </a:r>
            <a:endParaRPr lang="zh-CN" altLang="en-US" sz="2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8851" name="文本框 12"/>
          <p:cNvSpPr txBox="1"/>
          <p:nvPr/>
        </p:nvSpPr>
        <p:spPr>
          <a:xfrm>
            <a:off x="257175" y="1046163"/>
            <a:ext cx="886777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【阅读补充资料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 1934年，列文[美]化学家发现脱氧核苷酸的结构：  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                                磷酸基团-核糖-碱基</a:t>
            </a:r>
            <a:endParaRPr lang="zh-CN" altLang="en-US" sz="2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075" y="2505075"/>
            <a:ext cx="2428875" cy="173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0" y="2505075"/>
            <a:ext cx="2379663" cy="174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975" y="2173288"/>
            <a:ext cx="2032000" cy="2054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284163" y="1814513"/>
            <a:ext cx="5014912" cy="4302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【复习判断】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下列哪个是脱氧核苷酸？</a:t>
            </a:r>
            <a:endParaRPr lang="zh-CN" altLang="en-US" sz="2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2413" y="4406900"/>
            <a:ext cx="9466262" cy="4302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【写一写】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请用“1’/2’/3’/4’/5’”在核糖中依次标出5个碳的号数。</a:t>
            </a:r>
            <a:endParaRPr lang="zh-CN" altLang="en-US" sz="2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4" name="图片 23" descr="C:/Users/铃鼓/AppData/Local/Temp/picturescale_20210410164044/output_20210410164045.jpgoutput_20210410164045"/>
          <p:cNvPicPr>
            <a:picLocks noChangeAspect="1"/>
          </p:cNvPicPr>
          <p:nvPr/>
        </p:nvPicPr>
        <p:blipFill>
          <a:blip r:embed="rId4"/>
          <a:srcRect l="46480" r="3313"/>
          <a:stretch>
            <a:fillRect/>
          </a:stretch>
        </p:blipFill>
        <p:spPr>
          <a:xfrm rot="-5400000">
            <a:off x="6732588" y="1779588"/>
            <a:ext cx="1454150" cy="347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284163" y="5006975"/>
            <a:ext cx="5655310" cy="42989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【学生形成新主张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r>
              <a:rPr lang="zh-CN" altLang="en-US" sz="2200" b="1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构建脱氧核苷酸单体。</a:t>
            </a:r>
            <a:endParaRPr lang="zh-CN" altLang="en-US" sz="2200" b="1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9483725" y="-228600"/>
            <a:ext cx="4108450" cy="7437438"/>
            <a:chOff x="14934" y="-360"/>
            <a:chExt cx="6470" cy="11712"/>
          </a:xfrm>
        </p:grpSpPr>
        <p:sp>
          <p:nvSpPr>
            <p:cNvPr id="31" name="矩形 30"/>
            <p:cNvSpPr/>
            <p:nvPr>
              <p:custDataLst>
                <p:tags r:id="rId5"/>
              </p:custDataLst>
            </p:nvPr>
          </p:nvSpPr>
          <p:spPr>
            <a:xfrm>
              <a:off x="14934" y="-360"/>
              <a:ext cx="4267" cy="11712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 fontAlgn="base"/>
              <a:endParaRPr lang="zh-CN" altLang="en-US" sz="1800" strike="noStrike" noProof="1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78861" name="文本框 99"/>
            <p:cNvSpPr txBox="1"/>
            <p:nvPr/>
          </p:nvSpPr>
          <p:spPr>
            <a:xfrm>
              <a:off x="14934" y="483"/>
              <a:ext cx="6471" cy="92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教学过程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概念引入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构建概念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spcBef>
                  <a:spcPts val="5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认识单体结构、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    碱基数量关系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5.2.2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双螺旋结构分析：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①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DNA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的骨架构成？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②双螺旋的证据？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③碱基对的配对关系？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5.3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概念巩固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球棍模型构建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    DNA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双螺旋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5.4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概念运用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0638" y="212725"/>
            <a:ext cx="1658937" cy="155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76213" y="141288"/>
            <a:ext cx="8866187" cy="4302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【阅读补充资料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1934年，列文[美]提出：四核苷酸假说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6213" y="603250"/>
            <a:ext cx="720407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</a:t>
            </a:r>
            <a:r>
              <a:rPr lang="zh-CN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教师设置疑问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如果该假说成立，则碱基间的数量关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      系如何？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1288" y="1912938"/>
            <a:ext cx="7499350" cy="4302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</a:t>
            </a:r>
            <a:r>
              <a:rPr lang="zh-CN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阅读补充资料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1950年，查伽夫对碱基进行定量分析。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4" name="表格 13"/>
          <p:cNvGraphicFramePr/>
          <p:nvPr/>
        </p:nvGraphicFramePr>
        <p:xfrm>
          <a:off x="312738" y="2663825"/>
          <a:ext cx="8985885" cy="2560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345"/>
                <a:gridCol w="1187450"/>
                <a:gridCol w="1044575"/>
                <a:gridCol w="835025"/>
                <a:gridCol w="1139190"/>
                <a:gridCol w="1666240"/>
                <a:gridCol w="1623060"/>
              </a:tblGrid>
              <a:tr h="36576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9050" cap="rnd">
                      <a:solidFill>
                        <a:srgbClr val="FF6238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F6238"/>
                      </a:solidFill>
                      <a:prstDash val="solid"/>
                    </a:lnT>
                    <a:lnB w="3175" cap="rnd">
                      <a:solidFill>
                        <a:srgbClr val="FFFFFF"/>
                      </a:solidFill>
                      <a:prstDash val="dot"/>
                    </a:lnB>
                    <a:solidFill>
                      <a:srgbClr val="FF6238"/>
                    </a:solidFill>
                  </a:tcPr>
                </a:tc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FFFF"/>
                          </a:solidFill>
                        </a:rPr>
                        <a:t>碱基组成</a:t>
                      </a:r>
                      <a:endParaRPr lang="zh-CN" alt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F6238"/>
                      </a:solidFill>
                      <a:prstDash val="solid"/>
                    </a:lnT>
                    <a:lnB w="3175" cap="rnd">
                      <a:solidFill>
                        <a:srgbClr val="FFFFFF"/>
                      </a:solidFill>
                      <a:prstDash val="dot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F6238"/>
                      </a:solidFill>
                      <a:prstDash val="solid"/>
                    </a:lnT>
                    <a:lnB w="3175" cap="rnd">
                      <a:solidFill>
                        <a:srgbClr val="FFFFFF"/>
                      </a:solidFill>
                      <a:prstDash val="dot"/>
                    </a:lnB>
                  </a:tcPr>
                </a:tc>
                <a:tc hMerge="1">
                  <a:tcPr>
                    <a:lnT w="19050" cap="rnd">
                      <a:solidFill>
                        <a:srgbClr val="FF6238"/>
                      </a:solidFill>
                      <a:prstDash val="solid"/>
                    </a:lnT>
                    <a:lnB w="3175" cap="rnd">
                      <a:solidFill>
                        <a:srgbClr val="FFFFFF"/>
                      </a:solidFill>
                      <a:prstDash val="dot"/>
                    </a:lnB>
                  </a:tcPr>
                </a:tc>
                <a:tc hMerge="1">
                  <a:tcPr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F6238"/>
                      </a:solidFill>
                      <a:prstDash val="solid"/>
                    </a:lnT>
                    <a:lnB w="3175" cap="rnd">
                      <a:solidFill>
                        <a:srgbClr val="FFFFFF"/>
                      </a:solidFill>
                      <a:prstDash val="dot"/>
                    </a:lnB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FFFF"/>
                          </a:solidFill>
                        </a:rPr>
                        <a:t>碱基比例</a:t>
                      </a:r>
                      <a:endParaRPr lang="zh-CN" alt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F6238"/>
                      </a:solidFill>
                      <a:prstDash val="solid"/>
                    </a:lnT>
                    <a:lnB w="3175" cap="rnd">
                      <a:solidFill>
                        <a:srgbClr val="FFFFFF"/>
                      </a:solidFill>
                      <a:prstDash val="dot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F6238"/>
                      </a:solidFill>
                      <a:prstDash val="solid"/>
                    </a:lnT>
                    <a:lnB w="3175" cap="rnd">
                      <a:solidFill>
                        <a:srgbClr val="FFFFFF"/>
                      </a:solidFill>
                      <a:prstDash val="dot"/>
                    </a:lnB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9050" cap="rnd">
                      <a:solidFill>
                        <a:srgbClr val="FF6238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3175">
                      <a:solidFill>
                        <a:srgbClr val="FFFFFF"/>
                      </a:solidFill>
                      <a:prstDash val="dot"/>
                    </a:lnT>
                    <a:lnB w="19050">
                      <a:solidFill>
                        <a:srgbClr val="FF62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FFFFFF"/>
                          </a:solidFill>
                        </a:rPr>
                        <a:t>A</a:t>
                      </a:r>
                      <a:endParaRPr lang="en-US" altLang="zh-CN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3175">
                      <a:solidFill>
                        <a:srgbClr val="FFFFFF"/>
                      </a:solidFill>
                      <a:prstDash val="dot"/>
                    </a:lnT>
                    <a:lnB w="19050">
                      <a:solidFill>
                        <a:srgbClr val="FF62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FFFFFF"/>
                          </a:solidFill>
                        </a:rPr>
                        <a:t>G</a:t>
                      </a:r>
                      <a:endParaRPr lang="en-US" altLang="zh-CN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3175">
                      <a:solidFill>
                        <a:srgbClr val="FFFFFF"/>
                      </a:solidFill>
                      <a:prstDash val="dot"/>
                    </a:lnT>
                    <a:lnB w="19050">
                      <a:solidFill>
                        <a:srgbClr val="FF62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FFFFFF"/>
                          </a:solidFill>
                        </a:rPr>
                        <a:t>C</a:t>
                      </a:r>
                      <a:endParaRPr lang="en-US" altLang="zh-CN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3175">
                      <a:solidFill>
                        <a:srgbClr val="FFFFFF"/>
                      </a:solidFill>
                      <a:prstDash val="dot"/>
                    </a:lnT>
                    <a:lnB w="19050">
                      <a:solidFill>
                        <a:srgbClr val="FF62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FFFFFF"/>
                          </a:solidFill>
                        </a:rPr>
                        <a:t>T</a:t>
                      </a:r>
                      <a:endParaRPr lang="en-US" altLang="zh-CN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3175">
                      <a:solidFill>
                        <a:srgbClr val="FFFFFF"/>
                      </a:solidFill>
                      <a:prstDash val="dot"/>
                    </a:lnT>
                    <a:lnB w="19050">
                      <a:solidFill>
                        <a:srgbClr val="FF62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FFFFFF"/>
                          </a:solidFill>
                        </a:rPr>
                        <a:t>(A+G)/(T+C)</a:t>
                      </a:r>
                      <a:endParaRPr lang="en-US" altLang="zh-CN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3175">
                      <a:solidFill>
                        <a:srgbClr val="FFFFFF"/>
                      </a:solidFill>
                      <a:prstDash val="dot"/>
                    </a:lnT>
                    <a:lnB w="19050">
                      <a:solidFill>
                        <a:srgbClr val="FF62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FFFFFF"/>
                          </a:solidFill>
                        </a:rPr>
                        <a:t>(A+T)/(G+C)</a:t>
                      </a:r>
                      <a:endParaRPr lang="en-US" altLang="zh-CN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dot"/>
                    </a:lnT>
                    <a:lnB w="19050">
                      <a:solidFill>
                        <a:srgbClr val="FF62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人</a:t>
                      </a: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19050" cap="rnd">
                      <a:solidFill>
                        <a:srgbClr val="FF6238"/>
                      </a:solidFill>
                      <a:prstDash val="solid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19050">
                      <a:solidFill>
                        <a:srgbClr val="FF6238"/>
                      </a:solidFill>
                      <a:prstDash val="solid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30.9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19050">
                      <a:solidFill>
                        <a:srgbClr val="FF6238"/>
                      </a:solidFill>
                      <a:prstDash val="solid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19.9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19050">
                      <a:solidFill>
                        <a:srgbClr val="FF6238"/>
                      </a:solidFill>
                      <a:prstDash val="solid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19.8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19050">
                      <a:solidFill>
                        <a:srgbClr val="FF6238"/>
                      </a:solidFill>
                      <a:prstDash val="solid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29.4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19050">
                      <a:solidFill>
                        <a:srgbClr val="FF6238"/>
                      </a:solidFill>
                      <a:prstDash val="solid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19050">
                      <a:solidFill>
                        <a:srgbClr val="FF6238"/>
                      </a:solidFill>
                      <a:prstDash val="solid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>
                      <a:solidFill>
                        <a:srgbClr val="FF6238"/>
                      </a:solidFill>
                      <a:prstDash val="solid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鸡</a:t>
                      </a: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19050" cap="rnd">
                      <a:solidFill>
                        <a:srgbClr val="FF6238"/>
                      </a:solidFill>
                      <a:prstDash val="solid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28.8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20.5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21.5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29.2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海胆</a:t>
                      </a: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19050" cap="rnd">
                      <a:solidFill>
                        <a:srgbClr val="FF6238"/>
                      </a:solidFill>
                      <a:prstDash val="solid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32.8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17.7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17.3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32.1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酵母菌</a:t>
                      </a: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19050" cap="rnd">
                      <a:solidFill>
                        <a:srgbClr val="FF6238"/>
                      </a:solidFill>
                      <a:prstDash val="solid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32.3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18.7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17.1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32.9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</a:rPr>
                        <a:t>大肠杆菌</a:t>
                      </a: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19050" cap="rnd">
                      <a:solidFill>
                        <a:srgbClr val="FF6238"/>
                      </a:solidFill>
                      <a:prstDash val="solid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19050" cap="rnd">
                      <a:solidFill>
                        <a:srgbClr val="FF6238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24.7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19050" cap="rnd">
                      <a:solidFill>
                        <a:srgbClr val="FF6238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26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19050" cap="rnd">
                      <a:solidFill>
                        <a:srgbClr val="FF6238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25.7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19050" cap="rnd">
                      <a:solidFill>
                        <a:srgbClr val="FF6238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404040"/>
                          </a:solidFill>
                        </a:rPr>
                        <a:t>23.6</a:t>
                      </a:r>
                      <a:endParaRPr lang="en-US" altLang="zh-CN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19050" cap="rnd">
                      <a:solidFill>
                        <a:srgbClr val="FF6238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19050" cap="rnd">
                      <a:solidFill>
                        <a:srgbClr val="FF6238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3175">
                      <a:solidFill>
                        <a:srgbClr val="FF6238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19050" cap="rnd">
                      <a:solidFill>
                        <a:srgbClr val="FF6238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312738" y="5308600"/>
            <a:ext cx="9547225" cy="1784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</a:t>
            </a:r>
            <a:r>
              <a:rPr lang="zh-CN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教师设置疑问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分析表格：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①观察以下四列数据两两之间是否有相同点？②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(A+G)/(T+C)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和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(A+T)/(G+C)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的比值分别是多少？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③该结论是否能推翻“四核酸假说”？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1288" y="1320800"/>
            <a:ext cx="8347075" cy="4302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【学生产生主张】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如果假说成立，则碱基彼此相等？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2738" y="5308600"/>
            <a:ext cx="8985250" cy="1445260"/>
          </a:xfrm>
          <a:prstGeom prst="rect">
            <a:avLst/>
          </a:prstGeom>
          <a:solidFill>
            <a:srgbClr val="C4E8EB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</a:t>
            </a:r>
            <a:r>
              <a:rPr lang="zh-CN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完善主张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r>
              <a:rPr lang="zh-CN" altLang="en-US" sz="220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认同查伽夫定律：不同物种间，嘌呤数等于嘧啶数，且</a:t>
            </a:r>
            <a:r>
              <a:rPr lang="en-US" altLang="zh-CN" sz="220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</a:rPr>
              <a:t>(A+T)/(G+C)</a:t>
            </a:r>
            <a:r>
              <a:rPr lang="zh-CN" altLang="en-US" sz="220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</a:rPr>
              <a:t>不同。</a:t>
            </a:r>
            <a:endParaRPr lang="en-US" altLang="zh-CN" sz="220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20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endParaRPr lang="en-US" altLang="zh-CN" sz="220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80976" name="组合 29"/>
          <p:cNvGrpSpPr/>
          <p:nvPr/>
        </p:nvGrpSpPr>
        <p:grpSpPr>
          <a:xfrm>
            <a:off x="9483725" y="-228600"/>
            <a:ext cx="4108450" cy="7437438"/>
            <a:chOff x="14934" y="-360"/>
            <a:chExt cx="6470" cy="11712"/>
          </a:xfrm>
        </p:grpSpPr>
        <p:sp>
          <p:nvSpPr>
            <p:cNvPr id="31" name="矩形 30"/>
            <p:cNvSpPr/>
            <p:nvPr>
              <p:custDataLst>
                <p:tags r:id="rId2"/>
              </p:custDataLst>
            </p:nvPr>
          </p:nvSpPr>
          <p:spPr>
            <a:xfrm>
              <a:off x="14934" y="-360"/>
              <a:ext cx="4267" cy="11712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 fontAlgn="base"/>
              <a:endParaRPr lang="zh-CN" altLang="en-US" sz="1800" strike="noStrike" noProof="1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80978" name="文本框 99"/>
            <p:cNvSpPr txBox="1"/>
            <p:nvPr/>
          </p:nvSpPr>
          <p:spPr>
            <a:xfrm>
              <a:off x="14934" y="483"/>
              <a:ext cx="6471" cy="92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教学过程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概念引入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构建概念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spcBef>
                  <a:spcPts val="5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认识单体结构、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    碱基数量关系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5.2.2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双螺旋结构分析：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①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DNA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的骨架构成？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②双螺旋的证据？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③碱基对的配对关系？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5.3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概念巩固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球棍模型构建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    DNA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双螺旋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5.4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概念运用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9" grpId="0"/>
      <p:bldP spid="18" grpId="0"/>
      <p:bldP spid="2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945" name="文本框 11"/>
          <p:cNvSpPr txBox="1"/>
          <p:nvPr/>
        </p:nvSpPr>
        <p:spPr>
          <a:xfrm>
            <a:off x="26988" y="0"/>
            <a:ext cx="3482975" cy="4302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5.2.2DNA</a:t>
            </a:r>
            <a:r>
              <a:rPr lang="zh-CN" altLang="zh-CN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的骨架结构分析</a:t>
            </a:r>
            <a:endParaRPr lang="zh-CN" altLang="en-US" sz="2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5707" t="46497" r="39661" b="8873"/>
          <a:stretch>
            <a:fillRect/>
          </a:stretch>
        </p:blipFill>
        <p:spPr>
          <a:xfrm>
            <a:off x="120650" y="2776538"/>
            <a:ext cx="2832100" cy="1624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rcRect r="6215"/>
          <a:stretch>
            <a:fillRect/>
          </a:stretch>
        </p:blipFill>
        <p:spPr>
          <a:xfrm>
            <a:off x="3210243" y="4631373"/>
            <a:ext cx="2246312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700" y="4159250"/>
            <a:ext cx="1220788" cy="96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300" y="2617788"/>
            <a:ext cx="140970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57175" y="333375"/>
            <a:ext cx="3024188" cy="1936750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资料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沃森、克里克尝试搭建三螺旋结构模型：糖基与磷酸的骨架则位于螺旋内侧，他们设想由金属离子的结合力来保持多链分子的内部稳定。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箭头连接符 2"/>
          <p:cNvCxnSpPr>
            <a:stCxn id="2" idx="3"/>
            <a:endCxn id="11" idx="1"/>
          </p:cNvCxnSpPr>
          <p:nvPr/>
        </p:nvCxnSpPr>
        <p:spPr>
          <a:xfrm>
            <a:off x="3281363" y="1301750"/>
            <a:ext cx="2103438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384800" y="949325"/>
            <a:ext cx="2390775" cy="706438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限定条件：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磷酸在内侧使螺旋稳定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37713" y="641350"/>
            <a:ext cx="2390775" cy="1322070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完善主张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DNA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的骨架是磷酸基团和核酸，碱基在螺旋的内侧。</a:t>
            </a:r>
            <a:endParaRPr lang="zh-CN" altLang="zh-CN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直接箭头连接符 3"/>
          <p:cNvCxnSpPr>
            <a:stCxn id="2" idx="3"/>
            <a:endCxn id="11" idx="1"/>
          </p:cNvCxnSpPr>
          <p:nvPr/>
        </p:nvCxnSpPr>
        <p:spPr>
          <a:xfrm flipV="1">
            <a:off x="4311650" y="1301750"/>
            <a:ext cx="0" cy="1062038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>
            <a:stCxn id="11" idx="3"/>
            <a:endCxn id="14" idx="1"/>
          </p:cNvCxnSpPr>
          <p:nvPr/>
        </p:nvCxnSpPr>
        <p:spPr>
          <a:xfrm flipV="1">
            <a:off x="7775575" y="1302385"/>
            <a:ext cx="1862455" cy="63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281363" y="2363788"/>
            <a:ext cx="2246312" cy="1938337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根据：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ATP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的特点：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磷酸基团带负电荷，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三个磷酸基团在内部会使三螺旋不稳定。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endParaRPr lang="zh-CN" altLang="zh-CN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3" name="直接箭头连接符 22"/>
          <p:cNvCxnSpPr>
            <a:stCxn id="11" idx="3"/>
            <a:endCxn id="14" idx="1"/>
          </p:cNvCxnSpPr>
          <p:nvPr/>
        </p:nvCxnSpPr>
        <p:spPr>
          <a:xfrm flipV="1">
            <a:off x="7775575" y="1302385"/>
            <a:ext cx="1862455" cy="63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1" idx="3"/>
            <a:endCxn id="14" idx="1"/>
          </p:cNvCxnSpPr>
          <p:nvPr/>
        </p:nvCxnSpPr>
        <p:spPr>
          <a:xfrm flipV="1">
            <a:off x="7775258" y="1302385"/>
            <a:ext cx="1862455" cy="63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6692900" y="2517775"/>
            <a:ext cx="4090988" cy="2244725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根据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【学生分析理由】</a:t>
            </a:r>
            <a:r>
              <a:rPr lang="zh-CN" altLang="en-US" sz="200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分析磷脂分子的亲水端和疏水端，推断出磷酸基团应该在</a:t>
            </a:r>
            <a:r>
              <a:rPr lang="en-US" altLang="zh-CN" sz="200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DNA</a:t>
            </a:r>
            <a:r>
              <a:rPr lang="zh-CN" altLang="en-US" sz="200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螺旋的外侧。</a:t>
            </a:r>
            <a:endParaRPr lang="zh-CN" altLang="en-US" sz="2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根据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：【资料五】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核苷酸的含N碱基是疏水、磷酸基团和核糖是亲水。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endParaRPr lang="zh-CN" altLang="en-US" sz="2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356475" y="5516563"/>
            <a:ext cx="3228975" cy="922337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资料</a:t>
            </a:r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富兰克林指出问题：模型中DNA含水量的理论值与实际测定值不符合。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7" name="直接箭头连接符 26"/>
          <p:cNvCxnSpPr>
            <a:stCxn id="11" idx="3"/>
            <a:endCxn id="14" idx="1"/>
          </p:cNvCxnSpPr>
          <p:nvPr/>
        </p:nvCxnSpPr>
        <p:spPr>
          <a:xfrm flipV="1">
            <a:off x="7775575" y="1302068"/>
            <a:ext cx="1862455" cy="63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8970645" y="4717415"/>
            <a:ext cx="0" cy="79946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8970645" y="1398905"/>
            <a:ext cx="0" cy="111887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0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5">
                                            <p:txEl>
                                              <p:charRg st="0" end="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47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5">
                                            <p:txEl>
                                              <p:charRg st="47" end="8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1" grpId="0" bldLvl="0" animBg="1"/>
      <p:bldP spid="14" grpId="0" bldLvl="0" animBg="1"/>
      <p:bldP spid="7" grpId="0" bldLvl="0" animBg="1"/>
      <p:bldP spid="26" grpId="0" animBg="1"/>
      <p:bldP spid="25" grpId="0" bldLvl="0" animBg="1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98425" y="371475"/>
            <a:ext cx="100838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</a:t>
            </a:r>
            <a:r>
              <a:rPr lang="zh-CN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观察课件图片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推测：前后两个脱氧核苷酸如何连接起来？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8425" y="835025"/>
            <a:ext cx="907891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【学生寻找支援】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回忆氨基酸脱水缩合形成肽链的过程，并在课件中圈点出相应的基团，清晰发生反应的碳原子的位置。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0038" y="5410200"/>
            <a:ext cx="9547225" cy="428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【实践活动支援】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在学案中将四个脱氧核苷酸连接起来。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4996" name="文本框 11"/>
          <p:cNvSpPr txBox="1"/>
          <p:nvPr/>
        </p:nvSpPr>
        <p:spPr>
          <a:xfrm>
            <a:off x="98425" y="0"/>
            <a:ext cx="3482975" cy="4302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5.2.2DNA</a:t>
            </a:r>
            <a:r>
              <a:rPr lang="zh-CN" altLang="zh-CN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的骨架结构分析</a:t>
            </a:r>
            <a:endParaRPr lang="zh-CN" altLang="en-US" sz="2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4" name="图片 13" descr="图片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0563" y="1603375"/>
            <a:ext cx="1789112" cy="367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255588" y="5978525"/>
            <a:ext cx="9547225" cy="4298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【完善主张</a:t>
            </a:r>
            <a:r>
              <a:rPr lang="en-US" altLang="zh-CN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</a:t>
            </a:r>
            <a:r>
              <a:rPr lang="zh-CN" altLang="en-US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r>
              <a:rPr lang="en-US" altLang="zh-CN" sz="2200" b="1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200" b="1">
                <a:latin typeface="微软雅黑" panose="020B0503020204020204" charset="-122"/>
                <a:ea typeface="微软雅黑" panose="020B0503020204020204" charset="-122"/>
              </a:rPr>
              <a:t>骨架是由磷酸和核糖交替连接而成。</a:t>
            </a:r>
            <a:r>
              <a:rPr lang="zh-CN" altLang="en-US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endParaRPr lang="zh-CN" altLang="en-US" sz="2200" b="1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85000" name="组合 23"/>
          <p:cNvGrpSpPr/>
          <p:nvPr/>
        </p:nvGrpSpPr>
        <p:grpSpPr>
          <a:xfrm>
            <a:off x="9483725" y="-228600"/>
            <a:ext cx="4108450" cy="7437438"/>
            <a:chOff x="14934" y="-360"/>
            <a:chExt cx="6470" cy="11712"/>
          </a:xfrm>
        </p:grpSpPr>
        <p:sp>
          <p:nvSpPr>
            <p:cNvPr id="30" name="矩形 29"/>
            <p:cNvSpPr/>
            <p:nvPr>
              <p:custDataLst>
                <p:tags r:id="rId2"/>
              </p:custDataLst>
            </p:nvPr>
          </p:nvSpPr>
          <p:spPr>
            <a:xfrm>
              <a:off x="14934" y="-360"/>
              <a:ext cx="4267" cy="11712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 fontAlgn="base"/>
              <a:endParaRPr lang="zh-CN" altLang="en-US" sz="1800" strike="noStrike" noProof="1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85002" name="文本框 99"/>
            <p:cNvSpPr txBox="1"/>
            <p:nvPr/>
          </p:nvSpPr>
          <p:spPr>
            <a:xfrm>
              <a:off x="14934" y="483"/>
              <a:ext cx="6471" cy="92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教学过程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概念引入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构建概念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spcBef>
                  <a:spcPts val="5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认识单体结构、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    碱基数量关系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5.2.2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双螺旋结构分析：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①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DNA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的骨架构成？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②双螺旋的证据？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③碱基对的配对关系？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5.3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概念巩固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球棍模型构建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    DNA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双螺旋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5.4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概念运用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 bldLvl="0" animBg="1"/>
      <p:bldP spid="2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7041" name="图片 14" descr="HHKLBNQ8O[LPF_2N@Y3OA%V"/>
          <p:cNvPicPr>
            <a:picLocks noChangeAspect="1"/>
          </p:cNvPicPr>
          <p:nvPr/>
        </p:nvPicPr>
        <p:blipFill>
          <a:blip r:embed="rId1"/>
          <a:srcRect t="22609"/>
          <a:stretch>
            <a:fillRect/>
          </a:stretch>
        </p:blipFill>
        <p:spPr>
          <a:xfrm>
            <a:off x="-125412" y="1576388"/>
            <a:ext cx="6051550" cy="2538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042" name="图片 15" descr="$63PLRRDI8PAA8T`@}{J6CN"/>
          <p:cNvPicPr>
            <a:picLocks noChangeAspect="1"/>
          </p:cNvPicPr>
          <p:nvPr/>
        </p:nvPicPr>
        <p:blipFill>
          <a:blip r:embed="rId2"/>
          <a:srcRect l="63434"/>
          <a:stretch>
            <a:fillRect/>
          </a:stretch>
        </p:blipFill>
        <p:spPr>
          <a:xfrm>
            <a:off x="6891338" y="3157538"/>
            <a:ext cx="1868487" cy="2466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标注 16"/>
          <p:cNvSpPr/>
          <p:nvPr/>
        </p:nvSpPr>
        <p:spPr>
          <a:xfrm>
            <a:off x="2673350" y="4772025"/>
            <a:ext cx="3806825" cy="1905000"/>
          </a:xfrm>
          <a:prstGeom prst="wedgeRoundRectCallout">
            <a:avLst>
              <a:gd name="adj1" fmla="val -69743"/>
              <a:gd name="adj2" fmla="val -4634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800" b="1" strike="noStrike" noProof="1">
                <a:solidFill>
                  <a:schemeClr val="tx1"/>
                </a:solidFill>
              </a:rPr>
              <a:t>感受学科交叉，</a:t>
            </a:r>
            <a:endParaRPr lang="zh-CN" altLang="en-US" sz="2800" b="1" strike="noStrike" noProof="1">
              <a:solidFill>
                <a:schemeClr val="tx1"/>
              </a:solidFill>
            </a:endParaRPr>
          </a:p>
          <a:p>
            <a:pPr algn="ctr" fontAlgn="base"/>
            <a:r>
              <a:rPr lang="zh-CN" altLang="en-US" sz="2800" b="1" strike="noStrike" noProof="1">
                <a:solidFill>
                  <a:schemeClr val="tx1"/>
                </a:solidFill>
              </a:rPr>
              <a:t>形成新主张</a:t>
            </a:r>
            <a:r>
              <a:rPr lang="en-US" altLang="zh-CN" sz="2800" b="1" strike="noStrike" noProof="1">
                <a:solidFill>
                  <a:schemeClr val="tx1"/>
                </a:solidFill>
              </a:rPr>
              <a:t>6</a:t>
            </a:r>
            <a:r>
              <a:rPr lang="zh-CN" altLang="en-US" sz="2800" b="1" strike="noStrike" noProof="1">
                <a:solidFill>
                  <a:schemeClr val="tx1"/>
                </a:solidFill>
              </a:rPr>
              <a:t>：</a:t>
            </a:r>
            <a:r>
              <a:rPr lang="en-US" altLang="zh-CN" sz="2800" b="1" strike="noStrike" noProof="1">
                <a:solidFill>
                  <a:schemeClr val="tx1"/>
                </a:solidFill>
              </a:rPr>
              <a:t>DNA</a:t>
            </a:r>
            <a:r>
              <a:rPr lang="zh-CN" altLang="en-US" sz="2800" b="1" strike="noStrike" noProof="1">
                <a:solidFill>
                  <a:schemeClr val="tx1"/>
                </a:solidFill>
              </a:rPr>
              <a:t>是双螺旋结构</a:t>
            </a:r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pic>
        <p:nvPicPr>
          <p:cNvPr id="87044" name="图片 17" descr="$63PLRRDI8PAA8T`@}{J6CN"/>
          <p:cNvPicPr>
            <a:picLocks noChangeAspect="1"/>
          </p:cNvPicPr>
          <p:nvPr/>
        </p:nvPicPr>
        <p:blipFill>
          <a:blip r:embed="rId2"/>
          <a:srcRect r="35164"/>
          <a:stretch>
            <a:fillRect/>
          </a:stretch>
        </p:blipFill>
        <p:spPr>
          <a:xfrm>
            <a:off x="6051550" y="854075"/>
            <a:ext cx="3314700" cy="2466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045" name="文本框 18"/>
          <p:cNvSpPr txBox="1"/>
          <p:nvPr/>
        </p:nvSpPr>
        <p:spPr>
          <a:xfrm>
            <a:off x="136525" y="92075"/>
            <a:ext cx="552767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5.2.2DNA</a:t>
            </a:r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的骨架结构分析</a:t>
            </a:r>
            <a:endParaRPr lang="zh-CN" altLang="zh-CN" sz="2400" b="1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探究三：碱基对的配对关系？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87046" name="组合 31"/>
          <p:cNvGrpSpPr/>
          <p:nvPr/>
        </p:nvGrpSpPr>
        <p:grpSpPr>
          <a:xfrm>
            <a:off x="9483725" y="-228600"/>
            <a:ext cx="4108450" cy="7437438"/>
            <a:chOff x="14934" y="-360"/>
            <a:chExt cx="6470" cy="11712"/>
          </a:xfrm>
        </p:grpSpPr>
        <p:sp>
          <p:nvSpPr>
            <p:cNvPr id="30" name="矩形 29"/>
            <p:cNvSpPr/>
            <p:nvPr>
              <p:custDataLst>
                <p:tags r:id="rId3"/>
              </p:custDataLst>
            </p:nvPr>
          </p:nvSpPr>
          <p:spPr>
            <a:xfrm>
              <a:off x="14934" y="-360"/>
              <a:ext cx="4267" cy="11712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 fontAlgn="base"/>
              <a:endParaRPr lang="zh-CN" altLang="en-US" sz="1800" strike="noStrike" noProof="1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87048" name="文本框 99"/>
            <p:cNvSpPr txBox="1"/>
            <p:nvPr/>
          </p:nvSpPr>
          <p:spPr>
            <a:xfrm>
              <a:off x="14934" y="483"/>
              <a:ext cx="6471" cy="92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教学过程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概念引入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构建概念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spcBef>
                  <a:spcPts val="5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认识单体结构、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    碱基数量关系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5.2.2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双螺旋结构分析：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①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DNA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的骨架构成？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②双螺旋的证据？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③碱基对的配对关系？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5.3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概念巩固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球棍模型构建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    DNA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双螺旋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5.4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概念运用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9089" name="文本框 11"/>
          <p:cNvSpPr txBox="1"/>
          <p:nvPr/>
        </p:nvSpPr>
        <p:spPr>
          <a:xfrm>
            <a:off x="26988" y="0"/>
            <a:ext cx="8951912" cy="4302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5.2.2DNA</a:t>
            </a:r>
            <a:r>
              <a:rPr lang="zh-CN" altLang="zh-CN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的骨架结构分析    </a:t>
            </a:r>
            <a:r>
              <a:rPr lang="zh-CN" altLang="en-US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探究三：碱基对的配对关系？</a:t>
            </a:r>
            <a:endParaRPr lang="zh-CN" altLang="en-US" sz="2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175" y="641350"/>
            <a:ext cx="3375025" cy="1784350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资料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克里克一开始是将同类碱基进行配对，其中，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嘌呤是双环化合物，所占空间大；嘧啶是单环化合物，所占空间小。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3" name="直接箭头连接符 2"/>
          <p:cNvCxnSpPr>
            <a:stCxn id="2" idx="3"/>
            <a:endCxn id="11" idx="1"/>
          </p:cNvCxnSpPr>
          <p:nvPr/>
        </p:nvCxnSpPr>
        <p:spPr>
          <a:xfrm>
            <a:off x="3632200" y="1533525"/>
            <a:ext cx="175260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384800" y="979488"/>
            <a:ext cx="2390775" cy="1106487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限定条件：应该是嘧啶和嘌呤配对。</a:t>
            </a:r>
            <a:endParaRPr lang="zh-CN" altLang="en-US" sz="2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37713" y="873125"/>
            <a:ext cx="2390775" cy="1322070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完善主张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理解碱基互补配对原则是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DNA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结构稳定的重要原因。</a:t>
            </a:r>
            <a:endParaRPr lang="zh-CN" altLang="zh-CN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直接箭头连接符 3"/>
          <p:cNvCxnSpPr>
            <a:stCxn id="2" idx="3"/>
            <a:endCxn id="11" idx="1"/>
          </p:cNvCxnSpPr>
          <p:nvPr/>
        </p:nvCxnSpPr>
        <p:spPr>
          <a:xfrm flipV="1">
            <a:off x="4502150" y="1533525"/>
            <a:ext cx="0" cy="160020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>
            <a:stCxn id="11" idx="3"/>
            <a:endCxn id="14" idx="1"/>
          </p:cNvCxnSpPr>
          <p:nvPr/>
        </p:nvCxnSpPr>
        <p:spPr>
          <a:xfrm>
            <a:off x="7775575" y="1532890"/>
            <a:ext cx="1862455" cy="127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384550" y="3132138"/>
            <a:ext cx="2246313" cy="1014412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根据：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DNA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直径宽窄不一，不符合其稳定性的特点。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24" name="直接箭头连接符 23"/>
          <p:cNvCxnSpPr>
            <a:stCxn id="11" idx="3"/>
            <a:endCxn id="14" idx="1"/>
          </p:cNvCxnSpPr>
          <p:nvPr/>
        </p:nvCxnSpPr>
        <p:spPr>
          <a:xfrm>
            <a:off x="7775258" y="1532891"/>
            <a:ext cx="1862455" cy="127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6099175" y="2517775"/>
            <a:ext cx="5681663" cy="3168650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zh-CN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根据：（2）据推算，DNA螺旋的直径是恒定的，约2nm；</a:t>
            </a:r>
            <a:endParaRPr lang="zh-CN" altLang="zh-CN" sz="20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zh-CN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（3）1952年，查伽夫访问剑桥，沃森和克里克得知查伽夫已发表研究成果，即查伽夫定律：嘌呤数与嘧啶数相等，且在分子数上A＝T、G＝C。</a:t>
            </a:r>
            <a:endParaRPr lang="zh-CN" altLang="zh-CN" sz="20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zh-CN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（4）1952年6月，沃森和克里克邀请剑桥大学数学系的格里菲斯进行理论计算后得知：A吸引T，G吸引C，即嘌呤有吸引嘧啶的趋势。</a:t>
            </a:r>
            <a:endParaRPr lang="zh-CN" altLang="zh-CN" sz="20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zh-CN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思考：碱基是如何两两配对？</a:t>
            </a:r>
            <a:endParaRPr lang="zh-CN" altLang="zh-CN" sz="20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98515" y="6089650"/>
            <a:ext cx="6082665" cy="42989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疑问：</a:t>
            </a:r>
            <a:r>
              <a:rPr lang="zh-CN" altLang="zh-CN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那是否有规定哪种嘌呤和哪种嘧啶配对呢？</a:t>
            </a:r>
            <a:endParaRPr lang="zh-CN" altLang="zh-CN" sz="22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27" name="直接箭头连接符 26"/>
          <p:cNvCxnSpPr>
            <a:stCxn id="11" idx="3"/>
            <a:endCxn id="14" idx="1"/>
          </p:cNvCxnSpPr>
          <p:nvPr/>
        </p:nvCxnSpPr>
        <p:spPr>
          <a:xfrm>
            <a:off x="7775258" y="1532890"/>
            <a:ext cx="1862455" cy="127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图片 4"/>
          <p:cNvPicPr/>
          <p:nvPr/>
        </p:nvPicPr>
        <p:blipFill>
          <a:blip r:embed="rId1"/>
          <a:srcRect l="54805"/>
          <a:stretch>
            <a:fillRect/>
          </a:stretch>
        </p:blipFill>
        <p:spPr>
          <a:xfrm>
            <a:off x="666750" y="2517775"/>
            <a:ext cx="1924050" cy="337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590550" y="6273800"/>
            <a:ext cx="5080000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2000">
                <a:latin typeface="Calibri" panose="020F0502020204030204" charset="0"/>
                <a:ea typeface="宋体" panose="02010600030101010101" pitchFamily="2" charset="-122"/>
              </a:rPr>
              <a:t>“希沃白板</a:t>
            </a:r>
            <a:r>
              <a:rPr lang="en-US" altLang="zh-CN" sz="2000">
                <a:latin typeface="Calibri" panose="020F0502020204030204" charset="0"/>
                <a:ea typeface="宋体" panose="02010600030101010101" pitchFamily="2" charset="-122"/>
              </a:rPr>
              <a:t>5”</a:t>
            </a:r>
            <a:r>
              <a:rPr lang="zh-CN" altLang="en-US" sz="2000">
                <a:latin typeface="Calibri" panose="020F0502020204030204" charset="0"/>
                <a:ea typeface="宋体" panose="02010600030101010101" pitchFamily="2" charset="-122"/>
              </a:rPr>
              <a:t>软件的优点：可直接拖拽图片</a:t>
            </a:r>
            <a:endParaRPr lang="zh-CN" altLang="en-US" sz="20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8" name="直接箭头连接符 7"/>
          <p:cNvCxnSpPr>
            <a:stCxn id="26" idx="0"/>
            <a:endCxn id="25" idx="2"/>
          </p:cNvCxnSpPr>
          <p:nvPr/>
        </p:nvCxnSpPr>
        <p:spPr>
          <a:xfrm flipV="1">
            <a:off x="8940165" y="5686425"/>
            <a:ext cx="0" cy="40322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8688705" y="1556385"/>
            <a:ext cx="0" cy="93599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29" end="10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charRg st="29" end="10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100" end="1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5">
                                            <p:txEl>
                                              <p:charRg st="100" end="1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164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5">
                                            <p:txEl>
                                              <p:charRg st="164" end="17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1" grpId="0" bldLvl="0" animBg="1"/>
      <p:bldP spid="14" grpId="0" bldLvl="0" animBg="1"/>
      <p:bldP spid="7" grpId="0" bldLvl="0" animBg="1"/>
      <p:bldP spid="26" grpId="0" bldLvl="0" animBg="1"/>
      <p:bldP spid="25" grpId="0" bldLvl="0" animBg="1" uiExpand="1" build="allAtOnce"/>
      <p:bldP spid="1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98425" y="828675"/>
            <a:ext cx="10083800" cy="4302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【教师提问】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碱基之间以什么化学键连接？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1138" name="文本框 11"/>
          <p:cNvSpPr txBox="1"/>
          <p:nvPr/>
        </p:nvSpPr>
        <p:spPr>
          <a:xfrm>
            <a:off x="98425" y="0"/>
            <a:ext cx="381635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5.2.2DNA</a:t>
            </a:r>
            <a:r>
              <a:rPr lang="zh-CN" altLang="zh-CN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的骨架结构分析</a:t>
            </a:r>
            <a:endParaRPr lang="zh-CN" altLang="zh-CN" sz="2200" b="1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探究三：碱基对的配对关系？</a:t>
            </a:r>
            <a:endParaRPr lang="zh-CN" altLang="en-US" sz="2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1166812" y="7524750"/>
            <a:ext cx="100838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【学生</a:t>
            </a:r>
            <a:r>
              <a:rPr lang="zh-CN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反驳与主张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如此排列会使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DNA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直径宽窄不同，导致不稳定，应该是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嘌呤与嘧啶搭配。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5888" y="1435100"/>
            <a:ext cx="9367837" cy="11064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【资料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8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1948年，古伦德（J.Gulland）得出的碱基间以氢键相连的结论。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【资料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9</a:t>
            </a:r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H-O、H-N之间可形成“氢键”。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             （注意：形成氢键并不需要脱水。）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87825" y="4924425"/>
            <a:ext cx="487045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【完善新</a:t>
            </a:r>
            <a:r>
              <a:rPr lang="zh-CN" altLang="zh-CN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主张</a:t>
            </a:r>
            <a:r>
              <a:rPr lang="en-US" altLang="zh-CN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8</a:t>
            </a:r>
            <a:r>
              <a:rPr lang="zh-CN" altLang="en-US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】</a:t>
            </a:r>
            <a:endParaRPr lang="zh-CN" altLang="en-US" sz="2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①碱基互补配对原则：</a:t>
            </a:r>
            <a:r>
              <a:rPr lang="en-US" altLang="zh-CN" sz="22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A=T,C≡G</a:t>
            </a:r>
            <a:endParaRPr lang="zh-CN" altLang="en-US" sz="2200" b="1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200" b="1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en-US" altLang="zh-CN" sz="2200" b="1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200" b="1">
                <a:latin typeface="微软雅黑" panose="020B0503020204020204" charset="-122"/>
                <a:ea typeface="微软雅黑" panose="020B0503020204020204" charset="-122"/>
              </a:rPr>
              <a:t>双链之间是反向平行的关系。</a:t>
            </a:r>
            <a:endParaRPr lang="zh-CN" altLang="en-US" sz="2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7650" y="2767013"/>
            <a:ext cx="8963025" cy="1938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【模型构建1</a:t>
            </a:r>
            <a:r>
              <a:rPr lang="zh-CN" altLang="en-US" sz="240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】</a:t>
            </a:r>
            <a:r>
              <a:rPr lang="zh-CN" altLang="en-US" sz="240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第一步，观察手中的两个脱氧核苷酸的碱基之间，应如何摆放才能形成氢键？ 摆在纸上，并补画出氢键。</a:t>
            </a:r>
            <a:endParaRPr lang="zh-CN" altLang="en-US" sz="2400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400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第二步：两位同桌的两对核苷酸依次排列，并将“骨架”的化学键画出来。</a:t>
            </a:r>
            <a:endParaRPr lang="zh-CN" altLang="en-US" sz="2400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t="17186" b="26588"/>
          <a:stretch>
            <a:fillRect/>
          </a:stretch>
        </p:blipFill>
        <p:spPr>
          <a:xfrm>
            <a:off x="247650" y="4829175"/>
            <a:ext cx="3838575" cy="2028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1146" name="组合 31"/>
          <p:cNvGrpSpPr/>
          <p:nvPr/>
        </p:nvGrpSpPr>
        <p:grpSpPr>
          <a:xfrm>
            <a:off x="9483725" y="-228600"/>
            <a:ext cx="4108450" cy="7437438"/>
            <a:chOff x="14934" y="-360"/>
            <a:chExt cx="6470" cy="11712"/>
          </a:xfrm>
        </p:grpSpPr>
        <p:sp>
          <p:nvSpPr>
            <p:cNvPr id="30" name="矩形 29"/>
            <p:cNvSpPr/>
            <p:nvPr>
              <p:custDataLst>
                <p:tags r:id="rId2"/>
              </p:custDataLst>
            </p:nvPr>
          </p:nvSpPr>
          <p:spPr>
            <a:xfrm>
              <a:off x="14934" y="-360"/>
              <a:ext cx="4267" cy="11712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 fontAlgn="base"/>
              <a:endParaRPr lang="zh-CN" altLang="en-US" sz="1800" strike="noStrike" noProof="1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91148" name="文本框 99"/>
            <p:cNvSpPr txBox="1"/>
            <p:nvPr/>
          </p:nvSpPr>
          <p:spPr>
            <a:xfrm>
              <a:off x="14934" y="483"/>
              <a:ext cx="6471" cy="92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教学过程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概念引入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构建概念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spcBef>
                  <a:spcPts val="5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认识单体结构、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    碱基数量关系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5.2.2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双螺旋结构分析：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①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DNA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的骨架构成？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②双螺旋的证据？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③碱基对的配对关系？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5.3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概念巩固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球棍模型构建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    DNA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双螺旋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5.4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概念运用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6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MP83Q`B$H]1WEP8%ZUF}BFH"/>
          <p:cNvPicPr>
            <a:picLocks noChangeAspect="1"/>
          </p:cNvPicPr>
          <p:nvPr/>
        </p:nvPicPr>
        <p:blipFill>
          <a:blip r:embed="rId1"/>
          <a:srcRect l="2811" t="32732" r="27577" b="16615"/>
          <a:stretch>
            <a:fillRect/>
          </a:stretch>
        </p:blipFill>
        <p:spPr>
          <a:xfrm>
            <a:off x="1189038" y="409575"/>
            <a:ext cx="7348537" cy="298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下箭头 12"/>
          <p:cNvSpPr/>
          <p:nvPr/>
        </p:nvSpPr>
        <p:spPr>
          <a:xfrm>
            <a:off x="4540250" y="3576638"/>
            <a:ext cx="647700" cy="1008063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4" name="文本框 13"/>
          <p:cNvSpPr txBox="1"/>
          <p:nvPr/>
        </p:nvSpPr>
        <p:spPr>
          <a:xfrm>
            <a:off x="3016250" y="4584700"/>
            <a:ext cx="4097338" cy="52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r>
              <a:rPr lang="zh-CN" altLang="en-US" sz="28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观念</a:t>
            </a:r>
            <a:r>
              <a:rPr lang="en-US" altLang="zh-CN" sz="28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sz="28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DNA</a:t>
            </a:r>
            <a:r>
              <a:rPr lang="zh-CN" altLang="en-US" sz="28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的稳定性。</a:t>
            </a:r>
            <a:endParaRPr lang="zh-CN" altLang="en-US" sz="2800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3188" name="组合 31"/>
          <p:cNvGrpSpPr/>
          <p:nvPr/>
        </p:nvGrpSpPr>
        <p:grpSpPr>
          <a:xfrm>
            <a:off x="9483725" y="-228600"/>
            <a:ext cx="4108450" cy="7437438"/>
            <a:chOff x="14934" y="-360"/>
            <a:chExt cx="6470" cy="11712"/>
          </a:xfrm>
        </p:grpSpPr>
        <p:sp>
          <p:nvSpPr>
            <p:cNvPr id="30" name="矩形 29"/>
            <p:cNvSpPr/>
            <p:nvPr>
              <p:custDataLst>
                <p:tags r:id="rId2"/>
              </p:custDataLst>
            </p:nvPr>
          </p:nvSpPr>
          <p:spPr>
            <a:xfrm>
              <a:off x="14934" y="-360"/>
              <a:ext cx="4267" cy="11712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 fontAlgn="base"/>
              <a:endParaRPr lang="zh-CN" altLang="en-US" sz="1800" strike="noStrike" noProof="1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93190" name="文本框 99"/>
            <p:cNvSpPr txBox="1"/>
            <p:nvPr/>
          </p:nvSpPr>
          <p:spPr>
            <a:xfrm>
              <a:off x="14934" y="483"/>
              <a:ext cx="6471" cy="92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教学过程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概念引入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构建概念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spcBef>
                  <a:spcPts val="5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认识单体结构、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    碱基数量关系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5.2.2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双螺旋结构分析：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①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DNA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的骨架构成？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②双螺旋的证据？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③碱基对的配对关系？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5.3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概念巩固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球棍模型构建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    DNA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双螺旋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5.4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概念运用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4335463" y="260350"/>
            <a:ext cx="6064250" cy="1008063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>
                <a:solidFill>
                  <a:schemeClr val="tx1"/>
                </a:solidFill>
              </a:rPr>
              <a:t>生命观念</a:t>
            </a:r>
            <a:endParaRPr lang="zh-CN" altLang="en-US" sz="2400" b="1" strike="noStrike" noProof="1">
              <a:solidFill>
                <a:schemeClr val="tx1"/>
              </a:solidFill>
            </a:endParaRPr>
          </a:p>
          <a:p>
            <a:pPr algn="ctr" fontAlgn="base"/>
            <a:r>
              <a:rPr lang="zh-CN" altLang="en-US" sz="2000" strike="noStrike" noProof="1"/>
              <a:t>系统观、信息观、进化与适应观、</a:t>
            </a:r>
            <a:r>
              <a:rPr lang="zh-CN" altLang="en-US" sz="2000" b="1" u="sng" strike="noStrike" noProof="1">
                <a:solidFill>
                  <a:srgbClr val="FF0000"/>
                </a:solidFill>
              </a:rPr>
              <a:t>结构与功能观</a:t>
            </a:r>
            <a:endParaRPr lang="zh-CN" altLang="en-US" sz="2000" b="1" u="sng" strike="noStrike" noProof="1">
              <a:solidFill>
                <a:srgbClr val="FF0000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632325" y="1736725"/>
            <a:ext cx="5470525" cy="1008063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>
              <a:lnSpc>
                <a:spcPct val="130000"/>
              </a:lnSpc>
            </a:pPr>
            <a:r>
              <a:rPr lang="zh-CN" altLang="zh-CN" sz="24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大概念</a:t>
            </a:r>
            <a:r>
              <a:rPr lang="en-US" altLang="zh-CN" sz="24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  </a:t>
            </a:r>
            <a:endParaRPr lang="en-US" altLang="zh-CN" sz="24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30000"/>
              </a:lnSpc>
            </a:pPr>
            <a:r>
              <a:rPr lang="zh-CN" altLang="en-US" sz="24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遗传信息控制生物性状，并代代相传</a:t>
            </a:r>
            <a:endParaRPr lang="zh-CN" altLang="en-US" sz="2000" strike="noStrike" noProof="1"/>
          </a:p>
        </p:txBody>
      </p:sp>
      <p:sp>
        <p:nvSpPr>
          <p:cNvPr id="5" name="圆角矩形 4"/>
          <p:cNvSpPr/>
          <p:nvPr/>
        </p:nvSpPr>
        <p:spPr>
          <a:xfrm>
            <a:off x="2192338" y="3292475"/>
            <a:ext cx="3062288" cy="1250950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>
              <a:lnSpc>
                <a:spcPct val="100000"/>
              </a:lnSpc>
            </a:pPr>
            <a:r>
              <a:rPr 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重要概念</a:t>
            </a:r>
            <a:r>
              <a:rPr lang="en-US" alt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en-US" sz="18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zh-CN" sz="1800" strike="noStrike" noProof="1"/>
              <a:t>有性生殖中基因的分离和重组导致双亲后代的基因组合有多种可能</a:t>
            </a:r>
            <a:r>
              <a:rPr lang="zh-CN" altLang="en-US" sz="1800" strike="noStrike" noProof="1"/>
              <a:t>（第</a:t>
            </a:r>
            <a:r>
              <a:rPr lang="en-US" altLang="zh-CN" sz="1800" strike="noStrike" noProof="1"/>
              <a:t>2</a:t>
            </a:r>
            <a:r>
              <a:rPr lang="zh-CN" altLang="en-US" sz="1800" strike="noStrike" noProof="1"/>
              <a:t>章）</a:t>
            </a:r>
            <a:endParaRPr lang="zh-CN" altLang="en-US" sz="1800" strike="noStrike" noProof="1"/>
          </a:p>
        </p:txBody>
      </p:sp>
      <p:sp>
        <p:nvSpPr>
          <p:cNvPr id="6" name="圆角矩形 5"/>
          <p:cNvSpPr/>
          <p:nvPr/>
        </p:nvSpPr>
        <p:spPr>
          <a:xfrm>
            <a:off x="9480550" y="3292475"/>
            <a:ext cx="2711450" cy="1250950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>
              <a:lnSpc>
                <a:spcPct val="100000"/>
              </a:lnSpc>
            </a:pPr>
            <a:r>
              <a:rPr 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重要概念</a:t>
            </a:r>
            <a:r>
              <a:rPr lang="en-US" alt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endParaRPr lang="en-US" sz="18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zh-CN" altLang="en-US" sz="1800" strike="noStrike" noProof="1"/>
              <a:t>由基因突变、染色体变异和基因重组引起的变异可以遗传的（第</a:t>
            </a:r>
            <a:r>
              <a:rPr lang="en-US" altLang="zh-CN" sz="1800" strike="noStrike" noProof="1"/>
              <a:t>5</a:t>
            </a:r>
            <a:r>
              <a:rPr lang="zh-CN" altLang="en-US" sz="1800" strike="noStrike" noProof="1"/>
              <a:t>章）</a:t>
            </a:r>
            <a:endParaRPr lang="zh-CN" altLang="en-US" sz="1800" strike="noStrike" noProof="1"/>
          </a:p>
        </p:txBody>
      </p:sp>
      <p:sp>
        <p:nvSpPr>
          <p:cNvPr id="7" name="上箭头 6"/>
          <p:cNvSpPr/>
          <p:nvPr/>
        </p:nvSpPr>
        <p:spPr>
          <a:xfrm>
            <a:off x="7319963" y="1268413"/>
            <a:ext cx="144463" cy="4333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8" name="下箭头 7"/>
          <p:cNvSpPr/>
          <p:nvPr/>
        </p:nvSpPr>
        <p:spPr>
          <a:xfrm>
            <a:off x="7319963" y="2781300"/>
            <a:ext cx="144463" cy="503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9" name="左箭头 8"/>
          <p:cNvSpPr/>
          <p:nvPr/>
        </p:nvSpPr>
        <p:spPr>
          <a:xfrm>
            <a:off x="5254625" y="3933825"/>
            <a:ext cx="55245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>
              <a:lnSpc>
                <a:spcPct val="100000"/>
              </a:lnSpc>
            </a:pPr>
            <a:endParaRPr lang="zh-CN" altLang="en-US" strike="noStrike" noProof="1"/>
          </a:p>
        </p:txBody>
      </p:sp>
      <p:sp>
        <p:nvSpPr>
          <p:cNvPr id="10" name="右箭头 9"/>
          <p:cNvSpPr/>
          <p:nvPr/>
        </p:nvSpPr>
        <p:spPr>
          <a:xfrm>
            <a:off x="8904288" y="3860800"/>
            <a:ext cx="576263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>
              <a:lnSpc>
                <a:spcPct val="100000"/>
              </a:lnSpc>
            </a:pPr>
            <a:endParaRPr lang="zh-CN" altLang="en-US" strike="noStrike" noProof="1"/>
          </a:p>
        </p:txBody>
      </p:sp>
      <p:sp>
        <p:nvSpPr>
          <p:cNvPr id="11" name="圆角矩形 10"/>
          <p:cNvSpPr/>
          <p:nvPr/>
        </p:nvSpPr>
        <p:spPr>
          <a:xfrm>
            <a:off x="2251075" y="5037138"/>
            <a:ext cx="1919288" cy="13287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>
              <a:lnSpc>
                <a:spcPct val="100000"/>
              </a:lnSpc>
            </a:pPr>
            <a:r>
              <a:rPr 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次位概念</a:t>
            </a:r>
            <a:r>
              <a:rPr lang="en-US" alt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3.1.1</a:t>
            </a:r>
            <a:endParaRPr lang="en-US" altLang="zh-CN" sz="18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核酸是遗传物质的证据</a:t>
            </a:r>
            <a:endParaRPr lang="zh-CN" altLang="en-US" sz="18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（第</a:t>
            </a:r>
            <a:r>
              <a:rPr lang="en-US" alt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章第</a:t>
            </a:r>
            <a:r>
              <a:rPr lang="en-US" alt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节</a:t>
            </a: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18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229100" y="5037138"/>
            <a:ext cx="1952625" cy="13287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>
              <a:lnSpc>
                <a:spcPct val="100000"/>
              </a:lnSpc>
            </a:pPr>
            <a:r>
              <a:rPr lang="zh-CN" sz="18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次位概念</a:t>
            </a:r>
            <a:r>
              <a:rPr lang="en-US" altLang="zh-CN" sz="18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3.1.2</a:t>
            </a:r>
            <a:endParaRPr lang="en-US" altLang="zh-CN" sz="1800" b="1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DNA</a:t>
            </a:r>
            <a:r>
              <a:rPr lang="zh-CN" altLang="en-US" sz="18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的双螺旋结构</a:t>
            </a:r>
            <a:endParaRPr lang="zh-CN" altLang="en-US" sz="1800" b="1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zh-CN" altLang="en-US" sz="18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（第</a:t>
            </a:r>
            <a:r>
              <a:rPr lang="en-US" altLang="zh-CN" sz="18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8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章第</a:t>
            </a:r>
            <a:r>
              <a:rPr lang="en-US" altLang="zh-CN" sz="18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8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节）</a:t>
            </a:r>
            <a:endParaRPr lang="zh-CN" altLang="en-US" sz="1800" b="1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353175" y="5037138"/>
            <a:ext cx="1873250" cy="1328738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>
              <a:lnSpc>
                <a:spcPct val="100000"/>
              </a:lnSpc>
            </a:pPr>
            <a:r>
              <a:rPr 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次位概念</a:t>
            </a:r>
            <a:r>
              <a:rPr lang="en-US" alt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3.1.3</a:t>
            </a:r>
            <a:endParaRPr lang="en-US" altLang="zh-CN" sz="18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DNA</a:t>
            </a: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的半保留复制</a:t>
            </a:r>
            <a:endParaRPr lang="zh-CN" altLang="en-US" sz="18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（第</a:t>
            </a:r>
            <a:r>
              <a:rPr lang="en-US" alt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章第</a:t>
            </a:r>
            <a:r>
              <a:rPr lang="en-US" alt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节</a:t>
            </a: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18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8313738" y="5037138"/>
            <a:ext cx="1757363" cy="1328738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>
              <a:lnSpc>
                <a:spcPct val="100000"/>
              </a:lnSpc>
            </a:pPr>
            <a:r>
              <a:rPr lang="zh-CN" sz="16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次位概念</a:t>
            </a:r>
            <a:r>
              <a:rPr lang="en-US" altLang="zh-CN" sz="16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3.1.4</a:t>
            </a:r>
            <a:endParaRPr lang="en-US" altLang="zh-CN" sz="16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zh-CN" sz="16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基因通常是有遗传效应的</a:t>
            </a:r>
            <a:r>
              <a:rPr lang="en-US" altLang="zh-CN" sz="16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DNA</a:t>
            </a:r>
            <a:r>
              <a:rPr lang="zh-CN" altLang="en-US" sz="16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片段</a:t>
            </a:r>
            <a:endParaRPr lang="zh-CN" altLang="en-US" sz="16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zh-CN" altLang="en-US" sz="16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（第</a:t>
            </a:r>
            <a:r>
              <a:rPr lang="en-US" altLang="zh-CN" sz="16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6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章第</a:t>
            </a:r>
            <a:r>
              <a:rPr lang="en-US" altLang="zh-CN" sz="16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16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节）</a:t>
            </a:r>
            <a:endParaRPr lang="zh-CN" altLang="en-US" sz="16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0182225" y="5037138"/>
            <a:ext cx="1938338" cy="1328738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>
              <a:lnSpc>
                <a:spcPct val="100000"/>
              </a:lnSpc>
            </a:pPr>
            <a:r>
              <a:rPr 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次位概念</a:t>
            </a:r>
            <a:r>
              <a:rPr lang="en-US" alt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3.1.5</a:t>
            </a:r>
            <a:endParaRPr lang="en-US" altLang="zh-CN" sz="18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表观遗传</a:t>
            </a:r>
            <a:endParaRPr lang="zh-CN" sz="18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endParaRPr lang="zh-CN" sz="18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（第</a:t>
            </a:r>
            <a:r>
              <a:rPr lang="en-US" alt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章第</a:t>
            </a:r>
            <a:r>
              <a:rPr lang="en-US" altLang="zh-CN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节</a:t>
            </a:r>
            <a:r>
              <a:rPr lang="zh-CN" altLang="en-US" sz="18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18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7" name="直接箭头连接符 16"/>
          <p:cNvCxnSpPr>
            <a:stCxn id="4" idx="2"/>
            <a:endCxn id="11" idx="0"/>
          </p:cNvCxnSpPr>
          <p:nvPr/>
        </p:nvCxnSpPr>
        <p:spPr>
          <a:xfrm flipH="1">
            <a:off x="3209925" y="4543425"/>
            <a:ext cx="4157663" cy="493713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4" idx="2"/>
            <a:endCxn id="12" idx="0"/>
          </p:cNvCxnSpPr>
          <p:nvPr/>
        </p:nvCxnSpPr>
        <p:spPr>
          <a:xfrm flipH="1">
            <a:off x="5207000" y="4543425"/>
            <a:ext cx="2160588" cy="493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4" idx="2"/>
            <a:endCxn id="12" idx="0"/>
          </p:cNvCxnSpPr>
          <p:nvPr/>
        </p:nvCxnSpPr>
        <p:spPr>
          <a:xfrm>
            <a:off x="7296150" y="4525963"/>
            <a:ext cx="0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4" idx="2"/>
            <a:endCxn id="12" idx="0"/>
          </p:cNvCxnSpPr>
          <p:nvPr/>
        </p:nvCxnSpPr>
        <p:spPr>
          <a:xfrm>
            <a:off x="7319963" y="4525963"/>
            <a:ext cx="1827213" cy="528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>
            <a:off x="5835650" y="3292475"/>
            <a:ext cx="3062288" cy="1250950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>
              <a:lnSpc>
                <a:spcPct val="100000"/>
              </a:lnSpc>
            </a:pPr>
            <a:r>
              <a:rPr lang="zh-CN" sz="20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重要概念</a:t>
            </a:r>
            <a:r>
              <a:rPr lang="en-US" altLang="zh-CN" sz="2000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3.1</a:t>
            </a:r>
            <a:endParaRPr lang="zh-CN" sz="2000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base">
              <a:lnSpc>
                <a:spcPct val="100000"/>
              </a:lnSpc>
            </a:pPr>
            <a:r>
              <a:rPr lang="zh-CN" sz="2000" strike="noStrike" noProof="1"/>
              <a:t>亲代传递给子代的遗传信息主要编码在</a:t>
            </a:r>
            <a:r>
              <a:rPr lang="en-US" altLang="zh-CN" sz="2000" strike="noStrike" noProof="1"/>
              <a:t>DNA</a:t>
            </a:r>
            <a:r>
              <a:rPr lang="zh-CN" altLang="en-US" sz="2000" strike="noStrike" noProof="1"/>
              <a:t>分子上（第</a:t>
            </a:r>
            <a:r>
              <a:rPr lang="en-US" altLang="zh-CN" sz="2000" strike="noStrike" noProof="1"/>
              <a:t>3</a:t>
            </a:r>
            <a:r>
              <a:rPr lang="zh-CN" altLang="en-US" sz="2000" strike="noStrike" noProof="1"/>
              <a:t>、</a:t>
            </a:r>
            <a:r>
              <a:rPr lang="en-US" altLang="zh-CN" sz="2000" strike="noStrike" noProof="1"/>
              <a:t>4</a:t>
            </a:r>
            <a:r>
              <a:rPr lang="zh-CN" altLang="en-US" sz="2000" strike="noStrike" noProof="1"/>
              <a:t>章）</a:t>
            </a:r>
            <a:endParaRPr lang="zh-CN" altLang="en-US" sz="2000" strike="noStrike" noProof="1"/>
          </a:p>
        </p:txBody>
      </p:sp>
      <p:cxnSp>
        <p:nvCxnSpPr>
          <p:cNvPr id="22" name="直接箭头连接符 21"/>
          <p:cNvCxnSpPr>
            <a:stCxn id="4" idx="2"/>
            <a:endCxn id="16" idx="0"/>
          </p:cNvCxnSpPr>
          <p:nvPr/>
        </p:nvCxnSpPr>
        <p:spPr>
          <a:xfrm>
            <a:off x="7367588" y="4543425"/>
            <a:ext cx="3784600" cy="493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>
            <p:custDataLst>
              <p:tags r:id="rId1"/>
            </p:custDataLst>
          </p:nvPr>
        </p:nvSpPr>
        <p:spPr>
          <a:xfrm>
            <a:off x="17463" y="0"/>
            <a:ext cx="2065338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800" strike="noStrike" noProof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>
            <a:stCxn id="4" idx="2"/>
            <a:endCxn id="16" idx="0"/>
          </p:cNvCxnSpPr>
          <p:nvPr/>
        </p:nvCxnSpPr>
        <p:spPr>
          <a:xfrm>
            <a:off x="550863" y="-111125"/>
            <a:ext cx="0" cy="7142163"/>
          </a:xfrm>
          <a:prstGeom prst="line">
            <a:avLst/>
          </a:prstGeom>
          <a:ln w="57150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442913" y="83502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6" name="椭圆 35"/>
          <p:cNvSpPr/>
          <p:nvPr/>
        </p:nvSpPr>
        <p:spPr>
          <a:xfrm>
            <a:off x="442913" y="1722438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1464" name="文本框 50"/>
          <p:cNvSpPr txBox="1"/>
          <p:nvPr/>
        </p:nvSpPr>
        <p:spPr>
          <a:xfrm>
            <a:off x="0" y="1582738"/>
            <a:ext cx="2266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二、 学情分析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465" name="文本框 50"/>
          <p:cNvSpPr txBox="1"/>
          <p:nvPr/>
        </p:nvSpPr>
        <p:spPr>
          <a:xfrm>
            <a:off x="17463" y="2449513"/>
            <a:ext cx="2266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三、 教学目标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460375" y="2589213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1467" name="文本框 50"/>
          <p:cNvSpPr txBox="1"/>
          <p:nvPr/>
        </p:nvSpPr>
        <p:spPr>
          <a:xfrm>
            <a:off x="-4762" y="3230563"/>
            <a:ext cx="2266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四、 教学策略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479425" y="418147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5" name="圆角矩形 54"/>
          <p:cNvSpPr/>
          <p:nvPr/>
        </p:nvSpPr>
        <p:spPr>
          <a:xfrm>
            <a:off x="46038" y="698500"/>
            <a:ext cx="2065338" cy="46037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1470" name="文本框 50"/>
          <p:cNvSpPr txBox="1"/>
          <p:nvPr/>
        </p:nvSpPr>
        <p:spPr>
          <a:xfrm>
            <a:off x="17463" y="4713288"/>
            <a:ext cx="2266950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六、教学反思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471" name="文本框 50"/>
          <p:cNvSpPr txBox="1"/>
          <p:nvPr/>
        </p:nvSpPr>
        <p:spPr>
          <a:xfrm>
            <a:off x="17463" y="4065588"/>
            <a:ext cx="2266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五、 教学过程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42913" y="336867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1473" name="文本框 50"/>
          <p:cNvSpPr txBox="1"/>
          <p:nvPr/>
        </p:nvSpPr>
        <p:spPr>
          <a:xfrm>
            <a:off x="-4762" y="698500"/>
            <a:ext cx="2266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</a:rPr>
              <a:t>一、 教材分析</a:t>
            </a:r>
            <a:endParaRPr lang="zh-CN" altLang="zh-CN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60375" y="487362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4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6" grpId="0" bldLvl="0" animBg="1"/>
      <p:bldP spid="9" grpId="0" bldLvl="0" animBg="1"/>
      <p:bldP spid="10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2960053" y="6230938"/>
            <a:ext cx="3741738" cy="52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r>
              <a:rPr lang="zh-CN" altLang="en-US" sz="28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观念</a:t>
            </a:r>
            <a:r>
              <a:rPr lang="en-US" altLang="zh-CN" sz="28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sz="28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DNA</a:t>
            </a:r>
            <a:r>
              <a:rPr lang="zh-CN" altLang="en-US" sz="28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的多样性</a:t>
            </a:r>
            <a:endParaRPr lang="zh-CN" altLang="en-US" sz="2800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5600" y="230188"/>
            <a:ext cx="7283450" cy="6000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5.3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概念巩固：构建物理模型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每位同学拼出两个单体，连成单链片段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（体验磷酸和核糖的交替连接）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                    </a:t>
            </a:r>
            <a:r>
              <a:rPr lang="zh-CN" altLang="en-US" sz="2400" b="1" i="1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400" b="1" i="1">
                <a:latin typeface="Arial" panose="020B0604020202020204" pitchFamily="34" charset="0"/>
                <a:ea typeface="微软雅黑" panose="020B0503020204020204" charset="-122"/>
              </a:rPr>
              <a:t>↓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同桌合作拼出两对的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片段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（体验碱基互补配对、双链反向平行）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                            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</a:rPr>
              <a:t>↓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前后4位同学、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位同学拼出更长的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片段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                      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↓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          拿住链两头，做旋转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                      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↓</a:t>
            </a:r>
            <a:endParaRPr lang="zh-CN" altLang="en-US" sz="2400" b="1"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比较不同大组之间的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片段是否相同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                      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↓</a:t>
            </a:r>
            <a:endParaRPr lang="zh-CN" altLang="en-US" sz="2400" b="1"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计算：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对脱氧核苷酸可以有几种排序？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                      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↓</a:t>
            </a:r>
            <a:endParaRPr lang="zh-CN" altLang="en-US" sz="2400" b="1"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多样性的原因在于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__________________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17913" y="5597525"/>
            <a:ext cx="2671762" cy="5207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碱基的排序不同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258_2B9U{F(FB}Q_GQ@6VL7"/>
          <p:cNvPicPr>
            <a:picLocks noChangeAspect="1"/>
          </p:cNvPicPr>
          <p:nvPr/>
        </p:nvPicPr>
        <p:blipFill>
          <a:blip r:embed="rId1"/>
          <a:srcRect t="22496" r="43173"/>
          <a:stretch>
            <a:fillRect/>
          </a:stretch>
        </p:blipFill>
        <p:spPr>
          <a:xfrm>
            <a:off x="7639050" y="230188"/>
            <a:ext cx="1681163" cy="1484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050" y="1866900"/>
            <a:ext cx="1681163" cy="1049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C:/Users/铃鼓/AppData/Local/Temp/picturescale_20210410195159/output_20210410195203.pngoutput_202104101952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050" y="2978150"/>
            <a:ext cx="1666875" cy="102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QQ图片20210410195437"/>
          <p:cNvPicPr>
            <a:picLocks noChangeAspect="1"/>
          </p:cNvPicPr>
          <p:nvPr/>
        </p:nvPicPr>
        <p:blipFill>
          <a:blip r:embed="rId4"/>
          <a:srcRect l="17152" r="32883"/>
          <a:stretch>
            <a:fillRect/>
          </a:stretch>
        </p:blipFill>
        <p:spPr>
          <a:xfrm>
            <a:off x="7069138" y="4259263"/>
            <a:ext cx="2251075" cy="2371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O_L{]LR@NQ8KPIW3C{C%D3F"/>
          <p:cNvPicPr>
            <a:picLocks noChangeAspect="1"/>
          </p:cNvPicPr>
          <p:nvPr/>
        </p:nvPicPr>
        <p:blipFill>
          <a:blip r:embed="rId5"/>
          <a:srcRect l="30566" t="7716" r="16193"/>
          <a:stretch>
            <a:fillRect/>
          </a:stretch>
        </p:blipFill>
        <p:spPr>
          <a:xfrm>
            <a:off x="6981825" y="4259263"/>
            <a:ext cx="2324100" cy="2371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4217" name="组合 28"/>
          <p:cNvGrpSpPr/>
          <p:nvPr/>
        </p:nvGrpSpPr>
        <p:grpSpPr>
          <a:xfrm>
            <a:off x="9483725" y="-228600"/>
            <a:ext cx="4108450" cy="7437438"/>
            <a:chOff x="14934" y="-360"/>
            <a:chExt cx="6471" cy="11712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4934" y="-360"/>
              <a:ext cx="4267" cy="11712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 fontAlgn="base"/>
              <a:endParaRPr lang="zh-CN" altLang="en-US" sz="1800" strike="noStrike" noProof="1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94219" name="文本框 99"/>
            <p:cNvSpPr txBox="1"/>
            <p:nvPr/>
          </p:nvSpPr>
          <p:spPr>
            <a:xfrm>
              <a:off x="14934" y="483"/>
              <a:ext cx="6471" cy="92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教学过程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概念引入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构建概念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spcBef>
                  <a:spcPts val="5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认识单体结构、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    碱基数量关系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5.2.2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双螺旋结构分析：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①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DNA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的骨架构成？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②双螺旋的证据？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③碱基对的配对关系？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5.3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概念巩固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球棍模型构建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    DNA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双螺旋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5.4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概念运用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圆角矩形标注 2"/>
          <p:cNvSpPr/>
          <p:nvPr/>
        </p:nvSpPr>
        <p:spPr>
          <a:xfrm>
            <a:off x="600710" y="6249670"/>
            <a:ext cx="1656715" cy="504190"/>
          </a:xfrm>
          <a:prstGeom prst="wedgeRoundRectCallout">
            <a:avLst>
              <a:gd name="adj1" fmla="val -632"/>
              <a:gd name="adj2" fmla="val -7241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完善主张</a:t>
            </a:r>
            <a:r>
              <a:rPr lang="en-US" altLang="zh-CN"/>
              <a:t>9: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6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16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5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charRg st="35" end="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6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charRg st="60" end="9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90" end="1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charRg st="90" end="1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11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charRg st="111" end="1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30" end="1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charRg st="130" end="1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60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charRg st="160" end="18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83" end="2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charRg st="183" end="2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13" end="2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charRg st="213" end="2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39" end="2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charRg st="239" end="26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69" end="2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charRg st="269" end="29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94" end="3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charRg st="294" end="3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24" end="3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charRg st="324" end="3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48" end="3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charRg st="348" end="37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78" end="4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charRg st="378" end="40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5233" name="图片 3" descr="QY[}0SH%Z8B5WV9UL0NKF@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975" y="1008063"/>
            <a:ext cx="8308975" cy="431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圆角矩形标注 8"/>
          <p:cNvSpPr/>
          <p:nvPr/>
        </p:nvSpPr>
        <p:spPr>
          <a:xfrm>
            <a:off x="787400" y="5578475"/>
            <a:ext cx="7188200" cy="1016000"/>
          </a:xfrm>
          <a:prstGeom prst="wedgeRoundRectCallout">
            <a:avLst>
              <a:gd name="adj1" fmla="val -13545"/>
              <a:gd name="adj2" fmla="val -11414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en-US" sz="2800" b="1" strike="noStrike" noProof="1">
                <a:solidFill>
                  <a:schemeClr val="tx1"/>
                </a:solidFill>
              </a:rPr>
              <a:t>DNA</a:t>
            </a:r>
            <a:r>
              <a:rPr lang="zh-CN" altLang="en-US" sz="2800" b="1" strike="noStrike" noProof="1">
                <a:solidFill>
                  <a:schemeClr val="tx1"/>
                </a:solidFill>
              </a:rPr>
              <a:t>指纹技术：感受社会责任素养。</a:t>
            </a:r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grpSp>
        <p:nvGrpSpPr>
          <p:cNvPr id="95235" name="组合 28"/>
          <p:cNvGrpSpPr/>
          <p:nvPr/>
        </p:nvGrpSpPr>
        <p:grpSpPr>
          <a:xfrm>
            <a:off x="9483725" y="-228600"/>
            <a:ext cx="4108450" cy="7437438"/>
            <a:chOff x="14934" y="-360"/>
            <a:chExt cx="6470" cy="11712"/>
          </a:xfrm>
        </p:grpSpPr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14934" y="-360"/>
              <a:ext cx="4267" cy="11712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 fontAlgn="base"/>
              <a:endParaRPr lang="zh-CN" altLang="en-US" sz="1800" strike="noStrike" noProof="1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95237" name="文本框 99"/>
            <p:cNvSpPr txBox="1"/>
            <p:nvPr/>
          </p:nvSpPr>
          <p:spPr>
            <a:xfrm>
              <a:off x="14934" y="483"/>
              <a:ext cx="6471" cy="92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教学过程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概念引入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en-US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构建概念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spcBef>
                  <a:spcPts val="5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5.2.1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认识单体结构、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    碱基数量关系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5.2.2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双螺旋结构分析：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①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DNA</a:t>
              </a:r>
              <a:r>
                <a:rPr lang="zh-CN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的骨架构成？</a:t>
              </a:r>
              <a:endParaRPr lang="zh-CN" altLang="zh-CN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②双螺旋的证据？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③碱基对的配对关系？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endPara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  <a:p>
              <a:pPr>
                <a:spcBef>
                  <a:spcPts val="500"/>
                </a:spcBef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5.3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概念运用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    球棍模型构建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    DNA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双螺旋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</a:rPr>
                <a:t>5.4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概念检测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95238" name="文本框 11"/>
          <p:cNvSpPr txBox="1"/>
          <p:nvPr/>
        </p:nvSpPr>
        <p:spPr>
          <a:xfrm>
            <a:off x="561975" y="306388"/>
            <a:ext cx="214471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5.4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概念运用</a:t>
            </a:r>
            <a:endParaRPr lang="en-US" altLang="zh-CN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395345" y="480695"/>
            <a:ext cx="6428105" cy="398780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主张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DNA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具有稳定性和多样性，其结构如何？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26820" y="1433830"/>
            <a:ext cx="3813810" cy="706755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主张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：认识脱氧核苷酸单体</a:t>
            </a:r>
            <a:endParaRPr lang="zh-CN" altLang="en-US" sz="2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主张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：认识碱基数量关系</a:t>
            </a:r>
            <a:endParaRPr lang="zh-CN" sz="20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26820" y="2433320"/>
            <a:ext cx="3813810" cy="706755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主张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：磷酸基团在外侧</a:t>
            </a:r>
            <a:endParaRPr lang="zh-CN" altLang="en-US" sz="2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主张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DNA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的骨架组成</a:t>
            </a:r>
            <a:endParaRPr lang="zh-CN" altLang="en-US" sz="2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5705" y="3325495"/>
            <a:ext cx="3813810" cy="1014730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主张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2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是双螺旋结构</a:t>
            </a:r>
            <a:endParaRPr lang="zh-CN" altLang="en-US" sz="2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主张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sz="2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碱基互补配对原则、       </a:t>
            </a:r>
            <a:endParaRPr lang="zh-CN" sz="2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sz="2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主张</a:t>
            </a:r>
            <a:r>
              <a:rPr lang="en-US" altLang="zh-CN" sz="2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8</a:t>
            </a:r>
            <a:r>
              <a:rPr lang="zh-CN" altLang="en-US" sz="2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：碱基间的</a:t>
            </a:r>
            <a:r>
              <a:rPr lang="zh-CN" sz="2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氢键数量</a:t>
            </a:r>
            <a:endParaRPr lang="zh-CN" altLang="en-US" sz="2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26820" y="4622800"/>
            <a:ext cx="3813810" cy="398780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主张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2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是双螺旋结构</a:t>
            </a:r>
            <a:endParaRPr lang="zh-CN" altLang="en-US" sz="2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15695" y="5327015"/>
            <a:ext cx="4035425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观念</a:t>
            </a:r>
            <a:r>
              <a:rPr lang="en-US" altLang="zh-CN" sz="24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sz="24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DNA</a:t>
            </a:r>
            <a:r>
              <a:rPr lang="zh-CN" altLang="en-US" sz="24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的双螺旋结构决定其稳定性</a:t>
            </a:r>
            <a:endParaRPr lang="zh-CN" altLang="en-US" sz="2400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58330" y="3533775"/>
            <a:ext cx="3146425" cy="398780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主张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2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多样性原因</a:t>
            </a:r>
            <a:endParaRPr lang="zh-CN" altLang="en-US" sz="2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66180" y="5357495"/>
            <a:ext cx="4530725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观念</a:t>
            </a:r>
            <a:r>
              <a:rPr lang="en-US" altLang="zh-CN" sz="24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sz="24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DNA</a:t>
            </a:r>
            <a:r>
              <a:rPr lang="zh-CN" altLang="en-US" sz="24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的碱基排序决定其多样性</a:t>
            </a:r>
            <a:endParaRPr lang="zh-CN" altLang="en-US" sz="2400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3102610" y="5021580"/>
            <a:ext cx="0" cy="335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4" idx="2"/>
            <a:endCxn id="6" idx="0"/>
          </p:cNvCxnSpPr>
          <p:nvPr/>
        </p:nvCxnSpPr>
        <p:spPr>
          <a:xfrm>
            <a:off x="3133725" y="2140585"/>
            <a:ext cx="0" cy="2927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endCxn id="7" idx="0"/>
          </p:cNvCxnSpPr>
          <p:nvPr/>
        </p:nvCxnSpPr>
        <p:spPr>
          <a:xfrm>
            <a:off x="3102610" y="3115310"/>
            <a:ext cx="0" cy="2101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3102610" y="4340225"/>
            <a:ext cx="0" cy="2520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1" idx="2"/>
            <a:endCxn id="12" idx="0"/>
          </p:cNvCxnSpPr>
          <p:nvPr/>
        </p:nvCxnSpPr>
        <p:spPr>
          <a:xfrm>
            <a:off x="8531860" y="3932555"/>
            <a:ext cx="0" cy="1424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3133725" y="680085"/>
            <a:ext cx="6689090" cy="5750560"/>
            <a:chOff x="4935" y="1071"/>
            <a:chExt cx="10534" cy="9056"/>
          </a:xfrm>
        </p:grpSpPr>
        <p:cxnSp>
          <p:nvCxnSpPr>
            <p:cNvPr id="25" name="肘形连接符 24"/>
            <p:cNvCxnSpPr/>
            <p:nvPr/>
          </p:nvCxnSpPr>
          <p:spPr>
            <a:xfrm rot="5400000" flipH="1" flipV="1">
              <a:off x="10116" y="4390"/>
              <a:ext cx="8673" cy="2034"/>
            </a:xfrm>
            <a:prstGeom prst="bentConnector4">
              <a:avLst>
                <a:gd name="adj1" fmla="val -4318"/>
                <a:gd name="adj2" fmla="val 193781"/>
              </a:avLst>
            </a:prstGeom>
            <a:ln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肘形连接符 25"/>
            <p:cNvCxnSpPr>
              <a:stCxn id="10" idx="2"/>
            </p:cNvCxnSpPr>
            <p:nvPr/>
          </p:nvCxnSpPr>
          <p:spPr>
            <a:xfrm rot="5400000" flipV="1">
              <a:off x="8995" y="5635"/>
              <a:ext cx="432" cy="8553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4050665" y="0"/>
            <a:ext cx="511746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sz="24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生命观念：结构与功能相适应</a:t>
            </a:r>
            <a:endParaRPr lang="zh-CN" sz="2400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4" grpId="0" bldLvl="0" animBg="1"/>
      <p:bldP spid="6" grpId="0" bldLvl="0" animBg="1"/>
      <p:bldP spid="7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28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6257" name="文本框 8"/>
          <p:cNvSpPr txBox="1"/>
          <p:nvPr/>
        </p:nvSpPr>
        <p:spPr>
          <a:xfrm>
            <a:off x="4949825" y="906463"/>
            <a:ext cx="33401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§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3.2 DNA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的结构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6258" name="文本框 9"/>
          <p:cNvSpPr txBox="1"/>
          <p:nvPr/>
        </p:nvSpPr>
        <p:spPr>
          <a:xfrm>
            <a:off x="2835275" y="1801813"/>
            <a:ext cx="3067050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2800">
                <a:latin typeface="Arial" panose="020B0604020202020204" pitchFamily="34" charset="0"/>
                <a:ea typeface="微软雅黑" panose="020B0503020204020204" charset="-122"/>
              </a:rPr>
              <a:t>一、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DNA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的稳定性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6259" name="文本框 10"/>
          <p:cNvSpPr txBox="1"/>
          <p:nvPr/>
        </p:nvSpPr>
        <p:spPr>
          <a:xfrm>
            <a:off x="2900363" y="3959225"/>
            <a:ext cx="306705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2800">
                <a:latin typeface="Arial" panose="020B0604020202020204" pitchFamily="34" charset="0"/>
                <a:ea typeface="微软雅黑" panose="020B0503020204020204" charset="-122"/>
              </a:rPr>
              <a:t>二、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DNA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的多样性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84563" y="2463800"/>
            <a:ext cx="5668963" cy="1198563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noProof="1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①双链：双螺旋结构，双链反向平行；</a:t>
            </a:r>
            <a:endParaRPr lang="zh-CN" altLang="en-US" sz="2400" noProof="1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noProof="1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②骨架：磷酸和核糖交替连接，在外侧；</a:t>
            </a:r>
            <a:endParaRPr lang="zh-CN" altLang="en-US" sz="2400" noProof="1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noProof="1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③碱基：互补配对，</a:t>
            </a:r>
            <a:r>
              <a:rPr lang="en-US" altLang="zh-CN" sz="2400" noProof="1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A=T</a:t>
            </a:r>
            <a:r>
              <a:rPr lang="zh-CN" altLang="en-US" sz="2400" noProof="1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400" noProof="1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C≡G</a:t>
            </a:r>
            <a:endParaRPr lang="en-US" altLang="zh-CN" sz="2400" noProof="1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84563" y="4551363"/>
            <a:ext cx="1960563" cy="522288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noProof="1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碱基的排序</a:t>
            </a:r>
            <a:endParaRPr lang="zh-CN" altLang="en-US" sz="2800" noProof="1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6262" name="图片 14" descr="图片3_副本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1300" y="3638550"/>
            <a:ext cx="4048125" cy="1497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6263" name="图片 15" descr="图片2_副本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888" y="5135563"/>
            <a:ext cx="4046537" cy="14541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7" name="直接连接符 16"/>
          <p:cNvCxnSpPr/>
          <p:nvPr/>
        </p:nvCxnSpPr>
        <p:spPr>
          <a:xfrm flipH="1">
            <a:off x="11280775" y="4783138"/>
            <a:ext cx="200025" cy="7350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8289925" y="4670425"/>
            <a:ext cx="200025" cy="7334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矩形 25"/>
          <p:cNvSpPr/>
          <p:nvPr>
            <p:custDataLst>
              <p:tags r:id="rId3"/>
            </p:custDataLst>
          </p:nvPr>
        </p:nvSpPr>
        <p:spPr>
          <a:xfrm>
            <a:off x="17463" y="0"/>
            <a:ext cx="2065338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800" strike="noStrike" noProof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550863" y="-111125"/>
            <a:ext cx="0" cy="7142163"/>
          </a:xfrm>
          <a:prstGeom prst="line">
            <a:avLst/>
          </a:prstGeom>
          <a:ln w="57150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479425" y="489267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5" name="圆角矩形 54"/>
          <p:cNvSpPr/>
          <p:nvPr/>
        </p:nvSpPr>
        <p:spPr>
          <a:xfrm>
            <a:off x="17463" y="4032250"/>
            <a:ext cx="2065338" cy="46037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96270" name="组合 28"/>
          <p:cNvGrpSpPr/>
          <p:nvPr/>
        </p:nvGrpSpPr>
        <p:grpSpPr>
          <a:xfrm>
            <a:off x="-12700" y="695325"/>
            <a:ext cx="2297113" cy="4848225"/>
            <a:chOff x="-19" y="1095"/>
            <a:chExt cx="3616" cy="7635"/>
          </a:xfrm>
        </p:grpSpPr>
        <p:sp>
          <p:nvSpPr>
            <p:cNvPr id="31" name="椭圆 30"/>
            <p:cNvSpPr/>
            <p:nvPr/>
          </p:nvSpPr>
          <p:spPr>
            <a:xfrm>
              <a:off x="698" y="1315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椭圆 29"/>
            <p:cNvSpPr/>
            <p:nvPr/>
          </p:nvSpPr>
          <p:spPr>
            <a:xfrm>
              <a:off x="698" y="2712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6273" name="文本框 50"/>
            <p:cNvSpPr txBox="1"/>
            <p:nvPr/>
          </p:nvSpPr>
          <p:spPr>
            <a:xfrm>
              <a:off x="0" y="2492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二、 学情分析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6274" name="文本框 50"/>
            <p:cNvSpPr txBox="1"/>
            <p:nvPr/>
          </p:nvSpPr>
          <p:spPr>
            <a:xfrm>
              <a:off x="27" y="385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三、 教学目标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726" y="4077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6276" name="文本框 50"/>
            <p:cNvSpPr txBox="1"/>
            <p:nvPr/>
          </p:nvSpPr>
          <p:spPr>
            <a:xfrm>
              <a:off x="-8" y="508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四、 教学策略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755" y="658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6278" name="文本框 50"/>
            <p:cNvSpPr txBox="1"/>
            <p:nvPr/>
          </p:nvSpPr>
          <p:spPr>
            <a:xfrm>
              <a:off x="27" y="7423"/>
              <a:ext cx="357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六、教学反思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6279" name="文本框 50"/>
            <p:cNvSpPr txBox="1"/>
            <p:nvPr/>
          </p:nvSpPr>
          <p:spPr>
            <a:xfrm>
              <a:off x="-19" y="6366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 b="1">
                  <a:latin typeface="微软雅黑" panose="020B0503020204020204" charset="-122"/>
                  <a:ea typeface="微软雅黑" panose="020B0503020204020204" charset="-122"/>
                </a:rPr>
                <a:t>五、 教学过程</a:t>
              </a:r>
              <a:endParaRPr lang="zh-CN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698" y="530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6281" name="文本框 50"/>
            <p:cNvSpPr txBox="1"/>
            <p:nvPr/>
          </p:nvSpPr>
          <p:spPr>
            <a:xfrm>
              <a:off x="27" y="1095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一、 教材分析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96282" name="文本框 46"/>
          <p:cNvSpPr txBox="1"/>
          <p:nvPr/>
        </p:nvSpPr>
        <p:spPr>
          <a:xfrm>
            <a:off x="2627313" y="111125"/>
            <a:ext cx="2620962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3200">
                <a:latin typeface="Arial" panose="020B0604020202020204" pitchFamily="34" charset="0"/>
                <a:ea typeface="微软雅黑" panose="020B0503020204020204" charset="-122"/>
              </a:rPr>
              <a:t>【板书设计】</a:t>
            </a:r>
            <a:endParaRPr lang="zh-CN" altLang="zh-CN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1" name="文本框 50"/>
          <p:cNvSpPr txBox="1"/>
          <p:nvPr/>
        </p:nvSpPr>
        <p:spPr>
          <a:xfrm>
            <a:off x="2540000" y="374650"/>
            <a:ext cx="77501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、论证式学习可有效促成概念的构建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2540000" y="835025"/>
            <a:ext cx="9229725" cy="23066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基于论证的学习过程可以将知识建构和技能发展有机结合起来，不仅能够深化学生对内容知识和学科概念的理解，促进表层学习向深度学习的转变，同时也有助于论证能力自身的发展。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论证式学习既可以结合科学史资料、也可以结合各类形式的素材，因此也可以更好地从不同的维度提高学生的专注度。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433638" y="3368675"/>
            <a:ext cx="62579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、物理模型的构建可有效巩固概念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7284" name="文本框 58"/>
          <p:cNvSpPr txBox="1"/>
          <p:nvPr/>
        </p:nvSpPr>
        <p:spPr>
          <a:xfrm>
            <a:off x="2540000" y="3690938"/>
            <a:ext cx="92297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7285" name="文本框 59"/>
          <p:cNvSpPr txBox="1"/>
          <p:nvPr/>
        </p:nvSpPr>
        <p:spPr>
          <a:xfrm>
            <a:off x="550863" y="7724775"/>
            <a:ext cx="62579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、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2433638" y="3829050"/>
            <a:ext cx="9229725" cy="19383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在概念巩固环节中，通过合理分工合作，可以节约时间，实现在课堂上搭建出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片段。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学生搭建球棍模型时，常见的错误是忽略了双链的方向平行，如果不及时纠正，会形成迷思概念。因此，通过试错，搭建出正确的物理模型，可以有效巩固概念模型。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矩形 62"/>
          <p:cNvSpPr/>
          <p:nvPr>
            <p:custDataLst>
              <p:tags r:id="rId1"/>
            </p:custDataLst>
          </p:nvPr>
        </p:nvSpPr>
        <p:spPr>
          <a:xfrm>
            <a:off x="17463" y="0"/>
            <a:ext cx="2065338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800" strike="noStrike" noProof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550863" y="-111125"/>
            <a:ext cx="0" cy="7142163"/>
          </a:xfrm>
          <a:prstGeom prst="line">
            <a:avLst/>
          </a:prstGeom>
          <a:ln w="57150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圆角矩形 64"/>
          <p:cNvSpPr/>
          <p:nvPr/>
        </p:nvSpPr>
        <p:spPr>
          <a:xfrm>
            <a:off x="17463" y="4713288"/>
            <a:ext cx="2065338" cy="46037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97290" name="组合 65"/>
          <p:cNvGrpSpPr/>
          <p:nvPr/>
        </p:nvGrpSpPr>
        <p:grpSpPr>
          <a:xfrm>
            <a:off x="-12700" y="695325"/>
            <a:ext cx="2297113" cy="4848225"/>
            <a:chOff x="-19" y="1095"/>
            <a:chExt cx="3616" cy="7635"/>
          </a:xfrm>
        </p:grpSpPr>
        <p:sp>
          <p:nvSpPr>
            <p:cNvPr id="67" name="椭圆 66"/>
            <p:cNvSpPr/>
            <p:nvPr/>
          </p:nvSpPr>
          <p:spPr>
            <a:xfrm>
              <a:off x="698" y="1315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8" name="椭圆 67"/>
            <p:cNvSpPr/>
            <p:nvPr/>
          </p:nvSpPr>
          <p:spPr>
            <a:xfrm>
              <a:off x="698" y="2712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7293" name="文本框 50"/>
            <p:cNvSpPr txBox="1"/>
            <p:nvPr/>
          </p:nvSpPr>
          <p:spPr>
            <a:xfrm>
              <a:off x="0" y="2492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二、 学情分析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7294" name="文本框 50"/>
            <p:cNvSpPr txBox="1"/>
            <p:nvPr/>
          </p:nvSpPr>
          <p:spPr>
            <a:xfrm>
              <a:off x="27" y="385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三、 教学目标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726" y="4077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7296" name="文本框 50"/>
            <p:cNvSpPr txBox="1"/>
            <p:nvPr/>
          </p:nvSpPr>
          <p:spPr>
            <a:xfrm>
              <a:off x="-8" y="508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四、 教学策略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755" y="658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7298" name="文本框 50"/>
            <p:cNvSpPr txBox="1"/>
            <p:nvPr/>
          </p:nvSpPr>
          <p:spPr>
            <a:xfrm>
              <a:off x="27" y="7423"/>
              <a:ext cx="357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 b="1">
                  <a:latin typeface="微软雅黑" panose="020B0503020204020204" charset="-122"/>
                  <a:ea typeface="微软雅黑" panose="020B0503020204020204" charset="-122"/>
                </a:rPr>
                <a:t>六、教学反思</a:t>
              </a:r>
              <a:endParaRPr lang="zh-CN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7299" name="文本框 50"/>
            <p:cNvSpPr txBox="1"/>
            <p:nvPr/>
          </p:nvSpPr>
          <p:spPr>
            <a:xfrm>
              <a:off x="-19" y="6366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五、 教学过程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698" y="530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7301" name="文本框 50"/>
            <p:cNvSpPr txBox="1"/>
            <p:nvPr/>
          </p:nvSpPr>
          <p:spPr>
            <a:xfrm>
              <a:off x="27" y="1095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一、 教材分析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8" name="椭圆 77"/>
          <p:cNvSpPr/>
          <p:nvPr/>
        </p:nvSpPr>
        <p:spPr>
          <a:xfrm>
            <a:off x="479425" y="489267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80" name="标题 2"/>
          <p:cNvSpPr>
            <a:spLocks noGrp="1"/>
          </p:cNvSpPr>
          <p:nvPr>
            <p:ph type="ctrTitle" idx="14" hasCustomPrompt="1"/>
            <p:custDataLst>
              <p:tags r:id="rId1"/>
            </p:custDataLst>
          </p:nvPr>
        </p:nvSpPr>
        <p:spPr>
          <a:xfrm>
            <a:off x="3582988" y="1946275"/>
            <a:ext cx="5767388" cy="836613"/>
          </a:xfrm>
        </p:spPr>
        <p:txBody>
          <a:bodyPr wrap="square" lIns="91440" tIns="45720" rIns="91440" bIns="45720" anchor="ctr" anchorCtr="0">
            <a:normAutofit fontScale="90000"/>
          </a:bodyPr>
          <a:p>
            <a: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4800"/>
              <a:buFontTx/>
              <a:buNone/>
            </a:pPr>
            <a:r>
              <a:rPr kumimoji="0" lang="zh-CN" altLang="en-US" sz="4800" b="0" i="0" u="none" strike="noStrike" kern="1200" cap="none" spc="200" normalizeH="0" baseline="0" noProof="1">
                <a:solidFill>
                  <a:srgbClr val="262626"/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谢谢聆听！</a:t>
            </a:r>
            <a:br>
              <a:rPr lang="zh-CN" altLang="en-US" kern="1200" spc="200" normalizeH="0">
                <a:solidFill>
                  <a:srgbClr val="262626"/>
                </a:solidFill>
                <a:latin typeface="Arial" panose="020B0604020202020204" pitchFamily="34" charset="0"/>
                <a:ea typeface="汉仪旗黑-85S" pitchFamily="18" charset="-122"/>
                <a:cs typeface="+mj-cs"/>
              </a:rPr>
            </a:br>
            <a:endParaRPr kumimoji="0" lang="zh-CN" altLang="en-US" sz="4800" b="0" i="0" u="none" strike="noStrike" kern="1200" cap="none" spc="200" normalizeH="0" baseline="0" noProof="1">
              <a:solidFill>
                <a:srgbClr val="262626"/>
              </a:solidFill>
              <a:uFillTx/>
              <a:latin typeface="Arial" panose="020B0604020202020204" pitchFamily="34" charset="0"/>
              <a:ea typeface="汉仪旗黑-85S" pitchFamily="18" charset="-122"/>
              <a:cs typeface="+mj-cs"/>
            </a:endParaRPr>
          </a:p>
        </p:txBody>
      </p:sp>
      <p:sp>
        <p:nvSpPr>
          <p:cNvPr id="50181" name="副标题 1"/>
          <p:cNvSpPr>
            <a:spLocks noGrp="1"/>
          </p:cNvSpPr>
          <p:nvPr>
            <p:ph type="subTitle" idx="13" hasCustomPrompt="1"/>
            <p:custDataLst>
              <p:tags r:id="rId2"/>
            </p:custDataLst>
          </p:nvPr>
        </p:nvSpPr>
        <p:spPr>
          <a:xfrm>
            <a:off x="3354388" y="2782888"/>
            <a:ext cx="5767388" cy="687388"/>
          </a:xfrm>
        </p:spPr>
        <p:txBody>
          <a:bodyPr wrap="square" lIns="91440" tIns="45720" rIns="91440" bIns="45720" anchor="t" anchorCtr="0">
            <a:normAutofit/>
          </a:bodyPr>
          <a:p>
            <a:pPr marL="0" marR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ts val="1600"/>
              <a:buFont typeface="Arial" panose="020B0604020202020204" pitchFamily="34" charset="0"/>
              <a:buNone/>
            </a:pPr>
            <a:r>
              <a:rPr kumimoji="0" lang="zh-CN" altLang="en-US" sz="2400" b="0" i="0" u="none" strike="noStrike" kern="1200" cap="none" spc="200" normalizeH="0" baseline="0" noProof="1">
                <a:solidFill>
                  <a:srgbClr val="262626"/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  <a:sym typeface="+mn-ea"/>
              </a:rPr>
              <a:t>恳请各位评委老师给予批评和指导</a:t>
            </a:r>
            <a:endParaRPr kumimoji="0" lang="zh-CN" altLang="en-US" sz="2400" b="0" i="0" u="none" strike="noStrike" kern="1200" cap="none" spc="200" normalizeH="0" baseline="0" noProof="1">
              <a:solidFill>
                <a:srgbClr val="262626"/>
              </a:solidFill>
              <a:uFillTx/>
              <a:latin typeface="Arial" panose="020B0604020202020204" pitchFamily="34" charset="0"/>
              <a:ea typeface="汉仪旗黑-85S" pitchFamily="18" charset="-122"/>
              <a:cs typeface="+mj-cs"/>
            </a:endParaRPr>
          </a:p>
          <a:p>
            <a:pPr marL="0" marR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ts val="1600"/>
              <a:buFont typeface="Arial" panose="020B0604020202020204" pitchFamily="34" charset="0"/>
              <a:buNone/>
            </a:pPr>
            <a:endParaRPr kumimoji="0" lang="zh-CN" altLang="en-US" sz="2400" b="0" i="0" u="none" strike="noStrike" kern="1200" cap="none" spc="150" normalizeH="0" baseline="0" noProof="1">
              <a:solidFill>
                <a:srgbClr val="262626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5" name="文本框 23"/>
          <p:cNvSpPr txBox="1"/>
          <p:nvPr/>
        </p:nvSpPr>
        <p:spPr>
          <a:xfrm>
            <a:off x="2455863" y="173038"/>
            <a:ext cx="1925637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学情分析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>
            <p:custDataLst>
              <p:tags r:id="rId1"/>
            </p:custDataLst>
          </p:nvPr>
        </p:nvSpPr>
        <p:spPr>
          <a:xfrm>
            <a:off x="17463" y="0"/>
            <a:ext cx="2065338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800" strike="noStrike" noProof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50863" y="-111125"/>
            <a:ext cx="0" cy="7142163"/>
          </a:xfrm>
          <a:prstGeom prst="line">
            <a:avLst/>
          </a:prstGeom>
          <a:ln w="57150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442913" y="83502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6" name="椭圆 35"/>
          <p:cNvSpPr/>
          <p:nvPr/>
        </p:nvSpPr>
        <p:spPr>
          <a:xfrm>
            <a:off x="442913" y="1722438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2470" name="文本框 50"/>
          <p:cNvSpPr txBox="1"/>
          <p:nvPr/>
        </p:nvSpPr>
        <p:spPr>
          <a:xfrm>
            <a:off x="17463" y="2449513"/>
            <a:ext cx="2266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三、 教学目标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460375" y="2589213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2472" name="文本框 50"/>
          <p:cNvSpPr txBox="1"/>
          <p:nvPr/>
        </p:nvSpPr>
        <p:spPr>
          <a:xfrm>
            <a:off x="-4762" y="3230563"/>
            <a:ext cx="2266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四、 教学策略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479425" y="418147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2474" name="文本框 50"/>
          <p:cNvSpPr txBox="1"/>
          <p:nvPr/>
        </p:nvSpPr>
        <p:spPr>
          <a:xfrm>
            <a:off x="17463" y="4713288"/>
            <a:ext cx="2266950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六、教学反思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475" name="文本框 50"/>
          <p:cNvSpPr txBox="1"/>
          <p:nvPr/>
        </p:nvSpPr>
        <p:spPr>
          <a:xfrm>
            <a:off x="-4762" y="4041775"/>
            <a:ext cx="2266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五、 教学过程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42913" y="336867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2477" name="文本框 50"/>
          <p:cNvSpPr txBox="1"/>
          <p:nvPr/>
        </p:nvSpPr>
        <p:spPr>
          <a:xfrm>
            <a:off x="17463" y="695325"/>
            <a:ext cx="2266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一、 教材分析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/>
          <p:nvPr>
            <p:custDataLst>
              <p:tags r:id="rId2"/>
            </p:custDataLst>
          </p:nvPr>
        </p:nvSpPr>
        <p:spPr>
          <a:xfrm>
            <a:off x="2455863" y="1076325"/>
            <a:ext cx="717550" cy="738188"/>
          </a:xfrm>
          <a:prstGeom prst="rect">
            <a:avLst/>
          </a:prstGeom>
          <a:solidFill>
            <a:srgbClr val="1784C7"/>
          </a:solidFill>
          <a:ln>
            <a:noFill/>
          </a:ln>
        </p:spPr>
        <p:style>
          <a:lnRef idx="2">
            <a:srgbClr val="1784C7">
              <a:shade val="50000"/>
            </a:srgbClr>
          </a:lnRef>
          <a:fillRef idx="1">
            <a:srgbClr val="1784C7"/>
          </a:fillRef>
          <a:effectRef idx="0">
            <a:srgbClr val="1784C7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 fontAlgn="base"/>
            <a:endParaRPr lang="zh-CN" altLang="en-US" strike="noStrike" noProof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>
            <p:custDataLst>
              <p:tags r:id="rId3"/>
            </p:custDataLst>
          </p:nvPr>
        </p:nvSpPr>
        <p:spPr>
          <a:xfrm>
            <a:off x="4013200" y="1076325"/>
            <a:ext cx="762793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1784C7"/>
                </a:solidFill>
              </a14:hiddenFill>
            </a:ext>
          </a:extLst>
        </p:spPr>
        <p:style>
          <a:lnRef idx="2">
            <a:srgbClr val="1784C7">
              <a:shade val="50000"/>
            </a:srgbClr>
          </a:lnRef>
          <a:fillRef idx="1">
            <a:srgbClr val="1784C7"/>
          </a:fillRef>
          <a:effectRef idx="0">
            <a:srgbClr val="1784C7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l" fontAlgn="base">
              <a:lnSpc>
                <a:spcPct val="100000"/>
              </a:lnSpc>
            </a:pPr>
            <a:r>
              <a:rPr lang="zh-CN" altLang="en-US" sz="24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学习内容分析：</a:t>
            </a:r>
            <a:endParaRPr lang="zh-CN" altLang="en-US" sz="2400" b="1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base">
              <a:lnSpc>
                <a:spcPct val="100000"/>
              </a:lnSpc>
            </a:pPr>
            <a:r>
              <a:rPr lang="zh-CN" altLang="en-US" sz="24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学生通过学习上一节《DNA是主要遗传物质》的学习，初步建立起了</a:t>
            </a:r>
            <a:r>
              <a:rPr lang="en-US" altLang="zh-CN" sz="24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DNA</a:t>
            </a:r>
            <a:r>
              <a:rPr lang="zh-CN" altLang="en-US" sz="24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作为遗传物质的观念，也为本节课埋下伏笔，即</a:t>
            </a:r>
            <a:r>
              <a:rPr lang="en-US" altLang="zh-CN" sz="24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DNA</a:t>
            </a:r>
            <a:r>
              <a:rPr lang="zh-CN" altLang="en-US" sz="24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与蛋白质相比较，为何</a:t>
            </a:r>
            <a:r>
              <a:rPr lang="en-US" altLang="zh-CN" sz="24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DNA</a:t>
            </a:r>
            <a:r>
              <a:rPr lang="zh-CN" altLang="en-US" sz="24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更适于作为遗传信息的载体，继而激发了学生了解</a:t>
            </a:r>
            <a:r>
              <a:rPr lang="en-US" altLang="zh-CN" sz="24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DNA</a:t>
            </a:r>
            <a:r>
              <a:rPr lang="zh-CN" altLang="en-US" sz="24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结构的好奇心。</a:t>
            </a:r>
            <a:endParaRPr lang="zh-CN" altLang="en-US" sz="24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base">
              <a:lnSpc>
                <a:spcPct val="120000"/>
              </a:lnSpc>
            </a:pPr>
            <a:endParaRPr lang="zh-CN" altLang="en-US" sz="2400" strike="noStrike" spc="15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2480" name="文本框 41"/>
          <p:cNvSpPr txBox="1"/>
          <p:nvPr>
            <p:custDataLst>
              <p:tags r:id="rId4"/>
            </p:custDataLst>
          </p:nvPr>
        </p:nvSpPr>
        <p:spPr>
          <a:xfrm>
            <a:off x="3360738" y="1117600"/>
            <a:ext cx="463550" cy="655638"/>
          </a:xfrm>
          <a:prstGeom prst="rect">
            <a:avLst/>
          </a:prstGeom>
          <a:noFill/>
          <a:ln w="9525">
            <a:noFill/>
          </a:ln>
        </p:spPr>
        <p:txBody>
          <a:bodyPr wrap="none" anchor="t"/>
          <a:p>
            <a:r>
              <a:rPr lang="en-US" altLang="zh-CN" sz="3600" b="1" dirty="0">
                <a:solidFill>
                  <a:srgbClr val="1784C7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&gt;</a:t>
            </a:r>
            <a:endParaRPr lang="zh-CN" altLang="en-US" sz="3600" b="1" dirty="0">
              <a:solidFill>
                <a:srgbClr val="1784C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KSO_Shape"/>
          <p:cNvSpPr/>
          <p:nvPr>
            <p:custDataLst>
              <p:tags r:id="rId5"/>
            </p:custDataLst>
          </p:nvPr>
        </p:nvSpPr>
        <p:spPr bwMode="auto">
          <a:xfrm>
            <a:off x="2600325" y="1220788"/>
            <a:ext cx="427038" cy="449263"/>
          </a:xfrm>
          <a:custGeom>
            <a:avLst/>
            <a:gdLst>
              <a:gd name="T0" fmla="*/ 342531 w 2482850"/>
              <a:gd name="T1" fmla="*/ 1411756 h 2544763"/>
              <a:gd name="T2" fmla="*/ 306547 w 2482850"/>
              <a:gd name="T3" fmla="*/ 1492974 h 2544763"/>
              <a:gd name="T4" fmla="*/ 13579 w 2482850"/>
              <a:gd name="T5" fmla="*/ 1472457 h 2544763"/>
              <a:gd name="T6" fmla="*/ 20029 w 2482850"/>
              <a:gd name="T7" fmla="*/ 1384118 h 2544763"/>
              <a:gd name="T8" fmla="*/ 1841954 w 2482850"/>
              <a:gd name="T9" fmla="*/ 1334060 h 2544763"/>
              <a:gd name="T10" fmla="*/ 1837887 w 2482850"/>
              <a:gd name="T11" fmla="*/ 1604505 h 2544763"/>
              <a:gd name="T12" fmla="*/ 1149584 w 2482850"/>
              <a:gd name="T13" fmla="*/ 1082629 h 2544763"/>
              <a:gd name="T14" fmla="*/ 1326475 w 2482850"/>
              <a:gd name="T15" fmla="*/ 1289240 h 2544763"/>
              <a:gd name="T16" fmla="*/ 574873 w 2482850"/>
              <a:gd name="T17" fmla="*/ 1171589 h 2544763"/>
              <a:gd name="T18" fmla="*/ 1815518 w 2482850"/>
              <a:gd name="T19" fmla="*/ 969269 h 2544763"/>
              <a:gd name="T20" fmla="*/ 1853647 w 2482850"/>
              <a:gd name="T21" fmla="*/ 1234357 h 2544763"/>
              <a:gd name="T22" fmla="*/ 290931 w 2482850"/>
              <a:gd name="T23" fmla="*/ 886711 h 2544763"/>
              <a:gd name="T24" fmla="*/ 345416 w 2482850"/>
              <a:gd name="T25" fmla="*/ 956400 h 2544763"/>
              <a:gd name="T26" fmla="*/ 284141 w 2482850"/>
              <a:gd name="T27" fmla="*/ 1020493 h 2544763"/>
              <a:gd name="T28" fmla="*/ 3055 w 2482850"/>
              <a:gd name="T29" fmla="*/ 973186 h 2544763"/>
              <a:gd name="T30" fmla="*/ 38870 w 2482850"/>
              <a:gd name="T31" fmla="*/ 892137 h 2544763"/>
              <a:gd name="T32" fmla="*/ 1092019 w 2482850"/>
              <a:gd name="T33" fmla="*/ 666011 h 2544763"/>
              <a:gd name="T34" fmla="*/ 1142276 w 2482850"/>
              <a:gd name="T35" fmla="*/ 816768 h 2544763"/>
              <a:gd name="T36" fmla="*/ 1014427 w 2482850"/>
              <a:gd name="T37" fmla="*/ 1013872 h 2544763"/>
              <a:gd name="T38" fmla="*/ 872485 w 2482850"/>
              <a:gd name="T39" fmla="*/ 1026945 h 2544763"/>
              <a:gd name="T40" fmla="*/ 735127 w 2482850"/>
              <a:gd name="T41" fmla="*/ 831198 h 2544763"/>
              <a:gd name="T42" fmla="*/ 767726 w 2482850"/>
              <a:gd name="T43" fmla="*/ 705058 h 2544763"/>
              <a:gd name="T44" fmla="*/ 937004 w 2482850"/>
              <a:gd name="T45" fmla="*/ 631887 h 2544763"/>
              <a:gd name="T46" fmla="*/ 1839921 w 2482850"/>
              <a:gd name="T47" fmla="*/ 646042 h 2544763"/>
              <a:gd name="T48" fmla="*/ 1839921 w 2482850"/>
              <a:gd name="T49" fmla="*/ 916908 h 2544763"/>
              <a:gd name="T50" fmla="*/ 1041836 w 2482850"/>
              <a:gd name="T51" fmla="*/ 497072 h 2544763"/>
              <a:gd name="T52" fmla="*/ 1122120 w 2482850"/>
              <a:gd name="T53" fmla="*/ 564600 h 2544763"/>
              <a:gd name="T54" fmla="*/ 1106537 w 2482850"/>
              <a:gd name="T55" fmla="*/ 695751 h 2544763"/>
              <a:gd name="T56" fmla="*/ 1008639 w 2482850"/>
              <a:gd name="T57" fmla="*/ 596666 h 2544763"/>
              <a:gd name="T58" fmla="*/ 789300 w 2482850"/>
              <a:gd name="T59" fmla="*/ 616178 h 2544763"/>
              <a:gd name="T60" fmla="*/ 727987 w 2482850"/>
              <a:gd name="T61" fmla="*/ 682008 h 2544763"/>
              <a:gd name="T62" fmla="*/ 807762 w 2482850"/>
              <a:gd name="T63" fmla="*/ 502672 h 2544763"/>
              <a:gd name="T64" fmla="*/ 315373 w 2482850"/>
              <a:gd name="T65" fmla="*/ 416928 h 2544763"/>
              <a:gd name="T66" fmla="*/ 338797 w 2482850"/>
              <a:gd name="T67" fmla="*/ 502278 h 2544763"/>
              <a:gd name="T68" fmla="*/ 51431 w 2482850"/>
              <a:gd name="T69" fmla="*/ 538518 h 2544763"/>
              <a:gd name="T70" fmla="*/ 340 w 2482850"/>
              <a:gd name="T71" fmla="*/ 466038 h 2544763"/>
              <a:gd name="T72" fmla="*/ 65010 w 2482850"/>
              <a:gd name="T73" fmla="*/ 405412 h 2544763"/>
              <a:gd name="T74" fmla="*/ 1857375 w 2482850"/>
              <a:gd name="T75" fmla="*/ 519685 h 2544763"/>
              <a:gd name="T76" fmla="*/ 343343 w 2482850"/>
              <a:gd name="T77" fmla="*/ 17148 h 2544763"/>
              <a:gd name="T78" fmla="*/ 191196 w 2482850"/>
              <a:gd name="T79" fmla="*/ 148054 h 2544763"/>
              <a:gd name="T80" fmla="*/ 371159 w 2482850"/>
              <a:gd name="T81" fmla="*/ 432954 h 2544763"/>
              <a:gd name="T82" fmla="*/ 329603 w 2482850"/>
              <a:gd name="T83" fmla="*/ 559954 h 2544763"/>
              <a:gd name="T84" fmla="*/ 345547 w 2482850"/>
              <a:gd name="T85" fmla="*/ 876945 h 2544763"/>
              <a:gd name="T86" fmla="*/ 361661 w 2482850"/>
              <a:gd name="T87" fmla="*/ 1009548 h 2544763"/>
              <a:gd name="T88" fmla="*/ 306875 w 2482850"/>
              <a:gd name="T89" fmla="*/ 1334859 h 2544763"/>
              <a:gd name="T90" fmla="*/ 377944 w 2482850"/>
              <a:gd name="T91" fmla="*/ 1447766 h 2544763"/>
              <a:gd name="T92" fmla="*/ 276513 w 2482850"/>
              <a:gd name="T93" fmla="*/ 1534357 h 2544763"/>
              <a:gd name="T94" fmla="*/ 305009 w 2482850"/>
              <a:gd name="T95" fmla="*/ 1883098 h 2544763"/>
              <a:gd name="T96" fmla="*/ 1657699 w 2482850"/>
              <a:gd name="T97" fmla="*/ 1800412 h 2544763"/>
              <a:gd name="T98" fmla="*/ 1610885 w 2482850"/>
              <a:gd name="T99" fmla="*/ 47879 h 2544763"/>
              <a:gd name="T100" fmla="*/ 1621063 w 2482850"/>
              <a:gd name="T101" fmla="*/ 34297 h 2544763"/>
              <a:gd name="T102" fmla="*/ 1672965 w 2482850"/>
              <a:gd name="T103" fmla="*/ 1807712 h 2544763"/>
              <a:gd name="T104" fmla="*/ 300769 w 2482850"/>
              <a:gd name="T105" fmla="*/ 1899567 h 2544763"/>
              <a:gd name="T106" fmla="*/ 276513 w 2482850"/>
              <a:gd name="T107" fmla="*/ 1517378 h 2544763"/>
              <a:gd name="T108" fmla="*/ 360982 w 2482850"/>
              <a:gd name="T109" fmla="*/ 1445389 h 2544763"/>
              <a:gd name="T110" fmla="*/ 301787 w 2482850"/>
              <a:gd name="T111" fmla="*/ 1351158 h 2544763"/>
              <a:gd name="T112" fmla="*/ 347413 w 2482850"/>
              <a:gd name="T113" fmla="*/ 1000040 h 2544763"/>
              <a:gd name="T114" fmla="*/ 333843 w 2482850"/>
              <a:gd name="T115" fmla="*/ 889679 h 2544763"/>
              <a:gd name="T116" fmla="*/ 320614 w 2482850"/>
              <a:gd name="T117" fmla="*/ 545353 h 2544763"/>
              <a:gd name="T118" fmla="*/ 355215 w 2482850"/>
              <a:gd name="T119" fmla="*/ 439746 h 2544763"/>
              <a:gd name="T120" fmla="*/ 174065 w 2482850"/>
              <a:gd name="T121" fmla="*/ 145506 h 2544763"/>
              <a:gd name="T122" fmla="*/ 343343 w 2482850"/>
              <a:gd name="T123" fmla="*/ 0 h 254476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482850" h="2544763">
                <a:moveTo>
                  <a:pt x="86902" y="1822450"/>
                </a:moveTo>
                <a:lnTo>
                  <a:pt x="91667" y="1822450"/>
                </a:lnTo>
                <a:lnTo>
                  <a:pt x="370523" y="1822450"/>
                </a:lnTo>
                <a:lnTo>
                  <a:pt x="375061" y="1822450"/>
                </a:lnTo>
                <a:lnTo>
                  <a:pt x="379826" y="1822903"/>
                </a:lnTo>
                <a:lnTo>
                  <a:pt x="384137" y="1823583"/>
                </a:lnTo>
                <a:lnTo>
                  <a:pt x="388902" y="1824262"/>
                </a:lnTo>
                <a:lnTo>
                  <a:pt x="393213" y="1825395"/>
                </a:lnTo>
                <a:lnTo>
                  <a:pt x="397524" y="1826527"/>
                </a:lnTo>
                <a:lnTo>
                  <a:pt x="401835" y="1827886"/>
                </a:lnTo>
                <a:lnTo>
                  <a:pt x="405919" y="1829472"/>
                </a:lnTo>
                <a:lnTo>
                  <a:pt x="409777" y="1831284"/>
                </a:lnTo>
                <a:lnTo>
                  <a:pt x="414088" y="1833322"/>
                </a:lnTo>
                <a:lnTo>
                  <a:pt x="417718" y="1835587"/>
                </a:lnTo>
                <a:lnTo>
                  <a:pt x="421575" y="1838079"/>
                </a:lnTo>
                <a:lnTo>
                  <a:pt x="425206" y="1840344"/>
                </a:lnTo>
                <a:lnTo>
                  <a:pt x="428609" y="1843062"/>
                </a:lnTo>
                <a:lnTo>
                  <a:pt x="432013" y="1846006"/>
                </a:lnTo>
                <a:lnTo>
                  <a:pt x="434962" y="1848951"/>
                </a:lnTo>
                <a:lnTo>
                  <a:pt x="438139" y="1852122"/>
                </a:lnTo>
                <a:lnTo>
                  <a:pt x="441088" y="1855293"/>
                </a:lnTo>
                <a:lnTo>
                  <a:pt x="443584" y="1858691"/>
                </a:lnTo>
                <a:lnTo>
                  <a:pt x="446307" y="1862315"/>
                </a:lnTo>
                <a:lnTo>
                  <a:pt x="448803" y="1865939"/>
                </a:lnTo>
                <a:lnTo>
                  <a:pt x="450845" y="1869789"/>
                </a:lnTo>
                <a:lnTo>
                  <a:pt x="452887" y="1873640"/>
                </a:lnTo>
                <a:lnTo>
                  <a:pt x="454702" y="1877490"/>
                </a:lnTo>
                <a:lnTo>
                  <a:pt x="456291" y="1881794"/>
                </a:lnTo>
                <a:lnTo>
                  <a:pt x="457879" y="1885871"/>
                </a:lnTo>
                <a:lnTo>
                  <a:pt x="459240" y="1890401"/>
                </a:lnTo>
                <a:lnTo>
                  <a:pt x="460148" y="1894704"/>
                </a:lnTo>
                <a:lnTo>
                  <a:pt x="461055" y="1899008"/>
                </a:lnTo>
                <a:lnTo>
                  <a:pt x="461509" y="1903538"/>
                </a:lnTo>
                <a:lnTo>
                  <a:pt x="461736" y="1908068"/>
                </a:lnTo>
                <a:lnTo>
                  <a:pt x="461963" y="1912824"/>
                </a:lnTo>
                <a:lnTo>
                  <a:pt x="461736" y="1917581"/>
                </a:lnTo>
                <a:lnTo>
                  <a:pt x="461509" y="1922111"/>
                </a:lnTo>
                <a:lnTo>
                  <a:pt x="461055" y="1926641"/>
                </a:lnTo>
                <a:lnTo>
                  <a:pt x="460148" y="1930945"/>
                </a:lnTo>
                <a:lnTo>
                  <a:pt x="459240" y="1935248"/>
                </a:lnTo>
                <a:lnTo>
                  <a:pt x="457879" y="1939778"/>
                </a:lnTo>
                <a:lnTo>
                  <a:pt x="456291" y="1943855"/>
                </a:lnTo>
                <a:lnTo>
                  <a:pt x="454702" y="1947932"/>
                </a:lnTo>
                <a:lnTo>
                  <a:pt x="452887" y="1952009"/>
                </a:lnTo>
                <a:lnTo>
                  <a:pt x="450845" y="1955860"/>
                </a:lnTo>
                <a:lnTo>
                  <a:pt x="448803" y="1959710"/>
                </a:lnTo>
                <a:lnTo>
                  <a:pt x="446307" y="1963334"/>
                </a:lnTo>
                <a:lnTo>
                  <a:pt x="443584" y="1966958"/>
                </a:lnTo>
                <a:lnTo>
                  <a:pt x="441088" y="1970356"/>
                </a:lnTo>
                <a:lnTo>
                  <a:pt x="438139" y="1973753"/>
                </a:lnTo>
                <a:lnTo>
                  <a:pt x="434962" y="1976698"/>
                </a:lnTo>
                <a:lnTo>
                  <a:pt x="432013" y="1979643"/>
                </a:lnTo>
                <a:lnTo>
                  <a:pt x="428609" y="1982587"/>
                </a:lnTo>
                <a:lnTo>
                  <a:pt x="425206" y="1985305"/>
                </a:lnTo>
                <a:lnTo>
                  <a:pt x="421575" y="1988023"/>
                </a:lnTo>
                <a:lnTo>
                  <a:pt x="417718" y="1990288"/>
                </a:lnTo>
                <a:lnTo>
                  <a:pt x="414088" y="1992327"/>
                </a:lnTo>
                <a:lnTo>
                  <a:pt x="409777" y="1994365"/>
                </a:lnTo>
                <a:lnTo>
                  <a:pt x="405919" y="1996177"/>
                </a:lnTo>
                <a:lnTo>
                  <a:pt x="401835" y="1997763"/>
                </a:lnTo>
                <a:lnTo>
                  <a:pt x="397524" y="1999348"/>
                </a:lnTo>
                <a:lnTo>
                  <a:pt x="393213" y="2000254"/>
                </a:lnTo>
                <a:lnTo>
                  <a:pt x="388902" y="2001387"/>
                </a:lnTo>
                <a:lnTo>
                  <a:pt x="384137" y="2002066"/>
                </a:lnTo>
                <a:lnTo>
                  <a:pt x="379826" y="2002972"/>
                </a:lnTo>
                <a:lnTo>
                  <a:pt x="375061" y="2003199"/>
                </a:lnTo>
                <a:lnTo>
                  <a:pt x="370523" y="2003425"/>
                </a:lnTo>
                <a:lnTo>
                  <a:pt x="91667" y="2003425"/>
                </a:lnTo>
                <a:lnTo>
                  <a:pt x="86902" y="2003199"/>
                </a:lnTo>
                <a:lnTo>
                  <a:pt x="82364" y="2002972"/>
                </a:lnTo>
                <a:lnTo>
                  <a:pt x="77599" y="2002066"/>
                </a:lnTo>
                <a:lnTo>
                  <a:pt x="73288" y="2001387"/>
                </a:lnTo>
                <a:lnTo>
                  <a:pt x="68750" y="2000254"/>
                </a:lnTo>
                <a:lnTo>
                  <a:pt x="64439" y="1999348"/>
                </a:lnTo>
                <a:lnTo>
                  <a:pt x="60128" y="1997763"/>
                </a:lnTo>
                <a:lnTo>
                  <a:pt x="56044" y="1996177"/>
                </a:lnTo>
                <a:lnTo>
                  <a:pt x="51959" y="1994365"/>
                </a:lnTo>
                <a:lnTo>
                  <a:pt x="48102" y="1992327"/>
                </a:lnTo>
                <a:lnTo>
                  <a:pt x="44245" y="1990288"/>
                </a:lnTo>
                <a:lnTo>
                  <a:pt x="40615" y="1988023"/>
                </a:lnTo>
                <a:lnTo>
                  <a:pt x="36757" y="1985305"/>
                </a:lnTo>
                <a:lnTo>
                  <a:pt x="33581" y="1982587"/>
                </a:lnTo>
                <a:lnTo>
                  <a:pt x="30177" y="1979643"/>
                </a:lnTo>
                <a:lnTo>
                  <a:pt x="26774" y="1976698"/>
                </a:lnTo>
                <a:lnTo>
                  <a:pt x="23824" y="1973753"/>
                </a:lnTo>
                <a:lnTo>
                  <a:pt x="21101" y="1970356"/>
                </a:lnTo>
                <a:lnTo>
                  <a:pt x="18152" y="1966958"/>
                </a:lnTo>
                <a:lnTo>
                  <a:pt x="15656" y="1963334"/>
                </a:lnTo>
                <a:lnTo>
                  <a:pt x="13160" y="1959710"/>
                </a:lnTo>
                <a:lnTo>
                  <a:pt x="11118" y="1955860"/>
                </a:lnTo>
                <a:lnTo>
                  <a:pt x="9076" y="1952009"/>
                </a:lnTo>
                <a:lnTo>
                  <a:pt x="7261" y="1947932"/>
                </a:lnTo>
                <a:lnTo>
                  <a:pt x="5446" y="1943855"/>
                </a:lnTo>
                <a:lnTo>
                  <a:pt x="4084" y="1939778"/>
                </a:lnTo>
                <a:lnTo>
                  <a:pt x="2950" y="1935248"/>
                </a:lnTo>
                <a:lnTo>
                  <a:pt x="1815" y="1930945"/>
                </a:lnTo>
                <a:lnTo>
                  <a:pt x="1134" y="1926641"/>
                </a:lnTo>
                <a:lnTo>
                  <a:pt x="454" y="1922111"/>
                </a:lnTo>
                <a:lnTo>
                  <a:pt x="0" y="1917581"/>
                </a:lnTo>
                <a:lnTo>
                  <a:pt x="0" y="1912824"/>
                </a:lnTo>
                <a:lnTo>
                  <a:pt x="0" y="1908068"/>
                </a:lnTo>
                <a:lnTo>
                  <a:pt x="454" y="1903538"/>
                </a:lnTo>
                <a:lnTo>
                  <a:pt x="1134" y="1899008"/>
                </a:lnTo>
                <a:lnTo>
                  <a:pt x="1815" y="1894704"/>
                </a:lnTo>
                <a:lnTo>
                  <a:pt x="2950" y="1890401"/>
                </a:lnTo>
                <a:lnTo>
                  <a:pt x="4084" y="1885871"/>
                </a:lnTo>
                <a:lnTo>
                  <a:pt x="5446" y="1881794"/>
                </a:lnTo>
                <a:lnTo>
                  <a:pt x="7261" y="1877490"/>
                </a:lnTo>
                <a:lnTo>
                  <a:pt x="9076" y="1873640"/>
                </a:lnTo>
                <a:lnTo>
                  <a:pt x="11118" y="1869789"/>
                </a:lnTo>
                <a:lnTo>
                  <a:pt x="13160" y="1865939"/>
                </a:lnTo>
                <a:lnTo>
                  <a:pt x="15656" y="1862315"/>
                </a:lnTo>
                <a:lnTo>
                  <a:pt x="18152" y="1858691"/>
                </a:lnTo>
                <a:lnTo>
                  <a:pt x="21101" y="1855293"/>
                </a:lnTo>
                <a:lnTo>
                  <a:pt x="23824" y="1852122"/>
                </a:lnTo>
                <a:lnTo>
                  <a:pt x="26774" y="1848951"/>
                </a:lnTo>
                <a:lnTo>
                  <a:pt x="30177" y="1846006"/>
                </a:lnTo>
                <a:lnTo>
                  <a:pt x="33581" y="1843062"/>
                </a:lnTo>
                <a:lnTo>
                  <a:pt x="36757" y="1840344"/>
                </a:lnTo>
                <a:lnTo>
                  <a:pt x="40615" y="1838079"/>
                </a:lnTo>
                <a:lnTo>
                  <a:pt x="44245" y="1835587"/>
                </a:lnTo>
                <a:lnTo>
                  <a:pt x="48102" y="1833322"/>
                </a:lnTo>
                <a:lnTo>
                  <a:pt x="51959" y="1831284"/>
                </a:lnTo>
                <a:lnTo>
                  <a:pt x="56044" y="1829472"/>
                </a:lnTo>
                <a:lnTo>
                  <a:pt x="60128" y="1827886"/>
                </a:lnTo>
                <a:lnTo>
                  <a:pt x="64439" y="1826527"/>
                </a:lnTo>
                <a:lnTo>
                  <a:pt x="68750" y="1825395"/>
                </a:lnTo>
                <a:lnTo>
                  <a:pt x="73288" y="1824262"/>
                </a:lnTo>
                <a:lnTo>
                  <a:pt x="77599" y="1823583"/>
                </a:lnTo>
                <a:lnTo>
                  <a:pt x="82364" y="1822903"/>
                </a:lnTo>
                <a:lnTo>
                  <a:pt x="86902" y="1822450"/>
                </a:lnTo>
                <a:close/>
                <a:moveTo>
                  <a:pt x="2282825" y="1685925"/>
                </a:moveTo>
                <a:lnTo>
                  <a:pt x="2412173" y="1745797"/>
                </a:lnTo>
                <a:lnTo>
                  <a:pt x="2422140" y="1750786"/>
                </a:lnTo>
                <a:lnTo>
                  <a:pt x="2426897" y="1753281"/>
                </a:lnTo>
                <a:lnTo>
                  <a:pt x="2431201" y="1756002"/>
                </a:lnTo>
                <a:lnTo>
                  <a:pt x="2435732" y="1758724"/>
                </a:lnTo>
                <a:lnTo>
                  <a:pt x="2439583" y="1761445"/>
                </a:lnTo>
                <a:lnTo>
                  <a:pt x="2443434" y="1764166"/>
                </a:lnTo>
                <a:lnTo>
                  <a:pt x="2447058" y="1767115"/>
                </a:lnTo>
                <a:lnTo>
                  <a:pt x="2450456" y="1769836"/>
                </a:lnTo>
                <a:lnTo>
                  <a:pt x="2453628" y="1773011"/>
                </a:lnTo>
                <a:lnTo>
                  <a:pt x="2456799" y="1775959"/>
                </a:lnTo>
                <a:lnTo>
                  <a:pt x="2459518" y="1778907"/>
                </a:lnTo>
                <a:lnTo>
                  <a:pt x="2462236" y="1782082"/>
                </a:lnTo>
                <a:lnTo>
                  <a:pt x="2464501" y="1785257"/>
                </a:lnTo>
                <a:lnTo>
                  <a:pt x="2466766" y="1788432"/>
                </a:lnTo>
                <a:lnTo>
                  <a:pt x="2468805" y="1791607"/>
                </a:lnTo>
                <a:lnTo>
                  <a:pt x="2470617" y="1794782"/>
                </a:lnTo>
                <a:lnTo>
                  <a:pt x="2472430" y="1798184"/>
                </a:lnTo>
                <a:lnTo>
                  <a:pt x="2474015" y="1801813"/>
                </a:lnTo>
                <a:lnTo>
                  <a:pt x="2475601" y="1805215"/>
                </a:lnTo>
                <a:lnTo>
                  <a:pt x="2477866" y="1812245"/>
                </a:lnTo>
                <a:lnTo>
                  <a:pt x="2479905" y="1819502"/>
                </a:lnTo>
                <a:lnTo>
                  <a:pt x="2481264" y="1826986"/>
                </a:lnTo>
                <a:lnTo>
                  <a:pt x="2482397" y="1834697"/>
                </a:lnTo>
                <a:lnTo>
                  <a:pt x="2482850" y="1842861"/>
                </a:lnTo>
                <a:lnTo>
                  <a:pt x="2482850" y="1851025"/>
                </a:lnTo>
                <a:lnTo>
                  <a:pt x="2482850" y="2068286"/>
                </a:lnTo>
                <a:lnTo>
                  <a:pt x="2482850" y="2076677"/>
                </a:lnTo>
                <a:lnTo>
                  <a:pt x="2482397" y="2084388"/>
                </a:lnTo>
                <a:lnTo>
                  <a:pt x="2481264" y="2092326"/>
                </a:lnTo>
                <a:lnTo>
                  <a:pt x="2479905" y="2099810"/>
                </a:lnTo>
                <a:lnTo>
                  <a:pt x="2477866" y="2107067"/>
                </a:lnTo>
                <a:lnTo>
                  <a:pt x="2475601" y="2114324"/>
                </a:lnTo>
                <a:lnTo>
                  <a:pt x="2474015" y="2117726"/>
                </a:lnTo>
                <a:lnTo>
                  <a:pt x="2472430" y="2121127"/>
                </a:lnTo>
                <a:lnTo>
                  <a:pt x="2470617" y="2124302"/>
                </a:lnTo>
                <a:lnTo>
                  <a:pt x="2468805" y="2127704"/>
                </a:lnTo>
                <a:lnTo>
                  <a:pt x="2466766" y="2130879"/>
                </a:lnTo>
                <a:lnTo>
                  <a:pt x="2464501" y="2134281"/>
                </a:lnTo>
                <a:lnTo>
                  <a:pt x="2462236" y="2137456"/>
                </a:lnTo>
                <a:lnTo>
                  <a:pt x="2459518" y="2140404"/>
                </a:lnTo>
                <a:lnTo>
                  <a:pt x="2456799" y="2143352"/>
                </a:lnTo>
                <a:lnTo>
                  <a:pt x="2453628" y="2146527"/>
                </a:lnTo>
                <a:lnTo>
                  <a:pt x="2450456" y="2149249"/>
                </a:lnTo>
                <a:lnTo>
                  <a:pt x="2447058" y="2152197"/>
                </a:lnTo>
                <a:lnTo>
                  <a:pt x="2443434" y="2154919"/>
                </a:lnTo>
                <a:lnTo>
                  <a:pt x="2439583" y="2157867"/>
                </a:lnTo>
                <a:lnTo>
                  <a:pt x="2435732" y="2160588"/>
                </a:lnTo>
                <a:lnTo>
                  <a:pt x="2431201" y="2163310"/>
                </a:lnTo>
                <a:lnTo>
                  <a:pt x="2426897" y="2165804"/>
                </a:lnTo>
                <a:lnTo>
                  <a:pt x="2422140" y="2168526"/>
                </a:lnTo>
                <a:lnTo>
                  <a:pt x="2412173" y="2173742"/>
                </a:lnTo>
                <a:lnTo>
                  <a:pt x="2282825" y="2233613"/>
                </a:lnTo>
                <a:lnTo>
                  <a:pt x="2282825" y="1685925"/>
                </a:lnTo>
                <a:close/>
                <a:moveTo>
                  <a:pt x="1216535" y="1436687"/>
                </a:moveTo>
                <a:lnTo>
                  <a:pt x="1274253" y="1436687"/>
                </a:lnTo>
                <a:lnTo>
                  <a:pt x="1303338" y="1492629"/>
                </a:lnTo>
                <a:lnTo>
                  <a:pt x="1283046" y="1513778"/>
                </a:lnTo>
                <a:lnTo>
                  <a:pt x="1301534" y="1642262"/>
                </a:lnTo>
                <a:lnTo>
                  <a:pt x="1245394" y="1852612"/>
                </a:lnTo>
                <a:lnTo>
                  <a:pt x="1189254" y="1642262"/>
                </a:lnTo>
                <a:lnTo>
                  <a:pt x="1207516" y="1513778"/>
                </a:lnTo>
                <a:lnTo>
                  <a:pt x="1187450" y="1492629"/>
                </a:lnTo>
                <a:lnTo>
                  <a:pt x="1216535" y="1436687"/>
                </a:lnTo>
                <a:close/>
                <a:moveTo>
                  <a:pt x="1389519" y="1379537"/>
                </a:moveTo>
                <a:lnTo>
                  <a:pt x="1401785" y="1384753"/>
                </a:lnTo>
                <a:lnTo>
                  <a:pt x="1434494" y="1399267"/>
                </a:lnTo>
                <a:lnTo>
                  <a:pt x="1456754" y="1409246"/>
                </a:lnTo>
                <a:lnTo>
                  <a:pt x="1481740" y="1420358"/>
                </a:lnTo>
                <a:lnTo>
                  <a:pt x="1508543" y="1432831"/>
                </a:lnTo>
                <a:lnTo>
                  <a:pt x="1536709" y="1446212"/>
                </a:lnTo>
                <a:lnTo>
                  <a:pt x="1565557" y="1460273"/>
                </a:lnTo>
                <a:lnTo>
                  <a:pt x="1593950" y="1474560"/>
                </a:lnTo>
                <a:lnTo>
                  <a:pt x="1607578" y="1481818"/>
                </a:lnTo>
                <a:lnTo>
                  <a:pt x="1621207" y="1489075"/>
                </a:lnTo>
                <a:lnTo>
                  <a:pt x="1634154" y="1496105"/>
                </a:lnTo>
                <a:lnTo>
                  <a:pt x="1646647" y="1503362"/>
                </a:lnTo>
                <a:lnTo>
                  <a:pt x="1658232" y="1509939"/>
                </a:lnTo>
                <a:lnTo>
                  <a:pt x="1669589" y="1516743"/>
                </a:lnTo>
                <a:lnTo>
                  <a:pt x="1679584" y="1523546"/>
                </a:lnTo>
                <a:lnTo>
                  <a:pt x="1688669" y="1529669"/>
                </a:lnTo>
                <a:lnTo>
                  <a:pt x="1697074" y="1536019"/>
                </a:lnTo>
                <a:lnTo>
                  <a:pt x="1704115" y="1541689"/>
                </a:lnTo>
                <a:lnTo>
                  <a:pt x="1707068" y="1544410"/>
                </a:lnTo>
                <a:lnTo>
                  <a:pt x="1709794" y="1547132"/>
                </a:lnTo>
                <a:lnTo>
                  <a:pt x="1712292" y="1549853"/>
                </a:lnTo>
                <a:lnTo>
                  <a:pt x="1714337" y="1552348"/>
                </a:lnTo>
                <a:lnTo>
                  <a:pt x="1716154" y="1554843"/>
                </a:lnTo>
                <a:lnTo>
                  <a:pt x="1717971" y="1558018"/>
                </a:lnTo>
                <a:lnTo>
                  <a:pt x="1721833" y="1565048"/>
                </a:lnTo>
                <a:lnTo>
                  <a:pt x="1726148" y="1573666"/>
                </a:lnTo>
                <a:lnTo>
                  <a:pt x="1730237" y="1583191"/>
                </a:lnTo>
                <a:lnTo>
                  <a:pt x="1734326" y="1593850"/>
                </a:lnTo>
                <a:lnTo>
                  <a:pt x="1738869" y="1605416"/>
                </a:lnTo>
                <a:lnTo>
                  <a:pt x="1742957" y="1618116"/>
                </a:lnTo>
                <a:lnTo>
                  <a:pt x="1747500" y="1631269"/>
                </a:lnTo>
                <a:lnTo>
                  <a:pt x="1751816" y="1645330"/>
                </a:lnTo>
                <a:lnTo>
                  <a:pt x="1755904" y="1659844"/>
                </a:lnTo>
                <a:lnTo>
                  <a:pt x="1764536" y="1690460"/>
                </a:lnTo>
                <a:lnTo>
                  <a:pt x="1773168" y="1722210"/>
                </a:lnTo>
                <a:lnTo>
                  <a:pt x="1781118" y="1753960"/>
                </a:lnTo>
                <a:lnTo>
                  <a:pt x="1788613" y="1785030"/>
                </a:lnTo>
                <a:lnTo>
                  <a:pt x="1795428" y="1814966"/>
                </a:lnTo>
                <a:lnTo>
                  <a:pt x="1801561" y="1842180"/>
                </a:lnTo>
                <a:lnTo>
                  <a:pt x="1807012" y="1866446"/>
                </a:lnTo>
                <a:lnTo>
                  <a:pt x="1814962" y="1902505"/>
                </a:lnTo>
                <a:lnTo>
                  <a:pt x="1817688" y="1916112"/>
                </a:lnTo>
                <a:lnTo>
                  <a:pt x="1244600" y="1916112"/>
                </a:lnTo>
                <a:lnTo>
                  <a:pt x="1389519" y="1379537"/>
                </a:lnTo>
                <a:close/>
                <a:moveTo>
                  <a:pt x="1100083" y="1379537"/>
                </a:moveTo>
                <a:lnTo>
                  <a:pt x="1244600" y="1916112"/>
                </a:lnTo>
                <a:lnTo>
                  <a:pt x="673100" y="1916112"/>
                </a:lnTo>
                <a:lnTo>
                  <a:pt x="676045" y="1902505"/>
                </a:lnTo>
                <a:lnTo>
                  <a:pt x="683520" y="1866446"/>
                </a:lnTo>
                <a:lnTo>
                  <a:pt x="688956" y="1842180"/>
                </a:lnTo>
                <a:lnTo>
                  <a:pt x="695072" y="1814966"/>
                </a:lnTo>
                <a:lnTo>
                  <a:pt x="702094" y="1785030"/>
                </a:lnTo>
                <a:lnTo>
                  <a:pt x="709569" y="1753960"/>
                </a:lnTo>
                <a:lnTo>
                  <a:pt x="717724" y="1722210"/>
                </a:lnTo>
                <a:lnTo>
                  <a:pt x="725878" y="1690460"/>
                </a:lnTo>
                <a:lnTo>
                  <a:pt x="734486" y="1659844"/>
                </a:lnTo>
                <a:lnTo>
                  <a:pt x="739016" y="1645330"/>
                </a:lnTo>
                <a:lnTo>
                  <a:pt x="743320" y="1631269"/>
                </a:lnTo>
                <a:lnTo>
                  <a:pt x="747397" y="1618116"/>
                </a:lnTo>
                <a:lnTo>
                  <a:pt x="751928" y="1605416"/>
                </a:lnTo>
                <a:lnTo>
                  <a:pt x="756005" y="1593850"/>
                </a:lnTo>
                <a:lnTo>
                  <a:pt x="760082" y="1583191"/>
                </a:lnTo>
                <a:lnTo>
                  <a:pt x="764386" y="1573666"/>
                </a:lnTo>
                <a:lnTo>
                  <a:pt x="768463" y="1565048"/>
                </a:lnTo>
                <a:lnTo>
                  <a:pt x="772314" y="1558018"/>
                </a:lnTo>
                <a:lnTo>
                  <a:pt x="774353" y="1554843"/>
                </a:lnTo>
                <a:lnTo>
                  <a:pt x="776165" y="1552348"/>
                </a:lnTo>
                <a:lnTo>
                  <a:pt x="778203" y="1549853"/>
                </a:lnTo>
                <a:lnTo>
                  <a:pt x="780695" y="1547132"/>
                </a:lnTo>
                <a:lnTo>
                  <a:pt x="783413" y="1544410"/>
                </a:lnTo>
                <a:lnTo>
                  <a:pt x="786358" y="1541689"/>
                </a:lnTo>
                <a:lnTo>
                  <a:pt x="793607" y="1536019"/>
                </a:lnTo>
                <a:lnTo>
                  <a:pt x="801535" y="1529669"/>
                </a:lnTo>
                <a:lnTo>
                  <a:pt x="810822" y="1523546"/>
                </a:lnTo>
                <a:lnTo>
                  <a:pt x="821015" y="1516743"/>
                </a:lnTo>
                <a:lnTo>
                  <a:pt x="831888" y="1509939"/>
                </a:lnTo>
                <a:lnTo>
                  <a:pt x="843893" y="1503362"/>
                </a:lnTo>
                <a:lnTo>
                  <a:pt x="855898" y="1496105"/>
                </a:lnTo>
                <a:lnTo>
                  <a:pt x="869263" y="1489075"/>
                </a:lnTo>
                <a:lnTo>
                  <a:pt x="882401" y="1481818"/>
                </a:lnTo>
                <a:lnTo>
                  <a:pt x="896445" y="1474560"/>
                </a:lnTo>
                <a:lnTo>
                  <a:pt x="924533" y="1460273"/>
                </a:lnTo>
                <a:lnTo>
                  <a:pt x="953074" y="1446212"/>
                </a:lnTo>
                <a:lnTo>
                  <a:pt x="981388" y="1432831"/>
                </a:lnTo>
                <a:lnTo>
                  <a:pt x="1008117" y="1420358"/>
                </a:lnTo>
                <a:lnTo>
                  <a:pt x="1033034" y="1409246"/>
                </a:lnTo>
                <a:lnTo>
                  <a:pt x="1055006" y="1399267"/>
                </a:lnTo>
                <a:lnTo>
                  <a:pt x="1088077" y="1384753"/>
                </a:lnTo>
                <a:lnTo>
                  <a:pt x="1100083" y="1379537"/>
                </a:lnTo>
                <a:close/>
                <a:moveTo>
                  <a:pt x="2282825" y="1227137"/>
                </a:moveTo>
                <a:lnTo>
                  <a:pt x="2412173" y="1287064"/>
                </a:lnTo>
                <a:lnTo>
                  <a:pt x="2422140" y="1292285"/>
                </a:lnTo>
                <a:lnTo>
                  <a:pt x="2426897" y="1294782"/>
                </a:lnTo>
                <a:lnTo>
                  <a:pt x="2431201" y="1297505"/>
                </a:lnTo>
                <a:lnTo>
                  <a:pt x="2435732" y="1300002"/>
                </a:lnTo>
                <a:lnTo>
                  <a:pt x="2439583" y="1302953"/>
                </a:lnTo>
                <a:lnTo>
                  <a:pt x="2443434" y="1305677"/>
                </a:lnTo>
                <a:lnTo>
                  <a:pt x="2447058" y="1308628"/>
                </a:lnTo>
                <a:lnTo>
                  <a:pt x="2450456" y="1311352"/>
                </a:lnTo>
                <a:lnTo>
                  <a:pt x="2453628" y="1314303"/>
                </a:lnTo>
                <a:lnTo>
                  <a:pt x="2456799" y="1317481"/>
                </a:lnTo>
                <a:lnTo>
                  <a:pt x="2459518" y="1320205"/>
                </a:lnTo>
                <a:lnTo>
                  <a:pt x="2462236" y="1323383"/>
                </a:lnTo>
                <a:lnTo>
                  <a:pt x="2464501" y="1326561"/>
                </a:lnTo>
                <a:lnTo>
                  <a:pt x="2466766" y="1329966"/>
                </a:lnTo>
                <a:lnTo>
                  <a:pt x="2468805" y="1332917"/>
                </a:lnTo>
                <a:lnTo>
                  <a:pt x="2470617" y="1336322"/>
                </a:lnTo>
                <a:lnTo>
                  <a:pt x="2472430" y="1339727"/>
                </a:lnTo>
                <a:lnTo>
                  <a:pt x="2474015" y="1343132"/>
                </a:lnTo>
                <a:lnTo>
                  <a:pt x="2475601" y="1346537"/>
                </a:lnTo>
                <a:lnTo>
                  <a:pt x="2477866" y="1353800"/>
                </a:lnTo>
                <a:lnTo>
                  <a:pt x="2479905" y="1361064"/>
                </a:lnTo>
                <a:lnTo>
                  <a:pt x="2481264" y="1368555"/>
                </a:lnTo>
                <a:lnTo>
                  <a:pt x="2482397" y="1376273"/>
                </a:lnTo>
                <a:lnTo>
                  <a:pt x="2482850" y="1384445"/>
                </a:lnTo>
                <a:lnTo>
                  <a:pt x="2482850" y="1392390"/>
                </a:lnTo>
                <a:lnTo>
                  <a:pt x="2482850" y="1609852"/>
                </a:lnTo>
                <a:lnTo>
                  <a:pt x="2482850" y="1618251"/>
                </a:lnTo>
                <a:lnTo>
                  <a:pt x="2482397" y="1626196"/>
                </a:lnTo>
                <a:lnTo>
                  <a:pt x="2481264" y="1634141"/>
                </a:lnTo>
                <a:lnTo>
                  <a:pt x="2479905" y="1641632"/>
                </a:lnTo>
                <a:lnTo>
                  <a:pt x="2477866" y="1648895"/>
                </a:lnTo>
                <a:lnTo>
                  <a:pt x="2475601" y="1655932"/>
                </a:lnTo>
                <a:lnTo>
                  <a:pt x="2474015" y="1659337"/>
                </a:lnTo>
                <a:lnTo>
                  <a:pt x="2472430" y="1662969"/>
                </a:lnTo>
                <a:lnTo>
                  <a:pt x="2470617" y="1666147"/>
                </a:lnTo>
                <a:lnTo>
                  <a:pt x="2468805" y="1669325"/>
                </a:lnTo>
                <a:lnTo>
                  <a:pt x="2466766" y="1672730"/>
                </a:lnTo>
                <a:lnTo>
                  <a:pt x="2464501" y="1675908"/>
                </a:lnTo>
                <a:lnTo>
                  <a:pt x="2462236" y="1678859"/>
                </a:lnTo>
                <a:lnTo>
                  <a:pt x="2459518" y="1682037"/>
                </a:lnTo>
                <a:lnTo>
                  <a:pt x="2456799" y="1685215"/>
                </a:lnTo>
                <a:lnTo>
                  <a:pt x="2453628" y="1687939"/>
                </a:lnTo>
                <a:lnTo>
                  <a:pt x="2450456" y="1691117"/>
                </a:lnTo>
                <a:lnTo>
                  <a:pt x="2447058" y="1694068"/>
                </a:lnTo>
                <a:lnTo>
                  <a:pt x="2443434" y="1696792"/>
                </a:lnTo>
                <a:lnTo>
                  <a:pt x="2439583" y="1699743"/>
                </a:lnTo>
                <a:lnTo>
                  <a:pt x="2435732" y="1702240"/>
                </a:lnTo>
                <a:lnTo>
                  <a:pt x="2431201" y="1705190"/>
                </a:lnTo>
                <a:lnTo>
                  <a:pt x="2426897" y="1707687"/>
                </a:lnTo>
                <a:lnTo>
                  <a:pt x="2422140" y="1710411"/>
                </a:lnTo>
                <a:lnTo>
                  <a:pt x="2412173" y="1715178"/>
                </a:lnTo>
                <a:lnTo>
                  <a:pt x="2406963" y="1717675"/>
                </a:lnTo>
                <a:lnTo>
                  <a:pt x="2282825" y="1660018"/>
                </a:lnTo>
                <a:lnTo>
                  <a:pt x="2282825" y="1227137"/>
                </a:lnTo>
                <a:close/>
                <a:moveTo>
                  <a:pt x="91667" y="1182687"/>
                </a:moveTo>
                <a:lnTo>
                  <a:pt x="370523" y="1182687"/>
                </a:lnTo>
                <a:lnTo>
                  <a:pt x="375061" y="1182913"/>
                </a:lnTo>
                <a:lnTo>
                  <a:pt x="379826" y="1183140"/>
                </a:lnTo>
                <a:lnTo>
                  <a:pt x="384137" y="1183593"/>
                </a:lnTo>
                <a:lnTo>
                  <a:pt x="388902" y="1184499"/>
                </a:lnTo>
                <a:lnTo>
                  <a:pt x="393213" y="1185405"/>
                </a:lnTo>
                <a:lnTo>
                  <a:pt x="397524" y="1186764"/>
                </a:lnTo>
                <a:lnTo>
                  <a:pt x="401835" y="1188349"/>
                </a:lnTo>
                <a:lnTo>
                  <a:pt x="405919" y="1189935"/>
                </a:lnTo>
                <a:lnTo>
                  <a:pt x="409777" y="1191747"/>
                </a:lnTo>
                <a:lnTo>
                  <a:pt x="414088" y="1193785"/>
                </a:lnTo>
                <a:lnTo>
                  <a:pt x="417718" y="1195824"/>
                </a:lnTo>
                <a:lnTo>
                  <a:pt x="421575" y="1198089"/>
                </a:lnTo>
                <a:lnTo>
                  <a:pt x="425206" y="1200807"/>
                </a:lnTo>
                <a:lnTo>
                  <a:pt x="428609" y="1203298"/>
                </a:lnTo>
                <a:lnTo>
                  <a:pt x="432013" y="1206243"/>
                </a:lnTo>
                <a:lnTo>
                  <a:pt x="434962" y="1209187"/>
                </a:lnTo>
                <a:lnTo>
                  <a:pt x="438139" y="1212358"/>
                </a:lnTo>
                <a:lnTo>
                  <a:pt x="441088" y="1215756"/>
                </a:lnTo>
                <a:lnTo>
                  <a:pt x="443584" y="1219154"/>
                </a:lnTo>
                <a:lnTo>
                  <a:pt x="446307" y="1222778"/>
                </a:lnTo>
                <a:lnTo>
                  <a:pt x="448803" y="1226402"/>
                </a:lnTo>
                <a:lnTo>
                  <a:pt x="450845" y="1230026"/>
                </a:lnTo>
                <a:lnTo>
                  <a:pt x="452887" y="1233876"/>
                </a:lnTo>
                <a:lnTo>
                  <a:pt x="454702" y="1237953"/>
                </a:lnTo>
                <a:lnTo>
                  <a:pt x="456291" y="1242257"/>
                </a:lnTo>
                <a:lnTo>
                  <a:pt x="457879" y="1246334"/>
                </a:lnTo>
                <a:lnTo>
                  <a:pt x="459240" y="1250411"/>
                </a:lnTo>
                <a:lnTo>
                  <a:pt x="460148" y="1254941"/>
                </a:lnTo>
                <a:lnTo>
                  <a:pt x="461055" y="1259471"/>
                </a:lnTo>
                <a:lnTo>
                  <a:pt x="461509" y="1264001"/>
                </a:lnTo>
                <a:lnTo>
                  <a:pt x="461736" y="1268531"/>
                </a:lnTo>
                <a:lnTo>
                  <a:pt x="461963" y="1273061"/>
                </a:lnTo>
                <a:lnTo>
                  <a:pt x="461736" y="1277591"/>
                </a:lnTo>
                <a:lnTo>
                  <a:pt x="461509" y="1282348"/>
                </a:lnTo>
                <a:lnTo>
                  <a:pt x="461055" y="1286651"/>
                </a:lnTo>
                <a:lnTo>
                  <a:pt x="460148" y="1291408"/>
                </a:lnTo>
                <a:lnTo>
                  <a:pt x="459240" y="1295485"/>
                </a:lnTo>
                <a:lnTo>
                  <a:pt x="457879" y="1300015"/>
                </a:lnTo>
                <a:lnTo>
                  <a:pt x="456291" y="1304092"/>
                </a:lnTo>
                <a:lnTo>
                  <a:pt x="454702" y="1308169"/>
                </a:lnTo>
                <a:lnTo>
                  <a:pt x="452887" y="1312246"/>
                </a:lnTo>
                <a:lnTo>
                  <a:pt x="450845" y="1316323"/>
                </a:lnTo>
                <a:lnTo>
                  <a:pt x="448803" y="1319947"/>
                </a:lnTo>
                <a:lnTo>
                  <a:pt x="446307" y="1323571"/>
                </a:lnTo>
                <a:lnTo>
                  <a:pt x="443584" y="1327195"/>
                </a:lnTo>
                <a:lnTo>
                  <a:pt x="441088" y="1330366"/>
                </a:lnTo>
                <a:lnTo>
                  <a:pt x="438139" y="1333764"/>
                </a:lnTo>
                <a:lnTo>
                  <a:pt x="434962" y="1336935"/>
                </a:lnTo>
                <a:lnTo>
                  <a:pt x="432013" y="1340106"/>
                </a:lnTo>
                <a:lnTo>
                  <a:pt x="428609" y="1342824"/>
                </a:lnTo>
                <a:lnTo>
                  <a:pt x="425206" y="1345542"/>
                </a:lnTo>
                <a:lnTo>
                  <a:pt x="421575" y="1348033"/>
                </a:lnTo>
                <a:lnTo>
                  <a:pt x="417718" y="1350525"/>
                </a:lnTo>
                <a:lnTo>
                  <a:pt x="414088" y="1352563"/>
                </a:lnTo>
                <a:lnTo>
                  <a:pt x="409777" y="1354602"/>
                </a:lnTo>
                <a:lnTo>
                  <a:pt x="405919" y="1356414"/>
                </a:lnTo>
                <a:lnTo>
                  <a:pt x="401835" y="1357999"/>
                </a:lnTo>
                <a:lnTo>
                  <a:pt x="397524" y="1359585"/>
                </a:lnTo>
                <a:lnTo>
                  <a:pt x="393213" y="1360717"/>
                </a:lnTo>
                <a:lnTo>
                  <a:pt x="388902" y="1361850"/>
                </a:lnTo>
                <a:lnTo>
                  <a:pt x="384137" y="1362529"/>
                </a:lnTo>
                <a:lnTo>
                  <a:pt x="379826" y="1363209"/>
                </a:lnTo>
                <a:lnTo>
                  <a:pt x="375061" y="1363435"/>
                </a:lnTo>
                <a:lnTo>
                  <a:pt x="370523" y="1363662"/>
                </a:lnTo>
                <a:lnTo>
                  <a:pt x="91667" y="1363662"/>
                </a:lnTo>
                <a:lnTo>
                  <a:pt x="86902" y="1363435"/>
                </a:lnTo>
                <a:lnTo>
                  <a:pt x="82364" y="1363209"/>
                </a:lnTo>
                <a:lnTo>
                  <a:pt x="77599" y="1362529"/>
                </a:lnTo>
                <a:lnTo>
                  <a:pt x="73288" y="1361850"/>
                </a:lnTo>
                <a:lnTo>
                  <a:pt x="68750" y="1360717"/>
                </a:lnTo>
                <a:lnTo>
                  <a:pt x="64439" y="1359585"/>
                </a:lnTo>
                <a:lnTo>
                  <a:pt x="60128" y="1357999"/>
                </a:lnTo>
                <a:lnTo>
                  <a:pt x="56044" y="1356414"/>
                </a:lnTo>
                <a:lnTo>
                  <a:pt x="51959" y="1354602"/>
                </a:lnTo>
                <a:lnTo>
                  <a:pt x="48102" y="1352563"/>
                </a:lnTo>
                <a:lnTo>
                  <a:pt x="44245" y="1350525"/>
                </a:lnTo>
                <a:lnTo>
                  <a:pt x="40615" y="1348033"/>
                </a:lnTo>
                <a:lnTo>
                  <a:pt x="36757" y="1345542"/>
                </a:lnTo>
                <a:lnTo>
                  <a:pt x="33581" y="1342824"/>
                </a:lnTo>
                <a:lnTo>
                  <a:pt x="30177" y="1340106"/>
                </a:lnTo>
                <a:lnTo>
                  <a:pt x="26774" y="1336935"/>
                </a:lnTo>
                <a:lnTo>
                  <a:pt x="23824" y="1333764"/>
                </a:lnTo>
                <a:lnTo>
                  <a:pt x="21101" y="1330366"/>
                </a:lnTo>
                <a:lnTo>
                  <a:pt x="18152" y="1327195"/>
                </a:lnTo>
                <a:lnTo>
                  <a:pt x="15656" y="1323571"/>
                </a:lnTo>
                <a:lnTo>
                  <a:pt x="13160" y="1319947"/>
                </a:lnTo>
                <a:lnTo>
                  <a:pt x="11118" y="1316323"/>
                </a:lnTo>
                <a:lnTo>
                  <a:pt x="9076" y="1312246"/>
                </a:lnTo>
                <a:lnTo>
                  <a:pt x="7261" y="1308169"/>
                </a:lnTo>
                <a:lnTo>
                  <a:pt x="5446" y="1304092"/>
                </a:lnTo>
                <a:lnTo>
                  <a:pt x="4084" y="1300015"/>
                </a:lnTo>
                <a:lnTo>
                  <a:pt x="2950" y="1295485"/>
                </a:lnTo>
                <a:lnTo>
                  <a:pt x="1815" y="1291408"/>
                </a:lnTo>
                <a:lnTo>
                  <a:pt x="1134" y="1286651"/>
                </a:lnTo>
                <a:lnTo>
                  <a:pt x="454" y="1282348"/>
                </a:lnTo>
                <a:lnTo>
                  <a:pt x="0" y="1277591"/>
                </a:lnTo>
                <a:lnTo>
                  <a:pt x="0" y="1273061"/>
                </a:lnTo>
                <a:lnTo>
                  <a:pt x="0" y="1268531"/>
                </a:lnTo>
                <a:lnTo>
                  <a:pt x="454" y="1264001"/>
                </a:lnTo>
                <a:lnTo>
                  <a:pt x="1134" y="1259471"/>
                </a:lnTo>
                <a:lnTo>
                  <a:pt x="1815" y="1254941"/>
                </a:lnTo>
                <a:lnTo>
                  <a:pt x="2950" y="1250411"/>
                </a:lnTo>
                <a:lnTo>
                  <a:pt x="4084" y="1246334"/>
                </a:lnTo>
                <a:lnTo>
                  <a:pt x="5446" y="1242257"/>
                </a:lnTo>
                <a:lnTo>
                  <a:pt x="7261" y="1237953"/>
                </a:lnTo>
                <a:lnTo>
                  <a:pt x="9076" y="1233876"/>
                </a:lnTo>
                <a:lnTo>
                  <a:pt x="11118" y="1230026"/>
                </a:lnTo>
                <a:lnTo>
                  <a:pt x="13160" y="1226402"/>
                </a:lnTo>
                <a:lnTo>
                  <a:pt x="15656" y="1222778"/>
                </a:lnTo>
                <a:lnTo>
                  <a:pt x="18152" y="1219154"/>
                </a:lnTo>
                <a:lnTo>
                  <a:pt x="21101" y="1215756"/>
                </a:lnTo>
                <a:lnTo>
                  <a:pt x="23824" y="1212358"/>
                </a:lnTo>
                <a:lnTo>
                  <a:pt x="26774" y="1209187"/>
                </a:lnTo>
                <a:lnTo>
                  <a:pt x="30177" y="1206243"/>
                </a:lnTo>
                <a:lnTo>
                  <a:pt x="33581" y="1203298"/>
                </a:lnTo>
                <a:lnTo>
                  <a:pt x="36757" y="1200807"/>
                </a:lnTo>
                <a:lnTo>
                  <a:pt x="40615" y="1198089"/>
                </a:lnTo>
                <a:lnTo>
                  <a:pt x="44245" y="1195824"/>
                </a:lnTo>
                <a:lnTo>
                  <a:pt x="48102" y="1193785"/>
                </a:lnTo>
                <a:lnTo>
                  <a:pt x="51959" y="1191747"/>
                </a:lnTo>
                <a:lnTo>
                  <a:pt x="56044" y="1189935"/>
                </a:lnTo>
                <a:lnTo>
                  <a:pt x="60128" y="1188349"/>
                </a:lnTo>
                <a:lnTo>
                  <a:pt x="64439" y="1186764"/>
                </a:lnTo>
                <a:lnTo>
                  <a:pt x="68750" y="1185405"/>
                </a:lnTo>
                <a:lnTo>
                  <a:pt x="73288" y="1184499"/>
                </a:lnTo>
                <a:lnTo>
                  <a:pt x="77599" y="1183593"/>
                </a:lnTo>
                <a:lnTo>
                  <a:pt x="82364" y="1183140"/>
                </a:lnTo>
                <a:lnTo>
                  <a:pt x="86902" y="1182913"/>
                </a:lnTo>
                <a:lnTo>
                  <a:pt x="91667" y="1182687"/>
                </a:lnTo>
                <a:close/>
                <a:moveTo>
                  <a:pt x="1390308" y="782637"/>
                </a:moveTo>
                <a:lnTo>
                  <a:pt x="1396663" y="786039"/>
                </a:lnTo>
                <a:lnTo>
                  <a:pt x="1402564" y="789894"/>
                </a:lnTo>
                <a:lnTo>
                  <a:pt x="1408238" y="793749"/>
                </a:lnTo>
                <a:lnTo>
                  <a:pt x="1413458" y="797831"/>
                </a:lnTo>
                <a:lnTo>
                  <a:pt x="1418225" y="802140"/>
                </a:lnTo>
                <a:lnTo>
                  <a:pt x="1422764" y="806449"/>
                </a:lnTo>
                <a:lnTo>
                  <a:pt x="1426849" y="811439"/>
                </a:lnTo>
                <a:lnTo>
                  <a:pt x="1430935" y="816428"/>
                </a:lnTo>
                <a:lnTo>
                  <a:pt x="1434112" y="821417"/>
                </a:lnTo>
                <a:lnTo>
                  <a:pt x="1437516" y="826860"/>
                </a:lnTo>
                <a:lnTo>
                  <a:pt x="1440694" y="832303"/>
                </a:lnTo>
                <a:lnTo>
                  <a:pt x="1443644" y="837973"/>
                </a:lnTo>
                <a:lnTo>
                  <a:pt x="1446141" y="843869"/>
                </a:lnTo>
                <a:lnTo>
                  <a:pt x="1448411" y="849765"/>
                </a:lnTo>
                <a:lnTo>
                  <a:pt x="1450907" y="856115"/>
                </a:lnTo>
                <a:lnTo>
                  <a:pt x="1452723" y="862465"/>
                </a:lnTo>
                <a:lnTo>
                  <a:pt x="1454766" y="869042"/>
                </a:lnTo>
                <a:lnTo>
                  <a:pt x="1456581" y="875846"/>
                </a:lnTo>
                <a:lnTo>
                  <a:pt x="1459759" y="889680"/>
                </a:lnTo>
                <a:lnTo>
                  <a:pt x="1462709" y="904648"/>
                </a:lnTo>
                <a:lnTo>
                  <a:pt x="1465433" y="919842"/>
                </a:lnTo>
                <a:lnTo>
                  <a:pt x="1471107" y="952499"/>
                </a:lnTo>
                <a:lnTo>
                  <a:pt x="1474284" y="969735"/>
                </a:lnTo>
                <a:lnTo>
                  <a:pt x="1477462" y="987424"/>
                </a:lnTo>
                <a:lnTo>
                  <a:pt x="1483363" y="988785"/>
                </a:lnTo>
                <a:lnTo>
                  <a:pt x="1489037" y="990146"/>
                </a:lnTo>
                <a:lnTo>
                  <a:pt x="1494484" y="992187"/>
                </a:lnTo>
                <a:lnTo>
                  <a:pt x="1499704" y="994228"/>
                </a:lnTo>
                <a:lnTo>
                  <a:pt x="1504470" y="996949"/>
                </a:lnTo>
                <a:lnTo>
                  <a:pt x="1509237" y="999671"/>
                </a:lnTo>
                <a:lnTo>
                  <a:pt x="1513549" y="1003073"/>
                </a:lnTo>
                <a:lnTo>
                  <a:pt x="1517407" y="1006474"/>
                </a:lnTo>
                <a:lnTo>
                  <a:pt x="1521493" y="1010330"/>
                </a:lnTo>
                <a:lnTo>
                  <a:pt x="1525124" y="1014185"/>
                </a:lnTo>
                <a:lnTo>
                  <a:pt x="1528075" y="1018721"/>
                </a:lnTo>
                <a:lnTo>
                  <a:pt x="1530798" y="1023030"/>
                </a:lnTo>
                <a:lnTo>
                  <a:pt x="1533068" y="1027792"/>
                </a:lnTo>
                <a:lnTo>
                  <a:pt x="1535110" y="1032555"/>
                </a:lnTo>
                <a:lnTo>
                  <a:pt x="1536472" y="1037771"/>
                </a:lnTo>
                <a:lnTo>
                  <a:pt x="1537607" y="1043214"/>
                </a:lnTo>
                <a:lnTo>
                  <a:pt x="1538288" y="1048657"/>
                </a:lnTo>
                <a:lnTo>
                  <a:pt x="1538288" y="1054326"/>
                </a:lnTo>
                <a:lnTo>
                  <a:pt x="1537834" y="1060223"/>
                </a:lnTo>
                <a:lnTo>
                  <a:pt x="1536699" y="1066119"/>
                </a:lnTo>
                <a:lnTo>
                  <a:pt x="1535110" y="1072016"/>
                </a:lnTo>
                <a:lnTo>
                  <a:pt x="1533068" y="1078366"/>
                </a:lnTo>
                <a:lnTo>
                  <a:pt x="1530117" y="1084489"/>
                </a:lnTo>
                <a:lnTo>
                  <a:pt x="1526940" y="1091066"/>
                </a:lnTo>
                <a:lnTo>
                  <a:pt x="1522854" y="1097416"/>
                </a:lnTo>
                <a:lnTo>
                  <a:pt x="1518315" y="1103766"/>
                </a:lnTo>
                <a:lnTo>
                  <a:pt x="1512868" y="1110342"/>
                </a:lnTo>
                <a:lnTo>
                  <a:pt x="1506967" y="1116919"/>
                </a:lnTo>
                <a:lnTo>
                  <a:pt x="1500158" y="1123496"/>
                </a:lnTo>
                <a:lnTo>
                  <a:pt x="1492668" y="1129846"/>
                </a:lnTo>
                <a:lnTo>
                  <a:pt x="1484271" y="1136650"/>
                </a:lnTo>
                <a:lnTo>
                  <a:pt x="1474965" y="1143000"/>
                </a:lnTo>
                <a:lnTo>
                  <a:pt x="1472696" y="1155019"/>
                </a:lnTo>
                <a:lnTo>
                  <a:pt x="1469745" y="1167266"/>
                </a:lnTo>
                <a:lnTo>
                  <a:pt x="1466568" y="1179059"/>
                </a:lnTo>
                <a:lnTo>
                  <a:pt x="1462936" y="1190851"/>
                </a:lnTo>
                <a:lnTo>
                  <a:pt x="1459078" y="1202417"/>
                </a:lnTo>
                <a:lnTo>
                  <a:pt x="1454993" y="1213984"/>
                </a:lnTo>
                <a:lnTo>
                  <a:pt x="1450680" y="1225323"/>
                </a:lnTo>
                <a:lnTo>
                  <a:pt x="1445687" y="1236435"/>
                </a:lnTo>
                <a:lnTo>
                  <a:pt x="1440467" y="1247321"/>
                </a:lnTo>
                <a:lnTo>
                  <a:pt x="1435020" y="1257980"/>
                </a:lnTo>
                <a:lnTo>
                  <a:pt x="1429346" y="1268412"/>
                </a:lnTo>
                <a:lnTo>
                  <a:pt x="1423218" y="1278391"/>
                </a:lnTo>
                <a:lnTo>
                  <a:pt x="1416863" y="1288369"/>
                </a:lnTo>
                <a:lnTo>
                  <a:pt x="1410281" y="1297894"/>
                </a:lnTo>
                <a:lnTo>
                  <a:pt x="1403245" y="1307193"/>
                </a:lnTo>
                <a:lnTo>
                  <a:pt x="1395982" y="1316037"/>
                </a:lnTo>
                <a:lnTo>
                  <a:pt x="1388719" y="1324655"/>
                </a:lnTo>
                <a:lnTo>
                  <a:pt x="1381003" y="1332593"/>
                </a:lnTo>
                <a:lnTo>
                  <a:pt x="1373059" y="1340077"/>
                </a:lnTo>
                <a:lnTo>
                  <a:pt x="1364661" y="1347334"/>
                </a:lnTo>
                <a:lnTo>
                  <a:pt x="1356037" y="1354364"/>
                </a:lnTo>
                <a:lnTo>
                  <a:pt x="1347639" y="1360714"/>
                </a:lnTo>
                <a:lnTo>
                  <a:pt x="1338561" y="1366610"/>
                </a:lnTo>
                <a:lnTo>
                  <a:pt x="1329028" y="1371827"/>
                </a:lnTo>
                <a:lnTo>
                  <a:pt x="1319723" y="1376816"/>
                </a:lnTo>
                <a:lnTo>
                  <a:pt x="1310190" y="1380898"/>
                </a:lnTo>
                <a:lnTo>
                  <a:pt x="1300431" y="1384527"/>
                </a:lnTo>
                <a:lnTo>
                  <a:pt x="1295211" y="1386341"/>
                </a:lnTo>
                <a:lnTo>
                  <a:pt x="1290218" y="1387702"/>
                </a:lnTo>
                <a:lnTo>
                  <a:pt x="1284997" y="1389062"/>
                </a:lnTo>
                <a:lnTo>
                  <a:pt x="1279777" y="1390196"/>
                </a:lnTo>
                <a:lnTo>
                  <a:pt x="1274557" y="1391330"/>
                </a:lnTo>
                <a:lnTo>
                  <a:pt x="1269110" y="1392010"/>
                </a:lnTo>
                <a:lnTo>
                  <a:pt x="1264117" y="1392691"/>
                </a:lnTo>
                <a:lnTo>
                  <a:pt x="1258670" y="1393371"/>
                </a:lnTo>
                <a:lnTo>
                  <a:pt x="1253223" y="1393825"/>
                </a:lnTo>
                <a:lnTo>
                  <a:pt x="1247776" y="1393825"/>
                </a:lnTo>
                <a:lnTo>
                  <a:pt x="1242328" y="1393825"/>
                </a:lnTo>
                <a:lnTo>
                  <a:pt x="1236881" y="1393371"/>
                </a:lnTo>
                <a:lnTo>
                  <a:pt x="1231661" y="1392691"/>
                </a:lnTo>
                <a:lnTo>
                  <a:pt x="1226214" y="1392010"/>
                </a:lnTo>
                <a:lnTo>
                  <a:pt x="1220994" y="1391330"/>
                </a:lnTo>
                <a:lnTo>
                  <a:pt x="1215774" y="1390196"/>
                </a:lnTo>
                <a:lnTo>
                  <a:pt x="1210554" y="1389062"/>
                </a:lnTo>
                <a:lnTo>
                  <a:pt x="1205333" y="1387702"/>
                </a:lnTo>
                <a:lnTo>
                  <a:pt x="1200113" y="1386341"/>
                </a:lnTo>
                <a:lnTo>
                  <a:pt x="1195347" y="1384527"/>
                </a:lnTo>
                <a:lnTo>
                  <a:pt x="1185361" y="1380898"/>
                </a:lnTo>
                <a:lnTo>
                  <a:pt x="1175828" y="1376816"/>
                </a:lnTo>
                <a:lnTo>
                  <a:pt x="1166296" y="1371827"/>
                </a:lnTo>
                <a:lnTo>
                  <a:pt x="1157217" y="1366610"/>
                </a:lnTo>
                <a:lnTo>
                  <a:pt x="1148139" y="1360714"/>
                </a:lnTo>
                <a:lnTo>
                  <a:pt x="1139514" y="1354364"/>
                </a:lnTo>
                <a:lnTo>
                  <a:pt x="1130890" y="1347334"/>
                </a:lnTo>
                <a:lnTo>
                  <a:pt x="1122492" y="1340077"/>
                </a:lnTo>
                <a:lnTo>
                  <a:pt x="1114548" y="1332593"/>
                </a:lnTo>
                <a:lnTo>
                  <a:pt x="1106832" y="1324655"/>
                </a:lnTo>
                <a:lnTo>
                  <a:pt x="1099569" y="1316037"/>
                </a:lnTo>
                <a:lnTo>
                  <a:pt x="1092306" y="1307193"/>
                </a:lnTo>
                <a:lnTo>
                  <a:pt x="1085270" y="1297894"/>
                </a:lnTo>
                <a:lnTo>
                  <a:pt x="1078688" y="1288369"/>
                </a:lnTo>
                <a:lnTo>
                  <a:pt x="1072333" y="1278391"/>
                </a:lnTo>
                <a:lnTo>
                  <a:pt x="1066205" y="1268412"/>
                </a:lnTo>
                <a:lnTo>
                  <a:pt x="1060531" y="1257980"/>
                </a:lnTo>
                <a:lnTo>
                  <a:pt x="1055084" y="1247321"/>
                </a:lnTo>
                <a:lnTo>
                  <a:pt x="1049864" y="1236435"/>
                </a:lnTo>
                <a:lnTo>
                  <a:pt x="1045098" y="1225323"/>
                </a:lnTo>
                <a:lnTo>
                  <a:pt x="1040558" y="1213984"/>
                </a:lnTo>
                <a:lnTo>
                  <a:pt x="1036473" y="1202417"/>
                </a:lnTo>
                <a:lnTo>
                  <a:pt x="1032615" y="1190851"/>
                </a:lnTo>
                <a:lnTo>
                  <a:pt x="1028983" y="1179059"/>
                </a:lnTo>
                <a:lnTo>
                  <a:pt x="1025806" y="1167266"/>
                </a:lnTo>
                <a:lnTo>
                  <a:pt x="1022855" y="1155019"/>
                </a:lnTo>
                <a:lnTo>
                  <a:pt x="1020586" y="1143000"/>
                </a:lnTo>
                <a:lnTo>
                  <a:pt x="1011507" y="1136650"/>
                </a:lnTo>
                <a:lnTo>
                  <a:pt x="1003336" y="1129846"/>
                </a:lnTo>
                <a:lnTo>
                  <a:pt x="995620" y="1123496"/>
                </a:lnTo>
                <a:lnTo>
                  <a:pt x="988811" y="1116919"/>
                </a:lnTo>
                <a:lnTo>
                  <a:pt x="982683" y="1110342"/>
                </a:lnTo>
                <a:lnTo>
                  <a:pt x="977236" y="1103766"/>
                </a:lnTo>
                <a:lnTo>
                  <a:pt x="972696" y="1097416"/>
                </a:lnTo>
                <a:lnTo>
                  <a:pt x="968838" y="1091066"/>
                </a:lnTo>
                <a:lnTo>
                  <a:pt x="965434" y="1084489"/>
                </a:lnTo>
                <a:lnTo>
                  <a:pt x="962483" y="1078366"/>
                </a:lnTo>
                <a:lnTo>
                  <a:pt x="960440" y="1072016"/>
                </a:lnTo>
                <a:lnTo>
                  <a:pt x="958852" y="1066119"/>
                </a:lnTo>
                <a:lnTo>
                  <a:pt x="957944" y="1060223"/>
                </a:lnTo>
                <a:lnTo>
                  <a:pt x="957263" y="1054326"/>
                </a:lnTo>
                <a:lnTo>
                  <a:pt x="957263" y="1048657"/>
                </a:lnTo>
                <a:lnTo>
                  <a:pt x="958171" y="1043214"/>
                </a:lnTo>
                <a:lnTo>
                  <a:pt x="959079" y="1037771"/>
                </a:lnTo>
                <a:lnTo>
                  <a:pt x="960440" y="1032555"/>
                </a:lnTo>
                <a:lnTo>
                  <a:pt x="962483" y="1027792"/>
                </a:lnTo>
                <a:lnTo>
                  <a:pt x="964753" y="1023030"/>
                </a:lnTo>
                <a:lnTo>
                  <a:pt x="967476" y="1018721"/>
                </a:lnTo>
                <a:lnTo>
                  <a:pt x="970654" y="1014185"/>
                </a:lnTo>
                <a:lnTo>
                  <a:pt x="974285" y="1010330"/>
                </a:lnTo>
                <a:lnTo>
                  <a:pt x="978144" y="1006474"/>
                </a:lnTo>
                <a:lnTo>
                  <a:pt x="982002" y="1003073"/>
                </a:lnTo>
                <a:lnTo>
                  <a:pt x="986541" y="999671"/>
                </a:lnTo>
                <a:lnTo>
                  <a:pt x="991307" y="996949"/>
                </a:lnTo>
                <a:lnTo>
                  <a:pt x="996301" y="994228"/>
                </a:lnTo>
                <a:lnTo>
                  <a:pt x="1001521" y="992187"/>
                </a:lnTo>
                <a:lnTo>
                  <a:pt x="1006514" y="990146"/>
                </a:lnTo>
                <a:lnTo>
                  <a:pt x="1012415" y="988785"/>
                </a:lnTo>
                <a:lnTo>
                  <a:pt x="1018089" y="987424"/>
                </a:lnTo>
                <a:lnTo>
                  <a:pt x="1022401" y="964292"/>
                </a:lnTo>
                <a:lnTo>
                  <a:pt x="1026260" y="941840"/>
                </a:lnTo>
                <a:lnTo>
                  <a:pt x="1029891" y="920523"/>
                </a:lnTo>
                <a:lnTo>
                  <a:pt x="1033749" y="900339"/>
                </a:lnTo>
                <a:lnTo>
                  <a:pt x="1035792" y="890587"/>
                </a:lnTo>
                <a:lnTo>
                  <a:pt x="1037835" y="881289"/>
                </a:lnTo>
                <a:lnTo>
                  <a:pt x="1040104" y="872217"/>
                </a:lnTo>
                <a:lnTo>
                  <a:pt x="1042374" y="863373"/>
                </a:lnTo>
                <a:lnTo>
                  <a:pt x="1045325" y="854981"/>
                </a:lnTo>
                <a:lnTo>
                  <a:pt x="1048048" y="846817"/>
                </a:lnTo>
                <a:lnTo>
                  <a:pt x="1051453" y="838880"/>
                </a:lnTo>
                <a:lnTo>
                  <a:pt x="1055311" y="831396"/>
                </a:lnTo>
                <a:lnTo>
                  <a:pt x="1062574" y="834117"/>
                </a:lnTo>
                <a:lnTo>
                  <a:pt x="1072787" y="837065"/>
                </a:lnTo>
                <a:lnTo>
                  <a:pt x="1085270" y="840467"/>
                </a:lnTo>
                <a:lnTo>
                  <a:pt x="1092306" y="842281"/>
                </a:lnTo>
                <a:lnTo>
                  <a:pt x="1100023" y="843869"/>
                </a:lnTo>
                <a:lnTo>
                  <a:pt x="1108420" y="845456"/>
                </a:lnTo>
                <a:lnTo>
                  <a:pt x="1116818" y="847044"/>
                </a:lnTo>
                <a:lnTo>
                  <a:pt x="1126123" y="848178"/>
                </a:lnTo>
                <a:lnTo>
                  <a:pt x="1135883" y="849539"/>
                </a:lnTo>
                <a:lnTo>
                  <a:pt x="1145869" y="850673"/>
                </a:lnTo>
                <a:lnTo>
                  <a:pt x="1156309" y="851126"/>
                </a:lnTo>
                <a:lnTo>
                  <a:pt x="1167204" y="851580"/>
                </a:lnTo>
                <a:lnTo>
                  <a:pt x="1178552" y="851806"/>
                </a:lnTo>
                <a:lnTo>
                  <a:pt x="1190354" y="851580"/>
                </a:lnTo>
                <a:lnTo>
                  <a:pt x="1202156" y="851126"/>
                </a:lnTo>
                <a:lnTo>
                  <a:pt x="1214412" y="849992"/>
                </a:lnTo>
                <a:lnTo>
                  <a:pt x="1226895" y="848631"/>
                </a:lnTo>
                <a:lnTo>
                  <a:pt x="1239605" y="846364"/>
                </a:lnTo>
                <a:lnTo>
                  <a:pt x="1252542" y="844096"/>
                </a:lnTo>
                <a:lnTo>
                  <a:pt x="1265933" y="840921"/>
                </a:lnTo>
                <a:lnTo>
                  <a:pt x="1279323" y="837292"/>
                </a:lnTo>
                <a:lnTo>
                  <a:pt x="1292714" y="832983"/>
                </a:lnTo>
                <a:lnTo>
                  <a:pt x="1306559" y="827994"/>
                </a:lnTo>
                <a:lnTo>
                  <a:pt x="1313368" y="825499"/>
                </a:lnTo>
                <a:lnTo>
                  <a:pt x="1320404" y="822551"/>
                </a:lnTo>
                <a:lnTo>
                  <a:pt x="1327212" y="819603"/>
                </a:lnTo>
                <a:lnTo>
                  <a:pt x="1334248" y="816201"/>
                </a:lnTo>
                <a:lnTo>
                  <a:pt x="1341057" y="812799"/>
                </a:lnTo>
                <a:lnTo>
                  <a:pt x="1348093" y="809171"/>
                </a:lnTo>
                <a:lnTo>
                  <a:pt x="1355129" y="805315"/>
                </a:lnTo>
                <a:lnTo>
                  <a:pt x="1362165" y="801006"/>
                </a:lnTo>
                <a:lnTo>
                  <a:pt x="1369201" y="796924"/>
                </a:lnTo>
                <a:lnTo>
                  <a:pt x="1376463" y="792389"/>
                </a:lnTo>
                <a:lnTo>
                  <a:pt x="1383272" y="787626"/>
                </a:lnTo>
                <a:lnTo>
                  <a:pt x="1390308" y="782637"/>
                </a:lnTo>
                <a:close/>
                <a:moveTo>
                  <a:pt x="2282825" y="769937"/>
                </a:moveTo>
                <a:lnTo>
                  <a:pt x="2412173" y="829864"/>
                </a:lnTo>
                <a:lnTo>
                  <a:pt x="2422140" y="834858"/>
                </a:lnTo>
                <a:lnTo>
                  <a:pt x="2426897" y="837355"/>
                </a:lnTo>
                <a:lnTo>
                  <a:pt x="2431201" y="840078"/>
                </a:lnTo>
                <a:lnTo>
                  <a:pt x="2435732" y="842802"/>
                </a:lnTo>
                <a:lnTo>
                  <a:pt x="2439583" y="845526"/>
                </a:lnTo>
                <a:lnTo>
                  <a:pt x="2443434" y="848250"/>
                </a:lnTo>
                <a:lnTo>
                  <a:pt x="2447058" y="851201"/>
                </a:lnTo>
                <a:lnTo>
                  <a:pt x="2450456" y="853925"/>
                </a:lnTo>
                <a:lnTo>
                  <a:pt x="2453628" y="857103"/>
                </a:lnTo>
                <a:lnTo>
                  <a:pt x="2456799" y="860054"/>
                </a:lnTo>
                <a:lnTo>
                  <a:pt x="2459518" y="863005"/>
                </a:lnTo>
                <a:lnTo>
                  <a:pt x="2462236" y="866183"/>
                </a:lnTo>
                <a:lnTo>
                  <a:pt x="2464501" y="869361"/>
                </a:lnTo>
                <a:lnTo>
                  <a:pt x="2466766" y="872539"/>
                </a:lnTo>
                <a:lnTo>
                  <a:pt x="2468805" y="875717"/>
                </a:lnTo>
                <a:lnTo>
                  <a:pt x="2470617" y="878895"/>
                </a:lnTo>
                <a:lnTo>
                  <a:pt x="2472430" y="882300"/>
                </a:lnTo>
                <a:lnTo>
                  <a:pt x="2474015" y="885932"/>
                </a:lnTo>
                <a:lnTo>
                  <a:pt x="2475601" y="889337"/>
                </a:lnTo>
                <a:lnTo>
                  <a:pt x="2477866" y="896373"/>
                </a:lnTo>
                <a:lnTo>
                  <a:pt x="2479905" y="903637"/>
                </a:lnTo>
                <a:lnTo>
                  <a:pt x="2481264" y="911128"/>
                </a:lnTo>
                <a:lnTo>
                  <a:pt x="2482397" y="918846"/>
                </a:lnTo>
                <a:lnTo>
                  <a:pt x="2482850" y="927018"/>
                </a:lnTo>
                <a:lnTo>
                  <a:pt x="2482850" y="935190"/>
                </a:lnTo>
                <a:lnTo>
                  <a:pt x="2482850" y="1152652"/>
                </a:lnTo>
                <a:lnTo>
                  <a:pt x="2482850" y="1160824"/>
                </a:lnTo>
                <a:lnTo>
                  <a:pt x="2482397" y="1168768"/>
                </a:lnTo>
                <a:lnTo>
                  <a:pt x="2481264" y="1176486"/>
                </a:lnTo>
                <a:lnTo>
                  <a:pt x="2479905" y="1184204"/>
                </a:lnTo>
                <a:lnTo>
                  <a:pt x="2477866" y="1191468"/>
                </a:lnTo>
                <a:lnTo>
                  <a:pt x="2475601" y="1198732"/>
                </a:lnTo>
                <a:lnTo>
                  <a:pt x="2474015" y="1202137"/>
                </a:lnTo>
                <a:lnTo>
                  <a:pt x="2472430" y="1205315"/>
                </a:lnTo>
                <a:lnTo>
                  <a:pt x="2470617" y="1208720"/>
                </a:lnTo>
                <a:lnTo>
                  <a:pt x="2468805" y="1212125"/>
                </a:lnTo>
                <a:lnTo>
                  <a:pt x="2466766" y="1215303"/>
                </a:lnTo>
                <a:lnTo>
                  <a:pt x="2464501" y="1218708"/>
                </a:lnTo>
                <a:lnTo>
                  <a:pt x="2462236" y="1221658"/>
                </a:lnTo>
                <a:lnTo>
                  <a:pt x="2459518" y="1224836"/>
                </a:lnTo>
                <a:lnTo>
                  <a:pt x="2456799" y="1227787"/>
                </a:lnTo>
                <a:lnTo>
                  <a:pt x="2453628" y="1230738"/>
                </a:lnTo>
                <a:lnTo>
                  <a:pt x="2450456" y="1233689"/>
                </a:lnTo>
                <a:lnTo>
                  <a:pt x="2447058" y="1236640"/>
                </a:lnTo>
                <a:lnTo>
                  <a:pt x="2443434" y="1239364"/>
                </a:lnTo>
                <a:lnTo>
                  <a:pt x="2439583" y="1242315"/>
                </a:lnTo>
                <a:lnTo>
                  <a:pt x="2435732" y="1245039"/>
                </a:lnTo>
                <a:lnTo>
                  <a:pt x="2431201" y="1247763"/>
                </a:lnTo>
                <a:lnTo>
                  <a:pt x="2426897" y="1250260"/>
                </a:lnTo>
                <a:lnTo>
                  <a:pt x="2422140" y="1252984"/>
                </a:lnTo>
                <a:lnTo>
                  <a:pt x="2412173" y="1257978"/>
                </a:lnTo>
                <a:lnTo>
                  <a:pt x="2406963" y="1260475"/>
                </a:lnTo>
                <a:lnTo>
                  <a:pt x="2282825" y="1202818"/>
                </a:lnTo>
                <a:lnTo>
                  <a:pt x="2282825" y="769937"/>
                </a:lnTo>
                <a:close/>
                <a:moveTo>
                  <a:pt x="1247774" y="628650"/>
                </a:moveTo>
                <a:lnTo>
                  <a:pt x="1262265" y="628876"/>
                </a:lnTo>
                <a:lnTo>
                  <a:pt x="1276302" y="629556"/>
                </a:lnTo>
                <a:lnTo>
                  <a:pt x="1290113" y="631143"/>
                </a:lnTo>
                <a:lnTo>
                  <a:pt x="1303472" y="632956"/>
                </a:lnTo>
                <a:lnTo>
                  <a:pt x="1316830" y="635222"/>
                </a:lnTo>
                <a:lnTo>
                  <a:pt x="1329282" y="638169"/>
                </a:lnTo>
                <a:lnTo>
                  <a:pt x="1341282" y="641569"/>
                </a:lnTo>
                <a:lnTo>
                  <a:pt x="1353056" y="645195"/>
                </a:lnTo>
                <a:lnTo>
                  <a:pt x="1363923" y="649274"/>
                </a:lnTo>
                <a:lnTo>
                  <a:pt x="1374338" y="654034"/>
                </a:lnTo>
                <a:lnTo>
                  <a:pt x="1378866" y="656300"/>
                </a:lnTo>
                <a:lnTo>
                  <a:pt x="1383847" y="658794"/>
                </a:lnTo>
                <a:lnTo>
                  <a:pt x="1388149" y="661513"/>
                </a:lnTo>
                <a:lnTo>
                  <a:pt x="1392677" y="664006"/>
                </a:lnTo>
                <a:lnTo>
                  <a:pt x="1396753" y="666953"/>
                </a:lnTo>
                <a:lnTo>
                  <a:pt x="1400602" y="669672"/>
                </a:lnTo>
                <a:lnTo>
                  <a:pt x="1404451" y="672619"/>
                </a:lnTo>
                <a:lnTo>
                  <a:pt x="1407847" y="675565"/>
                </a:lnTo>
                <a:lnTo>
                  <a:pt x="1411243" y="678512"/>
                </a:lnTo>
                <a:lnTo>
                  <a:pt x="1414413" y="681685"/>
                </a:lnTo>
                <a:lnTo>
                  <a:pt x="1417130" y="685084"/>
                </a:lnTo>
                <a:lnTo>
                  <a:pt x="1419847" y="688257"/>
                </a:lnTo>
                <a:lnTo>
                  <a:pt x="1425507" y="688484"/>
                </a:lnTo>
                <a:lnTo>
                  <a:pt x="1430941" y="689164"/>
                </a:lnTo>
                <a:lnTo>
                  <a:pt x="1436148" y="690297"/>
                </a:lnTo>
                <a:lnTo>
                  <a:pt x="1441356" y="691430"/>
                </a:lnTo>
                <a:lnTo>
                  <a:pt x="1446110" y="693017"/>
                </a:lnTo>
                <a:lnTo>
                  <a:pt x="1450865" y="694830"/>
                </a:lnTo>
                <a:lnTo>
                  <a:pt x="1455167" y="697323"/>
                </a:lnTo>
                <a:lnTo>
                  <a:pt x="1459695" y="699816"/>
                </a:lnTo>
                <a:lnTo>
                  <a:pt x="1463544" y="702763"/>
                </a:lnTo>
                <a:lnTo>
                  <a:pt x="1467619" y="705709"/>
                </a:lnTo>
                <a:lnTo>
                  <a:pt x="1471242" y="708882"/>
                </a:lnTo>
                <a:lnTo>
                  <a:pt x="1474865" y="712508"/>
                </a:lnTo>
                <a:lnTo>
                  <a:pt x="1478261" y="716361"/>
                </a:lnTo>
                <a:lnTo>
                  <a:pt x="1481657" y="720668"/>
                </a:lnTo>
                <a:lnTo>
                  <a:pt x="1484827" y="724747"/>
                </a:lnTo>
                <a:lnTo>
                  <a:pt x="1487544" y="729053"/>
                </a:lnTo>
                <a:lnTo>
                  <a:pt x="1490487" y="733813"/>
                </a:lnTo>
                <a:lnTo>
                  <a:pt x="1492977" y="738799"/>
                </a:lnTo>
                <a:lnTo>
                  <a:pt x="1495468" y="743785"/>
                </a:lnTo>
                <a:lnTo>
                  <a:pt x="1497732" y="748998"/>
                </a:lnTo>
                <a:lnTo>
                  <a:pt x="1499996" y="754211"/>
                </a:lnTo>
                <a:lnTo>
                  <a:pt x="1502034" y="759877"/>
                </a:lnTo>
                <a:lnTo>
                  <a:pt x="1503845" y="765543"/>
                </a:lnTo>
                <a:lnTo>
                  <a:pt x="1505656" y="771436"/>
                </a:lnTo>
                <a:lnTo>
                  <a:pt x="1509053" y="783222"/>
                </a:lnTo>
                <a:lnTo>
                  <a:pt x="1511996" y="795460"/>
                </a:lnTo>
                <a:lnTo>
                  <a:pt x="1514260" y="808153"/>
                </a:lnTo>
                <a:lnTo>
                  <a:pt x="1516071" y="821071"/>
                </a:lnTo>
                <a:lnTo>
                  <a:pt x="1517656" y="833990"/>
                </a:lnTo>
                <a:lnTo>
                  <a:pt x="1519015" y="846909"/>
                </a:lnTo>
                <a:lnTo>
                  <a:pt x="1519694" y="860281"/>
                </a:lnTo>
                <a:lnTo>
                  <a:pt x="1520147" y="873200"/>
                </a:lnTo>
                <a:lnTo>
                  <a:pt x="1520826" y="886118"/>
                </a:lnTo>
                <a:lnTo>
                  <a:pt x="1520826" y="898584"/>
                </a:lnTo>
                <a:lnTo>
                  <a:pt x="1520373" y="910823"/>
                </a:lnTo>
                <a:lnTo>
                  <a:pt x="1520147" y="922608"/>
                </a:lnTo>
                <a:lnTo>
                  <a:pt x="1519241" y="945046"/>
                </a:lnTo>
                <a:lnTo>
                  <a:pt x="1517883" y="964311"/>
                </a:lnTo>
                <a:lnTo>
                  <a:pt x="1516524" y="981083"/>
                </a:lnTo>
                <a:lnTo>
                  <a:pt x="1514939" y="993321"/>
                </a:lnTo>
                <a:lnTo>
                  <a:pt x="1511996" y="991508"/>
                </a:lnTo>
                <a:lnTo>
                  <a:pt x="1508600" y="990148"/>
                </a:lnTo>
                <a:lnTo>
                  <a:pt x="1505204" y="988562"/>
                </a:lnTo>
                <a:lnTo>
                  <a:pt x="1501808" y="987202"/>
                </a:lnTo>
                <a:lnTo>
                  <a:pt x="1498185" y="985842"/>
                </a:lnTo>
                <a:lnTo>
                  <a:pt x="1494562" y="984936"/>
                </a:lnTo>
                <a:lnTo>
                  <a:pt x="1490713" y="983802"/>
                </a:lnTo>
                <a:lnTo>
                  <a:pt x="1487091" y="983349"/>
                </a:lnTo>
                <a:lnTo>
                  <a:pt x="1481657" y="946859"/>
                </a:lnTo>
                <a:lnTo>
                  <a:pt x="1479166" y="929408"/>
                </a:lnTo>
                <a:lnTo>
                  <a:pt x="1476223" y="912636"/>
                </a:lnTo>
                <a:lnTo>
                  <a:pt x="1473280" y="896544"/>
                </a:lnTo>
                <a:lnTo>
                  <a:pt x="1469657" y="881132"/>
                </a:lnTo>
                <a:lnTo>
                  <a:pt x="1467846" y="873653"/>
                </a:lnTo>
                <a:lnTo>
                  <a:pt x="1465808" y="866400"/>
                </a:lnTo>
                <a:lnTo>
                  <a:pt x="1463770" y="859374"/>
                </a:lnTo>
                <a:lnTo>
                  <a:pt x="1461506" y="852802"/>
                </a:lnTo>
                <a:lnTo>
                  <a:pt x="1459242" y="846002"/>
                </a:lnTo>
                <a:lnTo>
                  <a:pt x="1456299" y="839430"/>
                </a:lnTo>
                <a:lnTo>
                  <a:pt x="1453356" y="833310"/>
                </a:lnTo>
                <a:lnTo>
                  <a:pt x="1450412" y="826964"/>
                </a:lnTo>
                <a:lnTo>
                  <a:pt x="1447242" y="821071"/>
                </a:lnTo>
                <a:lnTo>
                  <a:pt x="1443620" y="815405"/>
                </a:lnTo>
                <a:lnTo>
                  <a:pt x="1439771" y="809966"/>
                </a:lnTo>
                <a:lnTo>
                  <a:pt x="1435922" y="804526"/>
                </a:lnTo>
                <a:lnTo>
                  <a:pt x="1431394" y="799313"/>
                </a:lnTo>
                <a:lnTo>
                  <a:pt x="1426865" y="794780"/>
                </a:lnTo>
                <a:lnTo>
                  <a:pt x="1421884" y="789794"/>
                </a:lnTo>
                <a:lnTo>
                  <a:pt x="1416677" y="785261"/>
                </a:lnTo>
                <a:lnTo>
                  <a:pt x="1411017" y="781182"/>
                </a:lnTo>
                <a:lnTo>
                  <a:pt x="1405130" y="777102"/>
                </a:lnTo>
                <a:lnTo>
                  <a:pt x="1398791" y="773249"/>
                </a:lnTo>
                <a:lnTo>
                  <a:pt x="1391998" y="769623"/>
                </a:lnTo>
                <a:lnTo>
                  <a:pt x="1384753" y="774609"/>
                </a:lnTo>
                <a:lnTo>
                  <a:pt x="1377508" y="779595"/>
                </a:lnTo>
                <a:lnTo>
                  <a:pt x="1370263" y="784355"/>
                </a:lnTo>
                <a:lnTo>
                  <a:pt x="1363018" y="788661"/>
                </a:lnTo>
                <a:lnTo>
                  <a:pt x="1355772" y="793194"/>
                </a:lnTo>
                <a:lnTo>
                  <a:pt x="1348301" y="797047"/>
                </a:lnTo>
                <a:lnTo>
                  <a:pt x="1341056" y="800900"/>
                </a:lnTo>
                <a:lnTo>
                  <a:pt x="1334037" y="804526"/>
                </a:lnTo>
                <a:lnTo>
                  <a:pt x="1326792" y="807926"/>
                </a:lnTo>
                <a:lnTo>
                  <a:pt x="1319547" y="811326"/>
                </a:lnTo>
                <a:lnTo>
                  <a:pt x="1312302" y="814045"/>
                </a:lnTo>
                <a:lnTo>
                  <a:pt x="1305283" y="816992"/>
                </a:lnTo>
                <a:lnTo>
                  <a:pt x="1298038" y="819711"/>
                </a:lnTo>
                <a:lnTo>
                  <a:pt x="1291245" y="822205"/>
                </a:lnTo>
                <a:lnTo>
                  <a:pt x="1277208" y="826511"/>
                </a:lnTo>
                <a:lnTo>
                  <a:pt x="1263397" y="830364"/>
                </a:lnTo>
                <a:lnTo>
                  <a:pt x="1249812" y="833537"/>
                </a:lnTo>
                <a:lnTo>
                  <a:pt x="1236454" y="836030"/>
                </a:lnTo>
                <a:lnTo>
                  <a:pt x="1223322" y="838296"/>
                </a:lnTo>
                <a:lnTo>
                  <a:pt x="1210417" y="839656"/>
                </a:lnTo>
                <a:lnTo>
                  <a:pt x="1197964" y="840789"/>
                </a:lnTo>
                <a:lnTo>
                  <a:pt x="1185511" y="841469"/>
                </a:lnTo>
                <a:lnTo>
                  <a:pt x="1173738" y="841469"/>
                </a:lnTo>
                <a:lnTo>
                  <a:pt x="1162191" y="841469"/>
                </a:lnTo>
                <a:lnTo>
                  <a:pt x="1151097" y="841016"/>
                </a:lnTo>
                <a:lnTo>
                  <a:pt x="1140229" y="840336"/>
                </a:lnTo>
                <a:lnTo>
                  <a:pt x="1129814" y="839203"/>
                </a:lnTo>
                <a:lnTo>
                  <a:pt x="1120079" y="837843"/>
                </a:lnTo>
                <a:lnTo>
                  <a:pt x="1110796" y="836710"/>
                </a:lnTo>
                <a:lnTo>
                  <a:pt x="1101739" y="835123"/>
                </a:lnTo>
                <a:lnTo>
                  <a:pt x="1093362" y="833310"/>
                </a:lnTo>
                <a:lnTo>
                  <a:pt x="1085438" y="831724"/>
                </a:lnTo>
                <a:lnTo>
                  <a:pt x="1078193" y="829910"/>
                </a:lnTo>
                <a:lnTo>
                  <a:pt x="1065514" y="826284"/>
                </a:lnTo>
                <a:lnTo>
                  <a:pt x="1055099" y="823111"/>
                </a:lnTo>
                <a:lnTo>
                  <a:pt x="1047401" y="820391"/>
                </a:lnTo>
                <a:lnTo>
                  <a:pt x="1043552" y="828097"/>
                </a:lnTo>
                <a:lnTo>
                  <a:pt x="1040156" y="836483"/>
                </a:lnTo>
                <a:lnTo>
                  <a:pt x="1036986" y="844869"/>
                </a:lnTo>
                <a:lnTo>
                  <a:pt x="1034043" y="853708"/>
                </a:lnTo>
                <a:lnTo>
                  <a:pt x="1031552" y="862774"/>
                </a:lnTo>
                <a:lnTo>
                  <a:pt x="1029288" y="872520"/>
                </a:lnTo>
                <a:lnTo>
                  <a:pt x="1027024" y="882265"/>
                </a:lnTo>
                <a:lnTo>
                  <a:pt x="1024986" y="892464"/>
                </a:lnTo>
                <a:lnTo>
                  <a:pt x="1021137" y="913316"/>
                </a:lnTo>
                <a:lnTo>
                  <a:pt x="1017288" y="935527"/>
                </a:lnTo>
                <a:lnTo>
                  <a:pt x="1013213" y="958871"/>
                </a:lnTo>
                <a:lnTo>
                  <a:pt x="1011175" y="970884"/>
                </a:lnTo>
                <a:lnTo>
                  <a:pt x="1008458" y="983349"/>
                </a:lnTo>
                <a:lnTo>
                  <a:pt x="1004609" y="984029"/>
                </a:lnTo>
                <a:lnTo>
                  <a:pt x="1000760" y="984936"/>
                </a:lnTo>
                <a:lnTo>
                  <a:pt x="997138" y="985842"/>
                </a:lnTo>
                <a:lnTo>
                  <a:pt x="993515" y="987202"/>
                </a:lnTo>
                <a:lnTo>
                  <a:pt x="989892" y="988789"/>
                </a:lnTo>
                <a:lnTo>
                  <a:pt x="986496" y="990375"/>
                </a:lnTo>
                <a:lnTo>
                  <a:pt x="983100" y="991962"/>
                </a:lnTo>
                <a:lnTo>
                  <a:pt x="979704" y="993775"/>
                </a:lnTo>
                <a:lnTo>
                  <a:pt x="977666" y="979723"/>
                </a:lnTo>
                <a:lnTo>
                  <a:pt x="976761" y="970657"/>
                </a:lnTo>
                <a:lnTo>
                  <a:pt x="975402" y="960458"/>
                </a:lnTo>
                <a:lnTo>
                  <a:pt x="974496" y="949352"/>
                </a:lnTo>
                <a:lnTo>
                  <a:pt x="973817" y="937340"/>
                </a:lnTo>
                <a:lnTo>
                  <a:pt x="973364" y="924421"/>
                </a:lnTo>
                <a:lnTo>
                  <a:pt x="973138" y="911049"/>
                </a:lnTo>
                <a:lnTo>
                  <a:pt x="973364" y="896771"/>
                </a:lnTo>
                <a:lnTo>
                  <a:pt x="974044" y="882039"/>
                </a:lnTo>
                <a:lnTo>
                  <a:pt x="975402" y="866854"/>
                </a:lnTo>
                <a:lnTo>
                  <a:pt x="977213" y="851442"/>
                </a:lnTo>
                <a:lnTo>
                  <a:pt x="978119" y="843736"/>
                </a:lnTo>
                <a:lnTo>
                  <a:pt x="979704" y="835577"/>
                </a:lnTo>
                <a:lnTo>
                  <a:pt x="981062" y="827871"/>
                </a:lnTo>
                <a:lnTo>
                  <a:pt x="982874" y="819711"/>
                </a:lnTo>
                <a:lnTo>
                  <a:pt x="984911" y="812006"/>
                </a:lnTo>
                <a:lnTo>
                  <a:pt x="986949" y="804073"/>
                </a:lnTo>
                <a:lnTo>
                  <a:pt x="989440" y="796140"/>
                </a:lnTo>
                <a:lnTo>
                  <a:pt x="991930" y="788208"/>
                </a:lnTo>
                <a:lnTo>
                  <a:pt x="994873" y="780502"/>
                </a:lnTo>
                <a:lnTo>
                  <a:pt x="997817" y="772569"/>
                </a:lnTo>
                <a:lnTo>
                  <a:pt x="1001213" y="765090"/>
                </a:lnTo>
                <a:lnTo>
                  <a:pt x="1004836" y="757384"/>
                </a:lnTo>
                <a:lnTo>
                  <a:pt x="1008685" y="749905"/>
                </a:lnTo>
                <a:lnTo>
                  <a:pt x="1012986" y="742652"/>
                </a:lnTo>
                <a:lnTo>
                  <a:pt x="1017288" y="735400"/>
                </a:lnTo>
                <a:lnTo>
                  <a:pt x="1022043" y="728147"/>
                </a:lnTo>
                <a:lnTo>
                  <a:pt x="1027024" y="721121"/>
                </a:lnTo>
                <a:lnTo>
                  <a:pt x="1032458" y="714095"/>
                </a:lnTo>
                <a:lnTo>
                  <a:pt x="1038118" y="707522"/>
                </a:lnTo>
                <a:lnTo>
                  <a:pt x="1044231" y="701176"/>
                </a:lnTo>
                <a:lnTo>
                  <a:pt x="1050344" y="694603"/>
                </a:lnTo>
                <a:lnTo>
                  <a:pt x="1057136" y="688711"/>
                </a:lnTo>
                <a:lnTo>
                  <a:pt x="1064382" y="682818"/>
                </a:lnTo>
                <a:lnTo>
                  <a:pt x="1071627" y="676925"/>
                </a:lnTo>
                <a:lnTo>
                  <a:pt x="1079778" y="671486"/>
                </a:lnTo>
                <a:lnTo>
                  <a:pt x="1087702" y="666726"/>
                </a:lnTo>
                <a:lnTo>
                  <a:pt x="1096306" y="661740"/>
                </a:lnTo>
                <a:lnTo>
                  <a:pt x="1105362" y="656980"/>
                </a:lnTo>
                <a:lnTo>
                  <a:pt x="1114645" y="652674"/>
                </a:lnTo>
                <a:lnTo>
                  <a:pt x="1124380" y="648821"/>
                </a:lnTo>
                <a:lnTo>
                  <a:pt x="1134795" y="645195"/>
                </a:lnTo>
                <a:lnTo>
                  <a:pt x="1145437" y="641795"/>
                </a:lnTo>
                <a:lnTo>
                  <a:pt x="1156531" y="638622"/>
                </a:lnTo>
                <a:lnTo>
                  <a:pt x="1168304" y="636129"/>
                </a:lnTo>
                <a:lnTo>
                  <a:pt x="1180304" y="634089"/>
                </a:lnTo>
                <a:lnTo>
                  <a:pt x="1192757" y="631823"/>
                </a:lnTo>
                <a:lnTo>
                  <a:pt x="1205662" y="630690"/>
                </a:lnTo>
                <a:lnTo>
                  <a:pt x="1219247" y="629330"/>
                </a:lnTo>
                <a:lnTo>
                  <a:pt x="1233058" y="628876"/>
                </a:lnTo>
                <a:lnTo>
                  <a:pt x="1247774" y="628650"/>
                </a:lnTo>
                <a:close/>
                <a:moveTo>
                  <a:pt x="91667" y="541337"/>
                </a:moveTo>
                <a:lnTo>
                  <a:pt x="370523" y="541337"/>
                </a:lnTo>
                <a:lnTo>
                  <a:pt x="375061" y="541563"/>
                </a:lnTo>
                <a:lnTo>
                  <a:pt x="379826" y="542015"/>
                </a:lnTo>
                <a:lnTo>
                  <a:pt x="384137" y="542468"/>
                </a:lnTo>
                <a:lnTo>
                  <a:pt x="388902" y="543373"/>
                </a:lnTo>
                <a:lnTo>
                  <a:pt x="393213" y="544278"/>
                </a:lnTo>
                <a:lnTo>
                  <a:pt x="397524" y="545635"/>
                </a:lnTo>
                <a:lnTo>
                  <a:pt x="401835" y="546992"/>
                </a:lnTo>
                <a:lnTo>
                  <a:pt x="405919" y="548576"/>
                </a:lnTo>
                <a:lnTo>
                  <a:pt x="409777" y="550386"/>
                </a:lnTo>
                <a:lnTo>
                  <a:pt x="414088" y="552421"/>
                </a:lnTo>
                <a:lnTo>
                  <a:pt x="417718" y="554684"/>
                </a:lnTo>
                <a:lnTo>
                  <a:pt x="421575" y="556946"/>
                </a:lnTo>
                <a:lnTo>
                  <a:pt x="425206" y="559434"/>
                </a:lnTo>
                <a:lnTo>
                  <a:pt x="428609" y="562149"/>
                </a:lnTo>
                <a:lnTo>
                  <a:pt x="432013" y="564864"/>
                </a:lnTo>
                <a:lnTo>
                  <a:pt x="434962" y="568031"/>
                </a:lnTo>
                <a:lnTo>
                  <a:pt x="438139" y="571198"/>
                </a:lnTo>
                <a:lnTo>
                  <a:pt x="441088" y="574591"/>
                </a:lnTo>
                <a:lnTo>
                  <a:pt x="443584" y="577984"/>
                </a:lnTo>
                <a:lnTo>
                  <a:pt x="446307" y="581604"/>
                </a:lnTo>
                <a:lnTo>
                  <a:pt x="448803" y="585223"/>
                </a:lnTo>
                <a:lnTo>
                  <a:pt x="450845" y="589069"/>
                </a:lnTo>
                <a:lnTo>
                  <a:pt x="452887" y="592915"/>
                </a:lnTo>
                <a:lnTo>
                  <a:pt x="454702" y="596760"/>
                </a:lnTo>
                <a:lnTo>
                  <a:pt x="456291" y="600832"/>
                </a:lnTo>
                <a:lnTo>
                  <a:pt x="457879" y="605130"/>
                </a:lnTo>
                <a:lnTo>
                  <a:pt x="459240" y="609429"/>
                </a:lnTo>
                <a:lnTo>
                  <a:pt x="460148" y="613727"/>
                </a:lnTo>
                <a:lnTo>
                  <a:pt x="461055" y="618251"/>
                </a:lnTo>
                <a:lnTo>
                  <a:pt x="461509" y="622549"/>
                </a:lnTo>
                <a:lnTo>
                  <a:pt x="461736" y="627300"/>
                </a:lnTo>
                <a:lnTo>
                  <a:pt x="461963" y="631824"/>
                </a:lnTo>
                <a:lnTo>
                  <a:pt x="461736" y="636575"/>
                </a:lnTo>
                <a:lnTo>
                  <a:pt x="461509" y="641099"/>
                </a:lnTo>
                <a:lnTo>
                  <a:pt x="461055" y="645624"/>
                </a:lnTo>
                <a:lnTo>
                  <a:pt x="460148" y="650148"/>
                </a:lnTo>
                <a:lnTo>
                  <a:pt x="459240" y="654446"/>
                </a:lnTo>
                <a:lnTo>
                  <a:pt x="457879" y="658518"/>
                </a:lnTo>
                <a:lnTo>
                  <a:pt x="456291" y="662816"/>
                </a:lnTo>
                <a:lnTo>
                  <a:pt x="454702" y="666888"/>
                </a:lnTo>
                <a:lnTo>
                  <a:pt x="452887" y="670960"/>
                </a:lnTo>
                <a:lnTo>
                  <a:pt x="450845" y="674806"/>
                </a:lnTo>
                <a:lnTo>
                  <a:pt x="448803" y="678652"/>
                </a:lnTo>
                <a:lnTo>
                  <a:pt x="446307" y="682271"/>
                </a:lnTo>
                <a:lnTo>
                  <a:pt x="443584" y="685664"/>
                </a:lnTo>
                <a:lnTo>
                  <a:pt x="441088" y="689284"/>
                </a:lnTo>
                <a:lnTo>
                  <a:pt x="438139" y="692451"/>
                </a:lnTo>
                <a:lnTo>
                  <a:pt x="434962" y="695618"/>
                </a:lnTo>
                <a:lnTo>
                  <a:pt x="432013" y="698559"/>
                </a:lnTo>
                <a:lnTo>
                  <a:pt x="428609" y="701500"/>
                </a:lnTo>
                <a:lnTo>
                  <a:pt x="425206" y="703988"/>
                </a:lnTo>
                <a:lnTo>
                  <a:pt x="421575" y="706703"/>
                </a:lnTo>
                <a:lnTo>
                  <a:pt x="417718" y="708965"/>
                </a:lnTo>
                <a:lnTo>
                  <a:pt x="414088" y="711227"/>
                </a:lnTo>
                <a:lnTo>
                  <a:pt x="409777" y="713489"/>
                </a:lnTo>
                <a:lnTo>
                  <a:pt x="405919" y="715299"/>
                </a:lnTo>
                <a:lnTo>
                  <a:pt x="401835" y="716883"/>
                </a:lnTo>
                <a:lnTo>
                  <a:pt x="397524" y="718014"/>
                </a:lnTo>
                <a:lnTo>
                  <a:pt x="393213" y="719371"/>
                </a:lnTo>
                <a:lnTo>
                  <a:pt x="388902" y="720502"/>
                </a:lnTo>
                <a:lnTo>
                  <a:pt x="384137" y="721181"/>
                </a:lnTo>
                <a:lnTo>
                  <a:pt x="379826" y="721633"/>
                </a:lnTo>
                <a:lnTo>
                  <a:pt x="375061" y="722312"/>
                </a:lnTo>
                <a:lnTo>
                  <a:pt x="370523" y="722312"/>
                </a:lnTo>
                <a:lnTo>
                  <a:pt x="91667" y="722312"/>
                </a:lnTo>
                <a:lnTo>
                  <a:pt x="86902" y="722312"/>
                </a:lnTo>
                <a:lnTo>
                  <a:pt x="82364" y="721633"/>
                </a:lnTo>
                <a:lnTo>
                  <a:pt x="77599" y="721181"/>
                </a:lnTo>
                <a:lnTo>
                  <a:pt x="73288" y="720502"/>
                </a:lnTo>
                <a:lnTo>
                  <a:pt x="68750" y="719371"/>
                </a:lnTo>
                <a:lnTo>
                  <a:pt x="64439" y="718014"/>
                </a:lnTo>
                <a:lnTo>
                  <a:pt x="60128" y="716883"/>
                </a:lnTo>
                <a:lnTo>
                  <a:pt x="56044" y="715299"/>
                </a:lnTo>
                <a:lnTo>
                  <a:pt x="51959" y="713489"/>
                </a:lnTo>
                <a:lnTo>
                  <a:pt x="48102" y="711227"/>
                </a:lnTo>
                <a:lnTo>
                  <a:pt x="44245" y="708965"/>
                </a:lnTo>
                <a:lnTo>
                  <a:pt x="40615" y="706703"/>
                </a:lnTo>
                <a:lnTo>
                  <a:pt x="36757" y="703988"/>
                </a:lnTo>
                <a:lnTo>
                  <a:pt x="33581" y="701500"/>
                </a:lnTo>
                <a:lnTo>
                  <a:pt x="30177" y="698559"/>
                </a:lnTo>
                <a:lnTo>
                  <a:pt x="26774" y="695618"/>
                </a:lnTo>
                <a:lnTo>
                  <a:pt x="23824" y="692451"/>
                </a:lnTo>
                <a:lnTo>
                  <a:pt x="21101" y="689284"/>
                </a:lnTo>
                <a:lnTo>
                  <a:pt x="18152" y="685664"/>
                </a:lnTo>
                <a:lnTo>
                  <a:pt x="15656" y="682271"/>
                </a:lnTo>
                <a:lnTo>
                  <a:pt x="13160" y="678652"/>
                </a:lnTo>
                <a:lnTo>
                  <a:pt x="11118" y="674806"/>
                </a:lnTo>
                <a:lnTo>
                  <a:pt x="9076" y="670960"/>
                </a:lnTo>
                <a:lnTo>
                  <a:pt x="7261" y="666888"/>
                </a:lnTo>
                <a:lnTo>
                  <a:pt x="5446" y="662816"/>
                </a:lnTo>
                <a:lnTo>
                  <a:pt x="4084" y="658518"/>
                </a:lnTo>
                <a:lnTo>
                  <a:pt x="2950" y="654446"/>
                </a:lnTo>
                <a:lnTo>
                  <a:pt x="1815" y="650148"/>
                </a:lnTo>
                <a:lnTo>
                  <a:pt x="1134" y="645624"/>
                </a:lnTo>
                <a:lnTo>
                  <a:pt x="454" y="641099"/>
                </a:lnTo>
                <a:lnTo>
                  <a:pt x="0" y="636575"/>
                </a:lnTo>
                <a:lnTo>
                  <a:pt x="0" y="631824"/>
                </a:lnTo>
                <a:lnTo>
                  <a:pt x="0" y="627300"/>
                </a:lnTo>
                <a:lnTo>
                  <a:pt x="454" y="622549"/>
                </a:lnTo>
                <a:lnTo>
                  <a:pt x="1134" y="618251"/>
                </a:lnTo>
                <a:lnTo>
                  <a:pt x="1815" y="613727"/>
                </a:lnTo>
                <a:lnTo>
                  <a:pt x="2950" y="609429"/>
                </a:lnTo>
                <a:lnTo>
                  <a:pt x="4084" y="605130"/>
                </a:lnTo>
                <a:lnTo>
                  <a:pt x="5446" y="600832"/>
                </a:lnTo>
                <a:lnTo>
                  <a:pt x="7261" y="596760"/>
                </a:lnTo>
                <a:lnTo>
                  <a:pt x="9076" y="592915"/>
                </a:lnTo>
                <a:lnTo>
                  <a:pt x="11118" y="589069"/>
                </a:lnTo>
                <a:lnTo>
                  <a:pt x="13160" y="585223"/>
                </a:lnTo>
                <a:lnTo>
                  <a:pt x="15656" y="581604"/>
                </a:lnTo>
                <a:lnTo>
                  <a:pt x="18152" y="577984"/>
                </a:lnTo>
                <a:lnTo>
                  <a:pt x="21101" y="574591"/>
                </a:lnTo>
                <a:lnTo>
                  <a:pt x="23824" y="571198"/>
                </a:lnTo>
                <a:lnTo>
                  <a:pt x="26774" y="568031"/>
                </a:lnTo>
                <a:lnTo>
                  <a:pt x="30177" y="564864"/>
                </a:lnTo>
                <a:lnTo>
                  <a:pt x="33581" y="562149"/>
                </a:lnTo>
                <a:lnTo>
                  <a:pt x="36757" y="559434"/>
                </a:lnTo>
                <a:lnTo>
                  <a:pt x="40615" y="556946"/>
                </a:lnTo>
                <a:lnTo>
                  <a:pt x="44245" y="554684"/>
                </a:lnTo>
                <a:lnTo>
                  <a:pt x="48102" y="552421"/>
                </a:lnTo>
                <a:lnTo>
                  <a:pt x="51959" y="550386"/>
                </a:lnTo>
                <a:lnTo>
                  <a:pt x="56044" y="548576"/>
                </a:lnTo>
                <a:lnTo>
                  <a:pt x="60128" y="546992"/>
                </a:lnTo>
                <a:lnTo>
                  <a:pt x="64439" y="545635"/>
                </a:lnTo>
                <a:lnTo>
                  <a:pt x="68750" y="544278"/>
                </a:lnTo>
                <a:lnTo>
                  <a:pt x="73288" y="543373"/>
                </a:lnTo>
                <a:lnTo>
                  <a:pt x="77599" y="542468"/>
                </a:lnTo>
                <a:lnTo>
                  <a:pt x="82364" y="542015"/>
                </a:lnTo>
                <a:lnTo>
                  <a:pt x="86902" y="541563"/>
                </a:lnTo>
                <a:lnTo>
                  <a:pt x="91667" y="541337"/>
                </a:lnTo>
                <a:close/>
                <a:moveTo>
                  <a:pt x="2282825" y="312737"/>
                </a:moveTo>
                <a:lnTo>
                  <a:pt x="2412173" y="372470"/>
                </a:lnTo>
                <a:lnTo>
                  <a:pt x="2422140" y="377674"/>
                </a:lnTo>
                <a:lnTo>
                  <a:pt x="2426897" y="380163"/>
                </a:lnTo>
                <a:lnTo>
                  <a:pt x="2431201" y="382878"/>
                </a:lnTo>
                <a:lnTo>
                  <a:pt x="2435732" y="385367"/>
                </a:lnTo>
                <a:lnTo>
                  <a:pt x="2439583" y="388308"/>
                </a:lnTo>
                <a:lnTo>
                  <a:pt x="2443434" y="391023"/>
                </a:lnTo>
                <a:lnTo>
                  <a:pt x="2447058" y="393964"/>
                </a:lnTo>
                <a:lnTo>
                  <a:pt x="2450456" y="396680"/>
                </a:lnTo>
                <a:lnTo>
                  <a:pt x="2453628" y="399621"/>
                </a:lnTo>
                <a:lnTo>
                  <a:pt x="2456799" y="402562"/>
                </a:lnTo>
                <a:lnTo>
                  <a:pt x="2459518" y="405504"/>
                </a:lnTo>
                <a:lnTo>
                  <a:pt x="2462236" y="408671"/>
                </a:lnTo>
                <a:lnTo>
                  <a:pt x="2464501" y="411839"/>
                </a:lnTo>
                <a:lnTo>
                  <a:pt x="2466766" y="415233"/>
                </a:lnTo>
                <a:lnTo>
                  <a:pt x="2468805" y="418174"/>
                </a:lnTo>
                <a:lnTo>
                  <a:pt x="2470617" y="421568"/>
                </a:lnTo>
                <a:lnTo>
                  <a:pt x="2472430" y="424962"/>
                </a:lnTo>
                <a:lnTo>
                  <a:pt x="2474015" y="428356"/>
                </a:lnTo>
                <a:lnTo>
                  <a:pt x="2475601" y="431750"/>
                </a:lnTo>
                <a:lnTo>
                  <a:pt x="2477866" y="438990"/>
                </a:lnTo>
                <a:lnTo>
                  <a:pt x="2479905" y="446231"/>
                </a:lnTo>
                <a:lnTo>
                  <a:pt x="2481264" y="453697"/>
                </a:lnTo>
                <a:lnTo>
                  <a:pt x="2482397" y="461390"/>
                </a:lnTo>
                <a:lnTo>
                  <a:pt x="2482850" y="469536"/>
                </a:lnTo>
                <a:lnTo>
                  <a:pt x="2482850" y="477455"/>
                </a:lnTo>
                <a:lnTo>
                  <a:pt x="2482850" y="694213"/>
                </a:lnTo>
                <a:lnTo>
                  <a:pt x="2482850" y="702584"/>
                </a:lnTo>
                <a:lnTo>
                  <a:pt x="2482397" y="710504"/>
                </a:lnTo>
                <a:lnTo>
                  <a:pt x="2481264" y="718423"/>
                </a:lnTo>
                <a:lnTo>
                  <a:pt x="2479905" y="725889"/>
                </a:lnTo>
                <a:lnTo>
                  <a:pt x="2477866" y="733130"/>
                </a:lnTo>
                <a:lnTo>
                  <a:pt x="2475601" y="740144"/>
                </a:lnTo>
                <a:lnTo>
                  <a:pt x="2474015" y="743311"/>
                </a:lnTo>
                <a:lnTo>
                  <a:pt x="2472430" y="746932"/>
                </a:lnTo>
                <a:lnTo>
                  <a:pt x="2470617" y="750326"/>
                </a:lnTo>
                <a:lnTo>
                  <a:pt x="2468805" y="753493"/>
                </a:lnTo>
                <a:lnTo>
                  <a:pt x="2466766" y="756887"/>
                </a:lnTo>
                <a:lnTo>
                  <a:pt x="2464501" y="760055"/>
                </a:lnTo>
                <a:lnTo>
                  <a:pt x="2462236" y="762996"/>
                </a:lnTo>
                <a:lnTo>
                  <a:pt x="2459518" y="766164"/>
                </a:lnTo>
                <a:lnTo>
                  <a:pt x="2456799" y="769331"/>
                </a:lnTo>
                <a:lnTo>
                  <a:pt x="2453628" y="772047"/>
                </a:lnTo>
                <a:lnTo>
                  <a:pt x="2450456" y="775214"/>
                </a:lnTo>
                <a:lnTo>
                  <a:pt x="2447058" y="778156"/>
                </a:lnTo>
                <a:lnTo>
                  <a:pt x="2443434" y="780871"/>
                </a:lnTo>
                <a:lnTo>
                  <a:pt x="2439583" y="783812"/>
                </a:lnTo>
                <a:lnTo>
                  <a:pt x="2435732" y="786301"/>
                </a:lnTo>
                <a:lnTo>
                  <a:pt x="2431201" y="789242"/>
                </a:lnTo>
                <a:lnTo>
                  <a:pt x="2426897" y="791731"/>
                </a:lnTo>
                <a:lnTo>
                  <a:pt x="2422140" y="794446"/>
                </a:lnTo>
                <a:lnTo>
                  <a:pt x="2412173" y="799198"/>
                </a:lnTo>
                <a:lnTo>
                  <a:pt x="2406963" y="801687"/>
                </a:lnTo>
                <a:lnTo>
                  <a:pt x="2282825" y="744216"/>
                </a:lnTo>
                <a:lnTo>
                  <a:pt x="2282825" y="312737"/>
                </a:lnTo>
                <a:close/>
                <a:moveTo>
                  <a:pt x="458964" y="22907"/>
                </a:moveTo>
                <a:lnTo>
                  <a:pt x="448307" y="23134"/>
                </a:lnTo>
                <a:lnTo>
                  <a:pt x="438104" y="24041"/>
                </a:lnTo>
                <a:lnTo>
                  <a:pt x="427674" y="25175"/>
                </a:lnTo>
                <a:lnTo>
                  <a:pt x="417471" y="26990"/>
                </a:lnTo>
                <a:lnTo>
                  <a:pt x="407722" y="29485"/>
                </a:lnTo>
                <a:lnTo>
                  <a:pt x="397745" y="32206"/>
                </a:lnTo>
                <a:lnTo>
                  <a:pt x="388222" y="35382"/>
                </a:lnTo>
                <a:lnTo>
                  <a:pt x="378926" y="39237"/>
                </a:lnTo>
                <a:lnTo>
                  <a:pt x="369857" y="43320"/>
                </a:lnTo>
                <a:lnTo>
                  <a:pt x="361014" y="47856"/>
                </a:lnTo>
                <a:lnTo>
                  <a:pt x="352171" y="52846"/>
                </a:lnTo>
                <a:lnTo>
                  <a:pt x="344009" y="58289"/>
                </a:lnTo>
                <a:lnTo>
                  <a:pt x="335847" y="63959"/>
                </a:lnTo>
                <a:lnTo>
                  <a:pt x="328138" y="70083"/>
                </a:lnTo>
                <a:lnTo>
                  <a:pt x="320655" y="76660"/>
                </a:lnTo>
                <a:lnTo>
                  <a:pt x="313626" y="83238"/>
                </a:lnTo>
                <a:lnTo>
                  <a:pt x="306598" y="90722"/>
                </a:lnTo>
                <a:lnTo>
                  <a:pt x="300022" y="98207"/>
                </a:lnTo>
                <a:lnTo>
                  <a:pt x="294127" y="105918"/>
                </a:lnTo>
                <a:lnTo>
                  <a:pt x="288232" y="113856"/>
                </a:lnTo>
                <a:lnTo>
                  <a:pt x="283017" y="122248"/>
                </a:lnTo>
                <a:lnTo>
                  <a:pt x="278029" y="130867"/>
                </a:lnTo>
                <a:lnTo>
                  <a:pt x="273494" y="139939"/>
                </a:lnTo>
                <a:lnTo>
                  <a:pt x="269186" y="149011"/>
                </a:lnTo>
                <a:lnTo>
                  <a:pt x="265559" y="158310"/>
                </a:lnTo>
                <a:lnTo>
                  <a:pt x="262158" y="167836"/>
                </a:lnTo>
                <a:lnTo>
                  <a:pt x="259664" y="177589"/>
                </a:lnTo>
                <a:lnTo>
                  <a:pt x="257396" y="187568"/>
                </a:lnTo>
                <a:lnTo>
                  <a:pt x="255582" y="197775"/>
                </a:lnTo>
                <a:lnTo>
                  <a:pt x="254222" y="207754"/>
                </a:lnTo>
                <a:lnTo>
                  <a:pt x="253542" y="218414"/>
                </a:lnTo>
                <a:lnTo>
                  <a:pt x="253088" y="229074"/>
                </a:lnTo>
                <a:lnTo>
                  <a:pt x="253088" y="495117"/>
                </a:lnTo>
                <a:lnTo>
                  <a:pt x="369630" y="495117"/>
                </a:lnTo>
                <a:lnTo>
                  <a:pt x="376659" y="495344"/>
                </a:lnTo>
                <a:lnTo>
                  <a:pt x="383461" y="496024"/>
                </a:lnTo>
                <a:lnTo>
                  <a:pt x="390263" y="496705"/>
                </a:lnTo>
                <a:lnTo>
                  <a:pt x="397065" y="498066"/>
                </a:lnTo>
                <a:lnTo>
                  <a:pt x="403867" y="499653"/>
                </a:lnTo>
                <a:lnTo>
                  <a:pt x="410216" y="501468"/>
                </a:lnTo>
                <a:lnTo>
                  <a:pt x="416791" y="503509"/>
                </a:lnTo>
                <a:lnTo>
                  <a:pt x="422913" y="505777"/>
                </a:lnTo>
                <a:lnTo>
                  <a:pt x="428808" y="508726"/>
                </a:lnTo>
                <a:lnTo>
                  <a:pt x="434930" y="511674"/>
                </a:lnTo>
                <a:lnTo>
                  <a:pt x="440598" y="514849"/>
                </a:lnTo>
                <a:lnTo>
                  <a:pt x="446266" y="518478"/>
                </a:lnTo>
                <a:lnTo>
                  <a:pt x="451481" y="522334"/>
                </a:lnTo>
                <a:lnTo>
                  <a:pt x="456923" y="526190"/>
                </a:lnTo>
                <a:lnTo>
                  <a:pt x="461911" y="530726"/>
                </a:lnTo>
                <a:lnTo>
                  <a:pt x="466446" y="535035"/>
                </a:lnTo>
                <a:lnTo>
                  <a:pt x="471207" y="539798"/>
                </a:lnTo>
                <a:lnTo>
                  <a:pt x="475289" y="545015"/>
                </a:lnTo>
                <a:lnTo>
                  <a:pt x="479370" y="549777"/>
                </a:lnTo>
                <a:lnTo>
                  <a:pt x="483451" y="555221"/>
                </a:lnTo>
                <a:lnTo>
                  <a:pt x="487079" y="560664"/>
                </a:lnTo>
                <a:lnTo>
                  <a:pt x="490026" y="566561"/>
                </a:lnTo>
                <a:lnTo>
                  <a:pt x="493201" y="572458"/>
                </a:lnTo>
                <a:lnTo>
                  <a:pt x="496148" y="578355"/>
                </a:lnTo>
                <a:lnTo>
                  <a:pt x="498416" y="584706"/>
                </a:lnTo>
                <a:lnTo>
                  <a:pt x="500683" y="591056"/>
                </a:lnTo>
                <a:lnTo>
                  <a:pt x="502497" y="597407"/>
                </a:lnTo>
                <a:lnTo>
                  <a:pt x="504084" y="603984"/>
                </a:lnTo>
                <a:lnTo>
                  <a:pt x="505218" y="610788"/>
                </a:lnTo>
                <a:lnTo>
                  <a:pt x="506125" y="617592"/>
                </a:lnTo>
                <a:lnTo>
                  <a:pt x="506578" y="624623"/>
                </a:lnTo>
                <a:lnTo>
                  <a:pt x="506578" y="631428"/>
                </a:lnTo>
                <a:lnTo>
                  <a:pt x="506578" y="638459"/>
                </a:lnTo>
                <a:lnTo>
                  <a:pt x="506125" y="645263"/>
                </a:lnTo>
                <a:lnTo>
                  <a:pt x="505218" y="652294"/>
                </a:lnTo>
                <a:lnTo>
                  <a:pt x="504084" y="659098"/>
                </a:lnTo>
                <a:lnTo>
                  <a:pt x="502497" y="665449"/>
                </a:lnTo>
                <a:lnTo>
                  <a:pt x="500683" y="672026"/>
                </a:lnTo>
                <a:lnTo>
                  <a:pt x="498416" y="678150"/>
                </a:lnTo>
                <a:lnTo>
                  <a:pt x="496148" y="684500"/>
                </a:lnTo>
                <a:lnTo>
                  <a:pt x="493201" y="690397"/>
                </a:lnTo>
                <a:lnTo>
                  <a:pt x="490026" y="696294"/>
                </a:lnTo>
                <a:lnTo>
                  <a:pt x="487079" y="701964"/>
                </a:lnTo>
                <a:lnTo>
                  <a:pt x="483451" y="707861"/>
                </a:lnTo>
                <a:lnTo>
                  <a:pt x="479370" y="712851"/>
                </a:lnTo>
                <a:lnTo>
                  <a:pt x="475289" y="718067"/>
                </a:lnTo>
                <a:lnTo>
                  <a:pt x="471207" y="723057"/>
                </a:lnTo>
                <a:lnTo>
                  <a:pt x="466446" y="727820"/>
                </a:lnTo>
                <a:lnTo>
                  <a:pt x="461911" y="732356"/>
                </a:lnTo>
                <a:lnTo>
                  <a:pt x="456923" y="736666"/>
                </a:lnTo>
                <a:lnTo>
                  <a:pt x="451481" y="740748"/>
                </a:lnTo>
                <a:lnTo>
                  <a:pt x="446266" y="744604"/>
                </a:lnTo>
                <a:lnTo>
                  <a:pt x="440598" y="748006"/>
                </a:lnTo>
                <a:lnTo>
                  <a:pt x="434930" y="751408"/>
                </a:lnTo>
                <a:lnTo>
                  <a:pt x="428808" y="754356"/>
                </a:lnTo>
                <a:lnTo>
                  <a:pt x="422913" y="757078"/>
                </a:lnTo>
                <a:lnTo>
                  <a:pt x="416791" y="759573"/>
                </a:lnTo>
                <a:lnTo>
                  <a:pt x="410216" y="761614"/>
                </a:lnTo>
                <a:lnTo>
                  <a:pt x="403867" y="763429"/>
                </a:lnTo>
                <a:lnTo>
                  <a:pt x="397065" y="765016"/>
                </a:lnTo>
                <a:lnTo>
                  <a:pt x="390263" y="766377"/>
                </a:lnTo>
                <a:lnTo>
                  <a:pt x="383461" y="767058"/>
                </a:lnTo>
                <a:lnTo>
                  <a:pt x="376659" y="767738"/>
                </a:lnTo>
                <a:lnTo>
                  <a:pt x="369630" y="767965"/>
                </a:lnTo>
                <a:lnTo>
                  <a:pt x="253088" y="767965"/>
                </a:lnTo>
                <a:lnTo>
                  <a:pt x="253088" y="1135844"/>
                </a:lnTo>
                <a:lnTo>
                  <a:pt x="369630" y="1135844"/>
                </a:lnTo>
                <a:lnTo>
                  <a:pt x="376659" y="1136071"/>
                </a:lnTo>
                <a:lnTo>
                  <a:pt x="383461" y="1136751"/>
                </a:lnTo>
                <a:lnTo>
                  <a:pt x="390263" y="1137659"/>
                </a:lnTo>
                <a:lnTo>
                  <a:pt x="397065" y="1138793"/>
                </a:lnTo>
                <a:lnTo>
                  <a:pt x="403867" y="1140380"/>
                </a:lnTo>
                <a:lnTo>
                  <a:pt x="410216" y="1142195"/>
                </a:lnTo>
                <a:lnTo>
                  <a:pt x="416791" y="1144236"/>
                </a:lnTo>
                <a:lnTo>
                  <a:pt x="422913" y="1146731"/>
                </a:lnTo>
                <a:lnTo>
                  <a:pt x="428808" y="1149452"/>
                </a:lnTo>
                <a:lnTo>
                  <a:pt x="434930" y="1152401"/>
                </a:lnTo>
                <a:lnTo>
                  <a:pt x="440598" y="1155803"/>
                </a:lnTo>
                <a:lnTo>
                  <a:pt x="446266" y="1159205"/>
                </a:lnTo>
                <a:lnTo>
                  <a:pt x="451481" y="1163061"/>
                </a:lnTo>
                <a:lnTo>
                  <a:pt x="456923" y="1167370"/>
                </a:lnTo>
                <a:lnTo>
                  <a:pt x="461911" y="1171453"/>
                </a:lnTo>
                <a:lnTo>
                  <a:pt x="466446" y="1175989"/>
                </a:lnTo>
                <a:lnTo>
                  <a:pt x="471207" y="1180752"/>
                </a:lnTo>
                <a:lnTo>
                  <a:pt x="475289" y="1185741"/>
                </a:lnTo>
                <a:lnTo>
                  <a:pt x="479370" y="1190958"/>
                </a:lnTo>
                <a:lnTo>
                  <a:pt x="483451" y="1196401"/>
                </a:lnTo>
                <a:lnTo>
                  <a:pt x="487079" y="1201845"/>
                </a:lnTo>
                <a:lnTo>
                  <a:pt x="490026" y="1207515"/>
                </a:lnTo>
                <a:lnTo>
                  <a:pt x="493201" y="1213412"/>
                </a:lnTo>
                <a:lnTo>
                  <a:pt x="496148" y="1219309"/>
                </a:lnTo>
                <a:lnTo>
                  <a:pt x="498416" y="1225659"/>
                </a:lnTo>
                <a:lnTo>
                  <a:pt x="500683" y="1231783"/>
                </a:lnTo>
                <a:lnTo>
                  <a:pt x="502497" y="1238360"/>
                </a:lnTo>
                <a:lnTo>
                  <a:pt x="504084" y="1245165"/>
                </a:lnTo>
                <a:lnTo>
                  <a:pt x="505218" y="1251742"/>
                </a:lnTo>
                <a:lnTo>
                  <a:pt x="506125" y="1258546"/>
                </a:lnTo>
                <a:lnTo>
                  <a:pt x="506578" y="1265350"/>
                </a:lnTo>
                <a:lnTo>
                  <a:pt x="506578" y="1272381"/>
                </a:lnTo>
                <a:lnTo>
                  <a:pt x="506578" y="1279639"/>
                </a:lnTo>
                <a:lnTo>
                  <a:pt x="506125" y="1286216"/>
                </a:lnTo>
                <a:lnTo>
                  <a:pt x="505218" y="1293021"/>
                </a:lnTo>
                <a:lnTo>
                  <a:pt x="504084" y="1299825"/>
                </a:lnTo>
                <a:lnTo>
                  <a:pt x="502497" y="1306629"/>
                </a:lnTo>
                <a:lnTo>
                  <a:pt x="500683" y="1312980"/>
                </a:lnTo>
                <a:lnTo>
                  <a:pt x="498416" y="1319330"/>
                </a:lnTo>
                <a:lnTo>
                  <a:pt x="496148" y="1325454"/>
                </a:lnTo>
                <a:lnTo>
                  <a:pt x="493201" y="1331351"/>
                </a:lnTo>
                <a:lnTo>
                  <a:pt x="490026" y="1337475"/>
                </a:lnTo>
                <a:lnTo>
                  <a:pt x="487079" y="1343145"/>
                </a:lnTo>
                <a:lnTo>
                  <a:pt x="483451" y="1348588"/>
                </a:lnTo>
                <a:lnTo>
                  <a:pt x="479370" y="1354031"/>
                </a:lnTo>
                <a:lnTo>
                  <a:pt x="475289" y="1359248"/>
                </a:lnTo>
                <a:lnTo>
                  <a:pt x="471207" y="1364011"/>
                </a:lnTo>
                <a:lnTo>
                  <a:pt x="466446" y="1368774"/>
                </a:lnTo>
                <a:lnTo>
                  <a:pt x="461911" y="1373537"/>
                </a:lnTo>
                <a:lnTo>
                  <a:pt x="456923" y="1377619"/>
                </a:lnTo>
                <a:lnTo>
                  <a:pt x="451481" y="1381702"/>
                </a:lnTo>
                <a:lnTo>
                  <a:pt x="446266" y="1385557"/>
                </a:lnTo>
                <a:lnTo>
                  <a:pt x="440598" y="1388960"/>
                </a:lnTo>
                <a:lnTo>
                  <a:pt x="434930" y="1392362"/>
                </a:lnTo>
                <a:lnTo>
                  <a:pt x="428808" y="1395537"/>
                </a:lnTo>
                <a:lnTo>
                  <a:pt x="422913" y="1398032"/>
                </a:lnTo>
                <a:lnTo>
                  <a:pt x="416791" y="1400300"/>
                </a:lnTo>
                <a:lnTo>
                  <a:pt x="410216" y="1402795"/>
                </a:lnTo>
                <a:lnTo>
                  <a:pt x="403867" y="1404609"/>
                </a:lnTo>
                <a:lnTo>
                  <a:pt x="397065" y="1406197"/>
                </a:lnTo>
                <a:lnTo>
                  <a:pt x="390263" y="1407104"/>
                </a:lnTo>
                <a:lnTo>
                  <a:pt x="383461" y="1408238"/>
                </a:lnTo>
                <a:lnTo>
                  <a:pt x="376659" y="1408692"/>
                </a:lnTo>
                <a:lnTo>
                  <a:pt x="369630" y="1408692"/>
                </a:lnTo>
                <a:lnTo>
                  <a:pt x="253088" y="1408692"/>
                </a:lnTo>
                <a:lnTo>
                  <a:pt x="253088" y="1777025"/>
                </a:lnTo>
                <a:lnTo>
                  <a:pt x="369630" y="1777025"/>
                </a:lnTo>
                <a:lnTo>
                  <a:pt x="376659" y="1777252"/>
                </a:lnTo>
                <a:lnTo>
                  <a:pt x="383461" y="1777705"/>
                </a:lnTo>
                <a:lnTo>
                  <a:pt x="390263" y="1778386"/>
                </a:lnTo>
                <a:lnTo>
                  <a:pt x="397065" y="1779747"/>
                </a:lnTo>
                <a:lnTo>
                  <a:pt x="403867" y="1781334"/>
                </a:lnTo>
                <a:lnTo>
                  <a:pt x="410216" y="1783149"/>
                </a:lnTo>
                <a:lnTo>
                  <a:pt x="416791" y="1785190"/>
                </a:lnTo>
                <a:lnTo>
                  <a:pt x="422913" y="1787912"/>
                </a:lnTo>
                <a:lnTo>
                  <a:pt x="428808" y="1790407"/>
                </a:lnTo>
                <a:lnTo>
                  <a:pt x="434930" y="1793582"/>
                </a:lnTo>
                <a:lnTo>
                  <a:pt x="440598" y="1796984"/>
                </a:lnTo>
                <a:lnTo>
                  <a:pt x="446266" y="1800159"/>
                </a:lnTo>
                <a:lnTo>
                  <a:pt x="451481" y="1804242"/>
                </a:lnTo>
                <a:lnTo>
                  <a:pt x="456923" y="1808324"/>
                </a:lnTo>
                <a:lnTo>
                  <a:pt x="461911" y="1812407"/>
                </a:lnTo>
                <a:lnTo>
                  <a:pt x="466446" y="1817170"/>
                </a:lnTo>
                <a:lnTo>
                  <a:pt x="471207" y="1821706"/>
                </a:lnTo>
                <a:lnTo>
                  <a:pt x="475289" y="1826695"/>
                </a:lnTo>
                <a:lnTo>
                  <a:pt x="479370" y="1831912"/>
                </a:lnTo>
                <a:lnTo>
                  <a:pt x="483451" y="1837129"/>
                </a:lnTo>
                <a:lnTo>
                  <a:pt x="487079" y="1842799"/>
                </a:lnTo>
                <a:lnTo>
                  <a:pt x="490026" y="1848469"/>
                </a:lnTo>
                <a:lnTo>
                  <a:pt x="493201" y="1854139"/>
                </a:lnTo>
                <a:lnTo>
                  <a:pt x="496148" y="1860490"/>
                </a:lnTo>
                <a:lnTo>
                  <a:pt x="498416" y="1866613"/>
                </a:lnTo>
                <a:lnTo>
                  <a:pt x="500683" y="1872964"/>
                </a:lnTo>
                <a:lnTo>
                  <a:pt x="502497" y="1879314"/>
                </a:lnTo>
                <a:lnTo>
                  <a:pt x="504084" y="1885892"/>
                </a:lnTo>
                <a:lnTo>
                  <a:pt x="505218" y="1892696"/>
                </a:lnTo>
                <a:lnTo>
                  <a:pt x="506125" y="1899273"/>
                </a:lnTo>
                <a:lnTo>
                  <a:pt x="506578" y="1906304"/>
                </a:lnTo>
                <a:lnTo>
                  <a:pt x="506578" y="1913335"/>
                </a:lnTo>
                <a:lnTo>
                  <a:pt x="506578" y="1920366"/>
                </a:lnTo>
                <a:lnTo>
                  <a:pt x="506125" y="1927397"/>
                </a:lnTo>
                <a:lnTo>
                  <a:pt x="505218" y="1933975"/>
                </a:lnTo>
                <a:lnTo>
                  <a:pt x="504084" y="1940779"/>
                </a:lnTo>
                <a:lnTo>
                  <a:pt x="502497" y="1947356"/>
                </a:lnTo>
                <a:lnTo>
                  <a:pt x="500683" y="1953707"/>
                </a:lnTo>
                <a:lnTo>
                  <a:pt x="498416" y="1960284"/>
                </a:lnTo>
                <a:lnTo>
                  <a:pt x="496148" y="1966408"/>
                </a:lnTo>
                <a:lnTo>
                  <a:pt x="493201" y="1972532"/>
                </a:lnTo>
                <a:lnTo>
                  <a:pt x="490026" y="1978429"/>
                </a:lnTo>
                <a:lnTo>
                  <a:pt x="487079" y="1984099"/>
                </a:lnTo>
                <a:lnTo>
                  <a:pt x="483451" y="1989542"/>
                </a:lnTo>
                <a:lnTo>
                  <a:pt x="479370" y="1994986"/>
                </a:lnTo>
                <a:lnTo>
                  <a:pt x="475289" y="1999975"/>
                </a:lnTo>
                <a:lnTo>
                  <a:pt x="471207" y="2004965"/>
                </a:lnTo>
                <a:lnTo>
                  <a:pt x="466446" y="2009728"/>
                </a:lnTo>
                <a:lnTo>
                  <a:pt x="461911" y="2014264"/>
                </a:lnTo>
                <a:lnTo>
                  <a:pt x="456923" y="2018573"/>
                </a:lnTo>
                <a:lnTo>
                  <a:pt x="451481" y="2022429"/>
                </a:lnTo>
                <a:lnTo>
                  <a:pt x="446266" y="2026285"/>
                </a:lnTo>
                <a:lnTo>
                  <a:pt x="440598" y="2029914"/>
                </a:lnTo>
                <a:lnTo>
                  <a:pt x="434930" y="2033089"/>
                </a:lnTo>
                <a:lnTo>
                  <a:pt x="428808" y="2036264"/>
                </a:lnTo>
                <a:lnTo>
                  <a:pt x="422913" y="2038759"/>
                </a:lnTo>
                <a:lnTo>
                  <a:pt x="416791" y="2041481"/>
                </a:lnTo>
                <a:lnTo>
                  <a:pt x="410216" y="2043522"/>
                </a:lnTo>
                <a:lnTo>
                  <a:pt x="403867" y="2045336"/>
                </a:lnTo>
                <a:lnTo>
                  <a:pt x="397065" y="2046924"/>
                </a:lnTo>
                <a:lnTo>
                  <a:pt x="390263" y="2048285"/>
                </a:lnTo>
                <a:lnTo>
                  <a:pt x="383461" y="2048965"/>
                </a:lnTo>
                <a:lnTo>
                  <a:pt x="376659" y="2049419"/>
                </a:lnTo>
                <a:lnTo>
                  <a:pt x="369630" y="2049646"/>
                </a:lnTo>
                <a:lnTo>
                  <a:pt x="253088" y="2049646"/>
                </a:lnTo>
                <a:lnTo>
                  <a:pt x="253088" y="2315689"/>
                </a:lnTo>
                <a:lnTo>
                  <a:pt x="253542" y="2326349"/>
                </a:lnTo>
                <a:lnTo>
                  <a:pt x="254222" y="2336782"/>
                </a:lnTo>
                <a:lnTo>
                  <a:pt x="255582" y="2347215"/>
                </a:lnTo>
                <a:lnTo>
                  <a:pt x="257396" y="2357195"/>
                </a:lnTo>
                <a:lnTo>
                  <a:pt x="259664" y="2367401"/>
                </a:lnTo>
                <a:lnTo>
                  <a:pt x="262158" y="2376927"/>
                </a:lnTo>
                <a:lnTo>
                  <a:pt x="265559" y="2386679"/>
                </a:lnTo>
                <a:lnTo>
                  <a:pt x="269186" y="2395978"/>
                </a:lnTo>
                <a:lnTo>
                  <a:pt x="273494" y="2405051"/>
                </a:lnTo>
                <a:lnTo>
                  <a:pt x="278029" y="2414123"/>
                </a:lnTo>
                <a:lnTo>
                  <a:pt x="283017" y="2422515"/>
                </a:lnTo>
                <a:lnTo>
                  <a:pt x="288232" y="2430907"/>
                </a:lnTo>
                <a:lnTo>
                  <a:pt x="294127" y="2439072"/>
                </a:lnTo>
                <a:lnTo>
                  <a:pt x="300022" y="2446783"/>
                </a:lnTo>
                <a:lnTo>
                  <a:pt x="306598" y="2454268"/>
                </a:lnTo>
                <a:lnTo>
                  <a:pt x="313626" y="2461525"/>
                </a:lnTo>
                <a:lnTo>
                  <a:pt x="320655" y="2468330"/>
                </a:lnTo>
                <a:lnTo>
                  <a:pt x="328138" y="2474680"/>
                </a:lnTo>
                <a:lnTo>
                  <a:pt x="335847" y="2481031"/>
                </a:lnTo>
                <a:lnTo>
                  <a:pt x="344009" y="2486701"/>
                </a:lnTo>
                <a:lnTo>
                  <a:pt x="352171" y="2492144"/>
                </a:lnTo>
                <a:lnTo>
                  <a:pt x="361014" y="2497134"/>
                </a:lnTo>
                <a:lnTo>
                  <a:pt x="369857" y="2501443"/>
                </a:lnTo>
                <a:lnTo>
                  <a:pt x="378926" y="2505526"/>
                </a:lnTo>
                <a:lnTo>
                  <a:pt x="388222" y="2509608"/>
                </a:lnTo>
                <a:lnTo>
                  <a:pt x="397745" y="2512557"/>
                </a:lnTo>
                <a:lnTo>
                  <a:pt x="407722" y="2515505"/>
                </a:lnTo>
                <a:lnTo>
                  <a:pt x="417471" y="2517773"/>
                </a:lnTo>
                <a:lnTo>
                  <a:pt x="427674" y="2519588"/>
                </a:lnTo>
                <a:lnTo>
                  <a:pt x="438104" y="2520948"/>
                </a:lnTo>
                <a:lnTo>
                  <a:pt x="448307" y="2521629"/>
                </a:lnTo>
                <a:lnTo>
                  <a:pt x="458964" y="2521856"/>
                </a:lnTo>
                <a:lnTo>
                  <a:pt x="2030011" y="2521856"/>
                </a:lnTo>
                <a:lnTo>
                  <a:pt x="2040667" y="2521629"/>
                </a:lnTo>
                <a:lnTo>
                  <a:pt x="2051324" y="2520948"/>
                </a:lnTo>
                <a:lnTo>
                  <a:pt x="2061527" y="2519588"/>
                </a:lnTo>
                <a:lnTo>
                  <a:pt x="2071503" y="2517773"/>
                </a:lnTo>
                <a:lnTo>
                  <a:pt x="2081706" y="2515505"/>
                </a:lnTo>
                <a:lnTo>
                  <a:pt x="2091456" y="2512557"/>
                </a:lnTo>
                <a:lnTo>
                  <a:pt x="2100752" y="2509608"/>
                </a:lnTo>
                <a:lnTo>
                  <a:pt x="2110502" y="2505526"/>
                </a:lnTo>
                <a:lnTo>
                  <a:pt x="2119571" y="2501443"/>
                </a:lnTo>
                <a:lnTo>
                  <a:pt x="2128187" y="2497134"/>
                </a:lnTo>
                <a:lnTo>
                  <a:pt x="2136803" y="2492144"/>
                </a:lnTo>
                <a:lnTo>
                  <a:pt x="2145192" y="2486701"/>
                </a:lnTo>
                <a:lnTo>
                  <a:pt x="2153354" y="2481031"/>
                </a:lnTo>
                <a:lnTo>
                  <a:pt x="2161290" y="2474680"/>
                </a:lnTo>
                <a:lnTo>
                  <a:pt x="2168546" y="2468330"/>
                </a:lnTo>
                <a:lnTo>
                  <a:pt x="2175801" y="2461525"/>
                </a:lnTo>
                <a:lnTo>
                  <a:pt x="2182376" y="2454268"/>
                </a:lnTo>
                <a:lnTo>
                  <a:pt x="2188952" y="2446783"/>
                </a:lnTo>
                <a:lnTo>
                  <a:pt x="2195074" y="2439072"/>
                </a:lnTo>
                <a:lnTo>
                  <a:pt x="2200969" y="2430907"/>
                </a:lnTo>
                <a:lnTo>
                  <a:pt x="2206410" y="2422515"/>
                </a:lnTo>
                <a:lnTo>
                  <a:pt x="2211172" y="2414123"/>
                </a:lnTo>
                <a:lnTo>
                  <a:pt x="2215933" y="2405051"/>
                </a:lnTo>
                <a:lnTo>
                  <a:pt x="2219788" y="2395978"/>
                </a:lnTo>
                <a:lnTo>
                  <a:pt x="2223642" y="2386679"/>
                </a:lnTo>
                <a:lnTo>
                  <a:pt x="2226817" y="2376927"/>
                </a:lnTo>
                <a:lnTo>
                  <a:pt x="2229538" y="2367401"/>
                </a:lnTo>
                <a:lnTo>
                  <a:pt x="2232032" y="2357195"/>
                </a:lnTo>
                <a:lnTo>
                  <a:pt x="2233845" y="2347215"/>
                </a:lnTo>
                <a:lnTo>
                  <a:pt x="2235206" y="2336782"/>
                </a:lnTo>
                <a:lnTo>
                  <a:pt x="2235886" y="2326349"/>
                </a:lnTo>
                <a:lnTo>
                  <a:pt x="2236113" y="2315689"/>
                </a:lnTo>
                <a:lnTo>
                  <a:pt x="2236113" y="229074"/>
                </a:lnTo>
                <a:lnTo>
                  <a:pt x="2235886" y="218414"/>
                </a:lnTo>
                <a:lnTo>
                  <a:pt x="2235206" y="207754"/>
                </a:lnTo>
                <a:lnTo>
                  <a:pt x="2233845" y="197775"/>
                </a:lnTo>
                <a:lnTo>
                  <a:pt x="2232032" y="187568"/>
                </a:lnTo>
                <a:lnTo>
                  <a:pt x="2229538" y="177589"/>
                </a:lnTo>
                <a:lnTo>
                  <a:pt x="2226817" y="167836"/>
                </a:lnTo>
                <a:lnTo>
                  <a:pt x="2223642" y="158310"/>
                </a:lnTo>
                <a:lnTo>
                  <a:pt x="2219788" y="149011"/>
                </a:lnTo>
                <a:lnTo>
                  <a:pt x="2215933" y="139939"/>
                </a:lnTo>
                <a:lnTo>
                  <a:pt x="2211172" y="130867"/>
                </a:lnTo>
                <a:lnTo>
                  <a:pt x="2206410" y="122248"/>
                </a:lnTo>
                <a:lnTo>
                  <a:pt x="2200969" y="113856"/>
                </a:lnTo>
                <a:lnTo>
                  <a:pt x="2195074" y="105918"/>
                </a:lnTo>
                <a:lnTo>
                  <a:pt x="2188952" y="98207"/>
                </a:lnTo>
                <a:lnTo>
                  <a:pt x="2182376" y="90722"/>
                </a:lnTo>
                <a:lnTo>
                  <a:pt x="2175801" y="83238"/>
                </a:lnTo>
                <a:lnTo>
                  <a:pt x="2168546" y="76660"/>
                </a:lnTo>
                <a:lnTo>
                  <a:pt x="2161290" y="70083"/>
                </a:lnTo>
                <a:lnTo>
                  <a:pt x="2153354" y="63959"/>
                </a:lnTo>
                <a:lnTo>
                  <a:pt x="2145192" y="58289"/>
                </a:lnTo>
                <a:lnTo>
                  <a:pt x="2136803" y="52846"/>
                </a:lnTo>
                <a:lnTo>
                  <a:pt x="2128187" y="47856"/>
                </a:lnTo>
                <a:lnTo>
                  <a:pt x="2119571" y="43320"/>
                </a:lnTo>
                <a:lnTo>
                  <a:pt x="2110502" y="39237"/>
                </a:lnTo>
                <a:lnTo>
                  <a:pt x="2100752" y="35382"/>
                </a:lnTo>
                <a:lnTo>
                  <a:pt x="2091456" y="32206"/>
                </a:lnTo>
                <a:lnTo>
                  <a:pt x="2081706" y="29485"/>
                </a:lnTo>
                <a:lnTo>
                  <a:pt x="2071503" y="26990"/>
                </a:lnTo>
                <a:lnTo>
                  <a:pt x="2061527" y="25175"/>
                </a:lnTo>
                <a:lnTo>
                  <a:pt x="2051324" y="24041"/>
                </a:lnTo>
                <a:lnTo>
                  <a:pt x="2040667" y="23134"/>
                </a:lnTo>
                <a:lnTo>
                  <a:pt x="2030011" y="22907"/>
                </a:lnTo>
                <a:lnTo>
                  <a:pt x="458964" y="22907"/>
                </a:lnTo>
                <a:close/>
                <a:moveTo>
                  <a:pt x="458964" y="0"/>
                </a:moveTo>
                <a:lnTo>
                  <a:pt x="2030011" y="0"/>
                </a:lnTo>
                <a:lnTo>
                  <a:pt x="2042028" y="453"/>
                </a:lnTo>
                <a:lnTo>
                  <a:pt x="2053364" y="1134"/>
                </a:lnTo>
                <a:lnTo>
                  <a:pt x="2064701" y="2722"/>
                </a:lnTo>
                <a:lnTo>
                  <a:pt x="2076265" y="4763"/>
                </a:lnTo>
                <a:lnTo>
                  <a:pt x="2087148" y="7258"/>
                </a:lnTo>
                <a:lnTo>
                  <a:pt x="2098031" y="10433"/>
                </a:lnTo>
                <a:lnTo>
                  <a:pt x="2108688" y="14062"/>
                </a:lnTo>
                <a:lnTo>
                  <a:pt x="2118891" y="18371"/>
                </a:lnTo>
                <a:lnTo>
                  <a:pt x="2129094" y="22680"/>
                </a:lnTo>
                <a:lnTo>
                  <a:pt x="2138843" y="27897"/>
                </a:lnTo>
                <a:lnTo>
                  <a:pt x="2148593" y="33340"/>
                </a:lnTo>
                <a:lnTo>
                  <a:pt x="2157889" y="39237"/>
                </a:lnTo>
                <a:lnTo>
                  <a:pt x="2166959" y="45815"/>
                </a:lnTo>
                <a:lnTo>
                  <a:pt x="2175574" y="52392"/>
                </a:lnTo>
                <a:lnTo>
                  <a:pt x="2183737" y="59650"/>
                </a:lnTo>
                <a:lnTo>
                  <a:pt x="2191899" y="67361"/>
                </a:lnTo>
                <a:lnTo>
                  <a:pt x="2199382" y="75299"/>
                </a:lnTo>
                <a:lnTo>
                  <a:pt x="2206637" y="83691"/>
                </a:lnTo>
                <a:lnTo>
                  <a:pt x="2213212" y="92083"/>
                </a:lnTo>
                <a:lnTo>
                  <a:pt x="2219788" y="101155"/>
                </a:lnTo>
                <a:lnTo>
                  <a:pt x="2225683" y="110681"/>
                </a:lnTo>
                <a:lnTo>
                  <a:pt x="2231125" y="120207"/>
                </a:lnTo>
                <a:lnTo>
                  <a:pt x="2236340" y="129960"/>
                </a:lnTo>
                <a:lnTo>
                  <a:pt x="2241101" y="140166"/>
                </a:lnTo>
                <a:lnTo>
                  <a:pt x="2244955" y="150599"/>
                </a:lnTo>
                <a:lnTo>
                  <a:pt x="2248583" y="161032"/>
                </a:lnTo>
                <a:lnTo>
                  <a:pt x="2251758" y="172145"/>
                </a:lnTo>
                <a:lnTo>
                  <a:pt x="2254252" y="183032"/>
                </a:lnTo>
                <a:lnTo>
                  <a:pt x="2256292" y="194372"/>
                </a:lnTo>
                <a:lnTo>
                  <a:pt x="2257879" y="205713"/>
                </a:lnTo>
                <a:lnTo>
                  <a:pt x="2258786" y="217053"/>
                </a:lnTo>
                <a:lnTo>
                  <a:pt x="2259013" y="229074"/>
                </a:lnTo>
                <a:lnTo>
                  <a:pt x="2259013" y="2315689"/>
                </a:lnTo>
                <a:lnTo>
                  <a:pt x="2258786" y="2327483"/>
                </a:lnTo>
                <a:lnTo>
                  <a:pt x="2257879" y="2339050"/>
                </a:lnTo>
                <a:lnTo>
                  <a:pt x="2256292" y="2350617"/>
                </a:lnTo>
                <a:lnTo>
                  <a:pt x="2254252" y="2361958"/>
                </a:lnTo>
                <a:lnTo>
                  <a:pt x="2251758" y="2372844"/>
                </a:lnTo>
                <a:lnTo>
                  <a:pt x="2248583" y="2383731"/>
                </a:lnTo>
                <a:lnTo>
                  <a:pt x="2244955" y="2394391"/>
                </a:lnTo>
                <a:lnTo>
                  <a:pt x="2241101" y="2404824"/>
                </a:lnTo>
                <a:lnTo>
                  <a:pt x="2236340" y="2414803"/>
                </a:lnTo>
                <a:lnTo>
                  <a:pt x="2231125" y="2424783"/>
                </a:lnTo>
                <a:lnTo>
                  <a:pt x="2225683" y="2434309"/>
                </a:lnTo>
                <a:lnTo>
                  <a:pt x="2219788" y="2443608"/>
                </a:lnTo>
                <a:lnTo>
                  <a:pt x="2213212" y="2452680"/>
                </a:lnTo>
                <a:lnTo>
                  <a:pt x="2206637" y="2461299"/>
                </a:lnTo>
                <a:lnTo>
                  <a:pt x="2199382" y="2469464"/>
                </a:lnTo>
                <a:lnTo>
                  <a:pt x="2191899" y="2477629"/>
                </a:lnTo>
                <a:lnTo>
                  <a:pt x="2183737" y="2485113"/>
                </a:lnTo>
                <a:lnTo>
                  <a:pt x="2175574" y="2492371"/>
                </a:lnTo>
                <a:lnTo>
                  <a:pt x="2166959" y="2499175"/>
                </a:lnTo>
                <a:lnTo>
                  <a:pt x="2157889" y="2505526"/>
                </a:lnTo>
                <a:lnTo>
                  <a:pt x="2148593" y="2511649"/>
                </a:lnTo>
                <a:lnTo>
                  <a:pt x="2138843" y="2517093"/>
                </a:lnTo>
                <a:lnTo>
                  <a:pt x="2129094" y="2522309"/>
                </a:lnTo>
                <a:lnTo>
                  <a:pt x="2118891" y="2526619"/>
                </a:lnTo>
                <a:lnTo>
                  <a:pt x="2108688" y="2530701"/>
                </a:lnTo>
                <a:lnTo>
                  <a:pt x="2098031" y="2534330"/>
                </a:lnTo>
                <a:lnTo>
                  <a:pt x="2087148" y="2537505"/>
                </a:lnTo>
                <a:lnTo>
                  <a:pt x="2076265" y="2540000"/>
                </a:lnTo>
                <a:lnTo>
                  <a:pt x="2064701" y="2542268"/>
                </a:lnTo>
                <a:lnTo>
                  <a:pt x="2053364" y="2543402"/>
                </a:lnTo>
                <a:lnTo>
                  <a:pt x="2042028" y="2544536"/>
                </a:lnTo>
                <a:lnTo>
                  <a:pt x="2030011" y="2544763"/>
                </a:lnTo>
                <a:lnTo>
                  <a:pt x="458964" y="2544763"/>
                </a:lnTo>
                <a:lnTo>
                  <a:pt x="447400" y="2544536"/>
                </a:lnTo>
                <a:lnTo>
                  <a:pt x="435610" y="2543402"/>
                </a:lnTo>
                <a:lnTo>
                  <a:pt x="424273" y="2542268"/>
                </a:lnTo>
                <a:lnTo>
                  <a:pt x="413163" y="2540000"/>
                </a:lnTo>
                <a:lnTo>
                  <a:pt x="402053" y="2537505"/>
                </a:lnTo>
                <a:lnTo>
                  <a:pt x="391170" y="2534330"/>
                </a:lnTo>
                <a:lnTo>
                  <a:pt x="380513" y="2530701"/>
                </a:lnTo>
                <a:lnTo>
                  <a:pt x="370084" y="2526619"/>
                </a:lnTo>
                <a:lnTo>
                  <a:pt x="359880" y="2522309"/>
                </a:lnTo>
                <a:lnTo>
                  <a:pt x="350131" y="2517093"/>
                </a:lnTo>
                <a:lnTo>
                  <a:pt x="340608" y="2511649"/>
                </a:lnTo>
                <a:lnTo>
                  <a:pt x="331085" y="2505526"/>
                </a:lnTo>
                <a:lnTo>
                  <a:pt x="322469" y="2499175"/>
                </a:lnTo>
                <a:lnTo>
                  <a:pt x="313626" y="2492371"/>
                </a:lnTo>
                <a:lnTo>
                  <a:pt x="305237" y="2485113"/>
                </a:lnTo>
                <a:lnTo>
                  <a:pt x="297528" y="2477629"/>
                </a:lnTo>
                <a:lnTo>
                  <a:pt x="289819" y="2469464"/>
                </a:lnTo>
                <a:lnTo>
                  <a:pt x="282564" y="2461299"/>
                </a:lnTo>
                <a:lnTo>
                  <a:pt x="275762" y="2452680"/>
                </a:lnTo>
                <a:lnTo>
                  <a:pt x="269413" y="2443608"/>
                </a:lnTo>
                <a:lnTo>
                  <a:pt x="263518" y="2434309"/>
                </a:lnTo>
                <a:lnTo>
                  <a:pt x="257850" y="2424783"/>
                </a:lnTo>
                <a:lnTo>
                  <a:pt x="252862" y="2414803"/>
                </a:lnTo>
                <a:lnTo>
                  <a:pt x="248327" y="2404824"/>
                </a:lnTo>
                <a:lnTo>
                  <a:pt x="244019" y="2394391"/>
                </a:lnTo>
                <a:lnTo>
                  <a:pt x="240391" y="2383731"/>
                </a:lnTo>
                <a:lnTo>
                  <a:pt x="237444" y="2372844"/>
                </a:lnTo>
                <a:lnTo>
                  <a:pt x="234723" y="2361958"/>
                </a:lnTo>
                <a:lnTo>
                  <a:pt x="232682" y="2350617"/>
                </a:lnTo>
                <a:lnTo>
                  <a:pt x="231322" y="2339050"/>
                </a:lnTo>
                <a:lnTo>
                  <a:pt x="230415" y="2327483"/>
                </a:lnTo>
                <a:lnTo>
                  <a:pt x="230188" y="2315689"/>
                </a:lnTo>
                <a:lnTo>
                  <a:pt x="230188" y="2026965"/>
                </a:lnTo>
                <a:lnTo>
                  <a:pt x="369630" y="2026965"/>
                </a:lnTo>
                <a:lnTo>
                  <a:pt x="375298" y="2026738"/>
                </a:lnTo>
                <a:lnTo>
                  <a:pt x="381194" y="2026285"/>
                </a:lnTo>
                <a:lnTo>
                  <a:pt x="386862" y="2025604"/>
                </a:lnTo>
                <a:lnTo>
                  <a:pt x="392530" y="2024470"/>
                </a:lnTo>
                <a:lnTo>
                  <a:pt x="397972" y="2023336"/>
                </a:lnTo>
                <a:lnTo>
                  <a:pt x="403414" y="2021749"/>
                </a:lnTo>
                <a:lnTo>
                  <a:pt x="408628" y="2019934"/>
                </a:lnTo>
                <a:lnTo>
                  <a:pt x="413843" y="2017893"/>
                </a:lnTo>
                <a:lnTo>
                  <a:pt x="419058" y="2015852"/>
                </a:lnTo>
                <a:lnTo>
                  <a:pt x="424046" y="2013130"/>
                </a:lnTo>
                <a:lnTo>
                  <a:pt x="428581" y="2010408"/>
                </a:lnTo>
                <a:lnTo>
                  <a:pt x="433343" y="2007460"/>
                </a:lnTo>
                <a:lnTo>
                  <a:pt x="438104" y="2004285"/>
                </a:lnTo>
                <a:lnTo>
                  <a:pt x="442185" y="2000882"/>
                </a:lnTo>
                <a:lnTo>
                  <a:pt x="446266" y="1997254"/>
                </a:lnTo>
                <a:lnTo>
                  <a:pt x="450348" y="1993398"/>
                </a:lnTo>
                <a:lnTo>
                  <a:pt x="453975" y="1989542"/>
                </a:lnTo>
                <a:lnTo>
                  <a:pt x="457603" y="1985460"/>
                </a:lnTo>
                <a:lnTo>
                  <a:pt x="461004" y="1981377"/>
                </a:lnTo>
                <a:lnTo>
                  <a:pt x="464405" y="1976841"/>
                </a:lnTo>
                <a:lnTo>
                  <a:pt x="467353" y="1972305"/>
                </a:lnTo>
                <a:lnTo>
                  <a:pt x="470074" y="1967315"/>
                </a:lnTo>
                <a:lnTo>
                  <a:pt x="472794" y="1962552"/>
                </a:lnTo>
                <a:lnTo>
                  <a:pt x="474835" y="1957336"/>
                </a:lnTo>
                <a:lnTo>
                  <a:pt x="476876" y="1952119"/>
                </a:lnTo>
                <a:lnTo>
                  <a:pt x="478690" y="1947129"/>
                </a:lnTo>
                <a:lnTo>
                  <a:pt x="480277" y="1941686"/>
                </a:lnTo>
                <a:lnTo>
                  <a:pt x="481637" y="1936243"/>
                </a:lnTo>
                <a:lnTo>
                  <a:pt x="482544" y="1930799"/>
                </a:lnTo>
                <a:lnTo>
                  <a:pt x="483451" y="1924902"/>
                </a:lnTo>
                <a:lnTo>
                  <a:pt x="483904" y="1919232"/>
                </a:lnTo>
                <a:lnTo>
                  <a:pt x="483904" y="1913335"/>
                </a:lnTo>
                <a:lnTo>
                  <a:pt x="483904" y="1907665"/>
                </a:lnTo>
                <a:lnTo>
                  <a:pt x="483451" y="1901768"/>
                </a:lnTo>
                <a:lnTo>
                  <a:pt x="482544" y="1896325"/>
                </a:lnTo>
                <a:lnTo>
                  <a:pt x="481637" y="1890428"/>
                </a:lnTo>
                <a:lnTo>
                  <a:pt x="480277" y="1884985"/>
                </a:lnTo>
                <a:lnTo>
                  <a:pt x="478690" y="1879541"/>
                </a:lnTo>
                <a:lnTo>
                  <a:pt x="476876" y="1874325"/>
                </a:lnTo>
                <a:lnTo>
                  <a:pt x="474835" y="1869335"/>
                </a:lnTo>
                <a:lnTo>
                  <a:pt x="472794" y="1864345"/>
                </a:lnTo>
                <a:lnTo>
                  <a:pt x="470074" y="1859356"/>
                </a:lnTo>
                <a:lnTo>
                  <a:pt x="467353" y="1854366"/>
                </a:lnTo>
                <a:lnTo>
                  <a:pt x="464405" y="1850056"/>
                </a:lnTo>
                <a:lnTo>
                  <a:pt x="461004" y="1845747"/>
                </a:lnTo>
                <a:lnTo>
                  <a:pt x="457603" y="1841211"/>
                </a:lnTo>
                <a:lnTo>
                  <a:pt x="453975" y="1837129"/>
                </a:lnTo>
                <a:lnTo>
                  <a:pt x="450348" y="1833273"/>
                </a:lnTo>
                <a:lnTo>
                  <a:pt x="446266" y="1829417"/>
                </a:lnTo>
                <a:lnTo>
                  <a:pt x="442185" y="1826015"/>
                </a:lnTo>
                <a:lnTo>
                  <a:pt x="438104" y="1822613"/>
                </a:lnTo>
                <a:lnTo>
                  <a:pt x="433343" y="1819211"/>
                </a:lnTo>
                <a:lnTo>
                  <a:pt x="428581" y="1816262"/>
                </a:lnTo>
                <a:lnTo>
                  <a:pt x="424046" y="1813541"/>
                </a:lnTo>
                <a:lnTo>
                  <a:pt x="419058" y="1811273"/>
                </a:lnTo>
                <a:lnTo>
                  <a:pt x="413843" y="1808778"/>
                </a:lnTo>
                <a:lnTo>
                  <a:pt x="408628" y="1806737"/>
                </a:lnTo>
                <a:lnTo>
                  <a:pt x="403414" y="1804922"/>
                </a:lnTo>
                <a:lnTo>
                  <a:pt x="397972" y="1803334"/>
                </a:lnTo>
                <a:lnTo>
                  <a:pt x="392530" y="1801974"/>
                </a:lnTo>
                <a:lnTo>
                  <a:pt x="386862" y="1801293"/>
                </a:lnTo>
                <a:lnTo>
                  <a:pt x="381194" y="1800613"/>
                </a:lnTo>
                <a:lnTo>
                  <a:pt x="375298" y="1799932"/>
                </a:lnTo>
                <a:lnTo>
                  <a:pt x="369630" y="1799932"/>
                </a:lnTo>
                <a:lnTo>
                  <a:pt x="230188" y="1799932"/>
                </a:lnTo>
                <a:lnTo>
                  <a:pt x="230188" y="1385784"/>
                </a:lnTo>
                <a:lnTo>
                  <a:pt x="369630" y="1385784"/>
                </a:lnTo>
                <a:lnTo>
                  <a:pt x="375298" y="1385557"/>
                </a:lnTo>
                <a:lnTo>
                  <a:pt x="381194" y="1385331"/>
                </a:lnTo>
                <a:lnTo>
                  <a:pt x="386862" y="1384650"/>
                </a:lnTo>
                <a:lnTo>
                  <a:pt x="392530" y="1383516"/>
                </a:lnTo>
                <a:lnTo>
                  <a:pt x="397972" y="1382155"/>
                </a:lnTo>
                <a:lnTo>
                  <a:pt x="403414" y="1380795"/>
                </a:lnTo>
                <a:lnTo>
                  <a:pt x="408628" y="1378980"/>
                </a:lnTo>
                <a:lnTo>
                  <a:pt x="413843" y="1376712"/>
                </a:lnTo>
                <a:lnTo>
                  <a:pt x="419058" y="1374671"/>
                </a:lnTo>
                <a:lnTo>
                  <a:pt x="424046" y="1372176"/>
                </a:lnTo>
                <a:lnTo>
                  <a:pt x="428581" y="1369227"/>
                </a:lnTo>
                <a:lnTo>
                  <a:pt x="433343" y="1366506"/>
                </a:lnTo>
                <a:lnTo>
                  <a:pt x="438104" y="1363331"/>
                </a:lnTo>
                <a:lnTo>
                  <a:pt x="442185" y="1359928"/>
                </a:lnTo>
                <a:lnTo>
                  <a:pt x="446266" y="1356300"/>
                </a:lnTo>
                <a:lnTo>
                  <a:pt x="450348" y="1352671"/>
                </a:lnTo>
                <a:lnTo>
                  <a:pt x="453975" y="1348588"/>
                </a:lnTo>
                <a:lnTo>
                  <a:pt x="457603" y="1344732"/>
                </a:lnTo>
                <a:lnTo>
                  <a:pt x="461004" y="1340196"/>
                </a:lnTo>
                <a:lnTo>
                  <a:pt x="464405" y="1335887"/>
                </a:lnTo>
                <a:lnTo>
                  <a:pt x="467353" y="1331124"/>
                </a:lnTo>
                <a:lnTo>
                  <a:pt x="470074" y="1326588"/>
                </a:lnTo>
                <a:lnTo>
                  <a:pt x="472794" y="1321598"/>
                </a:lnTo>
                <a:lnTo>
                  <a:pt x="474835" y="1316608"/>
                </a:lnTo>
                <a:lnTo>
                  <a:pt x="476876" y="1311392"/>
                </a:lnTo>
                <a:lnTo>
                  <a:pt x="478690" y="1305949"/>
                </a:lnTo>
                <a:lnTo>
                  <a:pt x="480277" y="1300732"/>
                </a:lnTo>
                <a:lnTo>
                  <a:pt x="481637" y="1295289"/>
                </a:lnTo>
                <a:lnTo>
                  <a:pt x="482544" y="1289619"/>
                </a:lnTo>
                <a:lnTo>
                  <a:pt x="483451" y="1283948"/>
                </a:lnTo>
                <a:lnTo>
                  <a:pt x="483904" y="1278278"/>
                </a:lnTo>
                <a:lnTo>
                  <a:pt x="483904" y="1272381"/>
                </a:lnTo>
                <a:lnTo>
                  <a:pt x="483904" y="1266711"/>
                </a:lnTo>
                <a:lnTo>
                  <a:pt x="483451" y="1260814"/>
                </a:lnTo>
                <a:lnTo>
                  <a:pt x="482544" y="1255144"/>
                </a:lnTo>
                <a:lnTo>
                  <a:pt x="481637" y="1249474"/>
                </a:lnTo>
                <a:lnTo>
                  <a:pt x="480277" y="1244031"/>
                </a:lnTo>
                <a:lnTo>
                  <a:pt x="478690" y="1238814"/>
                </a:lnTo>
                <a:lnTo>
                  <a:pt x="476876" y="1233371"/>
                </a:lnTo>
                <a:lnTo>
                  <a:pt x="474835" y="1228154"/>
                </a:lnTo>
                <a:lnTo>
                  <a:pt x="472794" y="1223391"/>
                </a:lnTo>
                <a:lnTo>
                  <a:pt x="470074" y="1218401"/>
                </a:lnTo>
                <a:lnTo>
                  <a:pt x="467353" y="1213639"/>
                </a:lnTo>
                <a:lnTo>
                  <a:pt x="464405" y="1209102"/>
                </a:lnTo>
                <a:lnTo>
                  <a:pt x="461004" y="1204566"/>
                </a:lnTo>
                <a:lnTo>
                  <a:pt x="457603" y="1200257"/>
                </a:lnTo>
                <a:lnTo>
                  <a:pt x="453975" y="1196175"/>
                </a:lnTo>
                <a:lnTo>
                  <a:pt x="450348" y="1192092"/>
                </a:lnTo>
                <a:lnTo>
                  <a:pt x="446266" y="1188463"/>
                </a:lnTo>
                <a:lnTo>
                  <a:pt x="442185" y="1184834"/>
                </a:lnTo>
                <a:lnTo>
                  <a:pt x="438104" y="1181659"/>
                </a:lnTo>
                <a:lnTo>
                  <a:pt x="433343" y="1178484"/>
                </a:lnTo>
                <a:lnTo>
                  <a:pt x="428581" y="1175308"/>
                </a:lnTo>
                <a:lnTo>
                  <a:pt x="424046" y="1172813"/>
                </a:lnTo>
                <a:lnTo>
                  <a:pt x="419058" y="1170092"/>
                </a:lnTo>
                <a:lnTo>
                  <a:pt x="413843" y="1167824"/>
                </a:lnTo>
                <a:lnTo>
                  <a:pt x="408628" y="1165783"/>
                </a:lnTo>
                <a:lnTo>
                  <a:pt x="403414" y="1164195"/>
                </a:lnTo>
                <a:lnTo>
                  <a:pt x="397972" y="1162607"/>
                </a:lnTo>
                <a:lnTo>
                  <a:pt x="392530" y="1161246"/>
                </a:lnTo>
                <a:lnTo>
                  <a:pt x="386862" y="1160339"/>
                </a:lnTo>
                <a:lnTo>
                  <a:pt x="381194" y="1159432"/>
                </a:lnTo>
                <a:lnTo>
                  <a:pt x="375298" y="1158978"/>
                </a:lnTo>
                <a:lnTo>
                  <a:pt x="369630" y="1158978"/>
                </a:lnTo>
                <a:lnTo>
                  <a:pt x="230188" y="1158978"/>
                </a:lnTo>
                <a:lnTo>
                  <a:pt x="230188" y="744831"/>
                </a:lnTo>
                <a:lnTo>
                  <a:pt x="369630" y="744831"/>
                </a:lnTo>
                <a:lnTo>
                  <a:pt x="375298" y="744831"/>
                </a:lnTo>
                <a:lnTo>
                  <a:pt x="381194" y="744377"/>
                </a:lnTo>
                <a:lnTo>
                  <a:pt x="386862" y="743470"/>
                </a:lnTo>
                <a:lnTo>
                  <a:pt x="392530" y="742563"/>
                </a:lnTo>
                <a:lnTo>
                  <a:pt x="397972" y="741429"/>
                </a:lnTo>
                <a:lnTo>
                  <a:pt x="403414" y="739841"/>
                </a:lnTo>
                <a:lnTo>
                  <a:pt x="408628" y="738026"/>
                </a:lnTo>
                <a:lnTo>
                  <a:pt x="413843" y="735985"/>
                </a:lnTo>
                <a:lnTo>
                  <a:pt x="419058" y="733717"/>
                </a:lnTo>
                <a:lnTo>
                  <a:pt x="424046" y="731222"/>
                </a:lnTo>
                <a:lnTo>
                  <a:pt x="428581" y="728501"/>
                </a:lnTo>
                <a:lnTo>
                  <a:pt x="433343" y="725325"/>
                </a:lnTo>
                <a:lnTo>
                  <a:pt x="438104" y="722377"/>
                </a:lnTo>
                <a:lnTo>
                  <a:pt x="442185" y="718975"/>
                </a:lnTo>
                <a:lnTo>
                  <a:pt x="446266" y="715573"/>
                </a:lnTo>
                <a:lnTo>
                  <a:pt x="450348" y="711717"/>
                </a:lnTo>
                <a:lnTo>
                  <a:pt x="453975" y="707861"/>
                </a:lnTo>
                <a:lnTo>
                  <a:pt x="457603" y="703552"/>
                </a:lnTo>
                <a:lnTo>
                  <a:pt x="461004" y="699243"/>
                </a:lnTo>
                <a:lnTo>
                  <a:pt x="464405" y="694706"/>
                </a:lnTo>
                <a:lnTo>
                  <a:pt x="467353" y="690170"/>
                </a:lnTo>
                <a:lnTo>
                  <a:pt x="470074" y="685407"/>
                </a:lnTo>
                <a:lnTo>
                  <a:pt x="472794" y="680645"/>
                </a:lnTo>
                <a:lnTo>
                  <a:pt x="474835" y="675655"/>
                </a:lnTo>
                <a:lnTo>
                  <a:pt x="476876" y="670438"/>
                </a:lnTo>
                <a:lnTo>
                  <a:pt x="478690" y="665222"/>
                </a:lnTo>
                <a:lnTo>
                  <a:pt x="480277" y="659778"/>
                </a:lnTo>
                <a:lnTo>
                  <a:pt x="481637" y="654335"/>
                </a:lnTo>
                <a:lnTo>
                  <a:pt x="482544" y="648665"/>
                </a:lnTo>
                <a:lnTo>
                  <a:pt x="483451" y="642995"/>
                </a:lnTo>
                <a:lnTo>
                  <a:pt x="483904" y="637325"/>
                </a:lnTo>
                <a:lnTo>
                  <a:pt x="483904" y="631428"/>
                </a:lnTo>
                <a:lnTo>
                  <a:pt x="483904" y="625531"/>
                </a:lnTo>
                <a:lnTo>
                  <a:pt x="483451" y="619861"/>
                </a:lnTo>
                <a:lnTo>
                  <a:pt x="482544" y="614190"/>
                </a:lnTo>
                <a:lnTo>
                  <a:pt x="481637" y="608747"/>
                </a:lnTo>
                <a:lnTo>
                  <a:pt x="480277" y="603077"/>
                </a:lnTo>
                <a:lnTo>
                  <a:pt x="478690" y="597860"/>
                </a:lnTo>
                <a:lnTo>
                  <a:pt x="476876" y="592417"/>
                </a:lnTo>
                <a:lnTo>
                  <a:pt x="474835" y="587427"/>
                </a:lnTo>
                <a:lnTo>
                  <a:pt x="472794" y="582211"/>
                </a:lnTo>
                <a:lnTo>
                  <a:pt x="470074" y="577448"/>
                </a:lnTo>
                <a:lnTo>
                  <a:pt x="467353" y="572685"/>
                </a:lnTo>
                <a:lnTo>
                  <a:pt x="464405" y="567922"/>
                </a:lnTo>
                <a:lnTo>
                  <a:pt x="461004" y="563613"/>
                </a:lnTo>
                <a:lnTo>
                  <a:pt x="457603" y="559530"/>
                </a:lnTo>
                <a:lnTo>
                  <a:pt x="453975" y="555221"/>
                </a:lnTo>
                <a:lnTo>
                  <a:pt x="450348" y="551138"/>
                </a:lnTo>
                <a:lnTo>
                  <a:pt x="446266" y="547509"/>
                </a:lnTo>
                <a:lnTo>
                  <a:pt x="442185" y="543881"/>
                </a:lnTo>
                <a:lnTo>
                  <a:pt x="438104" y="540478"/>
                </a:lnTo>
                <a:lnTo>
                  <a:pt x="433343" y="537303"/>
                </a:lnTo>
                <a:lnTo>
                  <a:pt x="428581" y="534581"/>
                </a:lnTo>
                <a:lnTo>
                  <a:pt x="424046" y="531633"/>
                </a:lnTo>
                <a:lnTo>
                  <a:pt x="419058" y="529138"/>
                </a:lnTo>
                <a:lnTo>
                  <a:pt x="413843" y="527097"/>
                </a:lnTo>
                <a:lnTo>
                  <a:pt x="408628" y="525056"/>
                </a:lnTo>
                <a:lnTo>
                  <a:pt x="403414" y="523241"/>
                </a:lnTo>
                <a:lnTo>
                  <a:pt x="397972" y="521654"/>
                </a:lnTo>
                <a:lnTo>
                  <a:pt x="392530" y="520293"/>
                </a:lnTo>
                <a:lnTo>
                  <a:pt x="386862" y="519159"/>
                </a:lnTo>
                <a:lnTo>
                  <a:pt x="381194" y="518478"/>
                </a:lnTo>
                <a:lnTo>
                  <a:pt x="375298" y="518251"/>
                </a:lnTo>
                <a:lnTo>
                  <a:pt x="369630" y="518025"/>
                </a:lnTo>
                <a:lnTo>
                  <a:pt x="230188" y="518025"/>
                </a:lnTo>
                <a:lnTo>
                  <a:pt x="230188" y="229074"/>
                </a:lnTo>
                <a:lnTo>
                  <a:pt x="230415" y="217053"/>
                </a:lnTo>
                <a:lnTo>
                  <a:pt x="231322" y="205713"/>
                </a:lnTo>
                <a:lnTo>
                  <a:pt x="232682" y="194372"/>
                </a:lnTo>
                <a:lnTo>
                  <a:pt x="234723" y="183032"/>
                </a:lnTo>
                <a:lnTo>
                  <a:pt x="237444" y="172145"/>
                </a:lnTo>
                <a:lnTo>
                  <a:pt x="240391" y="161032"/>
                </a:lnTo>
                <a:lnTo>
                  <a:pt x="244019" y="150599"/>
                </a:lnTo>
                <a:lnTo>
                  <a:pt x="248327" y="140166"/>
                </a:lnTo>
                <a:lnTo>
                  <a:pt x="252862" y="129960"/>
                </a:lnTo>
                <a:lnTo>
                  <a:pt x="257850" y="120207"/>
                </a:lnTo>
                <a:lnTo>
                  <a:pt x="263518" y="110681"/>
                </a:lnTo>
                <a:lnTo>
                  <a:pt x="269413" y="101155"/>
                </a:lnTo>
                <a:lnTo>
                  <a:pt x="275762" y="92083"/>
                </a:lnTo>
                <a:lnTo>
                  <a:pt x="282564" y="83691"/>
                </a:lnTo>
                <a:lnTo>
                  <a:pt x="289819" y="75299"/>
                </a:lnTo>
                <a:lnTo>
                  <a:pt x="297528" y="67361"/>
                </a:lnTo>
                <a:lnTo>
                  <a:pt x="305237" y="59650"/>
                </a:lnTo>
                <a:lnTo>
                  <a:pt x="313626" y="52392"/>
                </a:lnTo>
                <a:lnTo>
                  <a:pt x="322469" y="45815"/>
                </a:lnTo>
                <a:lnTo>
                  <a:pt x="331085" y="39237"/>
                </a:lnTo>
                <a:lnTo>
                  <a:pt x="340608" y="33340"/>
                </a:lnTo>
                <a:lnTo>
                  <a:pt x="350131" y="27897"/>
                </a:lnTo>
                <a:lnTo>
                  <a:pt x="359880" y="22680"/>
                </a:lnTo>
                <a:lnTo>
                  <a:pt x="370084" y="18371"/>
                </a:lnTo>
                <a:lnTo>
                  <a:pt x="380513" y="14062"/>
                </a:lnTo>
                <a:lnTo>
                  <a:pt x="391170" y="10433"/>
                </a:lnTo>
                <a:lnTo>
                  <a:pt x="402053" y="7258"/>
                </a:lnTo>
                <a:lnTo>
                  <a:pt x="413163" y="4763"/>
                </a:lnTo>
                <a:lnTo>
                  <a:pt x="424273" y="2722"/>
                </a:lnTo>
                <a:lnTo>
                  <a:pt x="435610" y="1134"/>
                </a:lnTo>
                <a:lnTo>
                  <a:pt x="447400" y="453"/>
                </a:lnTo>
                <a:lnTo>
                  <a:pt x="4589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fontAlgn="base"/>
            <a:endParaRPr lang="zh-CN" altLang="en-US" strike="noStrike" noProof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>
            <p:custDataLst>
              <p:tags r:id="rId6"/>
            </p:custDataLst>
          </p:nvPr>
        </p:nvSpPr>
        <p:spPr>
          <a:xfrm>
            <a:off x="2455863" y="3754438"/>
            <a:ext cx="717550" cy="736600"/>
          </a:xfrm>
          <a:prstGeom prst="rect">
            <a:avLst/>
          </a:prstGeom>
          <a:solidFill>
            <a:srgbClr val="22C29C"/>
          </a:solidFill>
          <a:ln>
            <a:noFill/>
          </a:ln>
        </p:spPr>
        <p:style>
          <a:lnRef idx="2">
            <a:srgbClr val="1784C7">
              <a:shade val="50000"/>
            </a:srgbClr>
          </a:lnRef>
          <a:fillRef idx="1">
            <a:srgbClr val="1784C7"/>
          </a:fillRef>
          <a:effectRef idx="0">
            <a:srgbClr val="1784C7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 fontAlgn="base"/>
            <a:endParaRPr lang="zh-CN" altLang="en-US" strike="noStrike" noProof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" name="矩形 54"/>
          <p:cNvSpPr/>
          <p:nvPr>
            <p:custDataLst>
              <p:tags r:id="rId7"/>
            </p:custDataLst>
          </p:nvPr>
        </p:nvSpPr>
        <p:spPr>
          <a:xfrm>
            <a:off x="4013200" y="3395663"/>
            <a:ext cx="7627938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2C29C"/>
                </a:solidFill>
              </a14:hiddenFill>
            </a:ext>
          </a:extLst>
        </p:spPr>
        <p:style>
          <a:lnRef idx="2">
            <a:srgbClr val="1784C7">
              <a:shade val="50000"/>
            </a:srgbClr>
          </a:lnRef>
          <a:fillRef idx="1">
            <a:srgbClr val="1784C7"/>
          </a:fillRef>
          <a:effectRef idx="0">
            <a:srgbClr val="1784C7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l" fontAlgn="base"/>
            <a:r>
              <a:rPr lang="zh-CN" altLang="en-US" sz="24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能力分析：</a:t>
            </a:r>
            <a:endParaRPr lang="zh-CN" altLang="en-US" sz="2400" b="1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base"/>
            <a:r>
              <a:rPr lang="zh-CN" altLang="en-US" sz="23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本节课是面向高一学生（第二学期），研究表明，学生的抽象逻辑思维和推理能力到高二年级才基本成熟，高一年级的学生正经历形式逻辑思维向辩证逻辑思维的发展，适合进行对科学史的分析推理，即科学论证形式的训练学习，以促进此阶段学生的科学思维的发展。</a:t>
            </a:r>
            <a:endParaRPr lang="zh-CN" altLang="en-US" sz="23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base"/>
            <a:endParaRPr lang="zh-CN" altLang="en-US" sz="1300" strike="noStrike" spc="15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17463" y="1582738"/>
            <a:ext cx="2065338" cy="46037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2485" name="文本框 57"/>
          <p:cNvSpPr txBox="1"/>
          <p:nvPr>
            <p:custDataLst>
              <p:tags r:id="rId8"/>
            </p:custDataLst>
          </p:nvPr>
        </p:nvSpPr>
        <p:spPr>
          <a:xfrm>
            <a:off x="3360738" y="3795713"/>
            <a:ext cx="463550" cy="655637"/>
          </a:xfrm>
          <a:prstGeom prst="rect">
            <a:avLst/>
          </a:prstGeom>
          <a:noFill/>
          <a:ln w="9525">
            <a:noFill/>
          </a:ln>
        </p:spPr>
        <p:txBody>
          <a:bodyPr wrap="none" anchor="t"/>
          <a:p>
            <a:r>
              <a:rPr lang="en-US" altLang="zh-CN" sz="3600" b="1" dirty="0">
                <a:solidFill>
                  <a:srgbClr val="22C29C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&gt;</a:t>
            </a:r>
            <a:endParaRPr lang="zh-CN" altLang="en-US" sz="3600" b="1" dirty="0">
              <a:solidFill>
                <a:srgbClr val="22C29C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0" name="KSO_Shape"/>
          <p:cNvSpPr>
            <a:spLocks noChangeAspect="1"/>
          </p:cNvSpPr>
          <p:nvPr>
            <p:custDataLst>
              <p:tags r:id="rId9"/>
            </p:custDataLst>
          </p:nvPr>
        </p:nvSpPr>
        <p:spPr bwMode="auto">
          <a:xfrm>
            <a:off x="2595563" y="3963988"/>
            <a:ext cx="436563" cy="319088"/>
          </a:xfrm>
          <a:custGeom>
            <a:avLst/>
            <a:gdLst>
              <a:gd name="T0" fmla="*/ 1091648 w 2509838"/>
              <a:gd name="T1" fmla="*/ 1608111 h 1787526"/>
              <a:gd name="T2" fmla="*/ 1364673 w 2509838"/>
              <a:gd name="T3" fmla="*/ 1644625 h 1787526"/>
              <a:gd name="T4" fmla="*/ 1419551 w 2509838"/>
              <a:gd name="T5" fmla="*/ 1603152 h 1787526"/>
              <a:gd name="T6" fmla="*/ 2438407 w 2509838"/>
              <a:gd name="T7" fmla="*/ 1567539 h 1787526"/>
              <a:gd name="T8" fmla="*/ 2487842 w 2509838"/>
              <a:gd name="T9" fmla="*/ 1592108 h 1787526"/>
              <a:gd name="T10" fmla="*/ 2509611 w 2509838"/>
              <a:gd name="T11" fmla="*/ 1640568 h 1787526"/>
              <a:gd name="T12" fmla="*/ 2495552 w 2509838"/>
              <a:gd name="T13" fmla="*/ 1753040 h 1787526"/>
              <a:gd name="T14" fmla="*/ 2450426 w 2509838"/>
              <a:gd name="T15" fmla="*/ 1783920 h 1787526"/>
              <a:gd name="T16" fmla="*/ 55558 w 2509838"/>
              <a:gd name="T17" fmla="*/ 1782793 h 1787526"/>
              <a:gd name="T18" fmla="*/ 12472 w 2509838"/>
              <a:gd name="T19" fmla="*/ 1750110 h 1787526"/>
              <a:gd name="T20" fmla="*/ 680 w 2509838"/>
              <a:gd name="T21" fmla="*/ 1636736 h 1787526"/>
              <a:gd name="T22" fmla="*/ 24717 w 2509838"/>
              <a:gd name="T23" fmla="*/ 1589628 h 1787526"/>
              <a:gd name="T24" fmla="*/ 75740 w 2509838"/>
              <a:gd name="T25" fmla="*/ 1567089 h 1787526"/>
              <a:gd name="T26" fmla="*/ 933501 w 2509838"/>
              <a:gd name="T27" fmla="*/ 749091 h 1787526"/>
              <a:gd name="T28" fmla="*/ 932155 w 2509838"/>
              <a:gd name="T29" fmla="*/ 1160902 h 1787526"/>
              <a:gd name="T30" fmla="*/ 829865 w 2509838"/>
              <a:gd name="T31" fmla="*/ 1167944 h 1787526"/>
              <a:gd name="T32" fmla="*/ 814387 w 2509838"/>
              <a:gd name="T33" fmla="*/ 760448 h 1787526"/>
              <a:gd name="T34" fmla="*/ 837043 w 2509838"/>
              <a:gd name="T35" fmla="*/ 738188 h 1787526"/>
              <a:gd name="T36" fmla="*/ 1416304 w 2509838"/>
              <a:gd name="T37" fmla="*/ 686474 h 1787526"/>
              <a:gd name="T38" fmla="*/ 1412034 w 2509838"/>
              <a:gd name="T39" fmla="*/ 1161601 h 1787526"/>
              <a:gd name="T40" fmla="*/ 1308659 w 2509838"/>
              <a:gd name="T41" fmla="*/ 1166588 h 1787526"/>
              <a:gd name="T42" fmla="*/ 1296074 w 2509838"/>
              <a:gd name="T43" fmla="*/ 694181 h 1787526"/>
              <a:gd name="T44" fmla="*/ 988416 w 2509838"/>
              <a:gd name="T45" fmla="*/ 671513 h 1787526"/>
              <a:gd name="T46" fmla="*/ 1088565 w 2509838"/>
              <a:gd name="T47" fmla="*/ 688968 h 1787526"/>
              <a:gd name="T48" fmla="*/ 1081281 w 2509838"/>
              <a:gd name="T49" fmla="*/ 1163414 h 1787526"/>
              <a:gd name="T50" fmla="*/ 976581 w 2509838"/>
              <a:gd name="T51" fmla="*/ 1165228 h 1787526"/>
              <a:gd name="T52" fmla="*/ 966338 w 2509838"/>
              <a:gd name="T53" fmla="*/ 691461 h 1787526"/>
              <a:gd name="T54" fmla="*/ 1546133 w 2509838"/>
              <a:gd name="T55" fmla="*/ 590550 h 1787526"/>
              <a:gd name="T56" fmla="*/ 1571170 w 2509838"/>
              <a:gd name="T57" fmla="*/ 617105 h 1787526"/>
              <a:gd name="T58" fmla="*/ 1558196 w 2509838"/>
              <a:gd name="T59" fmla="*/ 1165903 h 1787526"/>
              <a:gd name="T60" fmla="*/ 1453496 w 2509838"/>
              <a:gd name="T61" fmla="*/ 1160229 h 1787526"/>
              <a:gd name="T62" fmla="*/ 1449399 w 2509838"/>
              <a:gd name="T63" fmla="*/ 608026 h 1787526"/>
              <a:gd name="T64" fmla="*/ 1229322 w 2509838"/>
              <a:gd name="T65" fmla="*/ 590777 h 1787526"/>
              <a:gd name="T66" fmla="*/ 1252538 w 2509838"/>
              <a:gd name="T67" fmla="*/ 620282 h 1787526"/>
              <a:gd name="T68" fmla="*/ 1236833 w 2509838"/>
              <a:gd name="T69" fmla="*/ 1167492 h 1787526"/>
              <a:gd name="T70" fmla="*/ 1132815 w 2509838"/>
              <a:gd name="T71" fmla="*/ 1157959 h 1787526"/>
              <a:gd name="T72" fmla="*/ 1131450 w 2509838"/>
              <a:gd name="T73" fmla="*/ 605303 h 1787526"/>
              <a:gd name="T74" fmla="*/ 1713065 w 2509838"/>
              <a:gd name="T75" fmla="*/ 508680 h 1787526"/>
              <a:gd name="T76" fmla="*/ 1733550 w 2509838"/>
              <a:gd name="T77" fmla="*/ 545860 h 1787526"/>
              <a:gd name="T78" fmla="*/ 1715797 w 2509838"/>
              <a:gd name="T79" fmla="*/ 1168174 h 1787526"/>
              <a:gd name="T80" fmla="*/ 1612689 w 2509838"/>
              <a:gd name="T81" fmla="*/ 1153438 h 1787526"/>
              <a:gd name="T82" fmla="*/ 1614055 w 2509838"/>
              <a:gd name="T83" fmla="*/ 521829 h 1787526"/>
              <a:gd name="T84" fmla="*/ 1733550 w 2509838"/>
              <a:gd name="T85" fmla="*/ 464215 h 1787526"/>
              <a:gd name="T86" fmla="*/ 1501548 w 2509838"/>
              <a:gd name="T87" fmla="*/ 379141 h 1787526"/>
              <a:gd name="T88" fmla="*/ 188232 w 2509838"/>
              <a:gd name="T89" fmla="*/ 103187 h 1787526"/>
              <a:gd name="T90" fmla="*/ 158976 w 2509838"/>
              <a:gd name="T91" fmla="*/ 139700 h 1787526"/>
              <a:gd name="T92" fmla="*/ 160110 w 2509838"/>
              <a:gd name="T93" fmla="*/ 1353684 h 1787526"/>
              <a:gd name="T94" fmla="*/ 191407 w 2509838"/>
              <a:gd name="T95" fmla="*/ 1389063 h 1787526"/>
              <a:gd name="T96" fmla="*/ 2288041 w 2509838"/>
              <a:gd name="T97" fmla="*/ 1398588 h 1787526"/>
              <a:gd name="T98" fmla="*/ 2332945 w 2509838"/>
              <a:gd name="T99" fmla="*/ 1378857 h 1787526"/>
              <a:gd name="T100" fmla="*/ 2354036 w 2509838"/>
              <a:gd name="T101" fmla="*/ 1337129 h 1787526"/>
              <a:gd name="T102" fmla="*/ 2343830 w 2509838"/>
              <a:gd name="T103" fmla="*/ 124505 h 1787526"/>
              <a:gd name="T104" fmla="*/ 2305957 w 2509838"/>
              <a:gd name="T105" fmla="*/ 95704 h 1787526"/>
              <a:gd name="T106" fmla="*/ 2436813 w 2509838"/>
              <a:gd name="T107" fmla="*/ 680 h 1787526"/>
              <a:gd name="T108" fmla="*/ 2486479 w 2509838"/>
              <a:gd name="T109" fmla="*/ 25400 h 1787526"/>
              <a:gd name="T110" fmla="*/ 2508250 w 2509838"/>
              <a:gd name="T111" fmla="*/ 74159 h 1787526"/>
              <a:gd name="T112" fmla="*/ 2493963 w 2509838"/>
              <a:gd name="T113" fmla="*/ 1455965 h 1787526"/>
              <a:gd name="T114" fmla="*/ 2449286 w 2509838"/>
              <a:gd name="T115" fmla="*/ 1487034 h 1787526"/>
              <a:gd name="T116" fmla="*/ 57150 w 2509838"/>
              <a:gd name="T117" fmla="*/ 1485674 h 1787526"/>
              <a:gd name="T118" fmla="*/ 13833 w 2509838"/>
              <a:gd name="T119" fmla="*/ 1452790 h 1787526"/>
              <a:gd name="T120" fmla="*/ 2041 w 2509838"/>
              <a:gd name="T121" fmla="*/ 70304 h 1787526"/>
              <a:gd name="T122" fmla="*/ 26307 w 2509838"/>
              <a:gd name="T123" fmla="*/ 22905 h 1787526"/>
              <a:gd name="T124" fmla="*/ 77333 w 2509838"/>
              <a:gd name="T125" fmla="*/ 227 h 1787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9838" h="1787526">
                <a:moveTo>
                  <a:pt x="80048" y="1566863"/>
                </a:moveTo>
                <a:lnTo>
                  <a:pt x="84357" y="1566863"/>
                </a:lnTo>
                <a:lnTo>
                  <a:pt x="1096637" y="1566863"/>
                </a:lnTo>
                <a:lnTo>
                  <a:pt x="1094823" y="1569568"/>
                </a:lnTo>
                <a:lnTo>
                  <a:pt x="1093235" y="1572498"/>
                </a:lnTo>
                <a:lnTo>
                  <a:pt x="1092102" y="1575879"/>
                </a:lnTo>
                <a:lnTo>
                  <a:pt x="1090968" y="1579035"/>
                </a:lnTo>
                <a:lnTo>
                  <a:pt x="1090287" y="1582415"/>
                </a:lnTo>
                <a:lnTo>
                  <a:pt x="1089607" y="1585571"/>
                </a:lnTo>
                <a:lnTo>
                  <a:pt x="1089380" y="1589177"/>
                </a:lnTo>
                <a:lnTo>
                  <a:pt x="1089154" y="1592558"/>
                </a:lnTo>
                <a:lnTo>
                  <a:pt x="1089380" y="1597968"/>
                </a:lnTo>
                <a:lnTo>
                  <a:pt x="1090287" y="1603152"/>
                </a:lnTo>
                <a:lnTo>
                  <a:pt x="1091648" y="1608111"/>
                </a:lnTo>
                <a:lnTo>
                  <a:pt x="1093689" y="1612844"/>
                </a:lnTo>
                <a:lnTo>
                  <a:pt x="1095957" y="1617352"/>
                </a:lnTo>
                <a:lnTo>
                  <a:pt x="1098678" y="1621634"/>
                </a:lnTo>
                <a:lnTo>
                  <a:pt x="1101853" y="1625692"/>
                </a:lnTo>
                <a:lnTo>
                  <a:pt x="1105481" y="1629523"/>
                </a:lnTo>
                <a:lnTo>
                  <a:pt x="1109563" y="1632679"/>
                </a:lnTo>
                <a:lnTo>
                  <a:pt x="1113871" y="1635834"/>
                </a:lnTo>
                <a:lnTo>
                  <a:pt x="1118633" y="1638314"/>
                </a:lnTo>
                <a:lnTo>
                  <a:pt x="1123395" y="1640568"/>
                </a:lnTo>
                <a:lnTo>
                  <a:pt x="1128611" y="1642371"/>
                </a:lnTo>
                <a:lnTo>
                  <a:pt x="1134053" y="1643498"/>
                </a:lnTo>
                <a:lnTo>
                  <a:pt x="1139496" y="1644174"/>
                </a:lnTo>
                <a:lnTo>
                  <a:pt x="1145391" y="1644625"/>
                </a:lnTo>
                <a:lnTo>
                  <a:pt x="1364673" y="1644625"/>
                </a:lnTo>
                <a:lnTo>
                  <a:pt x="1370343" y="1644174"/>
                </a:lnTo>
                <a:lnTo>
                  <a:pt x="1376012" y="1643498"/>
                </a:lnTo>
                <a:lnTo>
                  <a:pt x="1381227" y="1642371"/>
                </a:lnTo>
                <a:lnTo>
                  <a:pt x="1386443" y="1640568"/>
                </a:lnTo>
                <a:lnTo>
                  <a:pt x="1391432" y="1638314"/>
                </a:lnTo>
                <a:lnTo>
                  <a:pt x="1396194" y="1635834"/>
                </a:lnTo>
                <a:lnTo>
                  <a:pt x="1400502" y="1632679"/>
                </a:lnTo>
                <a:lnTo>
                  <a:pt x="1404357" y="1629523"/>
                </a:lnTo>
                <a:lnTo>
                  <a:pt x="1407986" y="1625692"/>
                </a:lnTo>
                <a:lnTo>
                  <a:pt x="1411160" y="1621634"/>
                </a:lnTo>
                <a:lnTo>
                  <a:pt x="1414108" y="1617352"/>
                </a:lnTo>
                <a:lnTo>
                  <a:pt x="1416376" y="1612844"/>
                </a:lnTo>
                <a:lnTo>
                  <a:pt x="1418417" y="1608111"/>
                </a:lnTo>
                <a:lnTo>
                  <a:pt x="1419551" y="1603152"/>
                </a:lnTo>
                <a:lnTo>
                  <a:pt x="1420684" y="1597968"/>
                </a:lnTo>
                <a:lnTo>
                  <a:pt x="1420911" y="1592558"/>
                </a:lnTo>
                <a:lnTo>
                  <a:pt x="1420684" y="1589177"/>
                </a:lnTo>
                <a:lnTo>
                  <a:pt x="1420231" y="1585571"/>
                </a:lnTo>
                <a:lnTo>
                  <a:pt x="1419551" y="1582415"/>
                </a:lnTo>
                <a:lnTo>
                  <a:pt x="1418870" y="1579035"/>
                </a:lnTo>
                <a:lnTo>
                  <a:pt x="1417737" y="1575879"/>
                </a:lnTo>
                <a:lnTo>
                  <a:pt x="1416603" y="1572498"/>
                </a:lnTo>
                <a:lnTo>
                  <a:pt x="1415015" y="1569568"/>
                </a:lnTo>
                <a:lnTo>
                  <a:pt x="1413201" y="1566863"/>
                </a:lnTo>
                <a:lnTo>
                  <a:pt x="2425481" y="1566863"/>
                </a:lnTo>
                <a:lnTo>
                  <a:pt x="2429790" y="1566863"/>
                </a:lnTo>
                <a:lnTo>
                  <a:pt x="2434099" y="1567089"/>
                </a:lnTo>
                <a:lnTo>
                  <a:pt x="2438407" y="1567539"/>
                </a:lnTo>
                <a:lnTo>
                  <a:pt x="2442489" y="1568216"/>
                </a:lnTo>
                <a:lnTo>
                  <a:pt x="2446571" y="1569117"/>
                </a:lnTo>
                <a:lnTo>
                  <a:pt x="2450426" y="1570244"/>
                </a:lnTo>
                <a:lnTo>
                  <a:pt x="2454507" y="1571596"/>
                </a:lnTo>
                <a:lnTo>
                  <a:pt x="2458362" y="1572723"/>
                </a:lnTo>
                <a:lnTo>
                  <a:pt x="2462217" y="1574301"/>
                </a:lnTo>
                <a:lnTo>
                  <a:pt x="2465619" y="1576104"/>
                </a:lnTo>
                <a:lnTo>
                  <a:pt x="2469247" y="1578133"/>
                </a:lnTo>
                <a:lnTo>
                  <a:pt x="2472422" y="1580162"/>
                </a:lnTo>
                <a:lnTo>
                  <a:pt x="2476050" y="1581965"/>
                </a:lnTo>
                <a:lnTo>
                  <a:pt x="2478998" y="1584669"/>
                </a:lnTo>
                <a:lnTo>
                  <a:pt x="2482173" y="1586923"/>
                </a:lnTo>
                <a:lnTo>
                  <a:pt x="2485121" y="1589628"/>
                </a:lnTo>
                <a:lnTo>
                  <a:pt x="2487842" y="1592108"/>
                </a:lnTo>
                <a:lnTo>
                  <a:pt x="2490336" y="1595038"/>
                </a:lnTo>
                <a:lnTo>
                  <a:pt x="2492831" y="1597968"/>
                </a:lnTo>
                <a:lnTo>
                  <a:pt x="2495552" y="1601123"/>
                </a:lnTo>
                <a:lnTo>
                  <a:pt x="2497366" y="1604054"/>
                </a:lnTo>
                <a:lnTo>
                  <a:pt x="2499407" y="1607434"/>
                </a:lnTo>
                <a:lnTo>
                  <a:pt x="2501448" y="1610815"/>
                </a:lnTo>
                <a:lnTo>
                  <a:pt x="2503035" y="1614196"/>
                </a:lnTo>
                <a:lnTo>
                  <a:pt x="2504623" y="1618028"/>
                </a:lnTo>
                <a:lnTo>
                  <a:pt x="2505983" y="1621409"/>
                </a:lnTo>
                <a:lnTo>
                  <a:pt x="2507117" y="1625241"/>
                </a:lnTo>
                <a:lnTo>
                  <a:pt x="2508024" y="1629073"/>
                </a:lnTo>
                <a:lnTo>
                  <a:pt x="2508704" y="1632679"/>
                </a:lnTo>
                <a:lnTo>
                  <a:pt x="2509385" y="1636736"/>
                </a:lnTo>
                <a:lnTo>
                  <a:pt x="2509611" y="1640568"/>
                </a:lnTo>
                <a:lnTo>
                  <a:pt x="2509838" y="1644625"/>
                </a:lnTo>
                <a:lnTo>
                  <a:pt x="2509838" y="1709764"/>
                </a:lnTo>
                <a:lnTo>
                  <a:pt x="2509611" y="1713822"/>
                </a:lnTo>
                <a:lnTo>
                  <a:pt x="2509385" y="1717428"/>
                </a:lnTo>
                <a:lnTo>
                  <a:pt x="2508704" y="1721485"/>
                </a:lnTo>
                <a:lnTo>
                  <a:pt x="2508024" y="1725317"/>
                </a:lnTo>
                <a:lnTo>
                  <a:pt x="2507117" y="1729148"/>
                </a:lnTo>
                <a:lnTo>
                  <a:pt x="2505983" y="1732755"/>
                </a:lnTo>
                <a:lnTo>
                  <a:pt x="2504623" y="1736361"/>
                </a:lnTo>
                <a:lnTo>
                  <a:pt x="2503035" y="1740193"/>
                </a:lnTo>
                <a:lnTo>
                  <a:pt x="2501448" y="1743348"/>
                </a:lnTo>
                <a:lnTo>
                  <a:pt x="2499407" y="1746955"/>
                </a:lnTo>
                <a:lnTo>
                  <a:pt x="2497366" y="1750110"/>
                </a:lnTo>
                <a:lnTo>
                  <a:pt x="2495552" y="1753040"/>
                </a:lnTo>
                <a:lnTo>
                  <a:pt x="2492831" y="1756421"/>
                </a:lnTo>
                <a:lnTo>
                  <a:pt x="2490336" y="1759126"/>
                </a:lnTo>
                <a:lnTo>
                  <a:pt x="2487842" y="1762282"/>
                </a:lnTo>
                <a:lnTo>
                  <a:pt x="2485121" y="1764761"/>
                </a:lnTo>
                <a:lnTo>
                  <a:pt x="2482173" y="1767466"/>
                </a:lnTo>
                <a:lnTo>
                  <a:pt x="2478998" y="1769720"/>
                </a:lnTo>
                <a:lnTo>
                  <a:pt x="2476050" y="1772199"/>
                </a:lnTo>
                <a:lnTo>
                  <a:pt x="2472422" y="1774228"/>
                </a:lnTo>
                <a:lnTo>
                  <a:pt x="2469247" y="1776256"/>
                </a:lnTo>
                <a:lnTo>
                  <a:pt x="2465619" y="1778285"/>
                </a:lnTo>
                <a:lnTo>
                  <a:pt x="2462217" y="1780088"/>
                </a:lnTo>
                <a:lnTo>
                  <a:pt x="2458362" y="1781440"/>
                </a:lnTo>
                <a:lnTo>
                  <a:pt x="2454507" y="1782793"/>
                </a:lnTo>
                <a:lnTo>
                  <a:pt x="2450426" y="1783920"/>
                </a:lnTo>
                <a:lnTo>
                  <a:pt x="2446571" y="1785272"/>
                </a:lnTo>
                <a:lnTo>
                  <a:pt x="2442489" y="1785948"/>
                </a:lnTo>
                <a:lnTo>
                  <a:pt x="2438407" y="1786850"/>
                </a:lnTo>
                <a:lnTo>
                  <a:pt x="2434099" y="1787301"/>
                </a:lnTo>
                <a:lnTo>
                  <a:pt x="2429790" y="1787526"/>
                </a:lnTo>
                <a:lnTo>
                  <a:pt x="2425481" y="1787526"/>
                </a:lnTo>
                <a:lnTo>
                  <a:pt x="84357" y="1787526"/>
                </a:lnTo>
                <a:lnTo>
                  <a:pt x="80048" y="1787526"/>
                </a:lnTo>
                <a:lnTo>
                  <a:pt x="75740" y="1787301"/>
                </a:lnTo>
                <a:lnTo>
                  <a:pt x="71431" y="1786850"/>
                </a:lnTo>
                <a:lnTo>
                  <a:pt x="67349" y="1785948"/>
                </a:lnTo>
                <a:lnTo>
                  <a:pt x="63494" y="1785272"/>
                </a:lnTo>
                <a:lnTo>
                  <a:pt x="59413" y="1783920"/>
                </a:lnTo>
                <a:lnTo>
                  <a:pt x="55558" y="1782793"/>
                </a:lnTo>
                <a:lnTo>
                  <a:pt x="51476" y="1781440"/>
                </a:lnTo>
                <a:lnTo>
                  <a:pt x="48074" y="1780088"/>
                </a:lnTo>
                <a:lnTo>
                  <a:pt x="44219" y="1778285"/>
                </a:lnTo>
                <a:lnTo>
                  <a:pt x="40591" y="1776256"/>
                </a:lnTo>
                <a:lnTo>
                  <a:pt x="37416" y="1774228"/>
                </a:lnTo>
                <a:lnTo>
                  <a:pt x="33788" y="1772199"/>
                </a:lnTo>
                <a:lnTo>
                  <a:pt x="30840" y="1769720"/>
                </a:lnTo>
                <a:lnTo>
                  <a:pt x="27892" y="1767466"/>
                </a:lnTo>
                <a:lnTo>
                  <a:pt x="24717" y="1764761"/>
                </a:lnTo>
                <a:lnTo>
                  <a:pt x="21996" y="1762282"/>
                </a:lnTo>
                <a:lnTo>
                  <a:pt x="19502" y="1759126"/>
                </a:lnTo>
                <a:lnTo>
                  <a:pt x="17007" y="1756421"/>
                </a:lnTo>
                <a:lnTo>
                  <a:pt x="14513" y="1753040"/>
                </a:lnTo>
                <a:lnTo>
                  <a:pt x="12472" y="1750110"/>
                </a:lnTo>
                <a:lnTo>
                  <a:pt x="10431" y="1746955"/>
                </a:lnTo>
                <a:lnTo>
                  <a:pt x="8390" y="1743348"/>
                </a:lnTo>
                <a:lnTo>
                  <a:pt x="6803" y="1740193"/>
                </a:lnTo>
                <a:lnTo>
                  <a:pt x="5442" y="1736361"/>
                </a:lnTo>
                <a:lnTo>
                  <a:pt x="3855" y="1732755"/>
                </a:lnTo>
                <a:lnTo>
                  <a:pt x="2948" y="1729148"/>
                </a:lnTo>
                <a:lnTo>
                  <a:pt x="1814" y="1725317"/>
                </a:lnTo>
                <a:lnTo>
                  <a:pt x="1134" y="1721485"/>
                </a:lnTo>
                <a:lnTo>
                  <a:pt x="680" y="1717428"/>
                </a:lnTo>
                <a:lnTo>
                  <a:pt x="227" y="1713822"/>
                </a:lnTo>
                <a:lnTo>
                  <a:pt x="0" y="1709764"/>
                </a:lnTo>
                <a:lnTo>
                  <a:pt x="0" y="1644625"/>
                </a:lnTo>
                <a:lnTo>
                  <a:pt x="227" y="1640568"/>
                </a:lnTo>
                <a:lnTo>
                  <a:pt x="680" y="1636736"/>
                </a:lnTo>
                <a:lnTo>
                  <a:pt x="1134" y="1632679"/>
                </a:lnTo>
                <a:lnTo>
                  <a:pt x="1814" y="1629073"/>
                </a:lnTo>
                <a:lnTo>
                  <a:pt x="2948" y="1625241"/>
                </a:lnTo>
                <a:lnTo>
                  <a:pt x="3855" y="1621409"/>
                </a:lnTo>
                <a:lnTo>
                  <a:pt x="5442" y="1618028"/>
                </a:lnTo>
                <a:lnTo>
                  <a:pt x="6803" y="1614196"/>
                </a:lnTo>
                <a:lnTo>
                  <a:pt x="8390" y="1610815"/>
                </a:lnTo>
                <a:lnTo>
                  <a:pt x="10431" y="1607434"/>
                </a:lnTo>
                <a:lnTo>
                  <a:pt x="12472" y="1604054"/>
                </a:lnTo>
                <a:lnTo>
                  <a:pt x="14513" y="1601123"/>
                </a:lnTo>
                <a:lnTo>
                  <a:pt x="17007" y="1597968"/>
                </a:lnTo>
                <a:lnTo>
                  <a:pt x="19502" y="1595038"/>
                </a:lnTo>
                <a:lnTo>
                  <a:pt x="21996" y="1592108"/>
                </a:lnTo>
                <a:lnTo>
                  <a:pt x="24717" y="1589628"/>
                </a:lnTo>
                <a:lnTo>
                  <a:pt x="27892" y="1586923"/>
                </a:lnTo>
                <a:lnTo>
                  <a:pt x="30840" y="1584669"/>
                </a:lnTo>
                <a:lnTo>
                  <a:pt x="33788" y="1581965"/>
                </a:lnTo>
                <a:lnTo>
                  <a:pt x="37416" y="1580162"/>
                </a:lnTo>
                <a:lnTo>
                  <a:pt x="40591" y="1578133"/>
                </a:lnTo>
                <a:lnTo>
                  <a:pt x="44219" y="1576104"/>
                </a:lnTo>
                <a:lnTo>
                  <a:pt x="48074" y="1574301"/>
                </a:lnTo>
                <a:lnTo>
                  <a:pt x="51476" y="1572723"/>
                </a:lnTo>
                <a:lnTo>
                  <a:pt x="55558" y="1571596"/>
                </a:lnTo>
                <a:lnTo>
                  <a:pt x="59413" y="1570244"/>
                </a:lnTo>
                <a:lnTo>
                  <a:pt x="63494" y="1569117"/>
                </a:lnTo>
                <a:lnTo>
                  <a:pt x="67349" y="1568216"/>
                </a:lnTo>
                <a:lnTo>
                  <a:pt x="71431" y="1567539"/>
                </a:lnTo>
                <a:lnTo>
                  <a:pt x="75740" y="1567089"/>
                </a:lnTo>
                <a:lnTo>
                  <a:pt x="80048" y="1566863"/>
                </a:lnTo>
                <a:close/>
                <a:moveTo>
                  <a:pt x="837043" y="738188"/>
                </a:moveTo>
                <a:lnTo>
                  <a:pt x="839735" y="738188"/>
                </a:lnTo>
                <a:lnTo>
                  <a:pt x="912639" y="738188"/>
                </a:lnTo>
                <a:lnTo>
                  <a:pt x="915107" y="738188"/>
                </a:lnTo>
                <a:lnTo>
                  <a:pt x="917575" y="738870"/>
                </a:lnTo>
                <a:lnTo>
                  <a:pt x="920042" y="739324"/>
                </a:lnTo>
                <a:lnTo>
                  <a:pt x="922285" y="740232"/>
                </a:lnTo>
                <a:lnTo>
                  <a:pt x="924529" y="741368"/>
                </a:lnTo>
                <a:lnTo>
                  <a:pt x="926772" y="742504"/>
                </a:lnTo>
                <a:lnTo>
                  <a:pt x="928791" y="743867"/>
                </a:lnTo>
                <a:lnTo>
                  <a:pt x="930585" y="745684"/>
                </a:lnTo>
                <a:lnTo>
                  <a:pt x="932155" y="747047"/>
                </a:lnTo>
                <a:lnTo>
                  <a:pt x="933501" y="749091"/>
                </a:lnTo>
                <a:lnTo>
                  <a:pt x="934847" y="751135"/>
                </a:lnTo>
                <a:lnTo>
                  <a:pt x="936193" y="753407"/>
                </a:lnTo>
                <a:lnTo>
                  <a:pt x="936866" y="755678"/>
                </a:lnTo>
                <a:lnTo>
                  <a:pt x="937315" y="757950"/>
                </a:lnTo>
                <a:lnTo>
                  <a:pt x="937763" y="760448"/>
                </a:lnTo>
                <a:lnTo>
                  <a:pt x="938212" y="762947"/>
                </a:lnTo>
                <a:lnTo>
                  <a:pt x="938212" y="1145229"/>
                </a:lnTo>
                <a:lnTo>
                  <a:pt x="937763" y="1147728"/>
                </a:lnTo>
                <a:lnTo>
                  <a:pt x="937315" y="1150227"/>
                </a:lnTo>
                <a:lnTo>
                  <a:pt x="936866" y="1152498"/>
                </a:lnTo>
                <a:lnTo>
                  <a:pt x="936193" y="1154770"/>
                </a:lnTo>
                <a:lnTo>
                  <a:pt x="934847" y="1157041"/>
                </a:lnTo>
                <a:lnTo>
                  <a:pt x="933501" y="1159085"/>
                </a:lnTo>
                <a:lnTo>
                  <a:pt x="932155" y="1160902"/>
                </a:lnTo>
                <a:lnTo>
                  <a:pt x="930585" y="1162720"/>
                </a:lnTo>
                <a:lnTo>
                  <a:pt x="928791" y="1164537"/>
                </a:lnTo>
                <a:lnTo>
                  <a:pt x="926772" y="1165672"/>
                </a:lnTo>
                <a:lnTo>
                  <a:pt x="924529" y="1167035"/>
                </a:lnTo>
                <a:lnTo>
                  <a:pt x="922285" y="1167944"/>
                </a:lnTo>
                <a:lnTo>
                  <a:pt x="920042" y="1168852"/>
                </a:lnTo>
                <a:lnTo>
                  <a:pt x="917575" y="1169534"/>
                </a:lnTo>
                <a:lnTo>
                  <a:pt x="915107" y="1169761"/>
                </a:lnTo>
                <a:lnTo>
                  <a:pt x="912639" y="1169988"/>
                </a:lnTo>
                <a:lnTo>
                  <a:pt x="839735" y="1169988"/>
                </a:lnTo>
                <a:lnTo>
                  <a:pt x="837043" y="1169761"/>
                </a:lnTo>
                <a:lnTo>
                  <a:pt x="834576" y="1169534"/>
                </a:lnTo>
                <a:lnTo>
                  <a:pt x="832108" y="1168852"/>
                </a:lnTo>
                <a:lnTo>
                  <a:pt x="829865" y="1167944"/>
                </a:lnTo>
                <a:lnTo>
                  <a:pt x="827622" y="1167035"/>
                </a:lnTo>
                <a:lnTo>
                  <a:pt x="825603" y="1165672"/>
                </a:lnTo>
                <a:lnTo>
                  <a:pt x="823584" y="1164537"/>
                </a:lnTo>
                <a:lnTo>
                  <a:pt x="821790" y="1162720"/>
                </a:lnTo>
                <a:lnTo>
                  <a:pt x="819995" y="1160902"/>
                </a:lnTo>
                <a:lnTo>
                  <a:pt x="818649" y="1159085"/>
                </a:lnTo>
                <a:lnTo>
                  <a:pt x="817303" y="1157041"/>
                </a:lnTo>
                <a:lnTo>
                  <a:pt x="816406" y="1154770"/>
                </a:lnTo>
                <a:lnTo>
                  <a:pt x="815284" y="1152498"/>
                </a:lnTo>
                <a:lnTo>
                  <a:pt x="814836" y="1150227"/>
                </a:lnTo>
                <a:lnTo>
                  <a:pt x="814387" y="1147728"/>
                </a:lnTo>
                <a:lnTo>
                  <a:pt x="814387" y="1145229"/>
                </a:lnTo>
                <a:lnTo>
                  <a:pt x="814387" y="762947"/>
                </a:lnTo>
                <a:lnTo>
                  <a:pt x="814387" y="760448"/>
                </a:lnTo>
                <a:lnTo>
                  <a:pt x="814836" y="757950"/>
                </a:lnTo>
                <a:lnTo>
                  <a:pt x="815284" y="755678"/>
                </a:lnTo>
                <a:lnTo>
                  <a:pt x="816406" y="753407"/>
                </a:lnTo>
                <a:lnTo>
                  <a:pt x="817303" y="751135"/>
                </a:lnTo>
                <a:lnTo>
                  <a:pt x="818649" y="749091"/>
                </a:lnTo>
                <a:lnTo>
                  <a:pt x="819995" y="747047"/>
                </a:lnTo>
                <a:lnTo>
                  <a:pt x="821790" y="745684"/>
                </a:lnTo>
                <a:lnTo>
                  <a:pt x="823584" y="743867"/>
                </a:lnTo>
                <a:lnTo>
                  <a:pt x="825603" y="742504"/>
                </a:lnTo>
                <a:lnTo>
                  <a:pt x="827622" y="741368"/>
                </a:lnTo>
                <a:lnTo>
                  <a:pt x="829865" y="740232"/>
                </a:lnTo>
                <a:lnTo>
                  <a:pt x="832108" y="739324"/>
                </a:lnTo>
                <a:lnTo>
                  <a:pt x="834576" y="738870"/>
                </a:lnTo>
                <a:lnTo>
                  <a:pt x="837043" y="738188"/>
                </a:lnTo>
                <a:close/>
                <a:moveTo>
                  <a:pt x="1318322" y="671513"/>
                </a:moveTo>
                <a:lnTo>
                  <a:pt x="1320794" y="671513"/>
                </a:lnTo>
                <a:lnTo>
                  <a:pt x="1394056" y="671513"/>
                </a:lnTo>
                <a:lnTo>
                  <a:pt x="1396528" y="671513"/>
                </a:lnTo>
                <a:lnTo>
                  <a:pt x="1399000" y="671966"/>
                </a:lnTo>
                <a:lnTo>
                  <a:pt x="1401472" y="672873"/>
                </a:lnTo>
                <a:lnTo>
                  <a:pt x="1403719" y="673553"/>
                </a:lnTo>
                <a:lnTo>
                  <a:pt x="1405966" y="674913"/>
                </a:lnTo>
                <a:lnTo>
                  <a:pt x="1408213" y="676273"/>
                </a:lnTo>
                <a:lnTo>
                  <a:pt x="1410011" y="677860"/>
                </a:lnTo>
                <a:lnTo>
                  <a:pt x="1412034" y="679900"/>
                </a:lnTo>
                <a:lnTo>
                  <a:pt x="1413607" y="681941"/>
                </a:lnTo>
                <a:lnTo>
                  <a:pt x="1414955" y="683981"/>
                </a:lnTo>
                <a:lnTo>
                  <a:pt x="1416304" y="686474"/>
                </a:lnTo>
                <a:lnTo>
                  <a:pt x="1417203" y="688968"/>
                </a:lnTo>
                <a:lnTo>
                  <a:pt x="1418326" y="691461"/>
                </a:lnTo>
                <a:lnTo>
                  <a:pt x="1418776" y="694181"/>
                </a:lnTo>
                <a:lnTo>
                  <a:pt x="1419225" y="696902"/>
                </a:lnTo>
                <a:lnTo>
                  <a:pt x="1419225" y="699848"/>
                </a:lnTo>
                <a:lnTo>
                  <a:pt x="1419225" y="1141426"/>
                </a:lnTo>
                <a:lnTo>
                  <a:pt x="1419225" y="1144373"/>
                </a:lnTo>
                <a:lnTo>
                  <a:pt x="1418776" y="1147320"/>
                </a:lnTo>
                <a:lnTo>
                  <a:pt x="1418326" y="1149813"/>
                </a:lnTo>
                <a:lnTo>
                  <a:pt x="1417203" y="1152534"/>
                </a:lnTo>
                <a:lnTo>
                  <a:pt x="1416304" y="1155254"/>
                </a:lnTo>
                <a:lnTo>
                  <a:pt x="1414955" y="1157521"/>
                </a:lnTo>
                <a:lnTo>
                  <a:pt x="1413607" y="1159787"/>
                </a:lnTo>
                <a:lnTo>
                  <a:pt x="1412034" y="1161601"/>
                </a:lnTo>
                <a:lnTo>
                  <a:pt x="1410011" y="1163414"/>
                </a:lnTo>
                <a:lnTo>
                  <a:pt x="1408213" y="1165228"/>
                </a:lnTo>
                <a:lnTo>
                  <a:pt x="1405966" y="1166588"/>
                </a:lnTo>
                <a:lnTo>
                  <a:pt x="1403719" y="1167721"/>
                </a:lnTo>
                <a:lnTo>
                  <a:pt x="1401472" y="1168855"/>
                </a:lnTo>
                <a:lnTo>
                  <a:pt x="1399000" y="1169535"/>
                </a:lnTo>
                <a:lnTo>
                  <a:pt x="1396528" y="1169761"/>
                </a:lnTo>
                <a:lnTo>
                  <a:pt x="1394056" y="1169988"/>
                </a:lnTo>
                <a:lnTo>
                  <a:pt x="1320794" y="1169988"/>
                </a:lnTo>
                <a:lnTo>
                  <a:pt x="1318322" y="1169761"/>
                </a:lnTo>
                <a:lnTo>
                  <a:pt x="1315850" y="1169535"/>
                </a:lnTo>
                <a:lnTo>
                  <a:pt x="1313154" y="1168855"/>
                </a:lnTo>
                <a:lnTo>
                  <a:pt x="1310906" y="1167721"/>
                </a:lnTo>
                <a:lnTo>
                  <a:pt x="1308659" y="1166588"/>
                </a:lnTo>
                <a:lnTo>
                  <a:pt x="1306861" y="1165228"/>
                </a:lnTo>
                <a:lnTo>
                  <a:pt x="1304839" y="1163414"/>
                </a:lnTo>
                <a:lnTo>
                  <a:pt x="1303041" y="1161601"/>
                </a:lnTo>
                <a:lnTo>
                  <a:pt x="1301243" y="1159787"/>
                </a:lnTo>
                <a:lnTo>
                  <a:pt x="1299670" y="1157521"/>
                </a:lnTo>
                <a:lnTo>
                  <a:pt x="1298546" y="1155254"/>
                </a:lnTo>
                <a:lnTo>
                  <a:pt x="1297423" y="1152534"/>
                </a:lnTo>
                <a:lnTo>
                  <a:pt x="1296524" y="1149813"/>
                </a:lnTo>
                <a:lnTo>
                  <a:pt x="1296074" y="1147320"/>
                </a:lnTo>
                <a:lnTo>
                  <a:pt x="1295400" y="1144373"/>
                </a:lnTo>
                <a:lnTo>
                  <a:pt x="1295400" y="1141426"/>
                </a:lnTo>
                <a:lnTo>
                  <a:pt x="1295400" y="699848"/>
                </a:lnTo>
                <a:lnTo>
                  <a:pt x="1295400" y="696902"/>
                </a:lnTo>
                <a:lnTo>
                  <a:pt x="1296074" y="694181"/>
                </a:lnTo>
                <a:lnTo>
                  <a:pt x="1296524" y="691461"/>
                </a:lnTo>
                <a:lnTo>
                  <a:pt x="1297423" y="688968"/>
                </a:lnTo>
                <a:lnTo>
                  <a:pt x="1298546" y="686474"/>
                </a:lnTo>
                <a:lnTo>
                  <a:pt x="1299670" y="683981"/>
                </a:lnTo>
                <a:lnTo>
                  <a:pt x="1301243" y="681941"/>
                </a:lnTo>
                <a:lnTo>
                  <a:pt x="1303041" y="679900"/>
                </a:lnTo>
                <a:lnTo>
                  <a:pt x="1304839" y="677860"/>
                </a:lnTo>
                <a:lnTo>
                  <a:pt x="1306861" y="676273"/>
                </a:lnTo>
                <a:lnTo>
                  <a:pt x="1308659" y="674913"/>
                </a:lnTo>
                <a:lnTo>
                  <a:pt x="1310906" y="673553"/>
                </a:lnTo>
                <a:lnTo>
                  <a:pt x="1313154" y="672873"/>
                </a:lnTo>
                <a:lnTo>
                  <a:pt x="1315850" y="671966"/>
                </a:lnTo>
                <a:lnTo>
                  <a:pt x="1318322" y="671513"/>
                </a:lnTo>
                <a:close/>
                <a:moveTo>
                  <a:pt x="988416" y="671513"/>
                </a:moveTo>
                <a:lnTo>
                  <a:pt x="990920" y="671513"/>
                </a:lnTo>
                <a:lnTo>
                  <a:pt x="1065121" y="671513"/>
                </a:lnTo>
                <a:lnTo>
                  <a:pt x="1067624" y="671513"/>
                </a:lnTo>
                <a:lnTo>
                  <a:pt x="1070128" y="671966"/>
                </a:lnTo>
                <a:lnTo>
                  <a:pt x="1072632" y="672873"/>
                </a:lnTo>
                <a:lnTo>
                  <a:pt x="1074908" y="673553"/>
                </a:lnTo>
                <a:lnTo>
                  <a:pt x="1077184" y="674913"/>
                </a:lnTo>
                <a:lnTo>
                  <a:pt x="1079460" y="676273"/>
                </a:lnTo>
                <a:lnTo>
                  <a:pt x="1081281" y="677860"/>
                </a:lnTo>
                <a:lnTo>
                  <a:pt x="1083330" y="679900"/>
                </a:lnTo>
                <a:lnTo>
                  <a:pt x="1084923" y="681941"/>
                </a:lnTo>
                <a:lnTo>
                  <a:pt x="1086288" y="683981"/>
                </a:lnTo>
                <a:lnTo>
                  <a:pt x="1087654" y="686474"/>
                </a:lnTo>
                <a:lnTo>
                  <a:pt x="1088565" y="688968"/>
                </a:lnTo>
                <a:lnTo>
                  <a:pt x="1089703" y="691461"/>
                </a:lnTo>
                <a:lnTo>
                  <a:pt x="1090158" y="694181"/>
                </a:lnTo>
                <a:lnTo>
                  <a:pt x="1090613" y="696902"/>
                </a:lnTo>
                <a:lnTo>
                  <a:pt x="1090613" y="699848"/>
                </a:lnTo>
                <a:lnTo>
                  <a:pt x="1090613" y="1141426"/>
                </a:lnTo>
                <a:lnTo>
                  <a:pt x="1090613" y="1144373"/>
                </a:lnTo>
                <a:lnTo>
                  <a:pt x="1090158" y="1147320"/>
                </a:lnTo>
                <a:lnTo>
                  <a:pt x="1089703" y="1149813"/>
                </a:lnTo>
                <a:lnTo>
                  <a:pt x="1088565" y="1152534"/>
                </a:lnTo>
                <a:lnTo>
                  <a:pt x="1087654" y="1155254"/>
                </a:lnTo>
                <a:lnTo>
                  <a:pt x="1086288" y="1157521"/>
                </a:lnTo>
                <a:lnTo>
                  <a:pt x="1084923" y="1159787"/>
                </a:lnTo>
                <a:lnTo>
                  <a:pt x="1083330" y="1161601"/>
                </a:lnTo>
                <a:lnTo>
                  <a:pt x="1081281" y="1163414"/>
                </a:lnTo>
                <a:lnTo>
                  <a:pt x="1079460" y="1165228"/>
                </a:lnTo>
                <a:lnTo>
                  <a:pt x="1077184" y="1166588"/>
                </a:lnTo>
                <a:lnTo>
                  <a:pt x="1074908" y="1167721"/>
                </a:lnTo>
                <a:lnTo>
                  <a:pt x="1072632" y="1168855"/>
                </a:lnTo>
                <a:lnTo>
                  <a:pt x="1070128" y="1169535"/>
                </a:lnTo>
                <a:lnTo>
                  <a:pt x="1067624" y="1169761"/>
                </a:lnTo>
                <a:lnTo>
                  <a:pt x="1065121" y="1169988"/>
                </a:lnTo>
                <a:lnTo>
                  <a:pt x="990920" y="1169988"/>
                </a:lnTo>
                <a:lnTo>
                  <a:pt x="988416" y="1169761"/>
                </a:lnTo>
                <a:lnTo>
                  <a:pt x="985685" y="1169535"/>
                </a:lnTo>
                <a:lnTo>
                  <a:pt x="983181" y="1168855"/>
                </a:lnTo>
                <a:lnTo>
                  <a:pt x="980905" y="1167721"/>
                </a:lnTo>
                <a:lnTo>
                  <a:pt x="978629" y="1166588"/>
                </a:lnTo>
                <a:lnTo>
                  <a:pt x="976581" y="1165228"/>
                </a:lnTo>
                <a:lnTo>
                  <a:pt x="974532" y="1163414"/>
                </a:lnTo>
                <a:lnTo>
                  <a:pt x="972939" y="1161601"/>
                </a:lnTo>
                <a:lnTo>
                  <a:pt x="971118" y="1159787"/>
                </a:lnTo>
                <a:lnTo>
                  <a:pt x="969525" y="1157521"/>
                </a:lnTo>
                <a:lnTo>
                  <a:pt x="968387" y="1155254"/>
                </a:lnTo>
                <a:lnTo>
                  <a:pt x="967249" y="1152534"/>
                </a:lnTo>
                <a:lnTo>
                  <a:pt x="966338" y="1149813"/>
                </a:lnTo>
                <a:lnTo>
                  <a:pt x="965883" y="1147320"/>
                </a:lnTo>
                <a:lnTo>
                  <a:pt x="965200" y="1144373"/>
                </a:lnTo>
                <a:lnTo>
                  <a:pt x="965200" y="1141426"/>
                </a:lnTo>
                <a:lnTo>
                  <a:pt x="965200" y="699848"/>
                </a:lnTo>
                <a:lnTo>
                  <a:pt x="965200" y="696902"/>
                </a:lnTo>
                <a:lnTo>
                  <a:pt x="965883" y="694181"/>
                </a:lnTo>
                <a:lnTo>
                  <a:pt x="966338" y="691461"/>
                </a:lnTo>
                <a:lnTo>
                  <a:pt x="967249" y="688968"/>
                </a:lnTo>
                <a:lnTo>
                  <a:pt x="968387" y="686474"/>
                </a:lnTo>
                <a:lnTo>
                  <a:pt x="969525" y="683981"/>
                </a:lnTo>
                <a:lnTo>
                  <a:pt x="971118" y="681941"/>
                </a:lnTo>
                <a:lnTo>
                  <a:pt x="972939" y="679900"/>
                </a:lnTo>
                <a:lnTo>
                  <a:pt x="974532" y="677860"/>
                </a:lnTo>
                <a:lnTo>
                  <a:pt x="976581" y="676273"/>
                </a:lnTo>
                <a:lnTo>
                  <a:pt x="978629" y="674913"/>
                </a:lnTo>
                <a:lnTo>
                  <a:pt x="980905" y="673553"/>
                </a:lnTo>
                <a:lnTo>
                  <a:pt x="983181" y="672873"/>
                </a:lnTo>
                <a:lnTo>
                  <a:pt x="985685" y="671966"/>
                </a:lnTo>
                <a:lnTo>
                  <a:pt x="988416" y="671513"/>
                </a:lnTo>
                <a:close/>
                <a:moveTo>
                  <a:pt x="1471932" y="590550"/>
                </a:moveTo>
                <a:lnTo>
                  <a:pt x="1546133" y="590550"/>
                </a:lnTo>
                <a:lnTo>
                  <a:pt x="1548636" y="590777"/>
                </a:lnTo>
                <a:lnTo>
                  <a:pt x="1551140" y="591231"/>
                </a:lnTo>
                <a:lnTo>
                  <a:pt x="1553644" y="592139"/>
                </a:lnTo>
                <a:lnTo>
                  <a:pt x="1555920" y="593274"/>
                </a:lnTo>
                <a:lnTo>
                  <a:pt x="1558196" y="594635"/>
                </a:lnTo>
                <a:lnTo>
                  <a:pt x="1560472" y="596451"/>
                </a:lnTo>
                <a:lnTo>
                  <a:pt x="1562293" y="598267"/>
                </a:lnTo>
                <a:lnTo>
                  <a:pt x="1564342" y="600537"/>
                </a:lnTo>
                <a:lnTo>
                  <a:pt x="1565707" y="602806"/>
                </a:lnTo>
                <a:lnTo>
                  <a:pt x="1567300" y="605303"/>
                </a:lnTo>
                <a:lnTo>
                  <a:pt x="1568666" y="608026"/>
                </a:lnTo>
                <a:lnTo>
                  <a:pt x="1569577" y="610750"/>
                </a:lnTo>
                <a:lnTo>
                  <a:pt x="1570487" y="613927"/>
                </a:lnTo>
                <a:lnTo>
                  <a:pt x="1571170" y="617105"/>
                </a:lnTo>
                <a:lnTo>
                  <a:pt x="1571625" y="620282"/>
                </a:lnTo>
                <a:lnTo>
                  <a:pt x="1571625" y="623687"/>
                </a:lnTo>
                <a:lnTo>
                  <a:pt x="1571625" y="1136851"/>
                </a:lnTo>
                <a:lnTo>
                  <a:pt x="1571625" y="1140256"/>
                </a:lnTo>
                <a:lnTo>
                  <a:pt x="1571170" y="1143433"/>
                </a:lnTo>
                <a:lnTo>
                  <a:pt x="1570487" y="1146838"/>
                </a:lnTo>
                <a:lnTo>
                  <a:pt x="1569577" y="1149788"/>
                </a:lnTo>
                <a:lnTo>
                  <a:pt x="1568666" y="1152512"/>
                </a:lnTo>
                <a:lnTo>
                  <a:pt x="1567300" y="1155462"/>
                </a:lnTo>
                <a:lnTo>
                  <a:pt x="1565707" y="1157959"/>
                </a:lnTo>
                <a:lnTo>
                  <a:pt x="1564342" y="1160229"/>
                </a:lnTo>
                <a:lnTo>
                  <a:pt x="1562293" y="1162498"/>
                </a:lnTo>
                <a:lnTo>
                  <a:pt x="1560472" y="1164314"/>
                </a:lnTo>
                <a:lnTo>
                  <a:pt x="1558196" y="1165903"/>
                </a:lnTo>
                <a:lnTo>
                  <a:pt x="1555920" y="1167492"/>
                </a:lnTo>
                <a:lnTo>
                  <a:pt x="1553644" y="1168399"/>
                </a:lnTo>
                <a:lnTo>
                  <a:pt x="1551140" y="1169307"/>
                </a:lnTo>
                <a:lnTo>
                  <a:pt x="1548636" y="1169761"/>
                </a:lnTo>
                <a:lnTo>
                  <a:pt x="1546133" y="1169988"/>
                </a:lnTo>
                <a:lnTo>
                  <a:pt x="1471932" y="1169988"/>
                </a:lnTo>
                <a:lnTo>
                  <a:pt x="1469201" y="1169761"/>
                </a:lnTo>
                <a:lnTo>
                  <a:pt x="1466697" y="1169307"/>
                </a:lnTo>
                <a:lnTo>
                  <a:pt x="1464193" y="1168399"/>
                </a:lnTo>
                <a:lnTo>
                  <a:pt x="1461917" y="1167492"/>
                </a:lnTo>
                <a:lnTo>
                  <a:pt x="1459641" y="1165903"/>
                </a:lnTo>
                <a:lnTo>
                  <a:pt x="1457593" y="1164314"/>
                </a:lnTo>
                <a:lnTo>
                  <a:pt x="1455544" y="1162498"/>
                </a:lnTo>
                <a:lnTo>
                  <a:pt x="1453496" y="1160229"/>
                </a:lnTo>
                <a:lnTo>
                  <a:pt x="1452130" y="1157959"/>
                </a:lnTo>
                <a:lnTo>
                  <a:pt x="1450537" y="1155462"/>
                </a:lnTo>
                <a:lnTo>
                  <a:pt x="1449399" y="1152512"/>
                </a:lnTo>
                <a:lnTo>
                  <a:pt x="1448261" y="1149788"/>
                </a:lnTo>
                <a:lnTo>
                  <a:pt x="1447350" y="1146838"/>
                </a:lnTo>
                <a:lnTo>
                  <a:pt x="1446667" y="1143433"/>
                </a:lnTo>
                <a:lnTo>
                  <a:pt x="1446212" y="1140256"/>
                </a:lnTo>
                <a:lnTo>
                  <a:pt x="1446212" y="1136851"/>
                </a:lnTo>
                <a:lnTo>
                  <a:pt x="1446212" y="623687"/>
                </a:lnTo>
                <a:lnTo>
                  <a:pt x="1446212" y="620282"/>
                </a:lnTo>
                <a:lnTo>
                  <a:pt x="1446667" y="617105"/>
                </a:lnTo>
                <a:lnTo>
                  <a:pt x="1447350" y="613927"/>
                </a:lnTo>
                <a:lnTo>
                  <a:pt x="1448261" y="610750"/>
                </a:lnTo>
                <a:lnTo>
                  <a:pt x="1449399" y="608026"/>
                </a:lnTo>
                <a:lnTo>
                  <a:pt x="1450537" y="605303"/>
                </a:lnTo>
                <a:lnTo>
                  <a:pt x="1452130" y="602806"/>
                </a:lnTo>
                <a:lnTo>
                  <a:pt x="1453496" y="600537"/>
                </a:lnTo>
                <a:lnTo>
                  <a:pt x="1455544" y="598267"/>
                </a:lnTo>
                <a:lnTo>
                  <a:pt x="1457593" y="596451"/>
                </a:lnTo>
                <a:lnTo>
                  <a:pt x="1459641" y="594635"/>
                </a:lnTo>
                <a:lnTo>
                  <a:pt x="1461917" y="593274"/>
                </a:lnTo>
                <a:lnTo>
                  <a:pt x="1464193" y="592139"/>
                </a:lnTo>
                <a:lnTo>
                  <a:pt x="1466697" y="591231"/>
                </a:lnTo>
                <a:lnTo>
                  <a:pt x="1469201" y="590777"/>
                </a:lnTo>
                <a:lnTo>
                  <a:pt x="1471932" y="590550"/>
                </a:lnTo>
                <a:close/>
                <a:moveTo>
                  <a:pt x="1152617" y="590550"/>
                </a:moveTo>
                <a:lnTo>
                  <a:pt x="1226818" y="590550"/>
                </a:lnTo>
                <a:lnTo>
                  <a:pt x="1229322" y="590777"/>
                </a:lnTo>
                <a:lnTo>
                  <a:pt x="1232053" y="591231"/>
                </a:lnTo>
                <a:lnTo>
                  <a:pt x="1234557" y="592139"/>
                </a:lnTo>
                <a:lnTo>
                  <a:pt x="1236833" y="593274"/>
                </a:lnTo>
                <a:lnTo>
                  <a:pt x="1239109" y="594635"/>
                </a:lnTo>
                <a:lnTo>
                  <a:pt x="1241158" y="596451"/>
                </a:lnTo>
                <a:lnTo>
                  <a:pt x="1242978" y="598267"/>
                </a:lnTo>
                <a:lnTo>
                  <a:pt x="1244799" y="600537"/>
                </a:lnTo>
                <a:lnTo>
                  <a:pt x="1246620" y="602806"/>
                </a:lnTo>
                <a:lnTo>
                  <a:pt x="1248213" y="605303"/>
                </a:lnTo>
                <a:lnTo>
                  <a:pt x="1249352" y="608026"/>
                </a:lnTo>
                <a:lnTo>
                  <a:pt x="1250490" y="610750"/>
                </a:lnTo>
                <a:lnTo>
                  <a:pt x="1251400" y="613927"/>
                </a:lnTo>
                <a:lnTo>
                  <a:pt x="1251855" y="617105"/>
                </a:lnTo>
                <a:lnTo>
                  <a:pt x="1252538" y="620282"/>
                </a:lnTo>
                <a:lnTo>
                  <a:pt x="1252538" y="623687"/>
                </a:lnTo>
                <a:lnTo>
                  <a:pt x="1252538" y="1136851"/>
                </a:lnTo>
                <a:lnTo>
                  <a:pt x="1252538" y="1140256"/>
                </a:lnTo>
                <a:lnTo>
                  <a:pt x="1251855" y="1143433"/>
                </a:lnTo>
                <a:lnTo>
                  <a:pt x="1251400" y="1146838"/>
                </a:lnTo>
                <a:lnTo>
                  <a:pt x="1250490" y="1149788"/>
                </a:lnTo>
                <a:lnTo>
                  <a:pt x="1249352" y="1152512"/>
                </a:lnTo>
                <a:lnTo>
                  <a:pt x="1248213" y="1155462"/>
                </a:lnTo>
                <a:lnTo>
                  <a:pt x="1246620" y="1157959"/>
                </a:lnTo>
                <a:lnTo>
                  <a:pt x="1244799" y="1160229"/>
                </a:lnTo>
                <a:lnTo>
                  <a:pt x="1242978" y="1162498"/>
                </a:lnTo>
                <a:lnTo>
                  <a:pt x="1241158" y="1164314"/>
                </a:lnTo>
                <a:lnTo>
                  <a:pt x="1239109" y="1165903"/>
                </a:lnTo>
                <a:lnTo>
                  <a:pt x="1236833" y="1167492"/>
                </a:lnTo>
                <a:lnTo>
                  <a:pt x="1234557" y="1168399"/>
                </a:lnTo>
                <a:lnTo>
                  <a:pt x="1232053" y="1169307"/>
                </a:lnTo>
                <a:lnTo>
                  <a:pt x="1229322" y="1169761"/>
                </a:lnTo>
                <a:lnTo>
                  <a:pt x="1226818" y="1169988"/>
                </a:lnTo>
                <a:lnTo>
                  <a:pt x="1152617" y="1169988"/>
                </a:lnTo>
                <a:lnTo>
                  <a:pt x="1150114" y="1169761"/>
                </a:lnTo>
                <a:lnTo>
                  <a:pt x="1147610" y="1169307"/>
                </a:lnTo>
                <a:lnTo>
                  <a:pt x="1145106" y="1168399"/>
                </a:lnTo>
                <a:lnTo>
                  <a:pt x="1142830" y="1167492"/>
                </a:lnTo>
                <a:lnTo>
                  <a:pt x="1140554" y="1165903"/>
                </a:lnTo>
                <a:lnTo>
                  <a:pt x="1138278" y="1164314"/>
                </a:lnTo>
                <a:lnTo>
                  <a:pt x="1136457" y="1162498"/>
                </a:lnTo>
                <a:lnTo>
                  <a:pt x="1134409" y="1160229"/>
                </a:lnTo>
                <a:lnTo>
                  <a:pt x="1132815" y="1157959"/>
                </a:lnTo>
                <a:lnTo>
                  <a:pt x="1131450" y="1155462"/>
                </a:lnTo>
                <a:lnTo>
                  <a:pt x="1130084" y="1152512"/>
                </a:lnTo>
                <a:lnTo>
                  <a:pt x="1129174" y="1149788"/>
                </a:lnTo>
                <a:lnTo>
                  <a:pt x="1128036" y="1146838"/>
                </a:lnTo>
                <a:lnTo>
                  <a:pt x="1127580" y="1143433"/>
                </a:lnTo>
                <a:lnTo>
                  <a:pt x="1127125" y="1140256"/>
                </a:lnTo>
                <a:lnTo>
                  <a:pt x="1127125" y="1136851"/>
                </a:lnTo>
                <a:lnTo>
                  <a:pt x="1127125" y="623687"/>
                </a:lnTo>
                <a:lnTo>
                  <a:pt x="1127125" y="620282"/>
                </a:lnTo>
                <a:lnTo>
                  <a:pt x="1127580" y="617105"/>
                </a:lnTo>
                <a:lnTo>
                  <a:pt x="1128036" y="613927"/>
                </a:lnTo>
                <a:lnTo>
                  <a:pt x="1129174" y="610750"/>
                </a:lnTo>
                <a:lnTo>
                  <a:pt x="1130084" y="608026"/>
                </a:lnTo>
                <a:lnTo>
                  <a:pt x="1131450" y="605303"/>
                </a:lnTo>
                <a:lnTo>
                  <a:pt x="1132815" y="602806"/>
                </a:lnTo>
                <a:lnTo>
                  <a:pt x="1134409" y="600537"/>
                </a:lnTo>
                <a:lnTo>
                  <a:pt x="1136457" y="598267"/>
                </a:lnTo>
                <a:lnTo>
                  <a:pt x="1138278" y="596451"/>
                </a:lnTo>
                <a:lnTo>
                  <a:pt x="1140554" y="594635"/>
                </a:lnTo>
                <a:lnTo>
                  <a:pt x="1142830" y="593274"/>
                </a:lnTo>
                <a:lnTo>
                  <a:pt x="1145106" y="592139"/>
                </a:lnTo>
                <a:lnTo>
                  <a:pt x="1147610" y="591231"/>
                </a:lnTo>
                <a:lnTo>
                  <a:pt x="1150114" y="590777"/>
                </a:lnTo>
                <a:lnTo>
                  <a:pt x="1152617" y="590550"/>
                </a:lnTo>
                <a:close/>
                <a:moveTo>
                  <a:pt x="1633857" y="508000"/>
                </a:moveTo>
                <a:lnTo>
                  <a:pt x="1707830" y="508000"/>
                </a:lnTo>
                <a:lnTo>
                  <a:pt x="1710561" y="508227"/>
                </a:lnTo>
                <a:lnTo>
                  <a:pt x="1713065" y="508680"/>
                </a:lnTo>
                <a:lnTo>
                  <a:pt x="1715797" y="509814"/>
                </a:lnTo>
                <a:lnTo>
                  <a:pt x="1718073" y="510947"/>
                </a:lnTo>
                <a:lnTo>
                  <a:pt x="1720349" y="512534"/>
                </a:lnTo>
                <a:lnTo>
                  <a:pt x="1722170" y="514575"/>
                </a:lnTo>
                <a:lnTo>
                  <a:pt x="1724218" y="516842"/>
                </a:lnTo>
                <a:lnTo>
                  <a:pt x="1726039" y="519109"/>
                </a:lnTo>
                <a:lnTo>
                  <a:pt x="1727860" y="521829"/>
                </a:lnTo>
                <a:lnTo>
                  <a:pt x="1729453" y="524550"/>
                </a:lnTo>
                <a:lnTo>
                  <a:pt x="1730591" y="527950"/>
                </a:lnTo>
                <a:lnTo>
                  <a:pt x="1731729" y="531124"/>
                </a:lnTo>
                <a:lnTo>
                  <a:pt x="1732640" y="534752"/>
                </a:lnTo>
                <a:lnTo>
                  <a:pt x="1733095" y="538152"/>
                </a:lnTo>
                <a:lnTo>
                  <a:pt x="1733550" y="542006"/>
                </a:lnTo>
                <a:lnTo>
                  <a:pt x="1733550" y="545860"/>
                </a:lnTo>
                <a:lnTo>
                  <a:pt x="1733550" y="1132128"/>
                </a:lnTo>
                <a:lnTo>
                  <a:pt x="1733550" y="1135982"/>
                </a:lnTo>
                <a:lnTo>
                  <a:pt x="1733095" y="1139836"/>
                </a:lnTo>
                <a:lnTo>
                  <a:pt x="1732640" y="1143463"/>
                </a:lnTo>
                <a:lnTo>
                  <a:pt x="1731729" y="1146864"/>
                </a:lnTo>
                <a:lnTo>
                  <a:pt x="1730591" y="1150038"/>
                </a:lnTo>
                <a:lnTo>
                  <a:pt x="1729453" y="1153438"/>
                </a:lnTo>
                <a:lnTo>
                  <a:pt x="1727860" y="1156159"/>
                </a:lnTo>
                <a:lnTo>
                  <a:pt x="1726039" y="1158879"/>
                </a:lnTo>
                <a:lnTo>
                  <a:pt x="1724218" y="1161373"/>
                </a:lnTo>
                <a:lnTo>
                  <a:pt x="1722170" y="1163414"/>
                </a:lnTo>
                <a:lnTo>
                  <a:pt x="1720349" y="1165454"/>
                </a:lnTo>
                <a:lnTo>
                  <a:pt x="1718073" y="1167041"/>
                </a:lnTo>
                <a:lnTo>
                  <a:pt x="1715797" y="1168174"/>
                </a:lnTo>
                <a:lnTo>
                  <a:pt x="1713065" y="1169308"/>
                </a:lnTo>
                <a:lnTo>
                  <a:pt x="1710561" y="1169761"/>
                </a:lnTo>
                <a:lnTo>
                  <a:pt x="1707830" y="1169988"/>
                </a:lnTo>
                <a:lnTo>
                  <a:pt x="1633857" y="1169988"/>
                </a:lnTo>
                <a:lnTo>
                  <a:pt x="1631353" y="1169761"/>
                </a:lnTo>
                <a:lnTo>
                  <a:pt x="1628850" y="1169308"/>
                </a:lnTo>
                <a:lnTo>
                  <a:pt x="1626346" y="1168174"/>
                </a:lnTo>
                <a:lnTo>
                  <a:pt x="1624070" y="1167041"/>
                </a:lnTo>
                <a:lnTo>
                  <a:pt x="1621794" y="1165454"/>
                </a:lnTo>
                <a:lnTo>
                  <a:pt x="1619518" y="1163414"/>
                </a:lnTo>
                <a:lnTo>
                  <a:pt x="1617469" y="1161373"/>
                </a:lnTo>
                <a:lnTo>
                  <a:pt x="1615648" y="1158879"/>
                </a:lnTo>
                <a:lnTo>
                  <a:pt x="1614055" y="1156159"/>
                </a:lnTo>
                <a:lnTo>
                  <a:pt x="1612689" y="1153438"/>
                </a:lnTo>
                <a:lnTo>
                  <a:pt x="1611324" y="1150038"/>
                </a:lnTo>
                <a:lnTo>
                  <a:pt x="1610186" y="1146864"/>
                </a:lnTo>
                <a:lnTo>
                  <a:pt x="1609275" y="1143463"/>
                </a:lnTo>
                <a:lnTo>
                  <a:pt x="1608820" y="1139836"/>
                </a:lnTo>
                <a:lnTo>
                  <a:pt x="1608365" y="1135982"/>
                </a:lnTo>
                <a:lnTo>
                  <a:pt x="1608137" y="1132128"/>
                </a:lnTo>
                <a:lnTo>
                  <a:pt x="1608137" y="545860"/>
                </a:lnTo>
                <a:lnTo>
                  <a:pt x="1608365" y="542006"/>
                </a:lnTo>
                <a:lnTo>
                  <a:pt x="1608820" y="538152"/>
                </a:lnTo>
                <a:lnTo>
                  <a:pt x="1609275" y="534752"/>
                </a:lnTo>
                <a:lnTo>
                  <a:pt x="1610186" y="531124"/>
                </a:lnTo>
                <a:lnTo>
                  <a:pt x="1611324" y="527950"/>
                </a:lnTo>
                <a:lnTo>
                  <a:pt x="1612689" y="524550"/>
                </a:lnTo>
                <a:lnTo>
                  <a:pt x="1614055" y="521829"/>
                </a:lnTo>
                <a:lnTo>
                  <a:pt x="1615648" y="519109"/>
                </a:lnTo>
                <a:lnTo>
                  <a:pt x="1617469" y="516842"/>
                </a:lnTo>
                <a:lnTo>
                  <a:pt x="1619518" y="514575"/>
                </a:lnTo>
                <a:lnTo>
                  <a:pt x="1621794" y="512534"/>
                </a:lnTo>
                <a:lnTo>
                  <a:pt x="1624070" y="510947"/>
                </a:lnTo>
                <a:lnTo>
                  <a:pt x="1626346" y="509814"/>
                </a:lnTo>
                <a:lnTo>
                  <a:pt x="1628850" y="508680"/>
                </a:lnTo>
                <a:lnTo>
                  <a:pt x="1631353" y="508227"/>
                </a:lnTo>
                <a:lnTo>
                  <a:pt x="1633857" y="508000"/>
                </a:lnTo>
                <a:close/>
                <a:moveTo>
                  <a:pt x="1501548" y="319088"/>
                </a:moveTo>
                <a:lnTo>
                  <a:pt x="1733323" y="319088"/>
                </a:lnTo>
                <a:lnTo>
                  <a:pt x="1733323" y="319316"/>
                </a:lnTo>
                <a:lnTo>
                  <a:pt x="1733550" y="319316"/>
                </a:lnTo>
                <a:lnTo>
                  <a:pt x="1733550" y="464215"/>
                </a:lnTo>
                <a:lnTo>
                  <a:pt x="1637620" y="464215"/>
                </a:lnTo>
                <a:lnTo>
                  <a:pt x="1637620" y="418038"/>
                </a:lnTo>
                <a:lnTo>
                  <a:pt x="1318759" y="617303"/>
                </a:lnTo>
                <a:lnTo>
                  <a:pt x="1250723" y="574766"/>
                </a:lnTo>
                <a:lnTo>
                  <a:pt x="1253444" y="573174"/>
                </a:lnTo>
                <a:lnTo>
                  <a:pt x="1146628" y="506525"/>
                </a:lnTo>
                <a:lnTo>
                  <a:pt x="844096" y="695326"/>
                </a:lnTo>
                <a:lnTo>
                  <a:pt x="776287" y="653016"/>
                </a:lnTo>
                <a:lnTo>
                  <a:pt x="1147082" y="421450"/>
                </a:lnTo>
                <a:lnTo>
                  <a:pt x="1215118" y="463533"/>
                </a:lnTo>
                <a:lnTo>
                  <a:pt x="1214437" y="464215"/>
                </a:lnTo>
                <a:lnTo>
                  <a:pt x="1321253" y="530637"/>
                </a:lnTo>
                <a:lnTo>
                  <a:pt x="1564368" y="379141"/>
                </a:lnTo>
                <a:lnTo>
                  <a:pt x="1501548" y="379141"/>
                </a:lnTo>
                <a:lnTo>
                  <a:pt x="1501548" y="319088"/>
                </a:lnTo>
                <a:close/>
                <a:moveTo>
                  <a:pt x="229507" y="91395"/>
                </a:moveTo>
                <a:lnTo>
                  <a:pt x="225651" y="91621"/>
                </a:lnTo>
                <a:lnTo>
                  <a:pt x="221796" y="91848"/>
                </a:lnTo>
                <a:lnTo>
                  <a:pt x="218394" y="92075"/>
                </a:lnTo>
                <a:lnTo>
                  <a:pt x="214539" y="92755"/>
                </a:lnTo>
                <a:lnTo>
                  <a:pt x="210910" y="93662"/>
                </a:lnTo>
                <a:lnTo>
                  <a:pt x="207509" y="94570"/>
                </a:lnTo>
                <a:lnTo>
                  <a:pt x="204107" y="95704"/>
                </a:lnTo>
                <a:lnTo>
                  <a:pt x="200705" y="96837"/>
                </a:lnTo>
                <a:lnTo>
                  <a:pt x="197303" y="98198"/>
                </a:lnTo>
                <a:lnTo>
                  <a:pt x="194355" y="99559"/>
                </a:lnTo>
                <a:lnTo>
                  <a:pt x="191407" y="101373"/>
                </a:lnTo>
                <a:lnTo>
                  <a:pt x="188232" y="103187"/>
                </a:lnTo>
                <a:lnTo>
                  <a:pt x="185284" y="105002"/>
                </a:lnTo>
                <a:lnTo>
                  <a:pt x="182562" y="107270"/>
                </a:lnTo>
                <a:lnTo>
                  <a:pt x="179614" y="109311"/>
                </a:lnTo>
                <a:lnTo>
                  <a:pt x="177119" y="111579"/>
                </a:lnTo>
                <a:lnTo>
                  <a:pt x="174851" y="114073"/>
                </a:lnTo>
                <a:lnTo>
                  <a:pt x="172357" y="116568"/>
                </a:lnTo>
                <a:lnTo>
                  <a:pt x="170316" y="119062"/>
                </a:lnTo>
                <a:lnTo>
                  <a:pt x="168275" y="121784"/>
                </a:lnTo>
                <a:lnTo>
                  <a:pt x="166460" y="124505"/>
                </a:lnTo>
                <a:lnTo>
                  <a:pt x="164646" y="127454"/>
                </a:lnTo>
                <a:lnTo>
                  <a:pt x="162832" y="130402"/>
                </a:lnTo>
                <a:lnTo>
                  <a:pt x="161471" y="133350"/>
                </a:lnTo>
                <a:lnTo>
                  <a:pt x="160110" y="136525"/>
                </a:lnTo>
                <a:lnTo>
                  <a:pt x="158976" y="139700"/>
                </a:lnTo>
                <a:lnTo>
                  <a:pt x="158069" y="143102"/>
                </a:lnTo>
                <a:lnTo>
                  <a:pt x="156935" y="146277"/>
                </a:lnTo>
                <a:lnTo>
                  <a:pt x="156482" y="149679"/>
                </a:lnTo>
                <a:lnTo>
                  <a:pt x="156028" y="153080"/>
                </a:lnTo>
                <a:lnTo>
                  <a:pt x="155801" y="156709"/>
                </a:lnTo>
                <a:lnTo>
                  <a:pt x="155801" y="160111"/>
                </a:lnTo>
                <a:lnTo>
                  <a:pt x="155801" y="1330098"/>
                </a:lnTo>
                <a:lnTo>
                  <a:pt x="155801" y="1333500"/>
                </a:lnTo>
                <a:lnTo>
                  <a:pt x="156028" y="1337129"/>
                </a:lnTo>
                <a:lnTo>
                  <a:pt x="156482" y="1340531"/>
                </a:lnTo>
                <a:lnTo>
                  <a:pt x="156935" y="1343932"/>
                </a:lnTo>
                <a:lnTo>
                  <a:pt x="158069" y="1347561"/>
                </a:lnTo>
                <a:lnTo>
                  <a:pt x="158976" y="1350509"/>
                </a:lnTo>
                <a:lnTo>
                  <a:pt x="160110" y="1353684"/>
                </a:lnTo>
                <a:lnTo>
                  <a:pt x="161471" y="1357086"/>
                </a:lnTo>
                <a:lnTo>
                  <a:pt x="162832" y="1360034"/>
                </a:lnTo>
                <a:lnTo>
                  <a:pt x="164646" y="1362756"/>
                </a:lnTo>
                <a:lnTo>
                  <a:pt x="166460" y="1365931"/>
                </a:lnTo>
                <a:lnTo>
                  <a:pt x="168275" y="1368652"/>
                </a:lnTo>
                <a:lnTo>
                  <a:pt x="170316" y="1371373"/>
                </a:lnTo>
                <a:lnTo>
                  <a:pt x="172357" y="1373868"/>
                </a:lnTo>
                <a:lnTo>
                  <a:pt x="174851" y="1376590"/>
                </a:lnTo>
                <a:lnTo>
                  <a:pt x="177119" y="1378857"/>
                </a:lnTo>
                <a:lnTo>
                  <a:pt x="179614" y="1381125"/>
                </a:lnTo>
                <a:lnTo>
                  <a:pt x="182562" y="1383393"/>
                </a:lnTo>
                <a:lnTo>
                  <a:pt x="185284" y="1385207"/>
                </a:lnTo>
                <a:lnTo>
                  <a:pt x="188232" y="1387248"/>
                </a:lnTo>
                <a:lnTo>
                  <a:pt x="191407" y="1389063"/>
                </a:lnTo>
                <a:lnTo>
                  <a:pt x="194355" y="1390650"/>
                </a:lnTo>
                <a:lnTo>
                  <a:pt x="197303" y="1392238"/>
                </a:lnTo>
                <a:lnTo>
                  <a:pt x="200705" y="1393598"/>
                </a:lnTo>
                <a:lnTo>
                  <a:pt x="204107" y="1394959"/>
                </a:lnTo>
                <a:lnTo>
                  <a:pt x="207509" y="1395866"/>
                </a:lnTo>
                <a:lnTo>
                  <a:pt x="210910" y="1397000"/>
                </a:lnTo>
                <a:lnTo>
                  <a:pt x="214539" y="1397681"/>
                </a:lnTo>
                <a:lnTo>
                  <a:pt x="218394" y="1398134"/>
                </a:lnTo>
                <a:lnTo>
                  <a:pt x="221796" y="1398588"/>
                </a:lnTo>
                <a:lnTo>
                  <a:pt x="225651" y="1399041"/>
                </a:lnTo>
                <a:lnTo>
                  <a:pt x="229507" y="1399041"/>
                </a:lnTo>
                <a:lnTo>
                  <a:pt x="2280330" y="1399041"/>
                </a:lnTo>
                <a:lnTo>
                  <a:pt x="2284186" y="1399041"/>
                </a:lnTo>
                <a:lnTo>
                  <a:pt x="2288041" y="1398588"/>
                </a:lnTo>
                <a:lnTo>
                  <a:pt x="2291670" y="1398134"/>
                </a:lnTo>
                <a:lnTo>
                  <a:pt x="2295298" y="1397681"/>
                </a:lnTo>
                <a:lnTo>
                  <a:pt x="2299154" y="1397000"/>
                </a:lnTo>
                <a:lnTo>
                  <a:pt x="2302555" y="1395866"/>
                </a:lnTo>
                <a:lnTo>
                  <a:pt x="2305957" y="1394959"/>
                </a:lnTo>
                <a:lnTo>
                  <a:pt x="2309359" y="1393598"/>
                </a:lnTo>
                <a:lnTo>
                  <a:pt x="2312534" y="1392238"/>
                </a:lnTo>
                <a:lnTo>
                  <a:pt x="2315709" y="1390650"/>
                </a:lnTo>
                <a:lnTo>
                  <a:pt x="2318884" y="1389063"/>
                </a:lnTo>
                <a:lnTo>
                  <a:pt x="2321832" y="1387248"/>
                </a:lnTo>
                <a:lnTo>
                  <a:pt x="2324780" y="1385207"/>
                </a:lnTo>
                <a:lnTo>
                  <a:pt x="2327502" y="1383393"/>
                </a:lnTo>
                <a:lnTo>
                  <a:pt x="2330223" y="1381125"/>
                </a:lnTo>
                <a:lnTo>
                  <a:pt x="2332945" y="1378857"/>
                </a:lnTo>
                <a:lnTo>
                  <a:pt x="2335213" y="1376590"/>
                </a:lnTo>
                <a:lnTo>
                  <a:pt x="2337707" y="1373868"/>
                </a:lnTo>
                <a:lnTo>
                  <a:pt x="2339748" y="1371373"/>
                </a:lnTo>
                <a:lnTo>
                  <a:pt x="2341789" y="1368652"/>
                </a:lnTo>
                <a:lnTo>
                  <a:pt x="2343830" y="1365931"/>
                </a:lnTo>
                <a:lnTo>
                  <a:pt x="2345418" y="1362756"/>
                </a:lnTo>
                <a:lnTo>
                  <a:pt x="2347232" y="1360034"/>
                </a:lnTo>
                <a:lnTo>
                  <a:pt x="2348593" y="1357086"/>
                </a:lnTo>
                <a:lnTo>
                  <a:pt x="2350180" y="1353684"/>
                </a:lnTo>
                <a:lnTo>
                  <a:pt x="2351088" y="1350509"/>
                </a:lnTo>
                <a:lnTo>
                  <a:pt x="2351995" y="1347561"/>
                </a:lnTo>
                <a:lnTo>
                  <a:pt x="2352902" y="1343932"/>
                </a:lnTo>
                <a:lnTo>
                  <a:pt x="2353582" y="1340531"/>
                </a:lnTo>
                <a:lnTo>
                  <a:pt x="2354036" y="1337129"/>
                </a:lnTo>
                <a:lnTo>
                  <a:pt x="2354263" y="1333500"/>
                </a:lnTo>
                <a:lnTo>
                  <a:pt x="2354263" y="1330098"/>
                </a:lnTo>
                <a:lnTo>
                  <a:pt x="2354263" y="160111"/>
                </a:lnTo>
                <a:lnTo>
                  <a:pt x="2354263" y="156709"/>
                </a:lnTo>
                <a:lnTo>
                  <a:pt x="2354036" y="153080"/>
                </a:lnTo>
                <a:lnTo>
                  <a:pt x="2353582" y="149679"/>
                </a:lnTo>
                <a:lnTo>
                  <a:pt x="2352902" y="146277"/>
                </a:lnTo>
                <a:lnTo>
                  <a:pt x="2351995" y="143102"/>
                </a:lnTo>
                <a:lnTo>
                  <a:pt x="2351088" y="139700"/>
                </a:lnTo>
                <a:lnTo>
                  <a:pt x="2350180" y="136525"/>
                </a:lnTo>
                <a:lnTo>
                  <a:pt x="2348593" y="133350"/>
                </a:lnTo>
                <a:lnTo>
                  <a:pt x="2347232" y="130402"/>
                </a:lnTo>
                <a:lnTo>
                  <a:pt x="2345418" y="127454"/>
                </a:lnTo>
                <a:lnTo>
                  <a:pt x="2343830" y="124505"/>
                </a:lnTo>
                <a:lnTo>
                  <a:pt x="2341789" y="121784"/>
                </a:lnTo>
                <a:lnTo>
                  <a:pt x="2339748" y="119062"/>
                </a:lnTo>
                <a:lnTo>
                  <a:pt x="2337707" y="116568"/>
                </a:lnTo>
                <a:lnTo>
                  <a:pt x="2335213" y="114073"/>
                </a:lnTo>
                <a:lnTo>
                  <a:pt x="2332945" y="111579"/>
                </a:lnTo>
                <a:lnTo>
                  <a:pt x="2330223" y="109311"/>
                </a:lnTo>
                <a:lnTo>
                  <a:pt x="2327502" y="107270"/>
                </a:lnTo>
                <a:lnTo>
                  <a:pt x="2324780" y="105002"/>
                </a:lnTo>
                <a:lnTo>
                  <a:pt x="2321832" y="103187"/>
                </a:lnTo>
                <a:lnTo>
                  <a:pt x="2318884" y="101373"/>
                </a:lnTo>
                <a:lnTo>
                  <a:pt x="2315709" y="99559"/>
                </a:lnTo>
                <a:lnTo>
                  <a:pt x="2312534" y="98198"/>
                </a:lnTo>
                <a:lnTo>
                  <a:pt x="2309359" y="96837"/>
                </a:lnTo>
                <a:lnTo>
                  <a:pt x="2305957" y="95704"/>
                </a:lnTo>
                <a:lnTo>
                  <a:pt x="2302555" y="94570"/>
                </a:lnTo>
                <a:lnTo>
                  <a:pt x="2299154" y="93662"/>
                </a:lnTo>
                <a:lnTo>
                  <a:pt x="2295298" y="92755"/>
                </a:lnTo>
                <a:lnTo>
                  <a:pt x="2291670" y="92075"/>
                </a:lnTo>
                <a:lnTo>
                  <a:pt x="2288041" y="91848"/>
                </a:lnTo>
                <a:lnTo>
                  <a:pt x="2284186" y="91621"/>
                </a:lnTo>
                <a:lnTo>
                  <a:pt x="2280330" y="91395"/>
                </a:lnTo>
                <a:lnTo>
                  <a:pt x="229507" y="91395"/>
                </a:lnTo>
                <a:close/>
                <a:moveTo>
                  <a:pt x="81642" y="0"/>
                </a:moveTo>
                <a:lnTo>
                  <a:pt x="86178" y="0"/>
                </a:lnTo>
                <a:lnTo>
                  <a:pt x="2424113" y="0"/>
                </a:lnTo>
                <a:lnTo>
                  <a:pt x="2428648" y="0"/>
                </a:lnTo>
                <a:lnTo>
                  <a:pt x="2432730" y="227"/>
                </a:lnTo>
                <a:lnTo>
                  <a:pt x="2436813" y="680"/>
                </a:lnTo>
                <a:lnTo>
                  <a:pt x="2441122" y="1361"/>
                </a:lnTo>
                <a:lnTo>
                  <a:pt x="2445204" y="2268"/>
                </a:lnTo>
                <a:lnTo>
                  <a:pt x="2449286" y="3402"/>
                </a:lnTo>
                <a:lnTo>
                  <a:pt x="2452914" y="4536"/>
                </a:lnTo>
                <a:lnTo>
                  <a:pt x="2456770" y="5896"/>
                </a:lnTo>
                <a:lnTo>
                  <a:pt x="2460625" y="7484"/>
                </a:lnTo>
                <a:lnTo>
                  <a:pt x="2464480" y="9298"/>
                </a:lnTo>
                <a:lnTo>
                  <a:pt x="2467882" y="11339"/>
                </a:lnTo>
                <a:lnTo>
                  <a:pt x="2471284" y="13380"/>
                </a:lnTo>
                <a:lnTo>
                  <a:pt x="2474459" y="15421"/>
                </a:lnTo>
                <a:lnTo>
                  <a:pt x="2477861" y="17916"/>
                </a:lnTo>
                <a:lnTo>
                  <a:pt x="2480809" y="20184"/>
                </a:lnTo>
                <a:lnTo>
                  <a:pt x="2483757" y="22905"/>
                </a:lnTo>
                <a:lnTo>
                  <a:pt x="2486479" y="25400"/>
                </a:lnTo>
                <a:lnTo>
                  <a:pt x="2489200" y="28348"/>
                </a:lnTo>
                <a:lnTo>
                  <a:pt x="2491695" y="31296"/>
                </a:lnTo>
                <a:lnTo>
                  <a:pt x="2493963" y="34471"/>
                </a:lnTo>
                <a:lnTo>
                  <a:pt x="2496230" y="37646"/>
                </a:lnTo>
                <a:lnTo>
                  <a:pt x="2498272" y="40821"/>
                </a:lnTo>
                <a:lnTo>
                  <a:pt x="2499859" y="44450"/>
                </a:lnTo>
                <a:lnTo>
                  <a:pt x="2501673" y="47625"/>
                </a:lnTo>
                <a:lnTo>
                  <a:pt x="2503261" y="51480"/>
                </a:lnTo>
                <a:lnTo>
                  <a:pt x="2504395" y="54882"/>
                </a:lnTo>
                <a:lnTo>
                  <a:pt x="2505755" y="58737"/>
                </a:lnTo>
                <a:lnTo>
                  <a:pt x="2506663" y="62593"/>
                </a:lnTo>
                <a:lnTo>
                  <a:pt x="2507343" y="66221"/>
                </a:lnTo>
                <a:lnTo>
                  <a:pt x="2508023" y="70304"/>
                </a:lnTo>
                <a:lnTo>
                  <a:pt x="2508250" y="74159"/>
                </a:lnTo>
                <a:lnTo>
                  <a:pt x="2508250" y="78241"/>
                </a:lnTo>
                <a:lnTo>
                  <a:pt x="2508250" y="1411968"/>
                </a:lnTo>
                <a:lnTo>
                  <a:pt x="2508250" y="1416050"/>
                </a:lnTo>
                <a:lnTo>
                  <a:pt x="2508023" y="1420132"/>
                </a:lnTo>
                <a:lnTo>
                  <a:pt x="2507343" y="1423988"/>
                </a:lnTo>
                <a:lnTo>
                  <a:pt x="2506663" y="1427616"/>
                </a:lnTo>
                <a:lnTo>
                  <a:pt x="2505755" y="1431472"/>
                </a:lnTo>
                <a:lnTo>
                  <a:pt x="2504395" y="1435327"/>
                </a:lnTo>
                <a:lnTo>
                  <a:pt x="2503261" y="1439182"/>
                </a:lnTo>
                <a:lnTo>
                  <a:pt x="2501673" y="1442584"/>
                </a:lnTo>
                <a:lnTo>
                  <a:pt x="2499859" y="1446213"/>
                </a:lnTo>
                <a:lnTo>
                  <a:pt x="2498272" y="1449388"/>
                </a:lnTo>
                <a:lnTo>
                  <a:pt x="2496230" y="1452790"/>
                </a:lnTo>
                <a:lnTo>
                  <a:pt x="2493963" y="1455965"/>
                </a:lnTo>
                <a:lnTo>
                  <a:pt x="2491695" y="1458913"/>
                </a:lnTo>
                <a:lnTo>
                  <a:pt x="2489200" y="1462088"/>
                </a:lnTo>
                <a:lnTo>
                  <a:pt x="2486479" y="1464809"/>
                </a:lnTo>
                <a:lnTo>
                  <a:pt x="2483757" y="1467531"/>
                </a:lnTo>
                <a:lnTo>
                  <a:pt x="2480809" y="1470025"/>
                </a:lnTo>
                <a:lnTo>
                  <a:pt x="2477861" y="1472747"/>
                </a:lnTo>
                <a:lnTo>
                  <a:pt x="2474459" y="1475015"/>
                </a:lnTo>
                <a:lnTo>
                  <a:pt x="2471284" y="1477282"/>
                </a:lnTo>
                <a:lnTo>
                  <a:pt x="2467882" y="1479097"/>
                </a:lnTo>
                <a:lnTo>
                  <a:pt x="2464480" y="1480911"/>
                </a:lnTo>
                <a:lnTo>
                  <a:pt x="2460625" y="1482725"/>
                </a:lnTo>
                <a:lnTo>
                  <a:pt x="2456770" y="1484313"/>
                </a:lnTo>
                <a:lnTo>
                  <a:pt x="2452914" y="1485674"/>
                </a:lnTo>
                <a:lnTo>
                  <a:pt x="2449286" y="1487034"/>
                </a:lnTo>
                <a:lnTo>
                  <a:pt x="2445204" y="1487941"/>
                </a:lnTo>
                <a:lnTo>
                  <a:pt x="2441122" y="1488849"/>
                </a:lnTo>
                <a:lnTo>
                  <a:pt x="2436813" y="1489529"/>
                </a:lnTo>
                <a:lnTo>
                  <a:pt x="2432730" y="1489982"/>
                </a:lnTo>
                <a:lnTo>
                  <a:pt x="2428648" y="1490209"/>
                </a:lnTo>
                <a:lnTo>
                  <a:pt x="2424113" y="1490663"/>
                </a:lnTo>
                <a:lnTo>
                  <a:pt x="86178" y="1490663"/>
                </a:lnTo>
                <a:lnTo>
                  <a:pt x="81642" y="1490209"/>
                </a:lnTo>
                <a:lnTo>
                  <a:pt x="77333" y="1489982"/>
                </a:lnTo>
                <a:lnTo>
                  <a:pt x="73251" y="1489529"/>
                </a:lnTo>
                <a:lnTo>
                  <a:pt x="68942" y="1488849"/>
                </a:lnTo>
                <a:lnTo>
                  <a:pt x="64860" y="1487941"/>
                </a:lnTo>
                <a:lnTo>
                  <a:pt x="60778" y="1487034"/>
                </a:lnTo>
                <a:lnTo>
                  <a:pt x="57150" y="1485674"/>
                </a:lnTo>
                <a:lnTo>
                  <a:pt x="53294" y="1484313"/>
                </a:lnTo>
                <a:lnTo>
                  <a:pt x="49439" y="1482725"/>
                </a:lnTo>
                <a:lnTo>
                  <a:pt x="45810" y="1480911"/>
                </a:lnTo>
                <a:lnTo>
                  <a:pt x="42182" y="1479097"/>
                </a:lnTo>
                <a:lnTo>
                  <a:pt x="39007" y="1477282"/>
                </a:lnTo>
                <a:lnTo>
                  <a:pt x="35605" y="1475015"/>
                </a:lnTo>
                <a:lnTo>
                  <a:pt x="32430" y="1472747"/>
                </a:lnTo>
                <a:lnTo>
                  <a:pt x="29255" y="1470025"/>
                </a:lnTo>
                <a:lnTo>
                  <a:pt x="26307" y="1467531"/>
                </a:lnTo>
                <a:lnTo>
                  <a:pt x="23585" y="1464809"/>
                </a:lnTo>
                <a:lnTo>
                  <a:pt x="21091" y="1462088"/>
                </a:lnTo>
                <a:lnTo>
                  <a:pt x="18596" y="1458913"/>
                </a:lnTo>
                <a:lnTo>
                  <a:pt x="16101" y="1455965"/>
                </a:lnTo>
                <a:lnTo>
                  <a:pt x="13833" y="1452790"/>
                </a:lnTo>
                <a:lnTo>
                  <a:pt x="12019" y="1449388"/>
                </a:lnTo>
                <a:lnTo>
                  <a:pt x="9978" y="1446213"/>
                </a:lnTo>
                <a:lnTo>
                  <a:pt x="8391" y="1442584"/>
                </a:lnTo>
                <a:lnTo>
                  <a:pt x="6803" y="1439182"/>
                </a:lnTo>
                <a:lnTo>
                  <a:pt x="5442" y="1435327"/>
                </a:lnTo>
                <a:lnTo>
                  <a:pt x="4308" y="1431472"/>
                </a:lnTo>
                <a:lnTo>
                  <a:pt x="3401" y="1427616"/>
                </a:lnTo>
                <a:lnTo>
                  <a:pt x="2494" y="1423988"/>
                </a:lnTo>
                <a:lnTo>
                  <a:pt x="2041" y="1420132"/>
                </a:lnTo>
                <a:lnTo>
                  <a:pt x="1814" y="1416050"/>
                </a:lnTo>
                <a:lnTo>
                  <a:pt x="1587" y="1411968"/>
                </a:lnTo>
                <a:lnTo>
                  <a:pt x="1587" y="78241"/>
                </a:lnTo>
                <a:lnTo>
                  <a:pt x="1814" y="74159"/>
                </a:lnTo>
                <a:lnTo>
                  <a:pt x="2041" y="70304"/>
                </a:lnTo>
                <a:lnTo>
                  <a:pt x="2494" y="66221"/>
                </a:lnTo>
                <a:lnTo>
                  <a:pt x="3401" y="62593"/>
                </a:lnTo>
                <a:lnTo>
                  <a:pt x="4308" y="58737"/>
                </a:lnTo>
                <a:lnTo>
                  <a:pt x="5442" y="54882"/>
                </a:lnTo>
                <a:lnTo>
                  <a:pt x="6803" y="51480"/>
                </a:lnTo>
                <a:lnTo>
                  <a:pt x="8391" y="47625"/>
                </a:lnTo>
                <a:lnTo>
                  <a:pt x="9978" y="44450"/>
                </a:lnTo>
                <a:lnTo>
                  <a:pt x="12019" y="40821"/>
                </a:lnTo>
                <a:lnTo>
                  <a:pt x="13833" y="37646"/>
                </a:lnTo>
                <a:lnTo>
                  <a:pt x="16101" y="34471"/>
                </a:lnTo>
                <a:lnTo>
                  <a:pt x="18596" y="31296"/>
                </a:lnTo>
                <a:lnTo>
                  <a:pt x="21091" y="28348"/>
                </a:lnTo>
                <a:lnTo>
                  <a:pt x="23585" y="25400"/>
                </a:lnTo>
                <a:lnTo>
                  <a:pt x="26307" y="22905"/>
                </a:lnTo>
                <a:lnTo>
                  <a:pt x="29255" y="20184"/>
                </a:lnTo>
                <a:lnTo>
                  <a:pt x="32430" y="17916"/>
                </a:lnTo>
                <a:lnTo>
                  <a:pt x="35605" y="15421"/>
                </a:lnTo>
                <a:lnTo>
                  <a:pt x="39007" y="13380"/>
                </a:lnTo>
                <a:lnTo>
                  <a:pt x="42182" y="11339"/>
                </a:lnTo>
                <a:lnTo>
                  <a:pt x="45810" y="9298"/>
                </a:lnTo>
                <a:lnTo>
                  <a:pt x="49439" y="7484"/>
                </a:lnTo>
                <a:lnTo>
                  <a:pt x="53294" y="5896"/>
                </a:lnTo>
                <a:lnTo>
                  <a:pt x="57150" y="4536"/>
                </a:lnTo>
                <a:lnTo>
                  <a:pt x="60778" y="3402"/>
                </a:lnTo>
                <a:lnTo>
                  <a:pt x="64860" y="2268"/>
                </a:lnTo>
                <a:lnTo>
                  <a:pt x="68942" y="1361"/>
                </a:lnTo>
                <a:lnTo>
                  <a:pt x="73251" y="680"/>
                </a:lnTo>
                <a:lnTo>
                  <a:pt x="77333" y="227"/>
                </a:lnTo>
                <a:lnTo>
                  <a:pt x="816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normAutofit fontScale="72500"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fontAlgn="base"/>
            <a:endParaRPr lang="zh-CN" altLang="en-US" strike="noStrike" noProof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2487" name="文本框 50"/>
          <p:cNvSpPr txBox="1"/>
          <p:nvPr/>
        </p:nvSpPr>
        <p:spPr>
          <a:xfrm>
            <a:off x="0" y="1582738"/>
            <a:ext cx="2266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</a:rPr>
              <a:t>二、 学情分析</a:t>
            </a:r>
            <a:endParaRPr lang="zh-CN" altLang="zh-CN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460375" y="487362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圆角矩形 11"/>
          <p:cNvSpPr/>
          <p:nvPr/>
        </p:nvSpPr>
        <p:spPr>
          <a:xfrm>
            <a:off x="2668905" y="715645"/>
            <a:ext cx="9134475" cy="1006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l" fontAlgn="base">
              <a:lnSpc>
                <a:spcPct val="100000"/>
              </a:lnSpc>
            </a:pPr>
            <a:r>
              <a:rPr lang="zh-CN" sz="2000" b="1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次位概念</a:t>
            </a:r>
            <a:r>
              <a:rPr lang="en-US" altLang="zh-CN" sz="2000" b="1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3.1.2  </a:t>
            </a:r>
            <a:r>
              <a:rPr lang="zh-CN" sz="2000" b="1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2000" b="1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概述</a:t>
            </a:r>
            <a:r>
              <a:rPr lang="en-US" altLang="zh-CN" sz="2000" b="1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DNA</a:t>
            </a:r>
            <a:r>
              <a:rPr lang="zh-CN" altLang="en-US" sz="2000" b="1" strike="noStrike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分子是由四种脱氧核苷酸构成，通常由两条碱基互补配对的反向平行长链形成双螺旋结构，碱基的排列顺序编码了遗传信息。</a:t>
            </a:r>
            <a:endParaRPr lang="zh-CN" sz="2000" b="1" strike="noStrike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"/>
            </p:custDataLst>
          </p:nvPr>
        </p:nvSpPr>
        <p:spPr>
          <a:xfrm>
            <a:off x="17463" y="0"/>
            <a:ext cx="2065338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800" strike="noStrike" noProof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50863" y="-111125"/>
            <a:ext cx="0" cy="7142163"/>
          </a:xfrm>
          <a:prstGeom prst="line">
            <a:avLst/>
          </a:prstGeom>
          <a:ln w="57150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圆角矩形 54"/>
          <p:cNvSpPr/>
          <p:nvPr/>
        </p:nvSpPr>
        <p:spPr>
          <a:xfrm>
            <a:off x="17463" y="2449513"/>
            <a:ext cx="2065338" cy="46037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63494" name="组合 4"/>
          <p:cNvGrpSpPr/>
          <p:nvPr/>
        </p:nvGrpSpPr>
        <p:grpSpPr>
          <a:xfrm>
            <a:off x="-4762" y="695325"/>
            <a:ext cx="2289175" cy="4848225"/>
            <a:chOff x="-8" y="1095"/>
            <a:chExt cx="3605" cy="7635"/>
          </a:xfrm>
        </p:grpSpPr>
        <p:sp>
          <p:nvSpPr>
            <p:cNvPr id="35" name="椭圆 34"/>
            <p:cNvSpPr/>
            <p:nvPr/>
          </p:nvSpPr>
          <p:spPr>
            <a:xfrm>
              <a:off x="698" y="1315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椭圆 35"/>
            <p:cNvSpPr/>
            <p:nvPr/>
          </p:nvSpPr>
          <p:spPr>
            <a:xfrm>
              <a:off x="698" y="2712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3497" name="文本框 50"/>
            <p:cNvSpPr txBox="1"/>
            <p:nvPr/>
          </p:nvSpPr>
          <p:spPr>
            <a:xfrm>
              <a:off x="0" y="2492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二、 学情分析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498" name="文本框 50"/>
            <p:cNvSpPr txBox="1"/>
            <p:nvPr/>
          </p:nvSpPr>
          <p:spPr>
            <a:xfrm>
              <a:off x="27" y="385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 b="1">
                  <a:latin typeface="微软雅黑" panose="020B0503020204020204" charset="-122"/>
                  <a:ea typeface="微软雅黑" panose="020B0503020204020204" charset="-122"/>
                </a:rPr>
                <a:t>三、 教学目标</a:t>
              </a:r>
              <a:endParaRPr lang="zh-CN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499" name="文本框 50"/>
            <p:cNvSpPr txBox="1"/>
            <p:nvPr/>
          </p:nvSpPr>
          <p:spPr>
            <a:xfrm>
              <a:off x="-8" y="508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四、 教学策略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755" y="658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3501" name="文本框 50"/>
            <p:cNvSpPr txBox="1"/>
            <p:nvPr/>
          </p:nvSpPr>
          <p:spPr>
            <a:xfrm>
              <a:off x="27" y="7423"/>
              <a:ext cx="357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六、教学反思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98" y="530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3503" name="文本框 50"/>
            <p:cNvSpPr txBox="1"/>
            <p:nvPr/>
          </p:nvSpPr>
          <p:spPr>
            <a:xfrm>
              <a:off x="27" y="1095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一、 教材分析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504" name="文本框 50"/>
            <p:cNvSpPr txBox="1"/>
            <p:nvPr/>
          </p:nvSpPr>
          <p:spPr>
            <a:xfrm>
              <a:off x="-8" y="6366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五、 教学过程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460375" y="487362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4513" name="文本框 20"/>
          <p:cNvSpPr txBox="1"/>
          <p:nvPr/>
        </p:nvSpPr>
        <p:spPr>
          <a:xfrm>
            <a:off x="2441575" y="2490788"/>
            <a:ext cx="8863013" cy="1938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教学重点：                                         教学难点：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（1）DNA结构的主要特点。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（2）制作DNA双螺旋结构模型。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216275" y="2925763"/>
            <a:ext cx="3324225" cy="3603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2" name="直接箭头连接符 1"/>
          <p:cNvCxnSpPr>
            <a:stCxn id="11" idx="3"/>
          </p:cNvCxnSpPr>
          <p:nvPr/>
        </p:nvCxnSpPr>
        <p:spPr>
          <a:xfrm>
            <a:off x="6540500" y="3105150"/>
            <a:ext cx="13255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圆角矩形 25"/>
          <p:cNvSpPr/>
          <p:nvPr/>
        </p:nvSpPr>
        <p:spPr>
          <a:xfrm>
            <a:off x="7866063" y="2925763"/>
            <a:ext cx="3741738" cy="3603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strike="noStrike" noProof="1">
                <a:solidFill>
                  <a:srgbClr val="FF0000"/>
                </a:solidFill>
              </a:rPr>
              <a:t>如何论证，构建概念？</a:t>
            </a:r>
            <a:endParaRPr lang="zh-CN" altLang="en-US" sz="2400" strike="noStrike" noProof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2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537" name="文本框 17"/>
          <p:cNvSpPr txBox="1"/>
          <p:nvPr/>
        </p:nvSpPr>
        <p:spPr>
          <a:xfrm>
            <a:off x="10061575" y="760413"/>
            <a:ext cx="2973388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可作为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遗传物质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2603500" y="306388"/>
          <a:ext cx="9412605" cy="6242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550"/>
                <a:gridCol w="7425055"/>
              </a:tblGrid>
              <a:tr h="6718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核心素养</a:t>
                      </a:r>
                      <a:endParaRPr lang="zh-CN" altLang="en-US" sz="240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3A9F5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操作手段及目标</a:t>
                      </a:r>
                      <a:endParaRPr lang="zh-CN" altLang="en-US" sz="240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CD5"/>
                    </a:solidFill>
                  </a:tcPr>
                </a:tc>
              </a:tr>
              <a:tr h="202819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生命观念</a:t>
                      </a: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19824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科学思维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11557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科学探究</a:t>
                      </a: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18872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社会责任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813300" y="1709738"/>
            <a:ext cx="15081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模型构建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59680" y="3185795"/>
            <a:ext cx="3257550" cy="82867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对于科学史资料的观察、分析、推理、预测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912350" y="1590675"/>
            <a:ext cx="210343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结构与功能观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21425" y="1068388"/>
            <a:ext cx="1749425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双螺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旋结构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23275" y="1130300"/>
            <a:ext cx="11398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稳定性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419850" y="2127250"/>
            <a:ext cx="253523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碱基排序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56600" y="2127250"/>
            <a:ext cx="11398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多样性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66213" y="3159125"/>
            <a:ext cx="2192337" cy="82867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归纳出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的结构特点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30203" t="35008" r="33867" b="54375"/>
          <a:stretch>
            <a:fillRect/>
          </a:stretch>
        </p:blipFill>
        <p:spPr>
          <a:xfrm>
            <a:off x="4918075" y="4335463"/>
            <a:ext cx="3327400" cy="636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右箭头 7"/>
          <p:cNvSpPr/>
          <p:nvPr/>
        </p:nvSpPr>
        <p:spPr>
          <a:xfrm>
            <a:off x="8445500" y="4562475"/>
            <a:ext cx="547688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067800" y="4264025"/>
            <a:ext cx="3257550" cy="828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提高探究能力、动手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能力、合作能力。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8407400" y="3509645"/>
            <a:ext cx="547688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754563" y="5527675"/>
            <a:ext cx="726122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①领悟学科交叉、认同科学家求真、交流合作的精神；②了解新技术的应用。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5" name="直接箭头连接符 24"/>
          <p:cNvCxnSpPr>
            <a:endCxn id="16" idx="1"/>
          </p:cNvCxnSpPr>
          <p:nvPr/>
        </p:nvCxnSpPr>
        <p:spPr>
          <a:xfrm flipV="1">
            <a:off x="6211888" y="1482725"/>
            <a:ext cx="109538" cy="47625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endCxn id="19" idx="1"/>
          </p:cNvCxnSpPr>
          <p:nvPr/>
        </p:nvCxnSpPr>
        <p:spPr>
          <a:xfrm>
            <a:off x="6197600" y="1974850"/>
            <a:ext cx="222250" cy="38417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endCxn id="19" idx="1"/>
          </p:cNvCxnSpPr>
          <p:nvPr/>
        </p:nvCxnSpPr>
        <p:spPr>
          <a:xfrm>
            <a:off x="7824788" y="1412875"/>
            <a:ext cx="503238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endCxn id="19" idx="1"/>
          </p:cNvCxnSpPr>
          <p:nvPr/>
        </p:nvCxnSpPr>
        <p:spPr>
          <a:xfrm>
            <a:off x="7813675" y="2359025"/>
            <a:ext cx="503238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endCxn id="19" idx="1"/>
          </p:cNvCxnSpPr>
          <p:nvPr/>
        </p:nvCxnSpPr>
        <p:spPr>
          <a:xfrm>
            <a:off x="9551988" y="1412875"/>
            <a:ext cx="360363" cy="288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endCxn id="19" idx="1"/>
          </p:cNvCxnSpPr>
          <p:nvPr/>
        </p:nvCxnSpPr>
        <p:spPr>
          <a:xfrm flipV="1">
            <a:off x="9551988" y="1943100"/>
            <a:ext cx="360363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7463" y="0"/>
            <a:ext cx="2065338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800" strike="noStrike" noProof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>
            <a:endCxn id="19" idx="1"/>
          </p:cNvCxnSpPr>
          <p:nvPr/>
        </p:nvCxnSpPr>
        <p:spPr>
          <a:xfrm>
            <a:off x="550863" y="-111125"/>
            <a:ext cx="0" cy="7142163"/>
          </a:xfrm>
          <a:prstGeom prst="line">
            <a:avLst/>
          </a:prstGeom>
          <a:ln w="57150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圆角矩形 54"/>
          <p:cNvSpPr/>
          <p:nvPr/>
        </p:nvSpPr>
        <p:spPr>
          <a:xfrm>
            <a:off x="17463" y="2449513"/>
            <a:ext cx="2065338" cy="46037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65581" name="组合 10"/>
          <p:cNvGrpSpPr/>
          <p:nvPr/>
        </p:nvGrpSpPr>
        <p:grpSpPr>
          <a:xfrm>
            <a:off x="-4762" y="695325"/>
            <a:ext cx="2289175" cy="4848225"/>
            <a:chOff x="-8" y="1095"/>
            <a:chExt cx="3605" cy="7635"/>
          </a:xfrm>
        </p:grpSpPr>
        <p:sp>
          <p:nvSpPr>
            <p:cNvPr id="35" name="椭圆 34"/>
            <p:cNvSpPr/>
            <p:nvPr/>
          </p:nvSpPr>
          <p:spPr>
            <a:xfrm>
              <a:off x="698" y="1315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椭圆 35"/>
            <p:cNvSpPr/>
            <p:nvPr/>
          </p:nvSpPr>
          <p:spPr>
            <a:xfrm>
              <a:off x="698" y="2712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5584" name="文本框 50"/>
            <p:cNvSpPr txBox="1"/>
            <p:nvPr/>
          </p:nvSpPr>
          <p:spPr>
            <a:xfrm>
              <a:off x="0" y="2492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二、 学情分析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585" name="文本框 50"/>
            <p:cNvSpPr txBox="1"/>
            <p:nvPr/>
          </p:nvSpPr>
          <p:spPr>
            <a:xfrm>
              <a:off x="27" y="385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 b="1">
                  <a:latin typeface="微软雅黑" panose="020B0503020204020204" charset="-122"/>
                  <a:ea typeface="微软雅黑" panose="020B0503020204020204" charset="-122"/>
                </a:rPr>
                <a:t>三、 教学目标</a:t>
              </a:r>
              <a:endParaRPr lang="zh-CN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586" name="文本框 50"/>
            <p:cNvSpPr txBox="1"/>
            <p:nvPr/>
          </p:nvSpPr>
          <p:spPr>
            <a:xfrm>
              <a:off x="-8" y="508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四、 教学策略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755" y="658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5588" name="文本框 50"/>
            <p:cNvSpPr txBox="1"/>
            <p:nvPr/>
          </p:nvSpPr>
          <p:spPr>
            <a:xfrm>
              <a:off x="27" y="7423"/>
              <a:ext cx="357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六、教学反思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698" y="530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5590" name="文本框 50"/>
            <p:cNvSpPr txBox="1"/>
            <p:nvPr/>
          </p:nvSpPr>
          <p:spPr>
            <a:xfrm>
              <a:off x="27" y="1095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一、 教材分析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591" name="文本框 50"/>
            <p:cNvSpPr txBox="1"/>
            <p:nvPr/>
          </p:nvSpPr>
          <p:spPr>
            <a:xfrm>
              <a:off x="-8" y="6366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五、 教学过程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8" name="椭圆 37"/>
          <p:cNvSpPr/>
          <p:nvPr/>
        </p:nvSpPr>
        <p:spPr>
          <a:xfrm>
            <a:off x="460375" y="487362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9" grpId="0"/>
      <p:bldP spid="20" grpId="0"/>
      <p:bldP spid="14" grpId="0"/>
      <p:bldP spid="13" grpId="0" bldLvl="0" animBg="1"/>
      <p:bldP spid="22" grpId="0" bldLvl="0" animBg="1"/>
      <p:bldP spid="6" grpId="0" bldLvl="0" animBg="1"/>
      <p:bldP spid="8" grpId="0" bldLvl="0" animBg="1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圆角矩形 17"/>
          <p:cNvSpPr/>
          <p:nvPr/>
        </p:nvSpPr>
        <p:spPr>
          <a:xfrm>
            <a:off x="2498090" y="3716655"/>
            <a:ext cx="8133080" cy="574675"/>
          </a:xfrm>
          <a:prstGeom prst="roundRect">
            <a:avLst/>
          </a:prstGeom>
          <a:solidFill>
            <a:srgbClr val="25C4FF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6562" name="文本框 33"/>
          <p:cNvSpPr txBox="1"/>
          <p:nvPr/>
        </p:nvSpPr>
        <p:spPr>
          <a:xfrm>
            <a:off x="2284413" y="193675"/>
            <a:ext cx="186531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4.1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教学思路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1"/>
            </p:custDataLst>
          </p:nvPr>
        </p:nvCxnSpPr>
        <p:spPr>
          <a:xfrm>
            <a:off x="2728913" y="968375"/>
            <a:ext cx="8280400" cy="0"/>
          </a:xfrm>
          <a:prstGeom prst="line">
            <a:avLst/>
          </a:prstGeom>
          <a:ln>
            <a:solidFill>
              <a:srgbClr val="25C4FF"/>
            </a:solidFill>
          </a:ln>
        </p:spPr>
        <p:style>
          <a:lnRef idx="1">
            <a:srgbClr val="E779A3"/>
          </a:lnRef>
          <a:fillRef idx="0">
            <a:srgbClr val="E779A3"/>
          </a:fillRef>
          <a:effectRef idx="0">
            <a:srgbClr val="E779A3"/>
          </a:effectRef>
          <a:fontRef idx="minor">
            <a:srgbClr val="5F5F5F"/>
          </a:fontRef>
        </p:style>
      </p:cxnSp>
      <p:grpSp>
        <p:nvGrpSpPr>
          <p:cNvPr id="55" name="组合 54"/>
          <p:cNvGrpSpPr/>
          <p:nvPr/>
        </p:nvGrpSpPr>
        <p:grpSpPr>
          <a:xfrm>
            <a:off x="3216275" y="968375"/>
            <a:ext cx="1846263" cy="2079625"/>
            <a:chOff x="1453938" y="3010613"/>
            <a:chExt cx="1845278" cy="2078968"/>
          </a:xfrm>
        </p:grpSpPr>
        <p:sp>
          <p:nvSpPr>
            <p:cNvPr id="56" name="任意多边形 55"/>
            <p:cNvSpPr/>
            <p:nvPr>
              <p:custDataLst>
                <p:tags r:id="rId2"/>
              </p:custDataLst>
            </p:nvPr>
          </p:nvSpPr>
          <p:spPr>
            <a:xfrm>
              <a:off x="1453938" y="3010613"/>
              <a:ext cx="1845278" cy="652908"/>
            </a:xfrm>
            <a:custGeom>
              <a:avLst/>
              <a:gdLst>
                <a:gd name="connsiteX0" fmla="*/ 1338033 w 1845278"/>
                <a:gd name="connsiteY0" fmla="*/ 0 h 652908"/>
                <a:gd name="connsiteX1" fmla="*/ 1845278 w 1845278"/>
                <a:gd name="connsiteY1" fmla="*/ 0 h 652908"/>
                <a:gd name="connsiteX2" fmla="*/ 922639 w 1845278"/>
                <a:gd name="connsiteY2" fmla="*/ 652908 h 652908"/>
                <a:gd name="connsiteX3" fmla="*/ 0 w 1845278"/>
                <a:gd name="connsiteY3" fmla="*/ 0 h 652908"/>
                <a:gd name="connsiteX4" fmla="*/ 507245 w 1845278"/>
                <a:gd name="connsiteY4" fmla="*/ 0 h 652908"/>
                <a:gd name="connsiteX5" fmla="*/ 922639 w 1845278"/>
                <a:gd name="connsiteY5" fmla="*/ 652908 h 65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5278" h="652908">
                  <a:moveTo>
                    <a:pt x="1338033" y="0"/>
                  </a:moveTo>
                  <a:lnTo>
                    <a:pt x="1845278" y="0"/>
                  </a:lnTo>
                  <a:lnTo>
                    <a:pt x="922639" y="652908"/>
                  </a:lnTo>
                  <a:close/>
                  <a:moveTo>
                    <a:pt x="0" y="0"/>
                  </a:moveTo>
                  <a:lnTo>
                    <a:pt x="507245" y="0"/>
                  </a:lnTo>
                  <a:lnTo>
                    <a:pt x="922639" y="652908"/>
                  </a:lnTo>
                  <a:close/>
                </a:path>
              </a:pathLst>
            </a:custGeom>
            <a:solidFill>
              <a:srgbClr val="25C4FF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t">
              <a:normAutofit/>
            </a:bodyPr>
            <a:p>
              <a:pPr algn="ctr" fontAlgn="base"/>
              <a:r>
                <a:rPr lang="en-US" altLang="zh-CN" sz="1800" strike="noStrike" noProof="1" dirty="0" smtClean="0">
                  <a:solidFill>
                    <a:srgbClr val="25C4FF"/>
                  </a:solidFill>
                  <a:sym typeface="Arial" panose="020B0604020202020204" pitchFamily="34" charset="0"/>
                </a:rPr>
                <a:t>1</a:t>
              </a:r>
              <a:endParaRPr lang="en-US" altLang="zh-CN" sz="1800" strike="noStrike" noProof="1" dirty="0" smtClean="0">
                <a:solidFill>
                  <a:srgbClr val="25C4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7" name="任意多边形 56"/>
            <p:cNvSpPr/>
            <p:nvPr>
              <p:custDataLst>
                <p:tags r:id="rId3"/>
              </p:custDataLst>
            </p:nvPr>
          </p:nvSpPr>
          <p:spPr>
            <a:xfrm>
              <a:off x="1617452" y="3446516"/>
              <a:ext cx="1518250" cy="1643065"/>
            </a:xfrm>
            <a:custGeom>
              <a:avLst/>
              <a:gdLst>
                <a:gd name="connsiteX0" fmla="*/ 759125 w 1518250"/>
                <a:gd name="connsiteY0" fmla="*/ 0 h 1643065"/>
                <a:gd name="connsiteX1" fmla="*/ 823823 w 1518250"/>
                <a:gd name="connsiteY1" fmla="*/ 64698 h 1643065"/>
                <a:gd name="connsiteX2" fmla="*/ 823823 w 1518250"/>
                <a:gd name="connsiteY2" fmla="*/ 131337 h 1643065"/>
                <a:gd name="connsiteX3" fmla="*/ 912115 w 1518250"/>
                <a:gd name="connsiteY3" fmla="*/ 140238 h 1643065"/>
                <a:gd name="connsiteX4" fmla="*/ 1518250 w 1518250"/>
                <a:gd name="connsiteY4" fmla="*/ 883940 h 1643065"/>
                <a:gd name="connsiteX5" fmla="*/ 759125 w 1518250"/>
                <a:gd name="connsiteY5" fmla="*/ 1643065 h 1643065"/>
                <a:gd name="connsiteX6" fmla="*/ 0 w 1518250"/>
                <a:gd name="connsiteY6" fmla="*/ 883940 h 1643065"/>
                <a:gd name="connsiteX7" fmla="*/ 606135 w 1518250"/>
                <a:gd name="connsiteY7" fmla="*/ 140238 h 1643065"/>
                <a:gd name="connsiteX8" fmla="*/ 694427 w 1518250"/>
                <a:gd name="connsiteY8" fmla="*/ 131337 h 1643065"/>
                <a:gd name="connsiteX9" fmla="*/ 694427 w 1518250"/>
                <a:gd name="connsiteY9" fmla="*/ 64698 h 1643065"/>
                <a:gd name="connsiteX10" fmla="*/ 759125 w 1518250"/>
                <a:gd name="connsiteY10" fmla="*/ 0 h 164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8250" h="1643065">
                  <a:moveTo>
                    <a:pt x="759125" y="0"/>
                  </a:moveTo>
                  <a:cubicBezTo>
                    <a:pt x="794857" y="0"/>
                    <a:pt x="823823" y="28966"/>
                    <a:pt x="823823" y="64698"/>
                  </a:cubicBezTo>
                  <a:lnTo>
                    <a:pt x="823823" y="131337"/>
                  </a:lnTo>
                  <a:lnTo>
                    <a:pt x="912115" y="140238"/>
                  </a:lnTo>
                  <a:cubicBezTo>
                    <a:pt x="1258036" y="211023"/>
                    <a:pt x="1518250" y="517094"/>
                    <a:pt x="1518250" y="883940"/>
                  </a:cubicBezTo>
                  <a:cubicBezTo>
                    <a:pt x="1518250" y="1303193"/>
                    <a:pt x="1178378" y="1643065"/>
                    <a:pt x="759125" y="1643065"/>
                  </a:cubicBezTo>
                  <a:cubicBezTo>
                    <a:pt x="339872" y="1643065"/>
                    <a:pt x="0" y="1303193"/>
                    <a:pt x="0" y="883940"/>
                  </a:cubicBezTo>
                  <a:cubicBezTo>
                    <a:pt x="0" y="517094"/>
                    <a:pt x="260215" y="211023"/>
                    <a:pt x="606135" y="140238"/>
                  </a:cubicBezTo>
                  <a:lnTo>
                    <a:pt x="694427" y="131337"/>
                  </a:lnTo>
                  <a:lnTo>
                    <a:pt x="694427" y="64698"/>
                  </a:lnTo>
                  <a:cubicBezTo>
                    <a:pt x="694427" y="28966"/>
                    <a:pt x="723393" y="0"/>
                    <a:pt x="759125" y="0"/>
                  </a:cubicBezTo>
                  <a:close/>
                </a:path>
              </a:pathLst>
            </a:custGeom>
            <a:solidFill>
              <a:srgbClr val="359EFF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 fontAlgn="base"/>
              <a:endParaRPr lang="zh-CN" altLang="en-US" sz="1800" strike="noStrike" noProof="1">
                <a:sym typeface="Arial" panose="020B0604020202020204" pitchFamily="34" charset="0"/>
              </a:endParaRPr>
            </a:p>
          </p:txBody>
        </p:sp>
        <p:sp>
          <p:nvSpPr>
            <p:cNvPr id="58" name="椭圆 57"/>
            <p:cNvSpPr/>
            <p:nvPr>
              <p:custDataLst>
                <p:tags r:id="rId4"/>
              </p:custDataLst>
            </p:nvPr>
          </p:nvSpPr>
          <p:spPr>
            <a:xfrm>
              <a:off x="1669750" y="3623628"/>
              <a:ext cx="1413654" cy="1413654"/>
            </a:xfrm>
            <a:prstGeom prst="ellipse">
              <a:avLst/>
            </a:prstGeom>
            <a:solidFill>
              <a:srgbClr val="FEFFFF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fontAlgn="base"/>
              <a:r>
                <a:rPr lang="en-US" altLang="zh-CN" sz="2400" strike="noStrike" noProof="1" smtClean="0">
                  <a:solidFill>
                    <a:srgbClr val="359EFF"/>
                  </a:solidFill>
                  <a:sym typeface="Arial" panose="020B0604020202020204" pitchFamily="34" charset="0"/>
                </a:rPr>
                <a:t> </a:t>
              </a:r>
              <a:r>
                <a:rPr lang="zh-CN" altLang="en-US" sz="2400" strike="noStrike" noProof="1" smtClean="0">
                  <a:solidFill>
                    <a:srgbClr val="359EFF"/>
                  </a:solidFill>
                  <a:sym typeface="Arial" panose="020B0604020202020204" pitchFamily="34" charset="0"/>
                </a:rPr>
                <a:t>概念</a:t>
              </a:r>
              <a:endParaRPr lang="zh-CN" altLang="en-US" sz="2400" strike="noStrike" noProof="1" smtClean="0">
                <a:solidFill>
                  <a:srgbClr val="359EFF"/>
                </a:solidFill>
                <a:sym typeface="Arial" panose="020B0604020202020204" pitchFamily="34" charset="0"/>
              </a:endParaRPr>
            </a:p>
            <a:p>
              <a:pPr fontAlgn="base"/>
              <a:r>
                <a:rPr lang="zh-CN" altLang="en-US" sz="2400" strike="noStrike" noProof="1" smtClean="0">
                  <a:solidFill>
                    <a:srgbClr val="359EFF"/>
                  </a:solidFill>
                  <a:sym typeface="Arial" panose="020B0604020202020204" pitchFamily="34" charset="0"/>
                </a:rPr>
                <a:t> 引入</a:t>
              </a:r>
              <a:endParaRPr lang="zh-CN" altLang="en-US" sz="2400" strike="noStrike" noProof="1" smtClean="0">
                <a:solidFill>
                  <a:srgbClr val="359E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037138" y="968375"/>
            <a:ext cx="1844675" cy="2079625"/>
            <a:chOff x="1453938" y="3010613"/>
            <a:chExt cx="1845278" cy="2078968"/>
          </a:xfrm>
        </p:grpSpPr>
        <p:sp>
          <p:nvSpPr>
            <p:cNvPr id="61" name="任意多边形 60"/>
            <p:cNvSpPr/>
            <p:nvPr>
              <p:custDataLst>
                <p:tags r:id="rId5"/>
              </p:custDataLst>
            </p:nvPr>
          </p:nvSpPr>
          <p:spPr>
            <a:xfrm>
              <a:off x="1453938" y="3010613"/>
              <a:ext cx="1845278" cy="652908"/>
            </a:xfrm>
            <a:custGeom>
              <a:avLst/>
              <a:gdLst>
                <a:gd name="connsiteX0" fmla="*/ 1338033 w 1845278"/>
                <a:gd name="connsiteY0" fmla="*/ 0 h 652908"/>
                <a:gd name="connsiteX1" fmla="*/ 1845278 w 1845278"/>
                <a:gd name="connsiteY1" fmla="*/ 0 h 652908"/>
                <a:gd name="connsiteX2" fmla="*/ 922639 w 1845278"/>
                <a:gd name="connsiteY2" fmla="*/ 652908 h 652908"/>
                <a:gd name="connsiteX3" fmla="*/ 0 w 1845278"/>
                <a:gd name="connsiteY3" fmla="*/ 0 h 652908"/>
                <a:gd name="connsiteX4" fmla="*/ 507245 w 1845278"/>
                <a:gd name="connsiteY4" fmla="*/ 0 h 652908"/>
                <a:gd name="connsiteX5" fmla="*/ 922639 w 1845278"/>
                <a:gd name="connsiteY5" fmla="*/ 652908 h 65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5278" h="652908">
                  <a:moveTo>
                    <a:pt x="1338033" y="0"/>
                  </a:moveTo>
                  <a:lnTo>
                    <a:pt x="1845278" y="0"/>
                  </a:lnTo>
                  <a:lnTo>
                    <a:pt x="922639" y="652908"/>
                  </a:lnTo>
                  <a:close/>
                  <a:moveTo>
                    <a:pt x="0" y="0"/>
                  </a:moveTo>
                  <a:lnTo>
                    <a:pt x="507245" y="0"/>
                  </a:lnTo>
                  <a:lnTo>
                    <a:pt x="922639" y="652908"/>
                  </a:lnTo>
                  <a:close/>
                </a:path>
              </a:pathLst>
            </a:custGeom>
            <a:solidFill>
              <a:srgbClr val="25C4FF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t">
              <a:normAutofit/>
            </a:bodyPr>
            <a:p>
              <a:pPr algn="ctr" fontAlgn="base"/>
              <a:r>
                <a:rPr lang="en-US" altLang="zh-CN" sz="1800" strike="noStrike" noProof="1" dirty="0" smtClean="0">
                  <a:solidFill>
                    <a:srgbClr val="25C4FF"/>
                  </a:solidFill>
                  <a:sym typeface="Arial" panose="020B0604020202020204" pitchFamily="34" charset="0"/>
                </a:rPr>
                <a:t>2</a:t>
              </a:r>
              <a:endParaRPr lang="en-US" altLang="zh-CN" sz="1800" strike="noStrike" noProof="1" dirty="0" smtClean="0">
                <a:solidFill>
                  <a:srgbClr val="25C4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2" name="任意多边形 61"/>
            <p:cNvSpPr/>
            <p:nvPr>
              <p:custDataLst>
                <p:tags r:id="rId6"/>
              </p:custDataLst>
            </p:nvPr>
          </p:nvSpPr>
          <p:spPr>
            <a:xfrm>
              <a:off x="1617452" y="3446516"/>
              <a:ext cx="1518250" cy="1643065"/>
            </a:xfrm>
            <a:custGeom>
              <a:avLst/>
              <a:gdLst>
                <a:gd name="connsiteX0" fmla="*/ 759125 w 1518250"/>
                <a:gd name="connsiteY0" fmla="*/ 0 h 1643065"/>
                <a:gd name="connsiteX1" fmla="*/ 823823 w 1518250"/>
                <a:gd name="connsiteY1" fmla="*/ 64698 h 1643065"/>
                <a:gd name="connsiteX2" fmla="*/ 823823 w 1518250"/>
                <a:gd name="connsiteY2" fmla="*/ 131337 h 1643065"/>
                <a:gd name="connsiteX3" fmla="*/ 912115 w 1518250"/>
                <a:gd name="connsiteY3" fmla="*/ 140238 h 1643065"/>
                <a:gd name="connsiteX4" fmla="*/ 1518250 w 1518250"/>
                <a:gd name="connsiteY4" fmla="*/ 883940 h 1643065"/>
                <a:gd name="connsiteX5" fmla="*/ 759125 w 1518250"/>
                <a:gd name="connsiteY5" fmla="*/ 1643065 h 1643065"/>
                <a:gd name="connsiteX6" fmla="*/ 0 w 1518250"/>
                <a:gd name="connsiteY6" fmla="*/ 883940 h 1643065"/>
                <a:gd name="connsiteX7" fmla="*/ 606135 w 1518250"/>
                <a:gd name="connsiteY7" fmla="*/ 140238 h 1643065"/>
                <a:gd name="connsiteX8" fmla="*/ 694427 w 1518250"/>
                <a:gd name="connsiteY8" fmla="*/ 131337 h 1643065"/>
                <a:gd name="connsiteX9" fmla="*/ 694427 w 1518250"/>
                <a:gd name="connsiteY9" fmla="*/ 64698 h 1643065"/>
                <a:gd name="connsiteX10" fmla="*/ 759125 w 1518250"/>
                <a:gd name="connsiteY10" fmla="*/ 0 h 164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8250" h="1643065">
                  <a:moveTo>
                    <a:pt x="759125" y="0"/>
                  </a:moveTo>
                  <a:cubicBezTo>
                    <a:pt x="794857" y="0"/>
                    <a:pt x="823823" y="28966"/>
                    <a:pt x="823823" y="64698"/>
                  </a:cubicBezTo>
                  <a:lnTo>
                    <a:pt x="823823" y="131337"/>
                  </a:lnTo>
                  <a:lnTo>
                    <a:pt x="912115" y="140238"/>
                  </a:lnTo>
                  <a:cubicBezTo>
                    <a:pt x="1258036" y="211023"/>
                    <a:pt x="1518250" y="517094"/>
                    <a:pt x="1518250" y="883940"/>
                  </a:cubicBezTo>
                  <a:cubicBezTo>
                    <a:pt x="1518250" y="1303193"/>
                    <a:pt x="1178378" y="1643065"/>
                    <a:pt x="759125" y="1643065"/>
                  </a:cubicBezTo>
                  <a:cubicBezTo>
                    <a:pt x="339872" y="1643065"/>
                    <a:pt x="0" y="1303193"/>
                    <a:pt x="0" y="883940"/>
                  </a:cubicBezTo>
                  <a:cubicBezTo>
                    <a:pt x="0" y="517094"/>
                    <a:pt x="260215" y="211023"/>
                    <a:pt x="606135" y="140238"/>
                  </a:cubicBezTo>
                  <a:lnTo>
                    <a:pt x="694427" y="131337"/>
                  </a:lnTo>
                  <a:lnTo>
                    <a:pt x="694427" y="64698"/>
                  </a:lnTo>
                  <a:cubicBezTo>
                    <a:pt x="694427" y="28966"/>
                    <a:pt x="723393" y="0"/>
                    <a:pt x="759125" y="0"/>
                  </a:cubicBezTo>
                  <a:close/>
                </a:path>
              </a:pathLst>
            </a:custGeom>
            <a:solidFill>
              <a:srgbClr val="359EFF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 fontAlgn="base"/>
              <a:endParaRPr lang="zh-CN" altLang="en-US" sz="1800" strike="noStrike" noProof="1">
                <a:sym typeface="Arial" panose="020B0604020202020204" pitchFamily="34" charset="0"/>
              </a:endParaRPr>
            </a:p>
          </p:txBody>
        </p:sp>
        <p:sp>
          <p:nvSpPr>
            <p:cNvPr id="63" name="椭圆 62"/>
            <p:cNvSpPr/>
            <p:nvPr>
              <p:custDataLst>
                <p:tags r:id="rId7"/>
              </p:custDataLst>
            </p:nvPr>
          </p:nvSpPr>
          <p:spPr>
            <a:xfrm>
              <a:off x="1669750" y="3623628"/>
              <a:ext cx="1413654" cy="1413654"/>
            </a:xfrm>
            <a:prstGeom prst="ellipse">
              <a:avLst/>
            </a:prstGeom>
            <a:solidFill>
              <a:srgbClr val="FEFFFF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fontAlgn="base"/>
              <a:r>
                <a:rPr lang="zh-CN" altLang="en-US" sz="2400" strike="noStrike" noProof="1" smtClean="0">
                  <a:solidFill>
                    <a:srgbClr val="359EFF"/>
                  </a:solidFill>
                  <a:sym typeface="Arial" panose="020B0604020202020204" pitchFamily="34" charset="0"/>
                </a:rPr>
                <a:t>概念构建</a:t>
              </a:r>
              <a:endParaRPr lang="zh-CN" altLang="en-US" sz="2400" strike="noStrike" noProof="1" smtClean="0">
                <a:solidFill>
                  <a:srgbClr val="359E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856413" y="968375"/>
            <a:ext cx="1846262" cy="2079625"/>
            <a:chOff x="1453938" y="3010613"/>
            <a:chExt cx="1845278" cy="2078968"/>
          </a:xfrm>
        </p:grpSpPr>
        <p:sp>
          <p:nvSpPr>
            <p:cNvPr id="65" name="任意多边形 64"/>
            <p:cNvSpPr/>
            <p:nvPr>
              <p:custDataLst>
                <p:tags r:id="rId8"/>
              </p:custDataLst>
            </p:nvPr>
          </p:nvSpPr>
          <p:spPr>
            <a:xfrm>
              <a:off x="1453938" y="3010613"/>
              <a:ext cx="1845278" cy="652908"/>
            </a:xfrm>
            <a:custGeom>
              <a:avLst/>
              <a:gdLst>
                <a:gd name="connsiteX0" fmla="*/ 1338033 w 1845278"/>
                <a:gd name="connsiteY0" fmla="*/ 0 h 652908"/>
                <a:gd name="connsiteX1" fmla="*/ 1845278 w 1845278"/>
                <a:gd name="connsiteY1" fmla="*/ 0 h 652908"/>
                <a:gd name="connsiteX2" fmla="*/ 922639 w 1845278"/>
                <a:gd name="connsiteY2" fmla="*/ 652908 h 652908"/>
                <a:gd name="connsiteX3" fmla="*/ 0 w 1845278"/>
                <a:gd name="connsiteY3" fmla="*/ 0 h 652908"/>
                <a:gd name="connsiteX4" fmla="*/ 507245 w 1845278"/>
                <a:gd name="connsiteY4" fmla="*/ 0 h 652908"/>
                <a:gd name="connsiteX5" fmla="*/ 922639 w 1845278"/>
                <a:gd name="connsiteY5" fmla="*/ 652908 h 65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5278" h="652908">
                  <a:moveTo>
                    <a:pt x="1338033" y="0"/>
                  </a:moveTo>
                  <a:lnTo>
                    <a:pt x="1845278" y="0"/>
                  </a:lnTo>
                  <a:lnTo>
                    <a:pt x="922639" y="652908"/>
                  </a:lnTo>
                  <a:close/>
                  <a:moveTo>
                    <a:pt x="0" y="0"/>
                  </a:moveTo>
                  <a:lnTo>
                    <a:pt x="507245" y="0"/>
                  </a:lnTo>
                  <a:lnTo>
                    <a:pt x="922639" y="652908"/>
                  </a:lnTo>
                  <a:close/>
                </a:path>
              </a:pathLst>
            </a:custGeom>
            <a:solidFill>
              <a:srgbClr val="25C4FF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t">
              <a:normAutofit/>
            </a:bodyPr>
            <a:p>
              <a:pPr algn="ctr" fontAlgn="base"/>
              <a:r>
                <a:rPr lang="en-US" altLang="zh-CN" sz="1800" strike="noStrike" noProof="1" dirty="0" smtClean="0">
                  <a:solidFill>
                    <a:srgbClr val="25C4FF"/>
                  </a:solidFill>
                  <a:sym typeface="Arial" panose="020B0604020202020204" pitchFamily="34" charset="0"/>
                </a:rPr>
                <a:t>3</a:t>
              </a:r>
              <a:endParaRPr lang="en-US" altLang="zh-CN" sz="1800" strike="noStrike" noProof="1" dirty="0" smtClean="0">
                <a:solidFill>
                  <a:srgbClr val="25C4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6" name="任意多边形 65"/>
            <p:cNvSpPr/>
            <p:nvPr>
              <p:custDataLst>
                <p:tags r:id="rId9"/>
              </p:custDataLst>
            </p:nvPr>
          </p:nvSpPr>
          <p:spPr>
            <a:xfrm>
              <a:off x="1617452" y="3446516"/>
              <a:ext cx="1518250" cy="1643065"/>
            </a:xfrm>
            <a:custGeom>
              <a:avLst/>
              <a:gdLst>
                <a:gd name="connsiteX0" fmla="*/ 759125 w 1518250"/>
                <a:gd name="connsiteY0" fmla="*/ 0 h 1643065"/>
                <a:gd name="connsiteX1" fmla="*/ 823823 w 1518250"/>
                <a:gd name="connsiteY1" fmla="*/ 64698 h 1643065"/>
                <a:gd name="connsiteX2" fmla="*/ 823823 w 1518250"/>
                <a:gd name="connsiteY2" fmla="*/ 131337 h 1643065"/>
                <a:gd name="connsiteX3" fmla="*/ 912115 w 1518250"/>
                <a:gd name="connsiteY3" fmla="*/ 140238 h 1643065"/>
                <a:gd name="connsiteX4" fmla="*/ 1518250 w 1518250"/>
                <a:gd name="connsiteY4" fmla="*/ 883940 h 1643065"/>
                <a:gd name="connsiteX5" fmla="*/ 759125 w 1518250"/>
                <a:gd name="connsiteY5" fmla="*/ 1643065 h 1643065"/>
                <a:gd name="connsiteX6" fmla="*/ 0 w 1518250"/>
                <a:gd name="connsiteY6" fmla="*/ 883940 h 1643065"/>
                <a:gd name="connsiteX7" fmla="*/ 606135 w 1518250"/>
                <a:gd name="connsiteY7" fmla="*/ 140238 h 1643065"/>
                <a:gd name="connsiteX8" fmla="*/ 694427 w 1518250"/>
                <a:gd name="connsiteY8" fmla="*/ 131337 h 1643065"/>
                <a:gd name="connsiteX9" fmla="*/ 694427 w 1518250"/>
                <a:gd name="connsiteY9" fmla="*/ 64698 h 1643065"/>
                <a:gd name="connsiteX10" fmla="*/ 759125 w 1518250"/>
                <a:gd name="connsiteY10" fmla="*/ 0 h 164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8250" h="1643065">
                  <a:moveTo>
                    <a:pt x="759125" y="0"/>
                  </a:moveTo>
                  <a:cubicBezTo>
                    <a:pt x="794857" y="0"/>
                    <a:pt x="823823" y="28966"/>
                    <a:pt x="823823" y="64698"/>
                  </a:cubicBezTo>
                  <a:lnTo>
                    <a:pt x="823823" y="131337"/>
                  </a:lnTo>
                  <a:lnTo>
                    <a:pt x="912115" y="140238"/>
                  </a:lnTo>
                  <a:cubicBezTo>
                    <a:pt x="1258036" y="211023"/>
                    <a:pt x="1518250" y="517094"/>
                    <a:pt x="1518250" y="883940"/>
                  </a:cubicBezTo>
                  <a:cubicBezTo>
                    <a:pt x="1518250" y="1303193"/>
                    <a:pt x="1178378" y="1643065"/>
                    <a:pt x="759125" y="1643065"/>
                  </a:cubicBezTo>
                  <a:cubicBezTo>
                    <a:pt x="339872" y="1643065"/>
                    <a:pt x="0" y="1303193"/>
                    <a:pt x="0" y="883940"/>
                  </a:cubicBezTo>
                  <a:cubicBezTo>
                    <a:pt x="0" y="517094"/>
                    <a:pt x="260215" y="211023"/>
                    <a:pt x="606135" y="140238"/>
                  </a:cubicBezTo>
                  <a:lnTo>
                    <a:pt x="694427" y="131337"/>
                  </a:lnTo>
                  <a:lnTo>
                    <a:pt x="694427" y="64698"/>
                  </a:lnTo>
                  <a:cubicBezTo>
                    <a:pt x="694427" y="28966"/>
                    <a:pt x="723393" y="0"/>
                    <a:pt x="759125" y="0"/>
                  </a:cubicBezTo>
                  <a:close/>
                </a:path>
              </a:pathLst>
            </a:custGeom>
            <a:solidFill>
              <a:srgbClr val="359EFF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 fontAlgn="base"/>
              <a:endParaRPr lang="zh-CN" altLang="en-US" sz="1800" strike="noStrike" noProof="1">
                <a:sym typeface="Arial" panose="020B0604020202020204" pitchFamily="34" charset="0"/>
              </a:endParaRPr>
            </a:p>
          </p:txBody>
        </p:sp>
        <p:sp>
          <p:nvSpPr>
            <p:cNvPr id="67" name="椭圆 66"/>
            <p:cNvSpPr/>
            <p:nvPr>
              <p:custDataLst>
                <p:tags r:id="rId10"/>
              </p:custDataLst>
            </p:nvPr>
          </p:nvSpPr>
          <p:spPr>
            <a:xfrm>
              <a:off x="1669750" y="3623628"/>
              <a:ext cx="1413654" cy="1413654"/>
            </a:xfrm>
            <a:prstGeom prst="ellipse">
              <a:avLst/>
            </a:prstGeom>
            <a:solidFill>
              <a:srgbClr val="FEFFFF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fontAlgn="base"/>
              <a:r>
                <a:rPr lang="zh-CN" altLang="en-US" sz="2400" strike="noStrike" noProof="1" smtClean="0">
                  <a:solidFill>
                    <a:srgbClr val="359EFF"/>
                  </a:solidFill>
                  <a:sym typeface="Arial" panose="020B0604020202020204" pitchFamily="34" charset="0"/>
                </a:rPr>
                <a:t>概念巩固</a:t>
              </a:r>
              <a:endParaRPr lang="zh-CN" altLang="en-US" sz="2400" strike="noStrike" noProof="1" smtClean="0">
                <a:solidFill>
                  <a:srgbClr val="359E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8677275" y="968375"/>
            <a:ext cx="1844675" cy="2079625"/>
            <a:chOff x="1453938" y="3010613"/>
            <a:chExt cx="1845278" cy="2078968"/>
          </a:xfrm>
        </p:grpSpPr>
        <p:sp>
          <p:nvSpPr>
            <p:cNvPr id="69" name="任意多边形 68"/>
            <p:cNvSpPr/>
            <p:nvPr>
              <p:custDataLst>
                <p:tags r:id="rId11"/>
              </p:custDataLst>
            </p:nvPr>
          </p:nvSpPr>
          <p:spPr>
            <a:xfrm>
              <a:off x="1453938" y="3010613"/>
              <a:ext cx="1845278" cy="652908"/>
            </a:xfrm>
            <a:custGeom>
              <a:avLst/>
              <a:gdLst>
                <a:gd name="connsiteX0" fmla="*/ 1338033 w 1845278"/>
                <a:gd name="connsiteY0" fmla="*/ 0 h 652908"/>
                <a:gd name="connsiteX1" fmla="*/ 1845278 w 1845278"/>
                <a:gd name="connsiteY1" fmla="*/ 0 h 652908"/>
                <a:gd name="connsiteX2" fmla="*/ 922639 w 1845278"/>
                <a:gd name="connsiteY2" fmla="*/ 652908 h 652908"/>
                <a:gd name="connsiteX3" fmla="*/ 0 w 1845278"/>
                <a:gd name="connsiteY3" fmla="*/ 0 h 652908"/>
                <a:gd name="connsiteX4" fmla="*/ 507245 w 1845278"/>
                <a:gd name="connsiteY4" fmla="*/ 0 h 652908"/>
                <a:gd name="connsiteX5" fmla="*/ 922639 w 1845278"/>
                <a:gd name="connsiteY5" fmla="*/ 652908 h 65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5278" h="652908">
                  <a:moveTo>
                    <a:pt x="1338033" y="0"/>
                  </a:moveTo>
                  <a:lnTo>
                    <a:pt x="1845278" y="0"/>
                  </a:lnTo>
                  <a:lnTo>
                    <a:pt x="922639" y="652908"/>
                  </a:lnTo>
                  <a:close/>
                  <a:moveTo>
                    <a:pt x="0" y="0"/>
                  </a:moveTo>
                  <a:lnTo>
                    <a:pt x="507245" y="0"/>
                  </a:lnTo>
                  <a:lnTo>
                    <a:pt x="922639" y="652908"/>
                  </a:lnTo>
                  <a:close/>
                </a:path>
              </a:pathLst>
            </a:custGeom>
            <a:solidFill>
              <a:srgbClr val="25C4FF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t">
              <a:normAutofit/>
            </a:bodyPr>
            <a:p>
              <a:pPr algn="ctr" fontAlgn="base"/>
              <a:r>
                <a:rPr lang="en-US" altLang="zh-CN" sz="1800" strike="noStrike" noProof="1" dirty="0" smtClean="0">
                  <a:solidFill>
                    <a:srgbClr val="25C4FF"/>
                  </a:solidFill>
                  <a:sym typeface="Arial" panose="020B0604020202020204" pitchFamily="34" charset="0"/>
                </a:rPr>
                <a:t>4</a:t>
              </a:r>
              <a:endParaRPr lang="en-US" altLang="zh-CN" sz="1800" strike="noStrike" noProof="1" dirty="0" smtClean="0">
                <a:solidFill>
                  <a:srgbClr val="25C4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0" name="任意多边形 69"/>
            <p:cNvSpPr/>
            <p:nvPr>
              <p:custDataLst>
                <p:tags r:id="rId12"/>
              </p:custDataLst>
            </p:nvPr>
          </p:nvSpPr>
          <p:spPr>
            <a:xfrm>
              <a:off x="1617452" y="3446516"/>
              <a:ext cx="1518250" cy="1643065"/>
            </a:xfrm>
            <a:custGeom>
              <a:avLst/>
              <a:gdLst>
                <a:gd name="connsiteX0" fmla="*/ 759125 w 1518250"/>
                <a:gd name="connsiteY0" fmla="*/ 0 h 1643065"/>
                <a:gd name="connsiteX1" fmla="*/ 823823 w 1518250"/>
                <a:gd name="connsiteY1" fmla="*/ 64698 h 1643065"/>
                <a:gd name="connsiteX2" fmla="*/ 823823 w 1518250"/>
                <a:gd name="connsiteY2" fmla="*/ 131337 h 1643065"/>
                <a:gd name="connsiteX3" fmla="*/ 912115 w 1518250"/>
                <a:gd name="connsiteY3" fmla="*/ 140238 h 1643065"/>
                <a:gd name="connsiteX4" fmla="*/ 1518250 w 1518250"/>
                <a:gd name="connsiteY4" fmla="*/ 883940 h 1643065"/>
                <a:gd name="connsiteX5" fmla="*/ 759125 w 1518250"/>
                <a:gd name="connsiteY5" fmla="*/ 1643065 h 1643065"/>
                <a:gd name="connsiteX6" fmla="*/ 0 w 1518250"/>
                <a:gd name="connsiteY6" fmla="*/ 883940 h 1643065"/>
                <a:gd name="connsiteX7" fmla="*/ 606135 w 1518250"/>
                <a:gd name="connsiteY7" fmla="*/ 140238 h 1643065"/>
                <a:gd name="connsiteX8" fmla="*/ 694427 w 1518250"/>
                <a:gd name="connsiteY8" fmla="*/ 131337 h 1643065"/>
                <a:gd name="connsiteX9" fmla="*/ 694427 w 1518250"/>
                <a:gd name="connsiteY9" fmla="*/ 64698 h 1643065"/>
                <a:gd name="connsiteX10" fmla="*/ 759125 w 1518250"/>
                <a:gd name="connsiteY10" fmla="*/ 0 h 164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8250" h="1643065">
                  <a:moveTo>
                    <a:pt x="759125" y="0"/>
                  </a:moveTo>
                  <a:cubicBezTo>
                    <a:pt x="794857" y="0"/>
                    <a:pt x="823823" y="28966"/>
                    <a:pt x="823823" y="64698"/>
                  </a:cubicBezTo>
                  <a:lnTo>
                    <a:pt x="823823" y="131337"/>
                  </a:lnTo>
                  <a:lnTo>
                    <a:pt x="912115" y="140238"/>
                  </a:lnTo>
                  <a:cubicBezTo>
                    <a:pt x="1258036" y="211023"/>
                    <a:pt x="1518250" y="517094"/>
                    <a:pt x="1518250" y="883940"/>
                  </a:cubicBezTo>
                  <a:cubicBezTo>
                    <a:pt x="1518250" y="1303193"/>
                    <a:pt x="1178378" y="1643065"/>
                    <a:pt x="759125" y="1643065"/>
                  </a:cubicBezTo>
                  <a:cubicBezTo>
                    <a:pt x="339872" y="1643065"/>
                    <a:pt x="0" y="1303193"/>
                    <a:pt x="0" y="883940"/>
                  </a:cubicBezTo>
                  <a:cubicBezTo>
                    <a:pt x="0" y="517094"/>
                    <a:pt x="260215" y="211023"/>
                    <a:pt x="606135" y="140238"/>
                  </a:cubicBezTo>
                  <a:lnTo>
                    <a:pt x="694427" y="131337"/>
                  </a:lnTo>
                  <a:lnTo>
                    <a:pt x="694427" y="64698"/>
                  </a:lnTo>
                  <a:cubicBezTo>
                    <a:pt x="694427" y="28966"/>
                    <a:pt x="723393" y="0"/>
                    <a:pt x="759125" y="0"/>
                  </a:cubicBezTo>
                  <a:close/>
                </a:path>
              </a:pathLst>
            </a:custGeom>
            <a:solidFill>
              <a:srgbClr val="359EFF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 fontAlgn="base"/>
              <a:endParaRPr lang="zh-CN" altLang="en-US" sz="1800" strike="noStrike" noProof="1">
                <a:sym typeface="Arial" panose="020B0604020202020204" pitchFamily="34" charset="0"/>
              </a:endParaRPr>
            </a:p>
          </p:txBody>
        </p:sp>
        <p:sp>
          <p:nvSpPr>
            <p:cNvPr id="73" name="椭圆 72"/>
            <p:cNvSpPr/>
            <p:nvPr>
              <p:custDataLst>
                <p:tags r:id="rId13"/>
              </p:custDataLst>
            </p:nvPr>
          </p:nvSpPr>
          <p:spPr>
            <a:xfrm>
              <a:off x="1669750" y="3623628"/>
              <a:ext cx="1413654" cy="1413654"/>
            </a:xfrm>
            <a:prstGeom prst="ellipse">
              <a:avLst/>
            </a:prstGeom>
            <a:solidFill>
              <a:srgbClr val="FEFFFF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fontAlgn="base"/>
              <a:r>
                <a:rPr lang="zh-CN" altLang="en-US" sz="2400" strike="noStrike" noProof="1" smtClean="0">
                  <a:solidFill>
                    <a:srgbClr val="359EFF"/>
                  </a:solidFill>
                  <a:sym typeface="Arial" panose="020B0604020202020204" pitchFamily="34" charset="0"/>
                </a:rPr>
                <a:t>概念运用</a:t>
              </a:r>
              <a:endParaRPr lang="zh-CN" altLang="en-US" sz="2400" strike="noStrike" noProof="1" smtClean="0">
                <a:solidFill>
                  <a:srgbClr val="359EFF"/>
                </a:solidFill>
                <a:sym typeface="Arial" panose="020B0604020202020204" pitchFamily="34" charset="0"/>
              </a:endParaRPr>
            </a:p>
          </p:txBody>
        </p:sp>
      </p:grpSp>
      <p:cxnSp>
        <p:nvCxnSpPr>
          <p:cNvPr id="7" name="直接箭头连接符 6"/>
          <p:cNvCxnSpPr/>
          <p:nvPr/>
        </p:nvCxnSpPr>
        <p:spPr>
          <a:xfrm>
            <a:off x="6191250" y="3989388"/>
            <a:ext cx="427038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8677275" y="3989388"/>
            <a:ext cx="427038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34"/>
          <p:cNvSpPr txBox="1"/>
          <p:nvPr/>
        </p:nvSpPr>
        <p:spPr>
          <a:xfrm>
            <a:off x="2424430" y="3762375"/>
            <a:ext cx="473900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zh-CN" altLang="zh-CN" sz="2200">
                <a:latin typeface="微软雅黑" panose="020B0503020204020204" charset="-122"/>
                <a:ea typeface="微软雅黑" panose="020B0503020204020204" charset="-122"/>
              </a:rPr>
              <a:t>组成单位</a:t>
            </a:r>
            <a:r>
              <a:rPr lang="zh-CN" altLang="zh-CN" sz="2200">
                <a:ea typeface="微软雅黑" panose="020B0503020204020204" charset="-122"/>
                <a:cs typeface="Arial" panose="020B0604020202020204" pitchFamily="34" charset="0"/>
              </a:rPr>
              <a:t>→</a:t>
            </a:r>
            <a:r>
              <a:rPr lang="zh-CN" altLang="zh-CN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单链结构</a:t>
            </a:r>
            <a:endParaRPr lang="zh-CN" altLang="zh-CN" sz="22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zh-CN" sz="2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36"/>
          <p:cNvSpPr txBox="1"/>
          <p:nvPr/>
        </p:nvSpPr>
        <p:spPr>
          <a:xfrm>
            <a:off x="9104313" y="3759200"/>
            <a:ext cx="140176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空间结构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37"/>
          <p:cNvSpPr txBox="1"/>
          <p:nvPr/>
        </p:nvSpPr>
        <p:spPr>
          <a:xfrm>
            <a:off x="6665913" y="3759200"/>
            <a:ext cx="201136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双链平面结构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上下箭头 18"/>
          <p:cNvSpPr/>
          <p:nvPr/>
        </p:nvSpPr>
        <p:spPr>
          <a:xfrm>
            <a:off x="5851525" y="3048000"/>
            <a:ext cx="250825" cy="668338"/>
          </a:xfrm>
          <a:prstGeom prst="upDownArrow">
            <a:avLst/>
          </a:prstGeom>
          <a:solidFill>
            <a:srgbClr val="359EFF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2" name="矩形 41"/>
          <p:cNvSpPr/>
          <p:nvPr>
            <p:custDataLst>
              <p:tags r:id="rId14"/>
            </p:custDataLst>
          </p:nvPr>
        </p:nvSpPr>
        <p:spPr>
          <a:xfrm>
            <a:off x="17463" y="0"/>
            <a:ext cx="2065338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800" strike="noStrike" noProof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8" name="圆角矩形 77"/>
          <p:cNvSpPr/>
          <p:nvPr/>
        </p:nvSpPr>
        <p:spPr>
          <a:xfrm>
            <a:off x="17463" y="3224213"/>
            <a:ext cx="2065338" cy="46037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66593" name="组合 43"/>
          <p:cNvGrpSpPr/>
          <p:nvPr/>
        </p:nvGrpSpPr>
        <p:grpSpPr>
          <a:xfrm>
            <a:off x="-4762" y="695325"/>
            <a:ext cx="2289175" cy="4848225"/>
            <a:chOff x="-8" y="1095"/>
            <a:chExt cx="3605" cy="7635"/>
          </a:xfrm>
        </p:grpSpPr>
        <p:sp>
          <p:nvSpPr>
            <p:cNvPr id="46" name="椭圆 45"/>
            <p:cNvSpPr/>
            <p:nvPr/>
          </p:nvSpPr>
          <p:spPr>
            <a:xfrm>
              <a:off x="698" y="1315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1" name="椭圆 50"/>
            <p:cNvSpPr/>
            <p:nvPr/>
          </p:nvSpPr>
          <p:spPr>
            <a:xfrm>
              <a:off x="698" y="2712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6596" name="文本框 50"/>
            <p:cNvSpPr txBox="1"/>
            <p:nvPr/>
          </p:nvSpPr>
          <p:spPr>
            <a:xfrm>
              <a:off x="0" y="2492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二、 学情分析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597" name="文本框 50"/>
            <p:cNvSpPr txBox="1"/>
            <p:nvPr/>
          </p:nvSpPr>
          <p:spPr>
            <a:xfrm>
              <a:off x="27" y="385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三、 教学目标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726" y="4077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2" name="椭圆 71"/>
            <p:cNvSpPr/>
            <p:nvPr/>
          </p:nvSpPr>
          <p:spPr>
            <a:xfrm>
              <a:off x="755" y="658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6600" name="文本框 50"/>
            <p:cNvSpPr txBox="1"/>
            <p:nvPr/>
          </p:nvSpPr>
          <p:spPr>
            <a:xfrm>
              <a:off x="27" y="7423"/>
              <a:ext cx="357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六、教学反思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601" name="文本框 50"/>
            <p:cNvSpPr txBox="1"/>
            <p:nvPr/>
          </p:nvSpPr>
          <p:spPr>
            <a:xfrm>
              <a:off x="-8" y="6366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五、 教学过程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698" y="530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6603" name="文本框 50"/>
            <p:cNvSpPr txBox="1"/>
            <p:nvPr/>
          </p:nvSpPr>
          <p:spPr>
            <a:xfrm>
              <a:off x="27" y="1095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一、 教材分析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604" name="文本框 50"/>
            <p:cNvSpPr txBox="1"/>
            <p:nvPr/>
          </p:nvSpPr>
          <p:spPr>
            <a:xfrm>
              <a:off x="-8" y="508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 b="1">
                  <a:latin typeface="微软雅黑" panose="020B0503020204020204" charset="-122"/>
                  <a:ea typeface="微软雅黑" panose="020B0503020204020204" charset="-122"/>
                </a:rPr>
                <a:t>四、 教学策略</a:t>
              </a:r>
              <a:endParaRPr lang="zh-CN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9" name="椭圆 78"/>
          <p:cNvSpPr/>
          <p:nvPr/>
        </p:nvSpPr>
        <p:spPr>
          <a:xfrm>
            <a:off x="460375" y="487362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9" grpId="0" animBg="1"/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20" name="文本框 41"/>
          <p:cNvSpPr txBox="1"/>
          <p:nvPr/>
        </p:nvSpPr>
        <p:spPr>
          <a:xfrm>
            <a:off x="2284413" y="1443038"/>
            <a:ext cx="18637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4.2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方法策略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121" name="文本框 99"/>
          <p:cNvSpPr txBox="1"/>
          <p:nvPr/>
        </p:nvSpPr>
        <p:spPr>
          <a:xfrm>
            <a:off x="2284413" y="1903413"/>
            <a:ext cx="9507537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4.2.1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论证式教学法</a:t>
            </a:r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zh-CN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        该方法是将“论证”作为核心的教学策略和活动引入课堂，让学生明确地经历提出主张、寻求和评价证据、为主张辩护和反驳等互动交流的过程，并在这个过程中自主建构知识和发展思维。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1" name="图片 50" descr="16033107456293"/>
          <p:cNvPicPr>
            <a:picLocks noChangeAspect="1"/>
          </p:cNvPicPr>
          <p:nvPr/>
        </p:nvPicPr>
        <p:blipFill>
          <a:blip r:embed="rId1"/>
          <a:srcRect b="7486"/>
          <a:stretch>
            <a:fillRect/>
          </a:stretch>
        </p:blipFill>
        <p:spPr>
          <a:xfrm>
            <a:off x="4098925" y="3578225"/>
            <a:ext cx="5400675" cy="2559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" name="文本框 51"/>
          <p:cNvSpPr txBox="1"/>
          <p:nvPr/>
        </p:nvSpPr>
        <p:spPr>
          <a:xfrm>
            <a:off x="4319588" y="6213475"/>
            <a:ext cx="56213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图尔敏论证模型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927725" y="6213475"/>
            <a:ext cx="342900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>
                <a:latin typeface="Arial Narrow" panose="020B0606020202030204" charset="0"/>
                <a:ea typeface="宋体" panose="02010600030101010101" pitchFamily="2" charset="-122"/>
                <a:sym typeface="微软雅黑" panose="020B0503020204020204" charset="-122"/>
              </a:rPr>
              <a:t>（Toulmin's Argument Pattern , TAP）</a:t>
            </a:r>
            <a:endParaRPr lang="zh-CN" altLang="en-US">
              <a:latin typeface="Arial Narrow" panose="020B0606020202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68614" name="组合 21"/>
          <p:cNvGrpSpPr/>
          <p:nvPr/>
        </p:nvGrpSpPr>
        <p:grpSpPr>
          <a:xfrm>
            <a:off x="3143250" y="755650"/>
            <a:ext cx="7632700" cy="574675"/>
            <a:chOff x="4697" y="1047"/>
            <a:chExt cx="12020" cy="906"/>
          </a:xfrm>
        </p:grpSpPr>
        <p:sp>
          <p:nvSpPr>
            <p:cNvPr id="2" name="圆角矩形 1"/>
            <p:cNvSpPr/>
            <p:nvPr/>
          </p:nvSpPr>
          <p:spPr>
            <a:xfrm>
              <a:off x="4697" y="1047"/>
              <a:ext cx="12021" cy="907"/>
            </a:xfrm>
            <a:prstGeom prst="roundRect">
              <a:avLst/>
            </a:prstGeom>
            <a:solidFill>
              <a:srgbClr val="25C4FF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cxnSp>
          <p:nvCxnSpPr>
            <p:cNvPr id="3" name="直接箭头连接符 2"/>
            <p:cNvCxnSpPr/>
            <p:nvPr/>
          </p:nvCxnSpPr>
          <p:spPr>
            <a:xfrm>
              <a:off x="9838" y="1475"/>
              <a:ext cx="672" cy="0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直接箭头连接符 3"/>
            <p:cNvCxnSpPr/>
            <p:nvPr/>
          </p:nvCxnSpPr>
          <p:spPr>
            <a:xfrm>
              <a:off x="13752" y="1474"/>
              <a:ext cx="672" cy="0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618" name="文本框 34"/>
            <p:cNvSpPr txBox="1"/>
            <p:nvPr/>
          </p:nvSpPr>
          <p:spPr>
            <a:xfrm>
              <a:off x="4748" y="1113"/>
              <a:ext cx="221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组成单位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619" name="文本框 35"/>
            <p:cNvSpPr txBox="1"/>
            <p:nvPr/>
          </p:nvSpPr>
          <p:spPr>
            <a:xfrm>
              <a:off x="7628" y="1113"/>
              <a:ext cx="221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单链结构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620" name="文本框 36"/>
            <p:cNvSpPr txBox="1"/>
            <p:nvPr/>
          </p:nvSpPr>
          <p:spPr>
            <a:xfrm>
              <a:off x="14425" y="1114"/>
              <a:ext cx="22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空间结构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621" name="文本框 37"/>
            <p:cNvSpPr txBox="1"/>
            <p:nvPr/>
          </p:nvSpPr>
          <p:spPr>
            <a:xfrm>
              <a:off x="10584" y="1114"/>
              <a:ext cx="316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双链平面结构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9" name="直接箭头连接符 18"/>
            <p:cNvCxnSpPr>
              <a:stCxn id="68618" idx="3"/>
              <a:endCxn id="68619" idx="1"/>
            </p:cNvCxnSpPr>
            <p:nvPr/>
          </p:nvCxnSpPr>
          <p:spPr>
            <a:xfrm>
              <a:off x="6958" y="1475"/>
              <a:ext cx="670" cy="0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>
              <a:stCxn id="68618" idx="3"/>
              <a:endCxn id="68619" idx="1"/>
            </p:cNvCxnSpPr>
            <p:nvPr/>
          </p:nvCxnSpPr>
          <p:spPr>
            <a:xfrm>
              <a:off x="6958" y="1475"/>
              <a:ext cx="670" cy="0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>
              <a:stCxn id="68618" idx="3"/>
              <a:endCxn id="68619" idx="1"/>
            </p:cNvCxnSpPr>
            <p:nvPr/>
          </p:nvCxnSpPr>
          <p:spPr>
            <a:xfrm>
              <a:off x="6958" y="1475"/>
              <a:ext cx="670" cy="0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8625" name="文本框 22"/>
          <p:cNvSpPr txBox="1"/>
          <p:nvPr/>
        </p:nvSpPr>
        <p:spPr>
          <a:xfrm>
            <a:off x="3157538" y="192088"/>
            <a:ext cx="308483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概念的构建过程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: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矩形 41"/>
          <p:cNvSpPr/>
          <p:nvPr>
            <p:custDataLst>
              <p:tags r:id="rId2"/>
            </p:custDataLst>
          </p:nvPr>
        </p:nvSpPr>
        <p:spPr>
          <a:xfrm>
            <a:off x="17463" y="0"/>
            <a:ext cx="2065338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800" strike="noStrike" noProof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43" name="直接连接符 42"/>
          <p:cNvCxnSpPr>
            <a:stCxn id="68618" idx="3"/>
            <a:endCxn id="68619" idx="1"/>
          </p:cNvCxnSpPr>
          <p:nvPr/>
        </p:nvCxnSpPr>
        <p:spPr>
          <a:xfrm>
            <a:off x="550863" y="-111125"/>
            <a:ext cx="0" cy="7142163"/>
          </a:xfrm>
          <a:prstGeom prst="line">
            <a:avLst/>
          </a:prstGeom>
          <a:ln w="57150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圆角矩形 77"/>
          <p:cNvSpPr/>
          <p:nvPr/>
        </p:nvSpPr>
        <p:spPr>
          <a:xfrm>
            <a:off x="17463" y="3224213"/>
            <a:ext cx="2065338" cy="46037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68629" name="组合 43"/>
          <p:cNvGrpSpPr/>
          <p:nvPr/>
        </p:nvGrpSpPr>
        <p:grpSpPr>
          <a:xfrm>
            <a:off x="-4762" y="695325"/>
            <a:ext cx="2289175" cy="4848225"/>
            <a:chOff x="-8" y="1095"/>
            <a:chExt cx="3605" cy="7635"/>
          </a:xfrm>
        </p:grpSpPr>
        <p:sp>
          <p:nvSpPr>
            <p:cNvPr id="46" name="椭圆 45"/>
            <p:cNvSpPr/>
            <p:nvPr/>
          </p:nvSpPr>
          <p:spPr>
            <a:xfrm>
              <a:off x="698" y="1315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椭圆 23"/>
            <p:cNvSpPr/>
            <p:nvPr/>
          </p:nvSpPr>
          <p:spPr>
            <a:xfrm>
              <a:off x="698" y="2712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8632" name="文本框 50"/>
            <p:cNvSpPr txBox="1"/>
            <p:nvPr/>
          </p:nvSpPr>
          <p:spPr>
            <a:xfrm>
              <a:off x="0" y="2492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二、 学情分析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633" name="文本框 50"/>
            <p:cNvSpPr txBox="1"/>
            <p:nvPr/>
          </p:nvSpPr>
          <p:spPr>
            <a:xfrm>
              <a:off x="27" y="385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三、 教学目标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726" y="4077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2" name="椭圆 71"/>
            <p:cNvSpPr/>
            <p:nvPr/>
          </p:nvSpPr>
          <p:spPr>
            <a:xfrm>
              <a:off x="755" y="658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8636" name="文本框 50"/>
            <p:cNvSpPr txBox="1"/>
            <p:nvPr/>
          </p:nvSpPr>
          <p:spPr>
            <a:xfrm>
              <a:off x="27" y="7423"/>
              <a:ext cx="357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六、教学反思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637" name="文本框 50"/>
            <p:cNvSpPr txBox="1"/>
            <p:nvPr/>
          </p:nvSpPr>
          <p:spPr>
            <a:xfrm>
              <a:off x="-8" y="6366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五、 教学过程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698" y="530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8639" name="文本框 50"/>
            <p:cNvSpPr txBox="1"/>
            <p:nvPr/>
          </p:nvSpPr>
          <p:spPr>
            <a:xfrm>
              <a:off x="27" y="1095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一、 教材分析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640" name="文本框 50"/>
            <p:cNvSpPr txBox="1"/>
            <p:nvPr/>
          </p:nvSpPr>
          <p:spPr>
            <a:xfrm>
              <a:off x="-8" y="508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 b="1">
                  <a:latin typeface="微软雅黑" panose="020B0503020204020204" charset="-122"/>
                  <a:ea typeface="微软雅黑" panose="020B0503020204020204" charset="-122"/>
                </a:rPr>
                <a:t>四、 教学策略</a:t>
              </a:r>
              <a:endParaRPr lang="zh-CN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>
            <a:off x="460375" y="487362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0" grpId="0"/>
      <p:bldP spid="47121" grpId="0"/>
      <p:bldP spid="53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7" name="文本框 99"/>
          <p:cNvSpPr txBox="1"/>
          <p:nvPr/>
        </p:nvSpPr>
        <p:spPr>
          <a:xfrm>
            <a:off x="2284413" y="925513"/>
            <a:ext cx="9674225" cy="1198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教师提供科学史资料，设置疑问，</a:t>
            </a:r>
            <a:r>
              <a:rPr lang="zh-CN" alt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引导学生思考、推理、讨论，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让学生经历科学家的论证过程，理解科学概念的构建过程，以及感受科学研究过程的本质，以促进思维的发展。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椭圆 6"/>
          <p:cNvSpPr/>
          <p:nvPr>
            <p:custDataLst>
              <p:tags r:id="rId1"/>
            </p:custDataLst>
          </p:nvPr>
        </p:nvSpPr>
        <p:spPr>
          <a:xfrm>
            <a:off x="9391650" y="3416300"/>
            <a:ext cx="728663" cy="2098675"/>
          </a:xfrm>
          <a:custGeom>
            <a:avLst/>
            <a:gdLst>
              <a:gd name="connsiteX0" fmla="*/ 936104 w 1065399"/>
              <a:gd name="connsiteY0" fmla="*/ 0 h 2695343"/>
              <a:gd name="connsiteX1" fmla="*/ 1065321 w 1065399"/>
              <a:gd name="connsiteY1" fmla="*/ 1381170 h 2695343"/>
              <a:gd name="connsiteX2" fmla="*/ 936104 w 1065399"/>
              <a:gd name="connsiteY2" fmla="*/ 2695343 h 2695343"/>
              <a:gd name="connsiteX3" fmla="*/ 0 w 1065399"/>
              <a:gd name="connsiteY3" fmla="*/ 1347671 h 2695343"/>
              <a:gd name="connsiteX4" fmla="*/ 936104 w 1065399"/>
              <a:gd name="connsiteY4" fmla="*/ 0 h 2695343"/>
              <a:gd name="connsiteX0-1" fmla="*/ 1065321 w 1156761"/>
              <a:gd name="connsiteY0-2" fmla="*/ 1381170 h 2695343"/>
              <a:gd name="connsiteX1-3" fmla="*/ 936104 w 1156761"/>
              <a:gd name="connsiteY1-4" fmla="*/ 2695343 h 2695343"/>
              <a:gd name="connsiteX2-5" fmla="*/ 0 w 1156761"/>
              <a:gd name="connsiteY2-6" fmla="*/ 1347671 h 2695343"/>
              <a:gd name="connsiteX3-7" fmla="*/ 936104 w 1156761"/>
              <a:gd name="connsiteY3-8" fmla="*/ 0 h 2695343"/>
              <a:gd name="connsiteX4-9" fmla="*/ 1156761 w 1156761"/>
              <a:gd name="connsiteY4-10" fmla="*/ 1472610 h 2695343"/>
              <a:gd name="connsiteX0-11" fmla="*/ 1065321 w 1065399"/>
              <a:gd name="connsiteY0-12" fmla="*/ 1381170 h 2695343"/>
              <a:gd name="connsiteX1-13" fmla="*/ 936104 w 1065399"/>
              <a:gd name="connsiteY1-14" fmla="*/ 2695343 h 2695343"/>
              <a:gd name="connsiteX2-15" fmla="*/ 0 w 1065399"/>
              <a:gd name="connsiteY2-16" fmla="*/ 1347671 h 2695343"/>
              <a:gd name="connsiteX3-17" fmla="*/ 936104 w 1065399"/>
              <a:gd name="connsiteY3-18" fmla="*/ 0 h 2695343"/>
              <a:gd name="connsiteX0-19" fmla="*/ 936104 w 936104"/>
              <a:gd name="connsiteY0-20" fmla="*/ 2695343 h 2695343"/>
              <a:gd name="connsiteX1-21" fmla="*/ 0 w 936104"/>
              <a:gd name="connsiteY1-22" fmla="*/ 1347671 h 2695343"/>
              <a:gd name="connsiteX2-23" fmla="*/ 936104 w 936104"/>
              <a:gd name="connsiteY2-24" fmla="*/ 0 h 2695343"/>
            </a:gdLst>
            <a:ahLst/>
            <a:cxnLst>
              <a:cxn ang="0">
                <a:pos x="connsiteX0-19" y="connsiteY0-20"/>
              </a:cxn>
              <a:cxn ang="0">
                <a:pos x="connsiteX1-21" y="connsiteY1-22"/>
              </a:cxn>
              <a:cxn ang="0">
                <a:pos x="connsiteX2-23" y="connsiteY2-24"/>
              </a:cxn>
            </a:cxnLst>
            <a:rect l="l" t="t" r="r" b="b"/>
            <a:pathLst>
              <a:path w="936104" h="2695343">
                <a:moveTo>
                  <a:pt x="936104" y="2695343"/>
                </a:moveTo>
                <a:cubicBezTo>
                  <a:pt x="389041" y="2492454"/>
                  <a:pt x="0" y="1965495"/>
                  <a:pt x="0" y="1347671"/>
                </a:cubicBezTo>
                <a:cubicBezTo>
                  <a:pt x="0" y="729848"/>
                  <a:pt x="389041" y="202889"/>
                  <a:pt x="936104" y="0"/>
                </a:cubicBezTo>
              </a:path>
            </a:pathLst>
          </a:custGeom>
          <a:noFill/>
          <a:ln w="38100">
            <a:solidFill>
              <a:srgbClr val="D9D9D9"/>
            </a:solidFill>
            <a:headEnd type="oval"/>
            <a:tailEnd type="oval"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rgbClr val="FFFFFF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9pPr>
          </a:lstStyle>
          <a:p>
            <a:pPr algn="ctr" fontAlgn="base"/>
            <a:endParaRPr lang="zh-CN" altLang="en-US" strike="noStrike" noProof="1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sp>
        <p:nvSpPr>
          <p:cNvPr id="22" name="椭圆 6"/>
          <p:cNvSpPr/>
          <p:nvPr>
            <p:custDataLst>
              <p:tags r:id="rId2"/>
            </p:custDataLst>
          </p:nvPr>
        </p:nvSpPr>
        <p:spPr>
          <a:xfrm>
            <a:off x="7577138" y="3262313"/>
            <a:ext cx="836613" cy="2406650"/>
          </a:xfrm>
          <a:custGeom>
            <a:avLst/>
            <a:gdLst>
              <a:gd name="connsiteX0" fmla="*/ 936104 w 1065399"/>
              <a:gd name="connsiteY0" fmla="*/ 0 h 2695343"/>
              <a:gd name="connsiteX1" fmla="*/ 1065321 w 1065399"/>
              <a:gd name="connsiteY1" fmla="*/ 1381170 h 2695343"/>
              <a:gd name="connsiteX2" fmla="*/ 936104 w 1065399"/>
              <a:gd name="connsiteY2" fmla="*/ 2695343 h 2695343"/>
              <a:gd name="connsiteX3" fmla="*/ 0 w 1065399"/>
              <a:gd name="connsiteY3" fmla="*/ 1347671 h 2695343"/>
              <a:gd name="connsiteX4" fmla="*/ 936104 w 1065399"/>
              <a:gd name="connsiteY4" fmla="*/ 0 h 2695343"/>
              <a:gd name="connsiteX0-1" fmla="*/ 1065321 w 1156761"/>
              <a:gd name="connsiteY0-2" fmla="*/ 1381170 h 2695343"/>
              <a:gd name="connsiteX1-3" fmla="*/ 936104 w 1156761"/>
              <a:gd name="connsiteY1-4" fmla="*/ 2695343 h 2695343"/>
              <a:gd name="connsiteX2-5" fmla="*/ 0 w 1156761"/>
              <a:gd name="connsiteY2-6" fmla="*/ 1347671 h 2695343"/>
              <a:gd name="connsiteX3-7" fmla="*/ 936104 w 1156761"/>
              <a:gd name="connsiteY3-8" fmla="*/ 0 h 2695343"/>
              <a:gd name="connsiteX4-9" fmla="*/ 1156761 w 1156761"/>
              <a:gd name="connsiteY4-10" fmla="*/ 1472610 h 2695343"/>
              <a:gd name="connsiteX0-11" fmla="*/ 1065321 w 1065399"/>
              <a:gd name="connsiteY0-12" fmla="*/ 1381170 h 2695343"/>
              <a:gd name="connsiteX1-13" fmla="*/ 936104 w 1065399"/>
              <a:gd name="connsiteY1-14" fmla="*/ 2695343 h 2695343"/>
              <a:gd name="connsiteX2-15" fmla="*/ 0 w 1065399"/>
              <a:gd name="connsiteY2-16" fmla="*/ 1347671 h 2695343"/>
              <a:gd name="connsiteX3-17" fmla="*/ 936104 w 1065399"/>
              <a:gd name="connsiteY3-18" fmla="*/ 0 h 2695343"/>
              <a:gd name="connsiteX0-19" fmla="*/ 936104 w 936104"/>
              <a:gd name="connsiteY0-20" fmla="*/ 2695343 h 2695343"/>
              <a:gd name="connsiteX1-21" fmla="*/ 0 w 936104"/>
              <a:gd name="connsiteY1-22" fmla="*/ 1347671 h 2695343"/>
              <a:gd name="connsiteX2-23" fmla="*/ 936104 w 936104"/>
              <a:gd name="connsiteY2-24" fmla="*/ 0 h 2695343"/>
            </a:gdLst>
            <a:ahLst/>
            <a:cxnLst>
              <a:cxn ang="0">
                <a:pos x="connsiteX0-19" y="connsiteY0-20"/>
              </a:cxn>
              <a:cxn ang="0">
                <a:pos x="connsiteX1-21" y="connsiteY1-22"/>
              </a:cxn>
              <a:cxn ang="0">
                <a:pos x="connsiteX2-23" y="connsiteY2-24"/>
              </a:cxn>
            </a:cxnLst>
            <a:rect l="l" t="t" r="r" b="b"/>
            <a:pathLst>
              <a:path w="936104" h="2695343">
                <a:moveTo>
                  <a:pt x="936104" y="2695343"/>
                </a:moveTo>
                <a:cubicBezTo>
                  <a:pt x="389041" y="2492454"/>
                  <a:pt x="0" y="1965495"/>
                  <a:pt x="0" y="1347671"/>
                </a:cubicBezTo>
                <a:cubicBezTo>
                  <a:pt x="0" y="729848"/>
                  <a:pt x="389041" y="202889"/>
                  <a:pt x="936104" y="0"/>
                </a:cubicBezTo>
              </a:path>
            </a:pathLst>
          </a:custGeom>
          <a:noFill/>
          <a:ln w="38100">
            <a:solidFill>
              <a:srgbClr val="D9D9D9"/>
            </a:solidFill>
            <a:headEnd type="oval"/>
            <a:tailEnd type="oval"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rgbClr val="FFFFFF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9pPr>
          </a:lstStyle>
          <a:p>
            <a:pPr algn="ctr" fontAlgn="base"/>
            <a:endParaRPr lang="zh-CN" altLang="en-US" strike="noStrike" noProof="1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sp>
        <p:nvSpPr>
          <p:cNvPr id="4" name="椭圆 6"/>
          <p:cNvSpPr/>
          <p:nvPr>
            <p:custDataLst>
              <p:tags r:id="rId3"/>
            </p:custDataLst>
          </p:nvPr>
        </p:nvSpPr>
        <p:spPr>
          <a:xfrm>
            <a:off x="5762625" y="3262313"/>
            <a:ext cx="835025" cy="2406650"/>
          </a:xfrm>
          <a:custGeom>
            <a:avLst/>
            <a:gdLst>
              <a:gd name="connsiteX0" fmla="*/ 936104 w 1065399"/>
              <a:gd name="connsiteY0" fmla="*/ 0 h 2695343"/>
              <a:gd name="connsiteX1" fmla="*/ 1065321 w 1065399"/>
              <a:gd name="connsiteY1" fmla="*/ 1381170 h 2695343"/>
              <a:gd name="connsiteX2" fmla="*/ 936104 w 1065399"/>
              <a:gd name="connsiteY2" fmla="*/ 2695343 h 2695343"/>
              <a:gd name="connsiteX3" fmla="*/ 0 w 1065399"/>
              <a:gd name="connsiteY3" fmla="*/ 1347671 h 2695343"/>
              <a:gd name="connsiteX4" fmla="*/ 936104 w 1065399"/>
              <a:gd name="connsiteY4" fmla="*/ 0 h 2695343"/>
              <a:gd name="connsiteX0-1" fmla="*/ 1065321 w 1156761"/>
              <a:gd name="connsiteY0-2" fmla="*/ 1381170 h 2695343"/>
              <a:gd name="connsiteX1-3" fmla="*/ 936104 w 1156761"/>
              <a:gd name="connsiteY1-4" fmla="*/ 2695343 h 2695343"/>
              <a:gd name="connsiteX2-5" fmla="*/ 0 w 1156761"/>
              <a:gd name="connsiteY2-6" fmla="*/ 1347671 h 2695343"/>
              <a:gd name="connsiteX3-7" fmla="*/ 936104 w 1156761"/>
              <a:gd name="connsiteY3-8" fmla="*/ 0 h 2695343"/>
              <a:gd name="connsiteX4-9" fmla="*/ 1156761 w 1156761"/>
              <a:gd name="connsiteY4-10" fmla="*/ 1472610 h 2695343"/>
              <a:gd name="connsiteX0-11" fmla="*/ 1065321 w 1065399"/>
              <a:gd name="connsiteY0-12" fmla="*/ 1381170 h 2695343"/>
              <a:gd name="connsiteX1-13" fmla="*/ 936104 w 1065399"/>
              <a:gd name="connsiteY1-14" fmla="*/ 2695343 h 2695343"/>
              <a:gd name="connsiteX2-15" fmla="*/ 0 w 1065399"/>
              <a:gd name="connsiteY2-16" fmla="*/ 1347671 h 2695343"/>
              <a:gd name="connsiteX3-17" fmla="*/ 936104 w 1065399"/>
              <a:gd name="connsiteY3-18" fmla="*/ 0 h 2695343"/>
              <a:gd name="connsiteX0-19" fmla="*/ 936104 w 936104"/>
              <a:gd name="connsiteY0-20" fmla="*/ 2695343 h 2695343"/>
              <a:gd name="connsiteX1-21" fmla="*/ 0 w 936104"/>
              <a:gd name="connsiteY1-22" fmla="*/ 1347671 h 2695343"/>
              <a:gd name="connsiteX2-23" fmla="*/ 936104 w 936104"/>
              <a:gd name="connsiteY2-24" fmla="*/ 0 h 2695343"/>
            </a:gdLst>
            <a:ahLst/>
            <a:cxnLst>
              <a:cxn ang="0">
                <a:pos x="connsiteX0-19" y="connsiteY0-20"/>
              </a:cxn>
              <a:cxn ang="0">
                <a:pos x="connsiteX1-21" y="connsiteY1-22"/>
              </a:cxn>
              <a:cxn ang="0">
                <a:pos x="connsiteX2-23" y="connsiteY2-24"/>
              </a:cxn>
            </a:cxnLst>
            <a:rect l="l" t="t" r="r" b="b"/>
            <a:pathLst>
              <a:path w="936104" h="2695343">
                <a:moveTo>
                  <a:pt x="936104" y="2695343"/>
                </a:moveTo>
                <a:cubicBezTo>
                  <a:pt x="389041" y="2492454"/>
                  <a:pt x="0" y="1965495"/>
                  <a:pt x="0" y="1347671"/>
                </a:cubicBezTo>
                <a:cubicBezTo>
                  <a:pt x="0" y="729848"/>
                  <a:pt x="389041" y="202889"/>
                  <a:pt x="936104" y="0"/>
                </a:cubicBezTo>
              </a:path>
            </a:pathLst>
          </a:custGeom>
          <a:noFill/>
          <a:ln w="38100">
            <a:solidFill>
              <a:srgbClr val="D9D9D9"/>
            </a:solidFill>
            <a:headEnd type="oval"/>
            <a:tailEnd type="oval"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rgbClr val="FFFFFF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9pPr>
          </a:lstStyle>
          <a:p>
            <a:pPr algn="ctr" fontAlgn="base"/>
            <a:endParaRPr lang="zh-CN" altLang="en-US" strike="noStrike" noProof="1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sp>
        <p:nvSpPr>
          <p:cNvPr id="18" name="椭圆 6"/>
          <p:cNvSpPr/>
          <p:nvPr>
            <p:custDataLst>
              <p:tags r:id="rId4"/>
            </p:custDataLst>
          </p:nvPr>
        </p:nvSpPr>
        <p:spPr>
          <a:xfrm>
            <a:off x="4054475" y="3416300"/>
            <a:ext cx="728663" cy="2098675"/>
          </a:xfrm>
          <a:custGeom>
            <a:avLst/>
            <a:gdLst>
              <a:gd name="connsiteX0" fmla="*/ 936104 w 1065399"/>
              <a:gd name="connsiteY0" fmla="*/ 0 h 2695343"/>
              <a:gd name="connsiteX1" fmla="*/ 1065321 w 1065399"/>
              <a:gd name="connsiteY1" fmla="*/ 1381170 h 2695343"/>
              <a:gd name="connsiteX2" fmla="*/ 936104 w 1065399"/>
              <a:gd name="connsiteY2" fmla="*/ 2695343 h 2695343"/>
              <a:gd name="connsiteX3" fmla="*/ 0 w 1065399"/>
              <a:gd name="connsiteY3" fmla="*/ 1347671 h 2695343"/>
              <a:gd name="connsiteX4" fmla="*/ 936104 w 1065399"/>
              <a:gd name="connsiteY4" fmla="*/ 0 h 2695343"/>
              <a:gd name="connsiteX0-1" fmla="*/ 1065321 w 1156761"/>
              <a:gd name="connsiteY0-2" fmla="*/ 1381170 h 2695343"/>
              <a:gd name="connsiteX1-3" fmla="*/ 936104 w 1156761"/>
              <a:gd name="connsiteY1-4" fmla="*/ 2695343 h 2695343"/>
              <a:gd name="connsiteX2-5" fmla="*/ 0 w 1156761"/>
              <a:gd name="connsiteY2-6" fmla="*/ 1347671 h 2695343"/>
              <a:gd name="connsiteX3-7" fmla="*/ 936104 w 1156761"/>
              <a:gd name="connsiteY3-8" fmla="*/ 0 h 2695343"/>
              <a:gd name="connsiteX4-9" fmla="*/ 1156761 w 1156761"/>
              <a:gd name="connsiteY4-10" fmla="*/ 1472610 h 2695343"/>
              <a:gd name="connsiteX0-11" fmla="*/ 1065321 w 1065399"/>
              <a:gd name="connsiteY0-12" fmla="*/ 1381170 h 2695343"/>
              <a:gd name="connsiteX1-13" fmla="*/ 936104 w 1065399"/>
              <a:gd name="connsiteY1-14" fmla="*/ 2695343 h 2695343"/>
              <a:gd name="connsiteX2-15" fmla="*/ 0 w 1065399"/>
              <a:gd name="connsiteY2-16" fmla="*/ 1347671 h 2695343"/>
              <a:gd name="connsiteX3-17" fmla="*/ 936104 w 1065399"/>
              <a:gd name="connsiteY3-18" fmla="*/ 0 h 2695343"/>
              <a:gd name="connsiteX0-19" fmla="*/ 936104 w 936104"/>
              <a:gd name="connsiteY0-20" fmla="*/ 2695343 h 2695343"/>
              <a:gd name="connsiteX1-21" fmla="*/ 0 w 936104"/>
              <a:gd name="connsiteY1-22" fmla="*/ 1347671 h 2695343"/>
              <a:gd name="connsiteX2-23" fmla="*/ 936104 w 936104"/>
              <a:gd name="connsiteY2-24" fmla="*/ 0 h 2695343"/>
            </a:gdLst>
            <a:ahLst/>
            <a:cxnLst>
              <a:cxn ang="0">
                <a:pos x="connsiteX0-19" y="connsiteY0-20"/>
              </a:cxn>
              <a:cxn ang="0">
                <a:pos x="connsiteX1-21" y="connsiteY1-22"/>
              </a:cxn>
              <a:cxn ang="0">
                <a:pos x="connsiteX2-23" y="connsiteY2-24"/>
              </a:cxn>
            </a:cxnLst>
            <a:rect l="l" t="t" r="r" b="b"/>
            <a:pathLst>
              <a:path w="936104" h="2695343">
                <a:moveTo>
                  <a:pt x="936104" y="2695343"/>
                </a:moveTo>
                <a:cubicBezTo>
                  <a:pt x="389041" y="2492454"/>
                  <a:pt x="0" y="1965495"/>
                  <a:pt x="0" y="1347671"/>
                </a:cubicBezTo>
                <a:cubicBezTo>
                  <a:pt x="0" y="729848"/>
                  <a:pt x="389041" y="202889"/>
                  <a:pt x="936104" y="0"/>
                </a:cubicBezTo>
              </a:path>
            </a:pathLst>
          </a:custGeom>
          <a:noFill/>
          <a:ln w="38100">
            <a:solidFill>
              <a:srgbClr val="D9D9D9"/>
            </a:solidFill>
            <a:headEnd type="oval"/>
            <a:tailEnd type="oval"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rgbClr val="FFFFFF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9pPr>
          </a:lstStyle>
          <a:p>
            <a:pPr algn="ctr" fontAlgn="base"/>
            <a:endParaRPr lang="zh-CN" altLang="en-US" strike="noStrike" noProof="1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sp>
        <p:nvSpPr>
          <p:cNvPr id="70662" name="等腰三角形 5"/>
          <p:cNvSpPr/>
          <p:nvPr>
            <p:custDataLst>
              <p:tags r:id="rId5"/>
            </p:custDataLst>
          </p:nvPr>
        </p:nvSpPr>
        <p:spPr>
          <a:xfrm rot="5400000">
            <a:off x="10721975" y="3984625"/>
            <a:ext cx="917575" cy="962025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9525">
            <a:noFill/>
          </a:ln>
        </p:spPr>
        <p:txBody>
          <a:bodyPr wrap="square" lIns="91440" tIns="45720" rIns="91440" bIns="45720" anchor="ctr"/>
          <a:p>
            <a:pPr algn="ctr">
              <a:lnSpc>
                <a:spcPct val="130000"/>
              </a:lnSpc>
            </a:pPr>
            <a:endParaRPr lang="zh-CN" altLang="en-US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2813050" y="4322763"/>
            <a:ext cx="7886700" cy="285750"/>
          </a:xfrm>
          <a:prstGeom prst="rect">
            <a:avLst/>
          </a:prstGeom>
          <a:solidFill>
            <a:srgbClr val="47B6E7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60000" lnSpcReduction="20000"/>
          </a:bodyPr>
          <a:lstStyle/>
          <a:p>
            <a:pPr algn="ctr" fontAlgn="base">
              <a:lnSpc>
                <a:spcPct val="130000"/>
              </a:lnSpc>
            </a:pPr>
            <a:endParaRPr lang="zh-CN" altLang="en-US" strike="noStrike" kern="0" noProof="1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sp>
        <p:nvSpPr>
          <p:cNvPr id="7" name="等腰三角形 6"/>
          <p:cNvSpPr/>
          <p:nvPr>
            <p:custDataLst>
              <p:tags r:id="rId7"/>
            </p:custDataLst>
          </p:nvPr>
        </p:nvSpPr>
        <p:spPr>
          <a:xfrm rot="5400000">
            <a:off x="10582275" y="4124325"/>
            <a:ext cx="917575" cy="682625"/>
          </a:xfrm>
          <a:prstGeom prst="triangle">
            <a:avLst/>
          </a:prstGeom>
          <a:solidFill>
            <a:srgbClr val="47B6E7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62500"/>
          </a:bodyPr>
          <a:lstStyle/>
          <a:p>
            <a:pPr algn="ctr" fontAlgn="base">
              <a:lnSpc>
                <a:spcPct val="130000"/>
              </a:lnSpc>
            </a:pPr>
            <a:endParaRPr lang="zh-CN" altLang="en-US" strike="noStrike" kern="0" noProof="1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sp>
        <p:nvSpPr>
          <p:cNvPr id="8" name="等腰三角形 7"/>
          <p:cNvSpPr/>
          <p:nvPr>
            <p:custDataLst>
              <p:tags r:id="rId8"/>
            </p:custDataLst>
          </p:nvPr>
        </p:nvSpPr>
        <p:spPr>
          <a:xfrm rot="5400000">
            <a:off x="2827338" y="4151313"/>
            <a:ext cx="601663" cy="630238"/>
          </a:xfrm>
          <a:prstGeom prst="triangl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65000" lnSpcReduction="20000"/>
          </a:bodyPr>
          <a:lstStyle/>
          <a:p>
            <a:pPr algn="ctr" fontAlgn="base">
              <a:lnSpc>
                <a:spcPct val="130000"/>
              </a:lnSpc>
            </a:pPr>
            <a:endParaRPr lang="zh-CN" altLang="en-US" strike="noStrike" kern="0" noProof="1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sp>
        <p:nvSpPr>
          <p:cNvPr id="9" name="等腰三角形 8"/>
          <p:cNvSpPr/>
          <p:nvPr>
            <p:custDataLst>
              <p:tags r:id="rId9"/>
            </p:custDataLst>
          </p:nvPr>
        </p:nvSpPr>
        <p:spPr>
          <a:xfrm rot="5400000">
            <a:off x="2736850" y="4241800"/>
            <a:ext cx="601663" cy="449263"/>
          </a:xfrm>
          <a:prstGeom prst="triangle">
            <a:avLst/>
          </a:prstGeom>
          <a:solidFill>
            <a:srgbClr val="47B6E7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37500" lnSpcReduction="20000"/>
          </a:bodyPr>
          <a:lstStyle/>
          <a:p>
            <a:pPr algn="ctr" fontAlgn="base">
              <a:lnSpc>
                <a:spcPct val="130000"/>
              </a:lnSpc>
            </a:pPr>
            <a:endParaRPr lang="zh-CN" altLang="en-US" strike="noStrike" kern="0" noProof="1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10"/>
            </p:custDataLst>
          </p:nvPr>
        </p:nvSpPr>
        <p:spPr>
          <a:xfrm>
            <a:off x="9310688" y="4375150"/>
            <a:ext cx="182563" cy="180975"/>
          </a:xfrm>
          <a:prstGeom prst="ellipse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fontAlgn="base">
              <a:lnSpc>
                <a:spcPct val="130000"/>
              </a:lnSpc>
            </a:pPr>
            <a:endParaRPr lang="zh-CN" altLang="en-US" strike="noStrike" kern="0" noProof="1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sp>
        <p:nvSpPr>
          <p:cNvPr id="12" name="椭圆 11"/>
          <p:cNvSpPr/>
          <p:nvPr>
            <p:custDataLst>
              <p:tags r:id="rId11"/>
            </p:custDataLst>
          </p:nvPr>
        </p:nvSpPr>
        <p:spPr>
          <a:xfrm>
            <a:off x="7496175" y="4375150"/>
            <a:ext cx="180975" cy="180975"/>
          </a:xfrm>
          <a:prstGeom prst="ellipse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fontAlgn="base">
              <a:lnSpc>
                <a:spcPct val="130000"/>
              </a:lnSpc>
            </a:pPr>
            <a:endParaRPr lang="zh-CN" altLang="en-US" strike="noStrike" kern="0" noProof="1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sp>
        <p:nvSpPr>
          <p:cNvPr id="13" name="椭圆 12"/>
          <p:cNvSpPr/>
          <p:nvPr>
            <p:custDataLst>
              <p:tags r:id="rId12"/>
            </p:custDataLst>
          </p:nvPr>
        </p:nvSpPr>
        <p:spPr>
          <a:xfrm>
            <a:off x="5680075" y="4375150"/>
            <a:ext cx="180975" cy="180975"/>
          </a:xfrm>
          <a:prstGeom prst="ellipse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fontAlgn="base">
              <a:lnSpc>
                <a:spcPct val="130000"/>
              </a:lnSpc>
            </a:pPr>
            <a:endParaRPr lang="zh-CN" altLang="en-US" strike="noStrike" kern="0" noProof="1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13"/>
            </p:custDataLst>
          </p:nvPr>
        </p:nvSpPr>
        <p:spPr>
          <a:xfrm>
            <a:off x="3967163" y="4375150"/>
            <a:ext cx="182563" cy="180975"/>
          </a:xfrm>
          <a:prstGeom prst="ellipse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fontAlgn="base">
              <a:lnSpc>
                <a:spcPct val="130000"/>
              </a:lnSpc>
            </a:pPr>
            <a:endParaRPr lang="zh-CN" altLang="en-US" strike="noStrike" kern="0" noProof="1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sp>
        <p:nvSpPr>
          <p:cNvPr id="70671" name="矩形 23"/>
          <p:cNvSpPr/>
          <p:nvPr>
            <p:custDataLst>
              <p:tags r:id="rId14"/>
            </p:custDataLst>
          </p:nvPr>
        </p:nvSpPr>
        <p:spPr>
          <a:xfrm>
            <a:off x="5092700" y="2909888"/>
            <a:ext cx="2173288" cy="1255712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pPr algn="just"/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1950年，查伽夫，发现：不同物种之间的嘌呤数等于嘧啶数。</a:t>
            </a:r>
            <a:endParaRPr lang="zh-CN" altLang="en-US" sz="1900" dirty="0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0672" name="矩形 25"/>
          <p:cNvSpPr/>
          <p:nvPr>
            <p:custDataLst>
              <p:tags r:id="rId15"/>
            </p:custDataLst>
          </p:nvPr>
        </p:nvSpPr>
        <p:spPr>
          <a:xfrm>
            <a:off x="2695575" y="2667000"/>
            <a:ext cx="2246313" cy="1162050"/>
          </a:xfrm>
          <a:prstGeom prst="rect">
            <a:avLst/>
          </a:prstGeom>
          <a:noFill/>
          <a:ln w="9525">
            <a:noFill/>
          </a:ln>
        </p:spPr>
        <p:txBody>
          <a:bodyPr wrap="square" anchor="b"/>
          <a:p>
            <a:pPr algn="just"/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1934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，列文，发现脱氧核苷酸的结构，并提出四核酸假说。</a:t>
            </a:r>
            <a:endParaRPr lang="zh-CN" altLang="en-US" sz="1900" dirty="0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0673" name="矩形 9"/>
          <p:cNvSpPr/>
          <p:nvPr>
            <p:custDataLst>
              <p:tags r:id="rId16"/>
            </p:custDataLst>
          </p:nvPr>
        </p:nvSpPr>
        <p:spPr>
          <a:xfrm>
            <a:off x="7319963" y="2909888"/>
            <a:ext cx="2173287" cy="1255712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pPr algn="just"/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1951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年，沃森，克里克构建</a:t>
            </a:r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DNA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三螺旋结构模型。</a:t>
            </a:r>
            <a:endParaRPr lang="zh-CN" altLang="en-US" sz="1900" dirty="0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0674" name="矩形 14"/>
          <p:cNvSpPr/>
          <p:nvPr>
            <p:custDataLst>
              <p:tags r:id="rId17"/>
            </p:custDataLst>
          </p:nvPr>
        </p:nvSpPr>
        <p:spPr>
          <a:xfrm>
            <a:off x="9310688" y="4767263"/>
            <a:ext cx="2173287" cy="1255712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pPr algn="just"/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1952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年，富兰克林拍摄</a:t>
            </a:r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DNA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晶体的</a:t>
            </a:r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X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衍射图，证实</a:t>
            </a:r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DNA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的双螺旋结构。</a:t>
            </a:r>
            <a:endParaRPr lang="zh-CN" altLang="en-US" sz="1900" dirty="0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0675" name="矩形 15"/>
          <p:cNvSpPr/>
          <p:nvPr>
            <p:custDataLst>
              <p:tags r:id="rId18"/>
            </p:custDataLst>
          </p:nvPr>
        </p:nvSpPr>
        <p:spPr>
          <a:xfrm>
            <a:off x="7319963" y="4924425"/>
            <a:ext cx="1579562" cy="1255713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pPr algn="just"/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1952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年，格里菲斯发现</a:t>
            </a:r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A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吸引</a:t>
            </a:r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T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，</a:t>
            </a:r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C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吸引</a:t>
            </a:r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G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。</a:t>
            </a:r>
            <a:endParaRPr lang="zh-CN" altLang="en-US" sz="1900" dirty="0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0676" name="文本框 99"/>
          <p:cNvSpPr txBox="1"/>
          <p:nvPr/>
        </p:nvSpPr>
        <p:spPr>
          <a:xfrm>
            <a:off x="3311525" y="5400675"/>
            <a:ext cx="2549525" cy="1016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>
                <a:solidFill>
                  <a:srgbClr val="7030A0"/>
                </a:solidFill>
                <a:latin typeface="Calibri" panose="020F0502020204030204" charset="0"/>
                <a:ea typeface="宋体" panose="02010600030101010101" pitchFamily="2" charset="-122"/>
              </a:rPr>
              <a:t>1948</a:t>
            </a:r>
            <a:r>
              <a:rPr lang="zh-CN" altLang="zh-CN" sz="200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年，古伦德得出的碱基间以氢键相连的结论。</a:t>
            </a:r>
            <a:endParaRPr lang="zh-CN" altLang="en-US" sz="2000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0677" name="矩形 30"/>
          <p:cNvSpPr/>
          <p:nvPr>
            <p:custDataLst>
              <p:tags r:id="rId19"/>
            </p:custDataLst>
          </p:nvPr>
        </p:nvSpPr>
        <p:spPr>
          <a:xfrm>
            <a:off x="9586913" y="2909888"/>
            <a:ext cx="2173287" cy="1255712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pPr algn="just"/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1953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年，沃森，克里克构建</a:t>
            </a:r>
            <a:r>
              <a:rPr lang="en-US" altLang="zh-CN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DNA</a:t>
            </a:r>
            <a:r>
              <a:rPr lang="zh-CN" altLang="en-US" sz="1900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双螺旋结构模型。</a:t>
            </a:r>
            <a:endParaRPr lang="zh-CN" altLang="en-US" sz="1900" dirty="0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0678" name="文本框 41"/>
          <p:cNvSpPr txBox="1"/>
          <p:nvPr/>
        </p:nvSpPr>
        <p:spPr>
          <a:xfrm>
            <a:off x="2284413" y="93663"/>
            <a:ext cx="18637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4.2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方法策略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679" name="文本框 99"/>
          <p:cNvSpPr txBox="1"/>
          <p:nvPr/>
        </p:nvSpPr>
        <p:spPr>
          <a:xfrm>
            <a:off x="2251075" y="465138"/>
            <a:ext cx="95091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4.2.1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论证式教学法</a:t>
            </a:r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        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矩形 59"/>
          <p:cNvSpPr/>
          <p:nvPr>
            <p:custDataLst>
              <p:tags r:id="rId20"/>
            </p:custDataLst>
          </p:nvPr>
        </p:nvSpPr>
        <p:spPr>
          <a:xfrm>
            <a:off x="17463" y="0"/>
            <a:ext cx="2065338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800" strike="noStrike" noProof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>
            <a:off x="550863" y="-111125"/>
            <a:ext cx="0" cy="7142163"/>
          </a:xfrm>
          <a:prstGeom prst="line">
            <a:avLst/>
          </a:prstGeom>
          <a:ln w="57150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圆角矩形 62"/>
          <p:cNvSpPr/>
          <p:nvPr/>
        </p:nvSpPr>
        <p:spPr>
          <a:xfrm>
            <a:off x="17463" y="3224213"/>
            <a:ext cx="2065338" cy="46037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70683" name="组合 63"/>
          <p:cNvGrpSpPr/>
          <p:nvPr/>
        </p:nvGrpSpPr>
        <p:grpSpPr>
          <a:xfrm>
            <a:off x="-4762" y="695325"/>
            <a:ext cx="2289175" cy="4848225"/>
            <a:chOff x="-8" y="1095"/>
            <a:chExt cx="3605" cy="7635"/>
          </a:xfrm>
        </p:grpSpPr>
        <p:sp>
          <p:nvSpPr>
            <p:cNvPr id="65" name="椭圆 64"/>
            <p:cNvSpPr/>
            <p:nvPr/>
          </p:nvSpPr>
          <p:spPr>
            <a:xfrm>
              <a:off x="698" y="1315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6" name="椭圆 65"/>
            <p:cNvSpPr/>
            <p:nvPr/>
          </p:nvSpPr>
          <p:spPr>
            <a:xfrm>
              <a:off x="698" y="2712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0686" name="文本框 50"/>
            <p:cNvSpPr txBox="1"/>
            <p:nvPr/>
          </p:nvSpPr>
          <p:spPr>
            <a:xfrm>
              <a:off x="0" y="2492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二、 学情分析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687" name="文本框 50"/>
            <p:cNvSpPr txBox="1"/>
            <p:nvPr/>
          </p:nvSpPr>
          <p:spPr>
            <a:xfrm>
              <a:off x="27" y="385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三、 教学目标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726" y="4077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2" name="椭圆 71"/>
            <p:cNvSpPr/>
            <p:nvPr/>
          </p:nvSpPr>
          <p:spPr>
            <a:xfrm>
              <a:off x="755" y="658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0690" name="文本框 50"/>
            <p:cNvSpPr txBox="1"/>
            <p:nvPr/>
          </p:nvSpPr>
          <p:spPr>
            <a:xfrm>
              <a:off x="27" y="7423"/>
              <a:ext cx="357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六、教学反思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691" name="文本框 50"/>
            <p:cNvSpPr txBox="1"/>
            <p:nvPr/>
          </p:nvSpPr>
          <p:spPr>
            <a:xfrm>
              <a:off x="-8" y="6366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五、 教学过程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698" y="530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0693" name="文本框 50"/>
            <p:cNvSpPr txBox="1"/>
            <p:nvPr/>
          </p:nvSpPr>
          <p:spPr>
            <a:xfrm>
              <a:off x="27" y="1095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一、 教材分析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694" name="文本框 50"/>
            <p:cNvSpPr txBox="1"/>
            <p:nvPr/>
          </p:nvSpPr>
          <p:spPr>
            <a:xfrm>
              <a:off x="-8" y="508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 b="1">
                  <a:latin typeface="微软雅黑" panose="020B0503020204020204" charset="-122"/>
                  <a:ea typeface="微软雅黑" panose="020B0503020204020204" charset="-122"/>
                </a:rPr>
                <a:t>四、 教学策略</a:t>
              </a:r>
              <a:endParaRPr lang="zh-CN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9" name="椭圆 78"/>
          <p:cNvSpPr/>
          <p:nvPr/>
        </p:nvSpPr>
        <p:spPr>
          <a:xfrm>
            <a:off x="460375" y="487362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2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5" name="文本框 41"/>
          <p:cNvSpPr txBox="1"/>
          <p:nvPr/>
        </p:nvSpPr>
        <p:spPr>
          <a:xfrm>
            <a:off x="2284413" y="93663"/>
            <a:ext cx="18637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4.2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方法策略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706" name="文本框 99"/>
          <p:cNvSpPr txBox="1"/>
          <p:nvPr/>
        </p:nvSpPr>
        <p:spPr>
          <a:xfrm>
            <a:off x="2363788" y="555625"/>
            <a:ext cx="97075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4.2.1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物理模型构建法：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707" name="文本框 32"/>
          <p:cNvSpPr txBox="1"/>
          <p:nvPr/>
        </p:nvSpPr>
        <p:spPr>
          <a:xfrm>
            <a:off x="2446338" y="1016000"/>
            <a:ext cx="80565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平面模型（每对同桌两对不同的脱氧核苷酸）                 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2708" name="图片 37" descr="C:/Users/铃鼓/AppData/Local/Temp/picturescale_20210410164044/output_20210410164045.jpgoutput_20210410164045"/>
          <p:cNvPicPr>
            <a:picLocks noChangeAspect="1"/>
          </p:cNvPicPr>
          <p:nvPr/>
        </p:nvPicPr>
        <p:blipFill>
          <a:blip r:embed="rId1"/>
          <a:srcRect l="12360" r="3313"/>
          <a:stretch>
            <a:fillRect/>
          </a:stretch>
        </p:blipFill>
        <p:spPr>
          <a:xfrm rot="-5400000">
            <a:off x="5339080" y="1903413"/>
            <a:ext cx="2441575" cy="386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圆角矩形标注 38"/>
          <p:cNvSpPr/>
          <p:nvPr/>
        </p:nvSpPr>
        <p:spPr>
          <a:xfrm>
            <a:off x="2846388" y="2005013"/>
            <a:ext cx="2017713" cy="1128713"/>
          </a:xfrm>
          <a:prstGeom prst="wedgeRoundRectCallout">
            <a:avLst>
              <a:gd name="adj1" fmla="val 106067"/>
              <a:gd name="adj2" fmla="val 95775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/>
            <a:r>
              <a:rPr lang="zh-CN" sz="2000" strike="noStrike" noProof="1"/>
              <a:t>用途</a:t>
            </a:r>
            <a:r>
              <a:rPr lang="en-US" altLang="zh-CN" sz="2000" strike="noStrike" noProof="1"/>
              <a:t>1</a:t>
            </a:r>
            <a:r>
              <a:rPr lang="zh-CN" altLang="en-US" sz="2000" strike="noStrike" noProof="1"/>
              <a:t>：可用于标记</a:t>
            </a:r>
            <a:r>
              <a:rPr lang="en-US" altLang="zh-CN" sz="2000" strike="noStrike" noProof="1"/>
              <a:t>C</a:t>
            </a:r>
            <a:r>
              <a:rPr lang="zh-CN" altLang="en-US" sz="2000" strike="noStrike" noProof="1"/>
              <a:t>的位置。</a:t>
            </a:r>
            <a:endParaRPr lang="zh-CN" altLang="en-US" sz="2000" strike="noStrike" noProof="1"/>
          </a:p>
        </p:txBody>
      </p:sp>
      <p:sp>
        <p:nvSpPr>
          <p:cNvPr id="40" name="圆角矩形标注 39"/>
          <p:cNvSpPr/>
          <p:nvPr/>
        </p:nvSpPr>
        <p:spPr>
          <a:xfrm>
            <a:off x="8286750" y="1460500"/>
            <a:ext cx="3784600" cy="1128713"/>
          </a:xfrm>
          <a:prstGeom prst="wedgeRoundRectCallout">
            <a:avLst>
              <a:gd name="adj1" fmla="val -94664"/>
              <a:gd name="adj2" fmla="val 8226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/>
            <a:r>
              <a:rPr lang="zh-CN" sz="2000" strike="noStrike" noProof="1"/>
              <a:t>用途</a:t>
            </a:r>
            <a:r>
              <a:rPr lang="en-US" altLang="zh-CN" sz="2000" strike="noStrike" noProof="1"/>
              <a:t>2</a:t>
            </a:r>
            <a:r>
              <a:rPr lang="zh-CN" altLang="en-US" sz="2000" strike="noStrike" noProof="1"/>
              <a:t>：</a:t>
            </a:r>
            <a:r>
              <a:rPr lang="zh-CN" sz="2000" strike="noStrike" noProof="1"/>
              <a:t>可在背景纸上，尝试标记氢键的数量和位置。</a:t>
            </a:r>
            <a:endParaRPr lang="zh-CN" sz="2000" strike="noStrike" noProof="1"/>
          </a:p>
          <a:p>
            <a:pPr algn="ctr" fontAlgn="base"/>
            <a:r>
              <a:rPr lang="zh-CN" sz="2000" strike="noStrike" noProof="1"/>
              <a:t>认识碱基互补配对原则。</a:t>
            </a:r>
            <a:endParaRPr lang="zh-CN" sz="2000" strike="noStrike" noProof="1"/>
          </a:p>
        </p:txBody>
      </p:sp>
      <p:sp>
        <p:nvSpPr>
          <p:cNvPr id="41" name="圆角矩形标注 40"/>
          <p:cNvSpPr/>
          <p:nvPr/>
        </p:nvSpPr>
        <p:spPr>
          <a:xfrm>
            <a:off x="9180513" y="3286125"/>
            <a:ext cx="3008313" cy="1493838"/>
          </a:xfrm>
          <a:prstGeom prst="wedgeRoundRectCallout">
            <a:avLst>
              <a:gd name="adj1" fmla="val -80476"/>
              <a:gd name="adj2" fmla="val 5236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 fontAlgn="base"/>
            <a:r>
              <a:rPr lang="zh-CN" sz="2000" strike="noStrike" noProof="1"/>
              <a:t>用途</a:t>
            </a:r>
            <a:r>
              <a:rPr lang="en-US" altLang="zh-CN" sz="2000" strike="noStrike" noProof="1"/>
              <a:t>3</a:t>
            </a:r>
            <a:r>
              <a:rPr lang="zh-CN" altLang="en-US" sz="2000" strike="noStrike" noProof="1"/>
              <a:t>：</a:t>
            </a:r>
            <a:r>
              <a:rPr lang="zh-CN" sz="2000" strike="noStrike" noProof="1"/>
              <a:t>将两对连接起来后，可了解</a:t>
            </a:r>
            <a:r>
              <a:rPr lang="en-US" altLang="zh-CN" sz="2000" strike="noStrike" noProof="1"/>
              <a:t>“</a:t>
            </a:r>
            <a:r>
              <a:rPr lang="zh-CN" altLang="en-US" sz="2000" strike="noStrike" noProof="1"/>
              <a:t>磷酸二酯键</a:t>
            </a:r>
            <a:r>
              <a:rPr lang="en-US" altLang="zh-CN" sz="2000" strike="noStrike" noProof="1"/>
              <a:t>”</a:t>
            </a:r>
            <a:r>
              <a:rPr lang="zh-CN" altLang="en-US" sz="2000" strike="noStrike" noProof="1"/>
              <a:t>的位置，以及看出</a:t>
            </a:r>
            <a:r>
              <a:rPr lang="en-US" altLang="zh-CN" sz="2000" strike="noStrike" noProof="1"/>
              <a:t>“</a:t>
            </a:r>
            <a:r>
              <a:rPr lang="zh-CN" altLang="en-US" sz="2000" strike="noStrike" noProof="1"/>
              <a:t>反向平行</a:t>
            </a:r>
            <a:r>
              <a:rPr lang="en-US" altLang="zh-CN" sz="2000" strike="noStrike" noProof="1"/>
              <a:t>”</a:t>
            </a:r>
            <a:r>
              <a:rPr lang="zh-CN" altLang="en-US" sz="2000" strike="noStrike" noProof="1"/>
              <a:t>关系。</a:t>
            </a:r>
            <a:endParaRPr lang="zh-CN" altLang="en-US" sz="2000" strike="noStrike" noProof="1"/>
          </a:p>
        </p:txBody>
      </p:sp>
      <p:sp>
        <p:nvSpPr>
          <p:cNvPr id="42" name="矩形 41"/>
          <p:cNvSpPr/>
          <p:nvPr>
            <p:custDataLst>
              <p:tags r:id="rId2"/>
            </p:custDataLst>
          </p:nvPr>
        </p:nvSpPr>
        <p:spPr>
          <a:xfrm>
            <a:off x="17463" y="0"/>
            <a:ext cx="2065338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800" strike="noStrike" noProof="1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550863" y="-111125"/>
            <a:ext cx="0" cy="7142163"/>
          </a:xfrm>
          <a:prstGeom prst="line">
            <a:avLst/>
          </a:prstGeom>
          <a:ln w="57150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圆角矩形 77"/>
          <p:cNvSpPr/>
          <p:nvPr/>
        </p:nvSpPr>
        <p:spPr>
          <a:xfrm>
            <a:off x="17463" y="3224213"/>
            <a:ext cx="2065338" cy="460375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72715" name="组合 43"/>
          <p:cNvGrpSpPr/>
          <p:nvPr/>
        </p:nvGrpSpPr>
        <p:grpSpPr>
          <a:xfrm>
            <a:off x="-4762" y="695325"/>
            <a:ext cx="2289175" cy="4848225"/>
            <a:chOff x="-8" y="1095"/>
            <a:chExt cx="3605" cy="7635"/>
          </a:xfrm>
        </p:grpSpPr>
        <p:sp>
          <p:nvSpPr>
            <p:cNvPr id="46" name="椭圆 45"/>
            <p:cNvSpPr/>
            <p:nvPr/>
          </p:nvSpPr>
          <p:spPr>
            <a:xfrm>
              <a:off x="698" y="1315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1" name="椭圆 50"/>
            <p:cNvSpPr/>
            <p:nvPr/>
          </p:nvSpPr>
          <p:spPr>
            <a:xfrm>
              <a:off x="698" y="2712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2718" name="文本框 50"/>
            <p:cNvSpPr txBox="1"/>
            <p:nvPr/>
          </p:nvSpPr>
          <p:spPr>
            <a:xfrm>
              <a:off x="0" y="2492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二、 学情分析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719" name="文本框 50"/>
            <p:cNvSpPr txBox="1"/>
            <p:nvPr/>
          </p:nvSpPr>
          <p:spPr>
            <a:xfrm>
              <a:off x="27" y="385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三、 教学目标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726" y="4077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2" name="椭圆 71"/>
            <p:cNvSpPr/>
            <p:nvPr/>
          </p:nvSpPr>
          <p:spPr>
            <a:xfrm>
              <a:off x="755" y="658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2722" name="文本框 50"/>
            <p:cNvSpPr txBox="1"/>
            <p:nvPr/>
          </p:nvSpPr>
          <p:spPr>
            <a:xfrm>
              <a:off x="27" y="7423"/>
              <a:ext cx="357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六、教学反思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723" name="文本框 50"/>
            <p:cNvSpPr txBox="1"/>
            <p:nvPr/>
          </p:nvSpPr>
          <p:spPr>
            <a:xfrm>
              <a:off x="-8" y="6366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五、 教学过程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698" y="5306"/>
              <a:ext cx="285" cy="285"/>
            </a:xfrm>
            <a:prstGeom prst="ellipse">
              <a:avLst/>
            </a:prstGeom>
            <a:solidFill>
              <a:srgbClr val="68A5A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2725" name="文本框 50"/>
            <p:cNvSpPr txBox="1"/>
            <p:nvPr/>
          </p:nvSpPr>
          <p:spPr>
            <a:xfrm>
              <a:off x="27" y="1095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>
                  <a:latin typeface="微软雅黑" panose="020B0503020204020204" charset="-122"/>
                  <a:ea typeface="微软雅黑" panose="020B0503020204020204" charset="-122"/>
                </a:rPr>
                <a:t>一、 教材分析</a:t>
              </a:r>
              <a:endParaRPr lang="zh-CN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726" name="文本框 50"/>
            <p:cNvSpPr txBox="1"/>
            <p:nvPr/>
          </p:nvSpPr>
          <p:spPr>
            <a:xfrm>
              <a:off x="-8" y="5087"/>
              <a:ext cx="357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zh-CN" sz="2400" b="1">
                  <a:latin typeface="微软雅黑" panose="020B0503020204020204" charset="-122"/>
                  <a:ea typeface="微软雅黑" panose="020B0503020204020204" charset="-122"/>
                </a:rPr>
                <a:t>四、 教学策略</a:t>
              </a:r>
              <a:endParaRPr lang="zh-CN" altLang="zh-CN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4" name="椭圆 53"/>
          <p:cNvSpPr/>
          <p:nvPr/>
        </p:nvSpPr>
        <p:spPr>
          <a:xfrm>
            <a:off x="460375" y="4873625"/>
            <a:ext cx="180975" cy="180975"/>
          </a:xfrm>
          <a:prstGeom prst="ellipse">
            <a:avLst/>
          </a:prstGeom>
          <a:solidFill>
            <a:srgbClr val="68A5A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685"/>
  <p:tag name="KSO_WM_TEMPLATE_SUBCATEGORY" val="0"/>
  <p:tag name="KSO_WM_TEMPLATE_MASTER_TYPE" val="1"/>
  <p:tag name="KSO_WM_TEMPLATE_THUMBS_INDEX" val="1、4、7、8、9、12、17、20、21、22、25、30、31、32"/>
  <p:tag name="KSO_WM_TEMPLATE_COLOR_TYPE" val="1"/>
  <p:tag name="KSO_WM_TEMPLATE_MASTER_THUMB_INDEX" val="12"/>
</p:tagLst>
</file>

<file path=ppt/tags/tag10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D" val="_11**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6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1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7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3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9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85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85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685"/>
  <p:tag name="KSO_WM_TEMPLATE_SUBCATEGORY" val="0"/>
  <p:tag name="KSO_WM_TEMPLATE_MASTER_TYPE" val="1"/>
  <p:tag name="KSO_WM_TEMPLATE_THUMBS_INDEX" val="1、4、7、8、9、12、17、20、21、22、25、30、31、32"/>
  <p:tag name="KSO_WM_TEMPLATE_COLOR_TYPE" val="1"/>
  <p:tag name="KSO_WM_TEMPLATE_MASTER_THUMB_INDEX" val="12"/>
</p:tagLst>
</file>

<file path=ppt/tags/tag20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D" val="_11**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66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71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77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83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9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85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85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685"/>
  <p:tag name="KSO_WM_TEMPLATE_SUBCATEGORY" val="0"/>
  <p:tag name="KSO_WM_TEMPLATE_MASTER_TYPE" val="1"/>
  <p:tag name="KSO_WM_TEMPLATE_THUMBS_INDEX" val="1、4、7、8、9、12、17、20、21、22、25、30、31、32"/>
  <p:tag name="KSO_WM_TEMPLATE_COLOR_TYPE" val="1"/>
  <p:tag name="KSO_WM_TEMPLATE_MASTER_THUMB_INDEX" val="12"/>
</p:tagLst>
</file>

<file path=ppt/tags/tag301.xml><?xml version="1.0" encoding="utf-8"?>
<p:tagLst xmlns:p="http://schemas.openxmlformats.org/presentationml/2006/main">
  <p:tag name="KSO_WM_TEMPLATE_CATEGORY" val="custom"/>
  <p:tag name="KSO_WM_TEMPLATE_INDEX" val="20204685"/>
</p:tagLst>
</file>

<file path=ppt/tags/tag302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30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03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04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30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640_4*l_h_i*1_1_2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06.xml><?xml version="1.0" encoding="utf-8"?>
<p:tagLst xmlns:p="http://schemas.openxmlformats.org/presentationml/2006/main">
  <p:tag name="KSO_WM_UNIT_SUBTYPE" val="a"/>
  <p:tag name="KSO_WM_UNIT_NOCLEAR" val="0"/>
  <p:tag name="KSO_WM_UNIT_VALUE" val="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640_4*l_h_f*1_1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  <p:tag name="KSO_WM_UNIT_TEXT_FILL_FORE_SCHEMECOLOR_INDEX" val="13"/>
  <p:tag name="KSO_WM_UNIT_TEXT_FILL_TYPE" val="1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640_4*l_h_i*1_1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308.xml><?xml version="1.0" encoding="utf-8"?>
<p:tagLst xmlns:p="http://schemas.openxmlformats.org/presentationml/2006/main">
  <p:tag name="KSO_WM_UNIT_VALUE" val="123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640_4*l_h_x*1_1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640_4*l_h_i*1_3_2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SUBTYPE" val="a"/>
  <p:tag name="KSO_WM_UNIT_NOCLEAR" val="0"/>
  <p:tag name="KSO_WM_UNIT_VALUE" val="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640_4*l_h_f*1_3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  <p:tag name="KSO_WM_UNIT_TEXT_FILL_FORE_SCHEMECOLOR_INDEX" val="13"/>
  <p:tag name="KSO_WM_UNIT_TEXT_FILL_TYPE" val="1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40_4*l_h_i*1_3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312.xml><?xml version="1.0" encoding="utf-8"?>
<p:tagLst xmlns:p="http://schemas.openxmlformats.org/presentationml/2006/main">
  <p:tag name="KSO_WM_UNIT_VALUE" val="87*1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640_4*l_h_x*1_3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313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14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30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15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16.xml><?xml version="1.0" encoding="utf-8"?>
<p:tagLst xmlns:p="http://schemas.openxmlformats.org/presentationml/2006/main">
  <p:tag name="KSO_WM_UNIT_TABLE_BEAUTIFY" val="smartTable{d6fcb806-9af2-4eb8-acc6-cee4b41e0a49}"/>
</p:tagLst>
</file>

<file path=ppt/tags/tag317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30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18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i"/>
  <p:tag name="KSO_WM_UNIT_INDEX" val="1_1"/>
  <p:tag name="KSO_WM_UNIT_ID" val="diagram755_4*m_i*1_1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DIAGRAM_SCHEMECOLOR_ID" val="6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i"/>
  <p:tag name="KSO_WM_UNIT_INDEX" val="1_2"/>
  <p:tag name="KSO_WM_UNIT_ID" val="diagram755_4*m_i*1_2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6"/>
  <p:tag name="KSO_WM_UNIT_TEXT_FILL_TYPE" val="1"/>
  <p:tag name="KSO_WM_UNIT_DIAGRAM_SCHEMECOLOR_ID" val="6"/>
  <p:tag name="KSO_WM_UNIT_USESOURCEFORMAT_APPLY" val="1"/>
</p:tagLst>
</file>

<file path=ppt/tags/tag3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i"/>
  <p:tag name="KSO_WM_UNIT_INDEX" val="1_3"/>
  <p:tag name="KSO_WM_UNIT_ID" val="diagram755_4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3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h_f"/>
  <p:tag name="KSO_WM_UNIT_INDEX" val="1_1_1"/>
  <p:tag name="KSO_WM_UNIT_ID" val="diagram755_4*m_h_f*1_1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m1-1"/>
  <p:tag name="KSO_WM_UNIT_PRESET_TEXT" val="LOREM"/>
  <p:tag name="KSO_WM_UNIT_TEXT_FILL_FORE_SCHEMECOLOR_INDEX" val="5"/>
  <p:tag name="KSO_WM_UNIT_TEXT_FILL_TYPE" val="1"/>
  <p:tag name="KSO_WM_UNIT_DIAGRAM_SCHEMECOLOR_ID" val="6"/>
  <p:tag name="KSO_WM_UNIT_USESOURCEFORMAT_APPLY" val="1"/>
</p:tagLst>
</file>

<file path=ppt/tags/tag3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i"/>
  <p:tag name="KSO_WM_UNIT_INDEX" val="1_4"/>
  <p:tag name="KSO_WM_UNIT_ID" val="diagram755_4*m_i*1_4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6"/>
  <p:tag name="KSO_WM_UNIT_TEXT_FILL_TYPE" val="1"/>
  <p:tag name="KSO_WM_UNIT_DIAGRAM_SCHEMECOLOR_ID" val="6"/>
  <p:tag name="KSO_WM_UNIT_USESOURCEFORMAT_APPLY" val="1"/>
</p:tagLst>
</file>

<file path=ppt/tags/tag3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i"/>
  <p:tag name="KSO_WM_UNIT_INDEX" val="1_5"/>
  <p:tag name="KSO_WM_UNIT_ID" val="diagram755_4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3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h_f"/>
  <p:tag name="KSO_WM_UNIT_INDEX" val="1_2_1"/>
  <p:tag name="KSO_WM_UNIT_ID" val="diagram755_4*m_h_f*1_2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m1-1"/>
  <p:tag name="KSO_WM_UNIT_PRESET_TEXT" val="LOREM"/>
  <p:tag name="KSO_WM_UNIT_TEXT_FILL_FORE_SCHEMECOLOR_INDEX" val="5"/>
  <p:tag name="KSO_WM_UNIT_TEXT_FILL_TYPE" val="1"/>
  <p:tag name="KSO_WM_UNIT_DIAGRAM_SCHEMECOLOR_ID" val="6"/>
  <p:tag name="KSO_WM_UNIT_USESOURCEFORMAT_APPLY" val="1"/>
</p:tagLst>
</file>

<file path=ppt/tags/tag3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i"/>
  <p:tag name="KSO_WM_UNIT_INDEX" val="1_6"/>
  <p:tag name="KSO_WM_UNIT_ID" val="diagram755_4*m_i*1_6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6"/>
  <p:tag name="KSO_WM_UNIT_TEXT_FILL_TYPE" val="1"/>
  <p:tag name="KSO_WM_UNIT_DIAGRAM_SCHEMECOLOR_ID" val="6"/>
  <p:tag name="KSO_WM_UNIT_USESOURCEFORMAT_APPLY" val="1"/>
</p:tagLst>
</file>

<file path=ppt/tags/tag32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i"/>
  <p:tag name="KSO_WM_UNIT_INDEX" val="1_7"/>
  <p:tag name="KSO_WM_UNIT_ID" val="diagram755_4*m_i*1_7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3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h_f"/>
  <p:tag name="KSO_WM_UNIT_INDEX" val="1_3_1"/>
  <p:tag name="KSO_WM_UNIT_ID" val="diagram755_4*m_h_f*1_3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m1-1"/>
  <p:tag name="KSO_WM_UNIT_PRESET_TEXT" val="LOREM"/>
  <p:tag name="KSO_WM_UNIT_TEXT_FILL_FORE_SCHEMECOLOR_INDEX" val="5"/>
  <p:tag name="KSO_WM_UNIT_TEXT_FILL_TYPE" val="1"/>
  <p:tag name="KSO_WM_UNIT_DIAGRAM_SCHEMECOLOR_ID" val="6"/>
  <p:tag name="KSO_WM_UNIT_USESOURCEFORMAT_APPLY" val="1"/>
</p:tagLst>
</file>

<file path=ppt/tags/tag3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i"/>
  <p:tag name="KSO_WM_UNIT_INDEX" val="1_8"/>
  <p:tag name="KSO_WM_UNIT_ID" val="diagram755_4*m_i*1_8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6"/>
  <p:tag name="KSO_WM_UNIT_TEXT_FILL_TYPE" val="1"/>
  <p:tag name="KSO_WM_UNIT_DIAGRAM_SCHEMECOLOR_ID" val="6"/>
  <p:tag name="KSO_WM_UNIT_USESOURCEFORMAT_APPLY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i"/>
  <p:tag name="KSO_WM_UNIT_INDEX" val="1_9"/>
  <p:tag name="KSO_WM_UNIT_ID" val="diagram755_4*m_i*1_9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DIAGRAM_SCHEMECOLOR_ID" val="6"/>
  <p:tag name="KSO_WM_UNIT_USESOURCEFORMAT_APPLY" val="1"/>
</p:tagLst>
</file>

<file path=ppt/tags/tag33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55"/>
  <p:tag name="KSO_WM_UNIT_TYPE" val="m_h_f"/>
  <p:tag name="KSO_WM_UNIT_INDEX" val="1_4_1"/>
  <p:tag name="KSO_WM_UNIT_ID" val="diagram755_4*m_h_f*1_4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m1-1"/>
  <p:tag name="KSO_WM_UNIT_PRESET_TEXT" val="LOREM"/>
  <p:tag name="KSO_WM_UNIT_TEXT_FILL_FORE_SCHEMECOLOR_INDEX" val="5"/>
  <p:tag name="KSO_WM_UNIT_TEXT_FILL_TYPE" val="1"/>
  <p:tag name="KSO_WM_UNIT_DIAGRAM_SCHEMECOLOR_ID" val="6"/>
  <p:tag name="KSO_WM_UNIT_USESOURCEFORMAT_APPLY" val="1"/>
</p:tagLst>
</file>

<file path=ppt/tags/tag332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30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33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34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30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35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1"/>
  <p:tag name="KSO_WM_UNIT_ID" val="diagram683_3*m_i*1_1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3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2"/>
  <p:tag name="KSO_WM_UNIT_ID" val="diagram683_3*m_i*1_2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3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3"/>
  <p:tag name="KSO_WM_UNIT_ID" val="diagram683_3*m_i*1_3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33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4"/>
  <p:tag name="KSO_WM_UNIT_ID" val="diagram683_3*m_i*1_4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5"/>
  <p:tag name="KSO_WM_UNIT_ID" val="diagram683_3*m_i*1_5"/>
  <p:tag name="KSO_WM_UNIT_CLEAR" val="1"/>
  <p:tag name="KSO_WM_UNIT_LAYERLEVEL" val="1_1"/>
  <p:tag name="KSO_WM_DIAGRAM_GROUP_CODE" val="m1-1"/>
</p:tagLst>
</file>

<file path=ppt/tags/tag3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6"/>
  <p:tag name="KSO_WM_UNIT_ID" val="diagram683_3*m_i*1_6"/>
  <p:tag name="KSO_WM_UNIT_CLEAR" val="1"/>
  <p:tag name="KSO_WM_UNIT_LAYERLEVEL" val="1_1"/>
  <p:tag name="KSO_WM_DIAGRAM_GROUP_CODE" val="m1-1"/>
  <p:tag name="KSO_WM_UNIT_FILL_FORE_SCHEMECOLOR_INDEX" val="5"/>
  <p:tag name="KSO_WM_UNIT_FILL_TYPE" val="1"/>
</p:tagLst>
</file>

<file path=ppt/tags/tag3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7"/>
  <p:tag name="KSO_WM_UNIT_ID" val="diagram683_3*m_i*1_7"/>
  <p:tag name="KSO_WM_UNIT_CLEAR" val="1"/>
  <p:tag name="KSO_WM_UNIT_LAYERLEVEL" val="1_1"/>
  <p:tag name="KSO_WM_DIAGRAM_GROUP_CODE" val="m1-1"/>
  <p:tag name="KSO_WM_UNIT_FILL_FORE_SCHEMECOLOR_INDEX" val="5"/>
  <p:tag name="KSO_WM_UNIT_FILL_TYPE" val="1"/>
</p:tagLst>
</file>

<file path=ppt/tags/tag3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8"/>
  <p:tag name="KSO_WM_UNIT_ID" val="diagram683_3*m_i*1_8"/>
  <p:tag name="KSO_WM_UNIT_CLEAR" val="1"/>
  <p:tag name="KSO_WM_UNIT_LAYERLEVEL" val="1_1"/>
  <p:tag name="KSO_WM_DIAGRAM_GROUP_CODE" val="m1-1"/>
</p:tagLst>
</file>

<file path=ppt/tags/tag3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9"/>
  <p:tag name="KSO_WM_UNIT_ID" val="diagram683_3*m_i*1_9"/>
  <p:tag name="KSO_WM_UNIT_CLEAR" val="1"/>
  <p:tag name="KSO_WM_UNIT_LAYERLEVEL" val="1_1"/>
  <p:tag name="KSO_WM_DIAGRAM_GROUP_CODE" val="m1-1"/>
  <p:tag name="KSO_WM_UNIT_FILL_FORE_SCHEMECOLOR_INDEX" val="5"/>
  <p:tag name="KSO_WM_UNIT_FILL_TYPE" val="1"/>
</p:tagLst>
</file>

<file path=ppt/tags/tag34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10"/>
  <p:tag name="KSO_WM_UNIT_ID" val="diagram683_3*m_i*1_10"/>
  <p:tag name="KSO_WM_UNIT_CLEAR" val="1"/>
  <p:tag name="KSO_WM_UNIT_LAYERLEVEL" val="1_1"/>
  <p:tag name="KSO_WM_DIAGRAM_GROUP_CODE" val="m1-1"/>
</p:tagLst>
</file>

<file path=ppt/tags/tag34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11"/>
  <p:tag name="KSO_WM_UNIT_ID" val="diagram683_3*m_i*1_11"/>
  <p:tag name="KSO_WM_UNIT_CLEAR" val="1"/>
  <p:tag name="KSO_WM_UNIT_LAYERLEVEL" val="1_1"/>
  <p:tag name="KSO_WM_DIAGRAM_GROUP_CODE" val="m1-1"/>
</p:tagLst>
</file>

<file path=ppt/tags/tag3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12"/>
  <p:tag name="KSO_WM_UNIT_ID" val="diagram683_3*m_i*1_12"/>
  <p:tag name="KSO_WM_UNIT_CLEAR" val="1"/>
  <p:tag name="KSO_WM_UNIT_LAYERLEVEL" val="1_1"/>
  <p:tag name="KSO_WM_DIAGRAM_GROUP_CODE" val="m1-1"/>
</p:tagLst>
</file>

<file path=ppt/tags/tag3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i"/>
  <p:tag name="KSO_WM_UNIT_INDEX" val="1_13"/>
  <p:tag name="KSO_WM_UNIT_ID" val="diagram683_3*m_i*1_13"/>
  <p:tag name="KSO_WM_UNIT_CLEAR" val="1"/>
  <p:tag name="KSO_WM_UNIT_LAYERLEVEL" val="1_1"/>
  <p:tag name="KSO_WM_DIAGRAM_GROUP_CODE" val="m1-1"/>
</p:tagLst>
</file>

<file path=ppt/tags/tag3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h_f"/>
  <p:tag name="KSO_WM_UNIT_INDEX" val="1_2_1"/>
  <p:tag name="KSO_WM_UNIT_ID" val="diagram683_3*m_h_f*1_2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43"/>
  <p:tag name="KSO_WM_DIAGRAM_GROUP_CODE" val="m1-1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h_f"/>
  <p:tag name="KSO_WM_UNIT_INDEX" val="1_1_1"/>
  <p:tag name="KSO_WM_UNIT_ID" val="diagram683_3*m_h_f*1_1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43"/>
  <p:tag name="KSO_WM_DIAGRAM_GROUP_CODE" val="m1-1"/>
  <p:tag name="KSO_WM_UNIT_TEXT_FILL_FORE_SCHEMECOLOR_INDEX" val="13"/>
  <p:tag name="KSO_WM_UNIT_TEXT_FILL_TYPE" val="1"/>
</p:tagLst>
</file>

<file path=ppt/tags/tag3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h_f"/>
  <p:tag name="KSO_WM_UNIT_INDEX" val="1_2_1"/>
  <p:tag name="KSO_WM_UNIT_ID" val="diagram683_3*m_h_f*1_2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43"/>
  <p:tag name="KSO_WM_DIAGRAM_GROUP_CODE" val="m1-1"/>
  <p:tag name="KSO_WM_UNIT_TEXT_FILL_FORE_SCHEMECOLOR_INDEX" val="13"/>
  <p:tag name="KSO_WM_UNIT_TEXT_FILL_TYPE" val="1"/>
</p:tagLst>
</file>

<file path=ppt/tags/tag3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h_f"/>
  <p:tag name="KSO_WM_UNIT_INDEX" val="1_2_1"/>
  <p:tag name="KSO_WM_UNIT_ID" val="diagram683_3*m_h_f*1_2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43"/>
  <p:tag name="KSO_WM_DIAGRAM_GROUP_CODE" val="m1-1"/>
  <p:tag name="KSO_WM_UNIT_TEXT_FILL_FORE_SCHEMECOLOR_INDEX" val="13"/>
  <p:tag name="KSO_WM_UNIT_TEXT_FILL_TYPE" val="1"/>
</p:tagLst>
</file>

<file path=ppt/tags/tag3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h_f"/>
  <p:tag name="KSO_WM_UNIT_INDEX" val="1_2_1"/>
  <p:tag name="KSO_WM_UNIT_ID" val="diagram683_3*m_h_f*1_2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43"/>
  <p:tag name="KSO_WM_DIAGRAM_GROUP_CODE" val="m1-1"/>
  <p:tag name="KSO_WM_UNIT_TEXT_FILL_FORE_SCHEMECOLOR_INDEX" val="13"/>
  <p:tag name="KSO_WM_UNIT_TEXT_FILL_TYPE" val="1"/>
</p:tagLst>
</file>

<file path=ppt/tags/tag3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3"/>
  <p:tag name="KSO_WM_UNIT_TYPE" val="m_h_f"/>
  <p:tag name="KSO_WM_UNIT_INDEX" val="1_2_1"/>
  <p:tag name="KSO_WM_UNIT_ID" val="diagram683_3*m_h_f*1_2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43"/>
  <p:tag name="KSO_WM_DIAGRAM_GROUP_CODE" val="m1-1"/>
  <p:tag name="KSO_WM_UNIT_TEXT_FILL_FORE_SCHEMECOLOR_INDEX" val="13"/>
  <p:tag name="KSO_WM_UNIT_TEXT_FILL_TYPE" val="1"/>
</p:tagLst>
</file>

<file path=ppt/tags/tag355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30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56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57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30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58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59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30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61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30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62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63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11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BK_DARK_LIGHT" val="2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65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11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BK_DARK_LIGHT" val="2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67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68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11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BK_DARK_LIGHT" val="2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11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BK_DARK_LIGHT" val="2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72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73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11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BK_DARK_LIGHT" val="2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2.93},&quot;normalSize&quot;:{&quot;size1&quot;:52.4},&quot;minSize&quot;:{&quot;size1&quot;:39.3},&quot;maxSize&quot;:{&quot;size1&quot;:65.6},&quot;edge&quot;:{&quot;left&quot;:true,&quot;top&quot;:true,&quot;right&quot;:false,&quot;bottom&quot;:true},&quot;backgroundInfo&quot;:[{&quot;type&quot;:&quot;leftRight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2.12,&quot;top&quot;:3.27,&quot;right&quot;:1.69,&quot;bottom&quot;:0.394},&quot;edge&quot;:{&quot;left&quot;:true,&quot;top&quot;:true,&quot;right&quot;:fals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0.026,&quot;right&quot;:1.69,&quot;bottom&quot;:2.93},&quot;edge&quot;:{&quot;left&quot;:true,&quot;top&quot;:false,&quot;right&quot;:false,&quot;bottom&quot;:true}}]},{&quot;direction&quot;:0,&quot;horizontalAlign&quot;:-1,&quot;verticalAlign&quot;:-1,&quot;type&quot;:0,&quot;diagramDirection&quot;:0,&quot;canSetOverLayout&quot;:0,&quot;isOverLayout&quot;:0,&quot;margin&quot;:{&quot;left&quot;:2.12,&quot;top&quot;:2.54,&quot;right&quot;:2.54,&quot;bottom&quot;:2.54},&quot;edge&quot;:{&quot;left&quot;:false,&quot;top&quot;:true,&quot;right&quot;:true,&quot;bottom&quot;:true}}]}"/>
  <p:tag name="KSO_WM_SLIDE_CAN_ADD_NAVIGATION" val="1"/>
  <p:tag name="KSO_WM_SLIDE_BACKGROUND" val="[&quot;general&quot;,&quot;leftRight&quot;]"/>
  <p:tag name="KSO_WM_SLIDE_RATIO" val="1.777778"/>
  <p:tag name="KSO_WM_TEMPLATE_SUBCATEGORY" val="0"/>
  <p:tag name="KSO_WM_SLIDE_TYPE" val="text"/>
  <p:tag name="KSO_WM_SLIDE_SUBTYPE" val="diag"/>
  <p:tag name="KSO_WM_SLIDE_ITEM_CNT" val="4"/>
  <p:tag name="KSO_WM_SLIDE_INDEX" val="30"/>
  <p:tag name="KSO_WM_SLIDE_SIZE" val="486.419*540"/>
  <p:tag name="KSO_WM_SLIDE_POSITION" val="390.718*0"/>
  <p:tag name="KSO_WM_DIAGRAM_GROUP_CODE" val="m1-1"/>
  <p:tag name="KSO_WM_SLIDE_DIAGTYPE" val="m"/>
  <p:tag name="KSO_WM_TAG_VERSION" val="1.0"/>
  <p:tag name="KSO_WM_BEAUTIFY_FLAG" val="#wm#"/>
  <p:tag name="KSO_WM_SLIDE_LAYOUT" val="a_f_i_k_m"/>
  <p:tag name="KSO_WM_SLIDE_LAYOUT_CNT" val="1_1_1_1_1"/>
  <p:tag name="KSO_WM_TEMPLATE_MASTER_TYPE" val="1"/>
  <p:tag name="KSO_WM_TEMPLATE_COLOR_TYPE" val="1"/>
  <p:tag name="KSO_WM_TEMPLATE_CATEGORY" val="custom"/>
  <p:tag name="KSO_WM_TEMPLATE_INDEX" val="20204685"/>
  <p:tag name="KSO_WM_SLIDE_ID" val="custom20204685_30"/>
</p:tagLst>
</file>

<file path=ppt/tags/tag375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11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BK_DARK_LIGHT" val="2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BEAUTIFY_FLAG" val="#wm#"/>
  <p:tag name="KSO_WM_TEMPLATE_CATEGORY" val="custom"/>
  <p:tag name="KSO_WM_TEMPLATE_INDEX" val="20204685"/>
</p:tagLst>
</file>

<file path=ppt/tags/tag377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11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BK_DARK_LIGHT" val="2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BEAUTIFY_FLAG" val="#wm#"/>
  <p:tag name="KSO_WM_TEMPLATE_CATEGORY" val="custom"/>
  <p:tag name="KSO_WM_TEMPLATE_INDEX" val="20204685"/>
</p:tagLst>
</file>

<file path=ppt/tags/tag379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11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BK_DARK_LIGHT" val="2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wm#"/>
  <p:tag name="KSO_WM_TEMPLATE_CATEGORY" val="custom"/>
  <p:tag name="KSO_WM_TEMPLATE_INDEX" val="20204685"/>
</p:tagLst>
</file>

<file path=ppt/tags/tag3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82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30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83.xml><?xml version="1.0" encoding="utf-8"?>
<p:tagLst xmlns:p="http://schemas.openxmlformats.org/presentationml/2006/main">
  <p:tag name="KSO_WM_BEAUTIFY_FLAG" val="#wm#"/>
  <p:tag name="KSO_WM_TEMPLATE_CATEGORY" val="custom"/>
  <p:tag name="KSO_WM_TEMPLATE_INDEX" val="20204685"/>
</p:tagLst>
</file>

<file path=ppt/tags/tag384.xml><?xml version="1.0" encoding="utf-8"?>
<p:tagLst xmlns:p="http://schemas.openxmlformats.org/presentationml/2006/main">
  <p:tag name="KSO_WM_SLIDE_BACKGROUND_TYPE" val="leftRight"/>
  <p:tag name="KSO_WM_UNIT_SUBTYPE" val="h"/>
  <p:tag name="KSO_WM_TEMPLATE_CATEGORY" val="custom"/>
  <p:tag name="KSO_WM_TEMPLATE_INDEX" val="20204685"/>
  <p:tag name="KSO_WM_UNIT_ID" val="custom20204685_30*i*1"/>
  <p:tag name="KSO_WM_UNIT_TYPE" val="i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85.xml><?xml version="1.0" encoding="utf-8"?>
<p:tagLst xmlns:p="http://schemas.openxmlformats.org/presentationml/2006/main">
  <p:tag name="KSO_WM_BEAUTIFY_FLAG" val="#wm#"/>
  <p:tag name="KSO_WM_TEMPLATE_CATEGORY" val="custom"/>
  <p:tag name="KSO_WM_TEMPLATE_INDEX" val="20204685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9"/>
  <p:tag name="KSO_WM_UNIT_TYPE" val="a"/>
  <p:tag name="KSO_WM_UNIT_INDEX" val="1"/>
  <p:tag name="KSO_WM_UNIT_PRESET_TEXT" val="单击添加大标题"/>
  <p:tag name="KSO_WM_TEMPLATE_CATEGORY" val="custom"/>
  <p:tag name="KSO_WM_TEMPLATE_INDEX" val="20204685"/>
  <p:tag name="KSO_WM_UNIT_ID" val="custom20204685_7*a*1"/>
  <p:tag name="KSO_WM_UNIT_ISNUMDGMTITLE" val="0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54"/>
  <p:tag name="KSO_WM_UNIT_TYPE" val="f"/>
  <p:tag name="KSO_WM_UNIT_INDEX" val="1"/>
  <p:tag name="KSO_WM_UNIT_PRESET_TEXT" val="单击此处输入你的副标题，请尽量言简意赅的阐述观点"/>
  <p:tag name="KSO_WM_TEMPLATE_CATEGORY" val="custom"/>
  <p:tag name="KSO_WM_TEMPLATE_INDEX" val="20204685"/>
  <p:tag name="KSO_WM_UNIT_ID" val="custom20204685_7*f*1"/>
  <p:tag name="KSO_WM_UNIT_ISNUMDGMTITLE" val="0"/>
  <p:tag name="KSO_WM_UNIT_SUBTYPE" val="a"/>
</p:tagLst>
</file>

<file path=ppt/tags/tag388.xml><?xml version="1.0" encoding="utf-8"?>
<p:tagLst xmlns:p="http://schemas.openxmlformats.org/presentationml/2006/main">
  <p:tag name="KSO_WM_TEMPLATE_SUBCATEGORY" val="0"/>
  <p:tag name="KSO_WM_SLIDE_ITEM_CNT" val="0"/>
  <p:tag name="KSO_WM_SLIDE_INDEX" val="7"/>
  <p:tag name="KSO_WM_TAG_VERSION" val="1.0"/>
  <p:tag name="KSO_WM_BEAUTIFY_FLAG" val="#wm#"/>
  <p:tag name="KSO_WM_SLIDE_LAYOUT" val="a_e_f"/>
  <p:tag name="KSO_WM_SLIDE_LAYOUT_CNT" val="1_1_1"/>
  <p:tag name="KSO_WM_SLIDE_TYPE" val="sectionTitle"/>
  <p:tag name="KSO_WM_SLIDE_SUBTYPE" val="pureTxt"/>
  <p:tag name="KSO_WM_TEMPLATE_MASTER_TYPE" val="1"/>
  <p:tag name="KSO_WM_TEMPLATE_COLOR_TYPE" val="1"/>
  <p:tag name="KSO_WM_TEMPLATE_CATEGORY" val="custom"/>
  <p:tag name="KSO_WM_TEMPLATE_INDEX" val="20204685"/>
  <p:tag name="KSO_WM_SLIDE_ID" val="custom20204685_7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D" val="_11**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6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1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7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3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9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85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85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1604">
      <a:dk1>
        <a:sysClr val="windowText" lastClr="000000"/>
      </a:dk1>
      <a:lt1>
        <a:sysClr val="window" lastClr="FFFFFF"/>
      </a:lt1>
      <a:dk2>
        <a:srgbClr val="D2EFEF"/>
      </a:dk2>
      <a:lt2>
        <a:srgbClr val="E8F6F7"/>
      </a:lt2>
      <a:accent1>
        <a:srgbClr val="68A5A6"/>
      </a:accent1>
      <a:accent2>
        <a:srgbClr val="7499A6"/>
      </a:accent2>
      <a:accent3>
        <a:srgbClr val="818DA6"/>
      </a:accent3>
      <a:accent4>
        <a:srgbClr val="8D80A5"/>
      </a:accent4>
      <a:accent5>
        <a:srgbClr val="9A74A5"/>
      </a:accent5>
      <a:accent6>
        <a:srgbClr val="A668A5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1604">
      <a:dk1>
        <a:sysClr val="windowText" lastClr="000000"/>
      </a:dk1>
      <a:lt1>
        <a:sysClr val="window" lastClr="FFFFFF"/>
      </a:lt1>
      <a:dk2>
        <a:srgbClr val="D2EFEF"/>
      </a:dk2>
      <a:lt2>
        <a:srgbClr val="E8F6F7"/>
      </a:lt2>
      <a:accent1>
        <a:srgbClr val="68A5A6"/>
      </a:accent1>
      <a:accent2>
        <a:srgbClr val="7499A6"/>
      </a:accent2>
      <a:accent3>
        <a:srgbClr val="818DA6"/>
      </a:accent3>
      <a:accent4>
        <a:srgbClr val="8D80A5"/>
      </a:accent4>
      <a:accent5>
        <a:srgbClr val="9A74A5"/>
      </a:accent5>
      <a:accent6>
        <a:srgbClr val="A668A5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1604">
      <a:dk1>
        <a:sysClr val="windowText" lastClr="000000"/>
      </a:dk1>
      <a:lt1>
        <a:sysClr val="window" lastClr="FFFFFF"/>
      </a:lt1>
      <a:dk2>
        <a:srgbClr val="D2EFEF"/>
      </a:dk2>
      <a:lt2>
        <a:srgbClr val="E8F6F7"/>
      </a:lt2>
      <a:accent1>
        <a:srgbClr val="68A5A6"/>
      </a:accent1>
      <a:accent2>
        <a:srgbClr val="7499A6"/>
      </a:accent2>
      <a:accent3>
        <a:srgbClr val="818DA6"/>
      </a:accent3>
      <a:accent4>
        <a:srgbClr val="8D80A5"/>
      </a:accent4>
      <a:accent5>
        <a:srgbClr val="9A74A5"/>
      </a:accent5>
      <a:accent6>
        <a:srgbClr val="A668A5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6237</Words>
  <Application>WPS 演示</Application>
  <PresentationFormat/>
  <Paragraphs>783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汉仪旗黑-85S</vt:lpstr>
      <vt:lpstr>黑体</vt:lpstr>
      <vt:lpstr>Arial Narrow</vt:lpstr>
      <vt:lpstr>Calibri</vt:lpstr>
      <vt:lpstr>Arial Unicode MS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谢谢聆听！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铃鼓</dc:creator>
  <cp:lastModifiedBy>铃鼓</cp:lastModifiedBy>
  <cp:revision>16</cp:revision>
  <dcterms:created xsi:type="dcterms:W3CDTF">2021-04-10T05:11:00Z</dcterms:created>
  <dcterms:modified xsi:type="dcterms:W3CDTF">2021-04-12T14:57:48Z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2052-11.1.0.10214</vt:lpwstr>
  </property>
</Properties>
</file>