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59" r:id="rId3"/>
  </p:sldMasterIdLst>
  <p:notesMasterIdLst>
    <p:notesMasterId r:id="rId10"/>
  </p:notesMasterIdLst>
  <p:handoutMasterIdLst>
    <p:handoutMasterId r:id="rId21"/>
  </p:handoutMasterIdLst>
  <p:sldIdLst>
    <p:sldId id="429" r:id="rId4"/>
    <p:sldId id="334" r:id="rId5"/>
    <p:sldId id="336" r:id="rId6"/>
    <p:sldId id="456" r:id="rId7"/>
    <p:sldId id="361" r:id="rId8"/>
    <p:sldId id="457" r:id="rId9"/>
    <p:sldId id="432" r:id="rId11"/>
    <p:sldId id="458" r:id="rId12"/>
    <p:sldId id="426" r:id="rId13"/>
    <p:sldId id="433" r:id="rId14"/>
    <p:sldId id="439" r:id="rId15"/>
    <p:sldId id="435" r:id="rId16"/>
    <p:sldId id="440" r:id="rId17"/>
    <p:sldId id="443" r:id="rId18"/>
    <p:sldId id="374" r:id="rId19"/>
    <p:sldId id="431" r:id="rId20"/>
  </p:sldIdLst>
  <p:sldSz cx="9144000" cy="5720080" type="screen16x1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周翠" initials="周翠" lastIdx="1" clrIdx="0"/>
  <p:cmAuthor id="2" name="李美美" initials="李美美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829E"/>
    <a:srgbClr val="319095"/>
    <a:srgbClr val="A0BF0D"/>
    <a:srgbClr val="FDB900"/>
    <a:srgbClr val="0000CC"/>
    <a:srgbClr val="000000"/>
    <a:srgbClr val="046588"/>
    <a:srgbClr val="1D41D5"/>
    <a:srgbClr val="D16809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5" autoAdjust="0"/>
    <p:restoredTop sz="99816" autoAdjust="0"/>
  </p:normalViewPr>
  <p:slideViewPr>
    <p:cSldViewPr snapToGrid="0" showGuides="1">
      <p:cViewPr varScale="1">
        <p:scale>
          <a:sx n="112" d="100"/>
          <a:sy n="112" d="100"/>
        </p:scale>
        <p:origin x="888" y="102"/>
      </p:cViewPr>
      <p:guideLst>
        <p:guide orient="horz" pos="1686"/>
        <p:guide pos="283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6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FA7645-52C7-40DE-A730-3565A4F631A6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2451" y="1143000"/>
            <a:ext cx="4933099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009764-4815-4F90-93AA-0D975299379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B0009764-4815-4F90-93AA-0D975299379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B0009764-4815-4F90-93AA-0D975299379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B0009764-4815-4F90-93AA-0D975299379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B0009764-4815-4F90-93AA-0D975299379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B0009764-4815-4F90-93AA-0D975299379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>
            <a:off x="20171" y="545115"/>
            <a:ext cx="9153000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 rot="13450455">
            <a:off x="8770967" y="4868048"/>
            <a:ext cx="496115" cy="1260894"/>
            <a:chOff x="11762339" y="3746221"/>
            <a:chExt cx="406107" cy="1155987"/>
          </a:xfrm>
        </p:grpSpPr>
        <p:sp>
          <p:nvSpPr>
            <p:cNvPr id="9" name="Freeform 16"/>
            <p:cNvSpPr/>
            <p:nvPr/>
          </p:nvSpPr>
          <p:spPr bwMode="auto">
            <a:xfrm flipV="1">
              <a:off x="11767353" y="3746221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/>
            </a:p>
          </p:txBody>
        </p:sp>
        <p:sp>
          <p:nvSpPr>
            <p:cNvPr id="10" name="Freeform 30"/>
            <p:cNvSpPr/>
            <p:nvPr/>
          </p:nvSpPr>
          <p:spPr bwMode="auto">
            <a:xfrm rot="15296182">
              <a:off x="11830602" y="4196908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/>
            </a:p>
          </p:txBody>
        </p:sp>
        <p:sp>
          <p:nvSpPr>
            <p:cNvPr id="11" name="Freeform 12"/>
            <p:cNvSpPr/>
            <p:nvPr/>
          </p:nvSpPr>
          <p:spPr bwMode="auto">
            <a:xfrm rot="7160246">
              <a:off x="11692179" y="4425941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/>
            </a:p>
          </p:txBody>
        </p:sp>
      </p:grpSp>
      <p:grpSp>
        <p:nvGrpSpPr>
          <p:cNvPr id="12" name="组合 11"/>
          <p:cNvGrpSpPr/>
          <p:nvPr userDrawn="1"/>
        </p:nvGrpSpPr>
        <p:grpSpPr>
          <a:xfrm rot="2731254">
            <a:off x="259471" y="-324792"/>
            <a:ext cx="424636" cy="1208734"/>
            <a:chOff x="4454660" y="3810474"/>
            <a:chExt cx="406107" cy="1155987"/>
          </a:xfrm>
        </p:grpSpPr>
        <p:sp>
          <p:nvSpPr>
            <p:cNvPr id="13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/>
            </a:p>
          </p:txBody>
        </p:sp>
        <p:sp>
          <p:nvSpPr>
            <p:cNvPr id="14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/>
            </a:p>
          </p:txBody>
        </p:sp>
        <p:sp>
          <p:nvSpPr>
            <p:cNvPr id="15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/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 rot="23880000" flipV="1">
            <a:off x="73789" y="-81059"/>
            <a:ext cx="159482" cy="453968"/>
            <a:chOff x="4454660" y="3810474"/>
            <a:chExt cx="406107" cy="1155987"/>
          </a:xfrm>
        </p:grpSpPr>
        <p:sp>
          <p:nvSpPr>
            <p:cNvPr id="17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/>
            </a:p>
          </p:txBody>
        </p:sp>
        <p:sp>
          <p:nvSpPr>
            <p:cNvPr id="18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/>
            </a:p>
          </p:txBody>
        </p:sp>
        <p:sp>
          <p:nvSpPr>
            <p:cNvPr id="19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/>
            </a:p>
          </p:txBody>
        </p:sp>
      </p:grpSp>
      <p:grpSp>
        <p:nvGrpSpPr>
          <p:cNvPr id="24" name="组合 23"/>
          <p:cNvGrpSpPr/>
          <p:nvPr userDrawn="1"/>
        </p:nvGrpSpPr>
        <p:grpSpPr>
          <a:xfrm rot="19500000" flipH="1" flipV="1">
            <a:off x="9013919" y="287950"/>
            <a:ext cx="159482" cy="453968"/>
            <a:chOff x="4454660" y="3810474"/>
            <a:chExt cx="406107" cy="1155987"/>
          </a:xfrm>
        </p:grpSpPr>
        <p:sp>
          <p:nvSpPr>
            <p:cNvPr id="25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/>
            </a:p>
          </p:txBody>
        </p:sp>
        <p:sp>
          <p:nvSpPr>
            <p:cNvPr id="26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/>
            </a:p>
          </p:txBody>
        </p:sp>
        <p:sp>
          <p:nvSpPr>
            <p:cNvPr id="27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0"/>
            <a:ext cx="10515600" cy="822960"/>
          </a:xfrm>
        </p:spPr>
        <p:txBody>
          <a:bodyPr anchor="ctr" anchorCtr="0">
            <a:normAutofit/>
          </a:bodyPr>
          <a:lstStyle>
            <a:lvl1pPr algn="ctr"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19" name="内容占位符 2"/>
          <p:cNvSpPr>
            <a:spLocks noGrp="1"/>
          </p:cNvSpPr>
          <p:nvPr>
            <p:ph idx="1"/>
          </p:nvPr>
        </p:nvSpPr>
        <p:spPr>
          <a:xfrm>
            <a:off x="838200" y="1143000"/>
            <a:ext cx="10515600" cy="503396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457200" indent="0"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3pPr>
            <a:lvl4pPr>
              <a:defRPr>
                <a:latin typeface="楷体" panose="02010609060101010101" charset="-122"/>
                <a:ea typeface="楷体" panose="02010609060101010101" charset="-122"/>
              </a:defRPr>
            </a:lvl4pPr>
            <a:lvl5pPr>
              <a:defRPr>
                <a:latin typeface="楷体" panose="02010609060101010101" charset="-122"/>
                <a:ea typeface="楷体" panose="02010609060101010101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>
            <a:off x="20171" y="545115"/>
            <a:ext cx="9153000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 rot="13450455">
            <a:off x="8770967" y="4868048"/>
            <a:ext cx="496115" cy="1260894"/>
            <a:chOff x="11762339" y="3746221"/>
            <a:chExt cx="406107" cy="1155987"/>
          </a:xfrm>
        </p:grpSpPr>
        <p:sp>
          <p:nvSpPr>
            <p:cNvPr id="9" name="Freeform 16"/>
            <p:cNvSpPr/>
            <p:nvPr/>
          </p:nvSpPr>
          <p:spPr bwMode="auto">
            <a:xfrm flipV="1">
              <a:off x="11767353" y="3746221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/>
            </a:p>
          </p:txBody>
        </p:sp>
        <p:sp>
          <p:nvSpPr>
            <p:cNvPr id="10" name="Freeform 30"/>
            <p:cNvSpPr/>
            <p:nvPr/>
          </p:nvSpPr>
          <p:spPr bwMode="auto">
            <a:xfrm rot="15296182">
              <a:off x="11830602" y="4196908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/>
            </a:p>
          </p:txBody>
        </p:sp>
        <p:sp>
          <p:nvSpPr>
            <p:cNvPr id="11" name="Freeform 12"/>
            <p:cNvSpPr/>
            <p:nvPr/>
          </p:nvSpPr>
          <p:spPr bwMode="auto">
            <a:xfrm rot="7160246">
              <a:off x="11692179" y="4425941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/>
            </a:p>
          </p:txBody>
        </p:sp>
      </p:grpSp>
      <p:grpSp>
        <p:nvGrpSpPr>
          <p:cNvPr id="12" name="组合 11"/>
          <p:cNvGrpSpPr/>
          <p:nvPr userDrawn="1"/>
        </p:nvGrpSpPr>
        <p:grpSpPr>
          <a:xfrm rot="2731254">
            <a:off x="259471" y="-324792"/>
            <a:ext cx="424636" cy="1208734"/>
            <a:chOff x="4454660" y="3810474"/>
            <a:chExt cx="406107" cy="1155987"/>
          </a:xfrm>
        </p:grpSpPr>
        <p:sp>
          <p:nvSpPr>
            <p:cNvPr id="13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/>
            </a:p>
          </p:txBody>
        </p:sp>
        <p:sp>
          <p:nvSpPr>
            <p:cNvPr id="14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/>
            </a:p>
          </p:txBody>
        </p:sp>
        <p:sp>
          <p:nvSpPr>
            <p:cNvPr id="15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/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 rot="23880000" flipV="1">
            <a:off x="73789" y="-81059"/>
            <a:ext cx="159482" cy="453968"/>
            <a:chOff x="4454660" y="3810474"/>
            <a:chExt cx="406107" cy="1155987"/>
          </a:xfrm>
        </p:grpSpPr>
        <p:sp>
          <p:nvSpPr>
            <p:cNvPr id="17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/>
            </a:p>
          </p:txBody>
        </p:sp>
        <p:sp>
          <p:nvSpPr>
            <p:cNvPr id="18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/>
            </a:p>
          </p:txBody>
        </p:sp>
        <p:sp>
          <p:nvSpPr>
            <p:cNvPr id="19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/>
            </a:p>
          </p:txBody>
        </p:sp>
      </p:grpSp>
      <p:grpSp>
        <p:nvGrpSpPr>
          <p:cNvPr id="24" name="组合 23"/>
          <p:cNvGrpSpPr/>
          <p:nvPr userDrawn="1"/>
        </p:nvGrpSpPr>
        <p:grpSpPr>
          <a:xfrm rot="19500000" flipH="1" flipV="1">
            <a:off x="9013919" y="287950"/>
            <a:ext cx="159482" cy="453968"/>
            <a:chOff x="4454660" y="3810474"/>
            <a:chExt cx="406107" cy="1155987"/>
          </a:xfrm>
        </p:grpSpPr>
        <p:sp>
          <p:nvSpPr>
            <p:cNvPr id="25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/>
            </a:p>
          </p:txBody>
        </p:sp>
        <p:sp>
          <p:nvSpPr>
            <p:cNvPr id="26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/>
            </a:p>
          </p:txBody>
        </p:sp>
        <p:sp>
          <p:nvSpPr>
            <p:cNvPr id="27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4104245" y="58673"/>
            <a:ext cx="1234456" cy="540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教学分析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" name="直接连接符 11"/>
          <p:cNvCxnSpPr/>
          <p:nvPr userDrawn="1"/>
        </p:nvCxnSpPr>
        <p:spPr>
          <a:xfrm>
            <a:off x="5338700" y="162711"/>
            <a:ext cx="0" cy="300283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 userDrawn="1"/>
        </p:nvCxnSpPr>
        <p:spPr>
          <a:xfrm>
            <a:off x="6573146" y="162711"/>
            <a:ext cx="0" cy="300283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/>
        </p:nvCxnSpPr>
        <p:spPr>
          <a:xfrm>
            <a:off x="7818176" y="162711"/>
            <a:ext cx="0" cy="300283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 userDrawn="1"/>
        </p:nvSpPr>
        <p:spPr>
          <a:xfrm>
            <a:off x="5338691" y="58673"/>
            <a:ext cx="1234456" cy="540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教学设计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6573146" y="58673"/>
            <a:ext cx="1234456" cy="540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教学过程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7807602" y="58673"/>
            <a:ext cx="1234456" cy="540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教学评价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分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设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4104245" y="58673"/>
            <a:ext cx="1234456" cy="540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教学分析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" name="直接连接符 11"/>
          <p:cNvCxnSpPr/>
          <p:nvPr userDrawn="1"/>
        </p:nvCxnSpPr>
        <p:spPr>
          <a:xfrm>
            <a:off x="5338700" y="162711"/>
            <a:ext cx="0" cy="300283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 userDrawn="1"/>
        </p:nvCxnSpPr>
        <p:spPr>
          <a:xfrm>
            <a:off x="6573146" y="162711"/>
            <a:ext cx="0" cy="300283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/>
        </p:nvCxnSpPr>
        <p:spPr>
          <a:xfrm>
            <a:off x="7818176" y="162711"/>
            <a:ext cx="0" cy="300283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 userDrawn="1"/>
        </p:nvSpPr>
        <p:spPr>
          <a:xfrm>
            <a:off x="5338691" y="58673"/>
            <a:ext cx="1234456" cy="540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教学设计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6573146" y="58673"/>
            <a:ext cx="1234456" cy="540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教学过程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7807602" y="58673"/>
            <a:ext cx="1234456" cy="540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教学评价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过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4104245" y="58673"/>
            <a:ext cx="1234456" cy="540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教学分析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" name="直接连接符 11"/>
          <p:cNvCxnSpPr/>
          <p:nvPr userDrawn="1"/>
        </p:nvCxnSpPr>
        <p:spPr>
          <a:xfrm>
            <a:off x="5338700" y="162711"/>
            <a:ext cx="0" cy="300283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 userDrawn="1"/>
        </p:nvCxnSpPr>
        <p:spPr>
          <a:xfrm>
            <a:off x="6573146" y="162711"/>
            <a:ext cx="0" cy="300283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/>
        </p:nvCxnSpPr>
        <p:spPr>
          <a:xfrm>
            <a:off x="7818176" y="162711"/>
            <a:ext cx="0" cy="300283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 userDrawn="1"/>
        </p:nvSpPr>
        <p:spPr>
          <a:xfrm>
            <a:off x="5338691" y="58673"/>
            <a:ext cx="1234456" cy="540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教学设计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6573146" y="58673"/>
            <a:ext cx="1234456" cy="540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教学过程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7807602" y="58673"/>
            <a:ext cx="1234456" cy="540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教学评价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反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4104245" y="58673"/>
            <a:ext cx="1234456" cy="540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教学分析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" name="直接连接符 11"/>
          <p:cNvCxnSpPr/>
          <p:nvPr userDrawn="1"/>
        </p:nvCxnSpPr>
        <p:spPr>
          <a:xfrm>
            <a:off x="5338700" y="162711"/>
            <a:ext cx="0" cy="300283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 userDrawn="1"/>
        </p:nvCxnSpPr>
        <p:spPr>
          <a:xfrm>
            <a:off x="6573146" y="162711"/>
            <a:ext cx="0" cy="300283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/>
        </p:nvCxnSpPr>
        <p:spPr>
          <a:xfrm>
            <a:off x="7818176" y="162711"/>
            <a:ext cx="0" cy="300283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 userDrawn="1"/>
        </p:nvSpPr>
        <p:spPr>
          <a:xfrm>
            <a:off x="5338691" y="58673"/>
            <a:ext cx="1234456" cy="540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教学设计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6573146" y="58673"/>
            <a:ext cx="1234456" cy="540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教学过程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7807602" y="58673"/>
            <a:ext cx="1234456" cy="540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教学评价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205813"/>
            <a:ext cx="2373086" cy="363200"/>
            <a:chOff x="0" y="246743"/>
            <a:chExt cx="3164114" cy="435428"/>
          </a:xfrm>
        </p:grpSpPr>
        <p:sp>
          <p:nvSpPr>
            <p:cNvPr id="8" name="矩形 7"/>
            <p:cNvSpPr/>
            <p:nvPr/>
          </p:nvSpPr>
          <p:spPr>
            <a:xfrm>
              <a:off x="0" y="246743"/>
              <a:ext cx="3164114" cy="435428"/>
            </a:xfrm>
            <a:prstGeom prst="rect">
              <a:avLst/>
            </a:prstGeom>
            <a:solidFill>
              <a:srgbClr val="F584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46743"/>
              <a:ext cx="761773" cy="435428"/>
            </a:xfrm>
            <a:prstGeom prst="rect">
              <a:avLst/>
            </a:prstGeom>
            <a:solidFill>
              <a:srgbClr val="FDB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矩形 9"/>
            <p:cNvSpPr/>
            <p:nvPr/>
          </p:nvSpPr>
          <p:spPr>
            <a:xfrm>
              <a:off x="497000" y="246743"/>
              <a:ext cx="761773" cy="435428"/>
            </a:xfrm>
            <a:prstGeom prst="rect">
              <a:avLst/>
            </a:prstGeom>
            <a:solidFill>
              <a:srgbClr val="A0B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矩形 10"/>
            <p:cNvSpPr/>
            <p:nvPr/>
          </p:nvSpPr>
          <p:spPr>
            <a:xfrm>
              <a:off x="1106600" y="246743"/>
              <a:ext cx="761773" cy="435428"/>
            </a:xfrm>
            <a:prstGeom prst="rect">
              <a:avLst/>
            </a:prstGeom>
            <a:solidFill>
              <a:srgbClr val="5FC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" name="矩形 11"/>
            <p:cNvSpPr/>
            <p:nvPr/>
          </p:nvSpPr>
          <p:spPr>
            <a:xfrm>
              <a:off x="1755773" y="246743"/>
              <a:ext cx="761773" cy="435428"/>
            </a:xfrm>
            <a:prstGeom prst="rect">
              <a:avLst/>
            </a:prstGeom>
            <a:solidFill>
              <a:srgbClr val="3190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13" name="组合 12"/>
          <p:cNvGrpSpPr/>
          <p:nvPr userDrawn="1"/>
        </p:nvGrpSpPr>
        <p:grpSpPr>
          <a:xfrm>
            <a:off x="6770915" y="5205867"/>
            <a:ext cx="2373086" cy="363200"/>
            <a:chOff x="0" y="246743"/>
            <a:chExt cx="3164114" cy="435428"/>
          </a:xfrm>
        </p:grpSpPr>
        <p:sp>
          <p:nvSpPr>
            <p:cNvPr id="14" name="矩形 13"/>
            <p:cNvSpPr/>
            <p:nvPr/>
          </p:nvSpPr>
          <p:spPr>
            <a:xfrm>
              <a:off x="0" y="246743"/>
              <a:ext cx="3164114" cy="435428"/>
            </a:xfrm>
            <a:prstGeom prst="rect">
              <a:avLst/>
            </a:prstGeom>
            <a:solidFill>
              <a:srgbClr val="F584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246743"/>
              <a:ext cx="761773" cy="435428"/>
            </a:xfrm>
            <a:prstGeom prst="rect">
              <a:avLst/>
            </a:prstGeom>
            <a:solidFill>
              <a:srgbClr val="FDB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6" name="矩形 15"/>
            <p:cNvSpPr/>
            <p:nvPr/>
          </p:nvSpPr>
          <p:spPr>
            <a:xfrm>
              <a:off x="497000" y="246743"/>
              <a:ext cx="761773" cy="435428"/>
            </a:xfrm>
            <a:prstGeom prst="rect">
              <a:avLst/>
            </a:prstGeom>
            <a:solidFill>
              <a:srgbClr val="A0B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7" name="矩形 16"/>
            <p:cNvSpPr/>
            <p:nvPr/>
          </p:nvSpPr>
          <p:spPr>
            <a:xfrm>
              <a:off x="1106600" y="246743"/>
              <a:ext cx="761773" cy="435428"/>
            </a:xfrm>
            <a:prstGeom prst="rect">
              <a:avLst/>
            </a:prstGeom>
            <a:solidFill>
              <a:srgbClr val="5FC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8" name="矩形 17"/>
            <p:cNvSpPr/>
            <p:nvPr/>
          </p:nvSpPr>
          <p:spPr>
            <a:xfrm>
              <a:off x="1755773" y="246743"/>
              <a:ext cx="761773" cy="435428"/>
            </a:xfrm>
            <a:prstGeom prst="rect">
              <a:avLst/>
            </a:prstGeom>
            <a:solidFill>
              <a:srgbClr val="3190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4104245" y="58673"/>
            <a:ext cx="1234456" cy="540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教学分析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" name="直接连接符 11"/>
          <p:cNvCxnSpPr/>
          <p:nvPr userDrawn="1"/>
        </p:nvCxnSpPr>
        <p:spPr>
          <a:xfrm>
            <a:off x="5338700" y="162711"/>
            <a:ext cx="0" cy="300283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 userDrawn="1"/>
        </p:nvCxnSpPr>
        <p:spPr>
          <a:xfrm>
            <a:off x="6573146" y="162711"/>
            <a:ext cx="0" cy="300283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/>
        </p:nvCxnSpPr>
        <p:spPr>
          <a:xfrm>
            <a:off x="7818176" y="162711"/>
            <a:ext cx="0" cy="300283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 userDrawn="1"/>
        </p:nvSpPr>
        <p:spPr>
          <a:xfrm>
            <a:off x="5338691" y="58673"/>
            <a:ext cx="1234456" cy="540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教学设计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6573146" y="58673"/>
            <a:ext cx="1234456" cy="540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教学过程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7807602" y="58673"/>
            <a:ext cx="1234456" cy="540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教学评价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分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设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4104245" y="58673"/>
            <a:ext cx="1234456" cy="540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教学分析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" name="直接连接符 11"/>
          <p:cNvCxnSpPr/>
          <p:nvPr userDrawn="1"/>
        </p:nvCxnSpPr>
        <p:spPr>
          <a:xfrm>
            <a:off x="5338700" y="162711"/>
            <a:ext cx="0" cy="300283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 userDrawn="1"/>
        </p:nvCxnSpPr>
        <p:spPr>
          <a:xfrm>
            <a:off x="6573146" y="162711"/>
            <a:ext cx="0" cy="300283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/>
        </p:nvCxnSpPr>
        <p:spPr>
          <a:xfrm>
            <a:off x="7818176" y="162711"/>
            <a:ext cx="0" cy="300283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 userDrawn="1"/>
        </p:nvSpPr>
        <p:spPr>
          <a:xfrm>
            <a:off x="5338691" y="58673"/>
            <a:ext cx="1234456" cy="540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教学设计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6573146" y="58673"/>
            <a:ext cx="1234456" cy="540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教学过程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7807602" y="58673"/>
            <a:ext cx="1234456" cy="540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教学评价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过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4104245" y="58673"/>
            <a:ext cx="1234456" cy="540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教学分析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" name="直接连接符 11"/>
          <p:cNvCxnSpPr/>
          <p:nvPr userDrawn="1"/>
        </p:nvCxnSpPr>
        <p:spPr>
          <a:xfrm>
            <a:off x="5338700" y="162711"/>
            <a:ext cx="0" cy="300283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 userDrawn="1"/>
        </p:nvCxnSpPr>
        <p:spPr>
          <a:xfrm>
            <a:off x="6573146" y="162711"/>
            <a:ext cx="0" cy="300283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/>
        </p:nvCxnSpPr>
        <p:spPr>
          <a:xfrm>
            <a:off x="7818176" y="162711"/>
            <a:ext cx="0" cy="300283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 userDrawn="1"/>
        </p:nvSpPr>
        <p:spPr>
          <a:xfrm>
            <a:off x="5338691" y="58673"/>
            <a:ext cx="1234456" cy="540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教学设计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6573146" y="58673"/>
            <a:ext cx="1234456" cy="540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教学过程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7807602" y="58673"/>
            <a:ext cx="1234456" cy="540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教学评价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反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4104245" y="58673"/>
            <a:ext cx="1234456" cy="540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教学分析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" name="直接连接符 11"/>
          <p:cNvCxnSpPr/>
          <p:nvPr userDrawn="1"/>
        </p:nvCxnSpPr>
        <p:spPr>
          <a:xfrm>
            <a:off x="5338700" y="162711"/>
            <a:ext cx="0" cy="300283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 userDrawn="1"/>
        </p:nvCxnSpPr>
        <p:spPr>
          <a:xfrm>
            <a:off x="6573146" y="162711"/>
            <a:ext cx="0" cy="300283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/>
        </p:nvCxnSpPr>
        <p:spPr>
          <a:xfrm>
            <a:off x="7818176" y="162711"/>
            <a:ext cx="0" cy="300283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 userDrawn="1"/>
        </p:nvSpPr>
        <p:spPr>
          <a:xfrm>
            <a:off x="5338691" y="58673"/>
            <a:ext cx="1234456" cy="540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教学设计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6573146" y="58673"/>
            <a:ext cx="1234456" cy="540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教学过程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7807602" y="58673"/>
            <a:ext cx="1234456" cy="540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教学评价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205813"/>
            <a:ext cx="2373086" cy="363200"/>
            <a:chOff x="0" y="246743"/>
            <a:chExt cx="3164114" cy="435428"/>
          </a:xfrm>
        </p:grpSpPr>
        <p:sp>
          <p:nvSpPr>
            <p:cNvPr id="8" name="矩形 7"/>
            <p:cNvSpPr/>
            <p:nvPr/>
          </p:nvSpPr>
          <p:spPr>
            <a:xfrm>
              <a:off x="0" y="246743"/>
              <a:ext cx="3164114" cy="435428"/>
            </a:xfrm>
            <a:prstGeom prst="rect">
              <a:avLst/>
            </a:prstGeom>
            <a:solidFill>
              <a:srgbClr val="F584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46743"/>
              <a:ext cx="761773" cy="435428"/>
            </a:xfrm>
            <a:prstGeom prst="rect">
              <a:avLst/>
            </a:prstGeom>
            <a:solidFill>
              <a:srgbClr val="FDB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矩形 9"/>
            <p:cNvSpPr/>
            <p:nvPr/>
          </p:nvSpPr>
          <p:spPr>
            <a:xfrm>
              <a:off x="497000" y="246743"/>
              <a:ext cx="761773" cy="435428"/>
            </a:xfrm>
            <a:prstGeom prst="rect">
              <a:avLst/>
            </a:prstGeom>
            <a:solidFill>
              <a:srgbClr val="A0B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矩形 10"/>
            <p:cNvSpPr/>
            <p:nvPr/>
          </p:nvSpPr>
          <p:spPr>
            <a:xfrm>
              <a:off x="1106600" y="246743"/>
              <a:ext cx="761773" cy="435428"/>
            </a:xfrm>
            <a:prstGeom prst="rect">
              <a:avLst/>
            </a:prstGeom>
            <a:solidFill>
              <a:srgbClr val="5FC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" name="矩形 11"/>
            <p:cNvSpPr/>
            <p:nvPr/>
          </p:nvSpPr>
          <p:spPr>
            <a:xfrm>
              <a:off x="1755773" y="246743"/>
              <a:ext cx="761773" cy="435428"/>
            </a:xfrm>
            <a:prstGeom prst="rect">
              <a:avLst/>
            </a:prstGeom>
            <a:solidFill>
              <a:srgbClr val="3190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13" name="组合 12"/>
          <p:cNvGrpSpPr/>
          <p:nvPr userDrawn="1"/>
        </p:nvGrpSpPr>
        <p:grpSpPr>
          <a:xfrm>
            <a:off x="6770915" y="5205867"/>
            <a:ext cx="2373086" cy="363200"/>
            <a:chOff x="0" y="246743"/>
            <a:chExt cx="3164114" cy="435428"/>
          </a:xfrm>
        </p:grpSpPr>
        <p:sp>
          <p:nvSpPr>
            <p:cNvPr id="14" name="矩形 13"/>
            <p:cNvSpPr/>
            <p:nvPr/>
          </p:nvSpPr>
          <p:spPr>
            <a:xfrm>
              <a:off x="0" y="246743"/>
              <a:ext cx="3164114" cy="435428"/>
            </a:xfrm>
            <a:prstGeom prst="rect">
              <a:avLst/>
            </a:prstGeom>
            <a:solidFill>
              <a:srgbClr val="F584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246743"/>
              <a:ext cx="761773" cy="435428"/>
            </a:xfrm>
            <a:prstGeom prst="rect">
              <a:avLst/>
            </a:prstGeom>
            <a:solidFill>
              <a:srgbClr val="FDB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6" name="矩形 15"/>
            <p:cNvSpPr/>
            <p:nvPr/>
          </p:nvSpPr>
          <p:spPr>
            <a:xfrm>
              <a:off x="497000" y="246743"/>
              <a:ext cx="761773" cy="435428"/>
            </a:xfrm>
            <a:prstGeom prst="rect">
              <a:avLst/>
            </a:prstGeom>
            <a:solidFill>
              <a:srgbClr val="A0B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7" name="矩形 16"/>
            <p:cNvSpPr/>
            <p:nvPr/>
          </p:nvSpPr>
          <p:spPr>
            <a:xfrm>
              <a:off x="1106600" y="246743"/>
              <a:ext cx="761773" cy="435428"/>
            </a:xfrm>
            <a:prstGeom prst="rect">
              <a:avLst/>
            </a:prstGeom>
            <a:solidFill>
              <a:srgbClr val="5FC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8" name="矩形 17"/>
            <p:cNvSpPr/>
            <p:nvPr/>
          </p:nvSpPr>
          <p:spPr>
            <a:xfrm>
              <a:off x="1755773" y="246743"/>
              <a:ext cx="761773" cy="435428"/>
            </a:xfrm>
            <a:prstGeom prst="rect">
              <a:avLst/>
            </a:prstGeom>
            <a:solidFill>
              <a:srgbClr val="3190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heme" Target="../theme/theme2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>
    <mc:Choice xmlns:p14="http://schemas.microsoft.com/office/powerpoint/2010/main" Requires="p14">
      <p:transition spd="slow" p14:dur="800"/>
    </mc:Choice>
    <mc:Fallback>
      <p:transition spd="slow"/>
    </mc:Fallback>
  </mc:AlternateContent>
  <p:txStyles>
    <p:titleStyle>
      <a:lvl1pPr algn="l" defTabSz="762635" rtl="0" eaLnBrk="1" latinLnBrk="0" hangingPunct="1">
        <a:lnSpc>
          <a:spcPct val="90000"/>
        </a:lnSpc>
        <a:spcBef>
          <a:spcPct val="0"/>
        </a:spcBef>
        <a:buNone/>
        <a:defRPr sz="36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500" indent="-190500" algn="l" defTabSz="762635" rtl="0" eaLnBrk="1" latinLnBrk="0" hangingPunct="1">
        <a:lnSpc>
          <a:spcPct val="90000"/>
        </a:lnSpc>
        <a:spcBef>
          <a:spcPct val="167000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+mn-lt"/>
          <a:ea typeface="+mn-ea"/>
          <a:cs typeface="+mn-cs"/>
        </a:defRPr>
      </a:lvl1pPr>
      <a:lvl2pPr marL="572135" indent="-190500" algn="l" defTabSz="762635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3135" indent="-190500" algn="l" defTabSz="762635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670" kern="1200">
          <a:solidFill>
            <a:schemeClr val="tx1"/>
          </a:solidFill>
          <a:latin typeface="+mn-lt"/>
          <a:ea typeface="+mn-ea"/>
          <a:cs typeface="+mn-cs"/>
        </a:defRPr>
      </a:lvl3pPr>
      <a:lvl4pPr marL="1334770" indent="-190500" algn="l" defTabSz="762635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6405" indent="-190500" algn="l" defTabSz="762635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7405" indent="-190500" algn="l" defTabSz="762635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9040" indent="-190500" algn="l" defTabSz="762635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60040" indent="-190500" algn="l" defTabSz="762635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41675" indent="-190500" algn="l" defTabSz="762635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1635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2635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270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5270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6905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7905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9540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51175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</p:sldLayoutIdLst>
  <mc:AlternateContent xmlns:mc="http://schemas.openxmlformats.org/markup-compatibility/2006">
    <mc:Choice xmlns:p14="http://schemas.microsoft.com/office/powerpoint/2010/main" Requires="p14">
      <p:transition spd="slow" p14:dur="800"/>
    </mc:Choice>
    <mc:Fallback>
      <p:transition spd="slow"/>
    </mc:Fallback>
  </mc:AlternateContent>
  <p:txStyles>
    <p:titleStyle>
      <a:lvl1pPr algn="l" defTabSz="762635" rtl="0" eaLnBrk="1" latinLnBrk="0" hangingPunct="1">
        <a:lnSpc>
          <a:spcPct val="90000"/>
        </a:lnSpc>
        <a:spcBef>
          <a:spcPct val="0"/>
        </a:spcBef>
        <a:buNone/>
        <a:defRPr sz="36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500" indent="-190500" algn="l" defTabSz="762635" rtl="0" eaLnBrk="1" latinLnBrk="0" hangingPunct="1">
        <a:lnSpc>
          <a:spcPct val="90000"/>
        </a:lnSpc>
        <a:spcBef>
          <a:spcPct val="167000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+mn-lt"/>
          <a:ea typeface="+mn-ea"/>
          <a:cs typeface="+mn-cs"/>
        </a:defRPr>
      </a:lvl1pPr>
      <a:lvl2pPr marL="572135" indent="-190500" algn="l" defTabSz="762635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3135" indent="-190500" algn="l" defTabSz="762635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670" kern="1200">
          <a:solidFill>
            <a:schemeClr val="tx1"/>
          </a:solidFill>
          <a:latin typeface="+mn-lt"/>
          <a:ea typeface="+mn-ea"/>
          <a:cs typeface="+mn-cs"/>
        </a:defRPr>
      </a:lvl3pPr>
      <a:lvl4pPr marL="1334770" indent="-190500" algn="l" defTabSz="762635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6405" indent="-190500" algn="l" defTabSz="762635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7405" indent="-190500" algn="l" defTabSz="762635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9040" indent="-190500" algn="l" defTabSz="762635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60040" indent="-190500" algn="l" defTabSz="762635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41675" indent="-190500" algn="l" defTabSz="762635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1635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2635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270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5270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6905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7905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9540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51175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.png"/><Relationship Id="rId3" Type="http://schemas.openxmlformats.org/officeDocument/2006/relationships/tags" Target="../tags/tag5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jpeg"/><Relationship Id="rId2" Type="http://schemas.openxmlformats.org/officeDocument/2006/relationships/image" Target="../media/image9.jpeg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" name="文本框 39"/>
          <p:cNvSpPr txBox="1"/>
          <p:nvPr/>
        </p:nvSpPr>
        <p:spPr>
          <a:xfrm>
            <a:off x="-476" y="2677161"/>
            <a:ext cx="914447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细胞呼吸</a:t>
            </a:r>
            <a:r>
              <a:rPr lang="en-US" altLang="zh-CN" sz="3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3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有氧呼吸和无氧呼吸</a:t>
            </a:r>
            <a:endParaRPr lang="zh-CN" altLang="en-US" sz="32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7620" y="2127569"/>
            <a:ext cx="9136856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1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人教版高中生物 </a:t>
            </a:r>
            <a:r>
              <a:rPr lang="en-US" altLang="zh-CN" sz="21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zh-CN" altLang="en-US" sz="21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必修</a:t>
            </a:r>
            <a:r>
              <a:rPr lang="en-US" altLang="zh-CN" sz="21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1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1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zh-CN" sz="21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21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1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章</a:t>
            </a:r>
            <a:r>
              <a:rPr lang="zh-CN" altLang="en-US" sz="21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1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| </a:t>
            </a:r>
            <a:r>
              <a:rPr lang="zh-CN" sz="21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</a:t>
            </a:r>
            <a:r>
              <a:rPr lang="en-US" altLang="zh-CN" sz="21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r>
              <a:rPr lang="zh-CN" altLang="en-US" sz="21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节 </a:t>
            </a:r>
            <a:r>
              <a:rPr lang="en-US" altLang="zh-CN" sz="21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| </a:t>
            </a:r>
            <a:r>
              <a:rPr lang="zh-CN" altLang="en-US" sz="21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节选</a:t>
            </a:r>
            <a:endParaRPr lang="zh-CN" altLang="en-US" sz="21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620" y="-39210"/>
            <a:ext cx="6038374" cy="2375059"/>
            <a:chOff x="-38101" y="-105446"/>
            <a:chExt cx="12230101" cy="5039241"/>
          </a:xfrm>
        </p:grpSpPr>
        <p:sp>
          <p:nvSpPr>
            <p:cNvPr id="8" name="Freeform 6"/>
            <p:cNvSpPr/>
            <p:nvPr/>
          </p:nvSpPr>
          <p:spPr bwMode="auto">
            <a:xfrm>
              <a:off x="376237" y="2912907"/>
              <a:ext cx="1241425" cy="1716088"/>
            </a:xfrm>
            <a:custGeom>
              <a:avLst/>
              <a:gdLst>
                <a:gd name="T0" fmla="*/ 284 w 782"/>
                <a:gd name="T1" fmla="*/ 1081 h 1081"/>
                <a:gd name="T2" fmla="*/ 782 w 782"/>
                <a:gd name="T3" fmla="*/ 0 h 1081"/>
                <a:gd name="T4" fmla="*/ 0 w 782"/>
                <a:gd name="T5" fmla="*/ 288 h 1081"/>
                <a:gd name="T6" fmla="*/ 284 w 782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82" h="1081">
                  <a:moveTo>
                    <a:pt x="284" y="1081"/>
                  </a:moveTo>
                  <a:lnTo>
                    <a:pt x="782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F584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>
                <a:solidFill>
                  <a:schemeClr val="tx1">
                    <a:alpha val="99000"/>
                  </a:schemeClr>
                </a:solidFill>
              </a:endParaRPr>
            </a:p>
          </p:txBody>
        </p:sp>
        <p:sp>
          <p:nvSpPr>
            <p:cNvPr id="17" name="Freeform 7"/>
            <p:cNvSpPr/>
            <p:nvPr/>
          </p:nvSpPr>
          <p:spPr bwMode="auto">
            <a:xfrm>
              <a:off x="-38101" y="4209895"/>
              <a:ext cx="865188" cy="723900"/>
            </a:xfrm>
            <a:custGeom>
              <a:avLst/>
              <a:gdLst>
                <a:gd name="T0" fmla="*/ 0 w 545"/>
                <a:gd name="T1" fmla="*/ 0 h 456"/>
                <a:gd name="T2" fmla="*/ 0 w 545"/>
                <a:gd name="T3" fmla="*/ 456 h 456"/>
                <a:gd name="T4" fmla="*/ 545 w 545"/>
                <a:gd name="T5" fmla="*/ 264 h 456"/>
                <a:gd name="T6" fmla="*/ 545 w 545"/>
                <a:gd name="T7" fmla="*/ 264 h 456"/>
                <a:gd name="T8" fmla="*/ 545 w 545"/>
                <a:gd name="T9" fmla="*/ 264 h 456"/>
                <a:gd name="T10" fmla="*/ 0 w 545"/>
                <a:gd name="T11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5" h="456">
                  <a:moveTo>
                    <a:pt x="0" y="0"/>
                  </a:moveTo>
                  <a:lnTo>
                    <a:pt x="0" y="456"/>
                  </a:lnTo>
                  <a:lnTo>
                    <a:pt x="545" y="264"/>
                  </a:lnTo>
                  <a:lnTo>
                    <a:pt x="545" y="264"/>
                  </a:lnTo>
                  <a:lnTo>
                    <a:pt x="545" y="2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84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>
                <a:solidFill>
                  <a:schemeClr val="tx1">
                    <a:alpha val="99000"/>
                  </a:schemeClr>
                </a:solidFill>
              </a:endParaRPr>
            </a:p>
          </p:txBody>
        </p:sp>
        <p:sp>
          <p:nvSpPr>
            <p:cNvPr id="18" name="Freeform 8"/>
            <p:cNvSpPr/>
            <p:nvPr/>
          </p:nvSpPr>
          <p:spPr bwMode="auto">
            <a:xfrm>
              <a:off x="1617662" y="2912907"/>
              <a:ext cx="1693863" cy="1258888"/>
            </a:xfrm>
            <a:custGeom>
              <a:avLst/>
              <a:gdLst>
                <a:gd name="T0" fmla="*/ 0 w 1067"/>
                <a:gd name="T1" fmla="*/ 0 h 793"/>
                <a:gd name="T2" fmla="*/ 285 w 1067"/>
                <a:gd name="T3" fmla="*/ 793 h 793"/>
                <a:gd name="T4" fmla="*/ 1067 w 1067"/>
                <a:gd name="T5" fmla="*/ 505 h 793"/>
                <a:gd name="T6" fmla="*/ 0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0" y="0"/>
                  </a:moveTo>
                  <a:lnTo>
                    <a:pt x="285" y="793"/>
                  </a:lnTo>
                  <a:lnTo>
                    <a:pt x="1067" y="5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84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>
                <a:solidFill>
                  <a:schemeClr val="tx1">
                    <a:alpha val="99000"/>
                  </a:schemeClr>
                </a:solidFill>
              </a:endParaRPr>
            </a:p>
          </p:txBody>
        </p:sp>
        <p:sp>
          <p:nvSpPr>
            <p:cNvPr id="31" name="Freeform 9"/>
            <p:cNvSpPr/>
            <p:nvPr/>
          </p:nvSpPr>
          <p:spPr bwMode="auto">
            <a:xfrm>
              <a:off x="-38101" y="2225520"/>
              <a:ext cx="414338" cy="1296988"/>
            </a:xfrm>
            <a:custGeom>
              <a:avLst/>
              <a:gdLst>
                <a:gd name="T0" fmla="*/ 0 w 261"/>
                <a:gd name="T1" fmla="*/ 817 h 817"/>
                <a:gd name="T2" fmla="*/ 261 w 261"/>
                <a:gd name="T3" fmla="*/ 721 h 817"/>
                <a:gd name="T4" fmla="*/ 0 w 261"/>
                <a:gd name="T5" fmla="*/ 0 h 817"/>
                <a:gd name="T6" fmla="*/ 0 w 261"/>
                <a:gd name="T7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1" h="817">
                  <a:moveTo>
                    <a:pt x="0" y="817"/>
                  </a:moveTo>
                  <a:lnTo>
                    <a:pt x="261" y="721"/>
                  </a:lnTo>
                  <a:lnTo>
                    <a:pt x="0" y="0"/>
                  </a:lnTo>
                  <a:lnTo>
                    <a:pt x="0" y="817"/>
                  </a:lnTo>
                  <a:close/>
                </a:path>
              </a:pathLst>
            </a:custGeom>
            <a:solidFill>
              <a:srgbClr val="F584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>
                <a:solidFill>
                  <a:schemeClr val="tx1">
                    <a:alpha val="99000"/>
                  </a:schemeClr>
                </a:solidFill>
              </a:endParaRPr>
            </a:p>
          </p:txBody>
        </p:sp>
        <p:sp>
          <p:nvSpPr>
            <p:cNvPr id="34" name="Freeform 10"/>
            <p:cNvSpPr/>
            <p:nvPr/>
          </p:nvSpPr>
          <p:spPr bwMode="auto">
            <a:xfrm>
              <a:off x="714374" y="14132"/>
              <a:ext cx="1693863" cy="1220788"/>
            </a:xfrm>
            <a:custGeom>
              <a:avLst/>
              <a:gdLst>
                <a:gd name="T0" fmla="*/ 711 w 1067"/>
                <a:gd name="T1" fmla="*/ 0 h 769"/>
                <a:gd name="T2" fmla="*/ 0 w 1067"/>
                <a:gd name="T3" fmla="*/ 264 h 769"/>
                <a:gd name="T4" fmla="*/ 0 w 1067"/>
                <a:gd name="T5" fmla="*/ 264 h 769"/>
                <a:gd name="T6" fmla="*/ 0 w 1067"/>
                <a:gd name="T7" fmla="*/ 264 h 769"/>
                <a:gd name="T8" fmla="*/ 1067 w 1067"/>
                <a:gd name="T9" fmla="*/ 769 h 769"/>
                <a:gd name="T10" fmla="*/ 783 w 1067"/>
                <a:gd name="T11" fmla="*/ 0 h 769"/>
                <a:gd name="T12" fmla="*/ 711 w 1067"/>
                <a:gd name="T13" fmla="*/ 0 h 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7" h="769">
                  <a:moveTo>
                    <a:pt x="711" y="0"/>
                  </a:moveTo>
                  <a:lnTo>
                    <a:pt x="0" y="264"/>
                  </a:lnTo>
                  <a:lnTo>
                    <a:pt x="0" y="264"/>
                  </a:lnTo>
                  <a:lnTo>
                    <a:pt x="0" y="264"/>
                  </a:lnTo>
                  <a:lnTo>
                    <a:pt x="1067" y="769"/>
                  </a:lnTo>
                  <a:lnTo>
                    <a:pt x="783" y="0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>
                <a:solidFill>
                  <a:schemeClr val="tx1">
                    <a:alpha val="99000"/>
                  </a:schemeClr>
                </a:solidFill>
              </a:endParaRPr>
            </a:p>
          </p:txBody>
        </p:sp>
        <p:sp>
          <p:nvSpPr>
            <p:cNvPr id="37" name="Freeform 11"/>
            <p:cNvSpPr/>
            <p:nvPr/>
          </p:nvSpPr>
          <p:spPr bwMode="auto">
            <a:xfrm>
              <a:off x="-38101" y="433232"/>
              <a:ext cx="1204913" cy="1677988"/>
            </a:xfrm>
            <a:custGeom>
              <a:avLst/>
              <a:gdLst>
                <a:gd name="T0" fmla="*/ 0 w 759"/>
                <a:gd name="T1" fmla="*/ 1009 h 1057"/>
                <a:gd name="T2" fmla="*/ 0 w 759"/>
                <a:gd name="T3" fmla="*/ 1057 h 1057"/>
                <a:gd name="T4" fmla="*/ 759 w 759"/>
                <a:gd name="T5" fmla="*/ 769 h 1057"/>
                <a:gd name="T6" fmla="*/ 474 w 759"/>
                <a:gd name="T7" fmla="*/ 0 h 1057"/>
                <a:gd name="T8" fmla="*/ 0 w 759"/>
                <a:gd name="T9" fmla="*/ 1009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9" h="1057">
                  <a:moveTo>
                    <a:pt x="0" y="1009"/>
                  </a:moveTo>
                  <a:lnTo>
                    <a:pt x="0" y="1057"/>
                  </a:lnTo>
                  <a:lnTo>
                    <a:pt x="759" y="769"/>
                  </a:lnTo>
                  <a:lnTo>
                    <a:pt x="474" y="0"/>
                  </a:lnTo>
                  <a:lnTo>
                    <a:pt x="0" y="1009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>
                <a:solidFill>
                  <a:schemeClr val="tx1">
                    <a:alpha val="99000"/>
                  </a:schemeClr>
                </a:solidFill>
              </a:endParaRPr>
            </a:p>
          </p:txBody>
        </p:sp>
        <p:sp>
          <p:nvSpPr>
            <p:cNvPr id="38" name="Freeform 12"/>
            <p:cNvSpPr/>
            <p:nvPr/>
          </p:nvSpPr>
          <p:spPr bwMode="auto">
            <a:xfrm>
              <a:off x="1617662" y="2455707"/>
              <a:ext cx="1693863" cy="1258888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>
                <a:solidFill>
                  <a:schemeClr val="tx1">
                    <a:alpha val="99000"/>
                  </a:schemeClr>
                </a:solidFill>
              </a:endParaRPr>
            </a:p>
          </p:txBody>
        </p:sp>
        <p:sp>
          <p:nvSpPr>
            <p:cNvPr id="39" name="Freeform 13"/>
            <p:cNvSpPr/>
            <p:nvPr/>
          </p:nvSpPr>
          <p:spPr bwMode="auto">
            <a:xfrm>
              <a:off x="1166812" y="1234920"/>
              <a:ext cx="1241425" cy="1677988"/>
            </a:xfrm>
            <a:custGeom>
              <a:avLst/>
              <a:gdLst>
                <a:gd name="T0" fmla="*/ 0 w 782"/>
                <a:gd name="T1" fmla="*/ 264 h 1057"/>
                <a:gd name="T2" fmla="*/ 284 w 782"/>
                <a:gd name="T3" fmla="*/ 1057 h 1057"/>
                <a:gd name="T4" fmla="*/ 782 w 782"/>
                <a:gd name="T5" fmla="*/ 0 h 1057"/>
                <a:gd name="T6" fmla="*/ 0 w 782"/>
                <a:gd name="T7" fmla="*/ 264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82" h="1057">
                  <a:moveTo>
                    <a:pt x="0" y="264"/>
                  </a:moveTo>
                  <a:lnTo>
                    <a:pt x="284" y="1057"/>
                  </a:lnTo>
                  <a:lnTo>
                    <a:pt x="782" y="0"/>
                  </a:lnTo>
                  <a:lnTo>
                    <a:pt x="0" y="264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>
                <a:solidFill>
                  <a:schemeClr val="tx1">
                    <a:alpha val="99000"/>
                  </a:schemeClr>
                </a:solidFill>
              </a:endParaRPr>
            </a:p>
          </p:txBody>
        </p:sp>
        <p:sp>
          <p:nvSpPr>
            <p:cNvPr id="41" name="Freeform 16"/>
            <p:cNvSpPr/>
            <p:nvPr/>
          </p:nvSpPr>
          <p:spPr bwMode="auto">
            <a:xfrm>
              <a:off x="4102099" y="1539720"/>
              <a:ext cx="1203325" cy="171608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>
                <a:solidFill>
                  <a:schemeClr val="tx1">
                    <a:alpha val="99000"/>
                  </a:schemeClr>
                </a:solidFill>
              </a:endParaRPr>
            </a:p>
          </p:txBody>
        </p:sp>
        <p:sp>
          <p:nvSpPr>
            <p:cNvPr id="42" name="Freeform 17"/>
            <p:cNvSpPr/>
            <p:nvPr/>
          </p:nvSpPr>
          <p:spPr bwMode="auto">
            <a:xfrm>
              <a:off x="2859087" y="776132"/>
              <a:ext cx="1243013" cy="1679575"/>
            </a:xfrm>
            <a:custGeom>
              <a:avLst/>
              <a:gdLst>
                <a:gd name="T0" fmla="*/ 498 w 783"/>
                <a:gd name="T1" fmla="*/ 0 h 1058"/>
                <a:gd name="T2" fmla="*/ 0 w 783"/>
                <a:gd name="T3" fmla="*/ 1058 h 1058"/>
                <a:gd name="T4" fmla="*/ 783 w 783"/>
                <a:gd name="T5" fmla="*/ 769 h 1058"/>
                <a:gd name="T6" fmla="*/ 498 w 783"/>
                <a:gd name="T7" fmla="*/ 0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83" h="1058">
                  <a:moveTo>
                    <a:pt x="498" y="0"/>
                  </a:moveTo>
                  <a:lnTo>
                    <a:pt x="0" y="1058"/>
                  </a:lnTo>
                  <a:lnTo>
                    <a:pt x="783" y="769"/>
                  </a:lnTo>
                  <a:lnTo>
                    <a:pt x="498" y="0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>
                <a:solidFill>
                  <a:schemeClr val="tx1">
                    <a:alpha val="99000"/>
                  </a:schemeClr>
                </a:solidFill>
              </a:endParaRPr>
            </a:p>
          </p:txBody>
        </p:sp>
        <p:sp>
          <p:nvSpPr>
            <p:cNvPr id="43" name="Freeform 18"/>
            <p:cNvSpPr/>
            <p:nvPr/>
          </p:nvSpPr>
          <p:spPr bwMode="auto">
            <a:xfrm>
              <a:off x="1957387" y="14132"/>
              <a:ext cx="1692275" cy="1220788"/>
            </a:xfrm>
            <a:custGeom>
              <a:avLst/>
              <a:gdLst>
                <a:gd name="T0" fmla="*/ 0 w 1066"/>
                <a:gd name="T1" fmla="*/ 0 h 769"/>
                <a:gd name="T2" fmla="*/ 284 w 1066"/>
                <a:gd name="T3" fmla="*/ 769 h 769"/>
                <a:gd name="T4" fmla="*/ 1066 w 1066"/>
                <a:gd name="T5" fmla="*/ 480 h 769"/>
                <a:gd name="T6" fmla="*/ 47 w 1066"/>
                <a:gd name="T7" fmla="*/ 0 h 769"/>
                <a:gd name="T8" fmla="*/ 0 w 1066"/>
                <a:gd name="T9" fmla="*/ 0 h 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6" h="769">
                  <a:moveTo>
                    <a:pt x="0" y="0"/>
                  </a:moveTo>
                  <a:lnTo>
                    <a:pt x="284" y="769"/>
                  </a:lnTo>
                  <a:lnTo>
                    <a:pt x="1066" y="480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>
                <a:solidFill>
                  <a:schemeClr val="tx1">
                    <a:alpha val="99000"/>
                  </a:schemeClr>
                </a:solidFill>
              </a:endParaRPr>
            </a:p>
          </p:txBody>
        </p:sp>
        <p:sp>
          <p:nvSpPr>
            <p:cNvPr id="44" name="Freeform 19"/>
            <p:cNvSpPr/>
            <p:nvPr/>
          </p:nvSpPr>
          <p:spPr bwMode="auto">
            <a:xfrm>
              <a:off x="2859087" y="2455707"/>
              <a:ext cx="1693863" cy="1258888"/>
            </a:xfrm>
            <a:custGeom>
              <a:avLst/>
              <a:gdLst>
                <a:gd name="T0" fmla="*/ 285 w 1067"/>
                <a:gd name="T1" fmla="*/ 793 h 793"/>
                <a:gd name="T2" fmla="*/ 1067 w 1067"/>
                <a:gd name="T3" fmla="*/ 504 h 793"/>
                <a:gd name="T4" fmla="*/ 0 w 1067"/>
                <a:gd name="T5" fmla="*/ 0 h 793"/>
                <a:gd name="T6" fmla="*/ 285 w 1067"/>
                <a:gd name="T7" fmla="*/ 793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285" y="793"/>
                  </a:moveTo>
                  <a:lnTo>
                    <a:pt x="1067" y="504"/>
                  </a:lnTo>
                  <a:lnTo>
                    <a:pt x="0" y="0"/>
                  </a:lnTo>
                  <a:lnTo>
                    <a:pt x="285" y="793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>
                <a:solidFill>
                  <a:schemeClr val="tx1">
                    <a:alpha val="99000"/>
                  </a:schemeClr>
                </a:solidFill>
              </a:endParaRPr>
            </a:p>
          </p:txBody>
        </p:sp>
        <p:sp>
          <p:nvSpPr>
            <p:cNvPr id="45" name="Freeform 20"/>
            <p:cNvSpPr/>
            <p:nvPr/>
          </p:nvSpPr>
          <p:spPr bwMode="auto">
            <a:xfrm>
              <a:off x="2031999" y="14132"/>
              <a:ext cx="1617663" cy="762000"/>
            </a:xfrm>
            <a:custGeom>
              <a:avLst/>
              <a:gdLst>
                <a:gd name="T0" fmla="*/ 0 w 1019"/>
                <a:gd name="T1" fmla="*/ 0 h 480"/>
                <a:gd name="T2" fmla="*/ 1019 w 1019"/>
                <a:gd name="T3" fmla="*/ 480 h 480"/>
                <a:gd name="T4" fmla="*/ 853 w 1019"/>
                <a:gd name="T5" fmla="*/ 0 h 480"/>
                <a:gd name="T6" fmla="*/ 0 w 1019"/>
                <a:gd name="T7" fmla="*/ 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9" h="480">
                  <a:moveTo>
                    <a:pt x="0" y="0"/>
                  </a:moveTo>
                  <a:lnTo>
                    <a:pt x="1019" y="480"/>
                  </a:lnTo>
                  <a:lnTo>
                    <a:pt x="8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CA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>
                <a:solidFill>
                  <a:schemeClr val="tx1">
                    <a:alpha val="99000"/>
                  </a:schemeClr>
                </a:solidFill>
              </a:endParaRPr>
            </a:p>
          </p:txBody>
        </p:sp>
        <p:sp>
          <p:nvSpPr>
            <p:cNvPr id="46" name="Freeform 21"/>
            <p:cNvSpPr/>
            <p:nvPr/>
          </p:nvSpPr>
          <p:spPr bwMode="auto">
            <a:xfrm>
              <a:off x="3649662" y="14132"/>
              <a:ext cx="1241425" cy="762000"/>
            </a:xfrm>
            <a:custGeom>
              <a:avLst/>
              <a:gdLst>
                <a:gd name="T0" fmla="*/ 214 w 782"/>
                <a:gd name="T1" fmla="*/ 0 h 480"/>
                <a:gd name="T2" fmla="*/ 0 w 782"/>
                <a:gd name="T3" fmla="*/ 480 h 480"/>
                <a:gd name="T4" fmla="*/ 782 w 782"/>
                <a:gd name="T5" fmla="*/ 192 h 480"/>
                <a:gd name="T6" fmla="*/ 711 w 782"/>
                <a:gd name="T7" fmla="*/ 0 h 480"/>
                <a:gd name="T8" fmla="*/ 214 w 782"/>
                <a:gd name="T9" fmla="*/ 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2" h="480">
                  <a:moveTo>
                    <a:pt x="214" y="0"/>
                  </a:moveTo>
                  <a:lnTo>
                    <a:pt x="0" y="480"/>
                  </a:lnTo>
                  <a:lnTo>
                    <a:pt x="782" y="192"/>
                  </a:lnTo>
                  <a:lnTo>
                    <a:pt x="711" y="0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5FCA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>
                <a:solidFill>
                  <a:schemeClr val="tx1">
                    <a:alpha val="99000"/>
                  </a:schemeClr>
                </a:solidFill>
              </a:endParaRPr>
            </a:p>
          </p:txBody>
        </p:sp>
        <p:sp>
          <p:nvSpPr>
            <p:cNvPr id="55" name="Freeform 22"/>
            <p:cNvSpPr/>
            <p:nvPr/>
          </p:nvSpPr>
          <p:spPr bwMode="auto">
            <a:xfrm>
              <a:off x="4891087" y="14132"/>
              <a:ext cx="1130300" cy="1525588"/>
            </a:xfrm>
            <a:custGeom>
              <a:avLst/>
              <a:gdLst>
                <a:gd name="T0" fmla="*/ 498 w 712"/>
                <a:gd name="T1" fmla="*/ 0 h 961"/>
                <a:gd name="T2" fmla="*/ 0 w 712"/>
                <a:gd name="T3" fmla="*/ 192 h 961"/>
                <a:gd name="T4" fmla="*/ 261 w 712"/>
                <a:gd name="T5" fmla="*/ 961 h 961"/>
                <a:gd name="T6" fmla="*/ 712 w 712"/>
                <a:gd name="T7" fmla="*/ 0 h 961"/>
                <a:gd name="T8" fmla="*/ 498 w 712"/>
                <a:gd name="T9" fmla="*/ 0 h 9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2" h="961">
                  <a:moveTo>
                    <a:pt x="498" y="0"/>
                  </a:moveTo>
                  <a:lnTo>
                    <a:pt x="0" y="192"/>
                  </a:lnTo>
                  <a:lnTo>
                    <a:pt x="261" y="961"/>
                  </a:lnTo>
                  <a:lnTo>
                    <a:pt x="712" y="0"/>
                  </a:lnTo>
                  <a:lnTo>
                    <a:pt x="498" y="0"/>
                  </a:lnTo>
                  <a:close/>
                </a:path>
              </a:pathLst>
            </a:custGeom>
            <a:solidFill>
              <a:srgbClr val="5FCA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>
                <a:solidFill>
                  <a:schemeClr val="tx1">
                    <a:alpha val="99000"/>
                  </a:schemeClr>
                </a:solidFill>
              </a:endParaRPr>
            </a:p>
          </p:txBody>
        </p:sp>
        <p:sp>
          <p:nvSpPr>
            <p:cNvPr id="56" name="Freeform 23"/>
            <p:cNvSpPr/>
            <p:nvPr/>
          </p:nvSpPr>
          <p:spPr bwMode="auto">
            <a:xfrm>
              <a:off x="5305424" y="1082520"/>
              <a:ext cx="1693863" cy="1258888"/>
            </a:xfrm>
            <a:custGeom>
              <a:avLst/>
              <a:gdLst>
                <a:gd name="T0" fmla="*/ 0 w 1067"/>
                <a:gd name="T1" fmla="*/ 288 h 793"/>
                <a:gd name="T2" fmla="*/ 1067 w 1067"/>
                <a:gd name="T3" fmla="*/ 793 h 793"/>
                <a:gd name="T4" fmla="*/ 782 w 1067"/>
                <a:gd name="T5" fmla="*/ 0 h 793"/>
                <a:gd name="T6" fmla="*/ 0 w 1067"/>
                <a:gd name="T7" fmla="*/ 288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0" y="288"/>
                  </a:moveTo>
                  <a:lnTo>
                    <a:pt x="1067" y="793"/>
                  </a:lnTo>
                  <a:lnTo>
                    <a:pt x="782" y="0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5FCA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>
                <a:solidFill>
                  <a:schemeClr val="tx1">
                    <a:alpha val="99000"/>
                  </a:schemeClr>
                </a:solidFill>
              </a:endParaRPr>
            </a:p>
          </p:txBody>
        </p:sp>
        <p:sp>
          <p:nvSpPr>
            <p:cNvPr id="57" name="Freeform 24"/>
            <p:cNvSpPr/>
            <p:nvPr/>
          </p:nvSpPr>
          <p:spPr bwMode="auto">
            <a:xfrm>
              <a:off x="6546849" y="1082520"/>
              <a:ext cx="1693863" cy="1258888"/>
            </a:xfrm>
            <a:custGeom>
              <a:avLst/>
              <a:gdLst>
                <a:gd name="T0" fmla="*/ 285 w 1067"/>
                <a:gd name="T1" fmla="*/ 793 h 793"/>
                <a:gd name="T2" fmla="*/ 1067 w 1067"/>
                <a:gd name="T3" fmla="*/ 504 h 793"/>
                <a:gd name="T4" fmla="*/ 0 w 1067"/>
                <a:gd name="T5" fmla="*/ 0 h 793"/>
                <a:gd name="T6" fmla="*/ 285 w 1067"/>
                <a:gd name="T7" fmla="*/ 793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285" y="793"/>
                  </a:moveTo>
                  <a:lnTo>
                    <a:pt x="1067" y="504"/>
                  </a:lnTo>
                  <a:lnTo>
                    <a:pt x="0" y="0"/>
                  </a:lnTo>
                  <a:lnTo>
                    <a:pt x="285" y="793"/>
                  </a:lnTo>
                  <a:close/>
                </a:path>
              </a:pathLst>
            </a:custGeom>
            <a:solidFill>
              <a:srgbClr val="826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>
                <a:solidFill>
                  <a:schemeClr val="tx1">
                    <a:alpha val="99000"/>
                  </a:schemeClr>
                </a:solidFill>
              </a:endParaRPr>
            </a:p>
          </p:txBody>
        </p:sp>
        <p:sp>
          <p:nvSpPr>
            <p:cNvPr id="58" name="Freeform 25"/>
            <p:cNvSpPr/>
            <p:nvPr/>
          </p:nvSpPr>
          <p:spPr bwMode="auto">
            <a:xfrm>
              <a:off x="9031287" y="204632"/>
              <a:ext cx="1693863" cy="1220788"/>
            </a:xfrm>
            <a:custGeom>
              <a:avLst/>
              <a:gdLst>
                <a:gd name="T0" fmla="*/ 284 w 1067"/>
                <a:gd name="T1" fmla="*/ 769 h 769"/>
                <a:gd name="T2" fmla="*/ 1067 w 1067"/>
                <a:gd name="T3" fmla="*/ 481 h 769"/>
                <a:gd name="T4" fmla="*/ 0 w 1067"/>
                <a:gd name="T5" fmla="*/ 0 h 769"/>
                <a:gd name="T6" fmla="*/ 284 w 1067"/>
                <a:gd name="T7" fmla="*/ 769 h 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69">
                  <a:moveTo>
                    <a:pt x="284" y="769"/>
                  </a:moveTo>
                  <a:lnTo>
                    <a:pt x="1067" y="481"/>
                  </a:lnTo>
                  <a:lnTo>
                    <a:pt x="0" y="0"/>
                  </a:lnTo>
                  <a:lnTo>
                    <a:pt x="284" y="769"/>
                  </a:lnTo>
                  <a:close/>
                </a:path>
              </a:pathLst>
            </a:custGeom>
            <a:solidFill>
              <a:srgbClr val="826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>
                <a:solidFill>
                  <a:schemeClr val="tx1">
                    <a:alpha val="99000"/>
                  </a:schemeClr>
                </a:solidFill>
              </a:endParaRPr>
            </a:p>
          </p:txBody>
        </p:sp>
        <p:sp>
          <p:nvSpPr>
            <p:cNvPr id="59" name="Freeform 26"/>
            <p:cNvSpPr/>
            <p:nvPr/>
          </p:nvSpPr>
          <p:spPr bwMode="auto">
            <a:xfrm>
              <a:off x="6546849" y="14132"/>
              <a:ext cx="1243013" cy="1068388"/>
            </a:xfrm>
            <a:custGeom>
              <a:avLst/>
              <a:gdLst>
                <a:gd name="T0" fmla="*/ 640 w 783"/>
                <a:gd name="T1" fmla="*/ 0 h 673"/>
                <a:gd name="T2" fmla="*/ 332 w 783"/>
                <a:gd name="T3" fmla="*/ 0 h 673"/>
                <a:gd name="T4" fmla="*/ 0 w 783"/>
                <a:gd name="T5" fmla="*/ 673 h 673"/>
                <a:gd name="T6" fmla="*/ 783 w 783"/>
                <a:gd name="T7" fmla="*/ 384 h 673"/>
                <a:gd name="T8" fmla="*/ 640 w 783"/>
                <a:gd name="T9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3" h="673">
                  <a:moveTo>
                    <a:pt x="640" y="0"/>
                  </a:moveTo>
                  <a:lnTo>
                    <a:pt x="332" y="0"/>
                  </a:lnTo>
                  <a:lnTo>
                    <a:pt x="0" y="673"/>
                  </a:lnTo>
                  <a:lnTo>
                    <a:pt x="783" y="384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rgbClr val="826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>
                <a:solidFill>
                  <a:schemeClr val="tx1">
                    <a:alpha val="99000"/>
                  </a:schemeClr>
                </a:solidFill>
              </a:endParaRPr>
            </a:p>
          </p:txBody>
        </p:sp>
        <p:sp>
          <p:nvSpPr>
            <p:cNvPr id="60" name="Freeform 27"/>
            <p:cNvSpPr/>
            <p:nvPr/>
          </p:nvSpPr>
          <p:spPr bwMode="auto">
            <a:xfrm>
              <a:off x="7789862" y="204632"/>
              <a:ext cx="1241425" cy="1677988"/>
            </a:xfrm>
            <a:custGeom>
              <a:avLst/>
              <a:gdLst>
                <a:gd name="T0" fmla="*/ 284 w 782"/>
                <a:gd name="T1" fmla="*/ 1057 h 1057"/>
                <a:gd name="T2" fmla="*/ 782 w 782"/>
                <a:gd name="T3" fmla="*/ 0 h 1057"/>
                <a:gd name="T4" fmla="*/ 0 w 782"/>
                <a:gd name="T5" fmla="*/ 264 h 1057"/>
                <a:gd name="T6" fmla="*/ 284 w 782"/>
                <a:gd name="T7" fmla="*/ 1057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82" h="1057">
                  <a:moveTo>
                    <a:pt x="284" y="1057"/>
                  </a:moveTo>
                  <a:lnTo>
                    <a:pt x="782" y="0"/>
                  </a:lnTo>
                  <a:lnTo>
                    <a:pt x="0" y="264"/>
                  </a:lnTo>
                  <a:lnTo>
                    <a:pt x="284" y="1057"/>
                  </a:lnTo>
                  <a:close/>
                </a:path>
              </a:pathLst>
            </a:custGeom>
            <a:solidFill>
              <a:srgbClr val="826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>
                <a:solidFill>
                  <a:schemeClr val="tx1">
                    <a:alpha val="99000"/>
                  </a:schemeClr>
                </a:solidFill>
              </a:endParaRPr>
            </a:p>
          </p:txBody>
        </p:sp>
        <p:sp>
          <p:nvSpPr>
            <p:cNvPr id="61" name="Freeform 29"/>
            <p:cNvSpPr/>
            <p:nvPr/>
          </p:nvSpPr>
          <p:spPr bwMode="auto">
            <a:xfrm>
              <a:off x="10348912" y="14132"/>
              <a:ext cx="1617663" cy="954088"/>
            </a:xfrm>
            <a:custGeom>
              <a:avLst/>
              <a:gdLst>
                <a:gd name="T0" fmla="*/ 308 w 1019"/>
                <a:gd name="T1" fmla="*/ 0 h 601"/>
                <a:gd name="T2" fmla="*/ 0 w 1019"/>
                <a:gd name="T3" fmla="*/ 0 h 601"/>
                <a:gd name="T4" fmla="*/ 237 w 1019"/>
                <a:gd name="T5" fmla="*/ 601 h 601"/>
                <a:gd name="T6" fmla="*/ 1019 w 1019"/>
                <a:gd name="T7" fmla="*/ 312 h 601"/>
                <a:gd name="T8" fmla="*/ 1019 w 1019"/>
                <a:gd name="T9" fmla="*/ 312 h 601"/>
                <a:gd name="T10" fmla="*/ 308 w 1019"/>
                <a:gd name="T11" fmla="*/ 0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9" h="601">
                  <a:moveTo>
                    <a:pt x="308" y="0"/>
                  </a:moveTo>
                  <a:lnTo>
                    <a:pt x="0" y="0"/>
                  </a:lnTo>
                  <a:lnTo>
                    <a:pt x="237" y="601"/>
                  </a:lnTo>
                  <a:lnTo>
                    <a:pt x="1019" y="312"/>
                  </a:lnTo>
                  <a:lnTo>
                    <a:pt x="1019" y="312"/>
                  </a:lnTo>
                  <a:lnTo>
                    <a:pt x="308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>
                <a:solidFill>
                  <a:schemeClr val="tx1">
                    <a:alpha val="99000"/>
                  </a:schemeClr>
                </a:solidFill>
              </a:endParaRPr>
            </a:p>
          </p:txBody>
        </p:sp>
        <p:sp>
          <p:nvSpPr>
            <p:cNvPr id="63" name="Freeform 30"/>
            <p:cNvSpPr/>
            <p:nvPr/>
          </p:nvSpPr>
          <p:spPr bwMode="auto">
            <a:xfrm>
              <a:off x="11777662" y="14132"/>
              <a:ext cx="414338" cy="495300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>
                <a:solidFill>
                  <a:schemeClr val="tx1">
                    <a:alpha val="99000"/>
                  </a:schemeClr>
                </a:solidFill>
              </a:endParaRPr>
            </a:p>
          </p:txBody>
        </p:sp>
        <p:sp>
          <p:nvSpPr>
            <p:cNvPr id="64" name="Freeform 30"/>
            <p:cNvSpPr/>
            <p:nvPr/>
          </p:nvSpPr>
          <p:spPr bwMode="auto">
            <a:xfrm rot="18373820">
              <a:off x="222116" y="-337997"/>
              <a:ext cx="414393" cy="879495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  <a:gd name="connsiteX0" fmla="*/ 0 w 8890"/>
                <a:gd name="connsiteY0" fmla="*/ 0 h 10696"/>
                <a:gd name="connsiteX1" fmla="*/ 3449 w 8890"/>
                <a:gd name="connsiteY1" fmla="*/ 10696 h 10696"/>
                <a:gd name="connsiteX2" fmla="*/ 3449 w 8890"/>
                <a:gd name="connsiteY2" fmla="*/ 10696 h 10696"/>
                <a:gd name="connsiteX3" fmla="*/ 8890 w 8890"/>
                <a:gd name="connsiteY3" fmla="*/ 696 h 10696"/>
                <a:gd name="connsiteX4" fmla="*/ 0 w 8890"/>
                <a:gd name="connsiteY4" fmla="*/ 0 h 10696"/>
                <a:gd name="connsiteX0-1" fmla="*/ 0 w 7997"/>
                <a:gd name="connsiteY0-2" fmla="*/ 0 h 10000"/>
                <a:gd name="connsiteX1-3" fmla="*/ 3880 w 7997"/>
                <a:gd name="connsiteY1-4" fmla="*/ 10000 h 10000"/>
                <a:gd name="connsiteX2-5" fmla="*/ 3880 w 7997"/>
                <a:gd name="connsiteY2-6" fmla="*/ 10000 h 10000"/>
                <a:gd name="connsiteX3-7" fmla="*/ 7997 w 7997"/>
                <a:gd name="connsiteY3-8" fmla="*/ 2894 h 10000"/>
                <a:gd name="connsiteX4-9" fmla="*/ 0 w 7997"/>
                <a:gd name="connsiteY4-10" fmla="*/ 0 h 10000"/>
                <a:gd name="connsiteX0-11" fmla="*/ 0 w 18109"/>
                <a:gd name="connsiteY0-12" fmla="*/ 0 h 10000"/>
                <a:gd name="connsiteX1-13" fmla="*/ 4852 w 18109"/>
                <a:gd name="connsiteY1-14" fmla="*/ 10000 h 10000"/>
                <a:gd name="connsiteX2-15" fmla="*/ 4852 w 18109"/>
                <a:gd name="connsiteY2-16" fmla="*/ 10000 h 10000"/>
                <a:gd name="connsiteX3-17" fmla="*/ 18109 w 18109"/>
                <a:gd name="connsiteY3-18" fmla="*/ 5345 h 10000"/>
                <a:gd name="connsiteX4-19" fmla="*/ 0 w 18109"/>
                <a:gd name="connsiteY4-20" fmla="*/ 0 h 1000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8109" h="10000">
                  <a:moveTo>
                    <a:pt x="0" y="0"/>
                  </a:moveTo>
                  <a:lnTo>
                    <a:pt x="4852" y="10000"/>
                  </a:lnTo>
                  <a:lnTo>
                    <a:pt x="4852" y="10000"/>
                  </a:lnTo>
                  <a:lnTo>
                    <a:pt x="18109" y="5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>
                <a:solidFill>
                  <a:srgbClr val="FDB900">
                    <a:alpha val="99000"/>
                  </a:srgbClr>
                </a:solidFill>
              </a:endParaRPr>
            </a:p>
          </p:txBody>
        </p:sp>
        <p:sp>
          <p:nvSpPr>
            <p:cNvPr id="65" name="Freeform 26"/>
            <p:cNvSpPr/>
            <p:nvPr/>
          </p:nvSpPr>
          <p:spPr bwMode="auto">
            <a:xfrm>
              <a:off x="9029698" y="-37031"/>
              <a:ext cx="990985" cy="241663"/>
            </a:xfrm>
            <a:custGeom>
              <a:avLst/>
              <a:gdLst>
                <a:gd name="T0" fmla="*/ 640 w 783"/>
                <a:gd name="T1" fmla="*/ 0 h 673"/>
                <a:gd name="T2" fmla="*/ 332 w 783"/>
                <a:gd name="T3" fmla="*/ 0 h 673"/>
                <a:gd name="T4" fmla="*/ 0 w 783"/>
                <a:gd name="T5" fmla="*/ 673 h 673"/>
                <a:gd name="T6" fmla="*/ 783 w 783"/>
                <a:gd name="T7" fmla="*/ 384 h 673"/>
                <a:gd name="T8" fmla="*/ 640 w 783"/>
                <a:gd name="T9" fmla="*/ 0 h 673"/>
                <a:gd name="connsiteX0" fmla="*/ 8980 w 10000"/>
                <a:gd name="connsiteY0" fmla="*/ 6331 h 10000"/>
                <a:gd name="connsiteX1" fmla="*/ 424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5706 h 10000"/>
                <a:gd name="connsiteX4" fmla="*/ 8980 w 10000"/>
                <a:gd name="connsiteY4" fmla="*/ 6331 h 10000"/>
                <a:gd name="connsiteX0-1" fmla="*/ 8980 w 8980"/>
                <a:gd name="connsiteY0-2" fmla="*/ 6331 h 10000"/>
                <a:gd name="connsiteX1-3" fmla="*/ 4240 w 8980"/>
                <a:gd name="connsiteY1-4" fmla="*/ 0 h 10000"/>
                <a:gd name="connsiteX2-5" fmla="*/ 0 w 8980"/>
                <a:gd name="connsiteY2-6" fmla="*/ 10000 h 10000"/>
                <a:gd name="connsiteX3-7" fmla="*/ 7682 w 8980"/>
                <a:gd name="connsiteY3-8" fmla="*/ 8285 h 10000"/>
                <a:gd name="connsiteX4-9" fmla="*/ 8980 w 8980"/>
                <a:gd name="connsiteY4-10" fmla="*/ 6331 h 10000"/>
                <a:gd name="connsiteX0-11" fmla="*/ 10000 w 10000"/>
                <a:gd name="connsiteY0-12" fmla="*/ 0 h 3669"/>
                <a:gd name="connsiteX1-13" fmla="*/ 1243 w 10000"/>
                <a:gd name="connsiteY1-14" fmla="*/ 1407 h 3669"/>
                <a:gd name="connsiteX2-15" fmla="*/ 0 w 10000"/>
                <a:gd name="connsiteY2-16" fmla="*/ 3669 h 3669"/>
                <a:gd name="connsiteX3-17" fmla="*/ 8555 w 10000"/>
                <a:gd name="connsiteY3-18" fmla="*/ 1954 h 3669"/>
                <a:gd name="connsiteX4-19" fmla="*/ 10000 w 10000"/>
                <a:gd name="connsiteY4-20" fmla="*/ 0 h 3669"/>
                <a:gd name="connsiteX0-21" fmla="*/ 8878 w 8878"/>
                <a:gd name="connsiteY0-22" fmla="*/ 639 h 6165"/>
                <a:gd name="connsiteX1-23" fmla="*/ 1243 w 8878"/>
                <a:gd name="connsiteY1-24" fmla="*/ 0 h 6165"/>
                <a:gd name="connsiteX2-25" fmla="*/ 0 w 8878"/>
                <a:gd name="connsiteY2-26" fmla="*/ 6165 h 6165"/>
                <a:gd name="connsiteX3-27" fmla="*/ 8555 w 8878"/>
                <a:gd name="connsiteY3-28" fmla="*/ 1491 h 6165"/>
                <a:gd name="connsiteX4-29" fmla="*/ 8878 w 8878"/>
                <a:gd name="connsiteY4-30" fmla="*/ 639 h 6165"/>
              </a:gdLst>
              <a:ahLst/>
              <a:cxnLst>
                <a:cxn ang="0">
                  <a:pos x="connsiteX0-21" y="connsiteY0-22"/>
                </a:cxn>
                <a:cxn ang="0">
                  <a:pos x="connsiteX1-23" y="connsiteY1-24"/>
                </a:cxn>
                <a:cxn ang="0">
                  <a:pos x="connsiteX2-25" y="connsiteY2-26"/>
                </a:cxn>
                <a:cxn ang="0">
                  <a:pos x="connsiteX3-27" y="connsiteY3-28"/>
                </a:cxn>
                <a:cxn ang="0">
                  <a:pos x="connsiteX4-29" y="connsiteY4-30"/>
                </a:cxn>
              </a:cxnLst>
              <a:rect l="l" t="t" r="r" b="b"/>
              <a:pathLst>
                <a:path w="8878" h="6165">
                  <a:moveTo>
                    <a:pt x="8878" y="639"/>
                  </a:moveTo>
                  <a:lnTo>
                    <a:pt x="1243" y="0"/>
                  </a:lnTo>
                  <a:lnTo>
                    <a:pt x="0" y="6165"/>
                  </a:lnTo>
                  <a:lnTo>
                    <a:pt x="8555" y="1491"/>
                  </a:lnTo>
                  <a:lnTo>
                    <a:pt x="8878" y="639"/>
                  </a:lnTo>
                  <a:close/>
                </a:path>
              </a:pathLst>
            </a:custGeom>
            <a:solidFill>
              <a:srgbClr val="826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>
                <a:solidFill>
                  <a:schemeClr val="tx1">
                    <a:alpha val="99000"/>
                  </a:schemeClr>
                </a:solidFill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6678454" y="4642486"/>
            <a:ext cx="2478881" cy="1080611"/>
            <a:chOff x="7325374" y="4777503"/>
            <a:chExt cx="4883789" cy="2129365"/>
          </a:xfrm>
        </p:grpSpPr>
        <p:sp>
          <p:nvSpPr>
            <p:cNvPr id="67" name="Freeform 24"/>
            <p:cNvSpPr/>
            <p:nvPr/>
          </p:nvSpPr>
          <p:spPr bwMode="auto">
            <a:xfrm rot="10800000">
              <a:off x="11031618" y="4777503"/>
              <a:ext cx="1164443" cy="933878"/>
            </a:xfrm>
            <a:custGeom>
              <a:avLst/>
              <a:gdLst>
                <a:gd name="T0" fmla="*/ 285 w 1067"/>
                <a:gd name="T1" fmla="*/ 793 h 793"/>
                <a:gd name="T2" fmla="*/ 1067 w 1067"/>
                <a:gd name="T3" fmla="*/ 504 h 793"/>
                <a:gd name="T4" fmla="*/ 0 w 1067"/>
                <a:gd name="T5" fmla="*/ 0 h 793"/>
                <a:gd name="T6" fmla="*/ 285 w 1067"/>
                <a:gd name="T7" fmla="*/ 793 h 793"/>
                <a:gd name="connsiteX0" fmla="*/ 0 w 7329"/>
                <a:gd name="connsiteY0" fmla="*/ 8286 h 8286"/>
                <a:gd name="connsiteX1" fmla="*/ 7329 w 7329"/>
                <a:gd name="connsiteY1" fmla="*/ 4642 h 8286"/>
                <a:gd name="connsiteX2" fmla="*/ 4 w 7329"/>
                <a:gd name="connsiteY2" fmla="*/ 0 h 8286"/>
                <a:gd name="connsiteX3" fmla="*/ 0 w 7329"/>
                <a:gd name="connsiteY3" fmla="*/ 8286 h 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9" h="8286">
                  <a:moveTo>
                    <a:pt x="0" y="8286"/>
                  </a:moveTo>
                  <a:lnTo>
                    <a:pt x="7329" y="4642"/>
                  </a:lnTo>
                  <a:lnTo>
                    <a:pt x="4" y="0"/>
                  </a:lnTo>
                  <a:cubicBezTo>
                    <a:pt x="3" y="2762"/>
                    <a:pt x="1" y="5524"/>
                    <a:pt x="0" y="8286"/>
                  </a:cubicBez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p>
              <a:pPr marL="0" marR="0" lvl="0" indent="0" defTabSz="91440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Freeform 25"/>
            <p:cNvSpPr/>
            <p:nvPr/>
          </p:nvSpPr>
          <p:spPr bwMode="auto">
            <a:xfrm rot="10800000">
              <a:off x="8701256" y="5597567"/>
              <a:ext cx="1588816" cy="1092945"/>
            </a:xfrm>
            <a:custGeom>
              <a:avLst/>
              <a:gdLst>
                <a:gd name="T0" fmla="*/ 284 w 1067"/>
                <a:gd name="T1" fmla="*/ 769 h 769"/>
                <a:gd name="T2" fmla="*/ 1067 w 1067"/>
                <a:gd name="T3" fmla="*/ 481 h 769"/>
                <a:gd name="T4" fmla="*/ 0 w 1067"/>
                <a:gd name="T5" fmla="*/ 0 h 769"/>
                <a:gd name="T6" fmla="*/ 284 w 1067"/>
                <a:gd name="T7" fmla="*/ 769 h 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69">
                  <a:moveTo>
                    <a:pt x="284" y="769"/>
                  </a:moveTo>
                  <a:lnTo>
                    <a:pt x="1067" y="481"/>
                  </a:lnTo>
                  <a:lnTo>
                    <a:pt x="0" y="0"/>
                  </a:lnTo>
                  <a:lnTo>
                    <a:pt x="284" y="769"/>
                  </a:lnTo>
                  <a:close/>
                </a:path>
              </a:pathLst>
            </a:custGeom>
            <a:solidFill>
              <a:srgbClr val="826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pPr marL="0" marR="0" lvl="0" indent="0" defTabSz="91440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Freeform 26"/>
            <p:cNvSpPr/>
            <p:nvPr/>
          </p:nvSpPr>
          <p:spPr bwMode="auto">
            <a:xfrm rot="10800000">
              <a:off x="11454509" y="6084860"/>
              <a:ext cx="754654" cy="776204"/>
            </a:xfrm>
            <a:custGeom>
              <a:avLst/>
              <a:gdLst>
                <a:gd name="T0" fmla="*/ 640 w 783"/>
                <a:gd name="T1" fmla="*/ 0 h 673"/>
                <a:gd name="T2" fmla="*/ 332 w 783"/>
                <a:gd name="T3" fmla="*/ 0 h 673"/>
                <a:gd name="T4" fmla="*/ 0 w 783"/>
                <a:gd name="T5" fmla="*/ 673 h 673"/>
                <a:gd name="T6" fmla="*/ 783 w 783"/>
                <a:gd name="T7" fmla="*/ 384 h 673"/>
                <a:gd name="T8" fmla="*/ 640 w 783"/>
                <a:gd name="T9" fmla="*/ 0 h 673"/>
                <a:gd name="connsiteX0" fmla="*/ 4529 w 6355"/>
                <a:gd name="connsiteY0" fmla="*/ 0 h 8115"/>
                <a:gd name="connsiteX1" fmla="*/ 595 w 6355"/>
                <a:gd name="connsiteY1" fmla="*/ 0 h 8115"/>
                <a:gd name="connsiteX2" fmla="*/ 0 w 6355"/>
                <a:gd name="connsiteY2" fmla="*/ 8115 h 8115"/>
                <a:gd name="connsiteX3" fmla="*/ 6355 w 6355"/>
                <a:gd name="connsiteY3" fmla="*/ 5706 h 8115"/>
                <a:gd name="connsiteX4" fmla="*/ 4529 w 6355"/>
                <a:gd name="connsiteY4" fmla="*/ 0 h 8115"/>
                <a:gd name="connsiteX0-1" fmla="*/ 7312 w 10185"/>
                <a:gd name="connsiteY0-2" fmla="*/ 0 h 10000"/>
                <a:gd name="connsiteX1-3" fmla="*/ 78 w 10185"/>
                <a:gd name="connsiteY1-4" fmla="*/ 0 h 10000"/>
                <a:gd name="connsiteX2-5" fmla="*/ 185 w 10185"/>
                <a:gd name="connsiteY2-6" fmla="*/ 10000 h 10000"/>
                <a:gd name="connsiteX3-7" fmla="*/ 10185 w 10185"/>
                <a:gd name="connsiteY3-8" fmla="*/ 7031 h 10000"/>
                <a:gd name="connsiteX4-9" fmla="*/ 7312 w 10185"/>
                <a:gd name="connsiteY4-10" fmla="*/ 0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0185" h="10000">
                  <a:moveTo>
                    <a:pt x="7312" y="0"/>
                  </a:moveTo>
                  <a:lnTo>
                    <a:pt x="78" y="0"/>
                  </a:lnTo>
                  <a:cubicBezTo>
                    <a:pt x="-233" y="3333"/>
                    <a:pt x="497" y="6667"/>
                    <a:pt x="185" y="10000"/>
                  </a:cubicBezTo>
                  <a:lnTo>
                    <a:pt x="10185" y="7031"/>
                  </a:lnTo>
                  <a:lnTo>
                    <a:pt x="7312" y="0"/>
                  </a:lnTo>
                  <a:close/>
                </a:path>
              </a:pathLst>
            </a:custGeom>
            <a:solidFill>
              <a:srgbClr val="5FCACB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p>
              <a:pPr marL="0" marR="0" lvl="0" indent="0" defTabSz="91440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Freeform 27"/>
            <p:cNvSpPr/>
            <p:nvPr/>
          </p:nvSpPr>
          <p:spPr bwMode="auto">
            <a:xfrm rot="10800000">
              <a:off x="10290072" y="5188245"/>
              <a:ext cx="1164437" cy="1502267"/>
            </a:xfrm>
            <a:custGeom>
              <a:avLst/>
              <a:gdLst>
                <a:gd name="T0" fmla="*/ 284 w 782"/>
                <a:gd name="T1" fmla="*/ 1057 h 1057"/>
                <a:gd name="T2" fmla="*/ 782 w 782"/>
                <a:gd name="T3" fmla="*/ 0 h 1057"/>
                <a:gd name="T4" fmla="*/ 0 w 782"/>
                <a:gd name="T5" fmla="*/ 264 h 1057"/>
                <a:gd name="T6" fmla="*/ 284 w 782"/>
                <a:gd name="T7" fmla="*/ 1057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82" h="1057">
                  <a:moveTo>
                    <a:pt x="284" y="1057"/>
                  </a:moveTo>
                  <a:lnTo>
                    <a:pt x="782" y="0"/>
                  </a:lnTo>
                  <a:lnTo>
                    <a:pt x="0" y="264"/>
                  </a:lnTo>
                  <a:lnTo>
                    <a:pt x="284" y="1057"/>
                  </a:lnTo>
                  <a:close/>
                </a:path>
              </a:pathLst>
            </a:custGeom>
            <a:solidFill>
              <a:srgbClr val="5FCACB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p>
              <a:pPr marL="0" marR="0" lvl="0" indent="0" defTabSz="91440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Freeform 29"/>
            <p:cNvSpPr/>
            <p:nvPr/>
          </p:nvSpPr>
          <p:spPr bwMode="auto">
            <a:xfrm rot="10800000">
              <a:off x="7536819" y="6006888"/>
              <a:ext cx="1517342" cy="854174"/>
            </a:xfrm>
            <a:custGeom>
              <a:avLst/>
              <a:gdLst>
                <a:gd name="T0" fmla="*/ 308 w 1019"/>
                <a:gd name="T1" fmla="*/ 0 h 601"/>
                <a:gd name="T2" fmla="*/ 0 w 1019"/>
                <a:gd name="T3" fmla="*/ 0 h 601"/>
                <a:gd name="T4" fmla="*/ 237 w 1019"/>
                <a:gd name="T5" fmla="*/ 601 h 601"/>
                <a:gd name="T6" fmla="*/ 1019 w 1019"/>
                <a:gd name="T7" fmla="*/ 312 h 601"/>
                <a:gd name="T8" fmla="*/ 1019 w 1019"/>
                <a:gd name="T9" fmla="*/ 312 h 601"/>
                <a:gd name="T10" fmla="*/ 308 w 1019"/>
                <a:gd name="T11" fmla="*/ 0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9" h="601">
                  <a:moveTo>
                    <a:pt x="308" y="0"/>
                  </a:moveTo>
                  <a:lnTo>
                    <a:pt x="0" y="0"/>
                  </a:lnTo>
                  <a:lnTo>
                    <a:pt x="237" y="601"/>
                  </a:lnTo>
                  <a:lnTo>
                    <a:pt x="1019" y="312"/>
                  </a:lnTo>
                  <a:lnTo>
                    <a:pt x="1019" y="312"/>
                  </a:lnTo>
                  <a:lnTo>
                    <a:pt x="308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pPr marL="0" marR="0" lvl="0" indent="0" defTabSz="91440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Freeform 30"/>
            <p:cNvSpPr/>
            <p:nvPr/>
          </p:nvSpPr>
          <p:spPr bwMode="auto">
            <a:xfrm rot="10800000">
              <a:off x="7325374" y="6417631"/>
              <a:ext cx="388642" cy="443431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pPr marL="0" marR="0" lvl="0" indent="0" defTabSz="91440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Freeform 26"/>
            <p:cNvSpPr/>
            <p:nvPr/>
          </p:nvSpPr>
          <p:spPr bwMode="auto">
            <a:xfrm rot="10800000">
              <a:off x="9362034" y="6690512"/>
              <a:ext cx="929528" cy="216356"/>
            </a:xfrm>
            <a:custGeom>
              <a:avLst/>
              <a:gdLst>
                <a:gd name="T0" fmla="*/ 640 w 783"/>
                <a:gd name="T1" fmla="*/ 0 h 673"/>
                <a:gd name="T2" fmla="*/ 332 w 783"/>
                <a:gd name="T3" fmla="*/ 0 h 673"/>
                <a:gd name="T4" fmla="*/ 0 w 783"/>
                <a:gd name="T5" fmla="*/ 673 h 673"/>
                <a:gd name="T6" fmla="*/ 783 w 783"/>
                <a:gd name="T7" fmla="*/ 384 h 673"/>
                <a:gd name="T8" fmla="*/ 640 w 783"/>
                <a:gd name="T9" fmla="*/ 0 h 673"/>
                <a:gd name="connsiteX0" fmla="*/ 8980 w 10000"/>
                <a:gd name="connsiteY0" fmla="*/ 6331 h 10000"/>
                <a:gd name="connsiteX1" fmla="*/ 424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5706 h 10000"/>
                <a:gd name="connsiteX4" fmla="*/ 8980 w 10000"/>
                <a:gd name="connsiteY4" fmla="*/ 6331 h 10000"/>
                <a:gd name="connsiteX0-1" fmla="*/ 8980 w 8980"/>
                <a:gd name="connsiteY0-2" fmla="*/ 6331 h 10000"/>
                <a:gd name="connsiteX1-3" fmla="*/ 4240 w 8980"/>
                <a:gd name="connsiteY1-4" fmla="*/ 0 h 10000"/>
                <a:gd name="connsiteX2-5" fmla="*/ 0 w 8980"/>
                <a:gd name="connsiteY2-6" fmla="*/ 10000 h 10000"/>
                <a:gd name="connsiteX3-7" fmla="*/ 7682 w 8980"/>
                <a:gd name="connsiteY3-8" fmla="*/ 8285 h 10000"/>
                <a:gd name="connsiteX4-9" fmla="*/ 8980 w 8980"/>
                <a:gd name="connsiteY4-10" fmla="*/ 6331 h 10000"/>
                <a:gd name="connsiteX0-11" fmla="*/ 10000 w 10000"/>
                <a:gd name="connsiteY0-12" fmla="*/ 0 h 3669"/>
                <a:gd name="connsiteX1-13" fmla="*/ 1243 w 10000"/>
                <a:gd name="connsiteY1-14" fmla="*/ 1407 h 3669"/>
                <a:gd name="connsiteX2-15" fmla="*/ 0 w 10000"/>
                <a:gd name="connsiteY2-16" fmla="*/ 3669 h 3669"/>
                <a:gd name="connsiteX3-17" fmla="*/ 8555 w 10000"/>
                <a:gd name="connsiteY3-18" fmla="*/ 1954 h 3669"/>
                <a:gd name="connsiteX4-19" fmla="*/ 10000 w 10000"/>
                <a:gd name="connsiteY4-20" fmla="*/ 0 h 3669"/>
                <a:gd name="connsiteX0-21" fmla="*/ 8878 w 8878"/>
                <a:gd name="connsiteY0-22" fmla="*/ 639 h 6165"/>
                <a:gd name="connsiteX1-23" fmla="*/ 1243 w 8878"/>
                <a:gd name="connsiteY1-24" fmla="*/ 0 h 6165"/>
                <a:gd name="connsiteX2-25" fmla="*/ 0 w 8878"/>
                <a:gd name="connsiteY2-26" fmla="*/ 6165 h 6165"/>
                <a:gd name="connsiteX3-27" fmla="*/ 8555 w 8878"/>
                <a:gd name="connsiteY3-28" fmla="*/ 1491 h 6165"/>
                <a:gd name="connsiteX4-29" fmla="*/ 8878 w 8878"/>
                <a:gd name="connsiteY4-30" fmla="*/ 639 h 6165"/>
              </a:gdLst>
              <a:ahLst/>
              <a:cxnLst>
                <a:cxn ang="0">
                  <a:pos x="connsiteX0-21" y="connsiteY0-22"/>
                </a:cxn>
                <a:cxn ang="0">
                  <a:pos x="connsiteX1-23" y="connsiteY1-24"/>
                </a:cxn>
                <a:cxn ang="0">
                  <a:pos x="connsiteX2-25" y="connsiteY2-26"/>
                </a:cxn>
                <a:cxn ang="0">
                  <a:pos x="connsiteX3-27" y="connsiteY3-28"/>
                </a:cxn>
                <a:cxn ang="0">
                  <a:pos x="connsiteX4-29" y="connsiteY4-30"/>
                </a:cxn>
              </a:cxnLst>
              <a:rect l="l" t="t" r="r" b="b"/>
              <a:pathLst>
                <a:path w="8878" h="6165">
                  <a:moveTo>
                    <a:pt x="8878" y="639"/>
                  </a:moveTo>
                  <a:lnTo>
                    <a:pt x="1243" y="0"/>
                  </a:lnTo>
                  <a:lnTo>
                    <a:pt x="0" y="6165"/>
                  </a:lnTo>
                  <a:lnTo>
                    <a:pt x="8555" y="1491"/>
                  </a:lnTo>
                  <a:lnTo>
                    <a:pt x="8878" y="639"/>
                  </a:lnTo>
                  <a:close/>
                </a:path>
              </a:pathLst>
            </a:custGeom>
            <a:solidFill>
              <a:srgbClr val="826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pPr marL="0" marR="0" lvl="0" indent="0" defTabSz="91440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75" name="文本框 74"/>
          <p:cNvSpPr txBox="1"/>
          <p:nvPr/>
        </p:nvSpPr>
        <p:spPr>
          <a:xfrm>
            <a:off x="-476" y="3579814"/>
            <a:ext cx="9144000" cy="8655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</a:pPr>
            <a:r>
              <a:rPr lang="zh-CN" sz="21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</a:rPr>
              <a:t>授课人：王志珍</a:t>
            </a:r>
            <a:endParaRPr lang="zh-CN" sz="21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</a:endParaRPr>
          </a:p>
          <a:p>
            <a:pPr algn="ctr">
              <a:lnSpc>
                <a:spcPct val="120000"/>
              </a:lnSpc>
            </a:pPr>
            <a:r>
              <a:rPr lang="zh-CN" sz="21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sym typeface="+mn-ea"/>
              </a:rPr>
              <a:t>工作单位：广东广雅中学</a:t>
            </a:r>
            <a:endParaRPr lang="zh-CN" sz="21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 userDrawn="1"/>
        </p:nvSpPr>
        <p:spPr>
          <a:xfrm>
            <a:off x="4104245" y="112606"/>
            <a:ext cx="1234456" cy="4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教学分析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5338700" y="206152"/>
            <a:ext cx="0" cy="2700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 userDrawn="1"/>
        </p:nvCxnSpPr>
        <p:spPr>
          <a:xfrm>
            <a:off x="6573146" y="206152"/>
            <a:ext cx="0" cy="2700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 userDrawn="1"/>
        </p:nvCxnSpPr>
        <p:spPr>
          <a:xfrm>
            <a:off x="7818176" y="206152"/>
            <a:ext cx="0" cy="2700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 userDrawn="1"/>
        </p:nvSpPr>
        <p:spPr>
          <a:xfrm>
            <a:off x="5338691" y="112606"/>
            <a:ext cx="1234456" cy="4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</a:t>
            </a:r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目标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 userDrawn="1"/>
        </p:nvSpPr>
        <p:spPr>
          <a:xfrm>
            <a:off x="6573146" y="112606"/>
            <a:ext cx="1234456" cy="4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algn="ctr"/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教学过程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 userDrawn="1"/>
        </p:nvSpPr>
        <p:spPr>
          <a:xfrm>
            <a:off x="7807602" y="112606"/>
            <a:ext cx="1234456" cy="4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</a:t>
            </a:r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反思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840105" y="177960"/>
            <a:ext cx="3097054" cy="36830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有氧呼吸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3" name="组合 72"/>
          <p:cNvGrpSpPr/>
          <p:nvPr/>
        </p:nvGrpSpPr>
        <p:grpSpPr>
          <a:xfrm>
            <a:off x="2112204" y="259357"/>
            <a:ext cx="249011" cy="180332"/>
            <a:chOff x="2731845" y="207068"/>
            <a:chExt cx="497103" cy="360000"/>
          </a:xfrm>
        </p:grpSpPr>
        <p:sp>
          <p:nvSpPr>
            <p:cNvPr id="74" name="燕尾形 73"/>
            <p:cNvSpPr/>
            <p:nvPr/>
          </p:nvSpPr>
          <p:spPr>
            <a:xfrm flipH="1">
              <a:off x="2731845" y="207068"/>
              <a:ext cx="252000" cy="360000"/>
            </a:xfrm>
            <a:prstGeom prst="chevron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/>
            </a:p>
          </p:txBody>
        </p:sp>
        <p:sp>
          <p:nvSpPr>
            <p:cNvPr id="75" name="燕尾形 74"/>
            <p:cNvSpPr/>
            <p:nvPr/>
          </p:nvSpPr>
          <p:spPr>
            <a:xfrm flipH="1">
              <a:off x="2976948" y="207068"/>
              <a:ext cx="252000" cy="360000"/>
            </a:xfrm>
            <a:prstGeom prst="chevron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/>
            </a:p>
          </p:txBody>
        </p:sp>
      </p:grpSp>
      <p:graphicFrame>
        <p:nvGraphicFramePr>
          <p:cNvPr id="9" name="表格 8"/>
          <p:cNvGraphicFramePr/>
          <p:nvPr>
            <p:custDataLst>
              <p:tags r:id="rId1"/>
            </p:custDataLst>
          </p:nvPr>
        </p:nvGraphicFramePr>
        <p:xfrm>
          <a:off x="1136650" y="1782445"/>
          <a:ext cx="7168515" cy="257048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725805"/>
                <a:gridCol w="1369695"/>
                <a:gridCol w="1598295"/>
                <a:gridCol w="1673225"/>
                <a:gridCol w="701675"/>
                <a:gridCol w="1099820"/>
              </a:tblGrid>
              <a:tr h="59055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阶段</a:t>
                      </a:r>
                      <a:endParaRPr lang="zh-CN" sz="16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场所</a:t>
                      </a:r>
                      <a:endParaRPr lang="zh-CN" sz="16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反应物</a:t>
                      </a:r>
                      <a:endParaRPr lang="zh-CN" sz="16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产物</a:t>
                      </a:r>
                      <a:endParaRPr lang="zh-CN" sz="16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能量</a:t>
                      </a:r>
                      <a:endParaRPr lang="zh-CN" sz="16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6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是否需O</a:t>
                      </a:r>
                      <a:r>
                        <a:rPr lang="zh-CN" sz="1600" baseline="-250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2</a:t>
                      </a:r>
                      <a:endParaRPr lang="zh-CN" sz="1600" baseline="-250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6604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一</a:t>
                      </a:r>
                      <a:endParaRPr lang="zh-CN" altLang="en-US" sz="16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600" b="1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细胞质基质</a:t>
                      </a:r>
                      <a:endParaRPr lang="zh-CN" sz="1600" b="1">
                        <a:solidFill>
                          <a:srgbClr val="0000C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600" b="1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葡萄糖</a:t>
                      </a:r>
                      <a:endParaRPr lang="zh-CN" sz="1600" b="1">
                        <a:solidFill>
                          <a:srgbClr val="0000C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600" b="1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丙酮酸</a:t>
                      </a:r>
                      <a:r>
                        <a:rPr lang="en-US" altLang="zh-CN" sz="1600" b="1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+[H]</a:t>
                      </a:r>
                      <a:endParaRPr lang="en-US" altLang="zh-CN" sz="1600" b="1">
                        <a:solidFill>
                          <a:srgbClr val="0000C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600" b="1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少量</a:t>
                      </a:r>
                      <a:endParaRPr lang="zh-CN" sz="1600" b="1">
                        <a:solidFill>
                          <a:srgbClr val="0000C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600" b="1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否</a:t>
                      </a:r>
                      <a:endParaRPr lang="zh-CN" sz="1600" b="1">
                        <a:solidFill>
                          <a:srgbClr val="0000C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6591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二</a:t>
                      </a:r>
                      <a:endParaRPr lang="zh-CN" sz="16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600" b="1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线粒体基质</a:t>
                      </a:r>
                      <a:endParaRPr lang="zh-CN" sz="1600" b="1">
                        <a:solidFill>
                          <a:srgbClr val="0000C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600" b="1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丙酮酸</a:t>
                      </a:r>
                      <a:r>
                        <a:rPr lang="en-US" altLang="zh-CN" sz="1600" b="1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+H</a:t>
                      </a:r>
                      <a:r>
                        <a:rPr lang="en-US" altLang="zh-CN" sz="1600" b="1" baseline="-2500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2</a:t>
                      </a:r>
                      <a:r>
                        <a:rPr lang="en-US" altLang="zh-CN" sz="1600" b="1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O</a:t>
                      </a:r>
                      <a:endParaRPr lang="en-US" altLang="zh-CN" sz="1600" b="1">
                        <a:solidFill>
                          <a:srgbClr val="0000C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sz="1600" b="1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CO</a:t>
                      </a:r>
                      <a:r>
                        <a:rPr sz="1600" b="1" baseline="-2500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2</a:t>
                      </a:r>
                      <a:r>
                        <a:rPr sz="1600" b="1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+</a:t>
                      </a:r>
                      <a:r>
                        <a:rPr lang="en-US" altLang="zh-CN" sz="1600" b="1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[H]</a:t>
                      </a:r>
                      <a:endParaRPr lang="en-US" altLang="zh-CN" sz="1600" b="1" baseline="-25000">
                        <a:solidFill>
                          <a:srgbClr val="0000C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600" b="1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少量</a:t>
                      </a:r>
                      <a:endParaRPr lang="zh-CN" sz="1600" b="1">
                        <a:solidFill>
                          <a:srgbClr val="0000C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600" b="1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否</a:t>
                      </a:r>
                      <a:endParaRPr lang="zh-CN" sz="1600" b="1">
                        <a:solidFill>
                          <a:srgbClr val="0000C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6604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三</a:t>
                      </a:r>
                      <a:endParaRPr lang="zh-CN" sz="16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600" b="1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线粒体内膜</a:t>
                      </a:r>
                      <a:endParaRPr lang="zh-CN" sz="1600" b="1">
                        <a:solidFill>
                          <a:srgbClr val="0000C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 b="1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[H]+O</a:t>
                      </a:r>
                      <a:r>
                        <a:rPr lang="en-US" altLang="zh-CN" sz="1600" b="1" baseline="-2500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2</a:t>
                      </a:r>
                      <a:endParaRPr lang="en-US" altLang="zh-CN" sz="1600" b="1" baseline="-25000">
                        <a:solidFill>
                          <a:srgbClr val="0000C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 b="1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H</a:t>
                      </a:r>
                      <a:r>
                        <a:rPr lang="en-US" altLang="zh-CN" sz="1600" b="1" baseline="-2500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2</a:t>
                      </a:r>
                      <a:r>
                        <a:rPr lang="en-US" altLang="zh-CN" sz="1600" b="1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O</a:t>
                      </a:r>
                      <a:endParaRPr lang="en-US" altLang="zh-CN" sz="1600" b="1">
                        <a:solidFill>
                          <a:srgbClr val="0000C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600" b="1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大量</a:t>
                      </a:r>
                      <a:endParaRPr lang="zh-CN" sz="1600" b="1">
                        <a:solidFill>
                          <a:srgbClr val="0000C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600" b="1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是</a:t>
                      </a:r>
                      <a:endParaRPr lang="zh-CN" sz="1600" b="1">
                        <a:solidFill>
                          <a:srgbClr val="0000C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7" name="文本框 46"/>
          <p:cNvSpPr txBox="1"/>
          <p:nvPr/>
        </p:nvSpPr>
        <p:spPr>
          <a:xfrm>
            <a:off x="4882515" y="4352925"/>
            <a:ext cx="158305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839629" y="810579"/>
            <a:ext cx="1641634" cy="37766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7" rIns="51435" bIns="25717" rtlCol="0" anchor="ctr"/>
          <a:p>
            <a:pPr algn="ctr"/>
            <a:r>
              <a:rPr lang="zh-CN" sz="2100" b="1" strike="noStrike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创设</a:t>
            </a:r>
            <a:r>
              <a:rPr lang="zh-CN" sz="21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悬念</a:t>
            </a:r>
            <a:endParaRPr lang="zh-CN" sz="2100" b="1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AutoShape 37"/>
          <p:cNvSpPr/>
          <p:nvPr/>
        </p:nvSpPr>
        <p:spPr>
          <a:xfrm>
            <a:off x="2981801" y="833915"/>
            <a:ext cx="381476" cy="350996"/>
          </a:xfrm>
          <a:prstGeom prst="rightArrow">
            <a:avLst>
              <a:gd name="adj1" fmla="val 50000"/>
              <a:gd name="adj2" fmla="val 44368"/>
            </a:avLst>
          </a:prstGeom>
          <a:solidFill>
            <a:schemeClr val="bg1">
              <a:lumMod val="75000"/>
            </a:schemeClr>
          </a:solidFill>
          <a:ln w="9525">
            <a:noFill/>
            <a:miter/>
          </a:ln>
        </p:spPr>
        <p:txBody>
          <a:bodyPr wrap="none" anchor="ctr"/>
          <a:p>
            <a:pPr lvl="0"/>
            <a:endParaRPr sz="135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3822383" y="812007"/>
            <a:ext cx="1661160" cy="377666"/>
          </a:xfrm>
          <a:prstGeom prst="roundRect">
            <a:avLst/>
          </a:prstGeom>
          <a:solidFill>
            <a:srgbClr val="30A8C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7" rIns="51435" bIns="25717" rtlCol="0" anchor="ctr"/>
          <a:p>
            <a:pPr algn="ctr"/>
            <a:r>
              <a:rPr lang="zh-CN" sz="2100" b="1" strike="noStrike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科学探究</a:t>
            </a:r>
            <a:endParaRPr lang="zh-CN" sz="2100" b="1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AutoShape 37"/>
          <p:cNvSpPr/>
          <p:nvPr/>
        </p:nvSpPr>
        <p:spPr>
          <a:xfrm>
            <a:off x="6002655" y="833915"/>
            <a:ext cx="381476" cy="350996"/>
          </a:xfrm>
          <a:prstGeom prst="rightArrow">
            <a:avLst>
              <a:gd name="adj1" fmla="val 50000"/>
              <a:gd name="adj2" fmla="val 44368"/>
            </a:avLst>
          </a:prstGeom>
          <a:solidFill>
            <a:schemeClr val="bg1">
              <a:lumMod val="75000"/>
            </a:schemeClr>
          </a:solidFill>
          <a:ln w="9525">
            <a:noFill/>
            <a:miter/>
          </a:ln>
        </p:spPr>
        <p:txBody>
          <a:bodyPr wrap="none" anchor="ctr"/>
          <a:p>
            <a:pPr lvl="0"/>
            <a:endParaRPr sz="135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6913721" y="820580"/>
            <a:ext cx="1592104" cy="37766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7" rIns="51435" bIns="25717" rtlCol="0" anchor="ctr"/>
          <a:p>
            <a:pPr algn="ctr"/>
            <a:r>
              <a:rPr lang="zh-CN" sz="2100" b="1" strike="noStrike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归纳总结</a:t>
            </a:r>
            <a:endParaRPr lang="zh-CN" sz="2100" b="1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 userDrawn="1"/>
        </p:nvSpPr>
        <p:spPr>
          <a:xfrm>
            <a:off x="4104245" y="112606"/>
            <a:ext cx="1234456" cy="4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教学分析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5338700" y="206152"/>
            <a:ext cx="0" cy="2700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 userDrawn="1"/>
        </p:nvCxnSpPr>
        <p:spPr>
          <a:xfrm>
            <a:off x="6573146" y="206152"/>
            <a:ext cx="0" cy="2700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 userDrawn="1"/>
        </p:nvCxnSpPr>
        <p:spPr>
          <a:xfrm>
            <a:off x="7818176" y="206152"/>
            <a:ext cx="0" cy="2700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 userDrawn="1"/>
        </p:nvSpPr>
        <p:spPr>
          <a:xfrm>
            <a:off x="5338691" y="112606"/>
            <a:ext cx="1234456" cy="4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</a:t>
            </a:r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目标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 userDrawn="1"/>
        </p:nvSpPr>
        <p:spPr>
          <a:xfrm>
            <a:off x="6573146" y="112606"/>
            <a:ext cx="1234456" cy="4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algn="ctr"/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教学过程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 userDrawn="1"/>
        </p:nvSpPr>
        <p:spPr>
          <a:xfrm>
            <a:off x="7807602" y="112606"/>
            <a:ext cx="1234456" cy="4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</a:t>
            </a:r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反思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840105" y="177960"/>
            <a:ext cx="3097054" cy="36830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有氧呼吸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3" name="组合 72"/>
          <p:cNvGrpSpPr/>
          <p:nvPr/>
        </p:nvGrpSpPr>
        <p:grpSpPr>
          <a:xfrm>
            <a:off x="2112204" y="259357"/>
            <a:ext cx="249011" cy="180332"/>
            <a:chOff x="2731845" y="207068"/>
            <a:chExt cx="497103" cy="360000"/>
          </a:xfrm>
        </p:grpSpPr>
        <p:sp>
          <p:nvSpPr>
            <p:cNvPr id="74" name="燕尾形 73"/>
            <p:cNvSpPr/>
            <p:nvPr/>
          </p:nvSpPr>
          <p:spPr>
            <a:xfrm flipH="1">
              <a:off x="2731845" y="207068"/>
              <a:ext cx="252000" cy="360000"/>
            </a:xfrm>
            <a:prstGeom prst="chevron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/>
            </a:p>
          </p:txBody>
        </p:sp>
        <p:sp>
          <p:nvSpPr>
            <p:cNvPr id="75" name="燕尾形 74"/>
            <p:cNvSpPr/>
            <p:nvPr/>
          </p:nvSpPr>
          <p:spPr>
            <a:xfrm flipH="1">
              <a:off x="2976948" y="207068"/>
              <a:ext cx="252000" cy="360000"/>
            </a:xfrm>
            <a:prstGeom prst="chevron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/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494030" y="1297940"/>
            <a:ext cx="8061325" cy="70675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p>
            <a:pPr marL="0" indent="266700" algn="l"/>
            <a:r>
              <a:rPr lang="en-US" altLang="zh-CN" sz="2000" b="1" u="none">
                <a:solidFill>
                  <a:srgbClr val="00000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Q1</a:t>
            </a:r>
            <a:r>
              <a:rPr lang="zh-CN" altLang="en-US" sz="2000" b="1" u="none">
                <a:solidFill>
                  <a:srgbClr val="000000"/>
                </a:solidFill>
                <a:latin typeface="Times New Roman" panose="02020603050405020304" charset="0"/>
                <a:ea typeface="楷体" panose="02010609060101010101" charset="-122"/>
                <a:cs typeface="楷体" panose="02010609060101010101" charset="-122"/>
              </a:rPr>
              <a:t>：</a:t>
            </a:r>
            <a:r>
              <a:rPr lang="zh-CN" altLang="en-US" sz="2000" b="1">
                <a:solidFill>
                  <a:srgbClr val="000000"/>
                </a:solidFill>
                <a:latin typeface="Times New Roman" panose="02020603050405020304" charset="0"/>
                <a:ea typeface="楷体" panose="02010609060101010101" charset="-122"/>
                <a:sym typeface="+mn-ea"/>
              </a:rPr>
              <a:t>如果以反应式的形式来表示有氧呼吸，反应物、生成物、</a:t>
            </a:r>
            <a:r>
              <a:rPr lang="zh-CN" altLang="en-US" sz="2000" b="1">
                <a:solidFill>
                  <a:srgbClr val="000000"/>
                </a:solidFill>
                <a:latin typeface="Times New Roman" panose="02020603050405020304" charset="0"/>
                <a:ea typeface="楷体" panose="02010609060101010101" charset="-122"/>
                <a:sym typeface="+mn-ea"/>
              </a:rPr>
              <a:t>反应</a:t>
            </a:r>
            <a:endParaRPr lang="zh-CN" altLang="en-US" sz="2000" b="1">
              <a:solidFill>
                <a:srgbClr val="000000"/>
              </a:solidFill>
              <a:latin typeface="Times New Roman" panose="02020603050405020304" charset="0"/>
              <a:ea typeface="楷体" panose="02010609060101010101" charset="-122"/>
              <a:sym typeface="+mn-ea"/>
            </a:endParaRPr>
          </a:p>
          <a:p>
            <a:pPr marL="0" indent="266700" algn="l"/>
            <a:r>
              <a:rPr lang="zh-CN" altLang="en-US" sz="2000" b="1">
                <a:solidFill>
                  <a:srgbClr val="000000"/>
                </a:solidFill>
                <a:latin typeface="Times New Roman" panose="02020603050405020304" charset="0"/>
                <a:ea typeface="楷体" panose="02010609060101010101" charset="-122"/>
                <a:sym typeface="+mn-ea"/>
              </a:rPr>
              <a:t>         的条件</a:t>
            </a:r>
            <a:r>
              <a:rPr lang="zh-CN" altLang="en-US" sz="2000" b="1">
                <a:solidFill>
                  <a:srgbClr val="000000"/>
                </a:solidFill>
                <a:latin typeface="Times New Roman" panose="02020603050405020304" charset="0"/>
                <a:ea typeface="楷体" panose="02010609060101010101" charset="-122"/>
                <a:sym typeface="+mn-ea"/>
              </a:rPr>
              <a:t>是什么？</a:t>
            </a:r>
            <a:endParaRPr lang="zh-CN" altLang="en-US" sz="2000" b="1" u="none">
              <a:solidFill>
                <a:srgbClr val="000000"/>
              </a:solidFill>
              <a:latin typeface="Times New Roman" panose="02020603050405020304" charset="0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475355" y="1607185"/>
            <a:ext cx="1143000" cy="5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square" rtlCol="0" anchor="t">
            <a:spAutoFit/>
          </a:bodyPr>
          <a:p>
            <a:pPr algn="ctr"/>
            <a:r>
              <a:rPr lang="en-US" altLang="zh-CN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？</a:t>
            </a:r>
            <a:endParaRPr lang="zh-CN" altLang="en-US" sz="2800" b="1" baseline="-25000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001385" y="1626870"/>
            <a:ext cx="1143000" cy="5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square" rtlCol="0" anchor="t">
            <a:spAutoFit/>
          </a:bodyPr>
          <a:p>
            <a:pPr algn="ctr"/>
            <a:r>
              <a:rPr lang="en-US" altLang="zh-CN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？</a:t>
            </a:r>
            <a:endParaRPr lang="zh-CN" altLang="en-US" sz="2800" b="1" baseline="-25000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1905" y="1826895"/>
            <a:ext cx="6736715" cy="576580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3272790" y="2030730"/>
            <a:ext cx="981075" cy="3727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rgbClr val="A9A57C">
              <a:shade val="50000"/>
            </a:srgbClr>
          </a:lnRef>
          <a:fillRef idx="1">
            <a:srgbClr val="A9A57C"/>
          </a:fillRef>
          <a:effectRef idx="0">
            <a:srgbClr val="A9A57C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3" name="直接连接符 22"/>
          <p:cNvCxnSpPr/>
          <p:nvPr/>
        </p:nvCxnSpPr>
        <p:spPr>
          <a:xfrm>
            <a:off x="3566160" y="2030730"/>
            <a:ext cx="556260" cy="469900"/>
          </a:xfrm>
          <a:prstGeom prst="line">
            <a:avLst/>
          </a:prstGeom>
          <a:ln w="57150">
            <a:solidFill>
              <a:srgbClr val="000000"/>
            </a:solidFill>
          </a:ln>
        </p:spPr>
        <p:style>
          <a:lnRef idx="1">
            <a:srgbClr val="A9A57C"/>
          </a:lnRef>
          <a:fillRef idx="0">
            <a:srgbClr val="A9A57C"/>
          </a:fillRef>
          <a:effectRef idx="0">
            <a:srgbClr val="A9A57C"/>
          </a:effectRef>
          <a:fontRef idx="minor">
            <a:srgbClr val="2F2B20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6294755" y="1981835"/>
            <a:ext cx="556260" cy="469900"/>
          </a:xfrm>
          <a:prstGeom prst="line">
            <a:avLst/>
          </a:prstGeom>
          <a:ln w="57150">
            <a:solidFill>
              <a:srgbClr val="000000"/>
            </a:solidFill>
          </a:ln>
        </p:spPr>
        <p:style>
          <a:lnRef idx="1">
            <a:srgbClr val="A9A57C"/>
          </a:lnRef>
          <a:fillRef idx="0">
            <a:srgbClr val="A9A57C"/>
          </a:fillRef>
          <a:effectRef idx="0">
            <a:srgbClr val="A9A57C"/>
          </a:effectRef>
          <a:fontRef idx="minor">
            <a:srgbClr val="2F2B20"/>
          </a:fontRef>
        </p:style>
      </p:cxnSp>
      <p:pic>
        <p:nvPicPr>
          <p:cNvPr id="25" name="图片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440" y="1826895"/>
            <a:ext cx="6986905" cy="849630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5039360" y="2767330"/>
            <a:ext cx="3985260" cy="2769870"/>
            <a:chOff x="3793" y="2035"/>
            <a:chExt cx="9138" cy="6482"/>
          </a:xfrm>
        </p:grpSpPr>
        <p:sp>
          <p:nvSpPr>
            <p:cNvPr id="27" name="椭圆 26"/>
            <p:cNvSpPr/>
            <p:nvPr/>
          </p:nvSpPr>
          <p:spPr>
            <a:xfrm>
              <a:off x="3793" y="2035"/>
              <a:ext cx="9139" cy="6483"/>
            </a:xfrm>
            <a:prstGeom prst="ellipse">
              <a:avLst/>
            </a:prstGeom>
            <a:solidFill>
              <a:srgbClr val="F2E7CB"/>
            </a:solidFill>
            <a:ln>
              <a:solidFill>
                <a:srgbClr val="F2E7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/>
            </a:p>
          </p:txBody>
        </p:sp>
        <p:pic>
          <p:nvPicPr>
            <p:cNvPr id="29" name="图片 2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40" t="16852" r="5956" b="18889"/>
            <a:stretch>
              <a:fillRect/>
            </a:stretch>
          </p:blipFill>
          <p:spPr>
            <a:xfrm>
              <a:off x="4493" y="2430"/>
              <a:ext cx="6683" cy="5482"/>
            </a:xfrm>
            <a:custGeom>
              <a:avLst/>
              <a:gdLst>
                <a:gd name="connsiteX0" fmla="*/ 4000500 w 5372100"/>
                <a:gd name="connsiteY0" fmla="*/ 0 h 4406900"/>
                <a:gd name="connsiteX1" fmla="*/ 4749800 w 5372100"/>
                <a:gd name="connsiteY1" fmla="*/ 88900 h 4406900"/>
                <a:gd name="connsiteX2" fmla="*/ 5346700 w 5372100"/>
                <a:gd name="connsiteY2" fmla="*/ 533400 h 4406900"/>
                <a:gd name="connsiteX3" fmla="*/ 5334000 w 5372100"/>
                <a:gd name="connsiteY3" fmla="*/ 1244600 h 4406900"/>
                <a:gd name="connsiteX4" fmla="*/ 5372100 w 5372100"/>
                <a:gd name="connsiteY4" fmla="*/ 2019300 h 4406900"/>
                <a:gd name="connsiteX5" fmla="*/ 5346700 w 5372100"/>
                <a:gd name="connsiteY5" fmla="*/ 3213100 h 4406900"/>
                <a:gd name="connsiteX6" fmla="*/ 4800600 w 5372100"/>
                <a:gd name="connsiteY6" fmla="*/ 3987800 h 4406900"/>
                <a:gd name="connsiteX7" fmla="*/ 2730500 w 5372100"/>
                <a:gd name="connsiteY7" fmla="*/ 4406900 h 4406900"/>
                <a:gd name="connsiteX8" fmla="*/ 1257300 w 5372100"/>
                <a:gd name="connsiteY8" fmla="*/ 4381500 h 4406900"/>
                <a:gd name="connsiteX9" fmla="*/ 533400 w 5372100"/>
                <a:gd name="connsiteY9" fmla="*/ 4127500 h 4406900"/>
                <a:gd name="connsiteX10" fmla="*/ 165100 w 5372100"/>
                <a:gd name="connsiteY10" fmla="*/ 3390900 h 4406900"/>
                <a:gd name="connsiteX11" fmla="*/ 12700 w 5372100"/>
                <a:gd name="connsiteY11" fmla="*/ 2933700 h 4406900"/>
                <a:gd name="connsiteX12" fmla="*/ 50800 w 5372100"/>
                <a:gd name="connsiteY12" fmla="*/ 2489200 h 4406900"/>
                <a:gd name="connsiteX13" fmla="*/ 0 w 5372100"/>
                <a:gd name="connsiteY13" fmla="*/ 2032000 h 4406900"/>
                <a:gd name="connsiteX14" fmla="*/ 203200 w 5372100"/>
                <a:gd name="connsiteY14" fmla="*/ 1790700 h 4406900"/>
                <a:gd name="connsiteX15" fmla="*/ 622300 w 5372100"/>
                <a:gd name="connsiteY15" fmla="*/ 1803400 h 4406900"/>
                <a:gd name="connsiteX16" fmla="*/ 1143000 w 5372100"/>
                <a:gd name="connsiteY16" fmla="*/ 1854200 h 4406900"/>
                <a:gd name="connsiteX17" fmla="*/ 1282700 w 5372100"/>
                <a:gd name="connsiteY17" fmla="*/ 1358900 h 4406900"/>
                <a:gd name="connsiteX18" fmla="*/ 2641600 w 5372100"/>
                <a:gd name="connsiteY18" fmla="*/ 1193800 h 4406900"/>
                <a:gd name="connsiteX19" fmla="*/ 2844800 w 5372100"/>
                <a:gd name="connsiteY19" fmla="*/ 152400 h 4406900"/>
                <a:gd name="connsiteX20" fmla="*/ 3416300 w 5372100"/>
                <a:gd name="connsiteY20" fmla="*/ 25400 h 440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372100" h="4406900">
                  <a:moveTo>
                    <a:pt x="4000500" y="0"/>
                  </a:moveTo>
                  <a:lnTo>
                    <a:pt x="4749800" y="88900"/>
                  </a:lnTo>
                  <a:lnTo>
                    <a:pt x="5346700" y="533400"/>
                  </a:lnTo>
                  <a:lnTo>
                    <a:pt x="5334000" y="1244600"/>
                  </a:lnTo>
                  <a:lnTo>
                    <a:pt x="5372100" y="2019300"/>
                  </a:lnTo>
                  <a:lnTo>
                    <a:pt x="5346700" y="3213100"/>
                  </a:lnTo>
                  <a:lnTo>
                    <a:pt x="4800600" y="3987800"/>
                  </a:lnTo>
                  <a:lnTo>
                    <a:pt x="2730500" y="4406900"/>
                  </a:lnTo>
                  <a:lnTo>
                    <a:pt x="1257300" y="4381500"/>
                  </a:lnTo>
                  <a:lnTo>
                    <a:pt x="533400" y="4127500"/>
                  </a:lnTo>
                  <a:lnTo>
                    <a:pt x="165100" y="3390900"/>
                  </a:lnTo>
                  <a:lnTo>
                    <a:pt x="12700" y="2933700"/>
                  </a:lnTo>
                  <a:lnTo>
                    <a:pt x="50800" y="2489200"/>
                  </a:lnTo>
                  <a:lnTo>
                    <a:pt x="0" y="2032000"/>
                  </a:lnTo>
                  <a:lnTo>
                    <a:pt x="203200" y="1790700"/>
                  </a:lnTo>
                  <a:lnTo>
                    <a:pt x="622300" y="1803400"/>
                  </a:lnTo>
                  <a:lnTo>
                    <a:pt x="1143000" y="1854200"/>
                  </a:lnTo>
                  <a:lnTo>
                    <a:pt x="1282700" y="1358900"/>
                  </a:lnTo>
                  <a:lnTo>
                    <a:pt x="2641600" y="1193800"/>
                  </a:lnTo>
                  <a:lnTo>
                    <a:pt x="2844800" y="152400"/>
                  </a:lnTo>
                  <a:lnTo>
                    <a:pt x="3416300" y="25400"/>
                  </a:lnTo>
                  <a:close/>
                </a:path>
              </a:pathLst>
            </a:custGeom>
          </p:spPr>
        </p:pic>
      </p:grpSp>
      <p:sp>
        <p:nvSpPr>
          <p:cNvPr id="7" name="圆角矩形 6"/>
          <p:cNvSpPr/>
          <p:nvPr/>
        </p:nvSpPr>
        <p:spPr>
          <a:xfrm>
            <a:off x="839629" y="801054"/>
            <a:ext cx="1641634" cy="37766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7" rIns="51435" bIns="25717" rtlCol="0" anchor="ctr"/>
          <a:p>
            <a:pPr algn="ctr"/>
            <a:r>
              <a:rPr lang="zh-CN" sz="2100" b="1" strike="noStrike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创设</a:t>
            </a:r>
            <a:r>
              <a:rPr lang="zh-CN" sz="21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悬念</a:t>
            </a:r>
            <a:endParaRPr lang="zh-CN" sz="2100" b="1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AutoShape 37"/>
          <p:cNvSpPr/>
          <p:nvPr/>
        </p:nvSpPr>
        <p:spPr>
          <a:xfrm>
            <a:off x="2981801" y="824390"/>
            <a:ext cx="381476" cy="350996"/>
          </a:xfrm>
          <a:prstGeom prst="rightArrow">
            <a:avLst>
              <a:gd name="adj1" fmla="val 50000"/>
              <a:gd name="adj2" fmla="val 44368"/>
            </a:avLst>
          </a:prstGeom>
          <a:solidFill>
            <a:schemeClr val="bg1">
              <a:lumMod val="75000"/>
            </a:schemeClr>
          </a:solidFill>
          <a:ln w="9525">
            <a:noFill/>
            <a:miter/>
          </a:ln>
        </p:spPr>
        <p:txBody>
          <a:bodyPr wrap="none" anchor="ctr"/>
          <a:p>
            <a:pPr lvl="0"/>
            <a:endParaRPr sz="135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3822383" y="802482"/>
            <a:ext cx="1661160" cy="37766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7" rIns="51435" bIns="25717" rtlCol="0" anchor="ctr"/>
          <a:p>
            <a:pPr algn="ctr"/>
            <a:r>
              <a:rPr lang="zh-CN" sz="2100" b="1" strike="noStrike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科学探究</a:t>
            </a:r>
            <a:endParaRPr lang="zh-CN" sz="2100" b="1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AutoShape 37"/>
          <p:cNvSpPr/>
          <p:nvPr/>
        </p:nvSpPr>
        <p:spPr>
          <a:xfrm>
            <a:off x="6002655" y="824390"/>
            <a:ext cx="381476" cy="350996"/>
          </a:xfrm>
          <a:prstGeom prst="rightArrow">
            <a:avLst>
              <a:gd name="adj1" fmla="val 50000"/>
              <a:gd name="adj2" fmla="val 44368"/>
            </a:avLst>
          </a:prstGeom>
          <a:solidFill>
            <a:schemeClr val="bg1">
              <a:lumMod val="75000"/>
            </a:schemeClr>
          </a:solidFill>
          <a:ln w="9525">
            <a:noFill/>
            <a:miter/>
          </a:ln>
        </p:spPr>
        <p:txBody>
          <a:bodyPr wrap="none" anchor="ctr"/>
          <a:p>
            <a:pPr lvl="0"/>
            <a:endParaRPr sz="135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6913721" y="811055"/>
            <a:ext cx="1592104" cy="377666"/>
          </a:xfrm>
          <a:prstGeom prst="roundRect">
            <a:avLst/>
          </a:prstGeom>
          <a:solidFill>
            <a:srgbClr val="30A8C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7" rIns="51435" bIns="25717" rtlCol="0" anchor="ctr"/>
          <a:p>
            <a:pPr algn="ctr"/>
            <a:r>
              <a:rPr lang="zh-CN" sz="2100" b="1" strike="noStrike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归纳总结</a:t>
            </a:r>
            <a:endParaRPr lang="zh-CN" sz="2100" b="1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圆角矩形 3"/>
          <p:cNvSpPr>
            <a:spLocks noChangeArrowheads="1"/>
          </p:cNvSpPr>
          <p:nvPr/>
        </p:nvSpPr>
        <p:spPr bwMode="auto">
          <a:xfrm>
            <a:off x="494030" y="3218180"/>
            <a:ext cx="4214495" cy="1869440"/>
          </a:xfrm>
          <a:prstGeom prst="roundRect">
            <a:avLst>
              <a:gd name="adj" fmla="val 9083"/>
            </a:avLst>
          </a:prstGeom>
          <a:noFill/>
          <a:ln w="12700">
            <a:solidFill>
              <a:srgbClr val="ADBACA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endParaRPr lang="zh-CN" altLang="en-US" spc="30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33" name="矩形 4"/>
          <p:cNvSpPr>
            <a:spLocks noChangeArrowheads="1"/>
          </p:cNvSpPr>
          <p:nvPr/>
        </p:nvSpPr>
        <p:spPr bwMode="auto">
          <a:xfrm>
            <a:off x="494030" y="3362325"/>
            <a:ext cx="4104640" cy="175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20000"/>
              </a:spcBef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细胞在</a:t>
            </a:r>
            <a:r>
              <a:rPr lang="zh-CN" altLang="en-US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氧气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的参与下，通过多种酶的催化作用，把</a:t>
            </a:r>
            <a:r>
              <a:rPr lang="zh-CN" altLang="en-US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葡萄糖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等有机物</a:t>
            </a:r>
            <a:r>
              <a:rPr lang="zh-CN" altLang="en-US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彻底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氧化分解，产生出</a:t>
            </a:r>
            <a:r>
              <a:rPr kumimoji="1" lang="en-US" altLang="zh-CN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CO</a:t>
            </a:r>
            <a:r>
              <a:rPr kumimoji="1" lang="en-US" altLang="zh-CN" b="1" baseline="-250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和</a:t>
            </a:r>
            <a:r>
              <a:rPr kumimoji="1" lang="en-US" altLang="zh-CN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H</a:t>
            </a:r>
            <a:r>
              <a:rPr kumimoji="1" lang="en-US" altLang="zh-CN" b="1" baseline="-250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kumimoji="1" lang="en-US" altLang="zh-CN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O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，释放</a:t>
            </a:r>
            <a:r>
              <a:rPr lang="zh-CN" altLang="en-US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能量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，生成</a:t>
            </a:r>
            <a:r>
              <a:rPr lang="zh-CN" altLang="en-US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大量</a:t>
            </a:r>
            <a:r>
              <a:rPr lang="en-US" altLang="zh-CN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ATP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的过程。</a:t>
            </a:r>
            <a:endParaRPr lang="zh-CN" altLang="en-US" b="1" spc="3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4" name="圆角矩形 7"/>
          <p:cNvSpPr>
            <a:spLocks noChangeArrowheads="1"/>
          </p:cNvSpPr>
          <p:nvPr/>
        </p:nvSpPr>
        <p:spPr bwMode="auto">
          <a:xfrm>
            <a:off x="2197100" y="2947035"/>
            <a:ext cx="1100455" cy="462280"/>
          </a:xfrm>
          <a:prstGeom prst="roundRect">
            <a:avLst>
              <a:gd name="adj" fmla="val 16667"/>
            </a:avLst>
          </a:prstGeom>
          <a:solidFill>
            <a:srgbClr val="A0BF0D"/>
          </a:solidFill>
          <a:ln>
            <a:noFill/>
          </a:ln>
        </p:spPr>
        <p:txBody>
          <a:bodyPr anchor="ctr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概念</a:t>
            </a:r>
            <a:endParaRPr lang="zh-CN" altLang="en-US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16" grpId="0"/>
      <p:bldP spid="17" grpId="0"/>
      <p:bldP spid="22" grpId="1" bldLvl="0" animBg="1"/>
      <p:bldP spid="11" grpId="0" bldLvl="0" animBg="1"/>
      <p:bldP spid="32" grpId="0" bldLvl="0" animBg="1"/>
      <p:bldP spid="33" grpId="0"/>
      <p:bldP spid="34" grpId="0" bldLvl="0" animBg="1"/>
      <p:bldP spid="100" grpId="0"/>
      <p:bldP spid="16" grpId="1"/>
      <p:bldP spid="1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 userDrawn="1"/>
        </p:nvSpPr>
        <p:spPr>
          <a:xfrm>
            <a:off x="4104245" y="112606"/>
            <a:ext cx="1234456" cy="4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教学分析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5338700" y="206152"/>
            <a:ext cx="0" cy="2700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 userDrawn="1"/>
        </p:nvCxnSpPr>
        <p:spPr>
          <a:xfrm>
            <a:off x="6573146" y="206152"/>
            <a:ext cx="0" cy="2700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 userDrawn="1"/>
        </p:nvCxnSpPr>
        <p:spPr>
          <a:xfrm>
            <a:off x="7818176" y="206152"/>
            <a:ext cx="0" cy="2700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 userDrawn="1"/>
        </p:nvSpPr>
        <p:spPr>
          <a:xfrm>
            <a:off x="5338691" y="112606"/>
            <a:ext cx="1234456" cy="4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</a:t>
            </a:r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目标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 userDrawn="1"/>
        </p:nvSpPr>
        <p:spPr>
          <a:xfrm>
            <a:off x="6573146" y="112606"/>
            <a:ext cx="1234456" cy="4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algn="ctr"/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教学过程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 userDrawn="1"/>
        </p:nvSpPr>
        <p:spPr>
          <a:xfrm>
            <a:off x="7807602" y="112606"/>
            <a:ext cx="1234456" cy="4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</a:t>
            </a:r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反思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462530" y="765175"/>
            <a:ext cx="4644390" cy="378460"/>
            <a:chOff x="3878" y="1205"/>
            <a:chExt cx="7314" cy="596"/>
          </a:xfrm>
        </p:grpSpPr>
        <p:sp>
          <p:nvSpPr>
            <p:cNvPr id="7" name="圆角矩形 6"/>
            <p:cNvSpPr/>
            <p:nvPr/>
          </p:nvSpPr>
          <p:spPr>
            <a:xfrm>
              <a:off x="3878" y="1205"/>
              <a:ext cx="2585" cy="595"/>
            </a:xfrm>
            <a:prstGeom prst="roundRect">
              <a:avLst/>
            </a:prstGeom>
            <a:solidFill>
              <a:srgbClr val="30A8C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35" tIns="25717" rIns="51435" bIns="25717" rtlCol="0" anchor="ctr"/>
            <a:p>
              <a:pPr algn="ctr"/>
              <a:r>
                <a:rPr lang="zh-CN" sz="2100" b="1" strike="noStrike" noProof="1">
                  <a:latin typeface="微软雅黑" panose="020B0503020204020204" pitchFamily="34" charset="-122"/>
                  <a:ea typeface="微软雅黑" panose="020B0503020204020204" pitchFamily="34" charset="-122"/>
                </a:rPr>
                <a:t>学生自学</a:t>
              </a:r>
              <a:endParaRPr lang="zh-CN" sz="2100" b="1" strike="noStrike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AutoShape 37"/>
            <p:cNvSpPr/>
            <p:nvPr/>
          </p:nvSpPr>
          <p:spPr>
            <a:xfrm>
              <a:off x="7252" y="1241"/>
              <a:ext cx="601" cy="553"/>
            </a:xfrm>
            <a:prstGeom prst="rightArrow">
              <a:avLst>
                <a:gd name="adj1" fmla="val 50000"/>
                <a:gd name="adj2" fmla="val 44368"/>
              </a:avLst>
            </a:prstGeom>
            <a:gradFill rotWithShape="0">
              <a:gsLst>
                <a:gs pos="0">
                  <a:srgbClr val="FFFFFF"/>
                </a:gs>
                <a:gs pos="28000">
                  <a:srgbClr val="9999FF"/>
                </a:gs>
              </a:gsLst>
              <a:lin ang="0" scaled="1"/>
            </a:gradFill>
            <a:ln w="9525">
              <a:noFill/>
              <a:miter/>
            </a:ln>
          </p:spPr>
          <p:txBody>
            <a:bodyPr wrap="none" anchor="ctr"/>
            <a:p>
              <a:pPr lvl="0"/>
              <a:endParaRPr sz="1350" dirty="0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8576" y="1207"/>
              <a:ext cx="2616" cy="595"/>
            </a:xfrm>
            <a:prstGeom prst="roundRect">
              <a:avLst/>
            </a:prstGeom>
            <a:solidFill>
              <a:srgbClr val="30A8C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35" tIns="25717" rIns="51435" bIns="25717" rtlCol="0" anchor="ctr"/>
            <a:p>
              <a:pPr algn="ctr"/>
              <a:r>
                <a:rPr lang="zh-CN" sz="2100" b="1" strike="noStrike" noProof="1">
                  <a:latin typeface="微软雅黑" panose="020B0503020204020204" pitchFamily="34" charset="-122"/>
                  <a:ea typeface="微软雅黑" panose="020B0503020204020204" pitchFamily="34" charset="-122"/>
                </a:rPr>
                <a:t>小组合作</a:t>
              </a:r>
              <a:endParaRPr lang="zh-CN" sz="2100" b="1" strike="noStrike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1" name="矩形 60"/>
          <p:cNvSpPr/>
          <p:nvPr/>
        </p:nvSpPr>
        <p:spPr>
          <a:xfrm>
            <a:off x="964565" y="189865"/>
            <a:ext cx="1436370" cy="36830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无氧呼吸</a:t>
            </a:r>
            <a:endParaRPr lang="zh-CN" altLang="en-US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2277939" y="272057"/>
            <a:ext cx="249011" cy="180332"/>
            <a:chOff x="2731845" y="207068"/>
            <a:chExt cx="497103" cy="360000"/>
          </a:xfrm>
        </p:grpSpPr>
        <p:sp>
          <p:nvSpPr>
            <p:cNvPr id="63" name="燕尾形 62"/>
            <p:cNvSpPr/>
            <p:nvPr/>
          </p:nvSpPr>
          <p:spPr>
            <a:xfrm flipH="1">
              <a:off x="2731845" y="207068"/>
              <a:ext cx="252000" cy="360000"/>
            </a:xfrm>
            <a:prstGeom prst="chevron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/>
            </a:p>
          </p:txBody>
        </p:sp>
        <p:sp>
          <p:nvSpPr>
            <p:cNvPr id="64" name="燕尾形 63"/>
            <p:cNvSpPr/>
            <p:nvPr/>
          </p:nvSpPr>
          <p:spPr>
            <a:xfrm flipH="1">
              <a:off x="2976948" y="207068"/>
              <a:ext cx="252000" cy="360000"/>
            </a:xfrm>
            <a:prstGeom prst="chevron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/>
            </a:p>
          </p:txBody>
        </p:sp>
      </p:grpSp>
      <p:graphicFrame>
        <p:nvGraphicFramePr>
          <p:cNvPr id="10" name="表格 9"/>
          <p:cNvGraphicFramePr/>
          <p:nvPr>
            <p:custDataLst>
              <p:tags r:id="rId1"/>
            </p:custDataLst>
          </p:nvPr>
        </p:nvGraphicFramePr>
        <p:xfrm>
          <a:off x="877887" y="1399602"/>
          <a:ext cx="7306310" cy="38531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490855"/>
                <a:gridCol w="1673860"/>
                <a:gridCol w="2226945"/>
                <a:gridCol w="2914650"/>
              </a:tblGrid>
              <a:tr h="431800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en-US" sz="1600" spc="12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57150" marB="5715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spc="12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比较项目</a:t>
                      </a:r>
                      <a:endParaRPr lang="en-US" sz="1600" spc="12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57150" marB="5715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spc="12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有氧呼吸</a:t>
                      </a:r>
                      <a:endParaRPr lang="en-US" sz="1600" spc="12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57150" marB="5715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spc="12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无氧呼吸</a:t>
                      </a:r>
                      <a:endParaRPr lang="en-US" sz="1600" spc="12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57150" marB="5715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  <a:solidFill>
                      <a:schemeClr val="bg1"/>
                    </a:solidFill>
                  </a:tcPr>
                </a:tc>
              </a:tr>
              <a:tr h="393700">
                <a:tc rowSpan="5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spc="12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不同点</a:t>
                      </a:r>
                      <a:endParaRPr lang="en-US" sz="1400" b="1" spc="12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57150" marB="5715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spc="12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反应物</a:t>
                      </a:r>
                      <a:endParaRPr lang="en-US" altLang="en-US" sz="1400" b="1" spc="12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57150" marB="5715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spc="12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主要是C</a:t>
                      </a:r>
                      <a:r>
                        <a:rPr lang="en-US" sz="1400" b="1" spc="120" baseline="-2500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6</a:t>
                      </a:r>
                      <a:r>
                        <a:rPr lang="en-US" sz="1400" b="1" spc="12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H</a:t>
                      </a:r>
                      <a:r>
                        <a:rPr lang="en-US" sz="1400" b="1" spc="120" baseline="-2500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12</a:t>
                      </a:r>
                      <a:r>
                        <a:rPr lang="en-US" sz="1400" b="1" spc="12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O</a:t>
                      </a:r>
                      <a:r>
                        <a:rPr lang="en-US" sz="1400" b="1" spc="120" baseline="-2500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6</a:t>
                      </a:r>
                      <a:endParaRPr lang="en-US" altLang="en-US" sz="1400" b="1" spc="120" baseline="-25000">
                        <a:solidFill>
                          <a:srgbClr val="0000C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77800" marR="177800" marT="57150" marB="5715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spc="12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主要是C</a:t>
                      </a:r>
                      <a:r>
                        <a:rPr lang="en-US" sz="1400" b="1" spc="120" baseline="-2500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6</a:t>
                      </a:r>
                      <a:r>
                        <a:rPr lang="en-US" sz="1400" b="1" spc="12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H</a:t>
                      </a:r>
                      <a:r>
                        <a:rPr lang="en-US" sz="1400" b="1" spc="120" baseline="-2500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12</a:t>
                      </a:r>
                      <a:r>
                        <a:rPr lang="en-US" sz="1400" b="1" spc="12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O</a:t>
                      </a:r>
                      <a:r>
                        <a:rPr lang="en-US" sz="1400" b="1" spc="120" baseline="-2500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6</a:t>
                      </a:r>
                      <a:endParaRPr lang="en-US" altLang="en-US" sz="1400" b="1" spc="120">
                        <a:solidFill>
                          <a:srgbClr val="0000C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77800" marR="177800" marT="57150" marB="5715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  <a:solidFill>
                      <a:schemeClr val="bg1"/>
                    </a:solidFill>
                  </a:tcPr>
                </a:tc>
              </a:tr>
              <a:tr h="393700"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spc="12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有无氧参加</a:t>
                      </a:r>
                      <a:endParaRPr lang="en-US" altLang="en-US" sz="1400" b="1" spc="12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57150" marB="5715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spc="12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有</a:t>
                      </a:r>
                      <a:endParaRPr lang="en-US" altLang="en-US" sz="1400" b="1" spc="120">
                        <a:solidFill>
                          <a:srgbClr val="0000C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57150" marB="5715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spc="12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无</a:t>
                      </a:r>
                      <a:endParaRPr lang="en-US" altLang="en-US" sz="1400" b="1" spc="120">
                        <a:solidFill>
                          <a:srgbClr val="0000C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57150" marB="5715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  <a:solidFill>
                      <a:schemeClr val="bg1"/>
                    </a:solidFill>
                  </a:tcPr>
                </a:tc>
              </a:tr>
              <a:tr h="393700"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spc="12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最终生成物</a:t>
                      </a:r>
                      <a:endParaRPr lang="en-US" altLang="en-US" sz="1400" b="1" spc="12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57150" marB="5715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spc="12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CO</a:t>
                      </a:r>
                      <a:r>
                        <a:rPr lang="en-US" sz="1400" b="1" spc="120" baseline="-2500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en-US" sz="1400" b="1" spc="12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+H</a:t>
                      </a:r>
                      <a:r>
                        <a:rPr lang="en-US" sz="1400" b="1" spc="120" baseline="-2500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en-US" sz="1400" b="1" spc="12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</a:t>
                      </a:r>
                      <a:endParaRPr lang="en-US" altLang="en-US" sz="1400" b="1" spc="120">
                        <a:solidFill>
                          <a:srgbClr val="0000C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57150" marB="5715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spc="12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CO</a:t>
                      </a:r>
                      <a:r>
                        <a:rPr lang="en-US" sz="1400" b="1" spc="120" baseline="-2500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</a:t>
                      </a:r>
                      <a:r>
                        <a:rPr lang="en-US" sz="1400" b="1" spc="12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+C</a:t>
                      </a:r>
                      <a:r>
                        <a:rPr lang="en-US" sz="1400" b="1" spc="120" baseline="-2500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</a:t>
                      </a:r>
                      <a:r>
                        <a:rPr lang="en-US" sz="1400" b="1" spc="12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H</a:t>
                      </a:r>
                      <a:r>
                        <a:rPr lang="en-US" sz="1400" b="1" spc="120" baseline="-2500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5</a:t>
                      </a:r>
                      <a:r>
                        <a:rPr lang="en-US" sz="1400" b="1" spc="12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OH或C</a:t>
                      </a:r>
                      <a:r>
                        <a:rPr lang="en-US" sz="1400" b="1" spc="120" baseline="-2500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</a:t>
                      </a:r>
                      <a:r>
                        <a:rPr lang="en-US" sz="1400" b="1" spc="12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H</a:t>
                      </a:r>
                      <a:r>
                        <a:rPr lang="en-US" sz="1400" b="1" spc="120" baseline="-2500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6</a:t>
                      </a:r>
                      <a:r>
                        <a:rPr lang="en-US" sz="1400" b="1" spc="12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O</a:t>
                      </a:r>
                      <a:r>
                        <a:rPr lang="en-US" sz="1400" b="1" spc="120" baseline="-2500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</a:t>
                      </a:r>
                      <a:endParaRPr lang="en-US" altLang="en-US" sz="1400" b="1" spc="120" baseline="-25000">
                        <a:solidFill>
                          <a:srgbClr val="0000C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77800" marR="177800" marT="57150" marB="5715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  <a:solidFill>
                      <a:schemeClr val="bg1"/>
                    </a:solidFill>
                  </a:tcPr>
                </a:tc>
              </a:tr>
              <a:tr h="393700"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spc="12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产生能量多少</a:t>
                      </a:r>
                      <a:endParaRPr lang="en-US" altLang="en-US" sz="1400" b="1" spc="12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57150" marB="5715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spc="12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多</a:t>
                      </a:r>
                      <a:endParaRPr lang="en-US" altLang="en-US" sz="1400" b="1" spc="120">
                        <a:solidFill>
                          <a:srgbClr val="0000C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57150" marB="5715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spc="12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少</a:t>
                      </a:r>
                      <a:endParaRPr lang="en-US" altLang="en-US" sz="1400" b="1" spc="120">
                        <a:solidFill>
                          <a:srgbClr val="0000C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57150" marB="5715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  <a:solidFill>
                      <a:schemeClr val="bg1"/>
                    </a:solidFill>
                  </a:tcPr>
                </a:tc>
              </a:tr>
              <a:tr h="393700"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spc="12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进行部位</a:t>
                      </a:r>
                      <a:endParaRPr lang="en-US" altLang="en-US" sz="1400" b="1" spc="12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57150" marB="5715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spc="12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细胞质基质+线粒体</a:t>
                      </a:r>
                      <a:endParaRPr lang="en-US" altLang="en-US" sz="1400" b="1" spc="120">
                        <a:solidFill>
                          <a:srgbClr val="0000C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77800" marR="177800" marT="57150" marB="5715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spc="12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细胞质基质</a:t>
                      </a:r>
                      <a:endParaRPr lang="en-US" altLang="en-US" sz="1400" b="1" spc="120">
                        <a:solidFill>
                          <a:srgbClr val="0000C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57150" marB="5715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  <a:solidFill>
                      <a:schemeClr val="bg1"/>
                    </a:solidFill>
                  </a:tcPr>
                </a:tc>
              </a:tr>
              <a:tr h="665480">
                <a:tc rowSpan="3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spc="12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相同点</a:t>
                      </a:r>
                      <a:endParaRPr lang="en-US" altLang="en-US" sz="1400" b="1" spc="12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57150" marB="5715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spc="12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过程</a:t>
                      </a:r>
                      <a:endParaRPr lang="en-US" altLang="en-US" sz="1400" b="1" spc="12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57150" marB="5715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spc="12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第一阶段都是</a:t>
                      </a:r>
                      <a:r>
                        <a:rPr lang="en-US" sz="1400" b="1" spc="12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C</a:t>
                      </a:r>
                      <a:r>
                        <a:rPr lang="en-US" sz="1400" b="1" spc="120" baseline="-2500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6</a:t>
                      </a:r>
                      <a:r>
                        <a:rPr lang="en-US" sz="1400" b="1" spc="12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H</a:t>
                      </a:r>
                      <a:r>
                        <a:rPr lang="en-US" sz="1400" b="1" spc="120" baseline="-2500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12</a:t>
                      </a:r>
                      <a:r>
                        <a:rPr lang="en-US" sz="1400" b="1" spc="12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O</a:t>
                      </a:r>
                      <a:r>
                        <a:rPr lang="en-US" sz="1400" b="1" spc="120" baseline="-2500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6</a:t>
                      </a:r>
                      <a:r>
                        <a:rPr lang="en-US" sz="1400" b="1" spc="12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分解成丙酮酸，都在细胞质基质中进行</a:t>
                      </a:r>
                      <a:endParaRPr lang="en-US" altLang="en-US" sz="1400" b="1" spc="120">
                        <a:solidFill>
                          <a:srgbClr val="0000C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77800" marR="177800" marT="57150" marB="5715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  <a:solidFill>
                      <a:schemeClr val="bg1"/>
                    </a:solidFill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</a:tr>
              <a:tr h="393700"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spc="12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实质</a:t>
                      </a:r>
                      <a:endParaRPr lang="en-US" altLang="en-US" sz="1400" b="1" spc="12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57150" marB="5715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spc="12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分解有机物、释放能量、产生ATP</a:t>
                      </a:r>
                      <a:endParaRPr lang="en-US" altLang="en-US" sz="1400" b="1" spc="120">
                        <a:solidFill>
                          <a:srgbClr val="0000C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77800" marR="177800" marT="57150" marB="5715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  <a:solidFill>
                      <a:schemeClr val="bg1"/>
                    </a:solidFill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</a:tr>
              <a:tr h="393700"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spc="12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意义</a:t>
                      </a:r>
                      <a:endParaRPr lang="en-US" altLang="en-US" sz="1400" b="1" spc="12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57150" marB="5715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spc="12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为生物各项生命活动提供能量</a:t>
                      </a:r>
                      <a:endParaRPr lang="en-US" altLang="en-US" sz="1400" b="1" spc="120">
                        <a:solidFill>
                          <a:srgbClr val="0000C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57150" marB="5715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  <a:solidFill>
                      <a:schemeClr val="bg1"/>
                    </a:solidFill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 userDrawn="1"/>
        </p:nvSpPr>
        <p:spPr>
          <a:xfrm>
            <a:off x="4104245" y="112606"/>
            <a:ext cx="1234456" cy="4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教学分析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5338700" y="206152"/>
            <a:ext cx="0" cy="2700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 userDrawn="1"/>
        </p:nvCxnSpPr>
        <p:spPr>
          <a:xfrm>
            <a:off x="6573146" y="206152"/>
            <a:ext cx="0" cy="2700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 userDrawn="1"/>
        </p:nvCxnSpPr>
        <p:spPr>
          <a:xfrm>
            <a:off x="7818176" y="206152"/>
            <a:ext cx="0" cy="2700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 userDrawn="1"/>
        </p:nvSpPr>
        <p:spPr>
          <a:xfrm>
            <a:off x="5338691" y="112606"/>
            <a:ext cx="1234456" cy="4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</a:t>
            </a:r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目标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 userDrawn="1"/>
        </p:nvSpPr>
        <p:spPr>
          <a:xfrm>
            <a:off x="6573146" y="112606"/>
            <a:ext cx="1234456" cy="4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algn="ctr"/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教学过程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 userDrawn="1"/>
        </p:nvSpPr>
        <p:spPr>
          <a:xfrm>
            <a:off x="7807602" y="112606"/>
            <a:ext cx="1234456" cy="4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</a:t>
            </a:r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反思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964565" y="189865"/>
            <a:ext cx="1436370" cy="36830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细胞呼吸</a:t>
            </a:r>
            <a:endParaRPr lang="zh-CN" altLang="en-US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2277939" y="272057"/>
            <a:ext cx="249011" cy="180332"/>
            <a:chOff x="2731845" y="207068"/>
            <a:chExt cx="497103" cy="360000"/>
          </a:xfrm>
        </p:grpSpPr>
        <p:sp>
          <p:nvSpPr>
            <p:cNvPr id="63" name="燕尾形 62"/>
            <p:cNvSpPr/>
            <p:nvPr/>
          </p:nvSpPr>
          <p:spPr>
            <a:xfrm flipH="1">
              <a:off x="2731845" y="207068"/>
              <a:ext cx="252000" cy="360000"/>
            </a:xfrm>
            <a:prstGeom prst="chevron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/>
            </a:p>
          </p:txBody>
        </p:sp>
        <p:sp>
          <p:nvSpPr>
            <p:cNvPr id="64" name="燕尾形 63"/>
            <p:cNvSpPr/>
            <p:nvPr/>
          </p:nvSpPr>
          <p:spPr>
            <a:xfrm flipH="1">
              <a:off x="2976948" y="207068"/>
              <a:ext cx="252000" cy="360000"/>
            </a:xfrm>
            <a:prstGeom prst="chevron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/>
            </a:p>
          </p:txBody>
        </p:sp>
      </p:grpSp>
      <p:sp>
        <p:nvSpPr>
          <p:cNvPr id="32" name="圆角矩形 3"/>
          <p:cNvSpPr>
            <a:spLocks noChangeArrowheads="1"/>
          </p:cNvSpPr>
          <p:nvPr/>
        </p:nvSpPr>
        <p:spPr bwMode="auto">
          <a:xfrm>
            <a:off x="1195070" y="2418715"/>
            <a:ext cx="6888480" cy="1215390"/>
          </a:xfrm>
          <a:prstGeom prst="roundRect">
            <a:avLst>
              <a:gd name="adj" fmla="val 9083"/>
            </a:avLst>
          </a:prstGeom>
          <a:noFill/>
          <a:ln w="12700">
            <a:solidFill>
              <a:srgbClr val="ADBACA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endParaRPr lang="zh-CN" altLang="en-US" spc="30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33" name="矩形 4"/>
          <p:cNvSpPr>
            <a:spLocks noChangeArrowheads="1"/>
          </p:cNvSpPr>
          <p:nvPr/>
        </p:nvSpPr>
        <p:spPr bwMode="auto">
          <a:xfrm>
            <a:off x="1248410" y="2578100"/>
            <a:ext cx="6899910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20000"/>
              </a:spcBef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细胞呼吸是指</a:t>
            </a:r>
            <a:r>
              <a:rPr lang="zh-CN" altLang="en-US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有机物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在细胞内经过一系列的氧化分解，生成二氧化碳或其他产物，</a:t>
            </a:r>
            <a:r>
              <a:rPr lang="zh-CN" altLang="en-US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释放能量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并产生</a:t>
            </a:r>
            <a:r>
              <a:rPr lang="en-US" altLang="zh-CN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ATP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的过程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b="1" spc="3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4" name="圆角矩形 7"/>
          <p:cNvSpPr>
            <a:spLocks noChangeArrowheads="1"/>
          </p:cNvSpPr>
          <p:nvPr/>
        </p:nvSpPr>
        <p:spPr bwMode="auto">
          <a:xfrm>
            <a:off x="4140200" y="2147570"/>
            <a:ext cx="1100455" cy="462280"/>
          </a:xfrm>
          <a:prstGeom prst="roundRect">
            <a:avLst>
              <a:gd name="adj" fmla="val 16667"/>
            </a:avLst>
          </a:prstGeom>
          <a:solidFill>
            <a:srgbClr val="A0BF0D"/>
          </a:solidFill>
          <a:ln>
            <a:noFill/>
          </a:ln>
        </p:spPr>
        <p:txBody>
          <a:bodyPr anchor="ctr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概念</a:t>
            </a:r>
            <a:endParaRPr lang="zh-CN" altLang="en-US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388870" y="1185545"/>
            <a:ext cx="4644390" cy="378460"/>
            <a:chOff x="3878" y="1205"/>
            <a:chExt cx="7314" cy="596"/>
          </a:xfrm>
        </p:grpSpPr>
        <p:sp>
          <p:nvSpPr>
            <p:cNvPr id="10" name="圆角矩形 9"/>
            <p:cNvSpPr/>
            <p:nvPr/>
          </p:nvSpPr>
          <p:spPr>
            <a:xfrm>
              <a:off x="3878" y="1205"/>
              <a:ext cx="2585" cy="595"/>
            </a:xfrm>
            <a:prstGeom prst="roundRect">
              <a:avLst/>
            </a:prstGeom>
            <a:solidFill>
              <a:srgbClr val="30A8C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35" tIns="25717" rIns="51435" bIns="25717" rtlCol="0" anchor="ctr"/>
            <a:p>
              <a:pPr algn="ctr"/>
              <a:r>
                <a:rPr lang="zh-CN" sz="2100" b="1" strike="noStrike" noProof="1">
                  <a:latin typeface="微软雅黑" panose="020B0503020204020204" pitchFamily="34" charset="-122"/>
                  <a:ea typeface="微软雅黑" panose="020B0503020204020204" pitchFamily="34" charset="-122"/>
                </a:rPr>
                <a:t>学生回答</a:t>
              </a:r>
              <a:endParaRPr lang="zh-CN" sz="2100" b="1" strike="noStrike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AutoShape 37"/>
            <p:cNvSpPr/>
            <p:nvPr/>
          </p:nvSpPr>
          <p:spPr>
            <a:xfrm>
              <a:off x="7252" y="1241"/>
              <a:ext cx="601" cy="553"/>
            </a:xfrm>
            <a:prstGeom prst="rightArrow">
              <a:avLst>
                <a:gd name="adj1" fmla="val 50000"/>
                <a:gd name="adj2" fmla="val 44368"/>
              </a:avLst>
            </a:prstGeom>
            <a:gradFill rotWithShape="0">
              <a:gsLst>
                <a:gs pos="0">
                  <a:srgbClr val="FFFFFF"/>
                </a:gs>
                <a:gs pos="28000">
                  <a:srgbClr val="9999FF"/>
                </a:gs>
              </a:gsLst>
              <a:lin ang="0" scaled="1"/>
            </a:gradFill>
            <a:ln w="9525">
              <a:noFill/>
              <a:miter/>
            </a:ln>
          </p:spPr>
          <p:txBody>
            <a:bodyPr wrap="none" anchor="ctr"/>
            <a:p>
              <a:pPr lvl="0"/>
              <a:endParaRPr sz="1350" dirty="0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>
              <a:off x="8576" y="1207"/>
              <a:ext cx="2616" cy="595"/>
            </a:xfrm>
            <a:prstGeom prst="roundRect">
              <a:avLst/>
            </a:prstGeom>
            <a:solidFill>
              <a:srgbClr val="30A8C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35" tIns="25717" rIns="51435" bIns="25717" rtlCol="0" anchor="ctr"/>
            <a:p>
              <a:pPr algn="ctr"/>
              <a:r>
                <a:rPr lang="zh-CN" sz="2100" b="1" strike="noStrike" noProof="1">
                  <a:latin typeface="微软雅黑" panose="020B0503020204020204" pitchFamily="34" charset="-122"/>
                  <a:ea typeface="微软雅黑" panose="020B0503020204020204" pitchFamily="34" charset="-122"/>
                </a:rPr>
                <a:t>补充完善</a:t>
              </a:r>
              <a:endParaRPr lang="zh-CN" sz="2100" b="1" strike="noStrike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32" grpId="0" bldLvl="0" animBg="1"/>
      <p:bldP spid="33" grpId="0"/>
      <p:bldP spid="34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 userDrawn="1"/>
        </p:nvSpPr>
        <p:spPr>
          <a:xfrm>
            <a:off x="4104245" y="112606"/>
            <a:ext cx="1234456" cy="4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教学分析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5338700" y="206152"/>
            <a:ext cx="0" cy="2700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 userDrawn="1"/>
        </p:nvCxnSpPr>
        <p:spPr>
          <a:xfrm>
            <a:off x="6573146" y="206152"/>
            <a:ext cx="0" cy="2700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 userDrawn="1"/>
        </p:nvCxnSpPr>
        <p:spPr>
          <a:xfrm>
            <a:off x="7818176" y="206152"/>
            <a:ext cx="0" cy="2700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 userDrawn="1"/>
        </p:nvSpPr>
        <p:spPr>
          <a:xfrm>
            <a:off x="5338691" y="112606"/>
            <a:ext cx="1234456" cy="4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</a:t>
            </a:r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目标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 userDrawn="1"/>
        </p:nvSpPr>
        <p:spPr>
          <a:xfrm>
            <a:off x="6573146" y="112606"/>
            <a:ext cx="1234456" cy="4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algn="ctr"/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教学过程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 userDrawn="1"/>
        </p:nvSpPr>
        <p:spPr>
          <a:xfrm>
            <a:off x="7807602" y="112606"/>
            <a:ext cx="1234456" cy="4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</a:t>
            </a:r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反思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964565" y="189865"/>
            <a:ext cx="1436370" cy="36830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热点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升华</a:t>
            </a:r>
            <a:endParaRPr lang="zh-CN" altLang="en-US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2277939" y="272057"/>
            <a:ext cx="249011" cy="180332"/>
            <a:chOff x="2731845" y="207068"/>
            <a:chExt cx="497103" cy="360000"/>
          </a:xfrm>
        </p:grpSpPr>
        <p:sp>
          <p:nvSpPr>
            <p:cNvPr id="63" name="燕尾形 62"/>
            <p:cNvSpPr/>
            <p:nvPr/>
          </p:nvSpPr>
          <p:spPr>
            <a:xfrm flipH="1">
              <a:off x="2731845" y="207068"/>
              <a:ext cx="252000" cy="360000"/>
            </a:xfrm>
            <a:prstGeom prst="chevron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/>
            </a:p>
          </p:txBody>
        </p:sp>
        <p:sp>
          <p:nvSpPr>
            <p:cNvPr id="64" name="燕尾形 63"/>
            <p:cNvSpPr/>
            <p:nvPr/>
          </p:nvSpPr>
          <p:spPr>
            <a:xfrm flipH="1">
              <a:off x="2976948" y="207068"/>
              <a:ext cx="252000" cy="360000"/>
            </a:xfrm>
            <a:prstGeom prst="chevron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/>
            </a:p>
          </p:txBody>
        </p:sp>
      </p:grpSp>
      <p:pic>
        <p:nvPicPr>
          <p:cNvPr id="7" name="图片 6" descr="7a899e510fb30f2442a70cc831dcc643ad4bd013a5ec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3460" y="891540"/>
            <a:ext cx="3409950" cy="4536440"/>
          </a:xfrm>
          <a:prstGeom prst="roundRect">
            <a:avLst>
              <a:gd name="adj" fmla="val 11452"/>
            </a:avLst>
          </a:prstGeom>
          <a:effectLst>
            <a:softEdge rad="635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7730" y="960755"/>
            <a:ext cx="3409950" cy="4467860"/>
          </a:xfrm>
          <a:prstGeom prst="roundRect">
            <a:avLst>
              <a:gd name="adj" fmla="val 13351"/>
            </a:avLst>
          </a:prstGeom>
          <a:effectLst>
            <a:softEdge rad="63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 userDrawn="1"/>
        </p:nvSpPr>
        <p:spPr>
          <a:xfrm>
            <a:off x="4104245" y="125306"/>
            <a:ext cx="1234456" cy="4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教学分析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5338700" y="218852"/>
            <a:ext cx="0" cy="2700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 userDrawn="1"/>
        </p:nvCxnSpPr>
        <p:spPr>
          <a:xfrm>
            <a:off x="6573146" y="218852"/>
            <a:ext cx="0" cy="2700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 userDrawn="1"/>
        </p:nvCxnSpPr>
        <p:spPr>
          <a:xfrm>
            <a:off x="7818176" y="218852"/>
            <a:ext cx="0" cy="2700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 userDrawn="1"/>
        </p:nvSpPr>
        <p:spPr>
          <a:xfrm>
            <a:off x="5338691" y="125306"/>
            <a:ext cx="1234456" cy="4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</a:t>
            </a:r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目标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 userDrawn="1"/>
        </p:nvSpPr>
        <p:spPr>
          <a:xfrm>
            <a:off x="6573146" y="125306"/>
            <a:ext cx="1234456" cy="4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algn="ct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教学过程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 userDrawn="1"/>
        </p:nvSpPr>
        <p:spPr>
          <a:xfrm>
            <a:off x="7807602" y="125306"/>
            <a:ext cx="1234456" cy="4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教学反思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椭圆 3"/>
          <p:cNvSpPr>
            <a:spLocks noChangeArrowheads="1"/>
          </p:cNvSpPr>
          <p:nvPr/>
        </p:nvSpPr>
        <p:spPr bwMode="auto">
          <a:xfrm>
            <a:off x="2476500" y="1424305"/>
            <a:ext cx="4191000" cy="3698240"/>
          </a:xfrm>
          <a:prstGeom prst="ellipse">
            <a:avLst/>
          </a:prstGeom>
          <a:noFill/>
          <a:ln w="12700">
            <a:solidFill>
              <a:srgbClr val="41719C"/>
            </a:solidFill>
            <a:prstDash val="sys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p>
            <a:pPr algn="ctr" eaLnBrk="1" hangingPunct="1"/>
            <a:endParaRPr lang="zh-CN" altLang="en-US" sz="1350">
              <a:solidFill>
                <a:srgbClr val="FFFFFF"/>
              </a:solidFill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4174410" y="950222"/>
            <a:ext cx="889397" cy="889397"/>
            <a:chOff x="4221163" y="2716213"/>
            <a:chExt cx="1185862" cy="1185862"/>
          </a:xfrm>
        </p:grpSpPr>
        <p:sp>
          <p:nvSpPr>
            <p:cNvPr id="35" name="椭圆 5"/>
            <p:cNvSpPr>
              <a:spLocks noChangeArrowheads="1"/>
            </p:cNvSpPr>
            <p:nvPr/>
          </p:nvSpPr>
          <p:spPr bwMode="auto">
            <a:xfrm>
              <a:off x="4221163" y="2716213"/>
              <a:ext cx="1185862" cy="118586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 sz="135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6" name="文本框 14"/>
            <p:cNvSpPr txBox="1">
              <a:spLocks noChangeArrowheads="1"/>
            </p:cNvSpPr>
            <p:nvPr/>
          </p:nvSpPr>
          <p:spPr bwMode="auto">
            <a:xfrm>
              <a:off x="4256881" y="2895152"/>
              <a:ext cx="1114425" cy="86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结合热点</a:t>
              </a:r>
              <a:endPara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6127590" y="2150769"/>
            <a:ext cx="888206" cy="889397"/>
            <a:chOff x="1819275" y="4530725"/>
            <a:chExt cx="1184275" cy="1185863"/>
          </a:xfrm>
        </p:grpSpPr>
        <p:sp>
          <p:nvSpPr>
            <p:cNvPr id="38" name="椭圆 6"/>
            <p:cNvSpPr>
              <a:spLocks noChangeArrowheads="1"/>
            </p:cNvSpPr>
            <p:nvPr/>
          </p:nvSpPr>
          <p:spPr bwMode="auto">
            <a:xfrm>
              <a:off x="1819275" y="4530725"/>
              <a:ext cx="1184275" cy="118586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 sz="135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9" name="文本框 14"/>
            <p:cNvSpPr txBox="1">
              <a:spLocks noChangeArrowheads="1"/>
            </p:cNvSpPr>
            <p:nvPr/>
          </p:nvSpPr>
          <p:spPr bwMode="auto">
            <a:xfrm>
              <a:off x="1851897" y="4723051"/>
              <a:ext cx="1114425" cy="860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问题引导</a:t>
              </a:r>
              <a:endParaRPr lang="zh-CN" sz="135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5514180" y="4177292"/>
            <a:ext cx="889397" cy="889397"/>
            <a:chOff x="1238250" y="2716213"/>
            <a:chExt cx="1185863" cy="1185862"/>
          </a:xfrm>
        </p:grpSpPr>
        <p:sp>
          <p:nvSpPr>
            <p:cNvPr id="42" name="椭圆 7"/>
            <p:cNvSpPr>
              <a:spLocks noChangeArrowheads="1"/>
            </p:cNvSpPr>
            <p:nvPr/>
          </p:nvSpPr>
          <p:spPr bwMode="auto">
            <a:xfrm>
              <a:off x="1238250" y="2716213"/>
              <a:ext cx="1185863" cy="118586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 sz="135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7" name="文本框 14"/>
            <p:cNvSpPr txBox="1">
              <a:spLocks noChangeArrowheads="1"/>
            </p:cNvSpPr>
            <p:nvPr/>
          </p:nvSpPr>
          <p:spPr bwMode="auto">
            <a:xfrm>
              <a:off x="1262062" y="2910392"/>
              <a:ext cx="1114425" cy="86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小组合作</a:t>
              </a:r>
              <a:endParaRPr lang="zh-CN" sz="135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2994659" y="4251429"/>
            <a:ext cx="889397" cy="889397"/>
            <a:chOff x="2787650" y="1601788"/>
            <a:chExt cx="1185863" cy="1185862"/>
          </a:xfrm>
        </p:grpSpPr>
        <p:sp>
          <p:nvSpPr>
            <p:cNvPr id="59" name="椭圆 8"/>
            <p:cNvSpPr>
              <a:spLocks noChangeArrowheads="1"/>
            </p:cNvSpPr>
            <p:nvPr/>
          </p:nvSpPr>
          <p:spPr bwMode="auto">
            <a:xfrm>
              <a:off x="2787650" y="1601788"/>
              <a:ext cx="1185863" cy="118586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 sz="135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0" name="文本框 14"/>
            <p:cNvSpPr txBox="1">
              <a:spLocks noChangeArrowheads="1"/>
            </p:cNvSpPr>
            <p:nvPr/>
          </p:nvSpPr>
          <p:spPr bwMode="auto">
            <a:xfrm>
              <a:off x="2823368" y="1808163"/>
              <a:ext cx="1114425" cy="675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ClrTx/>
                <a:buSzTx/>
                <a:buFontTx/>
              </a:pPr>
              <a:r>
                <a:rPr lang="zh-CN" altLang="en-US" sz="18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科学探究</a:t>
              </a:r>
              <a:endParaRPr lang="zh-CN" altLang="en-US" sz="1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22" name="图片 21" descr="src=http___ku.90sjimg.com_element_origin_min_pic_17_04_29_7988a777d14a0e3a6ae0b471766f5efc.jpg!_fwfh_804x746_quality_90_unsharp_true_com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67050" y="1984375"/>
            <a:ext cx="3060700" cy="2486025"/>
          </a:xfrm>
          <a:prstGeom prst="ellipse">
            <a:avLst/>
          </a:prstGeom>
          <a:effectLst>
            <a:softEdge rad="31750"/>
          </a:effectLst>
        </p:spPr>
      </p:pic>
      <p:grpSp>
        <p:nvGrpSpPr>
          <p:cNvPr id="7" name="组合 6"/>
          <p:cNvGrpSpPr/>
          <p:nvPr/>
        </p:nvGrpSpPr>
        <p:grpSpPr>
          <a:xfrm>
            <a:off x="2158999" y="2069569"/>
            <a:ext cx="889397" cy="889397"/>
            <a:chOff x="2787650" y="1601788"/>
            <a:chExt cx="1185863" cy="1185862"/>
          </a:xfrm>
        </p:grpSpPr>
        <p:sp>
          <p:nvSpPr>
            <p:cNvPr id="8" name="椭圆 8"/>
            <p:cNvSpPr>
              <a:spLocks noChangeArrowheads="1"/>
            </p:cNvSpPr>
            <p:nvPr/>
          </p:nvSpPr>
          <p:spPr bwMode="auto">
            <a:xfrm>
              <a:off x="2787650" y="1601788"/>
              <a:ext cx="1185863" cy="1185862"/>
            </a:xfrm>
            <a:prstGeom prst="ellipse">
              <a:avLst/>
            </a:pr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 sz="135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文本框 14"/>
            <p:cNvSpPr txBox="1">
              <a:spLocks noChangeArrowheads="1"/>
            </p:cNvSpPr>
            <p:nvPr/>
          </p:nvSpPr>
          <p:spPr bwMode="auto">
            <a:xfrm>
              <a:off x="2823368" y="1808163"/>
              <a:ext cx="1114425" cy="86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平板教学</a:t>
              </a:r>
              <a:endParaRPr lang="zh-CN" sz="135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7" name="组合 6"/>
          <p:cNvGrpSpPr/>
          <p:nvPr/>
        </p:nvGrpSpPr>
        <p:grpSpPr>
          <a:xfrm>
            <a:off x="7620" y="-51910"/>
            <a:ext cx="6038374" cy="2375059"/>
            <a:chOff x="-38101" y="-105446"/>
            <a:chExt cx="12230101" cy="5039241"/>
          </a:xfrm>
        </p:grpSpPr>
        <p:sp>
          <p:nvSpPr>
            <p:cNvPr id="8" name="Freeform 6"/>
            <p:cNvSpPr/>
            <p:nvPr/>
          </p:nvSpPr>
          <p:spPr bwMode="auto">
            <a:xfrm>
              <a:off x="376237" y="2912907"/>
              <a:ext cx="1241425" cy="1716088"/>
            </a:xfrm>
            <a:custGeom>
              <a:avLst/>
              <a:gdLst>
                <a:gd name="T0" fmla="*/ 284 w 782"/>
                <a:gd name="T1" fmla="*/ 1081 h 1081"/>
                <a:gd name="T2" fmla="*/ 782 w 782"/>
                <a:gd name="T3" fmla="*/ 0 h 1081"/>
                <a:gd name="T4" fmla="*/ 0 w 782"/>
                <a:gd name="T5" fmla="*/ 288 h 1081"/>
                <a:gd name="T6" fmla="*/ 284 w 782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82" h="1081">
                  <a:moveTo>
                    <a:pt x="284" y="1081"/>
                  </a:moveTo>
                  <a:lnTo>
                    <a:pt x="782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F584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>
                <a:solidFill>
                  <a:schemeClr val="tx1">
                    <a:alpha val="99000"/>
                  </a:schemeClr>
                </a:solidFill>
              </a:endParaRPr>
            </a:p>
          </p:txBody>
        </p:sp>
        <p:sp>
          <p:nvSpPr>
            <p:cNvPr id="17" name="Freeform 7"/>
            <p:cNvSpPr/>
            <p:nvPr/>
          </p:nvSpPr>
          <p:spPr bwMode="auto">
            <a:xfrm>
              <a:off x="-38101" y="4209895"/>
              <a:ext cx="865188" cy="723900"/>
            </a:xfrm>
            <a:custGeom>
              <a:avLst/>
              <a:gdLst>
                <a:gd name="T0" fmla="*/ 0 w 545"/>
                <a:gd name="T1" fmla="*/ 0 h 456"/>
                <a:gd name="T2" fmla="*/ 0 w 545"/>
                <a:gd name="T3" fmla="*/ 456 h 456"/>
                <a:gd name="T4" fmla="*/ 545 w 545"/>
                <a:gd name="T5" fmla="*/ 264 h 456"/>
                <a:gd name="T6" fmla="*/ 545 w 545"/>
                <a:gd name="T7" fmla="*/ 264 h 456"/>
                <a:gd name="T8" fmla="*/ 545 w 545"/>
                <a:gd name="T9" fmla="*/ 264 h 456"/>
                <a:gd name="T10" fmla="*/ 0 w 545"/>
                <a:gd name="T11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5" h="456">
                  <a:moveTo>
                    <a:pt x="0" y="0"/>
                  </a:moveTo>
                  <a:lnTo>
                    <a:pt x="0" y="456"/>
                  </a:lnTo>
                  <a:lnTo>
                    <a:pt x="545" y="264"/>
                  </a:lnTo>
                  <a:lnTo>
                    <a:pt x="545" y="264"/>
                  </a:lnTo>
                  <a:lnTo>
                    <a:pt x="545" y="2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84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>
                <a:solidFill>
                  <a:schemeClr val="tx1">
                    <a:alpha val="99000"/>
                  </a:schemeClr>
                </a:solidFill>
              </a:endParaRPr>
            </a:p>
          </p:txBody>
        </p:sp>
        <p:sp>
          <p:nvSpPr>
            <p:cNvPr id="18" name="Freeform 8"/>
            <p:cNvSpPr/>
            <p:nvPr/>
          </p:nvSpPr>
          <p:spPr bwMode="auto">
            <a:xfrm>
              <a:off x="1617662" y="2912907"/>
              <a:ext cx="1693863" cy="1258888"/>
            </a:xfrm>
            <a:custGeom>
              <a:avLst/>
              <a:gdLst>
                <a:gd name="T0" fmla="*/ 0 w 1067"/>
                <a:gd name="T1" fmla="*/ 0 h 793"/>
                <a:gd name="T2" fmla="*/ 285 w 1067"/>
                <a:gd name="T3" fmla="*/ 793 h 793"/>
                <a:gd name="T4" fmla="*/ 1067 w 1067"/>
                <a:gd name="T5" fmla="*/ 505 h 793"/>
                <a:gd name="T6" fmla="*/ 0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0" y="0"/>
                  </a:moveTo>
                  <a:lnTo>
                    <a:pt x="285" y="793"/>
                  </a:lnTo>
                  <a:lnTo>
                    <a:pt x="1067" y="5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84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>
                <a:solidFill>
                  <a:schemeClr val="tx1">
                    <a:alpha val="99000"/>
                  </a:schemeClr>
                </a:solidFill>
              </a:endParaRPr>
            </a:p>
          </p:txBody>
        </p:sp>
        <p:sp>
          <p:nvSpPr>
            <p:cNvPr id="31" name="Freeform 9"/>
            <p:cNvSpPr/>
            <p:nvPr/>
          </p:nvSpPr>
          <p:spPr bwMode="auto">
            <a:xfrm>
              <a:off x="-38101" y="2225520"/>
              <a:ext cx="414338" cy="1296988"/>
            </a:xfrm>
            <a:custGeom>
              <a:avLst/>
              <a:gdLst>
                <a:gd name="T0" fmla="*/ 0 w 261"/>
                <a:gd name="T1" fmla="*/ 817 h 817"/>
                <a:gd name="T2" fmla="*/ 261 w 261"/>
                <a:gd name="T3" fmla="*/ 721 h 817"/>
                <a:gd name="T4" fmla="*/ 0 w 261"/>
                <a:gd name="T5" fmla="*/ 0 h 817"/>
                <a:gd name="T6" fmla="*/ 0 w 261"/>
                <a:gd name="T7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1" h="817">
                  <a:moveTo>
                    <a:pt x="0" y="817"/>
                  </a:moveTo>
                  <a:lnTo>
                    <a:pt x="261" y="721"/>
                  </a:lnTo>
                  <a:lnTo>
                    <a:pt x="0" y="0"/>
                  </a:lnTo>
                  <a:lnTo>
                    <a:pt x="0" y="817"/>
                  </a:lnTo>
                  <a:close/>
                </a:path>
              </a:pathLst>
            </a:custGeom>
            <a:solidFill>
              <a:srgbClr val="F584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>
                <a:solidFill>
                  <a:schemeClr val="tx1">
                    <a:alpha val="99000"/>
                  </a:schemeClr>
                </a:solidFill>
              </a:endParaRPr>
            </a:p>
          </p:txBody>
        </p:sp>
        <p:sp>
          <p:nvSpPr>
            <p:cNvPr id="34" name="Freeform 10"/>
            <p:cNvSpPr/>
            <p:nvPr/>
          </p:nvSpPr>
          <p:spPr bwMode="auto">
            <a:xfrm>
              <a:off x="714374" y="14132"/>
              <a:ext cx="1693863" cy="1220788"/>
            </a:xfrm>
            <a:custGeom>
              <a:avLst/>
              <a:gdLst>
                <a:gd name="T0" fmla="*/ 711 w 1067"/>
                <a:gd name="T1" fmla="*/ 0 h 769"/>
                <a:gd name="T2" fmla="*/ 0 w 1067"/>
                <a:gd name="T3" fmla="*/ 264 h 769"/>
                <a:gd name="T4" fmla="*/ 0 w 1067"/>
                <a:gd name="T5" fmla="*/ 264 h 769"/>
                <a:gd name="T6" fmla="*/ 0 w 1067"/>
                <a:gd name="T7" fmla="*/ 264 h 769"/>
                <a:gd name="T8" fmla="*/ 1067 w 1067"/>
                <a:gd name="T9" fmla="*/ 769 h 769"/>
                <a:gd name="T10" fmla="*/ 783 w 1067"/>
                <a:gd name="T11" fmla="*/ 0 h 769"/>
                <a:gd name="T12" fmla="*/ 711 w 1067"/>
                <a:gd name="T13" fmla="*/ 0 h 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7" h="769">
                  <a:moveTo>
                    <a:pt x="711" y="0"/>
                  </a:moveTo>
                  <a:lnTo>
                    <a:pt x="0" y="264"/>
                  </a:lnTo>
                  <a:lnTo>
                    <a:pt x="0" y="264"/>
                  </a:lnTo>
                  <a:lnTo>
                    <a:pt x="0" y="264"/>
                  </a:lnTo>
                  <a:lnTo>
                    <a:pt x="1067" y="769"/>
                  </a:lnTo>
                  <a:lnTo>
                    <a:pt x="783" y="0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>
                <a:solidFill>
                  <a:schemeClr val="tx1">
                    <a:alpha val="99000"/>
                  </a:schemeClr>
                </a:solidFill>
              </a:endParaRPr>
            </a:p>
          </p:txBody>
        </p:sp>
        <p:sp>
          <p:nvSpPr>
            <p:cNvPr id="37" name="Freeform 11"/>
            <p:cNvSpPr/>
            <p:nvPr/>
          </p:nvSpPr>
          <p:spPr bwMode="auto">
            <a:xfrm>
              <a:off x="-38101" y="433232"/>
              <a:ext cx="1204913" cy="1677988"/>
            </a:xfrm>
            <a:custGeom>
              <a:avLst/>
              <a:gdLst>
                <a:gd name="T0" fmla="*/ 0 w 759"/>
                <a:gd name="T1" fmla="*/ 1009 h 1057"/>
                <a:gd name="T2" fmla="*/ 0 w 759"/>
                <a:gd name="T3" fmla="*/ 1057 h 1057"/>
                <a:gd name="T4" fmla="*/ 759 w 759"/>
                <a:gd name="T5" fmla="*/ 769 h 1057"/>
                <a:gd name="T6" fmla="*/ 474 w 759"/>
                <a:gd name="T7" fmla="*/ 0 h 1057"/>
                <a:gd name="T8" fmla="*/ 0 w 759"/>
                <a:gd name="T9" fmla="*/ 1009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9" h="1057">
                  <a:moveTo>
                    <a:pt x="0" y="1009"/>
                  </a:moveTo>
                  <a:lnTo>
                    <a:pt x="0" y="1057"/>
                  </a:lnTo>
                  <a:lnTo>
                    <a:pt x="759" y="769"/>
                  </a:lnTo>
                  <a:lnTo>
                    <a:pt x="474" y="0"/>
                  </a:lnTo>
                  <a:lnTo>
                    <a:pt x="0" y="1009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>
                <a:solidFill>
                  <a:schemeClr val="tx1">
                    <a:alpha val="99000"/>
                  </a:schemeClr>
                </a:solidFill>
              </a:endParaRPr>
            </a:p>
          </p:txBody>
        </p:sp>
        <p:sp>
          <p:nvSpPr>
            <p:cNvPr id="38" name="Freeform 12"/>
            <p:cNvSpPr/>
            <p:nvPr/>
          </p:nvSpPr>
          <p:spPr bwMode="auto">
            <a:xfrm>
              <a:off x="1617662" y="2455707"/>
              <a:ext cx="1693863" cy="1258888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>
                <a:solidFill>
                  <a:schemeClr val="tx1">
                    <a:alpha val="99000"/>
                  </a:schemeClr>
                </a:solidFill>
              </a:endParaRPr>
            </a:p>
          </p:txBody>
        </p:sp>
        <p:sp>
          <p:nvSpPr>
            <p:cNvPr id="39" name="Freeform 13"/>
            <p:cNvSpPr/>
            <p:nvPr/>
          </p:nvSpPr>
          <p:spPr bwMode="auto">
            <a:xfrm>
              <a:off x="1166812" y="1234920"/>
              <a:ext cx="1241425" cy="1677988"/>
            </a:xfrm>
            <a:custGeom>
              <a:avLst/>
              <a:gdLst>
                <a:gd name="T0" fmla="*/ 0 w 782"/>
                <a:gd name="T1" fmla="*/ 264 h 1057"/>
                <a:gd name="T2" fmla="*/ 284 w 782"/>
                <a:gd name="T3" fmla="*/ 1057 h 1057"/>
                <a:gd name="T4" fmla="*/ 782 w 782"/>
                <a:gd name="T5" fmla="*/ 0 h 1057"/>
                <a:gd name="T6" fmla="*/ 0 w 782"/>
                <a:gd name="T7" fmla="*/ 264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82" h="1057">
                  <a:moveTo>
                    <a:pt x="0" y="264"/>
                  </a:moveTo>
                  <a:lnTo>
                    <a:pt x="284" y="1057"/>
                  </a:lnTo>
                  <a:lnTo>
                    <a:pt x="782" y="0"/>
                  </a:lnTo>
                  <a:lnTo>
                    <a:pt x="0" y="264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>
                <a:solidFill>
                  <a:schemeClr val="tx1">
                    <a:alpha val="99000"/>
                  </a:schemeClr>
                </a:solidFill>
              </a:endParaRPr>
            </a:p>
          </p:txBody>
        </p:sp>
        <p:sp>
          <p:nvSpPr>
            <p:cNvPr id="41" name="Freeform 16"/>
            <p:cNvSpPr/>
            <p:nvPr/>
          </p:nvSpPr>
          <p:spPr bwMode="auto">
            <a:xfrm>
              <a:off x="4102099" y="1539720"/>
              <a:ext cx="1203325" cy="171608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>
                <a:solidFill>
                  <a:schemeClr val="tx1">
                    <a:alpha val="99000"/>
                  </a:schemeClr>
                </a:solidFill>
              </a:endParaRPr>
            </a:p>
          </p:txBody>
        </p:sp>
        <p:sp>
          <p:nvSpPr>
            <p:cNvPr id="42" name="Freeform 17"/>
            <p:cNvSpPr/>
            <p:nvPr/>
          </p:nvSpPr>
          <p:spPr bwMode="auto">
            <a:xfrm>
              <a:off x="2859087" y="776132"/>
              <a:ext cx="1243013" cy="1679575"/>
            </a:xfrm>
            <a:custGeom>
              <a:avLst/>
              <a:gdLst>
                <a:gd name="T0" fmla="*/ 498 w 783"/>
                <a:gd name="T1" fmla="*/ 0 h 1058"/>
                <a:gd name="T2" fmla="*/ 0 w 783"/>
                <a:gd name="T3" fmla="*/ 1058 h 1058"/>
                <a:gd name="T4" fmla="*/ 783 w 783"/>
                <a:gd name="T5" fmla="*/ 769 h 1058"/>
                <a:gd name="T6" fmla="*/ 498 w 783"/>
                <a:gd name="T7" fmla="*/ 0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83" h="1058">
                  <a:moveTo>
                    <a:pt x="498" y="0"/>
                  </a:moveTo>
                  <a:lnTo>
                    <a:pt x="0" y="1058"/>
                  </a:lnTo>
                  <a:lnTo>
                    <a:pt x="783" y="769"/>
                  </a:lnTo>
                  <a:lnTo>
                    <a:pt x="498" y="0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>
                <a:solidFill>
                  <a:schemeClr val="tx1">
                    <a:alpha val="99000"/>
                  </a:schemeClr>
                </a:solidFill>
              </a:endParaRPr>
            </a:p>
          </p:txBody>
        </p:sp>
        <p:sp>
          <p:nvSpPr>
            <p:cNvPr id="43" name="Freeform 18"/>
            <p:cNvSpPr/>
            <p:nvPr/>
          </p:nvSpPr>
          <p:spPr bwMode="auto">
            <a:xfrm>
              <a:off x="1957387" y="14132"/>
              <a:ext cx="1692275" cy="1220788"/>
            </a:xfrm>
            <a:custGeom>
              <a:avLst/>
              <a:gdLst>
                <a:gd name="T0" fmla="*/ 0 w 1066"/>
                <a:gd name="T1" fmla="*/ 0 h 769"/>
                <a:gd name="T2" fmla="*/ 284 w 1066"/>
                <a:gd name="T3" fmla="*/ 769 h 769"/>
                <a:gd name="T4" fmla="*/ 1066 w 1066"/>
                <a:gd name="T5" fmla="*/ 480 h 769"/>
                <a:gd name="T6" fmla="*/ 47 w 1066"/>
                <a:gd name="T7" fmla="*/ 0 h 769"/>
                <a:gd name="T8" fmla="*/ 0 w 1066"/>
                <a:gd name="T9" fmla="*/ 0 h 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6" h="769">
                  <a:moveTo>
                    <a:pt x="0" y="0"/>
                  </a:moveTo>
                  <a:lnTo>
                    <a:pt x="284" y="769"/>
                  </a:lnTo>
                  <a:lnTo>
                    <a:pt x="1066" y="480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>
                <a:solidFill>
                  <a:schemeClr val="tx1">
                    <a:alpha val="99000"/>
                  </a:schemeClr>
                </a:solidFill>
              </a:endParaRPr>
            </a:p>
          </p:txBody>
        </p:sp>
        <p:sp>
          <p:nvSpPr>
            <p:cNvPr id="44" name="Freeform 19"/>
            <p:cNvSpPr/>
            <p:nvPr/>
          </p:nvSpPr>
          <p:spPr bwMode="auto">
            <a:xfrm>
              <a:off x="2859087" y="2455707"/>
              <a:ext cx="1693863" cy="1258888"/>
            </a:xfrm>
            <a:custGeom>
              <a:avLst/>
              <a:gdLst>
                <a:gd name="T0" fmla="*/ 285 w 1067"/>
                <a:gd name="T1" fmla="*/ 793 h 793"/>
                <a:gd name="T2" fmla="*/ 1067 w 1067"/>
                <a:gd name="T3" fmla="*/ 504 h 793"/>
                <a:gd name="T4" fmla="*/ 0 w 1067"/>
                <a:gd name="T5" fmla="*/ 0 h 793"/>
                <a:gd name="T6" fmla="*/ 285 w 1067"/>
                <a:gd name="T7" fmla="*/ 793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285" y="793"/>
                  </a:moveTo>
                  <a:lnTo>
                    <a:pt x="1067" y="504"/>
                  </a:lnTo>
                  <a:lnTo>
                    <a:pt x="0" y="0"/>
                  </a:lnTo>
                  <a:lnTo>
                    <a:pt x="285" y="793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>
                <a:solidFill>
                  <a:schemeClr val="tx1">
                    <a:alpha val="99000"/>
                  </a:schemeClr>
                </a:solidFill>
              </a:endParaRPr>
            </a:p>
          </p:txBody>
        </p:sp>
        <p:sp>
          <p:nvSpPr>
            <p:cNvPr id="45" name="Freeform 20"/>
            <p:cNvSpPr/>
            <p:nvPr/>
          </p:nvSpPr>
          <p:spPr bwMode="auto">
            <a:xfrm>
              <a:off x="2031999" y="14132"/>
              <a:ext cx="1617663" cy="762000"/>
            </a:xfrm>
            <a:custGeom>
              <a:avLst/>
              <a:gdLst>
                <a:gd name="T0" fmla="*/ 0 w 1019"/>
                <a:gd name="T1" fmla="*/ 0 h 480"/>
                <a:gd name="T2" fmla="*/ 1019 w 1019"/>
                <a:gd name="T3" fmla="*/ 480 h 480"/>
                <a:gd name="T4" fmla="*/ 853 w 1019"/>
                <a:gd name="T5" fmla="*/ 0 h 480"/>
                <a:gd name="T6" fmla="*/ 0 w 1019"/>
                <a:gd name="T7" fmla="*/ 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9" h="480">
                  <a:moveTo>
                    <a:pt x="0" y="0"/>
                  </a:moveTo>
                  <a:lnTo>
                    <a:pt x="1019" y="480"/>
                  </a:lnTo>
                  <a:lnTo>
                    <a:pt x="8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CA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>
                <a:solidFill>
                  <a:schemeClr val="tx1">
                    <a:alpha val="99000"/>
                  </a:schemeClr>
                </a:solidFill>
              </a:endParaRPr>
            </a:p>
          </p:txBody>
        </p:sp>
        <p:sp>
          <p:nvSpPr>
            <p:cNvPr id="46" name="Freeform 21"/>
            <p:cNvSpPr/>
            <p:nvPr/>
          </p:nvSpPr>
          <p:spPr bwMode="auto">
            <a:xfrm>
              <a:off x="3649662" y="14132"/>
              <a:ext cx="1241425" cy="762000"/>
            </a:xfrm>
            <a:custGeom>
              <a:avLst/>
              <a:gdLst>
                <a:gd name="T0" fmla="*/ 214 w 782"/>
                <a:gd name="T1" fmla="*/ 0 h 480"/>
                <a:gd name="T2" fmla="*/ 0 w 782"/>
                <a:gd name="T3" fmla="*/ 480 h 480"/>
                <a:gd name="T4" fmla="*/ 782 w 782"/>
                <a:gd name="T5" fmla="*/ 192 h 480"/>
                <a:gd name="T6" fmla="*/ 711 w 782"/>
                <a:gd name="T7" fmla="*/ 0 h 480"/>
                <a:gd name="T8" fmla="*/ 214 w 782"/>
                <a:gd name="T9" fmla="*/ 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2" h="480">
                  <a:moveTo>
                    <a:pt x="214" y="0"/>
                  </a:moveTo>
                  <a:lnTo>
                    <a:pt x="0" y="480"/>
                  </a:lnTo>
                  <a:lnTo>
                    <a:pt x="782" y="192"/>
                  </a:lnTo>
                  <a:lnTo>
                    <a:pt x="711" y="0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5FCA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>
                <a:solidFill>
                  <a:schemeClr val="tx1">
                    <a:alpha val="99000"/>
                  </a:schemeClr>
                </a:solidFill>
              </a:endParaRPr>
            </a:p>
          </p:txBody>
        </p:sp>
        <p:sp>
          <p:nvSpPr>
            <p:cNvPr id="55" name="Freeform 22"/>
            <p:cNvSpPr/>
            <p:nvPr/>
          </p:nvSpPr>
          <p:spPr bwMode="auto">
            <a:xfrm>
              <a:off x="4891087" y="14132"/>
              <a:ext cx="1130300" cy="1525588"/>
            </a:xfrm>
            <a:custGeom>
              <a:avLst/>
              <a:gdLst>
                <a:gd name="T0" fmla="*/ 498 w 712"/>
                <a:gd name="T1" fmla="*/ 0 h 961"/>
                <a:gd name="T2" fmla="*/ 0 w 712"/>
                <a:gd name="T3" fmla="*/ 192 h 961"/>
                <a:gd name="T4" fmla="*/ 261 w 712"/>
                <a:gd name="T5" fmla="*/ 961 h 961"/>
                <a:gd name="T6" fmla="*/ 712 w 712"/>
                <a:gd name="T7" fmla="*/ 0 h 961"/>
                <a:gd name="T8" fmla="*/ 498 w 712"/>
                <a:gd name="T9" fmla="*/ 0 h 9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2" h="961">
                  <a:moveTo>
                    <a:pt x="498" y="0"/>
                  </a:moveTo>
                  <a:lnTo>
                    <a:pt x="0" y="192"/>
                  </a:lnTo>
                  <a:lnTo>
                    <a:pt x="261" y="961"/>
                  </a:lnTo>
                  <a:lnTo>
                    <a:pt x="712" y="0"/>
                  </a:lnTo>
                  <a:lnTo>
                    <a:pt x="498" y="0"/>
                  </a:lnTo>
                  <a:close/>
                </a:path>
              </a:pathLst>
            </a:custGeom>
            <a:solidFill>
              <a:srgbClr val="5FCA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>
                <a:solidFill>
                  <a:schemeClr val="tx1">
                    <a:alpha val="99000"/>
                  </a:schemeClr>
                </a:solidFill>
              </a:endParaRPr>
            </a:p>
          </p:txBody>
        </p:sp>
        <p:sp>
          <p:nvSpPr>
            <p:cNvPr id="56" name="Freeform 23"/>
            <p:cNvSpPr/>
            <p:nvPr/>
          </p:nvSpPr>
          <p:spPr bwMode="auto">
            <a:xfrm>
              <a:off x="5305424" y="1082520"/>
              <a:ext cx="1693863" cy="1258888"/>
            </a:xfrm>
            <a:custGeom>
              <a:avLst/>
              <a:gdLst>
                <a:gd name="T0" fmla="*/ 0 w 1067"/>
                <a:gd name="T1" fmla="*/ 288 h 793"/>
                <a:gd name="T2" fmla="*/ 1067 w 1067"/>
                <a:gd name="T3" fmla="*/ 793 h 793"/>
                <a:gd name="T4" fmla="*/ 782 w 1067"/>
                <a:gd name="T5" fmla="*/ 0 h 793"/>
                <a:gd name="T6" fmla="*/ 0 w 1067"/>
                <a:gd name="T7" fmla="*/ 288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0" y="288"/>
                  </a:moveTo>
                  <a:lnTo>
                    <a:pt x="1067" y="793"/>
                  </a:lnTo>
                  <a:lnTo>
                    <a:pt x="782" y="0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5FCA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>
                <a:solidFill>
                  <a:schemeClr val="tx1">
                    <a:alpha val="99000"/>
                  </a:schemeClr>
                </a:solidFill>
              </a:endParaRPr>
            </a:p>
          </p:txBody>
        </p:sp>
        <p:sp>
          <p:nvSpPr>
            <p:cNvPr id="57" name="Freeform 24"/>
            <p:cNvSpPr/>
            <p:nvPr/>
          </p:nvSpPr>
          <p:spPr bwMode="auto">
            <a:xfrm>
              <a:off x="6546849" y="1082520"/>
              <a:ext cx="1693863" cy="1258888"/>
            </a:xfrm>
            <a:custGeom>
              <a:avLst/>
              <a:gdLst>
                <a:gd name="T0" fmla="*/ 285 w 1067"/>
                <a:gd name="T1" fmla="*/ 793 h 793"/>
                <a:gd name="T2" fmla="*/ 1067 w 1067"/>
                <a:gd name="T3" fmla="*/ 504 h 793"/>
                <a:gd name="T4" fmla="*/ 0 w 1067"/>
                <a:gd name="T5" fmla="*/ 0 h 793"/>
                <a:gd name="T6" fmla="*/ 285 w 1067"/>
                <a:gd name="T7" fmla="*/ 793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285" y="793"/>
                  </a:moveTo>
                  <a:lnTo>
                    <a:pt x="1067" y="504"/>
                  </a:lnTo>
                  <a:lnTo>
                    <a:pt x="0" y="0"/>
                  </a:lnTo>
                  <a:lnTo>
                    <a:pt x="285" y="793"/>
                  </a:lnTo>
                  <a:close/>
                </a:path>
              </a:pathLst>
            </a:custGeom>
            <a:solidFill>
              <a:srgbClr val="826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>
                <a:solidFill>
                  <a:schemeClr val="tx1">
                    <a:alpha val="99000"/>
                  </a:schemeClr>
                </a:solidFill>
              </a:endParaRPr>
            </a:p>
          </p:txBody>
        </p:sp>
        <p:sp>
          <p:nvSpPr>
            <p:cNvPr id="58" name="Freeform 25"/>
            <p:cNvSpPr/>
            <p:nvPr/>
          </p:nvSpPr>
          <p:spPr bwMode="auto">
            <a:xfrm>
              <a:off x="9031287" y="204632"/>
              <a:ext cx="1693863" cy="1220788"/>
            </a:xfrm>
            <a:custGeom>
              <a:avLst/>
              <a:gdLst>
                <a:gd name="T0" fmla="*/ 284 w 1067"/>
                <a:gd name="T1" fmla="*/ 769 h 769"/>
                <a:gd name="T2" fmla="*/ 1067 w 1067"/>
                <a:gd name="T3" fmla="*/ 481 h 769"/>
                <a:gd name="T4" fmla="*/ 0 w 1067"/>
                <a:gd name="T5" fmla="*/ 0 h 769"/>
                <a:gd name="T6" fmla="*/ 284 w 1067"/>
                <a:gd name="T7" fmla="*/ 769 h 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69">
                  <a:moveTo>
                    <a:pt x="284" y="769"/>
                  </a:moveTo>
                  <a:lnTo>
                    <a:pt x="1067" y="481"/>
                  </a:lnTo>
                  <a:lnTo>
                    <a:pt x="0" y="0"/>
                  </a:lnTo>
                  <a:lnTo>
                    <a:pt x="284" y="769"/>
                  </a:lnTo>
                  <a:close/>
                </a:path>
              </a:pathLst>
            </a:custGeom>
            <a:solidFill>
              <a:srgbClr val="826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>
                <a:solidFill>
                  <a:schemeClr val="tx1">
                    <a:alpha val="99000"/>
                  </a:schemeClr>
                </a:solidFill>
              </a:endParaRPr>
            </a:p>
          </p:txBody>
        </p:sp>
        <p:sp>
          <p:nvSpPr>
            <p:cNvPr id="59" name="Freeform 26"/>
            <p:cNvSpPr/>
            <p:nvPr/>
          </p:nvSpPr>
          <p:spPr bwMode="auto">
            <a:xfrm>
              <a:off x="6546849" y="14132"/>
              <a:ext cx="1243013" cy="1068388"/>
            </a:xfrm>
            <a:custGeom>
              <a:avLst/>
              <a:gdLst>
                <a:gd name="T0" fmla="*/ 640 w 783"/>
                <a:gd name="T1" fmla="*/ 0 h 673"/>
                <a:gd name="T2" fmla="*/ 332 w 783"/>
                <a:gd name="T3" fmla="*/ 0 h 673"/>
                <a:gd name="T4" fmla="*/ 0 w 783"/>
                <a:gd name="T5" fmla="*/ 673 h 673"/>
                <a:gd name="T6" fmla="*/ 783 w 783"/>
                <a:gd name="T7" fmla="*/ 384 h 673"/>
                <a:gd name="T8" fmla="*/ 640 w 783"/>
                <a:gd name="T9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3" h="673">
                  <a:moveTo>
                    <a:pt x="640" y="0"/>
                  </a:moveTo>
                  <a:lnTo>
                    <a:pt x="332" y="0"/>
                  </a:lnTo>
                  <a:lnTo>
                    <a:pt x="0" y="673"/>
                  </a:lnTo>
                  <a:lnTo>
                    <a:pt x="783" y="384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rgbClr val="826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>
                <a:solidFill>
                  <a:schemeClr val="tx1">
                    <a:alpha val="99000"/>
                  </a:schemeClr>
                </a:solidFill>
              </a:endParaRPr>
            </a:p>
          </p:txBody>
        </p:sp>
        <p:sp>
          <p:nvSpPr>
            <p:cNvPr id="60" name="Freeform 27"/>
            <p:cNvSpPr/>
            <p:nvPr/>
          </p:nvSpPr>
          <p:spPr bwMode="auto">
            <a:xfrm>
              <a:off x="7789862" y="204632"/>
              <a:ext cx="1241425" cy="1677988"/>
            </a:xfrm>
            <a:custGeom>
              <a:avLst/>
              <a:gdLst>
                <a:gd name="T0" fmla="*/ 284 w 782"/>
                <a:gd name="T1" fmla="*/ 1057 h 1057"/>
                <a:gd name="T2" fmla="*/ 782 w 782"/>
                <a:gd name="T3" fmla="*/ 0 h 1057"/>
                <a:gd name="T4" fmla="*/ 0 w 782"/>
                <a:gd name="T5" fmla="*/ 264 h 1057"/>
                <a:gd name="T6" fmla="*/ 284 w 782"/>
                <a:gd name="T7" fmla="*/ 1057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82" h="1057">
                  <a:moveTo>
                    <a:pt x="284" y="1057"/>
                  </a:moveTo>
                  <a:lnTo>
                    <a:pt x="782" y="0"/>
                  </a:lnTo>
                  <a:lnTo>
                    <a:pt x="0" y="264"/>
                  </a:lnTo>
                  <a:lnTo>
                    <a:pt x="284" y="1057"/>
                  </a:lnTo>
                  <a:close/>
                </a:path>
              </a:pathLst>
            </a:custGeom>
            <a:solidFill>
              <a:srgbClr val="826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>
                <a:solidFill>
                  <a:schemeClr val="tx1">
                    <a:alpha val="99000"/>
                  </a:schemeClr>
                </a:solidFill>
              </a:endParaRPr>
            </a:p>
          </p:txBody>
        </p:sp>
        <p:sp>
          <p:nvSpPr>
            <p:cNvPr id="61" name="Freeform 29"/>
            <p:cNvSpPr/>
            <p:nvPr/>
          </p:nvSpPr>
          <p:spPr bwMode="auto">
            <a:xfrm>
              <a:off x="10348912" y="14132"/>
              <a:ext cx="1617663" cy="954088"/>
            </a:xfrm>
            <a:custGeom>
              <a:avLst/>
              <a:gdLst>
                <a:gd name="T0" fmla="*/ 308 w 1019"/>
                <a:gd name="T1" fmla="*/ 0 h 601"/>
                <a:gd name="T2" fmla="*/ 0 w 1019"/>
                <a:gd name="T3" fmla="*/ 0 h 601"/>
                <a:gd name="T4" fmla="*/ 237 w 1019"/>
                <a:gd name="T5" fmla="*/ 601 h 601"/>
                <a:gd name="T6" fmla="*/ 1019 w 1019"/>
                <a:gd name="T7" fmla="*/ 312 h 601"/>
                <a:gd name="T8" fmla="*/ 1019 w 1019"/>
                <a:gd name="T9" fmla="*/ 312 h 601"/>
                <a:gd name="T10" fmla="*/ 308 w 1019"/>
                <a:gd name="T11" fmla="*/ 0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9" h="601">
                  <a:moveTo>
                    <a:pt x="308" y="0"/>
                  </a:moveTo>
                  <a:lnTo>
                    <a:pt x="0" y="0"/>
                  </a:lnTo>
                  <a:lnTo>
                    <a:pt x="237" y="601"/>
                  </a:lnTo>
                  <a:lnTo>
                    <a:pt x="1019" y="312"/>
                  </a:lnTo>
                  <a:lnTo>
                    <a:pt x="1019" y="312"/>
                  </a:lnTo>
                  <a:lnTo>
                    <a:pt x="308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>
                <a:solidFill>
                  <a:schemeClr val="tx1">
                    <a:alpha val="99000"/>
                  </a:schemeClr>
                </a:solidFill>
              </a:endParaRPr>
            </a:p>
          </p:txBody>
        </p:sp>
        <p:sp>
          <p:nvSpPr>
            <p:cNvPr id="63" name="Freeform 30"/>
            <p:cNvSpPr/>
            <p:nvPr/>
          </p:nvSpPr>
          <p:spPr bwMode="auto">
            <a:xfrm>
              <a:off x="11777662" y="14132"/>
              <a:ext cx="414338" cy="495300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>
                <a:solidFill>
                  <a:schemeClr val="tx1">
                    <a:alpha val="99000"/>
                  </a:schemeClr>
                </a:solidFill>
              </a:endParaRPr>
            </a:p>
          </p:txBody>
        </p:sp>
        <p:sp>
          <p:nvSpPr>
            <p:cNvPr id="64" name="Freeform 30"/>
            <p:cNvSpPr/>
            <p:nvPr/>
          </p:nvSpPr>
          <p:spPr bwMode="auto">
            <a:xfrm rot="18373820">
              <a:off x="222116" y="-337997"/>
              <a:ext cx="414393" cy="879495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  <a:gd name="connsiteX0" fmla="*/ 0 w 8890"/>
                <a:gd name="connsiteY0" fmla="*/ 0 h 10696"/>
                <a:gd name="connsiteX1" fmla="*/ 3449 w 8890"/>
                <a:gd name="connsiteY1" fmla="*/ 10696 h 10696"/>
                <a:gd name="connsiteX2" fmla="*/ 3449 w 8890"/>
                <a:gd name="connsiteY2" fmla="*/ 10696 h 10696"/>
                <a:gd name="connsiteX3" fmla="*/ 8890 w 8890"/>
                <a:gd name="connsiteY3" fmla="*/ 696 h 10696"/>
                <a:gd name="connsiteX4" fmla="*/ 0 w 8890"/>
                <a:gd name="connsiteY4" fmla="*/ 0 h 10696"/>
                <a:gd name="connsiteX0-1" fmla="*/ 0 w 7997"/>
                <a:gd name="connsiteY0-2" fmla="*/ 0 h 10000"/>
                <a:gd name="connsiteX1-3" fmla="*/ 3880 w 7997"/>
                <a:gd name="connsiteY1-4" fmla="*/ 10000 h 10000"/>
                <a:gd name="connsiteX2-5" fmla="*/ 3880 w 7997"/>
                <a:gd name="connsiteY2-6" fmla="*/ 10000 h 10000"/>
                <a:gd name="connsiteX3-7" fmla="*/ 7997 w 7997"/>
                <a:gd name="connsiteY3-8" fmla="*/ 2894 h 10000"/>
                <a:gd name="connsiteX4-9" fmla="*/ 0 w 7997"/>
                <a:gd name="connsiteY4-10" fmla="*/ 0 h 10000"/>
                <a:gd name="connsiteX0-11" fmla="*/ 0 w 18109"/>
                <a:gd name="connsiteY0-12" fmla="*/ 0 h 10000"/>
                <a:gd name="connsiteX1-13" fmla="*/ 4852 w 18109"/>
                <a:gd name="connsiteY1-14" fmla="*/ 10000 h 10000"/>
                <a:gd name="connsiteX2-15" fmla="*/ 4852 w 18109"/>
                <a:gd name="connsiteY2-16" fmla="*/ 10000 h 10000"/>
                <a:gd name="connsiteX3-17" fmla="*/ 18109 w 18109"/>
                <a:gd name="connsiteY3-18" fmla="*/ 5345 h 10000"/>
                <a:gd name="connsiteX4-19" fmla="*/ 0 w 18109"/>
                <a:gd name="connsiteY4-20" fmla="*/ 0 h 1000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8109" h="10000">
                  <a:moveTo>
                    <a:pt x="0" y="0"/>
                  </a:moveTo>
                  <a:lnTo>
                    <a:pt x="4852" y="10000"/>
                  </a:lnTo>
                  <a:lnTo>
                    <a:pt x="4852" y="10000"/>
                  </a:lnTo>
                  <a:lnTo>
                    <a:pt x="18109" y="5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>
                <a:solidFill>
                  <a:srgbClr val="FDB900">
                    <a:alpha val="99000"/>
                  </a:srgbClr>
                </a:solidFill>
              </a:endParaRPr>
            </a:p>
          </p:txBody>
        </p:sp>
        <p:sp>
          <p:nvSpPr>
            <p:cNvPr id="65" name="Freeform 26"/>
            <p:cNvSpPr/>
            <p:nvPr/>
          </p:nvSpPr>
          <p:spPr bwMode="auto">
            <a:xfrm>
              <a:off x="9029698" y="-37031"/>
              <a:ext cx="990985" cy="241663"/>
            </a:xfrm>
            <a:custGeom>
              <a:avLst/>
              <a:gdLst>
                <a:gd name="T0" fmla="*/ 640 w 783"/>
                <a:gd name="T1" fmla="*/ 0 h 673"/>
                <a:gd name="T2" fmla="*/ 332 w 783"/>
                <a:gd name="T3" fmla="*/ 0 h 673"/>
                <a:gd name="T4" fmla="*/ 0 w 783"/>
                <a:gd name="T5" fmla="*/ 673 h 673"/>
                <a:gd name="T6" fmla="*/ 783 w 783"/>
                <a:gd name="T7" fmla="*/ 384 h 673"/>
                <a:gd name="T8" fmla="*/ 640 w 783"/>
                <a:gd name="T9" fmla="*/ 0 h 673"/>
                <a:gd name="connsiteX0" fmla="*/ 8980 w 10000"/>
                <a:gd name="connsiteY0" fmla="*/ 6331 h 10000"/>
                <a:gd name="connsiteX1" fmla="*/ 424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5706 h 10000"/>
                <a:gd name="connsiteX4" fmla="*/ 8980 w 10000"/>
                <a:gd name="connsiteY4" fmla="*/ 6331 h 10000"/>
                <a:gd name="connsiteX0-1" fmla="*/ 8980 w 8980"/>
                <a:gd name="connsiteY0-2" fmla="*/ 6331 h 10000"/>
                <a:gd name="connsiteX1-3" fmla="*/ 4240 w 8980"/>
                <a:gd name="connsiteY1-4" fmla="*/ 0 h 10000"/>
                <a:gd name="connsiteX2-5" fmla="*/ 0 w 8980"/>
                <a:gd name="connsiteY2-6" fmla="*/ 10000 h 10000"/>
                <a:gd name="connsiteX3-7" fmla="*/ 7682 w 8980"/>
                <a:gd name="connsiteY3-8" fmla="*/ 8285 h 10000"/>
                <a:gd name="connsiteX4-9" fmla="*/ 8980 w 8980"/>
                <a:gd name="connsiteY4-10" fmla="*/ 6331 h 10000"/>
                <a:gd name="connsiteX0-11" fmla="*/ 10000 w 10000"/>
                <a:gd name="connsiteY0-12" fmla="*/ 0 h 3669"/>
                <a:gd name="connsiteX1-13" fmla="*/ 1243 w 10000"/>
                <a:gd name="connsiteY1-14" fmla="*/ 1407 h 3669"/>
                <a:gd name="connsiteX2-15" fmla="*/ 0 w 10000"/>
                <a:gd name="connsiteY2-16" fmla="*/ 3669 h 3669"/>
                <a:gd name="connsiteX3-17" fmla="*/ 8555 w 10000"/>
                <a:gd name="connsiteY3-18" fmla="*/ 1954 h 3669"/>
                <a:gd name="connsiteX4-19" fmla="*/ 10000 w 10000"/>
                <a:gd name="connsiteY4-20" fmla="*/ 0 h 3669"/>
                <a:gd name="connsiteX0-21" fmla="*/ 8878 w 8878"/>
                <a:gd name="connsiteY0-22" fmla="*/ 639 h 6165"/>
                <a:gd name="connsiteX1-23" fmla="*/ 1243 w 8878"/>
                <a:gd name="connsiteY1-24" fmla="*/ 0 h 6165"/>
                <a:gd name="connsiteX2-25" fmla="*/ 0 w 8878"/>
                <a:gd name="connsiteY2-26" fmla="*/ 6165 h 6165"/>
                <a:gd name="connsiteX3-27" fmla="*/ 8555 w 8878"/>
                <a:gd name="connsiteY3-28" fmla="*/ 1491 h 6165"/>
                <a:gd name="connsiteX4-29" fmla="*/ 8878 w 8878"/>
                <a:gd name="connsiteY4-30" fmla="*/ 639 h 6165"/>
              </a:gdLst>
              <a:ahLst/>
              <a:cxnLst>
                <a:cxn ang="0">
                  <a:pos x="connsiteX0-21" y="connsiteY0-22"/>
                </a:cxn>
                <a:cxn ang="0">
                  <a:pos x="connsiteX1-23" y="connsiteY1-24"/>
                </a:cxn>
                <a:cxn ang="0">
                  <a:pos x="connsiteX2-25" y="connsiteY2-26"/>
                </a:cxn>
                <a:cxn ang="0">
                  <a:pos x="connsiteX3-27" y="connsiteY3-28"/>
                </a:cxn>
                <a:cxn ang="0">
                  <a:pos x="connsiteX4-29" y="connsiteY4-30"/>
                </a:cxn>
              </a:cxnLst>
              <a:rect l="l" t="t" r="r" b="b"/>
              <a:pathLst>
                <a:path w="8878" h="6165">
                  <a:moveTo>
                    <a:pt x="8878" y="639"/>
                  </a:moveTo>
                  <a:lnTo>
                    <a:pt x="1243" y="0"/>
                  </a:lnTo>
                  <a:lnTo>
                    <a:pt x="0" y="6165"/>
                  </a:lnTo>
                  <a:lnTo>
                    <a:pt x="8555" y="1491"/>
                  </a:lnTo>
                  <a:lnTo>
                    <a:pt x="8878" y="639"/>
                  </a:lnTo>
                  <a:close/>
                </a:path>
              </a:pathLst>
            </a:custGeom>
            <a:solidFill>
              <a:srgbClr val="826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>
                <a:solidFill>
                  <a:schemeClr val="tx1">
                    <a:alpha val="99000"/>
                  </a:schemeClr>
                </a:solidFill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6678454" y="4680586"/>
            <a:ext cx="2478881" cy="1080611"/>
            <a:chOff x="7325374" y="4777503"/>
            <a:chExt cx="4883789" cy="2129365"/>
          </a:xfrm>
        </p:grpSpPr>
        <p:sp>
          <p:nvSpPr>
            <p:cNvPr id="67" name="Freeform 24"/>
            <p:cNvSpPr/>
            <p:nvPr/>
          </p:nvSpPr>
          <p:spPr bwMode="auto">
            <a:xfrm rot="10800000">
              <a:off x="11031618" y="4777503"/>
              <a:ext cx="1164443" cy="933878"/>
            </a:xfrm>
            <a:custGeom>
              <a:avLst/>
              <a:gdLst>
                <a:gd name="T0" fmla="*/ 285 w 1067"/>
                <a:gd name="T1" fmla="*/ 793 h 793"/>
                <a:gd name="T2" fmla="*/ 1067 w 1067"/>
                <a:gd name="T3" fmla="*/ 504 h 793"/>
                <a:gd name="T4" fmla="*/ 0 w 1067"/>
                <a:gd name="T5" fmla="*/ 0 h 793"/>
                <a:gd name="T6" fmla="*/ 285 w 1067"/>
                <a:gd name="T7" fmla="*/ 793 h 793"/>
                <a:gd name="connsiteX0" fmla="*/ 0 w 7329"/>
                <a:gd name="connsiteY0" fmla="*/ 8286 h 8286"/>
                <a:gd name="connsiteX1" fmla="*/ 7329 w 7329"/>
                <a:gd name="connsiteY1" fmla="*/ 4642 h 8286"/>
                <a:gd name="connsiteX2" fmla="*/ 4 w 7329"/>
                <a:gd name="connsiteY2" fmla="*/ 0 h 8286"/>
                <a:gd name="connsiteX3" fmla="*/ 0 w 7329"/>
                <a:gd name="connsiteY3" fmla="*/ 8286 h 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9" h="8286">
                  <a:moveTo>
                    <a:pt x="0" y="8286"/>
                  </a:moveTo>
                  <a:lnTo>
                    <a:pt x="7329" y="4642"/>
                  </a:lnTo>
                  <a:lnTo>
                    <a:pt x="4" y="0"/>
                  </a:lnTo>
                  <a:cubicBezTo>
                    <a:pt x="3" y="2762"/>
                    <a:pt x="1" y="5524"/>
                    <a:pt x="0" y="8286"/>
                  </a:cubicBez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p>
              <a:pPr marL="0" marR="0" lvl="0" indent="0" defTabSz="91440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Freeform 25"/>
            <p:cNvSpPr/>
            <p:nvPr/>
          </p:nvSpPr>
          <p:spPr bwMode="auto">
            <a:xfrm rot="10800000">
              <a:off x="8701256" y="5597567"/>
              <a:ext cx="1588816" cy="1092945"/>
            </a:xfrm>
            <a:custGeom>
              <a:avLst/>
              <a:gdLst>
                <a:gd name="T0" fmla="*/ 284 w 1067"/>
                <a:gd name="T1" fmla="*/ 769 h 769"/>
                <a:gd name="T2" fmla="*/ 1067 w 1067"/>
                <a:gd name="T3" fmla="*/ 481 h 769"/>
                <a:gd name="T4" fmla="*/ 0 w 1067"/>
                <a:gd name="T5" fmla="*/ 0 h 769"/>
                <a:gd name="T6" fmla="*/ 284 w 1067"/>
                <a:gd name="T7" fmla="*/ 769 h 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69">
                  <a:moveTo>
                    <a:pt x="284" y="769"/>
                  </a:moveTo>
                  <a:lnTo>
                    <a:pt x="1067" y="481"/>
                  </a:lnTo>
                  <a:lnTo>
                    <a:pt x="0" y="0"/>
                  </a:lnTo>
                  <a:lnTo>
                    <a:pt x="284" y="769"/>
                  </a:lnTo>
                  <a:close/>
                </a:path>
              </a:pathLst>
            </a:custGeom>
            <a:solidFill>
              <a:srgbClr val="826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pPr marL="0" marR="0" lvl="0" indent="0" defTabSz="91440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Freeform 26"/>
            <p:cNvSpPr/>
            <p:nvPr/>
          </p:nvSpPr>
          <p:spPr bwMode="auto">
            <a:xfrm rot="10800000">
              <a:off x="11454509" y="6084860"/>
              <a:ext cx="754654" cy="776204"/>
            </a:xfrm>
            <a:custGeom>
              <a:avLst/>
              <a:gdLst>
                <a:gd name="T0" fmla="*/ 640 w 783"/>
                <a:gd name="T1" fmla="*/ 0 h 673"/>
                <a:gd name="T2" fmla="*/ 332 w 783"/>
                <a:gd name="T3" fmla="*/ 0 h 673"/>
                <a:gd name="T4" fmla="*/ 0 w 783"/>
                <a:gd name="T5" fmla="*/ 673 h 673"/>
                <a:gd name="T6" fmla="*/ 783 w 783"/>
                <a:gd name="T7" fmla="*/ 384 h 673"/>
                <a:gd name="T8" fmla="*/ 640 w 783"/>
                <a:gd name="T9" fmla="*/ 0 h 673"/>
                <a:gd name="connsiteX0" fmla="*/ 4529 w 6355"/>
                <a:gd name="connsiteY0" fmla="*/ 0 h 8115"/>
                <a:gd name="connsiteX1" fmla="*/ 595 w 6355"/>
                <a:gd name="connsiteY1" fmla="*/ 0 h 8115"/>
                <a:gd name="connsiteX2" fmla="*/ 0 w 6355"/>
                <a:gd name="connsiteY2" fmla="*/ 8115 h 8115"/>
                <a:gd name="connsiteX3" fmla="*/ 6355 w 6355"/>
                <a:gd name="connsiteY3" fmla="*/ 5706 h 8115"/>
                <a:gd name="connsiteX4" fmla="*/ 4529 w 6355"/>
                <a:gd name="connsiteY4" fmla="*/ 0 h 8115"/>
                <a:gd name="connsiteX0-1" fmla="*/ 7312 w 10185"/>
                <a:gd name="connsiteY0-2" fmla="*/ 0 h 10000"/>
                <a:gd name="connsiteX1-3" fmla="*/ 78 w 10185"/>
                <a:gd name="connsiteY1-4" fmla="*/ 0 h 10000"/>
                <a:gd name="connsiteX2-5" fmla="*/ 185 w 10185"/>
                <a:gd name="connsiteY2-6" fmla="*/ 10000 h 10000"/>
                <a:gd name="connsiteX3-7" fmla="*/ 10185 w 10185"/>
                <a:gd name="connsiteY3-8" fmla="*/ 7031 h 10000"/>
                <a:gd name="connsiteX4-9" fmla="*/ 7312 w 10185"/>
                <a:gd name="connsiteY4-10" fmla="*/ 0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0185" h="10000">
                  <a:moveTo>
                    <a:pt x="7312" y="0"/>
                  </a:moveTo>
                  <a:lnTo>
                    <a:pt x="78" y="0"/>
                  </a:lnTo>
                  <a:cubicBezTo>
                    <a:pt x="-233" y="3333"/>
                    <a:pt x="497" y="6667"/>
                    <a:pt x="185" y="10000"/>
                  </a:cubicBezTo>
                  <a:lnTo>
                    <a:pt x="10185" y="7031"/>
                  </a:lnTo>
                  <a:lnTo>
                    <a:pt x="7312" y="0"/>
                  </a:lnTo>
                  <a:close/>
                </a:path>
              </a:pathLst>
            </a:custGeom>
            <a:solidFill>
              <a:srgbClr val="5FCACB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p>
              <a:pPr marL="0" marR="0" lvl="0" indent="0" defTabSz="91440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Freeform 27"/>
            <p:cNvSpPr/>
            <p:nvPr/>
          </p:nvSpPr>
          <p:spPr bwMode="auto">
            <a:xfrm rot="10800000">
              <a:off x="10290072" y="5188245"/>
              <a:ext cx="1164437" cy="1502267"/>
            </a:xfrm>
            <a:custGeom>
              <a:avLst/>
              <a:gdLst>
                <a:gd name="T0" fmla="*/ 284 w 782"/>
                <a:gd name="T1" fmla="*/ 1057 h 1057"/>
                <a:gd name="T2" fmla="*/ 782 w 782"/>
                <a:gd name="T3" fmla="*/ 0 h 1057"/>
                <a:gd name="T4" fmla="*/ 0 w 782"/>
                <a:gd name="T5" fmla="*/ 264 h 1057"/>
                <a:gd name="T6" fmla="*/ 284 w 782"/>
                <a:gd name="T7" fmla="*/ 1057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82" h="1057">
                  <a:moveTo>
                    <a:pt x="284" y="1057"/>
                  </a:moveTo>
                  <a:lnTo>
                    <a:pt x="782" y="0"/>
                  </a:lnTo>
                  <a:lnTo>
                    <a:pt x="0" y="264"/>
                  </a:lnTo>
                  <a:lnTo>
                    <a:pt x="284" y="1057"/>
                  </a:lnTo>
                  <a:close/>
                </a:path>
              </a:pathLst>
            </a:custGeom>
            <a:solidFill>
              <a:srgbClr val="5FCACB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p>
              <a:pPr marL="0" marR="0" lvl="0" indent="0" defTabSz="91440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Freeform 29"/>
            <p:cNvSpPr/>
            <p:nvPr/>
          </p:nvSpPr>
          <p:spPr bwMode="auto">
            <a:xfrm rot="10800000">
              <a:off x="7536819" y="6006888"/>
              <a:ext cx="1517342" cy="854174"/>
            </a:xfrm>
            <a:custGeom>
              <a:avLst/>
              <a:gdLst>
                <a:gd name="T0" fmla="*/ 308 w 1019"/>
                <a:gd name="T1" fmla="*/ 0 h 601"/>
                <a:gd name="T2" fmla="*/ 0 w 1019"/>
                <a:gd name="T3" fmla="*/ 0 h 601"/>
                <a:gd name="T4" fmla="*/ 237 w 1019"/>
                <a:gd name="T5" fmla="*/ 601 h 601"/>
                <a:gd name="T6" fmla="*/ 1019 w 1019"/>
                <a:gd name="T7" fmla="*/ 312 h 601"/>
                <a:gd name="T8" fmla="*/ 1019 w 1019"/>
                <a:gd name="T9" fmla="*/ 312 h 601"/>
                <a:gd name="T10" fmla="*/ 308 w 1019"/>
                <a:gd name="T11" fmla="*/ 0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9" h="601">
                  <a:moveTo>
                    <a:pt x="308" y="0"/>
                  </a:moveTo>
                  <a:lnTo>
                    <a:pt x="0" y="0"/>
                  </a:lnTo>
                  <a:lnTo>
                    <a:pt x="237" y="601"/>
                  </a:lnTo>
                  <a:lnTo>
                    <a:pt x="1019" y="312"/>
                  </a:lnTo>
                  <a:lnTo>
                    <a:pt x="1019" y="312"/>
                  </a:lnTo>
                  <a:lnTo>
                    <a:pt x="308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pPr marL="0" marR="0" lvl="0" indent="0" defTabSz="91440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Freeform 30"/>
            <p:cNvSpPr/>
            <p:nvPr/>
          </p:nvSpPr>
          <p:spPr bwMode="auto">
            <a:xfrm rot="10800000">
              <a:off x="7325374" y="6417631"/>
              <a:ext cx="388642" cy="443431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pPr marL="0" marR="0" lvl="0" indent="0" defTabSz="91440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Freeform 26"/>
            <p:cNvSpPr/>
            <p:nvPr/>
          </p:nvSpPr>
          <p:spPr bwMode="auto">
            <a:xfrm rot="10800000">
              <a:off x="9362034" y="6690512"/>
              <a:ext cx="929528" cy="216356"/>
            </a:xfrm>
            <a:custGeom>
              <a:avLst/>
              <a:gdLst>
                <a:gd name="T0" fmla="*/ 640 w 783"/>
                <a:gd name="T1" fmla="*/ 0 h 673"/>
                <a:gd name="T2" fmla="*/ 332 w 783"/>
                <a:gd name="T3" fmla="*/ 0 h 673"/>
                <a:gd name="T4" fmla="*/ 0 w 783"/>
                <a:gd name="T5" fmla="*/ 673 h 673"/>
                <a:gd name="T6" fmla="*/ 783 w 783"/>
                <a:gd name="T7" fmla="*/ 384 h 673"/>
                <a:gd name="T8" fmla="*/ 640 w 783"/>
                <a:gd name="T9" fmla="*/ 0 h 673"/>
                <a:gd name="connsiteX0" fmla="*/ 8980 w 10000"/>
                <a:gd name="connsiteY0" fmla="*/ 6331 h 10000"/>
                <a:gd name="connsiteX1" fmla="*/ 424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5706 h 10000"/>
                <a:gd name="connsiteX4" fmla="*/ 8980 w 10000"/>
                <a:gd name="connsiteY4" fmla="*/ 6331 h 10000"/>
                <a:gd name="connsiteX0-1" fmla="*/ 8980 w 8980"/>
                <a:gd name="connsiteY0-2" fmla="*/ 6331 h 10000"/>
                <a:gd name="connsiteX1-3" fmla="*/ 4240 w 8980"/>
                <a:gd name="connsiteY1-4" fmla="*/ 0 h 10000"/>
                <a:gd name="connsiteX2-5" fmla="*/ 0 w 8980"/>
                <a:gd name="connsiteY2-6" fmla="*/ 10000 h 10000"/>
                <a:gd name="connsiteX3-7" fmla="*/ 7682 w 8980"/>
                <a:gd name="connsiteY3-8" fmla="*/ 8285 h 10000"/>
                <a:gd name="connsiteX4-9" fmla="*/ 8980 w 8980"/>
                <a:gd name="connsiteY4-10" fmla="*/ 6331 h 10000"/>
                <a:gd name="connsiteX0-11" fmla="*/ 10000 w 10000"/>
                <a:gd name="connsiteY0-12" fmla="*/ 0 h 3669"/>
                <a:gd name="connsiteX1-13" fmla="*/ 1243 w 10000"/>
                <a:gd name="connsiteY1-14" fmla="*/ 1407 h 3669"/>
                <a:gd name="connsiteX2-15" fmla="*/ 0 w 10000"/>
                <a:gd name="connsiteY2-16" fmla="*/ 3669 h 3669"/>
                <a:gd name="connsiteX3-17" fmla="*/ 8555 w 10000"/>
                <a:gd name="connsiteY3-18" fmla="*/ 1954 h 3669"/>
                <a:gd name="connsiteX4-19" fmla="*/ 10000 w 10000"/>
                <a:gd name="connsiteY4-20" fmla="*/ 0 h 3669"/>
                <a:gd name="connsiteX0-21" fmla="*/ 8878 w 8878"/>
                <a:gd name="connsiteY0-22" fmla="*/ 639 h 6165"/>
                <a:gd name="connsiteX1-23" fmla="*/ 1243 w 8878"/>
                <a:gd name="connsiteY1-24" fmla="*/ 0 h 6165"/>
                <a:gd name="connsiteX2-25" fmla="*/ 0 w 8878"/>
                <a:gd name="connsiteY2-26" fmla="*/ 6165 h 6165"/>
                <a:gd name="connsiteX3-27" fmla="*/ 8555 w 8878"/>
                <a:gd name="connsiteY3-28" fmla="*/ 1491 h 6165"/>
                <a:gd name="connsiteX4-29" fmla="*/ 8878 w 8878"/>
                <a:gd name="connsiteY4-30" fmla="*/ 639 h 6165"/>
              </a:gdLst>
              <a:ahLst/>
              <a:cxnLst>
                <a:cxn ang="0">
                  <a:pos x="connsiteX0-21" y="connsiteY0-22"/>
                </a:cxn>
                <a:cxn ang="0">
                  <a:pos x="connsiteX1-23" y="connsiteY1-24"/>
                </a:cxn>
                <a:cxn ang="0">
                  <a:pos x="connsiteX2-25" y="connsiteY2-26"/>
                </a:cxn>
                <a:cxn ang="0">
                  <a:pos x="connsiteX3-27" y="connsiteY3-28"/>
                </a:cxn>
                <a:cxn ang="0">
                  <a:pos x="connsiteX4-29" y="connsiteY4-30"/>
                </a:cxn>
              </a:cxnLst>
              <a:rect l="l" t="t" r="r" b="b"/>
              <a:pathLst>
                <a:path w="8878" h="6165">
                  <a:moveTo>
                    <a:pt x="8878" y="639"/>
                  </a:moveTo>
                  <a:lnTo>
                    <a:pt x="1243" y="0"/>
                  </a:lnTo>
                  <a:lnTo>
                    <a:pt x="0" y="6165"/>
                  </a:lnTo>
                  <a:lnTo>
                    <a:pt x="8555" y="1491"/>
                  </a:lnTo>
                  <a:lnTo>
                    <a:pt x="8878" y="639"/>
                  </a:lnTo>
                  <a:close/>
                </a:path>
              </a:pathLst>
            </a:custGeom>
            <a:solidFill>
              <a:srgbClr val="826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pPr marL="0" marR="0" lvl="0" indent="0" defTabSz="91440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2225" name="文本框 1"/>
          <p:cNvSpPr txBox="1"/>
          <p:nvPr/>
        </p:nvSpPr>
        <p:spPr>
          <a:xfrm>
            <a:off x="977741" y="2203690"/>
            <a:ext cx="7472363" cy="225107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p>
            <a:pPr lvl="0" algn="ctr" defTabSz="914400">
              <a:lnSpc>
                <a:spcPct val="130000"/>
              </a:lnSpc>
            </a:pPr>
            <a:r>
              <a:rPr lang="zh-CN" altLang="en-US" sz="5400" b="1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谢谢您的聆听</a:t>
            </a:r>
            <a:endParaRPr lang="zh-CN" altLang="en-US" sz="5400" b="1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黑体" panose="02010609060101010101" charset="-122"/>
            </a:endParaRPr>
          </a:p>
          <a:p>
            <a:pPr lvl="0" algn="ctr" defTabSz="914400">
              <a:lnSpc>
                <a:spcPct val="130000"/>
              </a:lnSpc>
            </a:pPr>
            <a:r>
              <a:rPr lang="zh-CN" altLang="en-US" sz="5400" b="1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请批评指正</a:t>
            </a:r>
            <a:endParaRPr lang="zh-CN" altLang="en-US" sz="7500" b="1" dirty="0">
              <a:solidFill>
                <a:srgbClr val="0000CC"/>
              </a:solidFill>
              <a:latin typeface="楷体" panose="02010609060101010101" charset="-122"/>
              <a:ea typeface="楷体" panose="02010609060101010101" charset="-122"/>
              <a:sym typeface="黑体" panose="02010609060101010101" charset="-122"/>
            </a:endParaRPr>
          </a:p>
        </p:txBody>
      </p:sp>
      <p:grpSp>
        <p:nvGrpSpPr>
          <p:cNvPr id="77" name="组合 76"/>
          <p:cNvGrpSpPr/>
          <p:nvPr/>
        </p:nvGrpSpPr>
        <p:grpSpPr>
          <a:xfrm rot="2484086">
            <a:off x="2409062" y="1977692"/>
            <a:ext cx="304580" cy="866990"/>
            <a:chOff x="4454660" y="3810474"/>
            <a:chExt cx="406107" cy="1155987"/>
          </a:xfrm>
        </p:grpSpPr>
        <p:sp>
          <p:nvSpPr>
            <p:cNvPr id="78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9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0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81" name="组合 80"/>
          <p:cNvGrpSpPr/>
          <p:nvPr/>
        </p:nvGrpSpPr>
        <p:grpSpPr>
          <a:xfrm rot="13396910" flipV="1">
            <a:off x="6559670" y="3895984"/>
            <a:ext cx="304580" cy="866990"/>
            <a:chOff x="11762339" y="3746221"/>
            <a:chExt cx="406107" cy="1155987"/>
          </a:xfrm>
        </p:grpSpPr>
        <p:sp>
          <p:nvSpPr>
            <p:cNvPr id="82" name="Freeform 16"/>
            <p:cNvSpPr/>
            <p:nvPr/>
          </p:nvSpPr>
          <p:spPr bwMode="auto">
            <a:xfrm flipV="1">
              <a:off x="11767353" y="3746221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3" name="Freeform 30"/>
            <p:cNvSpPr/>
            <p:nvPr/>
          </p:nvSpPr>
          <p:spPr bwMode="auto">
            <a:xfrm rot="15296182">
              <a:off x="11830602" y="4196908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4" name="Freeform 12"/>
            <p:cNvSpPr/>
            <p:nvPr/>
          </p:nvSpPr>
          <p:spPr bwMode="auto">
            <a:xfrm rot="7160246">
              <a:off x="11692179" y="4425941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4" name="肘形连接符 3"/>
          <p:cNvCxnSpPr/>
          <p:nvPr/>
        </p:nvCxnSpPr>
        <p:spPr>
          <a:xfrm flipV="1">
            <a:off x="458419" y="2346237"/>
            <a:ext cx="7936058" cy="786218"/>
          </a:xfrm>
          <a:prstGeom prst="bentConnector3">
            <a:avLst>
              <a:gd name="adj1" fmla="val 50000"/>
            </a:avLst>
          </a:prstGeom>
          <a:ln w="28575">
            <a:solidFill>
              <a:srgbClr val="A0BF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肘形连接符 4"/>
          <p:cNvCxnSpPr/>
          <p:nvPr/>
        </p:nvCxnSpPr>
        <p:spPr>
          <a:xfrm flipV="1">
            <a:off x="458418" y="2660272"/>
            <a:ext cx="7911000" cy="794373"/>
          </a:xfrm>
          <a:prstGeom prst="bentConnector3">
            <a:avLst>
              <a:gd name="adj1" fmla="val 46685"/>
            </a:avLst>
          </a:prstGeom>
          <a:ln w="28575">
            <a:solidFill>
              <a:srgbClr val="F584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肘形连接符 5"/>
          <p:cNvCxnSpPr/>
          <p:nvPr/>
        </p:nvCxnSpPr>
        <p:spPr>
          <a:xfrm flipV="1">
            <a:off x="458418" y="2534503"/>
            <a:ext cx="7911000" cy="767815"/>
          </a:xfrm>
          <a:prstGeom prst="bentConnector3">
            <a:avLst>
              <a:gd name="adj1" fmla="val 48696"/>
            </a:avLst>
          </a:prstGeom>
          <a:ln w="28575">
            <a:solidFill>
              <a:srgbClr val="3190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组合 76"/>
          <p:cNvGrpSpPr/>
          <p:nvPr/>
        </p:nvGrpSpPr>
        <p:grpSpPr>
          <a:xfrm>
            <a:off x="4850120" y="1637430"/>
            <a:ext cx="2361457" cy="546177"/>
            <a:chOff x="6240567" y="2980375"/>
            <a:chExt cx="3148609" cy="728236"/>
          </a:xfrm>
        </p:grpSpPr>
        <p:grpSp>
          <p:nvGrpSpPr>
            <p:cNvPr id="73" name="组合 72"/>
            <p:cNvGrpSpPr/>
            <p:nvPr/>
          </p:nvGrpSpPr>
          <p:grpSpPr>
            <a:xfrm>
              <a:off x="6409828" y="3087477"/>
              <a:ext cx="2979348" cy="621134"/>
              <a:chOff x="6409828" y="3087477"/>
              <a:chExt cx="2979348" cy="621134"/>
            </a:xfrm>
          </p:grpSpPr>
          <p:sp>
            <p:nvSpPr>
              <p:cNvPr id="7" name="文本框 79"/>
              <p:cNvSpPr txBox="1"/>
              <p:nvPr/>
            </p:nvSpPr>
            <p:spPr>
              <a:xfrm>
                <a:off x="6537511" y="3094778"/>
                <a:ext cx="2604347" cy="6138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3200" b="1">
                    <a:solidFill>
                      <a:srgbClr val="F5841C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en-US" altLang="zh-CN" sz="2400" dirty="0">
                    <a:solidFill>
                      <a:schemeClr val="accent3"/>
                    </a:solidFill>
                  </a:rPr>
                  <a:t>3    </a:t>
                </a:r>
                <a:r>
                  <a:rPr lang="zh-CN" altLang="en-US" sz="2400" dirty="0">
                    <a:solidFill>
                      <a:schemeClr val="accent3"/>
                    </a:solidFill>
                  </a:rPr>
                  <a:t>教学过程</a:t>
                </a:r>
                <a:endParaRPr lang="zh-CN" altLang="en-US" sz="2400" dirty="0">
                  <a:solidFill>
                    <a:schemeClr val="accent3"/>
                  </a:solidFill>
                </a:endParaRPr>
              </a:p>
            </p:txBody>
          </p:sp>
          <p:sp>
            <p:nvSpPr>
              <p:cNvPr id="2" name="圆角矩形 1"/>
              <p:cNvSpPr/>
              <p:nvPr/>
            </p:nvSpPr>
            <p:spPr>
              <a:xfrm>
                <a:off x="6409828" y="3087477"/>
                <a:ext cx="2979348" cy="604408"/>
              </a:xfrm>
              <a:prstGeom prst="roundRect">
                <a:avLst/>
              </a:prstGeom>
              <a:noFill/>
              <a:ln w="6350">
                <a:solidFill>
                  <a:srgbClr val="A0BF0D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</p:grpSp>
        <p:grpSp>
          <p:nvGrpSpPr>
            <p:cNvPr id="3" name="组合 2"/>
            <p:cNvGrpSpPr/>
            <p:nvPr/>
          </p:nvGrpSpPr>
          <p:grpSpPr>
            <a:xfrm rot="2731254">
              <a:off x="6341934" y="2879007"/>
              <a:ext cx="109793" cy="312528"/>
              <a:chOff x="4454660" y="3810474"/>
              <a:chExt cx="406107" cy="1155987"/>
            </a:xfrm>
          </p:grpSpPr>
          <p:sp>
            <p:nvSpPr>
              <p:cNvPr id="20" name="Freeform 16"/>
              <p:cNvSpPr/>
              <p:nvPr/>
            </p:nvSpPr>
            <p:spPr bwMode="auto">
              <a:xfrm flipV="1">
                <a:off x="4459674" y="3810474"/>
                <a:ext cx="396080" cy="564858"/>
              </a:xfrm>
              <a:custGeom>
                <a:avLst/>
                <a:gdLst>
                  <a:gd name="T0" fmla="*/ 284 w 758"/>
                  <a:gd name="T1" fmla="*/ 1081 h 1081"/>
                  <a:gd name="T2" fmla="*/ 758 w 758"/>
                  <a:gd name="T3" fmla="*/ 0 h 1081"/>
                  <a:gd name="T4" fmla="*/ 0 w 758"/>
                  <a:gd name="T5" fmla="*/ 288 h 1081"/>
                  <a:gd name="T6" fmla="*/ 284 w 758"/>
                  <a:gd name="T7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58" h="1081">
                    <a:moveTo>
                      <a:pt x="284" y="1081"/>
                    </a:moveTo>
                    <a:lnTo>
                      <a:pt x="758" y="0"/>
                    </a:lnTo>
                    <a:lnTo>
                      <a:pt x="0" y="288"/>
                    </a:lnTo>
                    <a:lnTo>
                      <a:pt x="284" y="1081"/>
                    </a:lnTo>
                    <a:close/>
                  </a:path>
                </a:pathLst>
              </a:custGeom>
              <a:solidFill>
                <a:srgbClr val="3190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" name="Freeform 30"/>
              <p:cNvSpPr/>
              <p:nvPr/>
            </p:nvSpPr>
            <p:spPr bwMode="auto">
              <a:xfrm rot="15296182">
                <a:off x="4522923" y="4261161"/>
                <a:ext cx="275725" cy="329602"/>
              </a:xfrm>
              <a:custGeom>
                <a:avLst/>
                <a:gdLst>
                  <a:gd name="T0" fmla="*/ 0 w 261"/>
                  <a:gd name="T1" fmla="*/ 0 h 312"/>
                  <a:gd name="T2" fmla="*/ 119 w 261"/>
                  <a:gd name="T3" fmla="*/ 312 h 312"/>
                  <a:gd name="T4" fmla="*/ 119 w 261"/>
                  <a:gd name="T5" fmla="*/ 312 h 312"/>
                  <a:gd name="T6" fmla="*/ 261 w 261"/>
                  <a:gd name="T7" fmla="*/ 0 h 312"/>
                  <a:gd name="T8" fmla="*/ 0 w 261"/>
                  <a:gd name="T9" fmla="*/ 0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1" h="312">
                    <a:moveTo>
                      <a:pt x="0" y="0"/>
                    </a:moveTo>
                    <a:lnTo>
                      <a:pt x="119" y="312"/>
                    </a:lnTo>
                    <a:lnTo>
                      <a:pt x="119" y="312"/>
                    </a:lnTo>
                    <a:lnTo>
                      <a:pt x="26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BF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" name="Freeform 12"/>
              <p:cNvSpPr/>
              <p:nvPr/>
            </p:nvSpPr>
            <p:spPr bwMode="auto">
              <a:xfrm rot="7160246">
                <a:off x="4384500" y="4490194"/>
                <a:ext cx="546427" cy="406107"/>
              </a:xfrm>
              <a:custGeom>
                <a:avLst/>
                <a:gdLst>
                  <a:gd name="T0" fmla="*/ 782 w 1067"/>
                  <a:gd name="T1" fmla="*/ 0 h 793"/>
                  <a:gd name="T2" fmla="*/ 0 w 1067"/>
                  <a:gd name="T3" fmla="*/ 288 h 793"/>
                  <a:gd name="T4" fmla="*/ 1067 w 1067"/>
                  <a:gd name="T5" fmla="*/ 793 h 793"/>
                  <a:gd name="T6" fmla="*/ 782 w 1067"/>
                  <a:gd name="T7" fmla="*/ 0 h 7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7" h="793">
                    <a:moveTo>
                      <a:pt x="782" y="0"/>
                    </a:moveTo>
                    <a:lnTo>
                      <a:pt x="0" y="288"/>
                    </a:lnTo>
                    <a:lnTo>
                      <a:pt x="1067" y="793"/>
                    </a:lnTo>
                    <a:lnTo>
                      <a:pt x="782" y="0"/>
                    </a:lnTo>
                    <a:close/>
                  </a:path>
                </a:pathLst>
              </a:custGeom>
              <a:solidFill>
                <a:srgbClr val="FDB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</p:grpSp>
      </p:grpSp>
      <p:grpSp>
        <p:nvGrpSpPr>
          <p:cNvPr id="75" name="组合 74"/>
          <p:cNvGrpSpPr/>
          <p:nvPr/>
        </p:nvGrpSpPr>
        <p:grpSpPr>
          <a:xfrm>
            <a:off x="994759" y="2420020"/>
            <a:ext cx="2349733" cy="570305"/>
            <a:chOff x="1311106" y="4023829"/>
            <a:chExt cx="3132977" cy="760406"/>
          </a:xfrm>
        </p:grpSpPr>
        <p:grpSp>
          <p:nvGrpSpPr>
            <p:cNvPr id="71" name="组合 70"/>
            <p:cNvGrpSpPr/>
            <p:nvPr/>
          </p:nvGrpSpPr>
          <p:grpSpPr>
            <a:xfrm>
              <a:off x="1464735" y="4153349"/>
              <a:ext cx="2979348" cy="630886"/>
              <a:chOff x="1464735" y="4153349"/>
              <a:chExt cx="2979348" cy="630886"/>
            </a:xfrm>
          </p:grpSpPr>
          <p:sp>
            <p:nvSpPr>
              <p:cNvPr id="23" name="圆角矩形 22"/>
              <p:cNvSpPr/>
              <p:nvPr/>
            </p:nvSpPr>
            <p:spPr>
              <a:xfrm>
                <a:off x="1464735" y="4153349"/>
                <a:ext cx="2979348" cy="604408"/>
              </a:xfrm>
              <a:prstGeom prst="roundRect">
                <a:avLst/>
              </a:prstGeom>
              <a:noFill/>
              <a:ln w="6350">
                <a:solidFill>
                  <a:srgbClr val="826C4A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28" name="文本框 78"/>
              <p:cNvSpPr txBox="1"/>
              <p:nvPr/>
            </p:nvSpPr>
            <p:spPr>
              <a:xfrm>
                <a:off x="1605414" y="4170402"/>
                <a:ext cx="2604347" cy="6138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3200" b="1">
                    <a:solidFill>
                      <a:srgbClr val="F5841C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en-US" altLang="zh-CN" sz="2400" dirty="0">
                    <a:solidFill>
                      <a:schemeClr val="accent1"/>
                    </a:solidFill>
                  </a:rPr>
                  <a:t>1    </a:t>
                </a:r>
                <a:r>
                  <a:rPr lang="zh-CN" altLang="en-US" sz="2400" dirty="0">
                    <a:solidFill>
                      <a:schemeClr val="accent1"/>
                    </a:solidFill>
                  </a:rPr>
                  <a:t>教学分析</a:t>
                </a:r>
                <a:endParaRPr lang="zh-CN" altLang="en-US" sz="2400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 rot="2731254">
              <a:off x="1412473" y="3922461"/>
              <a:ext cx="109793" cy="312528"/>
              <a:chOff x="4454660" y="3810474"/>
              <a:chExt cx="406107" cy="1155987"/>
            </a:xfrm>
          </p:grpSpPr>
          <p:sp>
            <p:nvSpPr>
              <p:cNvPr id="30" name="Freeform 16"/>
              <p:cNvSpPr/>
              <p:nvPr/>
            </p:nvSpPr>
            <p:spPr bwMode="auto">
              <a:xfrm flipV="1">
                <a:off x="4459674" y="3810474"/>
                <a:ext cx="396080" cy="564858"/>
              </a:xfrm>
              <a:custGeom>
                <a:avLst/>
                <a:gdLst>
                  <a:gd name="T0" fmla="*/ 284 w 758"/>
                  <a:gd name="T1" fmla="*/ 1081 h 1081"/>
                  <a:gd name="T2" fmla="*/ 758 w 758"/>
                  <a:gd name="T3" fmla="*/ 0 h 1081"/>
                  <a:gd name="T4" fmla="*/ 0 w 758"/>
                  <a:gd name="T5" fmla="*/ 288 h 1081"/>
                  <a:gd name="T6" fmla="*/ 284 w 758"/>
                  <a:gd name="T7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58" h="1081">
                    <a:moveTo>
                      <a:pt x="284" y="1081"/>
                    </a:moveTo>
                    <a:lnTo>
                      <a:pt x="758" y="0"/>
                    </a:lnTo>
                    <a:lnTo>
                      <a:pt x="0" y="288"/>
                    </a:lnTo>
                    <a:lnTo>
                      <a:pt x="284" y="1081"/>
                    </a:lnTo>
                    <a:close/>
                  </a:path>
                </a:pathLst>
              </a:custGeom>
              <a:solidFill>
                <a:srgbClr val="3190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1" name="Freeform 30"/>
              <p:cNvSpPr/>
              <p:nvPr/>
            </p:nvSpPr>
            <p:spPr bwMode="auto">
              <a:xfrm rot="15296182">
                <a:off x="4522923" y="4261161"/>
                <a:ext cx="275725" cy="329602"/>
              </a:xfrm>
              <a:custGeom>
                <a:avLst/>
                <a:gdLst>
                  <a:gd name="T0" fmla="*/ 0 w 261"/>
                  <a:gd name="T1" fmla="*/ 0 h 312"/>
                  <a:gd name="T2" fmla="*/ 119 w 261"/>
                  <a:gd name="T3" fmla="*/ 312 h 312"/>
                  <a:gd name="T4" fmla="*/ 119 w 261"/>
                  <a:gd name="T5" fmla="*/ 312 h 312"/>
                  <a:gd name="T6" fmla="*/ 261 w 261"/>
                  <a:gd name="T7" fmla="*/ 0 h 312"/>
                  <a:gd name="T8" fmla="*/ 0 w 261"/>
                  <a:gd name="T9" fmla="*/ 0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1" h="312">
                    <a:moveTo>
                      <a:pt x="0" y="0"/>
                    </a:moveTo>
                    <a:lnTo>
                      <a:pt x="119" y="312"/>
                    </a:lnTo>
                    <a:lnTo>
                      <a:pt x="119" y="312"/>
                    </a:lnTo>
                    <a:lnTo>
                      <a:pt x="26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BF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58" name="Freeform 12"/>
              <p:cNvSpPr/>
              <p:nvPr/>
            </p:nvSpPr>
            <p:spPr bwMode="auto">
              <a:xfrm rot="7160246">
                <a:off x="4384500" y="4490194"/>
                <a:ext cx="546427" cy="406107"/>
              </a:xfrm>
              <a:custGeom>
                <a:avLst/>
                <a:gdLst>
                  <a:gd name="T0" fmla="*/ 782 w 1067"/>
                  <a:gd name="T1" fmla="*/ 0 h 793"/>
                  <a:gd name="T2" fmla="*/ 0 w 1067"/>
                  <a:gd name="T3" fmla="*/ 288 h 793"/>
                  <a:gd name="T4" fmla="*/ 1067 w 1067"/>
                  <a:gd name="T5" fmla="*/ 793 h 793"/>
                  <a:gd name="T6" fmla="*/ 782 w 1067"/>
                  <a:gd name="T7" fmla="*/ 0 h 7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7" h="793">
                    <a:moveTo>
                      <a:pt x="782" y="0"/>
                    </a:moveTo>
                    <a:lnTo>
                      <a:pt x="0" y="288"/>
                    </a:lnTo>
                    <a:lnTo>
                      <a:pt x="1067" y="793"/>
                    </a:lnTo>
                    <a:lnTo>
                      <a:pt x="782" y="0"/>
                    </a:lnTo>
                    <a:close/>
                  </a:path>
                </a:pathLst>
              </a:custGeom>
              <a:solidFill>
                <a:srgbClr val="FDB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</p:grpSp>
      </p:grpSp>
      <p:grpSp>
        <p:nvGrpSpPr>
          <p:cNvPr id="78" name="组合 77"/>
          <p:cNvGrpSpPr/>
          <p:nvPr/>
        </p:nvGrpSpPr>
        <p:grpSpPr>
          <a:xfrm>
            <a:off x="4880909" y="2758041"/>
            <a:ext cx="2351710" cy="552330"/>
            <a:chOff x="6281618" y="4474523"/>
            <a:chExt cx="3135613" cy="736440"/>
          </a:xfrm>
        </p:grpSpPr>
        <p:grpSp>
          <p:nvGrpSpPr>
            <p:cNvPr id="74" name="组合 73"/>
            <p:cNvGrpSpPr/>
            <p:nvPr/>
          </p:nvGrpSpPr>
          <p:grpSpPr>
            <a:xfrm>
              <a:off x="6437883" y="4577496"/>
              <a:ext cx="2979348" cy="633467"/>
              <a:chOff x="6437883" y="4577496"/>
              <a:chExt cx="2979348" cy="633467"/>
            </a:xfrm>
          </p:grpSpPr>
          <p:sp>
            <p:nvSpPr>
              <p:cNvPr id="59" name="文本框 80"/>
              <p:cNvSpPr txBox="1"/>
              <p:nvPr/>
            </p:nvSpPr>
            <p:spPr>
              <a:xfrm>
                <a:off x="6550507" y="4597129"/>
                <a:ext cx="2604346" cy="6138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chemeClr val="accent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4    </a:t>
                </a:r>
                <a:r>
                  <a:rPr lang="zh-CN" altLang="en-US" sz="2400" b="1" dirty="0">
                    <a:solidFill>
                      <a:schemeClr val="accent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教学反思</a:t>
                </a:r>
                <a:endParaRPr lang="en-US" altLang="zh-CN" sz="2400" b="1" dirty="0">
                  <a:solidFill>
                    <a:schemeClr val="accent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" name="圆角矩形 59"/>
              <p:cNvSpPr/>
              <p:nvPr/>
            </p:nvSpPr>
            <p:spPr>
              <a:xfrm>
                <a:off x="6437883" y="4577496"/>
                <a:ext cx="2979348" cy="604408"/>
              </a:xfrm>
              <a:prstGeom prst="roundRect">
                <a:avLst/>
              </a:prstGeom>
              <a:noFill/>
              <a:ln w="6350">
                <a:solidFill>
                  <a:srgbClr val="F5841C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rot="2731254">
              <a:off x="6382985" y="4373155"/>
              <a:ext cx="109793" cy="312528"/>
              <a:chOff x="4454660" y="3810474"/>
              <a:chExt cx="406107" cy="1155987"/>
            </a:xfrm>
          </p:grpSpPr>
          <p:sp>
            <p:nvSpPr>
              <p:cNvPr id="62" name="Freeform 16"/>
              <p:cNvSpPr/>
              <p:nvPr/>
            </p:nvSpPr>
            <p:spPr bwMode="auto">
              <a:xfrm flipV="1">
                <a:off x="4459674" y="3810474"/>
                <a:ext cx="396080" cy="564858"/>
              </a:xfrm>
              <a:custGeom>
                <a:avLst/>
                <a:gdLst>
                  <a:gd name="T0" fmla="*/ 284 w 758"/>
                  <a:gd name="T1" fmla="*/ 1081 h 1081"/>
                  <a:gd name="T2" fmla="*/ 758 w 758"/>
                  <a:gd name="T3" fmla="*/ 0 h 1081"/>
                  <a:gd name="T4" fmla="*/ 0 w 758"/>
                  <a:gd name="T5" fmla="*/ 288 h 1081"/>
                  <a:gd name="T6" fmla="*/ 284 w 758"/>
                  <a:gd name="T7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58" h="1081">
                    <a:moveTo>
                      <a:pt x="284" y="1081"/>
                    </a:moveTo>
                    <a:lnTo>
                      <a:pt x="758" y="0"/>
                    </a:lnTo>
                    <a:lnTo>
                      <a:pt x="0" y="288"/>
                    </a:lnTo>
                    <a:lnTo>
                      <a:pt x="284" y="1081"/>
                    </a:lnTo>
                    <a:close/>
                  </a:path>
                </a:pathLst>
              </a:custGeom>
              <a:solidFill>
                <a:srgbClr val="3190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63" name="Freeform 30"/>
              <p:cNvSpPr/>
              <p:nvPr/>
            </p:nvSpPr>
            <p:spPr bwMode="auto">
              <a:xfrm rot="15296182">
                <a:off x="4522923" y="4261161"/>
                <a:ext cx="275725" cy="329602"/>
              </a:xfrm>
              <a:custGeom>
                <a:avLst/>
                <a:gdLst>
                  <a:gd name="T0" fmla="*/ 0 w 261"/>
                  <a:gd name="T1" fmla="*/ 0 h 312"/>
                  <a:gd name="T2" fmla="*/ 119 w 261"/>
                  <a:gd name="T3" fmla="*/ 312 h 312"/>
                  <a:gd name="T4" fmla="*/ 119 w 261"/>
                  <a:gd name="T5" fmla="*/ 312 h 312"/>
                  <a:gd name="T6" fmla="*/ 261 w 261"/>
                  <a:gd name="T7" fmla="*/ 0 h 312"/>
                  <a:gd name="T8" fmla="*/ 0 w 261"/>
                  <a:gd name="T9" fmla="*/ 0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1" h="312">
                    <a:moveTo>
                      <a:pt x="0" y="0"/>
                    </a:moveTo>
                    <a:lnTo>
                      <a:pt x="119" y="312"/>
                    </a:lnTo>
                    <a:lnTo>
                      <a:pt x="119" y="312"/>
                    </a:lnTo>
                    <a:lnTo>
                      <a:pt x="26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BF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64" name="Freeform 12"/>
              <p:cNvSpPr/>
              <p:nvPr/>
            </p:nvSpPr>
            <p:spPr bwMode="auto">
              <a:xfrm rot="7160246">
                <a:off x="4384500" y="4490194"/>
                <a:ext cx="546427" cy="406107"/>
              </a:xfrm>
              <a:custGeom>
                <a:avLst/>
                <a:gdLst>
                  <a:gd name="T0" fmla="*/ 782 w 1067"/>
                  <a:gd name="T1" fmla="*/ 0 h 793"/>
                  <a:gd name="T2" fmla="*/ 0 w 1067"/>
                  <a:gd name="T3" fmla="*/ 288 h 793"/>
                  <a:gd name="T4" fmla="*/ 1067 w 1067"/>
                  <a:gd name="T5" fmla="*/ 793 h 793"/>
                  <a:gd name="T6" fmla="*/ 782 w 1067"/>
                  <a:gd name="T7" fmla="*/ 0 h 7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7" h="793">
                    <a:moveTo>
                      <a:pt x="782" y="0"/>
                    </a:moveTo>
                    <a:lnTo>
                      <a:pt x="0" y="288"/>
                    </a:lnTo>
                    <a:lnTo>
                      <a:pt x="1067" y="793"/>
                    </a:lnTo>
                    <a:lnTo>
                      <a:pt x="782" y="0"/>
                    </a:lnTo>
                    <a:close/>
                  </a:path>
                </a:pathLst>
              </a:custGeom>
              <a:solidFill>
                <a:srgbClr val="FDB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</p:grpSp>
      </p:grpSp>
      <p:grpSp>
        <p:nvGrpSpPr>
          <p:cNvPr id="76" name="组合 75"/>
          <p:cNvGrpSpPr/>
          <p:nvPr/>
        </p:nvGrpSpPr>
        <p:grpSpPr>
          <a:xfrm>
            <a:off x="962299" y="3547848"/>
            <a:ext cx="2380259" cy="547102"/>
            <a:chOff x="1267826" y="5527599"/>
            <a:chExt cx="3173679" cy="729469"/>
          </a:xfrm>
        </p:grpSpPr>
        <p:grpSp>
          <p:nvGrpSpPr>
            <p:cNvPr id="72" name="组合 71"/>
            <p:cNvGrpSpPr/>
            <p:nvPr/>
          </p:nvGrpSpPr>
          <p:grpSpPr>
            <a:xfrm>
              <a:off x="1462157" y="5622788"/>
              <a:ext cx="2979348" cy="634280"/>
              <a:chOff x="1462157" y="5622788"/>
              <a:chExt cx="2979348" cy="634280"/>
            </a:xfrm>
          </p:grpSpPr>
          <p:sp>
            <p:nvSpPr>
              <p:cNvPr id="65" name="文本框 81"/>
              <p:cNvSpPr txBox="1"/>
              <p:nvPr/>
            </p:nvSpPr>
            <p:spPr>
              <a:xfrm>
                <a:off x="1634897" y="5643235"/>
                <a:ext cx="2604347" cy="6138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3200" b="1">
                    <a:solidFill>
                      <a:srgbClr val="F5841C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en-US" altLang="zh-CN" sz="2400" dirty="0">
                    <a:solidFill>
                      <a:schemeClr val="accent5"/>
                    </a:solidFill>
                  </a:rPr>
                  <a:t>2    </a:t>
                </a:r>
                <a:r>
                  <a:rPr lang="zh-CN" altLang="en-US" sz="2400" dirty="0">
                    <a:solidFill>
                      <a:schemeClr val="accent5"/>
                    </a:solidFill>
                  </a:rPr>
                  <a:t>教学目标</a:t>
                </a:r>
                <a:endParaRPr lang="zh-CN" altLang="en-US" sz="2400" dirty="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66" name="圆角矩形 65"/>
              <p:cNvSpPr/>
              <p:nvPr/>
            </p:nvSpPr>
            <p:spPr>
              <a:xfrm>
                <a:off x="1462157" y="5622788"/>
                <a:ext cx="2979348" cy="604408"/>
              </a:xfrm>
              <a:prstGeom prst="roundRect">
                <a:avLst/>
              </a:prstGeom>
              <a:noFill/>
              <a:ln w="6350">
                <a:solidFill>
                  <a:srgbClr val="31909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</p:grpSp>
        <p:grpSp>
          <p:nvGrpSpPr>
            <p:cNvPr id="67" name="组合 66"/>
            <p:cNvGrpSpPr/>
            <p:nvPr/>
          </p:nvGrpSpPr>
          <p:grpSpPr>
            <a:xfrm rot="2731254">
              <a:off x="1369193" y="5426231"/>
              <a:ext cx="109793" cy="312528"/>
              <a:chOff x="4454660" y="3810474"/>
              <a:chExt cx="406107" cy="1155987"/>
            </a:xfrm>
          </p:grpSpPr>
          <p:sp>
            <p:nvSpPr>
              <p:cNvPr id="68" name="Freeform 16"/>
              <p:cNvSpPr/>
              <p:nvPr/>
            </p:nvSpPr>
            <p:spPr bwMode="auto">
              <a:xfrm flipV="1">
                <a:off x="4459674" y="3810474"/>
                <a:ext cx="396080" cy="564858"/>
              </a:xfrm>
              <a:custGeom>
                <a:avLst/>
                <a:gdLst>
                  <a:gd name="T0" fmla="*/ 284 w 758"/>
                  <a:gd name="T1" fmla="*/ 1081 h 1081"/>
                  <a:gd name="T2" fmla="*/ 758 w 758"/>
                  <a:gd name="T3" fmla="*/ 0 h 1081"/>
                  <a:gd name="T4" fmla="*/ 0 w 758"/>
                  <a:gd name="T5" fmla="*/ 288 h 1081"/>
                  <a:gd name="T6" fmla="*/ 284 w 758"/>
                  <a:gd name="T7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58" h="1081">
                    <a:moveTo>
                      <a:pt x="284" y="1081"/>
                    </a:moveTo>
                    <a:lnTo>
                      <a:pt x="758" y="0"/>
                    </a:lnTo>
                    <a:lnTo>
                      <a:pt x="0" y="288"/>
                    </a:lnTo>
                    <a:lnTo>
                      <a:pt x="284" y="1081"/>
                    </a:lnTo>
                    <a:close/>
                  </a:path>
                </a:pathLst>
              </a:custGeom>
              <a:solidFill>
                <a:srgbClr val="3190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69" name="Freeform 30"/>
              <p:cNvSpPr/>
              <p:nvPr/>
            </p:nvSpPr>
            <p:spPr bwMode="auto">
              <a:xfrm rot="15296182">
                <a:off x="4522923" y="4261161"/>
                <a:ext cx="275725" cy="329602"/>
              </a:xfrm>
              <a:custGeom>
                <a:avLst/>
                <a:gdLst>
                  <a:gd name="T0" fmla="*/ 0 w 261"/>
                  <a:gd name="T1" fmla="*/ 0 h 312"/>
                  <a:gd name="T2" fmla="*/ 119 w 261"/>
                  <a:gd name="T3" fmla="*/ 312 h 312"/>
                  <a:gd name="T4" fmla="*/ 119 w 261"/>
                  <a:gd name="T5" fmla="*/ 312 h 312"/>
                  <a:gd name="T6" fmla="*/ 261 w 261"/>
                  <a:gd name="T7" fmla="*/ 0 h 312"/>
                  <a:gd name="T8" fmla="*/ 0 w 261"/>
                  <a:gd name="T9" fmla="*/ 0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1" h="312">
                    <a:moveTo>
                      <a:pt x="0" y="0"/>
                    </a:moveTo>
                    <a:lnTo>
                      <a:pt x="119" y="312"/>
                    </a:lnTo>
                    <a:lnTo>
                      <a:pt x="119" y="312"/>
                    </a:lnTo>
                    <a:lnTo>
                      <a:pt x="26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BF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70" name="Freeform 12"/>
              <p:cNvSpPr/>
              <p:nvPr/>
            </p:nvSpPr>
            <p:spPr bwMode="auto">
              <a:xfrm rot="7160246">
                <a:off x="4384500" y="4490194"/>
                <a:ext cx="546427" cy="406107"/>
              </a:xfrm>
              <a:custGeom>
                <a:avLst/>
                <a:gdLst>
                  <a:gd name="T0" fmla="*/ 782 w 1067"/>
                  <a:gd name="T1" fmla="*/ 0 h 793"/>
                  <a:gd name="T2" fmla="*/ 0 w 1067"/>
                  <a:gd name="T3" fmla="*/ 288 h 793"/>
                  <a:gd name="T4" fmla="*/ 1067 w 1067"/>
                  <a:gd name="T5" fmla="*/ 793 h 793"/>
                  <a:gd name="T6" fmla="*/ 782 w 1067"/>
                  <a:gd name="T7" fmla="*/ 0 h 7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7" h="793">
                    <a:moveTo>
                      <a:pt x="782" y="0"/>
                    </a:moveTo>
                    <a:lnTo>
                      <a:pt x="0" y="288"/>
                    </a:lnTo>
                    <a:lnTo>
                      <a:pt x="1067" y="793"/>
                    </a:lnTo>
                    <a:lnTo>
                      <a:pt x="782" y="0"/>
                    </a:lnTo>
                    <a:close/>
                  </a:path>
                </a:pathLst>
              </a:custGeom>
              <a:solidFill>
                <a:srgbClr val="FDB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</p:grpSp>
      </p:grpSp>
      <p:sp>
        <p:nvSpPr>
          <p:cNvPr id="79" name="文本框 95"/>
          <p:cNvSpPr txBox="1"/>
          <p:nvPr/>
        </p:nvSpPr>
        <p:spPr>
          <a:xfrm>
            <a:off x="8361405" y="2076898"/>
            <a:ext cx="644525" cy="8534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zh-CN" altLang="en-US" sz="3000" b="1" dirty="0">
                <a:solidFill>
                  <a:srgbClr val="1C1C1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en-US" altLang="zh-CN" sz="3000" b="1" dirty="0">
              <a:solidFill>
                <a:srgbClr val="1C1C1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 userDrawn="1"/>
        </p:nvSpPr>
        <p:spPr>
          <a:xfrm>
            <a:off x="4104245" y="99906"/>
            <a:ext cx="1234456" cy="4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教学分析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5338700" y="193452"/>
            <a:ext cx="0" cy="2700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 userDrawn="1"/>
        </p:nvCxnSpPr>
        <p:spPr>
          <a:xfrm>
            <a:off x="6573146" y="193452"/>
            <a:ext cx="0" cy="2700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 userDrawn="1"/>
        </p:nvCxnSpPr>
        <p:spPr>
          <a:xfrm>
            <a:off x="7818176" y="193452"/>
            <a:ext cx="0" cy="2700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 userDrawn="1"/>
        </p:nvSpPr>
        <p:spPr>
          <a:xfrm>
            <a:off x="5338691" y="99906"/>
            <a:ext cx="1234456" cy="4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教学目标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 userDrawn="1"/>
        </p:nvSpPr>
        <p:spPr>
          <a:xfrm>
            <a:off x="6573146" y="99906"/>
            <a:ext cx="1234456" cy="4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algn="ct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教学过程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 userDrawn="1"/>
        </p:nvSpPr>
        <p:spPr>
          <a:xfrm>
            <a:off x="7807602" y="99906"/>
            <a:ext cx="1234456" cy="4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教学反思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3763645" y="977900"/>
            <a:ext cx="4865624" cy="4490085"/>
            <a:chOff x="5515" y="1382"/>
            <a:chExt cx="6890" cy="6358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1">
              <a:lum contrast="12000"/>
            </a:blip>
            <a:srcRect l="52599" t="6425" r="13274" b="58392"/>
            <a:stretch>
              <a:fillRect/>
            </a:stretch>
          </p:blipFill>
          <p:spPr>
            <a:xfrm>
              <a:off x="5515" y="3518"/>
              <a:ext cx="6552" cy="4222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1">
              <a:lum contrast="12000"/>
            </a:blip>
            <a:srcRect l="12271" t="59808" r="52062" b="18517"/>
            <a:stretch>
              <a:fillRect/>
            </a:stretch>
          </p:blipFill>
          <p:spPr>
            <a:xfrm>
              <a:off x="5557" y="1382"/>
              <a:ext cx="6848" cy="2601"/>
            </a:xfrm>
            <a:prstGeom prst="rect">
              <a:avLst/>
            </a:prstGeom>
          </p:spPr>
        </p:pic>
      </p:grpSp>
      <p:pic>
        <p:nvPicPr>
          <p:cNvPr id="36" name="图片 35" descr="批注"/>
          <p:cNvPicPr>
            <a:picLocks noChangeAspect="1"/>
          </p:cNvPicPr>
          <p:nvPr/>
        </p:nvPicPr>
        <p:blipFill>
          <a:blip r:embed="rId2">
            <a:lum contrast="18000"/>
          </a:blip>
          <a:stretch>
            <a:fillRect/>
          </a:stretch>
        </p:blipFill>
        <p:spPr>
          <a:xfrm>
            <a:off x="821690" y="1087120"/>
            <a:ext cx="2941955" cy="4136390"/>
          </a:xfrm>
          <a:prstGeom prst="rect">
            <a:avLst/>
          </a:prstGeom>
        </p:spPr>
      </p:pic>
      <p:sp>
        <p:nvSpPr>
          <p:cNvPr id="37" name="矩形 36"/>
          <p:cNvSpPr/>
          <p:nvPr/>
        </p:nvSpPr>
        <p:spPr>
          <a:xfrm>
            <a:off x="4196715" y="3408045"/>
            <a:ext cx="4172585" cy="2921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 userDrawn="1"/>
        </p:nvSpPr>
        <p:spPr>
          <a:xfrm>
            <a:off x="4104245" y="99906"/>
            <a:ext cx="1234456" cy="4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教学分析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5338700" y="193452"/>
            <a:ext cx="0" cy="2700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 userDrawn="1"/>
        </p:nvCxnSpPr>
        <p:spPr>
          <a:xfrm>
            <a:off x="6573146" y="193452"/>
            <a:ext cx="0" cy="2700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 userDrawn="1"/>
        </p:nvCxnSpPr>
        <p:spPr>
          <a:xfrm>
            <a:off x="7818176" y="193452"/>
            <a:ext cx="0" cy="2700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 userDrawn="1"/>
        </p:nvSpPr>
        <p:spPr>
          <a:xfrm>
            <a:off x="5338691" y="99906"/>
            <a:ext cx="1234456" cy="4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</a:t>
            </a:r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目标</a:t>
            </a:r>
            <a:endParaRPr lang="zh-CN" altLang="en-US" sz="1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 userDrawn="1"/>
        </p:nvSpPr>
        <p:spPr>
          <a:xfrm>
            <a:off x="6573146" y="99906"/>
            <a:ext cx="1234456" cy="4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algn="ct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教学过程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 userDrawn="1"/>
        </p:nvSpPr>
        <p:spPr>
          <a:xfrm>
            <a:off x="7807602" y="99906"/>
            <a:ext cx="1234456" cy="4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</a:t>
            </a:r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反思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圆角矩形 3"/>
          <p:cNvSpPr>
            <a:spLocks noChangeArrowheads="1"/>
          </p:cNvSpPr>
          <p:nvPr/>
        </p:nvSpPr>
        <p:spPr bwMode="auto">
          <a:xfrm>
            <a:off x="513080" y="1390015"/>
            <a:ext cx="3947795" cy="1475105"/>
          </a:xfrm>
          <a:prstGeom prst="roundRect">
            <a:avLst>
              <a:gd name="adj" fmla="val 9083"/>
            </a:avLst>
          </a:prstGeom>
          <a:noFill/>
          <a:ln w="12700">
            <a:solidFill>
              <a:srgbClr val="ADBACA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endParaRPr lang="zh-CN" altLang="en-US" spc="30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8" name="矩形 4"/>
          <p:cNvSpPr>
            <a:spLocks noChangeArrowheads="1"/>
          </p:cNvSpPr>
          <p:nvPr/>
        </p:nvSpPr>
        <p:spPr bwMode="auto">
          <a:xfrm>
            <a:off x="513080" y="1717040"/>
            <a:ext cx="3947795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20000"/>
              </a:spcBef>
            </a:pPr>
            <a:r>
              <a:rPr lang="zh-CN" altLang="en-US" sz="1400" b="1" spc="3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从结构和功能的角度，阐明有氧呼吸过程的物质基础和结构基础，形成有氧呼吸中物质和能量相互转化与守恒的观念。</a:t>
            </a:r>
            <a:endParaRPr lang="zh-CN" altLang="en-US" sz="1400" b="1" spc="3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圆角矩形 7"/>
          <p:cNvSpPr>
            <a:spLocks noChangeArrowheads="1"/>
          </p:cNvSpPr>
          <p:nvPr/>
        </p:nvSpPr>
        <p:spPr bwMode="auto">
          <a:xfrm>
            <a:off x="1260475" y="1155065"/>
            <a:ext cx="2545080" cy="462280"/>
          </a:xfrm>
          <a:prstGeom prst="roundRect">
            <a:avLst>
              <a:gd name="adj" fmla="val 16667"/>
            </a:avLst>
          </a:prstGeom>
          <a:solidFill>
            <a:srgbClr val="319095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zh-CN" altLang="en-US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生命观念</a:t>
            </a:r>
            <a:endParaRPr lang="zh-CN" altLang="en-US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5" name="圆角矩形 3"/>
          <p:cNvSpPr>
            <a:spLocks noChangeArrowheads="1"/>
          </p:cNvSpPr>
          <p:nvPr/>
        </p:nvSpPr>
        <p:spPr bwMode="auto">
          <a:xfrm>
            <a:off x="4726940" y="1390015"/>
            <a:ext cx="3947795" cy="1475105"/>
          </a:xfrm>
          <a:prstGeom prst="roundRect">
            <a:avLst>
              <a:gd name="adj" fmla="val 9083"/>
            </a:avLst>
          </a:prstGeom>
          <a:noFill/>
          <a:ln w="12700">
            <a:solidFill>
              <a:srgbClr val="ADBACA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endParaRPr lang="zh-CN" altLang="en-US" spc="30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16" name="矩形 4"/>
          <p:cNvSpPr>
            <a:spLocks noChangeArrowheads="1"/>
          </p:cNvSpPr>
          <p:nvPr/>
        </p:nvSpPr>
        <p:spPr bwMode="auto">
          <a:xfrm>
            <a:off x="4726305" y="1717040"/>
            <a:ext cx="394843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50000"/>
              </a:lnSpc>
              <a:spcBef>
                <a:spcPct val="20000"/>
              </a:spcBef>
              <a:buClrTx/>
              <a:buSzTx/>
              <a:buFontTx/>
            </a:pPr>
            <a:r>
              <a:rPr lang="zh-CN" altLang="en-US" sz="1400" b="1" spc="3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基于科学探究过程，让学生进行科学实验设计，掌握科学探究的基本方法；培养善于团队合作，勇于创新的能力。</a:t>
            </a:r>
            <a:endParaRPr lang="zh-CN" altLang="en-US" sz="1400" b="1" spc="300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圆角矩形 7"/>
          <p:cNvSpPr>
            <a:spLocks noChangeArrowheads="1"/>
          </p:cNvSpPr>
          <p:nvPr/>
        </p:nvSpPr>
        <p:spPr bwMode="auto">
          <a:xfrm>
            <a:off x="5474335" y="1155065"/>
            <a:ext cx="2545080" cy="462280"/>
          </a:xfrm>
          <a:prstGeom prst="roundRect">
            <a:avLst>
              <a:gd name="adj" fmla="val 16667"/>
            </a:avLst>
          </a:prstGeom>
          <a:solidFill>
            <a:srgbClr val="FDB900"/>
          </a:solidFill>
          <a:ln>
            <a:noFill/>
          </a:ln>
        </p:spPr>
        <p:txBody>
          <a:bodyPr anchor="ctr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科学思维</a:t>
            </a:r>
            <a:endParaRPr lang="zh-CN" altLang="en-US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8" name="圆角矩形 3"/>
          <p:cNvSpPr>
            <a:spLocks noChangeArrowheads="1"/>
          </p:cNvSpPr>
          <p:nvPr/>
        </p:nvSpPr>
        <p:spPr bwMode="auto">
          <a:xfrm>
            <a:off x="513080" y="3409315"/>
            <a:ext cx="3947795" cy="1475105"/>
          </a:xfrm>
          <a:prstGeom prst="roundRect">
            <a:avLst>
              <a:gd name="adj" fmla="val 9083"/>
            </a:avLst>
          </a:prstGeom>
          <a:noFill/>
          <a:ln w="12700">
            <a:solidFill>
              <a:srgbClr val="ADBACA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endParaRPr lang="zh-CN" altLang="en-US" spc="30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19" name="矩形 4"/>
          <p:cNvSpPr>
            <a:spLocks noChangeArrowheads="1"/>
          </p:cNvSpPr>
          <p:nvPr/>
        </p:nvSpPr>
        <p:spPr bwMode="auto">
          <a:xfrm>
            <a:off x="513080" y="3736340"/>
            <a:ext cx="3947795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20000"/>
              </a:spcBef>
            </a:pPr>
            <a:r>
              <a:rPr lang="zh-CN" altLang="en-US" sz="1400" b="1" spc="3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通过资料分析和归纳总结，培养学生基于生物学事实和证据使用归纳与概括等方法，培养学生科学思维。</a:t>
            </a:r>
            <a:endParaRPr lang="zh-CN" altLang="en-US" sz="1400" b="1" spc="3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圆角矩形 7"/>
          <p:cNvSpPr>
            <a:spLocks noChangeArrowheads="1"/>
          </p:cNvSpPr>
          <p:nvPr/>
        </p:nvSpPr>
        <p:spPr bwMode="auto">
          <a:xfrm>
            <a:off x="1260475" y="3174365"/>
            <a:ext cx="2545080" cy="462280"/>
          </a:xfrm>
          <a:prstGeom prst="roundRect">
            <a:avLst>
              <a:gd name="adj" fmla="val 16667"/>
            </a:avLst>
          </a:prstGeom>
          <a:solidFill>
            <a:srgbClr val="A0BF0D"/>
          </a:solidFill>
          <a:ln>
            <a:noFill/>
          </a:ln>
        </p:spPr>
        <p:txBody>
          <a:bodyPr anchor="ctr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科学探究</a:t>
            </a:r>
            <a:endParaRPr lang="zh-CN" altLang="en-US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3" name="圆角矩形 3"/>
          <p:cNvSpPr>
            <a:spLocks noChangeArrowheads="1"/>
          </p:cNvSpPr>
          <p:nvPr/>
        </p:nvSpPr>
        <p:spPr bwMode="auto">
          <a:xfrm>
            <a:off x="4726940" y="3409315"/>
            <a:ext cx="3947795" cy="1475105"/>
          </a:xfrm>
          <a:prstGeom prst="roundRect">
            <a:avLst>
              <a:gd name="adj" fmla="val 9083"/>
            </a:avLst>
          </a:prstGeom>
          <a:noFill/>
          <a:ln w="12700">
            <a:solidFill>
              <a:srgbClr val="ADBACA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endParaRPr lang="zh-CN" altLang="en-US" spc="30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24" name="矩形 4"/>
          <p:cNvSpPr>
            <a:spLocks noChangeArrowheads="1"/>
          </p:cNvSpPr>
          <p:nvPr/>
        </p:nvSpPr>
        <p:spPr bwMode="auto">
          <a:xfrm>
            <a:off x="4726940" y="3736340"/>
            <a:ext cx="3947795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20000"/>
              </a:spcBef>
            </a:pPr>
            <a:r>
              <a:rPr lang="zh-CN" altLang="en-US" sz="1400" b="1" spc="3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结合新型冠状病毒抗疫工作和环境污染问题，培养学生关爱生命，崇尚健康文明的生活方式的社会责任。</a:t>
            </a:r>
            <a:endParaRPr lang="zh-CN" altLang="en-US" sz="1400" b="1" spc="3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圆角矩形 7"/>
          <p:cNvSpPr>
            <a:spLocks noChangeArrowheads="1"/>
          </p:cNvSpPr>
          <p:nvPr/>
        </p:nvSpPr>
        <p:spPr bwMode="auto">
          <a:xfrm>
            <a:off x="5474335" y="3174365"/>
            <a:ext cx="2545080" cy="462280"/>
          </a:xfrm>
          <a:prstGeom prst="roundRect">
            <a:avLst>
              <a:gd name="adj" fmla="val 16667"/>
            </a:avLst>
          </a:prstGeom>
          <a:solidFill>
            <a:srgbClr val="046588"/>
          </a:solidFill>
          <a:ln>
            <a:noFill/>
          </a:ln>
        </p:spPr>
        <p:txBody>
          <a:bodyPr anchor="ctr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社会责任</a:t>
            </a:r>
            <a:endParaRPr lang="zh-CN" altLang="en-US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/>
      <p:bldP spid="9" grpId="0" bldLvl="0" animBg="1"/>
      <p:bldP spid="15" grpId="0" bldLvl="0" animBg="1"/>
      <p:bldP spid="16" grpId="0"/>
      <p:bldP spid="17" grpId="0" bldLvl="0" animBg="1"/>
      <p:bldP spid="18" grpId="0" bldLvl="0" animBg="1"/>
      <p:bldP spid="19" grpId="0"/>
      <p:bldP spid="22" grpId="0" bldLvl="0" animBg="1"/>
      <p:bldP spid="23" grpId="0" bldLvl="0" animBg="1"/>
      <p:bldP spid="24" grpId="0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7" name="《同心战“疫”》第三集坚强防线 截取视频1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24314" y="879952"/>
            <a:ext cx="8710613" cy="4434364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" name="矩形 1"/>
          <p:cNvSpPr/>
          <p:nvPr userDrawn="1"/>
        </p:nvSpPr>
        <p:spPr>
          <a:xfrm>
            <a:off x="4104245" y="125306"/>
            <a:ext cx="1234456" cy="4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教学分析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5338700" y="218852"/>
            <a:ext cx="0" cy="2700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 userDrawn="1"/>
        </p:nvCxnSpPr>
        <p:spPr>
          <a:xfrm>
            <a:off x="6573146" y="218852"/>
            <a:ext cx="0" cy="2700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 userDrawn="1"/>
        </p:nvCxnSpPr>
        <p:spPr>
          <a:xfrm>
            <a:off x="7818176" y="218852"/>
            <a:ext cx="0" cy="2700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 userDrawn="1"/>
        </p:nvSpPr>
        <p:spPr>
          <a:xfrm>
            <a:off x="5338691" y="125306"/>
            <a:ext cx="1234456" cy="4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</a:t>
            </a:r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目标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 userDrawn="1"/>
        </p:nvSpPr>
        <p:spPr>
          <a:xfrm>
            <a:off x="6573146" y="125306"/>
            <a:ext cx="1234456" cy="4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algn="ctr"/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教学过程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 userDrawn="1"/>
        </p:nvSpPr>
        <p:spPr>
          <a:xfrm>
            <a:off x="7807602" y="125306"/>
            <a:ext cx="1234456" cy="4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</a:t>
            </a:r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反思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964565" y="189865"/>
            <a:ext cx="1436370" cy="36830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情境导入</a:t>
            </a:r>
            <a:endParaRPr lang="zh-CN" altLang="en-US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2277939" y="272057"/>
            <a:ext cx="249011" cy="180332"/>
            <a:chOff x="2731845" y="207068"/>
            <a:chExt cx="497103" cy="360000"/>
          </a:xfrm>
        </p:grpSpPr>
        <p:sp>
          <p:nvSpPr>
            <p:cNvPr id="63" name="燕尾形 62"/>
            <p:cNvSpPr/>
            <p:nvPr/>
          </p:nvSpPr>
          <p:spPr>
            <a:xfrm flipH="1">
              <a:off x="2731845" y="207068"/>
              <a:ext cx="252000" cy="360000"/>
            </a:xfrm>
            <a:prstGeom prst="chevron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/>
            </a:p>
          </p:txBody>
        </p:sp>
        <p:sp>
          <p:nvSpPr>
            <p:cNvPr id="64" name="燕尾形 63"/>
            <p:cNvSpPr/>
            <p:nvPr/>
          </p:nvSpPr>
          <p:spPr>
            <a:xfrm flipH="1">
              <a:off x="2976948" y="207068"/>
              <a:ext cx="252000" cy="360000"/>
            </a:xfrm>
            <a:prstGeom prst="chevron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 userDrawn="1"/>
        </p:nvSpPr>
        <p:spPr>
          <a:xfrm>
            <a:off x="4104245" y="112606"/>
            <a:ext cx="1234456" cy="4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教学分析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5338700" y="206152"/>
            <a:ext cx="0" cy="2700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 userDrawn="1"/>
        </p:nvCxnSpPr>
        <p:spPr>
          <a:xfrm>
            <a:off x="6573146" y="206152"/>
            <a:ext cx="0" cy="2700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 userDrawn="1"/>
        </p:nvCxnSpPr>
        <p:spPr>
          <a:xfrm>
            <a:off x="7818176" y="206152"/>
            <a:ext cx="0" cy="2700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 userDrawn="1"/>
        </p:nvSpPr>
        <p:spPr>
          <a:xfrm>
            <a:off x="5338691" y="112606"/>
            <a:ext cx="1234456" cy="4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</a:t>
            </a:r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目标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 userDrawn="1"/>
        </p:nvSpPr>
        <p:spPr>
          <a:xfrm>
            <a:off x="6573146" y="112606"/>
            <a:ext cx="1234456" cy="4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algn="ctr"/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教学过程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 userDrawn="1"/>
        </p:nvSpPr>
        <p:spPr>
          <a:xfrm>
            <a:off x="7807602" y="112606"/>
            <a:ext cx="1234456" cy="4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</a:t>
            </a:r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反思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圆角矩形 27"/>
          <p:cNvSpPr/>
          <p:nvPr/>
        </p:nvSpPr>
        <p:spPr>
          <a:xfrm>
            <a:off x="839629" y="810579"/>
            <a:ext cx="1641634" cy="377666"/>
          </a:xfrm>
          <a:prstGeom prst="roundRect">
            <a:avLst/>
          </a:prstGeom>
          <a:solidFill>
            <a:srgbClr val="30A8C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7" rIns="51435" bIns="25717" rtlCol="0" anchor="ctr"/>
          <a:p>
            <a:pPr algn="ctr"/>
            <a:r>
              <a:rPr lang="zh-CN" sz="2100" b="1" strike="noStrike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创设悬念</a:t>
            </a:r>
            <a:endParaRPr lang="zh-CN" sz="2100" b="1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AutoShape 37"/>
          <p:cNvSpPr/>
          <p:nvPr/>
        </p:nvSpPr>
        <p:spPr>
          <a:xfrm>
            <a:off x="2981801" y="833915"/>
            <a:ext cx="381476" cy="350996"/>
          </a:xfrm>
          <a:prstGeom prst="rightArrow">
            <a:avLst>
              <a:gd name="adj1" fmla="val 50000"/>
              <a:gd name="adj2" fmla="val 44368"/>
            </a:avLst>
          </a:prstGeom>
          <a:solidFill>
            <a:schemeClr val="bg1">
              <a:lumMod val="75000"/>
            </a:schemeClr>
          </a:solidFill>
          <a:ln w="9525">
            <a:noFill/>
            <a:miter/>
          </a:ln>
        </p:spPr>
        <p:txBody>
          <a:bodyPr wrap="none" anchor="ctr"/>
          <a:p>
            <a:pPr lvl="0"/>
            <a:endParaRPr sz="135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6" name="圆角矩形 45"/>
          <p:cNvSpPr/>
          <p:nvPr/>
        </p:nvSpPr>
        <p:spPr>
          <a:xfrm>
            <a:off x="3822383" y="812007"/>
            <a:ext cx="1661160" cy="37766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7" rIns="51435" bIns="25717" rtlCol="0" anchor="ctr"/>
          <a:p>
            <a:pPr algn="ctr"/>
            <a:r>
              <a:rPr lang="zh-CN" sz="2100" b="1" strike="noStrike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科学探究</a:t>
            </a:r>
            <a:endParaRPr lang="zh-CN" sz="2100" b="1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AutoShape 37"/>
          <p:cNvSpPr/>
          <p:nvPr/>
        </p:nvSpPr>
        <p:spPr>
          <a:xfrm>
            <a:off x="6002655" y="833915"/>
            <a:ext cx="381476" cy="350996"/>
          </a:xfrm>
          <a:prstGeom prst="rightArrow">
            <a:avLst>
              <a:gd name="adj1" fmla="val 50000"/>
              <a:gd name="adj2" fmla="val 44368"/>
            </a:avLst>
          </a:prstGeom>
          <a:solidFill>
            <a:schemeClr val="bg1">
              <a:lumMod val="75000"/>
            </a:schemeClr>
          </a:solidFill>
          <a:ln w="9525">
            <a:noFill/>
            <a:miter/>
          </a:ln>
        </p:spPr>
        <p:txBody>
          <a:bodyPr wrap="none" anchor="ctr"/>
          <a:p>
            <a:pPr lvl="0"/>
            <a:endParaRPr sz="135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6913721" y="820580"/>
            <a:ext cx="1592104" cy="37766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7" rIns="51435" bIns="25717" rtlCol="0" anchor="ctr"/>
          <a:p>
            <a:pPr algn="ctr"/>
            <a:r>
              <a:rPr lang="zh-CN" sz="2100" b="1" strike="noStrike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归纳总结</a:t>
            </a:r>
            <a:endParaRPr lang="zh-CN" sz="2100" b="1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内容占位符 5"/>
          <p:cNvPicPr>
            <a:picLocks noChangeAspect="1"/>
          </p:cNvPicPr>
          <p:nvPr/>
        </p:nvPicPr>
        <p:blipFill>
          <a:blip r:embed="rId1"/>
          <a:srcRect l="6154" r="1055"/>
          <a:stretch>
            <a:fillRect/>
          </a:stretch>
        </p:blipFill>
        <p:spPr>
          <a:xfrm>
            <a:off x="2479040" y="3390900"/>
            <a:ext cx="4347210" cy="213741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9" name="文本框 38"/>
          <p:cNvSpPr txBox="1"/>
          <p:nvPr/>
        </p:nvSpPr>
        <p:spPr>
          <a:xfrm>
            <a:off x="396240" y="1332865"/>
            <a:ext cx="8388985" cy="810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en-US" altLang="zh-CN" sz="1950" b="1">
                <a:solidFill>
                  <a:srgbClr val="000000"/>
                </a:solidFill>
                <a:latin typeface="Times New Roman" panose="02020603050405020304" charset="0"/>
                <a:ea typeface="楷体" panose="02010609060101010101" charset="-122"/>
              </a:rPr>
              <a:t>Q1</a:t>
            </a:r>
            <a:r>
              <a:rPr lang="zh-CN" altLang="en-US" sz="1950" b="1">
                <a:solidFill>
                  <a:srgbClr val="000000"/>
                </a:solidFill>
                <a:latin typeface="Times New Roman" panose="02020603050405020304" charset="0"/>
                <a:ea typeface="楷体" panose="02010609060101010101" charset="-122"/>
              </a:rPr>
              <a:t>：如果以反应式的形式来表示有氧呼吸，反应物、生成物、</a:t>
            </a:r>
            <a:r>
              <a:rPr lang="zh-CN" altLang="en-US" sz="1950" b="1">
                <a:solidFill>
                  <a:srgbClr val="000000"/>
                </a:solidFill>
                <a:latin typeface="Times New Roman" panose="02020603050405020304" charset="0"/>
                <a:ea typeface="楷体" panose="02010609060101010101" charset="-122"/>
                <a:sym typeface="+mn-ea"/>
              </a:rPr>
              <a:t>反应的条件</a:t>
            </a:r>
            <a:endParaRPr lang="zh-CN" altLang="en-US" sz="1950" b="1">
              <a:solidFill>
                <a:srgbClr val="000000"/>
              </a:solidFill>
              <a:latin typeface="Times New Roman" panose="02020603050405020304" charset="0"/>
              <a:ea typeface="楷体" panose="02010609060101010101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950" b="1">
                <a:solidFill>
                  <a:srgbClr val="000000"/>
                </a:solidFill>
                <a:latin typeface="Times New Roman" panose="02020603050405020304" charset="0"/>
                <a:ea typeface="楷体" panose="02010609060101010101" charset="-122"/>
                <a:sym typeface="+mn-ea"/>
              </a:rPr>
              <a:t>         </a:t>
            </a:r>
            <a:r>
              <a:rPr lang="zh-CN" altLang="en-US" sz="1950" b="1">
                <a:solidFill>
                  <a:srgbClr val="000000"/>
                </a:solidFill>
                <a:latin typeface="Times New Roman" panose="02020603050405020304" charset="0"/>
                <a:ea typeface="楷体" panose="02010609060101010101" charset="-122"/>
              </a:rPr>
              <a:t>是什么？</a:t>
            </a:r>
            <a:endParaRPr lang="zh-CN" altLang="en-US" sz="1950" b="1">
              <a:solidFill>
                <a:srgbClr val="000000"/>
              </a:solidFill>
              <a:latin typeface="Times New Roman" panose="02020603050405020304" charset="0"/>
              <a:ea typeface="楷体" panose="02010609060101010101" charset="-122"/>
            </a:endParaRPr>
          </a:p>
        </p:txBody>
      </p:sp>
      <p:sp>
        <p:nvSpPr>
          <p:cNvPr id="40" name="Rectangle 25"/>
          <p:cNvSpPr>
            <a:spLocks noChangeArrowheads="1"/>
          </p:cNvSpPr>
          <p:nvPr/>
        </p:nvSpPr>
        <p:spPr bwMode="auto">
          <a:xfrm>
            <a:off x="906780" y="2216945"/>
            <a:ext cx="1739265" cy="41402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</a:ln>
          <a:effectLst/>
        </p:spPr>
        <p:txBody>
          <a:bodyPr wrap="square">
            <a:spAutoFit/>
          </a:bodyPr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反应物</a:t>
            </a:r>
            <a:endParaRPr kumimoji="0" lang="zh-CN" altLang="en-US" sz="21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2" name="Rectangle 25"/>
          <p:cNvSpPr>
            <a:spLocks noChangeArrowheads="1"/>
          </p:cNvSpPr>
          <p:nvPr/>
        </p:nvSpPr>
        <p:spPr bwMode="auto">
          <a:xfrm>
            <a:off x="5445919" y="2231709"/>
            <a:ext cx="1739265" cy="41402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</a:ln>
          <a:effectLst/>
        </p:spPr>
        <p:txBody>
          <a:bodyPr wrap="square">
            <a:spAutoFit/>
          </a:bodyPr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生成物</a:t>
            </a:r>
            <a:endParaRPr kumimoji="0" lang="zh-CN" altLang="en-US" sz="21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659130" y="2718912"/>
            <a:ext cx="3894773" cy="41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</a:extLst>
        </p:spPr>
        <p:txBody>
          <a:bodyPr wrap="square" rtlCol="0" anchor="t">
            <a:spAutoFit/>
          </a:bodyPr>
          <a:p>
            <a:pPr algn="l"/>
            <a:r>
              <a:rPr lang="en-US" altLang="zh-CN" sz="21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C</a:t>
            </a:r>
            <a:r>
              <a:rPr lang="en-US" altLang="zh-CN" sz="2100" b="1" baseline="-25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</a:t>
            </a:r>
            <a:r>
              <a:rPr lang="en-US" altLang="zh-CN" sz="21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</a:t>
            </a:r>
            <a:r>
              <a:rPr lang="en-US" altLang="zh-CN" sz="2100" b="1" baseline="-25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12</a:t>
            </a:r>
            <a:r>
              <a:rPr lang="en-US" altLang="zh-CN" sz="21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O</a:t>
            </a:r>
            <a:r>
              <a:rPr lang="en-US" altLang="zh-CN" sz="2100" b="1" baseline="-25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   </a:t>
            </a:r>
            <a:r>
              <a:rPr lang="en-US" altLang="zh-CN" sz="21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+  O</a:t>
            </a:r>
            <a:r>
              <a:rPr lang="en-US" altLang="zh-CN" sz="2100" b="1" baseline="-25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 </a:t>
            </a:r>
            <a:endParaRPr lang="en-US" altLang="zh-CN" sz="21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6431756" y="2762727"/>
            <a:ext cx="857250" cy="41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square" rtlCol="0" anchor="t">
            <a:spAutoFit/>
          </a:bodyPr>
          <a:p>
            <a:pPr algn="ctr"/>
            <a:r>
              <a:rPr lang="en-US" altLang="zh-CN" sz="21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21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？</a:t>
            </a:r>
            <a:endParaRPr lang="zh-CN" altLang="en-US" sz="2100" b="1" baseline="-25000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638199" y="2767966"/>
            <a:ext cx="2168843" cy="41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</a:extLst>
        </p:spPr>
        <p:txBody>
          <a:bodyPr wrap="square" rtlCol="0" anchor="t">
            <a:spAutoFit/>
          </a:bodyPr>
          <a:p>
            <a:pPr algn="ctr"/>
            <a:r>
              <a:rPr lang="en-US" altLang="zh-CN" sz="21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CO</a:t>
            </a:r>
            <a:r>
              <a:rPr lang="en-US" altLang="zh-CN" sz="2100" b="1" baseline="-25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endParaRPr lang="en-US" altLang="zh-CN" sz="2100" b="1" baseline="-25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29" name="直接箭头连接符 28"/>
          <p:cNvCxnSpPr/>
          <p:nvPr/>
        </p:nvCxnSpPr>
        <p:spPr>
          <a:xfrm>
            <a:off x="4148614" y="3007520"/>
            <a:ext cx="9720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/>
        </p:nvSpPr>
        <p:spPr>
          <a:xfrm>
            <a:off x="7643813" y="2736534"/>
            <a:ext cx="857250" cy="41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square" rtlCol="0" anchor="t">
            <a:spAutoFit/>
          </a:bodyPr>
          <a:p>
            <a:pPr algn="ctr"/>
            <a:r>
              <a:rPr lang="en-US" altLang="zh-CN" sz="21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21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？</a:t>
            </a:r>
            <a:endParaRPr lang="zh-CN" altLang="en-US" sz="2100" b="1" baseline="-25000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6012180" y="2759870"/>
            <a:ext cx="2168843" cy="41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</a:extLst>
        </p:spPr>
        <p:txBody>
          <a:bodyPr wrap="square" rtlCol="0" anchor="t">
            <a:spAutoFit/>
          </a:bodyPr>
          <a:p>
            <a:pPr algn="l"/>
            <a:r>
              <a:rPr lang="en-US" altLang="zh-CN" sz="21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+  H</a:t>
            </a:r>
            <a:r>
              <a:rPr lang="en-US" altLang="zh-CN" sz="2100" b="1" baseline="-25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en-US" altLang="zh-CN" sz="21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O</a:t>
            </a:r>
            <a:endParaRPr lang="en-US" altLang="zh-CN" sz="21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7381399" y="2752250"/>
            <a:ext cx="1294448" cy="41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</a:extLst>
        </p:spPr>
        <p:txBody>
          <a:bodyPr wrap="square" rtlCol="0" anchor="t">
            <a:spAutoFit/>
          </a:bodyPr>
          <a:p>
            <a:pPr algn="l"/>
            <a:r>
              <a:rPr lang="en-US" altLang="zh-CN" sz="21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+  </a:t>
            </a:r>
            <a:r>
              <a:rPr lang="zh-CN" altLang="en-US" sz="21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能量</a:t>
            </a:r>
            <a:endParaRPr lang="zh-CN" altLang="en-US" sz="21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0" name="Rectangle 25"/>
          <p:cNvSpPr>
            <a:spLocks noChangeArrowheads="1"/>
          </p:cNvSpPr>
          <p:nvPr/>
        </p:nvSpPr>
        <p:spPr bwMode="auto">
          <a:xfrm>
            <a:off x="7165181" y="2223612"/>
            <a:ext cx="1739265" cy="414020"/>
          </a:xfrm>
          <a:prstGeom prst="rect">
            <a:avLst/>
          </a:prstGeom>
          <a:noFill/>
          <a:ln w="9525" algn="ctr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>
            <a:spAutoFit/>
          </a:bodyPr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能量</a:t>
            </a:r>
            <a:endParaRPr kumimoji="0" lang="zh-CN" altLang="en-US" sz="21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2772251" y="2748916"/>
            <a:ext cx="857250" cy="41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square" rtlCol="0" anchor="t">
            <a:spAutoFit/>
          </a:bodyPr>
          <a:p>
            <a:pPr algn="ctr"/>
            <a:r>
              <a:rPr lang="en-US" altLang="zh-CN" sz="21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+</a:t>
            </a:r>
            <a:r>
              <a:rPr lang="zh-CN" altLang="en-US" sz="21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？</a:t>
            </a:r>
            <a:endParaRPr lang="zh-CN" altLang="en-US" sz="2100" b="1" baseline="-25000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3" name="Rectangle 25"/>
          <p:cNvSpPr>
            <a:spLocks noChangeArrowheads="1"/>
          </p:cNvSpPr>
          <p:nvPr/>
        </p:nvSpPr>
        <p:spPr bwMode="auto">
          <a:xfrm>
            <a:off x="3783330" y="2220755"/>
            <a:ext cx="1739265" cy="414020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>
            <a:spAutoFit/>
          </a:bodyPr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条件</a:t>
            </a:r>
            <a:endParaRPr kumimoji="0" lang="zh-CN" altLang="en-US" sz="21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4128611" y="2563179"/>
            <a:ext cx="857250" cy="41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square" rtlCol="0" anchor="t">
            <a:spAutoFit/>
          </a:bodyPr>
          <a:p>
            <a:pPr algn="ctr"/>
            <a:r>
              <a:rPr lang="en-US" altLang="zh-CN" sz="21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21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？</a:t>
            </a:r>
            <a:endParaRPr lang="zh-CN" altLang="en-US" sz="2100" b="1" baseline="-25000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4277678" y="2546510"/>
            <a:ext cx="696278" cy="41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</a:extLst>
        </p:spPr>
        <p:txBody>
          <a:bodyPr wrap="square" rtlCol="0" anchor="t">
            <a:spAutoFit/>
          </a:bodyPr>
          <a:p>
            <a:pPr algn="ctr"/>
            <a:r>
              <a:rPr lang="zh-CN" sz="21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酶</a:t>
            </a:r>
            <a:endParaRPr lang="zh-CN" sz="21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659765" y="2174240"/>
            <a:ext cx="7889240" cy="1104900"/>
          </a:xfrm>
          <a:prstGeom prst="rect">
            <a:avLst/>
          </a:prstGeom>
          <a:noFill/>
          <a:ln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61" name="矩形 60"/>
          <p:cNvSpPr/>
          <p:nvPr/>
        </p:nvSpPr>
        <p:spPr>
          <a:xfrm>
            <a:off x="964565" y="189865"/>
            <a:ext cx="1436370" cy="36830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有氧呼吸</a:t>
            </a:r>
            <a:endParaRPr lang="zh-CN" altLang="en-US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2277939" y="272057"/>
            <a:ext cx="249011" cy="180332"/>
            <a:chOff x="2731845" y="207068"/>
            <a:chExt cx="497103" cy="360000"/>
          </a:xfrm>
        </p:grpSpPr>
        <p:sp>
          <p:nvSpPr>
            <p:cNvPr id="63" name="燕尾形 62"/>
            <p:cNvSpPr/>
            <p:nvPr/>
          </p:nvSpPr>
          <p:spPr>
            <a:xfrm flipH="1">
              <a:off x="2731845" y="207068"/>
              <a:ext cx="252000" cy="360000"/>
            </a:xfrm>
            <a:prstGeom prst="chevron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/>
            </a:p>
          </p:txBody>
        </p:sp>
        <p:sp>
          <p:nvSpPr>
            <p:cNvPr id="64" name="燕尾形 63"/>
            <p:cNvSpPr/>
            <p:nvPr/>
          </p:nvSpPr>
          <p:spPr>
            <a:xfrm flipH="1">
              <a:off x="2976948" y="207068"/>
              <a:ext cx="252000" cy="360000"/>
            </a:xfrm>
            <a:prstGeom prst="chevron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500"/>
                            </p:stCondLst>
                            <p:childTnLst>
                              <p:par>
                                <p:cTn id="83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ldLvl="0" animBg="1"/>
      <p:bldP spid="42" grpId="0" bldLvl="0" animBg="1"/>
      <p:bldP spid="43" grpId="0"/>
      <p:bldP spid="23" grpId="0"/>
      <p:bldP spid="48" grpId="0"/>
      <p:bldP spid="49" grpId="0"/>
      <p:bldP spid="44" grpId="1"/>
      <p:bldP spid="47" grpId="1"/>
      <p:bldP spid="50" grpId="0" bldLvl="0" animBg="1"/>
      <p:bldP spid="51" grpId="1"/>
      <p:bldP spid="54" grpId="0"/>
      <p:bldP spid="54" grpId="1"/>
      <p:bldP spid="55" grpId="0"/>
      <p:bldP spid="53" grpId="0" bldLvl="0" animBg="1"/>
      <p:bldP spid="47" grpId="2"/>
      <p:bldP spid="44" grpId="2"/>
      <p:bldP spid="39" grpId="0"/>
      <p:bldP spid="30" grpId="0" bldLvl="0" animBg="1"/>
      <p:bldP spid="28" grpId="0" bldLvl="0" animBg="1"/>
      <p:bldP spid="6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 userDrawn="1"/>
        </p:nvSpPr>
        <p:spPr>
          <a:xfrm>
            <a:off x="4104245" y="112606"/>
            <a:ext cx="1234456" cy="4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教学分析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5338700" y="206152"/>
            <a:ext cx="0" cy="2700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 userDrawn="1"/>
        </p:nvCxnSpPr>
        <p:spPr>
          <a:xfrm>
            <a:off x="6573146" y="206152"/>
            <a:ext cx="0" cy="2700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 userDrawn="1"/>
        </p:nvCxnSpPr>
        <p:spPr>
          <a:xfrm>
            <a:off x="7818176" y="206152"/>
            <a:ext cx="0" cy="2700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 userDrawn="1"/>
        </p:nvSpPr>
        <p:spPr>
          <a:xfrm>
            <a:off x="5338691" y="112606"/>
            <a:ext cx="1234456" cy="4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</a:t>
            </a:r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目标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 userDrawn="1"/>
        </p:nvSpPr>
        <p:spPr>
          <a:xfrm>
            <a:off x="6573146" y="112606"/>
            <a:ext cx="1234456" cy="4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algn="ctr"/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教学过程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 userDrawn="1"/>
        </p:nvSpPr>
        <p:spPr>
          <a:xfrm>
            <a:off x="7807602" y="112606"/>
            <a:ext cx="1234456" cy="4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</a:t>
            </a:r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反思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840105" y="177960"/>
            <a:ext cx="3097054" cy="36830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有氧呼吸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3" name="组合 72"/>
          <p:cNvGrpSpPr/>
          <p:nvPr/>
        </p:nvGrpSpPr>
        <p:grpSpPr>
          <a:xfrm>
            <a:off x="2112204" y="259357"/>
            <a:ext cx="249011" cy="180332"/>
            <a:chOff x="2731845" y="207068"/>
            <a:chExt cx="497103" cy="360000"/>
          </a:xfrm>
        </p:grpSpPr>
        <p:sp>
          <p:nvSpPr>
            <p:cNvPr id="74" name="燕尾形 73"/>
            <p:cNvSpPr/>
            <p:nvPr/>
          </p:nvSpPr>
          <p:spPr>
            <a:xfrm flipH="1">
              <a:off x="2731845" y="207068"/>
              <a:ext cx="252000" cy="360000"/>
            </a:xfrm>
            <a:prstGeom prst="chevron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/>
            </a:p>
          </p:txBody>
        </p:sp>
        <p:sp>
          <p:nvSpPr>
            <p:cNvPr id="75" name="燕尾形 74"/>
            <p:cNvSpPr/>
            <p:nvPr/>
          </p:nvSpPr>
          <p:spPr>
            <a:xfrm flipH="1">
              <a:off x="2976948" y="207068"/>
              <a:ext cx="252000" cy="360000"/>
            </a:xfrm>
            <a:prstGeom prst="chevron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/>
            </a:p>
          </p:txBody>
        </p:sp>
      </p:grpSp>
      <p:sp>
        <p:nvSpPr>
          <p:cNvPr id="28" name="圆角矩形 27"/>
          <p:cNvSpPr/>
          <p:nvPr/>
        </p:nvSpPr>
        <p:spPr>
          <a:xfrm>
            <a:off x="839629" y="810579"/>
            <a:ext cx="1641634" cy="37766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7" rIns="51435" bIns="25717" rtlCol="0" anchor="ctr"/>
          <a:p>
            <a:pPr algn="ctr"/>
            <a:r>
              <a:rPr lang="zh-CN" sz="2100" b="1" strike="noStrike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创设</a:t>
            </a:r>
            <a:r>
              <a:rPr lang="zh-CN" sz="21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悬念</a:t>
            </a:r>
            <a:endParaRPr lang="zh-CN" sz="2100" b="1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AutoShape 37"/>
          <p:cNvSpPr/>
          <p:nvPr/>
        </p:nvSpPr>
        <p:spPr>
          <a:xfrm>
            <a:off x="2981801" y="833915"/>
            <a:ext cx="381476" cy="350996"/>
          </a:xfrm>
          <a:prstGeom prst="rightArrow">
            <a:avLst>
              <a:gd name="adj1" fmla="val 50000"/>
              <a:gd name="adj2" fmla="val 44368"/>
            </a:avLst>
          </a:prstGeom>
          <a:solidFill>
            <a:schemeClr val="bg1">
              <a:lumMod val="75000"/>
            </a:schemeClr>
          </a:solidFill>
          <a:ln w="9525">
            <a:noFill/>
            <a:miter/>
          </a:ln>
        </p:spPr>
        <p:txBody>
          <a:bodyPr wrap="none" anchor="ctr"/>
          <a:p>
            <a:pPr lvl="0"/>
            <a:endParaRPr sz="135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6" name="圆角矩形 45"/>
          <p:cNvSpPr/>
          <p:nvPr/>
        </p:nvSpPr>
        <p:spPr>
          <a:xfrm>
            <a:off x="3822383" y="812007"/>
            <a:ext cx="1661160" cy="377666"/>
          </a:xfrm>
          <a:prstGeom prst="roundRect">
            <a:avLst/>
          </a:prstGeom>
          <a:solidFill>
            <a:srgbClr val="30A8C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7" rIns="51435" bIns="25717" rtlCol="0" anchor="ctr"/>
          <a:p>
            <a:pPr algn="ctr"/>
            <a:r>
              <a:rPr lang="zh-CN" sz="2100" b="1" strike="noStrike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科学探究</a:t>
            </a:r>
            <a:endParaRPr lang="zh-CN" sz="2100" b="1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AutoShape 37"/>
          <p:cNvSpPr/>
          <p:nvPr/>
        </p:nvSpPr>
        <p:spPr>
          <a:xfrm>
            <a:off x="6002655" y="833915"/>
            <a:ext cx="381476" cy="350996"/>
          </a:xfrm>
          <a:prstGeom prst="rightArrow">
            <a:avLst>
              <a:gd name="adj1" fmla="val 50000"/>
              <a:gd name="adj2" fmla="val 44368"/>
            </a:avLst>
          </a:prstGeom>
          <a:solidFill>
            <a:schemeClr val="bg1">
              <a:lumMod val="75000"/>
            </a:schemeClr>
          </a:solidFill>
          <a:ln w="9525">
            <a:noFill/>
            <a:miter/>
          </a:ln>
        </p:spPr>
        <p:txBody>
          <a:bodyPr wrap="none" anchor="ctr"/>
          <a:p>
            <a:pPr lvl="0"/>
            <a:endParaRPr sz="135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6913721" y="820580"/>
            <a:ext cx="1592104" cy="37766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7" rIns="51435" bIns="25717" rtlCol="0" anchor="ctr"/>
          <a:p>
            <a:pPr algn="ctr"/>
            <a:r>
              <a:rPr lang="zh-CN" sz="2100" b="1" strike="noStrike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归纳总结</a:t>
            </a:r>
            <a:endParaRPr lang="zh-CN" sz="2100" b="1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33438" y="1327627"/>
            <a:ext cx="5232083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100" b="1">
                <a:solidFill>
                  <a:srgbClr val="000000"/>
                </a:solidFill>
                <a:latin typeface="Times New Roman" panose="02020603050405020304" charset="0"/>
                <a:ea typeface="楷体" panose="02010609060101010101" charset="-122"/>
              </a:rPr>
              <a:t>Q2</a:t>
            </a:r>
            <a:r>
              <a:rPr lang="zh-CN" altLang="en-US" sz="2100" b="1">
                <a:solidFill>
                  <a:srgbClr val="000000"/>
                </a:solidFill>
                <a:latin typeface="Times New Roman" panose="02020603050405020304" charset="0"/>
                <a:ea typeface="楷体" panose="02010609060101010101" charset="-122"/>
              </a:rPr>
              <a:t>：</a:t>
            </a:r>
            <a:r>
              <a:rPr sz="2100" b="1">
                <a:solidFill>
                  <a:srgbClr val="000000"/>
                </a:solidFill>
                <a:latin typeface="Times New Roman" panose="02020603050405020304" charset="0"/>
                <a:ea typeface="楷体" panose="02010609060101010101" charset="-122"/>
                <a:sym typeface="+mn-ea"/>
              </a:rPr>
              <a:t>有氧呼吸是不是一步完成的</a:t>
            </a:r>
            <a:r>
              <a:rPr lang="zh-CN" altLang="en-US" sz="2100" b="1">
                <a:solidFill>
                  <a:srgbClr val="000000"/>
                </a:solidFill>
                <a:latin typeface="Times New Roman" panose="02020603050405020304" charset="0"/>
                <a:ea typeface="楷体" panose="02010609060101010101" charset="-122"/>
              </a:rPr>
              <a:t>？</a:t>
            </a:r>
            <a:endParaRPr lang="zh-CN" altLang="en-US" sz="2100" b="1">
              <a:solidFill>
                <a:srgbClr val="000000"/>
              </a:solidFill>
              <a:latin typeface="Times New Roman" panose="02020603050405020304" charset="0"/>
              <a:ea typeface="楷体" panose="0201060906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56615" y="2257425"/>
            <a:ext cx="7430770" cy="6813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20000"/>
              </a:lnSpc>
            </a:pPr>
            <a:r>
              <a:rPr lang="zh-CN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探究一：将酵母菌研磨得到酵母菌匀浆，然后进行离心，得到</a:t>
            </a:r>
            <a:r>
              <a:rPr lang="zh-CN" sz="16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上清</a:t>
            </a:r>
            <a:r>
              <a:rPr lang="zh-CN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（细胞质基质）</a:t>
            </a:r>
            <a:endParaRPr lang="zh-CN" sz="16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>
              <a:lnSpc>
                <a:spcPct val="120000"/>
              </a:lnSpc>
            </a:pPr>
            <a:r>
              <a:rPr lang="zh-CN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和</a:t>
            </a:r>
            <a:r>
              <a:rPr lang="zh-CN" sz="16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沉淀</a:t>
            </a:r>
            <a:r>
              <a:rPr lang="zh-CN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（含线粒体）。</a:t>
            </a:r>
            <a:endParaRPr lang="zh-CN" altLang="en-US" sz="16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40105" y="2205355"/>
            <a:ext cx="7524115" cy="3222625"/>
          </a:xfrm>
          <a:prstGeom prst="rect">
            <a:avLst/>
          </a:prstGeom>
          <a:noFill/>
          <a:ln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graphicFrame>
        <p:nvGraphicFramePr>
          <p:cNvPr id="16" name="表格 15"/>
          <p:cNvGraphicFramePr/>
          <p:nvPr>
            <p:custDataLst>
              <p:tags r:id="rId1"/>
            </p:custDataLst>
          </p:nvPr>
        </p:nvGraphicFramePr>
        <p:xfrm>
          <a:off x="1125855" y="3138170"/>
          <a:ext cx="6905625" cy="20681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21180"/>
                <a:gridCol w="1018540"/>
                <a:gridCol w="1016000"/>
                <a:gridCol w="1016000"/>
                <a:gridCol w="1017905"/>
                <a:gridCol w="1016000"/>
              </a:tblGrid>
              <a:tr h="86741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实验序号</a:t>
                      </a:r>
                      <a:endParaRPr lang="en-US" altLang="en-US" sz="14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1</a:t>
                      </a:r>
                      <a:endParaRPr lang="en-US" altLang="en-US" sz="14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2</a:t>
                      </a:r>
                      <a:endParaRPr lang="en-US" altLang="en-US" sz="14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3</a:t>
                      </a:r>
                      <a:endParaRPr lang="en-US" altLang="en-US" sz="14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4</a:t>
                      </a:r>
                      <a:endParaRPr lang="en-US" altLang="en-US" sz="14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5</a:t>
                      </a:r>
                      <a:endParaRPr lang="en-US" altLang="en-US" sz="14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3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第1步取样品</a:t>
                      </a:r>
                      <a:endParaRPr lang="en-US" altLang="en-US" sz="14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取匀浆</a:t>
                      </a:r>
                      <a:endParaRPr lang="en-US" altLang="en-US" sz="14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取沉淀</a:t>
                      </a:r>
                      <a:endParaRPr lang="en-US" altLang="en-US" sz="14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取上清液</a:t>
                      </a:r>
                      <a:endParaRPr lang="en-US" altLang="en-US" sz="14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取沉淀</a:t>
                      </a:r>
                      <a:endParaRPr lang="en-US" altLang="en-US" sz="14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取上清液</a:t>
                      </a:r>
                      <a:endParaRPr lang="en-US" altLang="en-US" sz="14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97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第2步检测样品成分</a:t>
                      </a:r>
                      <a:endParaRPr lang="en-US" altLang="en-US" sz="14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C</a:t>
                      </a:r>
                      <a:r>
                        <a:rPr lang="en-US" sz="1400" b="1" baseline="-25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6</a:t>
                      </a: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H</a:t>
                      </a:r>
                      <a:r>
                        <a:rPr lang="en-US" sz="1400" b="1" baseline="-25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12</a:t>
                      </a: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O</a:t>
                      </a:r>
                      <a:r>
                        <a:rPr lang="en-US" sz="1400" b="1" baseline="-25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6</a:t>
                      </a:r>
                      <a:endParaRPr lang="en-US" altLang="en-US" sz="1400" b="1" baseline="-250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C</a:t>
                      </a:r>
                      <a:r>
                        <a:rPr lang="en-US" sz="1400" b="1" baseline="-25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6</a:t>
                      </a: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H</a:t>
                      </a:r>
                      <a:r>
                        <a:rPr lang="en-US" sz="1400" b="1" baseline="-25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12</a:t>
                      </a: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O</a:t>
                      </a:r>
                      <a:r>
                        <a:rPr lang="en-US" sz="1400" b="1" baseline="-25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6</a:t>
                      </a:r>
                      <a:endParaRPr lang="en-US" altLang="en-US" sz="1400" b="1" baseline="-250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C</a:t>
                      </a:r>
                      <a:r>
                        <a:rPr lang="en-US" sz="1400" b="1" baseline="-25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6</a:t>
                      </a: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H</a:t>
                      </a:r>
                      <a:r>
                        <a:rPr lang="en-US" sz="1400" b="1" baseline="-25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12</a:t>
                      </a: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O</a:t>
                      </a:r>
                      <a:r>
                        <a:rPr lang="en-US" sz="1400" b="1" baseline="-25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6</a:t>
                      </a:r>
                      <a:endParaRPr lang="en-US" altLang="en-US" sz="1400" b="1" baseline="-250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C</a:t>
                      </a:r>
                      <a:r>
                        <a:rPr lang="en-US" sz="1400" b="1" baseline="-25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3</a:t>
                      </a: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H</a:t>
                      </a:r>
                      <a:r>
                        <a:rPr lang="en-US" sz="1400" b="1" baseline="-25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4</a:t>
                      </a: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O</a:t>
                      </a:r>
                      <a:r>
                        <a:rPr lang="en-US" sz="1400" b="1" baseline="-25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3</a:t>
                      </a:r>
                      <a:endParaRPr lang="en-US" altLang="en-US" sz="1400" b="1" baseline="-250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C</a:t>
                      </a:r>
                      <a:r>
                        <a:rPr lang="en-US" sz="1400" b="1" baseline="-25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6</a:t>
                      </a: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H</a:t>
                      </a:r>
                      <a:r>
                        <a:rPr lang="en-US" sz="1400" b="1" baseline="-25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12</a:t>
                      </a: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O</a:t>
                      </a:r>
                      <a:r>
                        <a:rPr lang="en-US" sz="1400" b="1" baseline="-25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6</a:t>
                      </a:r>
                      <a:endParaRPr lang="en-US" altLang="en-US" sz="1400" b="1" baseline="-250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3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第3步通入气体</a:t>
                      </a:r>
                      <a:endParaRPr lang="en-US" altLang="en-US" sz="14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通入O</a:t>
                      </a:r>
                      <a:r>
                        <a:rPr lang="en-US" sz="1400" b="1" baseline="-25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</a:t>
                      </a:r>
                      <a:endParaRPr lang="en-US" altLang="en-US" sz="1400" b="1" baseline="-250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通入O</a:t>
                      </a:r>
                      <a:r>
                        <a:rPr lang="en-US" sz="1400" b="1" baseline="-25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</a:t>
                      </a:r>
                      <a:endParaRPr lang="en-US" altLang="en-US" sz="1400" b="1" baseline="-250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通入O</a:t>
                      </a:r>
                      <a:r>
                        <a:rPr lang="en-US" sz="1400" b="1" baseline="-25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</a:t>
                      </a:r>
                      <a:endParaRPr lang="en-US" altLang="en-US" sz="1400" b="1" baseline="-250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通入O</a:t>
                      </a:r>
                      <a:r>
                        <a:rPr lang="en-US" sz="1400" b="1" baseline="-25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</a:t>
                      </a:r>
                      <a:endParaRPr lang="en-US" altLang="en-US" sz="1400" b="1" baseline="-250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—</a:t>
                      </a:r>
                      <a:endParaRPr lang="en-US" altLang="en-US" sz="14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3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第4步检测产物</a:t>
                      </a:r>
                      <a:endParaRPr lang="en-US" altLang="en-US" sz="14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CO</a:t>
                      </a:r>
                      <a:r>
                        <a:rPr lang="en-US" sz="1400" b="1" baseline="-2500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2</a:t>
                      </a:r>
                      <a:endParaRPr lang="en-US" altLang="en-US" sz="1400" b="1" baseline="-25000">
                        <a:solidFill>
                          <a:srgbClr val="0000C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C</a:t>
                      </a:r>
                      <a:r>
                        <a:rPr lang="en-US" sz="1400" b="1" baseline="-2500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6</a:t>
                      </a:r>
                      <a:r>
                        <a:rPr lang="en-US" sz="1400" b="1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H</a:t>
                      </a:r>
                      <a:r>
                        <a:rPr lang="en-US" sz="1400" b="1" baseline="-2500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12</a:t>
                      </a:r>
                      <a:r>
                        <a:rPr lang="en-US" sz="1400" b="1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O</a:t>
                      </a:r>
                      <a:r>
                        <a:rPr lang="en-US" sz="1400" b="1" baseline="-2500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6</a:t>
                      </a:r>
                      <a:endParaRPr lang="en-US" altLang="en-US" sz="1400" b="1" baseline="-25000">
                        <a:solidFill>
                          <a:srgbClr val="0000C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C</a:t>
                      </a:r>
                      <a:r>
                        <a:rPr lang="en-US" sz="1400" b="1" baseline="-2500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3</a:t>
                      </a:r>
                      <a:r>
                        <a:rPr lang="en-US" sz="1400" b="1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H</a:t>
                      </a:r>
                      <a:r>
                        <a:rPr lang="en-US" sz="1400" b="1" baseline="-2500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4</a:t>
                      </a:r>
                      <a:r>
                        <a:rPr lang="en-US" sz="1400" b="1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O</a:t>
                      </a:r>
                      <a:r>
                        <a:rPr lang="en-US" sz="1400" b="1" baseline="-2500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3</a:t>
                      </a:r>
                      <a:endParaRPr lang="en-US" altLang="en-US" sz="1400" b="1" baseline="-25000">
                        <a:solidFill>
                          <a:srgbClr val="0000C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CO</a:t>
                      </a:r>
                      <a:r>
                        <a:rPr lang="en-US" sz="1400" b="1" baseline="-2500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2</a:t>
                      </a:r>
                      <a:endParaRPr lang="en-US" altLang="en-US" sz="1400" b="1" baseline="-25000">
                        <a:solidFill>
                          <a:srgbClr val="0000C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C</a:t>
                      </a:r>
                      <a:r>
                        <a:rPr lang="en-US" sz="1400" b="1" baseline="-2500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3</a:t>
                      </a:r>
                      <a:r>
                        <a:rPr lang="en-US" sz="1400" b="1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H</a:t>
                      </a:r>
                      <a:r>
                        <a:rPr lang="en-US" sz="1400" b="1" baseline="-2500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4</a:t>
                      </a:r>
                      <a:r>
                        <a:rPr lang="en-US" sz="1400" b="1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O</a:t>
                      </a:r>
                      <a:r>
                        <a:rPr lang="en-US" sz="1400" b="1" baseline="-2500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3</a:t>
                      </a:r>
                      <a:endParaRPr lang="en-US" altLang="en-US" sz="1400" b="1" baseline="-25000">
                        <a:solidFill>
                          <a:srgbClr val="0000C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" name="图片 16"/>
          <p:cNvPicPr/>
          <p:nvPr/>
        </p:nvPicPr>
        <p:blipFill>
          <a:blip r:embed="rId2"/>
          <a:stretch>
            <a:fillRect/>
          </a:stretch>
        </p:blipFill>
        <p:spPr>
          <a:xfrm>
            <a:off x="3385185" y="3413125"/>
            <a:ext cx="17145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17"/>
          <p:cNvPicPr/>
          <p:nvPr/>
        </p:nvPicPr>
        <p:blipFill>
          <a:blip r:embed="rId2"/>
          <a:stretch>
            <a:fillRect/>
          </a:stretch>
        </p:blipFill>
        <p:spPr>
          <a:xfrm>
            <a:off x="4394835" y="3413125"/>
            <a:ext cx="17145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图片 18"/>
          <p:cNvPicPr/>
          <p:nvPr/>
        </p:nvPicPr>
        <p:blipFill>
          <a:blip r:embed="rId2"/>
          <a:stretch>
            <a:fillRect/>
          </a:stretch>
        </p:blipFill>
        <p:spPr>
          <a:xfrm>
            <a:off x="5411470" y="3413125"/>
            <a:ext cx="17145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23"/>
          <p:cNvPicPr/>
          <p:nvPr/>
        </p:nvPicPr>
        <p:blipFill>
          <a:blip r:embed="rId2"/>
          <a:stretch>
            <a:fillRect/>
          </a:stretch>
        </p:blipFill>
        <p:spPr>
          <a:xfrm>
            <a:off x="6435725" y="3413125"/>
            <a:ext cx="17145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24"/>
          <p:cNvPicPr/>
          <p:nvPr/>
        </p:nvPicPr>
        <p:blipFill>
          <a:blip r:embed="rId2"/>
          <a:stretch>
            <a:fillRect/>
          </a:stretch>
        </p:blipFill>
        <p:spPr>
          <a:xfrm>
            <a:off x="7431405" y="3413125"/>
            <a:ext cx="171450" cy="45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文本框 25"/>
          <p:cNvSpPr txBox="1"/>
          <p:nvPr/>
        </p:nvSpPr>
        <p:spPr>
          <a:xfrm>
            <a:off x="839153" y="1692117"/>
            <a:ext cx="5232083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100" b="1">
                <a:solidFill>
                  <a:srgbClr val="000000"/>
                </a:solidFill>
                <a:latin typeface="Times New Roman" panose="02020603050405020304" charset="0"/>
                <a:ea typeface="楷体" panose="02010609060101010101" charset="-122"/>
              </a:rPr>
              <a:t>Q3</a:t>
            </a:r>
            <a:r>
              <a:rPr lang="zh-CN" altLang="en-US" sz="2100" b="1">
                <a:solidFill>
                  <a:srgbClr val="000000"/>
                </a:solidFill>
                <a:latin typeface="Times New Roman" panose="02020603050405020304" charset="0"/>
                <a:ea typeface="楷体" panose="02010609060101010101" charset="-122"/>
              </a:rPr>
              <a:t>：</a:t>
            </a:r>
            <a:r>
              <a:rPr sz="2100" b="1">
                <a:solidFill>
                  <a:srgbClr val="000000"/>
                </a:solidFill>
                <a:latin typeface="Times New Roman" panose="02020603050405020304" charset="0"/>
                <a:ea typeface="楷体" panose="02010609060101010101" charset="-122"/>
                <a:sym typeface="+mn-ea"/>
              </a:rPr>
              <a:t>O</a:t>
            </a:r>
            <a:r>
              <a:rPr sz="2100" b="1" baseline="-25000">
                <a:solidFill>
                  <a:srgbClr val="000000"/>
                </a:solidFill>
                <a:latin typeface="Times New Roman" panose="02020603050405020304" charset="0"/>
                <a:ea typeface="楷体" panose="02010609060101010101" charset="-122"/>
                <a:sym typeface="+mn-ea"/>
              </a:rPr>
              <a:t>2</a:t>
            </a:r>
            <a:r>
              <a:rPr sz="2100" b="1">
                <a:solidFill>
                  <a:srgbClr val="000000"/>
                </a:solidFill>
                <a:latin typeface="Times New Roman" panose="02020603050405020304" charset="0"/>
                <a:ea typeface="楷体" panose="02010609060101010101" charset="-122"/>
                <a:sym typeface="+mn-ea"/>
              </a:rPr>
              <a:t>是否参与丙酮酸的形成</a:t>
            </a:r>
            <a:r>
              <a:rPr lang="zh-CN" altLang="en-US" sz="2100" b="1">
                <a:solidFill>
                  <a:srgbClr val="000000"/>
                </a:solidFill>
                <a:latin typeface="Times New Roman" panose="02020603050405020304" charset="0"/>
                <a:ea typeface="楷体" panose="02010609060101010101" charset="-122"/>
              </a:rPr>
              <a:t>？</a:t>
            </a:r>
            <a:endParaRPr lang="zh-CN" altLang="en-US" sz="2100" b="1">
              <a:solidFill>
                <a:srgbClr val="000000"/>
              </a:solidFill>
              <a:latin typeface="Times New Roman" panose="02020603050405020304" charset="0"/>
              <a:ea typeface="楷体" panose="02010609060101010101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213475" y="3146425"/>
            <a:ext cx="525780" cy="792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9" name="矩形 78"/>
          <p:cNvSpPr/>
          <p:nvPr/>
        </p:nvSpPr>
        <p:spPr>
          <a:xfrm>
            <a:off x="6213475" y="4036060"/>
            <a:ext cx="586740" cy="226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0" name="矩形 79"/>
          <p:cNvSpPr/>
          <p:nvPr/>
        </p:nvSpPr>
        <p:spPr>
          <a:xfrm>
            <a:off x="6175375" y="4352290"/>
            <a:ext cx="684000" cy="226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1" name="矩形 80"/>
          <p:cNvSpPr/>
          <p:nvPr/>
        </p:nvSpPr>
        <p:spPr>
          <a:xfrm>
            <a:off x="6213475" y="4634230"/>
            <a:ext cx="586740" cy="226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2" name="矩形 81"/>
          <p:cNvSpPr/>
          <p:nvPr/>
        </p:nvSpPr>
        <p:spPr>
          <a:xfrm>
            <a:off x="6175375" y="4959985"/>
            <a:ext cx="684000" cy="226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3" name="矩形 82"/>
          <p:cNvSpPr/>
          <p:nvPr/>
        </p:nvSpPr>
        <p:spPr>
          <a:xfrm>
            <a:off x="7234555" y="3146425"/>
            <a:ext cx="525780" cy="792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4" name="矩形 83"/>
          <p:cNvSpPr/>
          <p:nvPr/>
        </p:nvSpPr>
        <p:spPr>
          <a:xfrm>
            <a:off x="7127875" y="4036060"/>
            <a:ext cx="792000" cy="226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5" name="矩形 84"/>
          <p:cNvSpPr/>
          <p:nvPr/>
        </p:nvSpPr>
        <p:spPr>
          <a:xfrm>
            <a:off x="7158355" y="4352290"/>
            <a:ext cx="756000" cy="226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6" name="矩形 85"/>
          <p:cNvSpPr/>
          <p:nvPr/>
        </p:nvSpPr>
        <p:spPr>
          <a:xfrm>
            <a:off x="7234555" y="4634230"/>
            <a:ext cx="586740" cy="226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7" name="矩形 86"/>
          <p:cNvSpPr/>
          <p:nvPr/>
        </p:nvSpPr>
        <p:spPr>
          <a:xfrm>
            <a:off x="7196455" y="4959985"/>
            <a:ext cx="684000" cy="226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8" name="图片 87"/>
          <p:cNvPicPr>
            <a:picLocks noChangeAspect="1"/>
          </p:cNvPicPr>
          <p:nvPr/>
        </p:nvPicPr>
        <p:blipFill>
          <a:blip r:embed="rId3"/>
          <a:srcRect r="8709"/>
          <a:stretch>
            <a:fillRect/>
          </a:stretch>
        </p:blipFill>
        <p:spPr>
          <a:xfrm>
            <a:off x="913765" y="2610962"/>
            <a:ext cx="4070985" cy="2095024"/>
          </a:xfrm>
          <a:prstGeom prst="rect">
            <a:avLst/>
          </a:prstGeom>
        </p:spPr>
      </p:pic>
      <p:pic>
        <p:nvPicPr>
          <p:cNvPr id="89" name="图片 88"/>
          <p:cNvPicPr>
            <a:picLocks noChangeAspect="1"/>
          </p:cNvPicPr>
          <p:nvPr/>
        </p:nvPicPr>
        <p:blipFill>
          <a:blip r:embed="rId4">
            <a:lum bright="6000" contrast="24000"/>
          </a:blip>
          <a:srcRect l="47161" t="45225" r="28646" b="26908"/>
          <a:stretch>
            <a:fillRect/>
          </a:stretch>
        </p:blipFill>
        <p:spPr>
          <a:xfrm>
            <a:off x="5033645" y="2470785"/>
            <a:ext cx="3739515" cy="2692400"/>
          </a:xfrm>
          <a:prstGeom prst="parallelogram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3" grpId="0"/>
      <p:bldP spid="14" grpId="0" bldLvl="0" animBg="1"/>
      <p:bldP spid="26" grpId="0"/>
      <p:bldP spid="27" grpId="0" bldLvl="0" animBg="1"/>
      <p:bldP spid="79" grpId="0" bldLvl="0" animBg="1"/>
      <p:bldP spid="80" grpId="0" bldLvl="0" animBg="1"/>
      <p:bldP spid="81" grpId="0" bldLvl="0" animBg="1"/>
      <p:bldP spid="82" grpId="0" bldLvl="0" animBg="1"/>
      <p:bldP spid="83" grpId="0" bldLvl="0" animBg="1"/>
      <p:bldP spid="84" grpId="0" bldLvl="0" animBg="1"/>
      <p:bldP spid="85" grpId="0" bldLvl="0" animBg="1"/>
      <p:bldP spid="86" grpId="0" bldLvl="0" animBg="1"/>
      <p:bldP spid="87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 userDrawn="1"/>
        </p:nvSpPr>
        <p:spPr>
          <a:xfrm>
            <a:off x="4104245" y="112606"/>
            <a:ext cx="1234456" cy="4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教学分析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5338700" y="206152"/>
            <a:ext cx="0" cy="2700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 userDrawn="1"/>
        </p:nvCxnSpPr>
        <p:spPr>
          <a:xfrm>
            <a:off x="6573146" y="206152"/>
            <a:ext cx="0" cy="2700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 userDrawn="1"/>
        </p:nvCxnSpPr>
        <p:spPr>
          <a:xfrm>
            <a:off x="7818176" y="206152"/>
            <a:ext cx="0" cy="2700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 userDrawn="1"/>
        </p:nvSpPr>
        <p:spPr>
          <a:xfrm>
            <a:off x="5338691" y="112606"/>
            <a:ext cx="1234456" cy="4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</a:t>
            </a:r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目标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 userDrawn="1"/>
        </p:nvSpPr>
        <p:spPr>
          <a:xfrm>
            <a:off x="6573146" y="112606"/>
            <a:ext cx="1234456" cy="4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algn="ctr"/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教学过程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 userDrawn="1"/>
        </p:nvSpPr>
        <p:spPr>
          <a:xfrm>
            <a:off x="7807602" y="112606"/>
            <a:ext cx="1234456" cy="4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</a:t>
            </a:r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反思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840105" y="177960"/>
            <a:ext cx="3097054" cy="36830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有氧呼吸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3" name="组合 72"/>
          <p:cNvGrpSpPr/>
          <p:nvPr/>
        </p:nvGrpSpPr>
        <p:grpSpPr>
          <a:xfrm>
            <a:off x="2112204" y="259357"/>
            <a:ext cx="249011" cy="180332"/>
            <a:chOff x="2731845" y="207068"/>
            <a:chExt cx="497103" cy="360000"/>
          </a:xfrm>
        </p:grpSpPr>
        <p:sp>
          <p:nvSpPr>
            <p:cNvPr id="74" name="燕尾形 73"/>
            <p:cNvSpPr/>
            <p:nvPr/>
          </p:nvSpPr>
          <p:spPr>
            <a:xfrm flipH="1">
              <a:off x="2731845" y="207068"/>
              <a:ext cx="252000" cy="360000"/>
            </a:xfrm>
            <a:prstGeom prst="chevron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/>
            </a:p>
          </p:txBody>
        </p:sp>
        <p:sp>
          <p:nvSpPr>
            <p:cNvPr id="75" name="燕尾形 74"/>
            <p:cNvSpPr/>
            <p:nvPr/>
          </p:nvSpPr>
          <p:spPr>
            <a:xfrm flipH="1">
              <a:off x="2976948" y="207068"/>
              <a:ext cx="252000" cy="360000"/>
            </a:xfrm>
            <a:prstGeom prst="chevron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/>
            </a:p>
          </p:txBody>
        </p:sp>
      </p:grpSp>
      <p:sp>
        <p:nvSpPr>
          <p:cNvPr id="28" name="圆角矩形 27"/>
          <p:cNvSpPr/>
          <p:nvPr/>
        </p:nvSpPr>
        <p:spPr>
          <a:xfrm>
            <a:off x="839629" y="810579"/>
            <a:ext cx="1641634" cy="37766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7" rIns="51435" bIns="25717" rtlCol="0" anchor="ctr"/>
          <a:p>
            <a:pPr algn="ctr"/>
            <a:r>
              <a:rPr lang="zh-CN" sz="2100" b="1" strike="noStrike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创设</a:t>
            </a:r>
            <a:r>
              <a:rPr lang="zh-CN" sz="21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悬念</a:t>
            </a:r>
            <a:endParaRPr lang="zh-CN" sz="2100" b="1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AutoShape 37"/>
          <p:cNvSpPr/>
          <p:nvPr/>
        </p:nvSpPr>
        <p:spPr>
          <a:xfrm>
            <a:off x="2981801" y="833915"/>
            <a:ext cx="381476" cy="350996"/>
          </a:xfrm>
          <a:prstGeom prst="rightArrow">
            <a:avLst>
              <a:gd name="adj1" fmla="val 50000"/>
              <a:gd name="adj2" fmla="val 44368"/>
            </a:avLst>
          </a:prstGeom>
          <a:solidFill>
            <a:schemeClr val="bg1">
              <a:lumMod val="75000"/>
            </a:schemeClr>
          </a:solidFill>
          <a:ln w="9525">
            <a:noFill/>
            <a:miter/>
          </a:ln>
        </p:spPr>
        <p:txBody>
          <a:bodyPr wrap="none" anchor="ctr"/>
          <a:p>
            <a:pPr lvl="0"/>
            <a:endParaRPr sz="135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6" name="圆角矩形 45"/>
          <p:cNvSpPr/>
          <p:nvPr/>
        </p:nvSpPr>
        <p:spPr>
          <a:xfrm>
            <a:off x="3822383" y="812007"/>
            <a:ext cx="1661160" cy="377666"/>
          </a:xfrm>
          <a:prstGeom prst="roundRect">
            <a:avLst/>
          </a:prstGeom>
          <a:solidFill>
            <a:srgbClr val="30A8C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7" rIns="51435" bIns="25717" rtlCol="0" anchor="ctr"/>
          <a:p>
            <a:pPr algn="ctr"/>
            <a:r>
              <a:rPr lang="zh-CN" sz="2100" b="1" strike="noStrike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科学探究</a:t>
            </a:r>
            <a:endParaRPr lang="zh-CN" sz="2100" b="1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AutoShape 37"/>
          <p:cNvSpPr/>
          <p:nvPr/>
        </p:nvSpPr>
        <p:spPr>
          <a:xfrm>
            <a:off x="6002655" y="833915"/>
            <a:ext cx="381476" cy="350996"/>
          </a:xfrm>
          <a:prstGeom prst="rightArrow">
            <a:avLst>
              <a:gd name="adj1" fmla="val 50000"/>
              <a:gd name="adj2" fmla="val 44368"/>
            </a:avLst>
          </a:prstGeom>
          <a:solidFill>
            <a:schemeClr val="bg1">
              <a:lumMod val="75000"/>
            </a:schemeClr>
          </a:solidFill>
          <a:ln w="9525">
            <a:noFill/>
            <a:miter/>
          </a:ln>
        </p:spPr>
        <p:txBody>
          <a:bodyPr wrap="none" anchor="ctr"/>
          <a:p>
            <a:pPr lvl="0"/>
            <a:endParaRPr sz="135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6913721" y="820580"/>
            <a:ext cx="1592104" cy="37766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7" rIns="51435" bIns="25717" rtlCol="0" anchor="ctr"/>
          <a:p>
            <a:pPr algn="ctr"/>
            <a:r>
              <a:rPr lang="zh-CN" sz="2100" b="1" strike="noStrike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归纳总结</a:t>
            </a:r>
            <a:endParaRPr lang="zh-CN" sz="2100" b="1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3" name="文本框 172"/>
          <p:cNvSpPr txBox="1"/>
          <p:nvPr/>
        </p:nvSpPr>
        <p:spPr>
          <a:xfrm>
            <a:off x="1501616" y="1315721"/>
            <a:ext cx="6089333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2100" b="1">
                <a:solidFill>
                  <a:srgbClr val="000000"/>
                </a:solidFill>
                <a:latin typeface="Times New Roman" panose="02020603050405020304" charset="0"/>
                <a:ea typeface="楷体" panose="02010609060101010101" charset="-122"/>
              </a:rPr>
              <a:t>Q4</a:t>
            </a:r>
            <a:r>
              <a:rPr lang="zh-CN" altLang="en-US" sz="2100" b="1">
                <a:solidFill>
                  <a:srgbClr val="000000"/>
                </a:solidFill>
                <a:latin typeface="Times New Roman" panose="02020603050405020304" charset="0"/>
                <a:ea typeface="楷体" panose="02010609060101010101" charset="-122"/>
              </a:rPr>
              <a:t>：</a:t>
            </a:r>
            <a:r>
              <a:rPr sz="2100" b="1">
                <a:solidFill>
                  <a:srgbClr val="000000"/>
                </a:solidFill>
                <a:latin typeface="Times New Roman" panose="02020603050405020304" charset="0"/>
                <a:ea typeface="楷体" panose="02010609060101010101" charset="-122"/>
              </a:rPr>
              <a:t>O</a:t>
            </a:r>
            <a:r>
              <a:rPr sz="2100" b="1" baseline="-25000">
                <a:solidFill>
                  <a:srgbClr val="000000"/>
                </a:solidFill>
                <a:latin typeface="Times New Roman" panose="02020603050405020304" charset="0"/>
                <a:ea typeface="楷体" panose="02010609060101010101" charset="-122"/>
              </a:rPr>
              <a:t>2</a:t>
            </a:r>
            <a:r>
              <a:rPr sz="2100" b="1">
                <a:solidFill>
                  <a:srgbClr val="000000"/>
                </a:solidFill>
                <a:latin typeface="Times New Roman" panose="02020603050405020304" charset="0"/>
                <a:ea typeface="楷体" panose="02010609060101010101" charset="-122"/>
              </a:rPr>
              <a:t>去哪里了呢？如何对O</a:t>
            </a:r>
            <a:r>
              <a:rPr sz="2100" b="1" baseline="-25000">
                <a:solidFill>
                  <a:srgbClr val="000000"/>
                </a:solidFill>
                <a:latin typeface="Times New Roman" panose="02020603050405020304" charset="0"/>
                <a:ea typeface="楷体" panose="02010609060101010101" charset="-122"/>
              </a:rPr>
              <a:t>2</a:t>
            </a:r>
            <a:r>
              <a:rPr sz="2100" b="1">
                <a:solidFill>
                  <a:srgbClr val="000000"/>
                </a:solidFill>
                <a:latin typeface="Times New Roman" panose="02020603050405020304" charset="0"/>
                <a:ea typeface="楷体" panose="02010609060101010101" charset="-122"/>
              </a:rPr>
              <a:t>的去路进行追踪？</a:t>
            </a:r>
            <a:endParaRPr sz="2100" b="1">
              <a:solidFill>
                <a:srgbClr val="000000"/>
              </a:solidFill>
              <a:latin typeface="Times New Roman" panose="02020603050405020304" charset="0"/>
              <a:ea typeface="楷体" panose="0201060906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15950" y="1800225"/>
            <a:ext cx="8129270" cy="9759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20000"/>
              </a:lnSpc>
            </a:pPr>
            <a:r>
              <a:rPr lang="zh-CN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探究二：将酵母菌研磨得到酵母菌匀浆，然后进行离心得到沉淀（含线粒体），</a:t>
            </a:r>
            <a:r>
              <a:rPr lang="zh-CN" sz="16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用同位素</a:t>
            </a:r>
            <a:endParaRPr lang="zh-CN" sz="1600" b="1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>
              <a:lnSpc>
                <a:spcPct val="120000"/>
              </a:lnSpc>
            </a:pPr>
            <a:r>
              <a:rPr lang="zh-CN" sz="16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标记法分别将O</a:t>
            </a:r>
            <a:r>
              <a:rPr lang="zh-CN" sz="1600" b="1" baseline="-2500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sz="16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、H</a:t>
            </a:r>
            <a:r>
              <a:rPr lang="zh-CN" sz="1600" b="1" baseline="-2500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sz="16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O和C</a:t>
            </a:r>
            <a:r>
              <a:rPr lang="zh-CN" sz="1600" b="1" baseline="-2500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sz="16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H</a:t>
            </a:r>
            <a:r>
              <a:rPr lang="zh-CN" sz="1600" b="1" baseline="-2500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sz="16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O</a:t>
            </a:r>
            <a:r>
              <a:rPr lang="zh-CN" sz="1600" b="1" baseline="-2500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sz="16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中的O元素进行标记</a:t>
            </a:r>
            <a:r>
              <a:rPr lang="zh-CN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，最后</a:t>
            </a:r>
            <a:r>
              <a:rPr lang="zh-CN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检测产物中含有</a:t>
            </a:r>
            <a:r>
              <a:rPr lang="zh-CN" sz="1600" b="1" baseline="3000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18</a:t>
            </a:r>
            <a:r>
              <a:rPr lang="zh-CN" sz="16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O</a:t>
            </a:r>
            <a:endParaRPr lang="zh-CN" sz="16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>
              <a:lnSpc>
                <a:spcPct val="120000"/>
              </a:lnSpc>
            </a:pPr>
            <a:r>
              <a:rPr lang="zh-CN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的物质。</a:t>
            </a:r>
            <a:endParaRPr lang="zh-CN" sz="16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81660" y="1816735"/>
            <a:ext cx="8194675" cy="3635375"/>
          </a:xfrm>
          <a:prstGeom prst="rect">
            <a:avLst/>
          </a:prstGeom>
          <a:noFill/>
          <a:ln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924560" y="2820035"/>
          <a:ext cx="7581900" cy="25241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45285"/>
                <a:gridCol w="1459865"/>
                <a:gridCol w="1459865"/>
                <a:gridCol w="1459865"/>
                <a:gridCol w="1557020"/>
              </a:tblGrid>
              <a:tr h="86995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实验序号</a:t>
                      </a:r>
                      <a:endParaRPr lang="en-US" altLang="en-US" sz="14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1</a:t>
                      </a:r>
                      <a:endParaRPr lang="en-US" altLang="en-US" sz="14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2</a:t>
                      </a:r>
                      <a:endParaRPr lang="en-US" altLang="en-US" sz="14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3</a:t>
                      </a:r>
                      <a:endParaRPr lang="en-US" altLang="en-US" sz="14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4</a:t>
                      </a:r>
                      <a:endParaRPr lang="en-US" altLang="en-US" sz="14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59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第1步取样品</a:t>
                      </a:r>
                      <a:endParaRPr lang="en-US" altLang="en-US" sz="14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取沉淀</a:t>
                      </a:r>
                      <a:endParaRPr lang="en-US" altLang="en-US" sz="14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取沉淀</a:t>
                      </a:r>
                      <a:endParaRPr lang="en-US" altLang="en-US" sz="14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取沉淀</a:t>
                      </a:r>
                      <a:endParaRPr lang="en-US" altLang="en-US" sz="14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取沉淀</a:t>
                      </a:r>
                      <a:endParaRPr lang="en-US" altLang="en-US" sz="14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11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第2步对部分样品的O元素标记</a:t>
                      </a:r>
                      <a:endParaRPr lang="en-US" altLang="en-US" sz="14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C</a:t>
                      </a:r>
                      <a:r>
                        <a:rPr lang="en-US" sz="1400" b="1" baseline="-25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3</a:t>
                      </a: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H</a:t>
                      </a:r>
                      <a:r>
                        <a:rPr lang="en-US" sz="1400" b="1" baseline="-25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4</a:t>
                      </a: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O</a:t>
                      </a:r>
                      <a:r>
                        <a:rPr lang="en-US" sz="1400" b="1" baseline="-25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3</a:t>
                      </a: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+H</a:t>
                      </a:r>
                      <a:r>
                        <a:rPr lang="en-US" sz="1400" b="1" baseline="-25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2</a:t>
                      </a: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O</a:t>
                      </a:r>
                      <a:endParaRPr lang="en-US" altLang="en-US" sz="14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C</a:t>
                      </a:r>
                      <a:r>
                        <a:rPr lang="en-US" sz="1400" b="1" baseline="-25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3</a:t>
                      </a: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H</a:t>
                      </a:r>
                      <a:r>
                        <a:rPr lang="en-US" sz="1400" b="1" baseline="-25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4</a:t>
                      </a: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O</a:t>
                      </a:r>
                      <a:r>
                        <a:rPr lang="en-US" sz="1400" b="1" baseline="-25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3</a:t>
                      </a: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+H</a:t>
                      </a:r>
                      <a:r>
                        <a:rPr lang="en-US" sz="1400" b="1" baseline="-25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2</a:t>
                      </a: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O</a:t>
                      </a:r>
                      <a:endParaRPr lang="en-US" altLang="en-US" sz="14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C</a:t>
                      </a:r>
                      <a:r>
                        <a:rPr lang="en-US" sz="1400" b="1" baseline="-2500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3</a:t>
                      </a:r>
                      <a:r>
                        <a:rPr lang="en-US" sz="1400" b="1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H</a:t>
                      </a:r>
                      <a:r>
                        <a:rPr lang="en-US" sz="1400" b="1" baseline="-2500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4</a:t>
                      </a:r>
                      <a:r>
                        <a:rPr lang="en-US" sz="1400" b="1" baseline="3000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18</a:t>
                      </a:r>
                      <a:r>
                        <a:rPr lang="en-US" sz="1400" b="1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O</a:t>
                      </a:r>
                      <a:r>
                        <a:rPr lang="en-US" sz="1400" b="1" baseline="-2500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3</a:t>
                      </a: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+H</a:t>
                      </a:r>
                      <a:r>
                        <a:rPr lang="en-US" sz="1400" b="1" baseline="-25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2</a:t>
                      </a: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O</a:t>
                      </a:r>
                      <a:endParaRPr lang="en-US" altLang="en-US" sz="14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C</a:t>
                      </a:r>
                      <a:r>
                        <a:rPr lang="en-US" sz="1400" b="1" baseline="-25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3</a:t>
                      </a: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H</a:t>
                      </a:r>
                      <a:r>
                        <a:rPr lang="en-US" sz="1400" b="1" baseline="-25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4</a:t>
                      </a: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O</a:t>
                      </a:r>
                      <a:r>
                        <a:rPr lang="en-US" sz="1400" b="1" baseline="-25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3</a:t>
                      </a: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+</a:t>
                      </a:r>
                      <a:r>
                        <a:rPr lang="en-US" sz="1400" b="1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H</a:t>
                      </a:r>
                      <a:r>
                        <a:rPr lang="en-US" sz="1400" b="1" baseline="-2500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2</a:t>
                      </a:r>
                      <a:r>
                        <a:rPr lang="en-US" sz="1400" b="1" baseline="3000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18</a:t>
                      </a:r>
                      <a:r>
                        <a:rPr lang="en-US" sz="1400" b="1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O</a:t>
                      </a:r>
                      <a:endParaRPr lang="en-US" altLang="en-US" sz="1400" b="1">
                        <a:solidFill>
                          <a:srgbClr val="0000C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11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第3步对部分通入气体的O元素标记</a:t>
                      </a:r>
                      <a:endParaRPr lang="en-US" altLang="en-US" sz="14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通入O</a:t>
                      </a:r>
                      <a:r>
                        <a:rPr lang="en-US" sz="1400" b="1" baseline="-25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</a:t>
                      </a:r>
                      <a:endParaRPr lang="en-US" altLang="en-US" sz="14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通入</a:t>
                      </a:r>
                      <a:r>
                        <a:rPr lang="en-US" sz="1400" b="1" baseline="3000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18</a:t>
                      </a:r>
                      <a:r>
                        <a:rPr lang="en-US" sz="1400" b="1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O</a:t>
                      </a:r>
                      <a:r>
                        <a:rPr lang="en-US" sz="1400" b="1" baseline="-2500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</a:t>
                      </a:r>
                      <a:endParaRPr lang="en-US" altLang="en-US" sz="1400" b="1" baseline="-25000">
                        <a:solidFill>
                          <a:srgbClr val="0000C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通入O</a:t>
                      </a:r>
                      <a:r>
                        <a:rPr lang="en-US" sz="1400" b="1" baseline="-25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</a:t>
                      </a:r>
                      <a:endParaRPr lang="en-US" altLang="en-US" sz="14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通入O</a:t>
                      </a:r>
                      <a:r>
                        <a:rPr lang="en-US" sz="1400" b="1" baseline="-25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</a:t>
                      </a:r>
                      <a:endParaRPr lang="en-US" altLang="en-US" sz="14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22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第4步检测产物</a:t>
                      </a:r>
                      <a:endParaRPr lang="en-US" altLang="en-US" sz="14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CO</a:t>
                      </a:r>
                      <a:r>
                        <a:rPr lang="en-US" sz="1400" b="1" baseline="-25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</a:t>
                      </a: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、H</a:t>
                      </a:r>
                      <a:r>
                        <a:rPr lang="en-US" sz="1400" b="1" baseline="-25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</a:t>
                      </a: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O</a:t>
                      </a:r>
                      <a:endParaRPr lang="en-US" altLang="en-US" sz="14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CO</a:t>
                      </a:r>
                      <a:r>
                        <a:rPr lang="en-US" sz="1400" b="1" baseline="-25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</a:t>
                      </a: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、</a:t>
                      </a:r>
                      <a:r>
                        <a:rPr lang="en-US" sz="1400" b="1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有H</a:t>
                      </a:r>
                      <a:r>
                        <a:rPr lang="en-US" sz="1400" b="1" baseline="-2500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</a:t>
                      </a:r>
                      <a:r>
                        <a:rPr lang="en-US" sz="1400" b="1" baseline="3000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18</a:t>
                      </a:r>
                      <a:r>
                        <a:rPr lang="en-US" sz="1400" b="1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O</a:t>
                      </a:r>
                      <a:endParaRPr lang="en-US" altLang="en-US" sz="1400" b="1">
                        <a:solidFill>
                          <a:srgbClr val="0000C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C</a:t>
                      </a:r>
                      <a:r>
                        <a:rPr lang="en-US" sz="1400" b="1" baseline="3000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18</a:t>
                      </a:r>
                      <a:r>
                        <a:rPr lang="en-US" sz="1400" b="1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O</a:t>
                      </a:r>
                      <a:r>
                        <a:rPr lang="en-US" sz="1400" b="1" baseline="-2500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</a:t>
                      </a: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、H</a:t>
                      </a:r>
                      <a:r>
                        <a:rPr lang="en-US" sz="1400" b="1" baseline="-25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</a:t>
                      </a:r>
                      <a:r>
                        <a:rPr lang="en-US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O</a:t>
                      </a:r>
                      <a:endParaRPr lang="en-US" altLang="en-US" sz="14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C</a:t>
                      </a:r>
                      <a:r>
                        <a:rPr lang="en-US" sz="1400" b="1" baseline="3000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18</a:t>
                      </a:r>
                      <a:r>
                        <a:rPr lang="en-US" sz="1400" b="1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O</a:t>
                      </a:r>
                      <a:r>
                        <a:rPr lang="en-US" sz="1400" b="1" baseline="-2500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</a:t>
                      </a:r>
                      <a:r>
                        <a:rPr lang="en-US" sz="1400" b="1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、有H</a:t>
                      </a:r>
                      <a:r>
                        <a:rPr lang="en-US" sz="1400" b="1" baseline="-2500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</a:t>
                      </a:r>
                      <a:r>
                        <a:rPr lang="en-US" sz="1400" b="1" baseline="3000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18</a:t>
                      </a:r>
                      <a:r>
                        <a:rPr lang="en-US" sz="1400" b="1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O</a:t>
                      </a:r>
                      <a:endParaRPr lang="en-US" altLang="en-US" sz="1400" b="1">
                        <a:solidFill>
                          <a:srgbClr val="0000C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" name="图片 7"/>
          <p:cNvPicPr/>
          <p:nvPr/>
        </p:nvPicPr>
        <p:blipFill>
          <a:blip r:embed="rId2"/>
          <a:stretch>
            <a:fillRect/>
          </a:stretch>
        </p:blipFill>
        <p:spPr>
          <a:xfrm>
            <a:off x="3220085" y="3101340"/>
            <a:ext cx="17145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/>
          <p:cNvPicPr/>
          <p:nvPr/>
        </p:nvPicPr>
        <p:blipFill>
          <a:blip r:embed="rId3"/>
          <a:stretch>
            <a:fillRect/>
          </a:stretch>
        </p:blipFill>
        <p:spPr>
          <a:xfrm>
            <a:off x="4681220" y="3101340"/>
            <a:ext cx="17145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/>
          <p:nvPr/>
        </p:nvPicPr>
        <p:blipFill>
          <a:blip r:embed="rId3"/>
          <a:stretch>
            <a:fillRect/>
          </a:stretch>
        </p:blipFill>
        <p:spPr>
          <a:xfrm>
            <a:off x="6138545" y="3101340"/>
            <a:ext cx="17145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0"/>
          <p:cNvPicPr/>
          <p:nvPr/>
        </p:nvPicPr>
        <p:blipFill>
          <a:blip r:embed="rId3"/>
          <a:stretch>
            <a:fillRect/>
          </a:stretch>
        </p:blipFill>
        <p:spPr>
          <a:xfrm>
            <a:off x="7646670" y="3101340"/>
            <a:ext cx="171450" cy="45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燕尾形 11"/>
          <p:cNvSpPr/>
          <p:nvPr/>
        </p:nvSpPr>
        <p:spPr>
          <a:xfrm>
            <a:off x="2687955" y="2828290"/>
            <a:ext cx="2124710" cy="985520"/>
          </a:xfrm>
          <a:prstGeom prst="chevron">
            <a:avLst>
              <a:gd name="adj" fmla="val 47636"/>
            </a:avLst>
          </a:prstGeom>
          <a:solidFill>
            <a:srgbClr val="3190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提交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buClrTx/>
              <a:buSzTx/>
              <a:buFontTx/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分享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燕尾形 14"/>
          <p:cNvSpPr/>
          <p:nvPr/>
        </p:nvSpPr>
        <p:spPr>
          <a:xfrm>
            <a:off x="4498975" y="2828290"/>
            <a:ext cx="2124710" cy="985520"/>
          </a:xfrm>
          <a:prstGeom prst="chevron">
            <a:avLst>
              <a:gd name="adj" fmla="val 47636"/>
            </a:avLst>
          </a:prstGeom>
          <a:solidFill>
            <a:srgbClr val="A0BF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师生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完善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五边形 15"/>
          <p:cNvSpPr/>
          <p:nvPr/>
        </p:nvSpPr>
        <p:spPr>
          <a:xfrm>
            <a:off x="1007110" y="2820035"/>
            <a:ext cx="1974850" cy="993775"/>
          </a:xfrm>
          <a:prstGeom prst="homePlate">
            <a:avLst/>
          </a:prstGeom>
          <a:solidFill>
            <a:srgbClr val="3382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小组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合作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燕尾形 16"/>
          <p:cNvSpPr/>
          <p:nvPr/>
        </p:nvSpPr>
        <p:spPr>
          <a:xfrm>
            <a:off x="6318250" y="2828290"/>
            <a:ext cx="2124710" cy="985520"/>
          </a:xfrm>
          <a:prstGeom prst="chevron">
            <a:avLst>
              <a:gd name="adj" fmla="val 47636"/>
            </a:avLst>
          </a:prstGeom>
          <a:solidFill>
            <a:srgbClr val="FD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规范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展示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/>
      <p:bldP spid="13" grpId="0"/>
      <p:bldP spid="14" grpId="0" bldLvl="0" animBg="1"/>
      <p:bldP spid="12" grpId="0" bldLvl="0" animBg="1"/>
      <p:bldP spid="15" grpId="0" bldLvl="0" animBg="1"/>
      <p:bldP spid="16" grpId="0" bldLvl="0" animBg="1"/>
      <p:bldP spid="17" grpId="0" bldLvl="0" animBg="1"/>
      <p:bldP spid="16" grpId="1" bldLvl="0" animBg="1"/>
      <p:bldP spid="12" grpId="1" bldLvl="0" animBg="1"/>
      <p:bldP spid="15" grpId="1" bldLvl="0" animBg="1"/>
      <p:bldP spid="17" grpId="1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 userDrawn="1"/>
        </p:nvSpPr>
        <p:spPr>
          <a:xfrm>
            <a:off x="4104245" y="112606"/>
            <a:ext cx="1234456" cy="4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教学分析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5338700" y="206152"/>
            <a:ext cx="0" cy="2700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 userDrawn="1"/>
        </p:nvCxnSpPr>
        <p:spPr>
          <a:xfrm>
            <a:off x="6573146" y="206152"/>
            <a:ext cx="0" cy="2700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 userDrawn="1"/>
        </p:nvCxnSpPr>
        <p:spPr>
          <a:xfrm>
            <a:off x="7818176" y="206152"/>
            <a:ext cx="0" cy="2700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 userDrawn="1"/>
        </p:nvSpPr>
        <p:spPr>
          <a:xfrm>
            <a:off x="5338691" y="112606"/>
            <a:ext cx="1234456" cy="4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</a:t>
            </a:r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目标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 userDrawn="1"/>
        </p:nvSpPr>
        <p:spPr>
          <a:xfrm>
            <a:off x="6573146" y="112606"/>
            <a:ext cx="1234456" cy="4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algn="ctr"/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教学过程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 userDrawn="1"/>
        </p:nvSpPr>
        <p:spPr>
          <a:xfrm>
            <a:off x="7807602" y="112606"/>
            <a:ext cx="1234456" cy="4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</a:t>
            </a:r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反思</a:t>
            </a:r>
            <a:endParaRPr lang="zh-CN" altLang="en-US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840105" y="177960"/>
            <a:ext cx="3097054" cy="36830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有氧呼吸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3" name="组合 72"/>
          <p:cNvGrpSpPr/>
          <p:nvPr/>
        </p:nvGrpSpPr>
        <p:grpSpPr>
          <a:xfrm>
            <a:off x="2112204" y="259357"/>
            <a:ext cx="249011" cy="180332"/>
            <a:chOff x="2731845" y="207068"/>
            <a:chExt cx="497103" cy="360000"/>
          </a:xfrm>
        </p:grpSpPr>
        <p:sp>
          <p:nvSpPr>
            <p:cNvPr id="74" name="燕尾形 73"/>
            <p:cNvSpPr/>
            <p:nvPr/>
          </p:nvSpPr>
          <p:spPr>
            <a:xfrm flipH="1">
              <a:off x="2731845" y="207068"/>
              <a:ext cx="252000" cy="360000"/>
            </a:xfrm>
            <a:prstGeom prst="chevron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/>
            </a:p>
          </p:txBody>
        </p:sp>
        <p:sp>
          <p:nvSpPr>
            <p:cNvPr id="75" name="燕尾形 74"/>
            <p:cNvSpPr/>
            <p:nvPr/>
          </p:nvSpPr>
          <p:spPr>
            <a:xfrm flipH="1">
              <a:off x="2976948" y="207068"/>
              <a:ext cx="252000" cy="360000"/>
            </a:xfrm>
            <a:prstGeom prst="chevron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/>
            </a:p>
          </p:txBody>
        </p:sp>
      </p:grpSp>
      <p:sp>
        <p:nvSpPr>
          <p:cNvPr id="28" name="圆角矩形 27"/>
          <p:cNvSpPr/>
          <p:nvPr/>
        </p:nvSpPr>
        <p:spPr>
          <a:xfrm>
            <a:off x="839629" y="810579"/>
            <a:ext cx="1641634" cy="37766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7" rIns="51435" bIns="25717" rtlCol="0" anchor="ctr"/>
          <a:p>
            <a:pPr algn="ctr"/>
            <a:r>
              <a:rPr lang="zh-CN" sz="2100" b="1" strike="noStrike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创设</a:t>
            </a:r>
            <a:r>
              <a:rPr lang="zh-CN" sz="21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悬念</a:t>
            </a:r>
            <a:endParaRPr lang="zh-CN" sz="2100" b="1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AutoShape 37"/>
          <p:cNvSpPr/>
          <p:nvPr/>
        </p:nvSpPr>
        <p:spPr>
          <a:xfrm>
            <a:off x="2981801" y="833915"/>
            <a:ext cx="381476" cy="350996"/>
          </a:xfrm>
          <a:prstGeom prst="rightArrow">
            <a:avLst>
              <a:gd name="adj1" fmla="val 50000"/>
              <a:gd name="adj2" fmla="val 44368"/>
            </a:avLst>
          </a:prstGeom>
          <a:solidFill>
            <a:schemeClr val="bg1">
              <a:lumMod val="75000"/>
            </a:schemeClr>
          </a:solidFill>
          <a:ln w="9525">
            <a:noFill/>
            <a:miter/>
          </a:ln>
        </p:spPr>
        <p:txBody>
          <a:bodyPr wrap="none" anchor="ctr"/>
          <a:p>
            <a:pPr lvl="0"/>
            <a:endParaRPr sz="135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6" name="圆角矩形 45"/>
          <p:cNvSpPr/>
          <p:nvPr/>
        </p:nvSpPr>
        <p:spPr>
          <a:xfrm>
            <a:off x="3822383" y="812007"/>
            <a:ext cx="1661160" cy="377666"/>
          </a:xfrm>
          <a:prstGeom prst="roundRect">
            <a:avLst/>
          </a:prstGeom>
          <a:solidFill>
            <a:srgbClr val="30A8C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7" rIns="51435" bIns="25717" rtlCol="0" anchor="ctr"/>
          <a:p>
            <a:pPr algn="ctr"/>
            <a:r>
              <a:rPr lang="zh-CN" sz="2100" b="1" strike="noStrike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科学探究</a:t>
            </a:r>
            <a:endParaRPr lang="zh-CN" sz="2100" b="1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AutoShape 37"/>
          <p:cNvSpPr/>
          <p:nvPr/>
        </p:nvSpPr>
        <p:spPr>
          <a:xfrm>
            <a:off x="6002655" y="833915"/>
            <a:ext cx="381476" cy="350996"/>
          </a:xfrm>
          <a:prstGeom prst="rightArrow">
            <a:avLst>
              <a:gd name="adj1" fmla="val 50000"/>
              <a:gd name="adj2" fmla="val 44368"/>
            </a:avLst>
          </a:prstGeom>
          <a:solidFill>
            <a:schemeClr val="bg1">
              <a:lumMod val="75000"/>
            </a:schemeClr>
          </a:solidFill>
          <a:ln w="9525">
            <a:noFill/>
            <a:miter/>
          </a:ln>
        </p:spPr>
        <p:txBody>
          <a:bodyPr wrap="none" anchor="ctr"/>
          <a:p>
            <a:pPr lvl="0"/>
            <a:endParaRPr sz="135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6913721" y="820580"/>
            <a:ext cx="1592104" cy="37766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7" rIns="51435" bIns="25717" rtlCol="0" anchor="ctr"/>
          <a:p>
            <a:pPr algn="ctr"/>
            <a:r>
              <a:rPr lang="zh-CN" sz="2100" b="1" strike="noStrike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归纳总结</a:t>
            </a:r>
            <a:endParaRPr lang="zh-CN" sz="2100" b="1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537686" y="2035811"/>
            <a:ext cx="8230076" cy="3191510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p>
            <a:pPr algn="just">
              <a:lnSpc>
                <a:spcPct val="130000"/>
              </a:lnSpc>
            </a:pPr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【资料一】诺贝尔获奖者克雷布斯( Hans Adolf Krebs)结合其他和科学家的实验数据，最终阐明了糖、脂肪和蛋白质等在生物体中最终氧化的主要途径</a:t>
            </a:r>
            <a:r>
              <a:rPr lang="en-US" altLang="zh-CN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三羧酸循环。其中</a:t>
            </a:r>
            <a:r>
              <a:rPr lang="zh-CN" altLang="en-US" sz="16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丙酮酸在脱羧作用下脱［H］形成</a:t>
            </a:r>
            <a:r>
              <a:rPr lang="en-US" altLang="zh-CN" sz="16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CO</a:t>
            </a:r>
            <a:r>
              <a:rPr lang="en-US" altLang="zh-CN" sz="1600" b="1" baseline="-2500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，该过程没有O</a:t>
            </a:r>
            <a:r>
              <a:rPr lang="zh-CN" altLang="en-US" sz="1600" b="1" baseline="-2500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参与</a:t>
            </a:r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>
              <a:lnSpc>
                <a:spcPct val="130000"/>
              </a:lnSpc>
            </a:pP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                                                    ——王宇. 克雷布斯与三羧酸循环的发现[J]. 植物杂志, 1985(01):44-46.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>
              <a:lnSpc>
                <a:spcPct val="130000"/>
              </a:lnSpc>
            </a:pP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【资料二】利维( M． Levy) 和施利曼( C． Schnaitma) 等利用低速离心等方法分离出线粒体的外膜和内膜，科学家们在线粒体基质发现有脱羧酶的存在，</a:t>
            </a:r>
            <a:r>
              <a:rPr lang="zh-CN" altLang="en-US" sz="16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而在线粒体内膜上有氧化酶的存在，脱氢与氧化之间通过电子传递链进行连接，并且脱氢的过程需要 H</a:t>
            </a:r>
            <a:r>
              <a:rPr lang="zh-CN" altLang="en-US" sz="1600" b="1" baseline="-2500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O 的参与。</a:t>
            </a:r>
            <a:endParaRPr lang="en-US" altLang="zh-CN" sz="1600" b="1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             ——任衍钢，白冠军，宋玉奇，等．呼吸链的发现与揭示过［J］．生物学通报，2015( 8) : 59-62.</a:t>
            </a:r>
            <a:endParaRPr lang="en-US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73" name="文本框 172"/>
          <p:cNvSpPr txBox="1"/>
          <p:nvPr/>
        </p:nvSpPr>
        <p:spPr>
          <a:xfrm>
            <a:off x="1552099" y="1410971"/>
            <a:ext cx="6089333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2100" b="1">
                <a:solidFill>
                  <a:srgbClr val="000000"/>
                </a:solidFill>
                <a:latin typeface="Times New Roman" panose="02020603050405020304" charset="0"/>
                <a:ea typeface="楷体" panose="02010609060101010101" charset="-122"/>
                <a:sym typeface="+mn-ea"/>
              </a:rPr>
              <a:t>Q5</a:t>
            </a:r>
            <a:r>
              <a:rPr lang="zh-CN" altLang="en-US" sz="2100" b="1">
                <a:solidFill>
                  <a:srgbClr val="000000"/>
                </a:solidFill>
                <a:latin typeface="Times New Roman" panose="02020603050405020304" charset="0"/>
                <a:ea typeface="楷体" panose="02010609060101010101" charset="-122"/>
                <a:sym typeface="+mn-ea"/>
              </a:rPr>
              <a:t>：</a:t>
            </a:r>
            <a:r>
              <a:rPr lang="zh-CN" sz="2100" b="1">
                <a:solidFill>
                  <a:srgbClr val="2F2B2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发生在线粒体内的反应是一步完成的吗</a:t>
            </a:r>
            <a:r>
              <a:rPr lang="zh-CN" altLang="en-US" sz="2100" b="1">
                <a:solidFill>
                  <a:srgbClr val="2F2B20"/>
                </a:solidFill>
                <a:latin typeface="Times New Roman" panose="02020603050405020304" charset="0"/>
                <a:ea typeface="楷体" panose="02010609060101010101" charset="-122"/>
                <a:cs typeface="楷体" panose="02010609060101010101" charset="-122"/>
                <a:sym typeface="+mn-ea"/>
              </a:rPr>
              <a:t>？</a:t>
            </a:r>
            <a:endParaRPr sz="2100" b="1">
              <a:solidFill>
                <a:srgbClr val="000000"/>
              </a:solidFill>
              <a:latin typeface="Times New Roman" panose="02020603050405020304" charset="0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/>
      <p:bldP spid="40" grpId="0" bldLvl="0" animBg="1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686*3318*345*345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.xml><?xml version="1.0" encoding="utf-8"?>
<p:tagLst xmlns:p="http://schemas.openxmlformats.org/presentationml/2006/main">
  <p:tag name="KSO_WM_UNIT_TABLE_BEAUTIFY" val="smartTable{ccb0534c-b82c-4caf-a263-e991f2570861}"/>
  <p:tag name="TABLE_ENDDRAG_ORIGIN_RECT" val="543*162"/>
  <p:tag name="TABLE_ENDDRAG_RECT" val="99*227*543*162"/>
</p:tagLst>
</file>

<file path=ppt/tags/tag3.xml><?xml version="1.0" encoding="utf-8"?>
<p:tagLst xmlns:p="http://schemas.openxmlformats.org/presentationml/2006/main">
  <p:tag name="KSO_WM_UNIT_TABLE_BEAUTIFY" val="smartTable{289d877b-473a-47a0-974a-7977bd64cedf}"/>
  <p:tag name="TABLE_ENDDRAG_ORIGIN_RECT" val="596*198"/>
  <p:tag name="TABLE_ENDDRAG_RECT" val="72*222*597*198"/>
</p:tagLst>
</file>

<file path=ppt/tags/tag4.xml><?xml version="1.0" encoding="utf-8"?>
<p:tagLst xmlns:p="http://schemas.openxmlformats.org/presentationml/2006/main">
  <p:tag name="KSO_WM_UNIT_TABLE_BEAUTIFY" val="smartTable{bcb154f4-4d23-4869-a986-5488508b1b98}"/>
  <p:tag name="TABLE_ENDDRAG_ORIGIN_RECT" val="564*202"/>
  <p:tag name="TABLE_ENDDRAG_RECT" val="29*118*564*202"/>
</p:tagLst>
</file>

<file path=ppt/tags/tag5.xml><?xml version="1.0" encoding="utf-8"?>
<p:tagLst xmlns:p="http://schemas.openxmlformats.org/presentationml/2006/main">
  <p:tag name="KSO_WM_UNIT_PLACING_PICTURE_USER_VIEWPORT" val="{&quot;height&quot;:5482.3149606299212,&quot;width&quot;:6683.0519685039371}"/>
</p:tagLst>
</file>

<file path=ppt/tags/tag6.xml><?xml version="1.0" encoding="utf-8"?>
<p:tagLst xmlns:p="http://schemas.openxmlformats.org/presentationml/2006/main">
  <p:tag name="KSO_WM_UNIT_TABLE_BEAUTIFY" val="smartTable{ba5ac518-d2a4-4561-900e-db966576409c}"/>
  <p:tag name="TABLE_RECT" val="46.925*101.955*626.15*303.4"/>
  <p:tag name="TABLE_EMPHASIZE_COLOR" val="6579300"/>
  <p:tag name="TABLE_ONEKEY_SKIN_IDX" val="0"/>
  <p:tag name="TABLE_SKINIDX" val="-1"/>
  <p:tag name="TABLE_COLORIDX" val="l"/>
</p:tagLst>
</file>

<file path=ppt/theme/theme1.xml><?xml version="1.0" encoding="utf-8"?>
<a:theme xmlns:a="http://schemas.openxmlformats.org/drawingml/2006/main" name="Office 主题">
  <a:themeElements>
    <a:clrScheme name="自定义 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26C4A"/>
      </a:accent1>
      <a:accent2>
        <a:srgbClr val="5FCACB"/>
      </a:accent2>
      <a:accent3>
        <a:srgbClr val="A0BF0D"/>
      </a:accent3>
      <a:accent4>
        <a:srgbClr val="FDB900"/>
      </a:accent4>
      <a:accent5>
        <a:srgbClr val="319095"/>
      </a:accent5>
      <a:accent6>
        <a:srgbClr val="F5841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26C4A"/>
      </a:accent1>
      <a:accent2>
        <a:srgbClr val="5FCACB"/>
      </a:accent2>
      <a:accent3>
        <a:srgbClr val="A0BF0D"/>
      </a:accent3>
      <a:accent4>
        <a:srgbClr val="FDB900"/>
      </a:accent4>
      <a:accent5>
        <a:srgbClr val="319095"/>
      </a:accent5>
      <a:accent6>
        <a:srgbClr val="F5841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2292</Words>
  <Application>WPS 演示</Application>
  <PresentationFormat>宽屏</PresentationFormat>
  <Paragraphs>521</Paragraphs>
  <Slides>16</Slides>
  <Notes>35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28" baseType="lpstr">
      <vt:lpstr>Arial</vt:lpstr>
      <vt:lpstr>宋体</vt:lpstr>
      <vt:lpstr>Wingdings</vt:lpstr>
      <vt:lpstr>微软雅黑</vt:lpstr>
      <vt:lpstr>黑体</vt:lpstr>
      <vt:lpstr>楷体</vt:lpstr>
      <vt:lpstr>Times New Roman</vt:lpstr>
      <vt:lpstr>Calibri</vt:lpstr>
      <vt:lpstr>Arial Unicode MS</vt:lpstr>
      <vt:lpstr>Calibri Light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教育教学培训课件通用通用PPT模板</dc:title>
  <dc:creator/>
  <cp:lastModifiedBy>王志珍</cp:lastModifiedBy>
  <cp:revision>98</cp:revision>
  <dcterms:created xsi:type="dcterms:W3CDTF">2016-11-27T09:22:00Z</dcterms:created>
  <dcterms:modified xsi:type="dcterms:W3CDTF">2021-04-06T15:54:14Z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