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  <p:sldMasterId id="2147483876" r:id="rId21"/>
    <p:sldMasterId id="2147483888" r:id="rId22"/>
  </p:sldMasterIdLst>
  <p:notesMasterIdLst>
    <p:notesMasterId r:id="rId25"/>
  </p:notesMasterIdLst>
  <p:sldIdLst>
    <p:sldId id="451" r:id="rId23"/>
    <p:sldId id="289" r:id="rId24"/>
    <p:sldId id="290" r:id="rId26"/>
    <p:sldId id="455" r:id="rId27"/>
    <p:sldId id="454" r:id="rId28"/>
    <p:sldId id="457" r:id="rId29"/>
    <p:sldId id="456" r:id="rId30"/>
    <p:sldId id="291" r:id="rId31"/>
    <p:sldId id="373" r:id="rId32"/>
    <p:sldId id="374" r:id="rId33"/>
    <p:sldId id="303" r:id="rId34"/>
    <p:sldId id="304" r:id="rId35"/>
    <p:sldId id="355" r:id="rId36"/>
    <p:sldId id="307" r:id="rId37"/>
    <p:sldId id="347" r:id="rId38"/>
    <p:sldId id="477" r:id="rId39"/>
    <p:sldId id="357" r:id="rId40"/>
    <p:sldId id="362" r:id="rId41"/>
    <p:sldId id="311" r:id="rId42"/>
    <p:sldId id="405" r:id="rId43"/>
    <p:sldId id="313" r:id="rId44"/>
    <p:sldId id="431" r:id="rId45"/>
    <p:sldId id="450" r:id="rId46"/>
    <p:sldId id="346" r:id="rId47"/>
    <p:sldId id="314" r:id="rId48"/>
    <p:sldId id="283" r:id="rId49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  <p:cmAuthor id="2" name="作者" initials="作" lastIdx="0" clrIdx="2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945A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19"/>
  </p:normalViewPr>
  <p:slideViewPr>
    <p:cSldViewPr showGuides="1">
      <p:cViewPr varScale="1">
        <p:scale>
          <a:sx n="100" d="100"/>
          <a:sy n="100" d="100"/>
        </p:scale>
        <p:origin x="108" y="72"/>
      </p:cViewPr>
      <p:guideLst>
        <p:guide orient="horz" pos="14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6.xml"/><Relationship Id="rId48" Type="http://schemas.openxmlformats.org/officeDocument/2006/relationships/slide" Target="slides/slide25.xml"/><Relationship Id="rId47" Type="http://schemas.openxmlformats.org/officeDocument/2006/relationships/slide" Target="slides/slide24.xml"/><Relationship Id="rId46" Type="http://schemas.openxmlformats.org/officeDocument/2006/relationships/slide" Target="slides/slide23.xml"/><Relationship Id="rId45" Type="http://schemas.openxmlformats.org/officeDocument/2006/relationships/slide" Target="slides/slide22.xml"/><Relationship Id="rId44" Type="http://schemas.openxmlformats.org/officeDocument/2006/relationships/slide" Target="slides/slide21.xml"/><Relationship Id="rId43" Type="http://schemas.openxmlformats.org/officeDocument/2006/relationships/slide" Target="slides/slide20.xml"/><Relationship Id="rId42" Type="http://schemas.openxmlformats.org/officeDocument/2006/relationships/slide" Target="slides/slide19.xml"/><Relationship Id="rId41" Type="http://schemas.openxmlformats.org/officeDocument/2006/relationships/slide" Target="slides/slide18.xml"/><Relationship Id="rId40" Type="http://schemas.openxmlformats.org/officeDocument/2006/relationships/slide" Target="slides/slide17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6.xml"/><Relationship Id="rId38" Type="http://schemas.openxmlformats.org/officeDocument/2006/relationships/slide" Target="slides/slide15.xml"/><Relationship Id="rId37" Type="http://schemas.openxmlformats.org/officeDocument/2006/relationships/slide" Target="slides/slide14.xml"/><Relationship Id="rId36" Type="http://schemas.openxmlformats.org/officeDocument/2006/relationships/slide" Target="slides/slide13.xml"/><Relationship Id="rId35" Type="http://schemas.openxmlformats.org/officeDocument/2006/relationships/slide" Target="slides/slide12.xml"/><Relationship Id="rId34" Type="http://schemas.openxmlformats.org/officeDocument/2006/relationships/slide" Target="slides/slide11.xml"/><Relationship Id="rId33" Type="http://schemas.openxmlformats.org/officeDocument/2006/relationships/slide" Target="slides/slide10.xml"/><Relationship Id="rId32" Type="http://schemas.openxmlformats.org/officeDocument/2006/relationships/slide" Target="slides/slide9.xml"/><Relationship Id="rId31" Type="http://schemas.openxmlformats.org/officeDocument/2006/relationships/slide" Target="slides/slide8.xml"/><Relationship Id="rId30" Type="http://schemas.openxmlformats.org/officeDocument/2006/relationships/slide" Target="slides/slide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8" Type="http://schemas.openxmlformats.org/officeDocument/2006/relationships/slide" Target="slides/slide5.xml"/><Relationship Id="rId27" Type="http://schemas.openxmlformats.org/officeDocument/2006/relationships/slide" Target="slides/slide4.xml"/><Relationship Id="rId26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.xml"/><Relationship Id="rId23" Type="http://schemas.openxmlformats.org/officeDocument/2006/relationships/slide" Target="slides/slide1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ysClr val="window" lastClr="FFFFFF">
        <a:alpha val="90000"/>
      </a:sysClr>
    </dgm:fillClrLst>
    <dgm:linClrLst meth="repeat">
      <a:srgbClr val="ED7D31"/>
      <a:srgbClr val="FFC000"/>
      <a:srgbClr val="EBE61A"/>
      <a:srgbClr val="5B9BD5"/>
      <a:srgbClr val="C00000"/>
    </dgm:linClrLst>
    <dgm:effectClrLst/>
    <dgm:txLinClrLst/>
    <dgm:txFillClrLst meth="repeat">
      <a:sysClr val="windowText" lastClr="000000"/>
    </dgm:txFillClrLst>
    <dgm:txEffectClrLst/>
  </dgm:styleLbl>
  <dgm:styleLbl name="alignAccFollowNode1">
    <dgm:fillClrLst meth="repeat">
      <a:srgbClr val="ED7D31">
        <a:tint val="40000"/>
        <a:alpha val="90000"/>
      </a:srgbClr>
      <a:srgbClr val="FFC000">
        <a:tint val="40000"/>
        <a:alpha val="90000"/>
      </a:srgbClr>
      <a:srgbClr val="EBE61A">
        <a:tint val="40000"/>
        <a:alpha val="90000"/>
      </a:srgbClr>
      <a:srgbClr val="5B9BD5">
        <a:tint val="40000"/>
        <a:alpha val="90000"/>
      </a:srgbClr>
      <a:srgbClr val="C00000">
        <a:tint val="40000"/>
        <a:alpha val="90000"/>
      </a:srgbClr>
    </dgm:fillClrLst>
    <dgm:linClrLst meth="repeat">
      <a:srgbClr val="ED7D31">
        <a:tint val="40000"/>
        <a:alpha val="90000"/>
      </a:srgbClr>
      <a:srgbClr val="FFC000">
        <a:tint val="40000"/>
        <a:alpha val="90000"/>
      </a:srgbClr>
      <a:srgbClr val="EBE61A">
        <a:tint val="40000"/>
        <a:alpha val="90000"/>
      </a:srgbClr>
      <a:srgbClr val="5B9BD5">
        <a:tint val="40000"/>
        <a:alpha val="90000"/>
      </a:srgbClr>
      <a:srgbClr val="C00000">
        <a:tint val="40000"/>
        <a:alpha val="90000"/>
      </a:srgbClr>
    </dgm:linClrLst>
    <dgm:effectClrLst/>
    <dgm:txLinClrLst/>
    <dgm:txFillClrLst meth="repeat">
      <a:sysClr val="windowText" lastClr="000000"/>
    </dgm:txFillClrLst>
    <dgm:txEffectClrLst/>
  </dgm:styleLbl>
  <dgm:styleLbl name="alignImgPlace1">
    <dgm:fillClrLst>
      <a:srgbClr val="00B0F0">
        <a:tint val="50000"/>
      </a:srgbClr>
      <a:srgbClr val="ED7D31">
        <a:tint val="20000"/>
      </a:srgbClr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alignNode1">
    <dgm:fillClrLst meth="repeat">
      <a:srgbClr val="ED7D31"/>
      <a:srgbClr val="FFC000"/>
      <a:srgbClr val="EBE61A"/>
      <a:srgbClr val="5B9BD5"/>
      <a:srgbClr val="C00000"/>
    </dgm:fillClrLst>
    <dgm:linClrLst meth="repeat">
      <a:srgbClr val="ED7D31"/>
      <a:srgbClr val="FFC000"/>
      <a:srgbClr val="EBE61A"/>
      <a:srgbClr val="5B9BD5"/>
      <a:srgbClr val="C00000"/>
    </dgm:linClrLst>
    <dgm:effectClrLst/>
    <dgm:txLinClrLst/>
    <dgm:txFillClrLst/>
    <dgm:txEffectClrLst/>
  </dgm:styleLbl>
  <dgm:styleLbl name="asst0">
    <dgm:fillClrLst meth="repeat">
      <a:srgbClr val="00B0F0"/>
    </dgm:fillClrLst>
    <dgm:linClrLst meth="repeat">
      <a:sysClr val="window" lastClr="FFFFFF"/>
    </dgm:linClrLst>
    <dgm:effectClrLst/>
    <dgm:txLinClrLst/>
    <dgm:txFillClrLst/>
    <dgm:txEffectClrLst/>
  </dgm:styleLbl>
  <dgm:styleLbl name="asst1">
    <dgm:fillClrLst meth="repeat">
      <a:srgbClr val="ED7D31"/>
    </dgm:fillClrLst>
    <dgm:linClrLst meth="repeat">
      <a:sysClr val="window" lastClr="FFFFFF"/>
    </dgm:linClrLst>
    <dgm:effectClrLst/>
    <dgm:txLinClrLst/>
    <dgm:txFillClrLst/>
    <dgm:txEffectClrLst/>
  </dgm:styleLbl>
  <dgm:styleLbl name="asst2">
    <dgm:fillClrLst>
      <a:srgbClr val="FFC000"/>
    </dgm:fillClrLst>
    <dgm:linClrLst meth="repeat">
      <a:sysClr val="window" lastClr="FFFFFF"/>
    </dgm:linClrLst>
    <dgm:effectClrLst/>
    <dgm:txLinClrLst/>
    <dgm:txFillClrLst/>
    <dgm:txEffectClrLst/>
  </dgm:styleLbl>
  <dgm:styleLbl name="asst3">
    <dgm:fillClrLst>
      <a:srgbClr val="EBE61A"/>
    </dgm:fillClrLst>
    <dgm:linClrLst meth="repeat">
      <a:sysClr val="window" lastClr="FFFFFF"/>
    </dgm:linClrLst>
    <dgm:effectClrLst/>
    <dgm:txLinClrLst/>
    <dgm:txFillClrLst/>
    <dgm:txEffectClrLst/>
  </dgm:styleLbl>
  <dgm:styleLbl name="asst4">
    <dgm:fillClrLst>
      <a:srgbClr val="5B9BD5"/>
    </dgm:fillClrLst>
    <dgm:linClrLst meth="repeat">
      <a:sysClr val="window" lastClr="FFFFFF"/>
    </dgm:linClrLst>
    <dgm:effectClrLst/>
    <dgm:txLinClrLst/>
    <dgm:txFillClrLst/>
    <dgm:txEffectClrLst/>
  </dgm:styleLbl>
  <dgm:styleLbl name="bgAcc1">
    <dgm:fillClrLst meth="repeat">
      <a:sysClr val="window" lastClr="FFFFFF">
        <a:alpha val="90000"/>
      </a:sysClr>
    </dgm:fillClrLst>
    <dgm:linClrLst meth="repeat">
      <a:srgbClr val="ED7D31"/>
      <a:srgbClr val="FFC000"/>
      <a:srgbClr val="EBE61A"/>
      <a:srgbClr val="5B9BD5"/>
      <a:srgbClr val="C00000"/>
    </dgm:linClrLst>
    <dgm:effectClrLst/>
    <dgm:txLinClrLst/>
    <dgm:txFillClrLst meth="repeat">
      <a:sysClr val="windowText" lastClr="000000"/>
    </dgm:txFillClrLst>
    <dgm:txEffectClrLst/>
  </dgm:styleLbl>
  <dgm:styleLbl name="bgAccFollowNode1">
    <dgm:fillClrLst meth="repeat">
      <a:srgbClr val="ED7D31">
        <a:tint val="40000"/>
        <a:alpha val="90000"/>
      </a:srgbClr>
      <a:srgbClr val="FFC000">
        <a:tint val="40000"/>
        <a:alpha val="90000"/>
      </a:srgbClr>
      <a:srgbClr val="EBE61A">
        <a:tint val="40000"/>
        <a:alpha val="90000"/>
      </a:srgbClr>
      <a:srgbClr val="5B9BD5">
        <a:tint val="40000"/>
        <a:alpha val="90000"/>
      </a:srgbClr>
      <a:srgbClr val="C00000">
        <a:tint val="40000"/>
        <a:alpha val="90000"/>
      </a:srgbClr>
    </dgm:fillClrLst>
    <dgm:linClrLst meth="repeat">
      <a:srgbClr val="ED7D31">
        <a:tint val="40000"/>
        <a:alpha val="90000"/>
      </a:srgbClr>
      <a:srgbClr val="FFC000">
        <a:tint val="40000"/>
        <a:alpha val="90000"/>
      </a:srgbClr>
      <a:srgbClr val="EBE61A">
        <a:tint val="40000"/>
        <a:alpha val="90000"/>
      </a:srgbClr>
      <a:srgbClr val="5B9BD5">
        <a:tint val="40000"/>
        <a:alpha val="90000"/>
      </a:srgbClr>
      <a:srgbClr val="C00000">
        <a:tint val="40000"/>
        <a:alpha val="90000"/>
      </a:srgbClr>
    </dgm:linClrLst>
    <dgm:effectClrLst/>
    <dgm:txLinClrLst/>
    <dgm:txFillClrLst meth="repeat">
      <a:sysClr val="windowText" lastClr="000000"/>
    </dgm:txFillClrLst>
    <dgm:txEffectClrLst/>
  </dgm:styleLbl>
  <dgm:styleLbl name="bgImgPlace1">
    <dgm:fillClrLst>
      <a:srgbClr val="00B0F0">
        <a:tint val="50000"/>
      </a:srgbClr>
      <a:srgbClr val="ED7D31">
        <a:tint val="20000"/>
      </a:srgbClr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bgShp">
    <dgm:fillClrLst meth="repeat">
      <a:srgbClr val="ED7D31">
        <a:tint val="40000"/>
      </a:srgbClr>
    </dgm:fillClrLst>
    <dgm:linClrLst meth="repeat">
      <a:sysClr val="windowText" lastClr="000000"/>
    </dgm:linClrLst>
    <dgm:effectClrLst/>
    <dgm:txLinClrLst/>
    <dgm:txFillClrLst meth="repeat">
      <a:sysClr val="windowText" lastClr="000000"/>
    </dgm:txFillClrLst>
    <dgm:txEffectClrLst/>
  </dgm:styleLbl>
  <dgm:styleLbl name="bgSibTrans2D1">
    <dgm:fillClrLst meth="repeat">
      <a:srgbClr val="ED7D31"/>
      <a:srgbClr val="FFC000"/>
      <a:srgbClr val="EBE61A"/>
      <a:srgbClr val="5B9BD5"/>
      <a:srgbClr val="C00000"/>
    </dgm:fillClrLst>
    <dgm:linClrLst meth="cycle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callout">
    <dgm:fillClrLst meth="repeat">
      <a:srgbClr val="ED7D31"/>
    </dgm:fillClrLst>
    <dgm:linClrLst meth="repeat">
      <a:srgbClr val="ED7D31">
        <a:tint val="50000"/>
      </a:srgbClr>
    </dgm:linClrLst>
    <dgm:effectClrLst/>
    <dgm:txLinClrLst/>
    <dgm:txFillClrLst meth="repeat">
      <a:sysClr val="windowText" lastClr="000000"/>
    </dgm:txFillClrLst>
    <dgm:txEffectClrLst/>
  </dgm:styleLbl>
  <dgm:styleLbl name="conFgAcc1">
    <dgm:fillClrLst meth="repeat">
      <a:sysClr val="window" lastClr="FFFFFF">
        <a:alpha val="90000"/>
      </a:sysClr>
    </dgm:fillClrLst>
    <dgm:linClrLst meth="repeat">
      <a:srgbClr val="ED7D31"/>
      <a:srgbClr val="FFC000"/>
      <a:srgbClr val="EBE61A"/>
      <a:srgbClr val="5B9BD5"/>
      <a:srgbClr val="C00000"/>
    </dgm:linClrLst>
    <dgm:effectClrLst/>
    <dgm:txLinClrLst/>
    <dgm:txFillClrLst meth="repeat">
      <a:sysClr val="windowText" lastClr="000000"/>
    </dgm:txFillClrLst>
    <dgm:txEffectClrLst/>
  </dgm:styleLbl>
  <dgm:styleLbl name="dkBgShp">
    <dgm:fillClrLst meth="repeat">
      <a:srgbClr val="ED7D31">
        <a:shade val="90000"/>
      </a:srgbClr>
    </dgm:fillClrLst>
    <dgm:linClrLst meth="repeat">
      <a:sysClr val="windowText" lastClr="000000"/>
    </dgm:linClrLst>
    <dgm:effectClrLst/>
    <dgm:txLinClrLst/>
    <dgm:txFillClrLst meth="repeat">
      <a:sysClr val="window" lastClr="FFFFFF"/>
    </dgm:txFillClrLst>
    <dgm:txEffectClrLst/>
  </dgm:styleLbl>
  <dgm:styleLbl name="fgAcc0">
    <dgm:fillClrLst meth="repeat">
      <a:sysClr val="window" lastClr="FFFFFF">
        <a:alpha val="90000"/>
      </a:sysClr>
    </dgm:fillClrLst>
    <dgm:linClrLst>
      <a:srgbClr val="00B0F0"/>
    </dgm:linClrLst>
    <dgm:effectClrLst/>
    <dgm:txLinClrLst/>
    <dgm:txFillClrLst meth="repeat">
      <a:sysClr val="windowText" lastClr="000000"/>
    </dgm:txFillClrLst>
    <dgm:txEffectClrLst/>
  </dgm:styleLbl>
  <dgm:styleLbl name="fgAcc1">
    <dgm:fillClrLst meth="repeat">
      <a:sysClr val="window" lastClr="FFFFFF">
        <a:alpha val="90000"/>
      </a:sysClr>
    </dgm:fillClrLst>
    <dgm:linClrLst meth="repeat">
      <a:srgbClr val="ED7D31"/>
      <a:srgbClr val="FFC000"/>
      <a:srgbClr val="EBE61A"/>
      <a:srgbClr val="5B9BD5"/>
      <a:srgbClr val="C00000"/>
    </dgm:linClrLst>
    <dgm:effectClrLst/>
    <dgm:txLinClrLst/>
    <dgm:txFillClrLst meth="repeat">
      <a:sysClr val="windowText" lastClr="000000"/>
    </dgm:txFillClrLst>
    <dgm:txEffectClrLst/>
  </dgm:styleLbl>
  <dgm:styleLbl name="fgAcc2">
    <dgm:fillClrLst meth="repeat">
      <a:sysClr val="window" lastClr="FFFFFF">
        <a:alpha val="90000"/>
      </a:sysClr>
    </dgm:fillClrLst>
    <dgm:linClrLst>
      <a:srgbClr val="ED7D31"/>
    </dgm:linClrLst>
    <dgm:effectClrLst/>
    <dgm:txLinClrLst/>
    <dgm:txFillClrLst meth="repeat">
      <a:sysClr val="windowText" lastClr="000000"/>
    </dgm:txFillClrLst>
    <dgm:txEffectClrLst/>
  </dgm:styleLbl>
  <dgm:styleLbl name="fgAcc3">
    <dgm:fillClrLst meth="repeat">
      <a:sysClr val="window" lastClr="FFFFFF">
        <a:alpha val="90000"/>
      </a:sysClr>
    </dgm:fillClrLst>
    <dgm:linClrLst>
      <a:srgbClr val="FFC000"/>
    </dgm:linClrLst>
    <dgm:effectClrLst/>
    <dgm:txLinClrLst/>
    <dgm:txFillClrLst meth="repeat">
      <a:sysClr val="windowText" lastClr="000000"/>
    </dgm:txFillClrLst>
    <dgm:txEffectClrLst/>
  </dgm:styleLbl>
  <dgm:styleLbl name="fgAcc4">
    <dgm:fillClrLst meth="repeat">
      <a:sysClr val="window" lastClr="FFFFFF">
        <a:alpha val="90000"/>
      </a:sysClr>
    </dgm:fillClrLst>
    <dgm:linClrLst>
      <a:srgbClr val="EBE61A"/>
    </dgm:linClrLst>
    <dgm:effectClrLst/>
    <dgm:txLinClrLst/>
    <dgm:txFillClrLst meth="repeat">
      <a:sysClr val="windowText" lastClr="000000"/>
    </dgm:txFillClrLst>
    <dgm:txEffectClrLst/>
  </dgm:styleLbl>
  <dgm:styleLbl name="fgAccFollowNode1">
    <dgm:fillClrLst meth="repeat">
      <a:srgbClr val="ED7D31">
        <a:tint val="40000"/>
        <a:alpha val="90000"/>
      </a:srgbClr>
      <a:srgbClr val="FFC000">
        <a:tint val="40000"/>
        <a:alpha val="90000"/>
      </a:srgbClr>
      <a:srgbClr val="EBE61A">
        <a:tint val="40000"/>
        <a:alpha val="90000"/>
      </a:srgbClr>
      <a:srgbClr val="5B9BD5">
        <a:tint val="40000"/>
        <a:alpha val="90000"/>
      </a:srgbClr>
      <a:srgbClr val="C00000">
        <a:tint val="40000"/>
        <a:alpha val="90000"/>
      </a:srgbClr>
    </dgm:fillClrLst>
    <dgm:linClrLst meth="repeat">
      <a:srgbClr val="ED7D31">
        <a:tint val="40000"/>
        <a:alpha val="90000"/>
      </a:srgbClr>
      <a:srgbClr val="FFC000">
        <a:tint val="40000"/>
        <a:alpha val="90000"/>
      </a:srgbClr>
      <a:srgbClr val="EBE61A">
        <a:tint val="40000"/>
        <a:alpha val="90000"/>
      </a:srgbClr>
      <a:srgbClr val="5B9BD5">
        <a:tint val="40000"/>
        <a:alpha val="90000"/>
      </a:srgbClr>
      <a:srgbClr val="C00000">
        <a:tint val="40000"/>
        <a:alpha val="90000"/>
      </a:srgbClr>
    </dgm:linClrLst>
    <dgm:effectClrLst/>
    <dgm:txLinClrLst/>
    <dgm:txFillClrLst meth="repeat">
      <a:sysClr val="windowText" lastClr="000000"/>
    </dgm:txFillClrLst>
    <dgm:txEffectClrLst/>
  </dgm:styleLbl>
  <dgm:styleLbl name="fgImgPlace1">
    <dgm:fillClrLst meth="repeat">
      <a:srgbClr val="ED7D31">
        <a:tint val="50000"/>
      </a:srgbClr>
      <a:srgbClr val="FFC000">
        <a:tint val="50000"/>
      </a:srgbClr>
      <a:srgbClr val="EBE61A">
        <a:tint val="50000"/>
      </a:srgbClr>
      <a:srgbClr val="5B9BD5">
        <a:tint val="50000"/>
      </a:srgbClr>
      <a:srgbClr val="C00000">
        <a:tint val="50000"/>
      </a:srgbClr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fgShp">
    <dgm:fillClrLst meth="repeat">
      <a:srgbClr val="ED7D31">
        <a:tint val="40000"/>
      </a:srgbClr>
    </dgm:fillClrLst>
    <dgm:linClrLst meth="repeat">
      <a:sysClr val="window" lastClr="FFFFFF"/>
    </dgm:linClrLst>
    <dgm:effectClrLst/>
    <dgm:txLinClrLst/>
    <dgm:txFillClrLst meth="repeat">
      <a:sysClr val="windowText" lastClr="000000"/>
    </dgm:txFillClrLst>
    <dgm:txEffectClrLst/>
  </dgm:styleLbl>
  <dgm:styleLbl name="fgSibTrans2D1">
    <dgm:fillClrLst meth="repeat">
      <a:srgbClr val="ED7D31"/>
      <a:srgbClr val="FFC000"/>
      <a:srgbClr val="EBE61A"/>
      <a:srgbClr val="5B9BD5"/>
      <a:srgbClr val="C00000"/>
    </dgm:fillClrLst>
    <dgm:linClrLst meth="cycle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lnNode1">
    <dgm:fillClrLst meth="repeat">
      <a:srgbClr val="ED7D31"/>
      <a:srgbClr val="FFC000"/>
      <a:srgbClr val="EBE61A"/>
      <a:srgbClr val="5B9BD5"/>
      <a:srgbClr val="C00000"/>
    </dgm:fillClrLst>
    <dgm:linClrLst meth="repeat">
      <a:sysClr val="window" lastClr="FFFFFF"/>
    </dgm:linClrLst>
    <dgm:effectClrLst/>
    <dgm:txLinClrLst/>
    <dgm:txFillClrLst/>
    <dgm:txEffectClrLst/>
  </dgm:styleLbl>
  <dgm:styleLbl name="node0">
    <dgm:fillClrLst meth="repeat">
      <a:srgbClr val="00B0F0"/>
    </dgm:fillClrLst>
    <dgm:linClrLst meth="repeat">
      <a:sysClr val="window" lastClr="FFFFFF"/>
    </dgm:linClrLst>
    <dgm:effectClrLst/>
    <dgm:txLinClrLst/>
    <dgm:txFillClrLst/>
    <dgm:txEffectClrLst/>
  </dgm:styleLbl>
  <dgm:styleLbl name="node1">
    <dgm:fillClrLst meth="repeat">
      <a:srgbClr val="ED7D31"/>
      <a:srgbClr val="FFC000"/>
      <a:srgbClr val="EBE61A"/>
      <a:srgbClr val="5B9BD5"/>
      <a:srgbClr val="C00000"/>
    </dgm:fillClrLst>
    <dgm:linClrLst meth="repeat">
      <a:sysClr val="window" lastClr="FFFFFF"/>
    </dgm:linClrLst>
    <dgm:effectClrLst/>
    <dgm:txLinClrLst/>
    <dgm:txFillClrLst/>
    <dgm:txEffectClrLst/>
  </dgm:styleLbl>
  <dgm:styleLbl name="node2">
    <dgm:fillClrLst>
      <a:srgbClr val="ED7D31"/>
    </dgm:fillClrLst>
    <dgm:linClrLst meth="repeat">
      <a:sysClr val="window" lastClr="FFFFFF"/>
    </dgm:linClrLst>
    <dgm:effectClrLst/>
    <dgm:txLinClrLst/>
    <dgm:txFillClrLst/>
    <dgm:txEffectClrLst/>
  </dgm:styleLbl>
  <dgm:styleLbl name="node3">
    <dgm:fillClrLst>
      <a:srgbClr val="FFC000"/>
    </dgm:fillClrLst>
    <dgm:linClrLst meth="repeat">
      <a:sysClr val="window" lastClr="FFFFFF"/>
    </dgm:linClrLst>
    <dgm:effectClrLst/>
    <dgm:txLinClrLst/>
    <dgm:txFillClrLst/>
    <dgm:txEffectClrLst/>
  </dgm:styleLbl>
  <dgm:styleLbl name="node4">
    <dgm:fillClrLst>
      <a:srgbClr val="EBE61A"/>
    </dgm:fillClrLst>
    <dgm:linClrLst meth="repeat">
      <a:sysClr val="window" lastClr="FFFFFF"/>
    </dgm:linClrLst>
    <dgm:effectClrLst/>
    <dgm:txLinClrLst/>
    <dgm:txFillClrLst/>
    <dgm:txEffectClrLst/>
  </dgm:styleLbl>
  <dgm:styleLbl name="parChTrans1D1">
    <dgm:fillClrLst meth="repeat">
      <a:srgbClr val="ED7D31"/>
    </dgm:fillClrLst>
    <dgm:linClrLst meth="repeat">
      <a:srgbClr val="00B0F0"/>
    </dgm:linClrLst>
    <dgm:effectClrLst/>
    <dgm:txLinClrLst/>
    <dgm:txFillClrLst meth="repeat">
      <a:sysClr val="windowText" lastClr="000000"/>
    </dgm:txFillClrLst>
    <dgm:txEffectClrLst/>
  </dgm:styleLbl>
  <dgm:styleLbl name="parChTrans1D2">
    <dgm:fillClrLst meth="repeat">
      <a:srgbClr val="FFC000">
        <a:tint val="90000"/>
      </a:srgbClr>
    </dgm:fillClrLst>
    <dgm:linClrLst meth="repeat">
      <a:srgbClr val="ED7D31"/>
    </dgm:linClrLst>
    <dgm:effectClrLst/>
    <dgm:txLinClrLst/>
    <dgm:txFillClrLst meth="repeat">
      <a:sysClr val="windowText" lastClr="000000"/>
    </dgm:txFillClrLst>
    <dgm:txEffectClrLst/>
  </dgm:styleLbl>
  <dgm:styleLbl name="parChTrans1D3">
    <dgm:fillClrLst meth="repeat">
      <a:srgbClr val="EBE61A">
        <a:tint val="70000"/>
      </a:srgbClr>
    </dgm:fillClrLst>
    <dgm:linClrLst meth="repeat">
      <a:srgbClr val="FFC000"/>
    </dgm:linClrLst>
    <dgm:effectClrLst/>
    <dgm:txLinClrLst/>
    <dgm:txFillClrLst meth="repeat">
      <a:sysClr val="windowText" lastClr="000000"/>
    </dgm:txFillClrLst>
    <dgm:txEffectClrLst/>
  </dgm:styleLbl>
  <dgm:styleLbl name="parChTrans1D4">
    <dgm:fillClrLst meth="repeat">
      <a:srgbClr val="5B9BD5">
        <a:tint val="50000"/>
      </a:srgbClr>
    </dgm:fillClrLst>
    <dgm:linClrLst meth="repeat">
      <a:srgbClr val="EBE61A"/>
    </dgm:linClrLst>
    <dgm:effectClrLst/>
    <dgm:txLinClrLst/>
    <dgm:txFillClrLst meth="repeat">
      <a:sysClr val="windowText" lastClr="000000"/>
    </dgm:txFillClrLst>
    <dgm:txEffectClrLst/>
  </dgm:styleLbl>
  <dgm:styleLbl name="parChTrans2D1">
    <dgm:fillClrLst meth="repeat">
      <a:srgbClr val="ED7D31"/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parChTrans2D2">
    <dgm:fillClrLst meth="repeat">
      <a:srgbClr val="FFC000"/>
    </dgm:fillClrLst>
    <dgm:linClrLst meth="repeat">
      <a:sysClr val="window" lastClr="FFFFFF"/>
    </dgm:linClrLst>
    <dgm:effectClrLst/>
    <dgm:txLinClrLst/>
    <dgm:txFillClrLst/>
    <dgm:txEffectClrLst/>
  </dgm:styleLbl>
  <dgm:styleLbl name="parChTrans2D3">
    <dgm:fillClrLst meth="repeat">
      <a:srgbClr val="EBE61A"/>
    </dgm:fillClrLst>
    <dgm:linClrLst meth="repeat">
      <a:sysClr val="window" lastClr="FFFFFF"/>
    </dgm:linClrLst>
    <dgm:effectClrLst/>
    <dgm:txLinClrLst/>
    <dgm:txFillClrLst/>
    <dgm:txEffectClrLst/>
  </dgm:styleLbl>
  <dgm:styleLbl name="parChTrans2D4">
    <dgm:fillClrLst meth="repeat">
      <a:srgbClr val="5B9BD5"/>
    </dgm:fillClrLst>
    <dgm:linClrLst meth="repeat">
      <a:sysClr val="window" lastClr="FFFFFF"/>
    </dgm:linClrLst>
    <dgm:effectClrLst/>
    <dgm:txLinClrLst/>
    <dgm:txFillClrLst meth="repeat">
      <a:sysClr val="window" lastClr="FFFFFF"/>
    </dgm:txFillClrLst>
    <dgm:txEffectClrLst/>
  </dgm:styleLbl>
  <dgm:styleLbl name="revTx">
    <dgm:fillClrLst meth="repeat">
      <a:sysClr val="window" lastClr="FFFFFF">
        <a:alpha val="0"/>
      </a:sysClr>
    </dgm:fillClrLst>
    <dgm:linClrLst meth="repeat">
      <a:sysClr val="windowText" lastClr="000000">
        <a:alpha val="0"/>
      </a:sysClr>
    </dgm:linClrLst>
    <dgm:effectClrLst/>
    <dgm:txLinClrLst/>
    <dgm:txFillClrLst meth="repeat">
      <a:sysClr val="windowText" lastClr="000000"/>
    </dgm:txFillClrLst>
    <dgm:txEffectClrLst/>
  </dgm:styleLbl>
  <dgm:styleLbl name="sibTrans1D1">
    <dgm:fillClrLst meth="repeat">
      <a:srgbClr val="ED7D31"/>
      <a:srgbClr val="FFC000"/>
      <a:srgbClr val="EBE61A"/>
      <a:srgbClr val="5B9BD5"/>
      <a:srgbClr val="C00000"/>
    </dgm:fillClrLst>
    <dgm:linClrLst meth="repeat">
      <a:srgbClr val="ED7D31"/>
      <a:srgbClr val="FFC000"/>
      <a:srgbClr val="EBE61A"/>
      <a:srgbClr val="5B9BD5"/>
      <a:srgbClr val="C00000"/>
    </dgm:linClrLst>
    <dgm:effectClrLst/>
    <dgm:txLinClrLst/>
    <dgm:txFillClrLst meth="repeat">
      <a:sysClr val="windowText" lastClr="000000"/>
    </dgm:txFillClrLst>
    <dgm:txEffectClrLst/>
  </dgm:styleLbl>
  <dgm:styleLbl name="sibTrans2D1">
    <dgm:fillClrLst meth="repeat">
      <a:srgbClr val="ED7D31"/>
      <a:srgbClr val="FFC000"/>
      <a:srgbClr val="EBE61A"/>
      <a:srgbClr val="5B9BD5"/>
      <a:srgbClr val="C00000"/>
    </dgm:fillClrLst>
    <dgm:linClrLst meth="cycle">
      <a:sysClr val="window" lastClr="FFFFFF"/>
    </dgm:linClrLst>
    <dgm:effectClrLst/>
    <dgm:txLinClrLst/>
    <dgm:txFillClrLst/>
    <dgm:txEffectClrLst/>
  </dgm:styleLbl>
  <dgm:styleLbl name="solidAlignAcc1">
    <dgm:fillClrLst meth="repeat">
      <a:sysClr val="window" lastClr="FFFFFF"/>
    </dgm:fillClrLst>
    <dgm:linClrLst meth="repeat">
      <a:srgbClr val="ED7D31"/>
      <a:srgbClr val="FFC000"/>
      <a:srgbClr val="EBE61A"/>
      <a:srgbClr val="5B9BD5"/>
      <a:srgbClr val="C00000"/>
    </dgm:linClrLst>
    <dgm:effectClrLst/>
    <dgm:txLinClrLst/>
    <dgm:txFillClrLst meth="repeat">
      <a:sysClr val="windowText" lastClr="000000"/>
    </dgm:txFillClrLst>
    <dgm:txEffectClrLst/>
  </dgm:styleLbl>
  <dgm:styleLbl name="solidBgAcc1">
    <dgm:fillClrLst meth="repeat">
      <a:sysClr val="window" lastClr="FFFFFF"/>
    </dgm:fillClrLst>
    <dgm:linClrLst meth="repeat">
      <a:srgbClr val="ED7D31"/>
      <a:srgbClr val="FFC000"/>
      <a:srgbClr val="EBE61A"/>
      <a:srgbClr val="5B9BD5"/>
      <a:srgbClr val="C00000"/>
    </dgm:linClrLst>
    <dgm:effectClrLst/>
    <dgm:txLinClrLst/>
    <dgm:txFillClrLst meth="repeat">
      <a:sysClr val="windowText" lastClr="000000"/>
    </dgm:txFillClrLst>
    <dgm:txEffectClrLst/>
  </dgm:styleLbl>
  <dgm:styleLbl name="solidFgAcc1">
    <dgm:fillClrLst meth="repeat">
      <a:sysClr val="window" lastClr="FFFFFF"/>
    </dgm:fillClrLst>
    <dgm:linClrLst meth="repeat">
      <a:srgbClr val="ED7D31"/>
      <a:srgbClr val="FFC000"/>
      <a:srgbClr val="EBE61A"/>
      <a:srgbClr val="5B9BD5"/>
      <a:srgbClr val="C00000"/>
    </dgm:linClrLst>
    <dgm:effectClrLst/>
    <dgm:txLinClrLst/>
    <dgm:txFillClrLst meth="repeat">
      <a:sysClr val="windowText" lastClr="000000"/>
    </dgm:txFillClrLst>
    <dgm:txEffectClrLst/>
  </dgm:styleLbl>
  <dgm:styleLbl name="trAlignAcc1">
    <dgm:fillClrLst meth="repeat">
      <a:sysClr val="window" lastClr="FFFFFF">
        <a:alpha val="40000"/>
      </a:sysClr>
    </dgm:fillClrLst>
    <dgm:linClrLst meth="repeat">
      <a:srgbClr val="00B0F0"/>
    </dgm:linClrLst>
    <dgm:effectClrLst/>
    <dgm:txLinClrLst/>
    <dgm:txFillClrLst meth="repeat">
      <a:sysClr val="windowText" lastClr="000000"/>
    </dgm:txFillClrLst>
    <dgm:txEffectClrLst/>
  </dgm:styleLbl>
  <dgm:styleLbl name="trBgShp">
    <dgm:fillClrLst meth="repeat">
      <a:srgbClr val="00B0F0">
        <a:tint val="50000"/>
        <a:alpha val="40000"/>
      </a:srgbClr>
    </dgm:fillClrLst>
    <dgm:linClrLst meth="repeat">
      <a:srgbClr val="ED7D31"/>
    </dgm:linClrLst>
    <dgm:effectClrLst/>
    <dgm:txLinClrLst/>
    <dgm:txFillClrLst meth="repeat">
      <a:sysClr val="window" lastClr="FFFFFF"/>
    </dgm:txFillClrLst>
    <dgm:txEffectClrLst/>
  </dgm:styleLbl>
  <dgm:styleLbl name="vennNode1">
    <dgm:fillClrLst meth="repeat">
      <a:srgbClr val="ED7D31">
        <a:alpha val="50000"/>
      </a:srgbClr>
      <a:srgbClr val="FFC000">
        <a:alpha val="50000"/>
      </a:srgbClr>
      <a:srgbClr val="EBE61A">
        <a:alpha val="50000"/>
      </a:srgbClr>
      <a:srgbClr val="5B9BD5">
        <a:alpha val="50000"/>
      </a:srgbClr>
      <a:srgbClr val="C00000">
        <a:alpha val="50000"/>
      </a:srgbClr>
    </dgm:fillClrLst>
    <dgm:linClrLst meth="repeat">
      <a:sysClr val="window" lastClr="FFFFFF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9117F-0C85-4E1B-A571-98ABC3A48C2F}" type="doc">
      <dgm:prSet loTypeId="cycle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C7EF7F0-90E9-4813-A972-BF8E7F338411}">
      <dgm:prSet phldr="0" custT="1"/>
      <dgm:spPr>
        <a:solidFill>
          <a:srgbClr val="00B0F0">
            <a:hueOff val="0"/>
            <a:satOff val="0"/>
            <a:lumOff val="0"/>
            <a:alphaOff val="0"/>
          </a:srgbClr>
        </a:solidFill>
        <a:ln w="1079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latin typeface="微软雅黑" panose="020B0503020204020204" charset="-122"/>
              <a:ea typeface="微软雅黑" panose="020B0503020204020204" charset="-122"/>
            </a:rPr>
            <a:t>宪法</a:t>
          </a:r>
          <a:r>
            <a:rPr lang="zh-CN" altLang="en-US" sz="2400"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80F06922-EE20-47A6-95C0-C32C26DD681C}" cxnId="{1EBC94F7-FBD8-40CB-BE52-0830A93E674A}" type="parTrans">
      <dgm:prSet/>
      <dgm:spPr/>
      <dgm:t>
        <a:bodyPr/>
        <a:lstStyle/>
        <a:p>
          <a:endParaRPr lang="zh-CN" altLang="en-US"/>
        </a:p>
      </dgm:t>
    </dgm:pt>
    <dgm:pt modelId="{256BF960-45AB-4C35-B4B4-A8216CA9253E}" cxnId="{1EBC94F7-FBD8-40CB-BE52-0830A93E674A}" type="sibTrans">
      <dgm:prSet/>
      <dgm:spPr/>
      <dgm:t>
        <a:bodyPr/>
        <a:lstStyle/>
        <a:p>
          <a:endParaRPr lang="zh-CN" altLang="en-US"/>
        </a:p>
      </dgm:t>
    </dgm:pt>
    <dgm:pt modelId="{EE01DB2C-6580-4A82-BB79-9EC48AB74B4B}">
      <dgm:prSet phldr="0" custT="1"/>
      <dgm:spPr>
        <a:solidFill>
          <a:srgbClr val="ED7D31">
            <a:hueOff val="0"/>
            <a:satOff val="0"/>
            <a:lumOff val="0"/>
            <a:alphaOff val="0"/>
          </a:srgbClr>
        </a:solidFill>
        <a:ln w="1079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>
              <a:latin typeface="微软雅黑" panose="020B0503020204020204" charset="-122"/>
              <a:ea typeface="微软雅黑" panose="020B0503020204020204" charset="-122"/>
            </a:rPr>
            <a:t>宪法相关法</a:t>
          </a:r>
          <a:r>
            <a:rPr lang="zh-CN" altLang="en-US" sz="1600"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1600">
            <a:latin typeface="微软雅黑" panose="020B0503020204020204" charset="-122"/>
            <a:ea typeface="微软雅黑" panose="020B0503020204020204" charset="-122"/>
          </a:endParaRPr>
        </a:p>
      </dgm:t>
    </dgm:pt>
    <dgm:pt modelId="{B442358A-49A3-423A-A3E2-48CC410988CA}" cxnId="{4A7280E2-8767-4153-8461-E9B7FDD02EBD}" type="parTrans">
      <dgm:prSet phldr="0" custT="0"/>
      <dgm:spPr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 vert="horz" wrap="square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9D5A1D9F-28AD-4DAA-AF02-6685466F39D9}" cxnId="{4A7280E2-8767-4153-8461-E9B7FDD02EBD}" type="sibTrans">
      <dgm:prSet/>
      <dgm:spPr/>
      <dgm:t>
        <a:bodyPr/>
        <a:lstStyle/>
        <a:p>
          <a:endParaRPr lang="zh-CN" altLang="en-US"/>
        </a:p>
      </dgm:t>
    </dgm:pt>
    <dgm:pt modelId="{4026ADB8-1E49-447D-80A7-986F114861A9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 w="1079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</dgm:spPr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latin typeface="微软雅黑" panose="020B0503020204020204" charset="-122"/>
              <a:ea typeface="微软雅黑" panose="020B0503020204020204" charset="-122"/>
            </a:rPr>
            <a:t>民法商法</a:t>
          </a:r>
          <a:endParaRPr sz="6500">
            <a:latin typeface="微软雅黑" panose="020B0503020204020204" charset="-122"/>
            <a:ea typeface="微软雅黑" panose="020B0503020204020204" charset="-122"/>
          </a:endParaRPr>
        </a:p>
      </dgm:t>
    </dgm:pt>
    <dgm:pt modelId="{EBA0D77C-1894-431D-B1EC-B72343D8DA1A}" cxnId="{35E6C07A-DD27-4563-9EB9-77DBAED6E664}" type="parTrans">
      <dgm:prSet phldr="0" custT="0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 vert="horz" wrap="square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A065434C-2BE8-4004-8DE5-8D6D2E604BA6}" cxnId="{35E6C07A-DD27-4563-9EB9-77DBAED6E664}" type="sibTrans">
      <dgm:prSet/>
      <dgm:spPr/>
      <dgm:t>
        <a:bodyPr/>
        <a:lstStyle/>
        <a:p>
          <a:endParaRPr lang="zh-CN" altLang="en-US"/>
        </a:p>
      </dgm:t>
    </dgm:pt>
    <dgm:pt modelId="{DC2FED83-9736-4922-B17D-0A1D51AF1B47}">
      <dgm:prSet custT="1"/>
      <dgm:spPr>
        <a:solidFill>
          <a:srgbClr val="EBE61A">
            <a:hueOff val="0"/>
            <a:satOff val="0"/>
            <a:lumOff val="0"/>
            <a:alphaOff val="0"/>
          </a:srgbClr>
        </a:solidFill>
        <a:ln w="1079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</dgm:spPr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latin typeface="微软雅黑" panose="020B0503020204020204" charset="-122"/>
              <a:ea typeface="微软雅黑" panose="020B0503020204020204" charset="-122"/>
            </a:rPr>
            <a:t>行政法</a:t>
          </a:r>
          <a:endParaRPr sz="6500">
            <a:latin typeface="微软雅黑" panose="020B0503020204020204" charset="-122"/>
            <a:ea typeface="微软雅黑" panose="020B0503020204020204" charset="-122"/>
          </a:endParaRPr>
        </a:p>
      </dgm:t>
    </dgm:pt>
    <dgm:pt modelId="{DBA63F31-AAEA-48CB-BD81-7549B1DD7D91}" cxnId="{CF6ED425-F145-47BC-8FBF-09A9E09D89A3}" type="parTrans">
      <dgm:prSet phldr="0" custT="0"/>
      <dgm:spPr>
        <a:solidFill>
          <a:srgbClr val="EBE61A"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 vert="horz" wrap="square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D027E378-F75D-4BE8-81CE-9513353C60E2}" cxnId="{CF6ED425-F145-47BC-8FBF-09A9E09D89A3}" type="sibTrans">
      <dgm:prSet/>
      <dgm:spPr/>
      <dgm:t>
        <a:bodyPr/>
        <a:lstStyle/>
        <a:p>
          <a:endParaRPr lang="zh-CN" altLang="en-US"/>
        </a:p>
      </dgm:t>
    </dgm:pt>
    <dgm:pt modelId="{E03540AC-5AB5-4FAA-8C05-B781EAA9EEE5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079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</dgm:spPr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latin typeface="微软雅黑" panose="020B0503020204020204" charset="-122"/>
              <a:ea typeface="微软雅黑" panose="020B0503020204020204" charset="-122"/>
            </a:rPr>
            <a:t>经济法</a:t>
          </a:r>
          <a:endParaRPr sz="6500">
            <a:latin typeface="微软雅黑" panose="020B0503020204020204" charset="-122"/>
            <a:ea typeface="微软雅黑" panose="020B0503020204020204" charset="-122"/>
          </a:endParaRPr>
        </a:p>
      </dgm:t>
    </dgm:pt>
    <dgm:pt modelId="{59491B3A-D3C7-4C4C-91F2-2082144590DE}" cxnId="{82C8862E-DBEB-4FF0-8F83-15C9C3D3C680}" type="parTrans">
      <dgm:prSet phldr="0" custT="0"/>
      <dgm:spPr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 vert="horz" wrap="square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81ABF086-BE24-4523-ADA5-4137B67288EB}" cxnId="{82C8862E-DBEB-4FF0-8F83-15C9C3D3C680}" type="sibTrans">
      <dgm:prSet/>
      <dgm:spPr/>
      <dgm:t>
        <a:bodyPr/>
        <a:lstStyle/>
        <a:p>
          <a:endParaRPr lang="zh-CN" altLang="en-US"/>
        </a:p>
      </dgm:t>
    </dgm:pt>
    <dgm:pt modelId="{B5294559-49F4-4D06-88A0-9C4B71BE4386}">
      <dgm:prSet custT="1"/>
      <dgm:spPr>
        <a:solidFill>
          <a:srgbClr val="C00000">
            <a:hueOff val="0"/>
            <a:satOff val="0"/>
            <a:lumOff val="0"/>
            <a:alphaOff val="0"/>
          </a:srgbClr>
        </a:solidFill>
        <a:ln w="1079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</dgm:spPr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latin typeface="微软雅黑" panose="020B0503020204020204" charset="-122"/>
              <a:ea typeface="微软雅黑" panose="020B0503020204020204" charset="-122"/>
            </a:rPr>
            <a:t>社会法</a:t>
          </a:r>
          <a:endParaRPr sz="6500">
            <a:latin typeface="微软雅黑" panose="020B0503020204020204" charset="-122"/>
            <a:ea typeface="微软雅黑" panose="020B0503020204020204" charset="-122"/>
          </a:endParaRPr>
        </a:p>
      </dgm:t>
    </dgm:pt>
    <dgm:pt modelId="{4A2B0CC6-7AD8-42FF-80C5-7357C7E4FCF8}" cxnId="{078FC0B9-F1E4-473B-A6A7-1EA86FB93A2C}" type="parTrans">
      <dgm:prSet phldr="0" custT="0"/>
      <dgm:spPr>
        <a:solidFill>
          <a:srgbClr val="C00000"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 vert="horz" wrap="square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ADB47B49-54E5-4621-A818-B7E13874BBDB}" cxnId="{078FC0B9-F1E4-473B-A6A7-1EA86FB93A2C}" type="sibTrans">
      <dgm:prSet/>
      <dgm:spPr/>
      <dgm:t>
        <a:bodyPr/>
        <a:lstStyle/>
        <a:p>
          <a:endParaRPr lang="zh-CN" altLang="en-US"/>
        </a:p>
      </dgm:t>
    </dgm:pt>
    <dgm:pt modelId="{866A341F-771B-4416-8EC8-E825541AA4E8}">
      <dgm:prSet custT="1"/>
      <dgm:spPr>
        <a:solidFill>
          <a:srgbClr val="ED7D31">
            <a:hueOff val="0"/>
            <a:satOff val="0"/>
            <a:lumOff val="0"/>
            <a:alphaOff val="0"/>
          </a:srgbClr>
        </a:solidFill>
        <a:ln w="1079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</dgm:spPr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latin typeface="微软雅黑" panose="020B0503020204020204" charset="-122"/>
              <a:ea typeface="微软雅黑" panose="020B0503020204020204" charset="-122"/>
            </a:rPr>
            <a:t>刑法</a:t>
          </a:r>
          <a:endParaRPr sz="6500">
            <a:latin typeface="微软雅黑" panose="020B0503020204020204" charset="-122"/>
            <a:ea typeface="微软雅黑" panose="020B0503020204020204" charset="-122"/>
          </a:endParaRPr>
        </a:p>
      </dgm:t>
    </dgm:pt>
    <dgm:pt modelId="{1AAA8DEE-6102-4EA9-87F8-CF19BC66FEC0}" cxnId="{895B753B-1FF1-4D43-B1F2-E7D122C1529F}" type="parTrans">
      <dgm:prSet phldr="0" custT="0"/>
      <dgm:spPr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 vert="horz" wrap="square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3A41EA25-F69B-43BB-A9AF-2E4DA5517323}" cxnId="{895B753B-1FF1-4D43-B1F2-E7D122C1529F}" type="sibTrans">
      <dgm:prSet/>
      <dgm:spPr/>
      <dgm:t>
        <a:bodyPr/>
        <a:lstStyle/>
        <a:p>
          <a:endParaRPr lang="zh-CN" altLang="en-US"/>
        </a:p>
      </dgm:t>
    </dgm:pt>
    <dgm:pt modelId="{9F40FA6E-E5B0-40EC-ACAE-10CF4A936BD3}">
      <dgm:prSet phldr="0" custT="1"/>
      <dgm:spPr>
        <a:solidFill>
          <a:srgbClr val="FFC000">
            <a:hueOff val="0"/>
            <a:satOff val="0"/>
            <a:lumOff val="0"/>
            <a:alphaOff val="0"/>
          </a:srgbClr>
        </a:solidFill>
        <a:ln w="1079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>
              <a:latin typeface="微软雅黑" panose="020B0503020204020204" charset="-122"/>
              <a:ea typeface="微软雅黑" panose="020B0503020204020204" charset="-122"/>
            </a:rPr>
            <a:t>诉讼与非诉讼程序法</a:t>
          </a:r>
          <a:r>
            <a:rPr lang="zh-CN" altLang="en-US" sz="1400"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1400">
            <a:latin typeface="微软雅黑" panose="020B0503020204020204" charset="-122"/>
            <a:ea typeface="微软雅黑" panose="020B0503020204020204" charset="-122"/>
          </a:endParaRPr>
        </a:p>
      </dgm:t>
    </dgm:pt>
    <dgm:pt modelId="{6BE7D2B6-98C1-475A-82A0-16C503CAFC8A}" cxnId="{9F2800F1-A340-4C77-A9C0-7A01BB7198E7}" type="parTrans">
      <dgm:prSet phldr="0" custT="0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</dgm:spPr>
      <dgm:t>
        <a:bodyPr vert="horz" wrap="square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66A33F86-BCD1-4702-BDD9-AB1EA3F73378}" cxnId="{9F2800F1-A340-4C77-A9C0-7A01BB7198E7}" type="sibTrans">
      <dgm:prSet/>
      <dgm:spPr/>
      <dgm:t>
        <a:bodyPr/>
        <a:lstStyle/>
        <a:p>
          <a:endParaRPr lang="zh-CN" altLang="en-US"/>
        </a:p>
      </dgm:t>
    </dgm:pt>
    <dgm:pt modelId="{F1D1061C-EBBB-428E-9C1B-406CE2CD5868}" type="pres">
      <dgm:prSet presAssocID="{0499117F-0C85-4E1B-A571-98ABC3A48C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1558F1B-4548-4265-BFD9-57108D809B7D}" type="pres">
      <dgm:prSet presAssocID="{9C7EF7F0-90E9-4813-A972-BF8E7F338411}" presName="centerShape" presStyleLbl="node0" presStyleIdx="0" presStyleCnt="1" custScaleX="90909" custScaleY="90909"/>
      <dgm:spPr>
        <a:prstGeom prst="heptagon">
          <a:avLst/>
        </a:prstGeom>
      </dgm:spPr>
      <dgm:t>
        <a:bodyPr/>
        <a:lstStyle/>
        <a:p>
          <a:endParaRPr lang="zh-CN" altLang="en-US"/>
        </a:p>
      </dgm:t>
    </dgm:pt>
    <dgm:pt modelId="{3DE68BC4-F2E5-4F96-BDB2-87F276D1A4D3}" type="pres">
      <dgm:prSet presAssocID="{B442358A-49A3-423A-A3E2-48CC410988CA}" presName="parTrans" presStyleLbl="sibTrans2D1" presStyleIdx="0" presStyleCnt="7"/>
      <dgm:spPr/>
      <dgm:t>
        <a:bodyPr/>
        <a:lstStyle/>
        <a:p>
          <a:endParaRPr lang="zh-CN" altLang="en-US"/>
        </a:p>
      </dgm:t>
    </dgm:pt>
    <dgm:pt modelId="{6A0B38FF-9C71-4CAA-BFEF-79A450C63B73}" type="pres">
      <dgm:prSet presAssocID="{B442358A-49A3-423A-A3E2-48CC410988CA}" presName="connectorText" presStyleCnt="0"/>
      <dgm:spPr/>
      <dgm:t>
        <a:bodyPr/>
        <a:lstStyle/>
        <a:p>
          <a:endParaRPr lang="zh-CN" altLang="en-US"/>
        </a:p>
      </dgm:t>
    </dgm:pt>
    <dgm:pt modelId="{94317D62-162C-47D8-BFA8-5CEA6B2A199F}" type="pres">
      <dgm:prSet presAssocID="{EE01DB2C-6580-4A82-BB79-9EC48AB74B4B}" presName="node" presStyleLbl="node1" presStyleIdx="0" presStyleCnt="7" custScaleX="90909" custScaleY="90909">
        <dgm:presLayoutVars>
          <dgm:bulletEnabled val="1"/>
        </dgm:presLayoutVars>
      </dgm:prSet>
      <dgm:spPr>
        <a:prstGeom prst="heptagon">
          <a:avLst/>
        </a:prstGeom>
      </dgm:spPr>
      <dgm:t>
        <a:bodyPr/>
        <a:lstStyle/>
        <a:p>
          <a:endParaRPr lang="zh-CN" altLang="en-US"/>
        </a:p>
      </dgm:t>
    </dgm:pt>
    <dgm:pt modelId="{9637A87F-FC4D-4137-90F3-972915AF14BA}" type="pres">
      <dgm:prSet presAssocID="{EBA0D77C-1894-431D-B1EC-B72343D8DA1A}" presName="parTrans" presStyleLbl="sibTrans2D1" presStyleIdx="1" presStyleCnt="7"/>
      <dgm:spPr/>
      <dgm:t>
        <a:bodyPr/>
        <a:lstStyle/>
        <a:p>
          <a:endParaRPr lang="zh-CN" altLang="en-US"/>
        </a:p>
      </dgm:t>
    </dgm:pt>
    <dgm:pt modelId="{29460E81-57FD-49C8-8E34-2D1E556C329E}" type="pres">
      <dgm:prSet presAssocID="{EBA0D77C-1894-431D-B1EC-B72343D8DA1A}" presName="connectorText" presStyleCnt="0"/>
      <dgm:spPr/>
      <dgm:t>
        <a:bodyPr/>
        <a:lstStyle/>
        <a:p>
          <a:endParaRPr lang="zh-CN" altLang="en-US"/>
        </a:p>
      </dgm:t>
    </dgm:pt>
    <dgm:pt modelId="{54F2BF32-1B9A-42E2-AFB8-3400891C6E19}" type="pres">
      <dgm:prSet presAssocID="{4026ADB8-1E49-447D-80A7-986F114861A9}" presName="node" presStyleLbl="node1" presStyleIdx="1" presStyleCnt="7" custScaleX="90909" custScaleY="90909">
        <dgm:presLayoutVars>
          <dgm:bulletEnabled val="1"/>
        </dgm:presLayoutVars>
      </dgm:prSet>
      <dgm:spPr>
        <a:prstGeom prst="heptagon">
          <a:avLst/>
        </a:prstGeom>
      </dgm:spPr>
      <dgm:t>
        <a:bodyPr/>
        <a:lstStyle/>
        <a:p>
          <a:endParaRPr lang="zh-CN" altLang="en-US"/>
        </a:p>
      </dgm:t>
    </dgm:pt>
    <dgm:pt modelId="{1A1D4D16-A6A8-4C67-8B4E-7C5166979DC5}" type="pres">
      <dgm:prSet presAssocID="{DBA63F31-AAEA-48CB-BD81-7549B1DD7D91}" presName="parTrans" presStyleLbl="sibTrans2D1" presStyleIdx="2" presStyleCnt="7"/>
      <dgm:spPr/>
      <dgm:t>
        <a:bodyPr/>
        <a:lstStyle/>
        <a:p>
          <a:endParaRPr lang="zh-CN" altLang="en-US"/>
        </a:p>
      </dgm:t>
    </dgm:pt>
    <dgm:pt modelId="{392A64C3-9C61-4310-9F24-60FF1558265B}" type="pres">
      <dgm:prSet presAssocID="{DBA63F31-AAEA-48CB-BD81-7549B1DD7D91}" presName="connectorText" presStyleCnt="0"/>
      <dgm:spPr/>
      <dgm:t>
        <a:bodyPr/>
        <a:lstStyle/>
        <a:p>
          <a:endParaRPr lang="zh-CN" altLang="en-US"/>
        </a:p>
      </dgm:t>
    </dgm:pt>
    <dgm:pt modelId="{34BEF83D-41CE-405F-B751-7A1A64E3E111}" type="pres">
      <dgm:prSet presAssocID="{DC2FED83-9736-4922-B17D-0A1D51AF1B47}" presName="node" presStyleLbl="node1" presStyleIdx="2" presStyleCnt="7" custScaleX="90909" custScaleY="90909">
        <dgm:presLayoutVars>
          <dgm:bulletEnabled val="1"/>
        </dgm:presLayoutVars>
      </dgm:prSet>
      <dgm:spPr>
        <a:prstGeom prst="heptagon">
          <a:avLst/>
        </a:prstGeom>
      </dgm:spPr>
      <dgm:t>
        <a:bodyPr/>
        <a:lstStyle/>
        <a:p>
          <a:endParaRPr lang="zh-CN" altLang="en-US"/>
        </a:p>
      </dgm:t>
    </dgm:pt>
    <dgm:pt modelId="{035BBC1C-35A3-442F-9059-E71750404432}" type="pres">
      <dgm:prSet presAssocID="{59491B3A-D3C7-4C4C-91F2-2082144590DE}" presName="parTrans" presStyleLbl="sibTrans2D1" presStyleIdx="3" presStyleCnt="7"/>
      <dgm:spPr/>
      <dgm:t>
        <a:bodyPr/>
        <a:lstStyle/>
        <a:p>
          <a:endParaRPr lang="zh-CN" altLang="en-US"/>
        </a:p>
      </dgm:t>
    </dgm:pt>
    <dgm:pt modelId="{99847C1A-A7B4-42C5-AC24-F727FC760F48}" type="pres">
      <dgm:prSet presAssocID="{59491B3A-D3C7-4C4C-91F2-2082144590DE}" presName="connectorText" presStyleCnt="0"/>
      <dgm:spPr/>
      <dgm:t>
        <a:bodyPr/>
        <a:lstStyle/>
        <a:p>
          <a:endParaRPr lang="zh-CN" altLang="en-US"/>
        </a:p>
      </dgm:t>
    </dgm:pt>
    <dgm:pt modelId="{D3E867E4-C9B2-4B62-A61C-4042FB3A0E44}" type="pres">
      <dgm:prSet presAssocID="{E03540AC-5AB5-4FAA-8C05-B781EAA9EEE5}" presName="node" presStyleLbl="node1" presStyleIdx="3" presStyleCnt="7" custScaleX="90909" custScaleY="90909">
        <dgm:presLayoutVars>
          <dgm:bulletEnabled val="1"/>
        </dgm:presLayoutVars>
      </dgm:prSet>
      <dgm:spPr>
        <a:prstGeom prst="heptagon">
          <a:avLst/>
        </a:prstGeom>
      </dgm:spPr>
      <dgm:t>
        <a:bodyPr/>
        <a:lstStyle/>
        <a:p>
          <a:endParaRPr lang="zh-CN" altLang="en-US"/>
        </a:p>
      </dgm:t>
    </dgm:pt>
    <dgm:pt modelId="{83352619-6469-4E4C-8658-61CAFED58940}" type="pres">
      <dgm:prSet presAssocID="{4A2B0CC6-7AD8-42FF-80C5-7357C7E4FCF8}" presName="parTrans" presStyleLbl="sibTrans2D1" presStyleIdx="4" presStyleCnt="7"/>
      <dgm:spPr/>
      <dgm:t>
        <a:bodyPr/>
        <a:lstStyle/>
        <a:p>
          <a:endParaRPr lang="zh-CN" altLang="en-US"/>
        </a:p>
      </dgm:t>
    </dgm:pt>
    <dgm:pt modelId="{FAA6EDBA-1632-420A-B29C-E712D6E6F0F4}" type="pres">
      <dgm:prSet presAssocID="{4A2B0CC6-7AD8-42FF-80C5-7357C7E4FCF8}" presName="connectorText" presStyleCnt="0"/>
      <dgm:spPr/>
      <dgm:t>
        <a:bodyPr/>
        <a:lstStyle/>
        <a:p>
          <a:endParaRPr lang="zh-CN" altLang="en-US"/>
        </a:p>
      </dgm:t>
    </dgm:pt>
    <dgm:pt modelId="{22722AB2-E2A3-40E7-A899-6874573F95E9}" type="pres">
      <dgm:prSet presAssocID="{B5294559-49F4-4D06-88A0-9C4B71BE4386}" presName="node" presStyleLbl="node1" presStyleIdx="4" presStyleCnt="7" custScaleX="90909" custScaleY="90909">
        <dgm:presLayoutVars>
          <dgm:bulletEnabled val="1"/>
        </dgm:presLayoutVars>
      </dgm:prSet>
      <dgm:spPr>
        <a:prstGeom prst="heptagon">
          <a:avLst/>
        </a:prstGeom>
      </dgm:spPr>
      <dgm:t>
        <a:bodyPr/>
        <a:lstStyle/>
        <a:p>
          <a:endParaRPr lang="zh-CN" altLang="en-US"/>
        </a:p>
      </dgm:t>
    </dgm:pt>
    <dgm:pt modelId="{4F7DC60F-EA2C-4782-95C4-1D056A890BC0}" type="pres">
      <dgm:prSet presAssocID="{1AAA8DEE-6102-4EA9-87F8-CF19BC66FEC0}" presName="parTrans" presStyleLbl="sibTrans2D1" presStyleIdx="5" presStyleCnt="7"/>
      <dgm:spPr/>
      <dgm:t>
        <a:bodyPr/>
        <a:lstStyle/>
        <a:p>
          <a:endParaRPr lang="zh-CN" altLang="en-US"/>
        </a:p>
      </dgm:t>
    </dgm:pt>
    <dgm:pt modelId="{E25F4AE1-8E49-4325-BBF1-C0CCCE2C20FF}" type="pres">
      <dgm:prSet presAssocID="{1AAA8DEE-6102-4EA9-87F8-CF19BC66FEC0}" presName="connectorText" presStyleCnt="0"/>
      <dgm:spPr/>
      <dgm:t>
        <a:bodyPr/>
        <a:lstStyle/>
        <a:p>
          <a:endParaRPr lang="zh-CN" altLang="en-US"/>
        </a:p>
      </dgm:t>
    </dgm:pt>
    <dgm:pt modelId="{59D0321F-D877-4472-8B3E-72DFFD479BC9}" type="pres">
      <dgm:prSet presAssocID="{866A341F-771B-4416-8EC8-E825541AA4E8}" presName="node" presStyleLbl="node1" presStyleIdx="5" presStyleCnt="7" custScaleX="90909" custScaleY="90909">
        <dgm:presLayoutVars>
          <dgm:bulletEnabled val="1"/>
        </dgm:presLayoutVars>
      </dgm:prSet>
      <dgm:spPr>
        <a:prstGeom prst="heptagon">
          <a:avLst/>
        </a:prstGeom>
      </dgm:spPr>
      <dgm:t>
        <a:bodyPr/>
        <a:lstStyle/>
        <a:p>
          <a:endParaRPr lang="zh-CN" altLang="en-US"/>
        </a:p>
      </dgm:t>
    </dgm:pt>
    <dgm:pt modelId="{B4849923-C9A1-49D8-94F2-C60FA88EF8AF}" type="pres">
      <dgm:prSet presAssocID="{6BE7D2B6-98C1-475A-82A0-16C503CAFC8A}" presName="parTrans" presStyleLbl="sibTrans2D1" presStyleIdx="6" presStyleCnt="7"/>
      <dgm:spPr/>
      <dgm:t>
        <a:bodyPr/>
        <a:lstStyle/>
        <a:p>
          <a:endParaRPr lang="zh-CN" altLang="en-US"/>
        </a:p>
      </dgm:t>
    </dgm:pt>
    <dgm:pt modelId="{53A3E50C-974E-4A1F-9B32-062D386F3427}" type="pres">
      <dgm:prSet presAssocID="{6BE7D2B6-98C1-475A-82A0-16C503CAFC8A}" presName="connectorText" presStyleCnt="0"/>
      <dgm:spPr/>
      <dgm:t>
        <a:bodyPr/>
        <a:lstStyle/>
        <a:p>
          <a:endParaRPr lang="zh-CN" altLang="en-US"/>
        </a:p>
      </dgm:t>
    </dgm:pt>
    <dgm:pt modelId="{3C55A38A-6324-4B13-AD7D-6A22EBDCF803}" type="pres">
      <dgm:prSet presAssocID="{9F40FA6E-E5B0-40EC-ACAE-10CF4A936BD3}" presName="node" presStyleLbl="node1" presStyleIdx="6" presStyleCnt="7" custScaleX="90909" custScaleY="90909">
        <dgm:presLayoutVars>
          <dgm:bulletEnabled val="1"/>
        </dgm:presLayoutVars>
      </dgm:prSet>
      <dgm:spPr>
        <a:prstGeom prst="heptagon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1EBC94F7-FBD8-40CB-BE52-0830A93E674A}" srcId="{0499117F-0C85-4E1B-A571-98ABC3A48C2F}" destId="{9C7EF7F0-90E9-4813-A972-BF8E7F338411}" srcOrd="0" destOrd="0" parTransId="{80F06922-EE20-47A6-95C0-C32C26DD681C}" sibTransId="{256BF960-45AB-4C35-B4B4-A8216CA9253E}"/>
    <dgm:cxn modelId="{4A7280E2-8767-4153-8461-E9B7FDD02EBD}" srcId="{9C7EF7F0-90E9-4813-A972-BF8E7F338411}" destId="{EE01DB2C-6580-4A82-BB79-9EC48AB74B4B}" srcOrd="0" destOrd="0" parTransId="{B442358A-49A3-423A-A3E2-48CC410988CA}" sibTransId="{9D5A1D9F-28AD-4DAA-AF02-6685466F39D9}"/>
    <dgm:cxn modelId="{35E6C07A-DD27-4563-9EB9-77DBAED6E664}" srcId="{9C7EF7F0-90E9-4813-A972-BF8E7F338411}" destId="{4026ADB8-1E49-447D-80A7-986F114861A9}" srcOrd="1" destOrd="0" parTransId="{EBA0D77C-1894-431D-B1EC-B72343D8DA1A}" sibTransId="{A065434C-2BE8-4004-8DE5-8D6D2E604BA6}"/>
    <dgm:cxn modelId="{CF6ED425-F145-47BC-8FBF-09A9E09D89A3}" srcId="{9C7EF7F0-90E9-4813-A972-BF8E7F338411}" destId="{DC2FED83-9736-4922-B17D-0A1D51AF1B47}" srcOrd="2" destOrd="0" parTransId="{DBA63F31-AAEA-48CB-BD81-7549B1DD7D91}" sibTransId="{D027E378-F75D-4BE8-81CE-9513353C60E2}"/>
    <dgm:cxn modelId="{82C8862E-DBEB-4FF0-8F83-15C9C3D3C680}" srcId="{9C7EF7F0-90E9-4813-A972-BF8E7F338411}" destId="{E03540AC-5AB5-4FAA-8C05-B781EAA9EEE5}" srcOrd="3" destOrd="0" parTransId="{59491B3A-D3C7-4C4C-91F2-2082144590DE}" sibTransId="{81ABF086-BE24-4523-ADA5-4137B67288EB}"/>
    <dgm:cxn modelId="{078FC0B9-F1E4-473B-A6A7-1EA86FB93A2C}" srcId="{9C7EF7F0-90E9-4813-A972-BF8E7F338411}" destId="{B5294559-49F4-4D06-88A0-9C4B71BE4386}" srcOrd="4" destOrd="0" parTransId="{4A2B0CC6-7AD8-42FF-80C5-7357C7E4FCF8}" sibTransId="{ADB47B49-54E5-4621-A818-B7E13874BBDB}"/>
    <dgm:cxn modelId="{895B753B-1FF1-4D43-B1F2-E7D122C1529F}" srcId="{9C7EF7F0-90E9-4813-A972-BF8E7F338411}" destId="{866A341F-771B-4416-8EC8-E825541AA4E8}" srcOrd="5" destOrd="0" parTransId="{1AAA8DEE-6102-4EA9-87F8-CF19BC66FEC0}" sibTransId="{3A41EA25-F69B-43BB-A9AF-2E4DA5517323}"/>
    <dgm:cxn modelId="{9F2800F1-A340-4C77-A9C0-7A01BB7198E7}" srcId="{9C7EF7F0-90E9-4813-A972-BF8E7F338411}" destId="{9F40FA6E-E5B0-40EC-ACAE-10CF4A936BD3}" srcOrd="6" destOrd="0" parTransId="{6BE7D2B6-98C1-475A-82A0-16C503CAFC8A}" sibTransId="{66A33F86-BCD1-4702-BDD9-AB1EA3F73378}"/>
    <dgm:cxn modelId="{E3739ED5-C711-4FDF-BF37-38AD1AD1A994}" type="presOf" srcId="{0499117F-0C85-4E1B-A571-98ABC3A48C2F}" destId="{F1D1061C-EBBB-428E-9C1B-406CE2CD5868}" srcOrd="0" destOrd="0" presId="urn:microsoft.com/office/officeart/2005/8/layout/radial5"/>
    <dgm:cxn modelId="{51F7FB03-C06A-4C9E-B39B-3045E5B0C764}" type="presParOf" srcId="{F1D1061C-EBBB-428E-9C1B-406CE2CD5868}" destId="{41558F1B-4548-4265-BFD9-57108D809B7D}" srcOrd="0" destOrd="0" presId="urn:microsoft.com/office/officeart/2005/8/layout/radial5"/>
    <dgm:cxn modelId="{F6FFAB3C-5515-48DB-BAEC-12D44B9128B7}" type="presOf" srcId="{9C7EF7F0-90E9-4813-A972-BF8E7F338411}" destId="{41558F1B-4548-4265-BFD9-57108D809B7D}" srcOrd="0" destOrd="0" presId="urn:microsoft.com/office/officeart/2005/8/layout/radial5"/>
    <dgm:cxn modelId="{5ABADBAF-B221-4D85-8592-659633018B23}" type="presParOf" srcId="{F1D1061C-EBBB-428E-9C1B-406CE2CD5868}" destId="{3DE68BC4-F2E5-4F96-BDB2-87F276D1A4D3}" srcOrd="1" destOrd="0" presId="urn:microsoft.com/office/officeart/2005/8/layout/radial5"/>
    <dgm:cxn modelId="{0D8BED82-642D-48FA-87E4-1E67BF53B3ED}" type="presOf" srcId="{B442358A-49A3-423A-A3E2-48CC410988CA}" destId="{3DE68BC4-F2E5-4F96-BDB2-87F276D1A4D3}" srcOrd="0" destOrd="0" presId="urn:microsoft.com/office/officeart/2005/8/layout/radial5"/>
    <dgm:cxn modelId="{3B4171AD-B785-4806-AE0B-231F5E7279FA}" type="presParOf" srcId="{3DE68BC4-F2E5-4F96-BDB2-87F276D1A4D3}" destId="{6A0B38FF-9C71-4CAA-BFEF-79A450C63B73}" srcOrd="0" destOrd="1" presId="urn:microsoft.com/office/officeart/2005/8/layout/radial5"/>
    <dgm:cxn modelId="{7C7D8DBC-1B40-4AD6-A4A9-C61B84472782}" type="presOf" srcId="{B442358A-49A3-423A-A3E2-48CC410988CA}" destId="{6A0B38FF-9C71-4CAA-BFEF-79A450C63B73}" srcOrd="1" destOrd="0" presId="urn:microsoft.com/office/officeart/2005/8/layout/radial5"/>
    <dgm:cxn modelId="{950DCA7E-8CF2-46DD-A26D-13537B2C5FBD}" type="presParOf" srcId="{F1D1061C-EBBB-428E-9C1B-406CE2CD5868}" destId="{94317D62-162C-47D8-BFA8-5CEA6B2A199F}" srcOrd="2" destOrd="0" presId="urn:microsoft.com/office/officeart/2005/8/layout/radial5"/>
    <dgm:cxn modelId="{032B55A4-C97F-4C84-A9C7-7EE2E4BDAAA8}" type="presOf" srcId="{EE01DB2C-6580-4A82-BB79-9EC48AB74B4B}" destId="{94317D62-162C-47D8-BFA8-5CEA6B2A199F}" srcOrd="0" destOrd="0" presId="urn:microsoft.com/office/officeart/2005/8/layout/radial5"/>
    <dgm:cxn modelId="{73AA03FD-113A-4F85-AD8D-5E81A0191CA2}" type="presParOf" srcId="{F1D1061C-EBBB-428E-9C1B-406CE2CD5868}" destId="{9637A87F-FC4D-4137-90F3-972915AF14BA}" srcOrd="3" destOrd="0" presId="urn:microsoft.com/office/officeart/2005/8/layout/radial5"/>
    <dgm:cxn modelId="{B56F161A-0E03-4439-846D-39FCACF728D3}" type="presOf" srcId="{EBA0D77C-1894-431D-B1EC-B72343D8DA1A}" destId="{9637A87F-FC4D-4137-90F3-972915AF14BA}" srcOrd="0" destOrd="0" presId="urn:microsoft.com/office/officeart/2005/8/layout/radial5"/>
    <dgm:cxn modelId="{9247F4AB-8F91-41A0-858A-075683DB0EFB}" type="presParOf" srcId="{9637A87F-FC4D-4137-90F3-972915AF14BA}" destId="{29460E81-57FD-49C8-8E34-2D1E556C329E}" srcOrd="0" destOrd="3" presId="urn:microsoft.com/office/officeart/2005/8/layout/radial5"/>
    <dgm:cxn modelId="{D0095305-A283-4BD2-BE0D-7B44F38DA11F}" type="presOf" srcId="{EBA0D77C-1894-431D-B1EC-B72343D8DA1A}" destId="{29460E81-57FD-49C8-8E34-2D1E556C329E}" srcOrd="1" destOrd="0" presId="urn:microsoft.com/office/officeart/2005/8/layout/radial5"/>
    <dgm:cxn modelId="{ADD7217C-5699-4391-88BA-A1F924DFC9C1}" type="presParOf" srcId="{F1D1061C-EBBB-428E-9C1B-406CE2CD5868}" destId="{54F2BF32-1B9A-42E2-AFB8-3400891C6E19}" srcOrd="4" destOrd="0" presId="urn:microsoft.com/office/officeart/2005/8/layout/radial5"/>
    <dgm:cxn modelId="{67393B2C-94C5-43CC-89AB-9459E04916F7}" type="presOf" srcId="{4026ADB8-1E49-447D-80A7-986F114861A9}" destId="{54F2BF32-1B9A-42E2-AFB8-3400891C6E19}" srcOrd="0" destOrd="0" presId="urn:microsoft.com/office/officeart/2005/8/layout/radial5"/>
    <dgm:cxn modelId="{72A1F71C-33E0-4B9D-9778-37557D7FDBE0}" type="presParOf" srcId="{F1D1061C-EBBB-428E-9C1B-406CE2CD5868}" destId="{1A1D4D16-A6A8-4C67-8B4E-7C5166979DC5}" srcOrd="5" destOrd="0" presId="urn:microsoft.com/office/officeart/2005/8/layout/radial5"/>
    <dgm:cxn modelId="{B0DDA684-DC39-45C2-9356-CD7B22232B80}" type="presOf" srcId="{DBA63F31-AAEA-48CB-BD81-7549B1DD7D91}" destId="{1A1D4D16-A6A8-4C67-8B4E-7C5166979DC5}" srcOrd="0" destOrd="0" presId="urn:microsoft.com/office/officeart/2005/8/layout/radial5"/>
    <dgm:cxn modelId="{B2A2304F-DAB4-429E-B2C3-6F7999A4513A}" type="presParOf" srcId="{1A1D4D16-A6A8-4C67-8B4E-7C5166979DC5}" destId="{392A64C3-9C61-4310-9F24-60FF1558265B}" srcOrd="0" destOrd="5" presId="urn:microsoft.com/office/officeart/2005/8/layout/radial5"/>
    <dgm:cxn modelId="{77A98731-4296-4F80-BC61-82E3A18E897B}" type="presOf" srcId="{DBA63F31-AAEA-48CB-BD81-7549B1DD7D91}" destId="{392A64C3-9C61-4310-9F24-60FF1558265B}" srcOrd="1" destOrd="0" presId="urn:microsoft.com/office/officeart/2005/8/layout/radial5"/>
    <dgm:cxn modelId="{FCA7AD79-CB9E-44BF-9EA1-5D24E7A5A0E4}" type="presParOf" srcId="{F1D1061C-EBBB-428E-9C1B-406CE2CD5868}" destId="{34BEF83D-41CE-405F-B751-7A1A64E3E111}" srcOrd="6" destOrd="0" presId="urn:microsoft.com/office/officeart/2005/8/layout/radial5"/>
    <dgm:cxn modelId="{9B81BB1B-E1E4-44B9-A65D-4195348626F6}" type="presOf" srcId="{DC2FED83-9736-4922-B17D-0A1D51AF1B47}" destId="{34BEF83D-41CE-405F-B751-7A1A64E3E111}" srcOrd="0" destOrd="0" presId="urn:microsoft.com/office/officeart/2005/8/layout/radial5"/>
    <dgm:cxn modelId="{74F06F9A-B7E3-4531-BC90-A1A1D51D1343}" type="presParOf" srcId="{F1D1061C-EBBB-428E-9C1B-406CE2CD5868}" destId="{035BBC1C-35A3-442F-9059-E71750404432}" srcOrd="7" destOrd="0" presId="urn:microsoft.com/office/officeart/2005/8/layout/radial5"/>
    <dgm:cxn modelId="{988A7FE3-BD76-4D62-B7CF-597EAE68831A}" type="presOf" srcId="{59491B3A-D3C7-4C4C-91F2-2082144590DE}" destId="{035BBC1C-35A3-442F-9059-E71750404432}" srcOrd="0" destOrd="0" presId="urn:microsoft.com/office/officeart/2005/8/layout/radial5"/>
    <dgm:cxn modelId="{41D9FA0F-A2A9-4B4C-ABE2-FB3756E109B6}" type="presParOf" srcId="{035BBC1C-35A3-442F-9059-E71750404432}" destId="{99847C1A-A7B4-42C5-AC24-F727FC760F48}" srcOrd="0" destOrd="7" presId="urn:microsoft.com/office/officeart/2005/8/layout/radial5"/>
    <dgm:cxn modelId="{BE7A09FE-E07D-4804-BFBF-87E12C07DE63}" type="presOf" srcId="{59491B3A-D3C7-4C4C-91F2-2082144590DE}" destId="{99847C1A-A7B4-42C5-AC24-F727FC760F48}" srcOrd="1" destOrd="0" presId="urn:microsoft.com/office/officeart/2005/8/layout/radial5"/>
    <dgm:cxn modelId="{A814A628-6179-4620-A97C-B1B7FCA7521F}" type="presParOf" srcId="{F1D1061C-EBBB-428E-9C1B-406CE2CD5868}" destId="{D3E867E4-C9B2-4B62-A61C-4042FB3A0E44}" srcOrd="8" destOrd="0" presId="urn:microsoft.com/office/officeart/2005/8/layout/radial5"/>
    <dgm:cxn modelId="{101279FA-D052-4460-8460-072689F7D955}" type="presOf" srcId="{E03540AC-5AB5-4FAA-8C05-B781EAA9EEE5}" destId="{D3E867E4-C9B2-4B62-A61C-4042FB3A0E44}" srcOrd="0" destOrd="0" presId="urn:microsoft.com/office/officeart/2005/8/layout/radial5"/>
    <dgm:cxn modelId="{50E4EF25-7559-4B01-BE66-5FF2570B0141}" type="presParOf" srcId="{F1D1061C-EBBB-428E-9C1B-406CE2CD5868}" destId="{83352619-6469-4E4C-8658-61CAFED58940}" srcOrd="9" destOrd="0" presId="urn:microsoft.com/office/officeart/2005/8/layout/radial5"/>
    <dgm:cxn modelId="{B365EA28-0F3B-4E17-81C7-86178B17D292}" type="presOf" srcId="{4A2B0CC6-7AD8-42FF-80C5-7357C7E4FCF8}" destId="{83352619-6469-4E4C-8658-61CAFED58940}" srcOrd="0" destOrd="0" presId="urn:microsoft.com/office/officeart/2005/8/layout/radial5"/>
    <dgm:cxn modelId="{E1891025-FB4D-486B-B4BC-0EE7FA3FBF65}" type="presParOf" srcId="{83352619-6469-4E4C-8658-61CAFED58940}" destId="{FAA6EDBA-1632-420A-B29C-E712D6E6F0F4}" srcOrd="0" destOrd="9" presId="urn:microsoft.com/office/officeart/2005/8/layout/radial5"/>
    <dgm:cxn modelId="{09401587-451B-41BE-8DFF-17CA4521E14F}" type="presOf" srcId="{4A2B0CC6-7AD8-42FF-80C5-7357C7E4FCF8}" destId="{FAA6EDBA-1632-420A-B29C-E712D6E6F0F4}" srcOrd="1" destOrd="0" presId="urn:microsoft.com/office/officeart/2005/8/layout/radial5"/>
    <dgm:cxn modelId="{76F46428-A522-423D-9C5D-DD253F745E7B}" type="presParOf" srcId="{F1D1061C-EBBB-428E-9C1B-406CE2CD5868}" destId="{22722AB2-E2A3-40E7-A899-6874573F95E9}" srcOrd="10" destOrd="0" presId="urn:microsoft.com/office/officeart/2005/8/layout/radial5"/>
    <dgm:cxn modelId="{687B9857-1ADE-4026-86B2-5DE38EA5597E}" type="presOf" srcId="{B5294559-49F4-4D06-88A0-9C4B71BE4386}" destId="{22722AB2-E2A3-40E7-A899-6874573F95E9}" srcOrd="0" destOrd="0" presId="urn:microsoft.com/office/officeart/2005/8/layout/radial5"/>
    <dgm:cxn modelId="{CF4EDAE6-0C7F-4E60-A234-4D2F4B4FAB81}" type="presParOf" srcId="{F1D1061C-EBBB-428E-9C1B-406CE2CD5868}" destId="{4F7DC60F-EA2C-4782-95C4-1D056A890BC0}" srcOrd="11" destOrd="0" presId="urn:microsoft.com/office/officeart/2005/8/layout/radial5"/>
    <dgm:cxn modelId="{5935B228-450F-4EBC-BDE1-C7C53A7092EE}" type="presOf" srcId="{1AAA8DEE-6102-4EA9-87F8-CF19BC66FEC0}" destId="{4F7DC60F-EA2C-4782-95C4-1D056A890BC0}" srcOrd="0" destOrd="0" presId="urn:microsoft.com/office/officeart/2005/8/layout/radial5"/>
    <dgm:cxn modelId="{D119099E-65D4-4F30-A13D-C612BF54505C}" type="presParOf" srcId="{4F7DC60F-EA2C-4782-95C4-1D056A890BC0}" destId="{E25F4AE1-8E49-4325-BBF1-C0CCCE2C20FF}" srcOrd="0" destOrd="11" presId="urn:microsoft.com/office/officeart/2005/8/layout/radial5"/>
    <dgm:cxn modelId="{FE0443E2-C792-4E1C-88BA-3E3EA4DCA0BC}" type="presOf" srcId="{1AAA8DEE-6102-4EA9-87F8-CF19BC66FEC0}" destId="{E25F4AE1-8E49-4325-BBF1-C0CCCE2C20FF}" srcOrd="1" destOrd="0" presId="urn:microsoft.com/office/officeart/2005/8/layout/radial5"/>
    <dgm:cxn modelId="{0C592495-D4CA-4A7A-BA22-65D6B4A8ABEB}" type="presParOf" srcId="{F1D1061C-EBBB-428E-9C1B-406CE2CD5868}" destId="{59D0321F-D877-4472-8B3E-72DFFD479BC9}" srcOrd="12" destOrd="0" presId="urn:microsoft.com/office/officeart/2005/8/layout/radial5"/>
    <dgm:cxn modelId="{1412C2E0-50A3-4FC1-8FBD-BBC97BA93848}" type="presOf" srcId="{866A341F-771B-4416-8EC8-E825541AA4E8}" destId="{59D0321F-D877-4472-8B3E-72DFFD479BC9}" srcOrd="0" destOrd="0" presId="urn:microsoft.com/office/officeart/2005/8/layout/radial5"/>
    <dgm:cxn modelId="{3205359D-5D44-4346-BBD2-9DC0F9D4DCEC}" type="presParOf" srcId="{F1D1061C-EBBB-428E-9C1B-406CE2CD5868}" destId="{B4849923-C9A1-49D8-94F2-C60FA88EF8AF}" srcOrd="13" destOrd="0" presId="urn:microsoft.com/office/officeart/2005/8/layout/radial5"/>
    <dgm:cxn modelId="{99A289A9-6CE5-472A-9ED8-53CFB78D5949}" type="presOf" srcId="{6BE7D2B6-98C1-475A-82A0-16C503CAFC8A}" destId="{B4849923-C9A1-49D8-94F2-C60FA88EF8AF}" srcOrd="0" destOrd="0" presId="urn:microsoft.com/office/officeart/2005/8/layout/radial5"/>
    <dgm:cxn modelId="{31FB4693-DB5C-4D4F-BD9D-F4440D2A0B48}" type="presParOf" srcId="{B4849923-C9A1-49D8-94F2-C60FA88EF8AF}" destId="{53A3E50C-974E-4A1F-9B32-062D386F3427}" srcOrd="0" destOrd="13" presId="urn:microsoft.com/office/officeart/2005/8/layout/radial5"/>
    <dgm:cxn modelId="{8DD9CDE0-71F3-4BE4-ACC2-A498DEA7DC9E}" type="presOf" srcId="{6BE7D2B6-98C1-475A-82A0-16C503CAFC8A}" destId="{53A3E50C-974E-4A1F-9B32-062D386F3427}" srcOrd="1" destOrd="0" presId="urn:microsoft.com/office/officeart/2005/8/layout/radial5"/>
    <dgm:cxn modelId="{F701A048-3BE7-463C-927C-8CB8A5BAFF2C}" type="presParOf" srcId="{F1D1061C-EBBB-428E-9C1B-406CE2CD5868}" destId="{3C55A38A-6324-4B13-AD7D-6A22EBDCF803}" srcOrd="14" destOrd="0" presId="urn:microsoft.com/office/officeart/2005/8/layout/radial5"/>
    <dgm:cxn modelId="{BED4766B-2C2B-4791-A2F3-77303997C141}" type="presOf" srcId="{9F40FA6E-E5B0-40EC-ACAE-10CF4A936BD3}" destId="{3C55A38A-6324-4B13-AD7D-6A22EBDCF80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4242" name=""/>
      <dsp:cNvGrpSpPr/>
    </dsp:nvGrpSpPr>
    <dsp:grpSpPr/>
    <dsp:sp modelId="{41558F1B-4548-4265-BFD9-57108D809B7D}">
      <dsp:nvSpPr>
        <dsp:cNvPr id="4243" name=""/>
        <dsp:cNvSpPr/>
      </dsp:nvSpPr>
      <dsp:spPr>
        <a:xfrm>
          <a:off x="1643111" y="1552927"/>
          <a:ext cx="1048711" cy="1048711"/>
        </a:xfrm>
        <a:prstGeom prst="hept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/>
            <a:t>宪法</a:t>
          </a:r>
        </a:p>
      </dsp:txBody>
      <dsp:txXfrm>
        <a:off x="1746966" y="1760638"/>
        <a:ext cx="841002" cy="633289"/>
      </dsp:txXfrm>
    </dsp:sp>
    <dsp:sp modelId="{3DE68BC4-F2E5-4F96-BDB2-87F276D1A4D3}">
      <dsp:nvSpPr>
        <dsp:cNvPr id="4244" name=""/>
        <dsp:cNvSpPr/>
      </dsp:nvSpPr>
      <dsp:spPr>
        <a:xfrm rot="16200000">
          <a:off x="2019156" y="1085383"/>
          <a:ext cx="296620" cy="39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2063649" y="1208320"/>
        <a:ext cx="207634" cy="235330"/>
      </dsp:txXfrm>
    </dsp:sp>
    <dsp:sp modelId="{94317D62-162C-47D8-BFA8-5CEA6B2A199F}">
      <dsp:nvSpPr>
        <dsp:cNvPr id="4245" name=""/>
        <dsp:cNvSpPr/>
      </dsp:nvSpPr>
      <dsp:spPr>
        <a:xfrm>
          <a:off x="1695546" y="49427"/>
          <a:ext cx="943840" cy="943840"/>
        </a:xfrm>
        <a:prstGeom prst="heptag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/>
            <a:t>宪法相关法</a:t>
          </a:r>
        </a:p>
      </dsp:txBody>
      <dsp:txXfrm>
        <a:off x="1789015" y="236367"/>
        <a:ext cx="756902" cy="569960"/>
      </dsp:txXfrm>
    </dsp:sp>
    <dsp:sp modelId="{9637A87F-FC4D-4137-90F3-972915AF14BA}">
      <dsp:nvSpPr>
        <dsp:cNvPr id="4246" name=""/>
        <dsp:cNvSpPr/>
      </dsp:nvSpPr>
      <dsp:spPr>
        <a:xfrm rot="19285714">
          <a:off x="2641331" y="1385006"/>
          <a:ext cx="296620" cy="39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2651038" y="1491191"/>
        <a:ext cx="207634" cy="235330"/>
      </dsp:txXfrm>
    </dsp:sp>
    <dsp:sp modelId="{54F2BF32-1B9A-42E2-AFB8-3400891C6E19}">
      <dsp:nvSpPr>
        <dsp:cNvPr id="4247" name=""/>
        <dsp:cNvSpPr/>
      </dsp:nvSpPr>
      <dsp:spPr>
        <a:xfrm>
          <a:off x="2912026" y="635253"/>
          <a:ext cx="943840" cy="943840"/>
        </a:xfrm>
        <a:prstGeom prst="heptag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/>
            <a:t>民法商法</a:t>
          </a:r>
        </a:p>
      </dsp:txBody>
      <dsp:txXfrm>
        <a:off x="3005495" y="822193"/>
        <a:ext cx="756902" cy="569960"/>
      </dsp:txXfrm>
    </dsp:sp>
    <dsp:sp modelId="{1A1D4D16-A6A8-4C67-8B4E-7C5166979DC5}">
      <dsp:nvSpPr>
        <dsp:cNvPr id="4248" name=""/>
        <dsp:cNvSpPr/>
      </dsp:nvSpPr>
      <dsp:spPr>
        <a:xfrm rot="771429">
          <a:off x="2794995" y="2058254"/>
          <a:ext cx="296620" cy="39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2796111" y="2126797"/>
        <a:ext cx="207634" cy="235330"/>
      </dsp:txXfrm>
    </dsp:sp>
    <dsp:sp modelId="{34BEF83D-41CE-405F-B751-7A1A64E3E111}">
      <dsp:nvSpPr>
        <dsp:cNvPr id="4249" name=""/>
        <dsp:cNvSpPr/>
      </dsp:nvSpPr>
      <dsp:spPr>
        <a:xfrm>
          <a:off x="3212472" y="1951591"/>
          <a:ext cx="943840" cy="943840"/>
        </a:xfrm>
        <a:prstGeom prst="heptag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/>
            <a:t>行政法</a:t>
          </a:r>
        </a:p>
      </dsp:txBody>
      <dsp:txXfrm>
        <a:off x="3305941" y="2138531"/>
        <a:ext cx="756902" cy="569960"/>
      </dsp:txXfrm>
    </dsp:sp>
    <dsp:sp modelId="{035BBC1C-35A3-442F-9059-E71750404432}">
      <dsp:nvSpPr>
        <dsp:cNvPr id="4250" name=""/>
        <dsp:cNvSpPr/>
      </dsp:nvSpPr>
      <dsp:spPr>
        <a:xfrm rot="3857143">
          <a:off x="2364437" y="2598157"/>
          <a:ext cx="296620" cy="39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2389625" y="2636514"/>
        <a:ext cx="207634" cy="235330"/>
      </dsp:txXfrm>
    </dsp:sp>
    <dsp:sp modelId="{D3E867E4-C9B2-4B62-A61C-4042FB3A0E44}">
      <dsp:nvSpPr>
        <dsp:cNvPr id="4251" name=""/>
        <dsp:cNvSpPr/>
      </dsp:nvSpPr>
      <dsp:spPr>
        <a:xfrm>
          <a:off x="2370642" y="3007213"/>
          <a:ext cx="943840" cy="943840"/>
        </a:xfrm>
        <a:prstGeom prst="heptag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/>
            <a:t>经济法</a:t>
          </a:r>
        </a:p>
      </dsp:txBody>
      <dsp:txXfrm>
        <a:off x="2464111" y="3194153"/>
        <a:ext cx="756902" cy="569960"/>
      </dsp:txXfrm>
    </dsp:sp>
    <dsp:sp modelId="{83352619-6469-4E4C-8658-61CAFED58940}">
      <dsp:nvSpPr>
        <dsp:cNvPr id="4252" name=""/>
        <dsp:cNvSpPr/>
      </dsp:nvSpPr>
      <dsp:spPr>
        <a:xfrm rot="6942857">
          <a:off x="1673876" y="2598157"/>
          <a:ext cx="296620" cy="39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1737674" y="2636514"/>
        <a:ext cx="207634" cy="235330"/>
      </dsp:txXfrm>
    </dsp:sp>
    <dsp:sp modelId="{22722AB2-E2A3-40E7-A899-6874573F95E9}">
      <dsp:nvSpPr>
        <dsp:cNvPr id="4253" name=""/>
        <dsp:cNvSpPr/>
      </dsp:nvSpPr>
      <dsp:spPr>
        <a:xfrm>
          <a:off x="1020451" y="3007213"/>
          <a:ext cx="943840" cy="943840"/>
        </a:xfrm>
        <a:prstGeom prst="heptag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/>
            <a:t>社会法</a:t>
          </a:r>
        </a:p>
      </dsp:txBody>
      <dsp:txXfrm>
        <a:off x="1113920" y="3194153"/>
        <a:ext cx="756902" cy="569960"/>
      </dsp:txXfrm>
    </dsp:sp>
    <dsp:sp modelId="{4F7DC60F-EA2C-4782-95C4-1D056A890BC0}">
      <dsp:nvSpPr>
        <dsp:cNvPr id="4254" name=""/>
        <dsp:cNvSpPr/>
      </dsp:nvSpPr>
      <dsp:spPr>
        <a:xfrm rot="10028571">
          <a:off x="1243318" y="2058254"/>
          <a:ext cx="296620" cy="39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1331188" y="2126797"/>
        <a:ext cx="207634" cy="235330"/>
      </dsp:txXfrm>
    </dsp:sp>
    <dsp:sp modelId="{59D0321F-D877-4472-8B3E-72DFFD479BC9}">
      <dsp:nvSpPr>
        <dsp:cNvPr id="4255" name=""/>
        <dsp:cNvSpPr/>
      </dsp:nvSpPr>
      <dsp:spPr>
        <a:xfrm>
          <a:off x="178621" y="1951591"/>
          <a:ext cx="943840" cy="943840"/>
        </a:xfrm>
        <a:prstGeom prst="heptag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/>
            <a:t>刑法</a:t>
          </a:r>
        </a:p>
      </dsp:txBody>
      <dsp:txXfrm>
        <a:off x="272090" y="2138531"/>
        <a:ext cx="756902" cy="569960"/>
      </dsp:txXfrm>
    </dsp:sp>
    <dsp:sp modelId="{B4849923-C9A1-49D8-94F2-C60FA88EF8AF}">
      <dsp:nvSpPr>
        <dsp:cNvPr id="4256" name=""/>
        <dsp:cNvSpPr/>
      </dsp:nvSpPr>
      <dsp:spPr>
        <a:xfrm rot="13114286">
          <a:off x="1396982" y="1385006"/>
          <a:ext cx="296620" cy="39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1476261" y="1491191"/>
        <a:ext cx="207634" cy="235330"/>
      </dsp:txXfrm>
    </dsp:sp>
    <dsp:sp modelId="{3C55A38A-6324-4B13-AD7D-6A22EBDCF803}">
      <dsp:nvSpPr>
        <dsp:cNvPr id="4257" name=""/>
        <dsp:cNvSpPr/>
      </dsp:nvSpPr>
      <dsp:spPr>
        <a:xfrm>
          <a:off x="479067" y="635253"/>
          <a:ext cx="943840" cy="943840"/>
        </a:xfrm>
        <a:prstGeom prst="heptag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/>
            <a:t>诉讼与非诉讼程序法</a:t>
          </a:r>
        </a:p>
      </dsp:txBody>
      <dsp:txXfrm>
        <a:off x="572536" y="822193"/>
        <a:ext cx="756902" cy="569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fact="1"/>
        </dgm:ruleLst>
      </dgm:if>
      <dgm:if name="Name6" axis="ch ch" ptType="node node" st="1 1" cnt="1 0" func="cnt" op="lte" val="8">
        <dgm:ruleLst>
          <dgm:rule type="w" for="ch" forName="node" fact="0.9"/>
        </dgm:ruleLst>
      </dgm:if>
      <dgm:if name="Name7" axis="ch ch" ptType="node node" st="1 1" cnt="1 0" func="cnt" op="lte" val="10">
        <dgm:ruleLst>
          <dgm:rule type="w" for="ch" forName="node" fact="0.8"/>
        </dgm:ruleLst>
      </dgm:if>
      <dgm:if name="Name8" axis="ch ch" ptType="node node" st="1 1" cnt="1 0" func="cnt" op="lte" val="12">
        <dgm:ruleLst>
          <dgm:rule type="w" for="ch" forName="node" fact="0.7"/>
        </dgm:ruleLst>
      </dgm:if>
      <dgm:if name="Name9" axis="ch ch" ptType="node node" st="1 1" cnt="1 0" func="cnt" op="lte" val="14">
        <dgm:ruleLst>
          <dgm:rule type="w" for="ch" forName="node" fact="0.6"/>
        </dgm:ruleLst>
      </dgm:if>
      <dgm:else name="Name10">
        <dgm:ruleLst>
          <dgm:rule type="w" for="ch" forName="node" fact="0.5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/>
              <dgm:rule type="primFontSz" val="5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" lastClr="FFFFFF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ysClr val="windowText" lastClr="000000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73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34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24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80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40" tIns="45720" rIns="91440" bIns="45720" rtlCol="0"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01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40" tIns="45720" rIns="91440" bIns="45720" rtlCol="0"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BDE8F9-4B4F-4977-B46F-B87873817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40" tIns="45720" rIns="91440" bIns="45720" rtlCol="0"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72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972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68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40" tIns="45720" rIns="91440" bIns="45720" rtlCol="0"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BDE8F9-4B4F-4977-B46F-B87873817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27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727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885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885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39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40" tIns="45720" rIns="91440" bIns="45720" rtlCol="0"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40" tIns="45720" rIns="91440" bIns="45720" rtlCol="0"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885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3AD1C7-A3F9-448D-B8D5-7F1B7F0EAFB7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E6E3F-DE49-4E0E-A5A3-F1E4A026BC2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85F728-9AD0-4657-AFEF-7041831DF043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B54561-B5DA-4266-BC9B-70322AC34FDE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BC55B-3B9B-4905-B794-32EE7981346F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DC4E-DF02-4EC9-8556-BB1A694F4C9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6564EE-034F-41AC-B4E4-FE8E5B393D35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3E117A-51A4-4A8B-9BB9-7445C8208E27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4CD81-575C-45EB-8B8F-098507B6995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FDF13-8C72-434A-B8A0-61142AD72E4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A23234-C1D6-45F9-A1F6-23348985127A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15E228-81DF-43FA-B8D8-44BA051C7B6B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4E2304-3793-40D7-97C2-941990B2FC02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22F567-7B59-4701-B08C-71EC361EBC9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1DE008-0B3B-4FE6-9D7F-B784893DA44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F5C68-8600-49CF-86A8-F553AD837BFC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858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C40E0A-7965-4CF2-B55E-DF7BE0280509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745943-ADC3-421A-96EE-47A8A256053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81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81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zh-CN" altLang="en-US" sz="75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FE3060-011D-47EA-83DC-AE45F790A3F6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lang="en-US" altLang="zh-CN"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C0CEB-AD74-41C3-B703-E33088D00AF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仿宋" pitchFamily="2" charset="-122"/>
                <a:cs typeface="Arial" panose="020B0604020202020204" pitchFamily="34" charset="0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仿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10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6" Type="http://schemas.openxmlformats.org/officeDocument/2006/relationships/theme" Target="../theme/theme11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6" Type="http://schemas.openxmlformats.org/officeDocument/2006/relationships/theme" Target="../theme/theme12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6" Type="http://schemas.openxmlformats.org/officeDocument/2006/relationships/theme" Target="../theme/theme13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6" Type="http://schemas.openxmlformats.org/officeDocument/2006/relationships/theme" Target="../theme/theme14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6" Type="http://schemas.openxmlformats.org/officeDocument/2006/relationships/theme" Target="../theme/theme15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6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6" Type="http://schemas.openxmlformats.org/officeDocument/2006/relationships/theme" Target="../theme/theme17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6" Type="http://schemas.openxmlformats.org/officeDocument/2006/relationships/theme" Target="../theme/theme18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6" Type="http://schemas.openxmlformats.org/officeDocument/2006/relationships/theme" Target="../theme/theme19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6" Type="http://schemas.openxmlformats.org/officeDocument/2006/relationships/theme" Target="../theme/theme20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2.xml"/><Relationship Id="rId16" Type="http://schemas.openxmlformats.org/officeDocument/2006/relationships/theme" Target="../theme/theme21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9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ll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2051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pull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4099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5123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5123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5123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88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880"/>
            <a:r>
              <a:rPr lang="zh-CN" altLang="en-US" dirty="0"/>
              <a:t>第二级</a:t>
            </a:r>
            <a:endParaRPr lang="zh-CN" altLang="en-US" dirty="0"/>
          </a:p>
          <a:p>
            <a:pPr lvl="2" indent="-468630"/>
            <a:r>
              <a:rPr lang="zh-CN" altLang="en-US" dirty="0"/>
              <a:t>第三级</a:t>
            </a:r>
            <a:endParaRPr lang="zh-CN" altLang="en-US" dirty="0"/>
          </a:p>
          <a:p>
            <a:pPr lvl="3" indent="-437515"/>
            <a:r>
              <a:rPr lang="zh-CN" altLang="en-US" dirty="0"/>
              <a:t>第四级</a:t>
            </a:r>
            <a:endParaRPr lang="zh-CN" altLang="en-US" dirty="0"/>
          </a:p>
          <a:p>
            <a:pPr lvl="4" indent="-469265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  <a:ea typeface="华文仿宋" pitchFamily="2" charset="-122"/>
        </a:defRPr>
      </a:lvl9pPr>
    </p:titleStyle>
    <p:bodyStyle>
      <a:lvl1pPr marL="352425" indent="-352425" algn="l" rtl="0" eaLnBrk="0" fontAlgn="base" hangingPunct="0">
        <a:lnSpc>
          <a:spcPct val="200000"/>
        </a:lnSpc>
        <a:spcBef>
          <a:spcPct val="1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Blip>
          <a:blip r:embed="rId13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0" fontAlgn="base" hangingPunct="0">
        <a:lnSpc>
          <a:spcPct val="13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Blip>
          <a:blip r:embed="rId14"/>
        </a:buBlip>
        <a:defRPr sz="1800">
          <a:solidFill>
            <a:schemeClr val="tx1"/>
          </a:solidFill>
          <a:latin typeface="+mn-lt"/>
          <a:ea typeface="+mn-ea"/>
        </a:defRPr>
      </a:lvl2pPr>
      <a:lvl3pPr marL="103378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Blip>
          <a:blip r:embed="rId15"/>
        </a:buBlip>
        <a:defRPr sz="1500">
          <a:solidFill>
            <a:schemeClr val="tx1"/>
          </a:solidFill>
          <a:latin typeface="+mn-lt"/>
          <a:ea typeface="+mn-ea"/>
        </a:defRPr>
      </a:lvl3pPr>
      <a:lvl4pPr marL="1370965" indent="-32829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723390" indent="-351155" algn="l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0662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24091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27520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3094990" indent="-351155" algn="l" rtl="0" fontAlgn="base">
        <a:lnSpc>
          <a:spcPct val="120000"/>
        </a:lnSpc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8" Type="http://schemas.openxmlformats.org/officeDocument/2006/relationships/notesSlide" Target="../notesSlides/notesSlide8.xml"/><Relationship Id="rId37" Type="http://schemas.openxmlformats.org/officeDocument/2006/relationships/slideLayout" Target="../slideLayouts/slideLayout34.xml"/><Relationship Id="rId36" Type="http://schemas.openxmlformats.org/officeDocument/2006/relationships/tags" Target="../tags/tag43.xml"/><Relationship Id="rId35" Type="http://schemas.openxmlformats.org/officeDocument/2006/relationships/tags" Target="../tags/tag42.xml"/><Relationship Id="rId34" Type="http://schemas.openxmlformats.org/officeDocument/2006/relationships/tags" Target="../tags/tag41.xml"/><Relationship Id="rId33" Type="http://schemas.openxmlformats.org/officeDocument/2006/relationships/tags" Target="../tags/tag40.xml"/><Relationship Id="rId32" Type="http://schemas.openxmlformats.org/officeDocument/2006/relationships/tags" Target="../tags/tag39.xml"/><Relationship Id="rId31" Type="http://schemas.openxmlformats.org/officeDocument/2006/relationships/tags" Target="../tags/tag38.xml"/><Relationship Id="rId30" Type="http://schemas.microsoft.com/office/2007/relationships/diagramDrawing" Target="../diagrams/drawing1.xml"/><Relationship Id="rId3" Type="http://schemas.openxmlformats.org/officeDocument/2006/relationships/tags" Target="../tags/tag15.xml"/><Relationship Id="rId29" Type="http://schemas.openxmlformats.org/officeDocument/2006/relationships/diagramColors" Target="../diagrams/colors1.xml"/><Relationship Id="rId28" Type="http://schemas.openxmlformats.org/officeDocument/2006/relationships/diagramQuickStyle" Target="../diagrams/quickStyle1.xml"/><Relationship Id="rId27" Type="http://schemas.openxmlformats.org/officeDocument/2006/relationships/diagramLayout" Target="../diagrams/layout1.xml"/><Relationship Id="rId26" Type="http://schemas.openxmlformats.org/officeDocument/2006/relationships/diagramData" Target="../diagrams/data1.xml"/><Relationship Id="rId25" Type="http://schemas.openxmlformats.org/officeDocument/2006/relationships/tags" Target="../tags/tag37.xml"/><Relationship Id="rId24" Type="http://schemas.openxmlformats.org/officeDocument/2006/relationships/tags" Target="../tags/tag36.xml"/><Relationship Id="rId23" Type="http://schemas.openxmlformats.org/officeDocument/2006/relationships/tags" Target="../tags/tag35.xml"/><Relationship Id="rId22" Type="http://schemas.openxmlformats.org/officeDocument/2006/relationships/tags" Target="../tags/tag34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tags" Target="../tags/tag14.xml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2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image" Target="../media/image23.jpeg"/><Relationship Id="rId7" Type="http://schemas.openxmlformats.org/officeDocument/2006/relationships/tags" Target="../tags/tag47.xml"/><Relationship Id="rId6" Type="http://schemas.openxmlformats.org/officeDocument/2006/relationships/image" Target="../media/image22.jpeg"/><Relationship Id="rId5" Type="http://schemas.openxmlformats.org/officeDocument/2006/relationships/tags" Target="../tags/tag46.xml"/><Relationship Id="rId4" Type="http://schemas.openxmlformats.org/officeDocument/2006/relationships/image" Target="../media/image21.jpeg"/><Relationship Id="rId3" Type="http://schemas.openxmlformats.org/officeDocument/2006/relationships/tags" Target="../tags/tag45.xml"/><Relationship Id="rId2" Type="http://schemas.openxmlformats.org/officeDocument/2006/relationships/image" Target="../media/image20.jpeg"/><Relationship Id="rId16" Type="http://schemas.openxmlformats.org/officeDocument/2006/relationships/slideLayout" Target="../slideLayouts/slideLayout72.xml"/><Relationship Id="rId15" Type="http://schemas.openxmlformats.org/officeDocument/2006/relationships/tags" Target="../tags/tag53.xml"/><Relationship Id="rId14" Type="http://schemas.openxmlformats.org/officeDocument/2006/relationships/image" Target="../media/image9.emf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71.xml"/><Relationship Id="rId5" Type="http://schemas.openxmlformats.org/officeDocument/2006/relationships/image" Target="../media/image24.png"/><Relationship Id="rId4" Type="http://schemas.openxmlformats.org/officeDocument/2006/relationships/tags" Target="../tags/tag54.xml"/><Relationship Id="rId3" Type="http://schemas.openxmlformats.org/officeDocument/2006/relationships/image" Target="../media/image14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8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2.xml"/><Relationship Id="rId4" Type="http://schemas.openxmlformats.org/officeDocument/2006/relationships/image" Target="../media/image1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9.emf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09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0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590550"/>
            <a:ext cx="6096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085850"/>
            <a:ext cx="5182870" cy="3358515"/>
          </a:xfrm>
          <a:prstGeom prst="rect">
            <a:avLst/>
          </a:prstGeom>
        </p:spPr>
      </p:pic>
      <p:pic>
        <p:nvPicPr>
          <p:cNvPr id="4" name="图片 3" descr="1063cd0ce05d425cb4e51b86d48d82b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410" y="1323975"/>
            <a:ext cx="4085590" cy="3819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295400" y="627380"/>
            <a:ext cx="5726113" cy="460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</a:rPr>
              <a:t>矛盾交锋：</a:t>
            </a:r>
            <a:r>
              <a:rPr lang="zh-CN" altLang="en-US" sz="2400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交警可以查通讯记录吗？</a:t>
            </a:r>
            <a:endParaRPr lang="zh-CN" altLang="en-US" sz="2400" strike="noStrike" noProof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53000" y="1504950"/>
            <a:ext cx="430466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《甘肃省道路交通安全条例》规定：</a:t>
            </a:r>
            <a:r>
              <a:rPr lang="en-US" altLang="zh-CN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“</a:t>
            </a:r>
            <a:r>
              <a:rPr lang="zh-CN" altLang="en-US" sz="2000" b="1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因调查交通事故案件需要，公安机关交通管理部门可以查阅或者复制交通事故当事人通讯记录</a:t>
            </a:r>
            <a:r>
              <a:rPr lang="zh-CN" altLang="en-US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，有关单位应当及时、如实、无偿提供，不得伪造、隐匿、转移、销毁。</a:t>
            </a:r>
            <a:r>
              <a:rPr lang="en-US" altLang="zh-CN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”</a:t>
            </a:r>
            <a:endParaRPr lang="en-US" altLang="zh-CN" sz="2000" b="1" noProof="1" dirty="0">
              <a:latin typeface="黑体" panose="02010609060101010101" pitchFamily="49" charset="-122"/>
              <a:ea typeface="黑体" panose="02010609060101010101" pitchFamily="49" charset="-122"/>
              <a:sym typeface="华文仿宋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200" y="1326515"/>
            <a:ext cx="4034790" cy="2490470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4400" fontAlgn="auto">
              <a:lnSpc>
                <a:spcPct val="120000"/>
              </a:lnSpc>
              <a:buClrTx/>
              <a:buSzTx/>
              <a:buNone/>
              <a:defRPr/>
            </a:pPr>
            <a:r>
              <a:rPr lang="zh-CN" altLang="en-US" sz="2000" b="1" strike="noStrike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宪法</a:t>
            </a:r>
            <a:r>
              <a:rPr lang="zh-CN" altLang="en-US" sz="1800" b="1" strike="noStrike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第</a:t>
            </a:r>
            <a:r>
              <a:rPr lang="en-US" altLang="zh-CN" sz="1800" b="1" strike="noStrike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40</a:t>
            </a:r>
            <a:r>
              <a:rPr lang="zh-CN" altLang="en-US" sz="1800" b="1" strike="noStrike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条：</a:t>
            </a:r>
            <a:r>
              <a:rPr lang="zh-CN" altLang="en-US" sz="2000" b="1" strike="noStrike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中华人民共和国公民的通信自由和通信秘密受法律保护</a:t>
            </a:r>
            <a:r>
              <a:rPr lang="zh-CN" altLang="en-US" sz="1800" b="1" strike="noStrike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。除因</a:t>
            </a:r>
            <a:r>
              <a:rPr lang="zh-CN" altLang="en-US" sz="1800" b="1" strike="noStrike" kern="0" noProof="1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国家安全或者追查刑事犯罪</a:t>
            </a:r>
            <a:r>
              <a:rPr lang="zh-CN" altLang="en-US" sz="1800" b="1" strike="noStrike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的需要，由公安机关或者检察机关依照法律规定的程序对通信进行检查外，任何组织或者个人不得以任何理由侵犯公民的通信自由和通信秘密</a:t>
            </a:r>
            <a:endParaRPr lang="zh-CN" altLang="en-US" sz="1800" b="1" strike="noStrike" kern="0" noProof="1" dirty="0"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34485" y="2174875"/>
            <a:ext cx="89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VS</a:t>
            </a:r>
            <a:endParaRPr lang="en-US" altLang="zh-CN" sz="4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00" y="1276350"/>
            <a:ext cx="476313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宪法与地方法律法规冲突？？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62400" y="4629150"/>
            <a:ext cx="476313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如何执法、如何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用法？？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矛盾交锋：法治国家怎么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219200" y="3816985"/>
            <a:ext cx="4731385" cy="460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base"/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</a:rPr>
              <a:t>矛盾交锋：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言语冲突、肢体冲突</a:t>
            </a:r>
            <a:endParaRPr lang="zh-CN" altLang="en-US" sz="2400" strike="noStrike" noProof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1"/>
      <p:bldP spid="4" grpId="0" bldLvl="0" animBg="1"/>
      <p:bldP spid="4" grpId="1" animBg="1"/>
      <p:bldP spid="2" grpId="0"/>
      <p:bldP spid="2" grpId="1"/>
      <p:bldP spid="3" grpId="0" animBg="1"/>
      <p:bldP spid="3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2"/>
          <p:cNvSpPr/>
          <p:nvPr/>
        </p:nvSpPr>
        <p:spPr>
          <a:xfrm>
            <a:off x="6415088" y="609600"/>
            <a:ext cx="1954213" cy="487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sp>
        <p:nvSpPr>
          <p:cNvPr id="33" name="1"/>
          <p:cNvSpPr>
            <a:spLocks noChangeAspect="1"/>
          </p:cNvSpPr>
          <p:nvPr/>
        </p:nvSpPr>
        <p:spPr bwMode="auto">
          <a:xfrm>
            <a:off x="6818313" y="655638"/>
            <a:ext cx="307975" cy="3952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sp>
        <p:nvSpPr>
          <p:cNvPr id="34" name="9"/>
          <p:cNvSpPr/>
          <p:nvPr/>
        </p:nvSpPr>
        <p:spPr>
          <a:xfrm>
            <a:off x="7019925" y="688975"/>
            <a:ext cx="1347788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43" tIns="34272" rIns="68543" bIns="34272" anchor="ctr">
            <a:noAutofit/>
          </a:bodyPr>
          <a:lstStyle/>
          <a:p>
            <a:pPr algn="ctr" fontAlgn="base"/>
            <a:r>
              <a:rPr lang="zh-CN" altLang="en-US" sz="1800" b="1" strike="noStrike" noProof="1" dirty="0">
                <a:solidFill>
                  <a:schemeClr val="tx1"/>
                </a:solidFill>
                <a:latin typeface="德彪钢笔行书字库" pitchFamily="2" charset="-122"/>
                <a:ea typeface="德彪钢笔行书字库" pitchFamily="2" charset="-122"/>
              </a:rPr>
              <a:t>交警观点</a:t>
            </a:r>
            <a:endParaRPr lang="zh-CN" altLang="en-US" sz="1800" b="1" strike="noStrike" noProof="1" dirty="0">
              <a:solidFill>
                <a:schemeClr val="tx1"/>
              </a:solidFill>
              <a:latin typeface="德彪钢笔行书字库" pitchFamily="2" charset="-122"/>
              <a:ea typeface="德彪钢笔行书字库" pitchFamily="2" charset="-122"/>
            </a:endParaRPr>
          </a:p>
        </p:txBody>
      </p:sp>
      <p:sp>
        <p:nvSpPr>
          <p:cNvPr id="35" name="1"/>
          <p:cNvSpPr/>
          <p:nvPr/>
        </p:nvSpPr>
        <p:spPr>
          <a:xfrm rot="10800000">
            <a:off x="7362825" y="1096963"/>
            <a:ext cx="209550" cy="92075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sp>
        <p:nvSpPr>
          <p:cNvPr id="12" name="2"/>
          <p:cNvSpPr/>
          <p:nvPr/>
        </p:nvSpPr>
        <p:spPr>
          <a:xfrm>
            <a:off x="3354388" y="609600"/>
            <a:ext cx="1954213" cy="579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sp>
        <p:nvSpPr>
          <p:cNvPr id="13" name="1"/>
          <p:cNvSpPr>
            <a:spLocks noChangeAspect="1"/>
          </p:cNvSpPr>
          <p:nvPr/>
        </p:nvSpPr>
        <p:spPr bwMode="auto">
          <a:xfrm>
            <a:off x="3459163" y="701675"/>
            <a:ext cx="307975" cy="3952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sp>
        <p:nvSpPr>
          <p:cNvPr id="21" name="9"/>
          <p:cNvSpPr/>
          <p:nvPr/>
        </p:nvSpPr>
        <p:spPr>
          <a:xfrm>
            <a:off x="3767138" y="735013"/>
            <a:ext cx="1347788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43" tIns="34272" rIns="68543" bIns="34272" anchor="ctr">
            <a:noAutofit/>
          </a:bodyPr>
          <a:lstStyle/>
          <a:p>
            <a:pPr algn="ctr" fontAlgn="base"/>
            <a:r>
              <a:rPr lang="zh-CN" altLang="en-US" sz="1800" b="1" strike="noStrike" noProof="1" dirty="0">
                <a:solidFill>
                  <a:schemeClr val="tx1"/>
                </a:solidFill>
                <a:latin typeface="德彪钢笔行书字库" pitchFamily="2" charset="-122"/>
                <a:ea typeface="德彪钢笔行书字库" pitchFamily="2" charset="-122"/>
              </a:rPr>
              <a:t>凌教授观点</a:t>
            </a:r>
            <a:endParaRPr lang="zh-CN" altLang="en-US" sz="1800" b="1" strike="noStrike" noProof="1" dirty="0">
              <a:solidFill>
                <a:schemeClr val="tx1"/>
              </a:solidFill>
              <a:latin typeface="德彪钢笔行书字库" pitchFamily="2" charset="-122"/>
              <a:ea typeface="德彪钢笔行书字库" pitchFamily="2" charset="-122"/>
            </a:endParaRPr>
          </a:p>
        </p:txBody>
      </p:sp>
      <p:sp>
        <p:nvSpPr>
          <p:cNvPr id="24" name="1"/>
          <p:cNvSpPr/>
          <p:nvPr/>
        </p:nvSpPr>
        <p:spPr>
          <a:xfrm rot="10800000">
            <a:off x="4064000" y="1189038"/>
            <a:ext cx="211138" cy="9207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327650" y="1189038"/>
            <a:ext cx="14288" cy="2220912"/>
          </a:xfrm>
          <a:prstGeom prst="line">
            <a:avLst/>
          </a:prstGeom>
          <a:ln w="85725" cap="flat" cmpd="sng">
            <a:solidFill>
              <a:srgbClr val="9595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文本框 26"/>
          <p:cNvSpPr txBox="1"/>
          <p:nvPr/>
        </p:nvSpPr>
        <p:spPr>
          <a:xfrm>
            <a:off x="3235325" y="1281430"/>
            <a:ext cx="20923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kern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宪法</a:t>
            </a:r>
            <a:r>
              <a:rPr lang="zh-CN" altLang="en-US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</a:t>
            </a:r>
            <a:r>
              <a:rPr lang="en-US" altLang="zh-CN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40</a:t>
            </a:r>
            <a:r>
              <a:rPr lang="zh-CN" altLang="en-US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条规定，</a:t>
            </a:r>
            <a:r>
              <a:rPr lang="zh-CN" altLang="en-US" b="1" kern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公民的通信自由和通信秘密受法律保护</a:t>
            </a:r>
            <a:r>
              <a:rPr lang="zh-CN" altLang="en-US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通信记录是我个人信息，属于我的隐私，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不能随意查看我的通讯记录！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308600" y="1146175"/>
            <a:ext cx="3943350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根据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甘肃省人大常委会审议通过《甘肃省道路交通安全条例》，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“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因调查交通事故案件需要，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公安机关交通管理部门可以查阅或者复制交通事故当事人通讯记录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，有关单位应当及时、如实、无偿提供，不得伪造、隐匿、转移、销毁。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为了办案需要调用通讯信息，请配合。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9063" y="3495675"/>
            <a:ext cx="5076825" cy="1553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fontAlgn="base">
              <a:buSzTx/>
            </a:pPr>
            <a:r>
              <a:rPr lang="en-US" altLang="zh-CN" sz="1800" b="1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1900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议题情境：</a:t>
            </a:r>
            <a:r>
              <a:rPr lang="zh-CN" altLang="en-US" sz="1900" b="1" strike="noStrike" noProof="1">
                <a:uFillTx/>
                <a:latin typeface="楷体" panose="02010609060101010101" charset="-122"/>
                <a:ea typeface="楷体" panose="02010609060101010101" charset="-122"/>
              </a:rPr>
              <a:t>《山海情》蘑菇种植专家凌教授去甘肃扶贫，发生了车祸，交警调查取证，提出需要调用凌教授的通讯记录，凌教授说通讯记录里有涉及专利的涉密内容，不同意，双方</a:t>
            </a:r>
            <a:r>
              <a:rPr lang="zh-CN" altLang="en-US" sz="1900" b="1" strike="noStrike" noProof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言辞激烈、僵持不下，一度发生肢体冲突</a:t>
            </a:r>
            <a:endParaRPr lang="zh-CN" altLang="en-US" sz="1900" b="1" strike="noStrike" noProof="1">
              <a:solidFill>
                <a:srgbClr val="FF0000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1"/>
          <p:cNvSpPr>
            <a:spLocks noChangeAspect="1"/>
          </p:cNvSpPr>
          <p:nvPr/>
        </p:nvSpPr>
        <p:spPr bwMode="auto">
          <a:xfrm>
            <a:off x="257175" y="3495675"/>
            <a:ext cx="219075" cy="2809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57800" y="3572510"/>
            <a:ext cx="3835400" cy="1476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fontAlgn="base"/>
            <a:r>
              <a:rPr lang="zh-CN" altLang="en-US" sz="1800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议题任务二</a:t>
            </a:r>
            <a:r>
              <a:rPr lang="en-US" altLang="zh-CN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——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我是法治建言者：              </a:t>
            </a:r>
            <a:endParaRPr lang="zh-CN" altLang="en-US" b="1" strike="noStrike" noProof="1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fontAlgn="base"/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针对冲突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焦点，如果你是凌教授，你会怎么做？如果你是交警，会怎么解决？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如果你是路过的法官，看到他们冲突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升级，你有何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建议？</a:t>
            </a:r>
            <a:endParaRPr lang="zh-CN" altLang="en-US" b="1" strike="noStrike" noProof="1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1"/>
          <p:cNvSpPr>
            <a:spLocks noChangeAspect="1"/>
          </p:cNvSpPr>
          <p:nvPr/>
        </p:nvSpPr>
        <p:spPr bwMode="auto">
          <a:xfrm>
            <a:off x="5341938" y="3614738"/>
            <a:ext cx="209550" cy="266700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pic>
        <p:nvPicPr>
          <p:cNvPr id="7784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736600"/>
            <a:ext cx="3103562" cy="258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3" y="655638"/>
            <a:ext cx="3128962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7"/>
          <p:cNvSpPr/>
          <p:nvPr/>
        </p:nvSpPr>
        <p:spPr>
          <a:xfrm>
            <a:off x="5334000" y="3881755"/>
            <a:ext cx="3146425" cy="287655"/>
          </a:xfrm>
          <a:prstGeom prst="roundRect">
            <a:avLst/>
          </a:prstGeom>
          <a:noFill/>
          <a:ln w="79375">
            <a:solidFill>
              <a:srgbClr val="094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矛盾交锋：法治国家怎么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6000" y="1276350"/>
            <a:ext cx="476313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宪法与地方法律法规冲突？？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62200" y="2386330"/>
            <a:ext cx="476313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如何执法、如何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用法？？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3分钟 矣微尘的声音电台 - 秋雨漫漫(1)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45243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1809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8" grpId="1" animBg="1"/>
      <p:bldP spid="12" grpId="1" animBg="1"/>
      <p:bldP spid="13" grpId="1" animBg="1"/>
      <p:bldP spid="21" grpId="1" animBg="1"/>
      <p:bldP spid="24" grpId="1" animBg="1"/>
      <p:bldP spid="32" grpId="1" animBg="1"/>
      <p:bldP spid="33" grpId="1" animBg="1"/>
      <p:bldP spid="34" grpId="1" animBg="1"/>
      <p:bldP spid="35" grpId="1" animBg="1"/>
      <p:bldP spid="27" grpId="1"/>
      <p:bldP spid="37" grpId="1"/>
      <p:bldP spid="4" grpId="1" animBg="1"/>
      <p:bldP spid="8" grpId="0" animBg="1"/>
      <p:bldP spid="8" grpId="1" animBg="1"/>
      <p:bldP spid="6" grpId="0" bldLvl="0" animBg="1"/>
      <p:bldP spid="6" grpId="1" animBg="1"/>
      <p:bldP spid="7" grpId="0" bldLvl="0" animBg="1"/>
      <p:bldP spid="7" grpId="1" animBg="1"/>
      <p:bldP spid="10" grpId="0" bldLvl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3111500" y="628650"/>
            <a:ext cx="5726113" cy="460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</a:rPr>
              <a:t>矛盾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</a:rPr>
              <a:t>交锋：交警可以查通讯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</a:rPr>
              <a:t>记录吗？</a:t>
            </a:r>
            <a:endParaRPr lang="zh-CN" altLang="en-US" sz="240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59108" y="1221105"/>
            <a:ext cx="58324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201</a:t>
            </a:r>
            <a:r>
              <a:rPr lang="en-US" altLang="zh-CN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1</a:t>
            </a:r>
            <a:r>
              <a:rPr lang="zh-CN" altLang="en-US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年</a:t>
            </a:r>
            <a:r>
              <a:rPr lang="en-US" altLang="zh-CN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11</a:t>
            </a:r>
            <a:r>
              <a:rPr lang="zh-CN" altLang="en-US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月</a:t>
            </a:r>
            <a:r>
              <a:rPr lang="en-US" altLang="zh-CN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24</a:t>
            </a:r>
            <a:r>
              <a:rPr lang="zh-CN" altLang="en-US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日，</a:t>
            </a:r>
            <a:r>
              <a:rPr lang="zh-CN" altLang="en-US" sz="2000" b="1" noProof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甘肃省</a:t>
            </a:r>
            <a:r>
              <a:rPr lang="zh-CN" altLang="en-US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人大常委会审议通过《甘肃省道路交通安全条例》时，其中有这样一项规定：</a:t>
            </a:r>
            <a:r>
              <a:rPr lang="en-US" altLang="zh-CN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“</a:t>
            </a:r>
            <a:r>
              <a:rPr lang="zh-CN" altLang="en-US" sz="2000" b="1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因调查交通事故案件需要，公安机关交通管理部门可以查阅或者复制交通事故当事人通讯记录</a:t>
            </a:r>
            <a:r>
              <a:rPr lang="zh-CN" altLang="en-US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，有关单位应当及时、如实、无偿提供，不得伪造、隐匿、转移、销毁。</a:t>
            </a:r>
            <a:r>
              <a:rPr lang="en-US" altLang="zh-CN" sz="20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华文仿宋" pitchFamily="2" charset="-122"/>
              </a:rPr>
              <a:t>”</a:t>
            </a:r>
            <a:endParaRPr lang="en-US" altLang="zh-CN" sz="2000" b="1" noProof="1" dirty="0">
              <a:latin typeface="黑体" panose="02010609060101010101" pitchFamily="49" charset="-122"/>
              <a:ea typeface="黑体" panose="02010609060101010101" pitchFamily="49" charset="-122"/>
              <a:sym typeface="华文仿宋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32100" y="627063"/>
            <a:ext cx="0" cy="4140200"/>
          </a:xfrm>
          <a:prstGeom prst="line">
            <a:avLst/>
          </a:prstGeom>
          <a:ln w="12700">
            <a:solidFill>
              <a:srgbClr val="FFC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722563" y="1676400"/>
            <a:ext cx="23177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722563" y="3752850"/>
            <a:ext cx="23177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7987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3" y="968375"/>
            <a:ext cx="2620962" cy="3757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058794" y="3319144"/>
            <a:ext cx="6191250" cy="1826260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4400" fontAlgn="auto">
              <a:lnSpc>
                <a:spcPct val="120000"/>
              </a:lnSpc>
              <a:buClrTx/>
              <a:buSzTx/>
              <a:buNone/>
              <a:defRPr/>
            </a:pPr>
            <a:r>
              <a:rPr lang="zh-CN" altLang="en-US" sz="2000" b="1" strike="noStrike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宪法</a:t>
            </a:r>
            <a:r>
              <a:rPr lang="zh-CN" altLang="en-US" sz="1800" b="1" strike="noStrike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第</a:t>
            </a:r>
            <a:r>
              <a:rPr lang="en-US" altLang="zh-CN" sz="1800" b="1" strike="noStrike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40</a:t>
            </a:r>
            <a:r>
              <a:rPr lang="zh-CN" altLang="en-US" sz="1800" b="1" strike="noStrike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条：</a:t>
            </a:r>
            <a:r>
              <a:rPr lang="zh-CN" altLang="en-US" sz="2000" b="1" strike="noStrike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中华人民共和国公民的通信自由和通信秘密受法律保护</a:t>
            </a:r>
            <a:r>
              <a:rPr lang="zh-CN" altLang="en-US" sz="1800" b="1" strike="noStrike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。除因国家安全或者追查刑事犯罪的需要，由公安机关或者检察机关依照法律规定的程序对通信进行检查外，任何组织或者个人不得以任何理由侵犯公民的通信自由和通信秘密</a:t>
            </a:r>
            <a:endParaRPr lang="zh-CN" altLang="en-US" sz="1800" b="1" strike="noStrike" kern="0" noProof="1" dirty="0"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矛盾交锋：法治国家怎么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bldLvl="0" animBg="1"/>
      <p:bldP spid="19" grpId="0" bldLvl="0" animBg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200" y="1200150"/>
            <a:ext cx="875157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2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zh-CN" altLang="en-US" sz="2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中国人大网</a:t>
            </a: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首页左侧下方，有一个</a:t>
            </a:r>
            <a:r>
              <a:rPr lang="en-US" altLang="zh-CN" sz="2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审查建议在线提交</a:t>
            </a:r>
            <a:r>
              <a:rPr lang="en-US" altLang="zh-CN" sz="2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的蓝色图标，点击后即可进入全国人大备案审查信息意见建议平台。</a:t>
            </a:r>
            <a:endParaRPr lang="en-US" altLang="zh-CN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V2L{QWWKVHGMUA)8JJ49P4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962150"/>
            <a:ext cx="3298825" cy="2373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)V~8]6_H@4DLW5RA65BX3B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83" y="1961833"/>
            <a:ext cx="7048500" cy="235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733483" y="607378"/>
            <a:ext cx="2436813" cy="5826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合宪性审查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华文仿宋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矛盾交锋：法治国家怎么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324350"/>
            <a:ext cx="8775700" cy="71691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4400" fontAlgn="auto">
              <a:lnSpc>
                <a:spcPts val="2440"/>
              </a:lnSpc>
              <a:buClrTx/>
              <a:buSzTx/>
              <a:buNone/>
              <a:defRPr/>
            </a:pPr>
            <a:r>
              <a:rPr lang="zh-CN" altLang="en-US" sz="2000" b="1" kern="0" noProof="1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后续：全国人大常委会</a:t>
            </a:r>
            <a:r>
              <a:rPr lang="zh-CN" altLang="en-US" sz="2000" b="1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法工委研究认为，该规定涉及公民通信自由及通信秘密，</a:t>
            </a:r>
            <a:r>
              <a:rPr lang="zh-CN" altLang="en-US" sz="2000" b="1" kern="0" noProof="1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缺乏法律依据</a:t>
            </a:r>
            <a:r>
              <a:rPr lang="zh-CN" altLang="en-US" sz="2000" b="1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。</a:t>
            </a:r>
            <a:r>
              <a:rPr lang="en-US" altLang="zh-CN" sz="2000" b="1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2019</a:t>
            </a:r>
            <a:r>
              <a:rPr lang="zh-CN" altLang="en-US" sz="2000" b="1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年</a:t>
            </a:r>
            <a:r>
              <a:rPr lang="en-US" altLang="zh-CN" sz="2000" b="1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3</a:t>
            </a:r>
            <a:r>
              <a:rPr lang="zh-CN" altLang="en-US" sz="2000" b="1" kern="0" noProof="1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月，已向人大常委会发出</a:t>
            </a:r>
            <a:r>
              <a:rPr lang="zh-CN" altLang="en-US" sz="2000" b="1" kern="0" noProof="1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审查意见督促纠正</a:t>
            </a:r>
            <a:endParaRPr lang="zh-CN" altLang="en-US" sz="2000" b="1" kern="0" noProof="1" dirty="0">
              <a:solidFill>
                <a:srgbClr val="FF0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749300" y="503238"/>
            <a:ext cx="7875588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5" tIns="34277" rIns="68555" bIns="34277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54"/>
          <p:cNvSpPr txBox="1"/>
          <p:nvPr/>
        </p:nvSpPr>
        <p:spPr>
          <a:xfrm>
            <a:off x="80963" y="747713"/>
            <a:ext cx="2754312" cy="392112"/>
          </a:xfrm>
          <a:prstGeom prst="rect">
            <a:avLst/>
          </a:prstGeom>
          <a:noFill/>
          <a:ln w="9525">
            <a:noFill/>
          </a:ln>
        </p:spPr>
        <p:txBody>
          <a:bodyPr wrap="square" lIns="68555" tIns="34277" rIns="68555" bIns="34277" anchor="ctr"/>
          <a:p>
            <a:pPr>
              <a:buSzTx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、推进宪法实施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2614295" y="2952750"/>
            <a:ext cx="6308725" cy="1901825"/>
          </a:xfrm>
          <a:prstGeom prst="borderCallout1">
            <a:avLst>
              <a:gd name="adj1" fmla="val 62303"/>
              <a:gd name="adj2" fmla="val 412"/>
              <a:gd name="adj3" fmla="val -17095"/>
              <a:gd name="adj4" fmla="val -16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457200" fontAlgn="base"/>
            <a:r>
              <a:rPr lang="zh-CN" altLang="en-US" sz="2400" b="1" strike="noStrike" noProof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督促纠正“问题法规”506件</a:t>
            </a:r>
            <a:endParaRPr lang="zh-CN" altLang="en-US" sz="2400" b="1" strike="noStrike" noProof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a typeface="仿宋" panose="02010609060101010101" charset="-122"/>
            </a:endParaRPr>
          </a:p>
          <a:p>
            <a:pPr indent="457200" fontAlgn="base"/>
            <a:r>
              <a:rPr lang="zh-CN" altLang="en-US" b="1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全国人大常委会工作报告说，全年</a:t>
            </a:r>
            <a:r>
              <a:rPr lang="zh-CN" altLang="en-US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报送备案</a:t>
            </a:r>
            <a:r>
              <a:rPr lang="zh-CN" altLang="en-US" b="1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的行政法规、地方性法规、司法解释</a:t>
            </a:r>
            <a:r>
              <a:rPr lang="en-US" altLang="zh-CN" b="1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1995</a:t>
            </a:r>
            <a:r>
              <a:rPr lang="zh-CN" altLang="en-US" b="1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件，研究处理公民、组织提出的审查建议</a:t>
            </a:r>
            <a:r>
              <a:rPr lang="en-US" altLang="zh-CN" b="1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138</a:t>
            </a:r>
            <a:r>
              <a:rPr lang="zh-CN" altLang="en-US" b="1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件。经审查，督促制定机关纠正与宪法法律规定和精神相抵触、不符合、不适应的规范性文件</a:t>
            </a:r>
            <a:r>
              <a:rPr lang="en-US" altLang="zh-CN" b="1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506</a:t>
            </a:r>
            <a:r>
              <a:rPr lang="zh-CN" altLang="en-US" b="1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件，维护了国家法制的统一、尊严和权威。</a:t>
            </a:r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矛盾交锋：法治国家怎么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600" y="1283335"/>
            <a:ext cx="86944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595959"/>
                </a:solidFill>
                <a:ea typeface="仿宋" panose="02010609060101010101" charset="-122"/>
                <a:sym typeface="Times New Roman" panose="02020603050405020304" pitchFamily="18" charset="0"/>
              </a:rPr>
              <a:t>       </a:t>
            </a:r>
            <a:r>
              <a:rPr lang="zh-CN" altLang="en-US" sz="2800" b="1" dirty="0">
                <a:solidFill>
                  <a:srgbClr val="595959"/>
                </a:solidFill>
                <a:ea typeface="仿宋" panose="02010609060101010101" charset="-122"/>
                <a:sym typeface="Times New Roman" panose="02020603050405020304" pitchFamily="18" charset="0"/>
              </a:rPr>
              <a:t>加强宪法实施和监督，落实</a:t>
            </a:r>
            <a:r>
              <a:rPr lang="zh-CN" altLang="en-US" sz="2800" b="1" dirty="0">
                <a:solidFill>
                  <a:srgbClr val="FF0000"/>
                </a:solidFill>
                <a:ea typeface="仿宋" panose="02010609060101010101" charset="-122"/>
                <a:sym typeface="Times New Roman" panose="02020603050405020304" pitchFamily="18" charset="0"/>
              </a:rPr>
              <a:t>宪法解释程序</a:t>
            </a:r>
            <a:r>
              <a:rPr lang="zh-CN" altLang="en-US" sz="2800" b="1" dirty="0">
                <a:solidFill>
                  <a:srgbClr val="595959"/>
                </a:solidFill>
                <a:ea typeface="仿宋" panose="02010609060101010101" charset="-122"/>
                <a:sym typeface="Times New Roman" panose="02020603050405020304" pitchFamily="18" charset="0"/>
              </a:rPr>
              <a:t>机制，推进</a:t>
            </a:r>
            <a:r>
              <a:rPr lang="zh-CN" altLang="en-US" sz="2800" b="1" dirty="0">
                <a:solidFill>
                  <a:srgbClr val="FF0000"/>
                </a:solidFill>
                <a:ea typeface="仿宋" panose="02010609060101010101" charset="-122"/>
                <a:sym typeface="Times New Roman" panose="02020603050405020304" pitchFamily="18" charset="0"/>
              </a:rPr>
              <a:t>合宪性审査工作</a:t>
            </a:r>
            <a:r>
              <a:rPr lang="zh-CN" altLang="en-US" sz="2800" b="1" dirty="0">
                <a:solidFill>
                  <a:srgbClr val="595959"/>
                </a:solidFill>
                <a:ea typeface="仿宋" panose="02010609060101010101" charset="-122"/>
                <a:sym typeface="Times New Roman" panose="02020603050405020304" pitchFamily="18" charset="0"/>
              </a:rPr>
              <a:t>，加强</a:t>
            </a:r>
            <a:r>
              <a:rPr lang="zh-CN" altLang="en-US" sz="2800" b="1" dirty="0">
                <a:solidFill>
                  <a:srgbClr val="FF0000"/>
                </a:solidFill>
                <a:ea typeface="仿宋" panose="02010609060101010101" charset="-122"/>
                <a:sym typeface="Times New Roman" panose="02020603050405020304" pitchFamily="18" charset="0"/>
              </a:rPr>
              <a:t>备案审査制度</a:t>
            </a:r>
            <a:r>
              <a:rPr lang="zh-CN" altLang="en-US" sz="2800" b="1" dirty="0">
                <a:solidFill>
                  <a:srgbClr val="595959"/>
                </a:solidFill>
                <a:ea typeface="仿宋" panose="02010609060101010101" charset="-122"/>
                <a:sym typeface="Times New Roman" panose="02020603050405020304" pitchFamily="18" charset="0"/>
              </a:rPr>
              <a:t>和能力建设，依法</a:t>
            </a:r>
            <a:r>
              <a:rPr lang="zh-CN" altLang="en-US" sz="2800" b="1" dirty="0">
                <a:solidFill>
                  <a:srgbClr val="FF0000"/>
                </a:solidFill>
                <a:ea typeface="仿宋" panose="02010609060101010101" charset="-122"/>
                <a:sym typeface="Times New Roman" panose="02020603050405020304" pitchFamily="18" charset="0"/>
              </a:rPr>
              <a:t>撤销和纠正</a:t>
            </a:r>
            <a:r>
              <a:rPr lang="zh-CN" altLang="en-US" sz="2800" b="1" dirty="0">
                <a:solidFill>
                  <a:srgbClr val="595959"/>
                </a:solidFill>
                <a:ea typeface="仿宋" panose="02010609060101010101" charset="-122"/>
                <a:sym typeface="Times New Roman" panose="02020603050405020304" pitchFamily="18" charset="0"/>
              </a:rPr>
              <a:t>违宪违法的规范性文件。</a:t>
            </a:r>
            <a:endParaRPr lang="zh-CN" altLang="en-US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20" grpId="0" bldLvl="0" animBg="1"/>
      <p:bldP spid="4" grpId="0" bldLvl="0" animBg="1"/>
      <p:bldP spid="4" grpId="1" animBg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内容占位符 10"/>
          <p:cNvSpPr>
            <a:spLocks noGrp="1"/>
          </p:cNvSpPr>
          <p:nvPr>
            <p:ph sz="half" idx="4294967295"/>
          </p:nvPr>
        </p:nvSpPr>
        <p:spPr>
          <a:xfrm>
            <a:off x="3733483" y="577533"/>
            <a:ext cx="8891587" cy="471170"/>
          </a:xfrm>
        </p:spPr>
        <p:txBody>
          <a:bodyPr wrap="square" anchor="t">
            <a:spAutoFit/>
          </a:bodyPr>
          <a:lstStyle>
            <a:lvl1pPr lvl="0">
              <a:buClr>
                <a:schemeClr val="bg2"/>
              </a:buClr>
              <a:buSzPct val="80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80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80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80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Pct val="80000"/>
              <a:buFont typeface="Wingdings" panose="05000000000000000000" pitchFamily="2" charset="2"/>
              <a:defRPr sz="1800"/>
            </a:lvl5pPr>
          </a:lstStyle>
          <a:p>
            <a:pPr marL="0" lvl="0" indent="0" algn="just" latinLnBrk="0">
              <a:lnSpc>
                <a:spcPts val="2965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2"/>
                </a:solidFill>
                <a:latin typeface="仿宋" panose="02010609060101010101" charset="-122"/>
                <a:ea typeface="仿宋" panose="02010609060101010101" charset="-122"/>
                <a:sym typeface="Times New Roman" panose="02020603050405020304" pitchFamily="18" charset="0"/>
              </a:rPr>
              <a:t>部门齐全、层次分明、结构协调、体例科学</a:t>
            </a:r>
            <a:endParaRPr lang="zh-CN" altLang="en-US" sz="2000" b="1" dirty="0">
              <a:solidFill>
                <a:schemeClr val="bg2"/>
              </a:solidFill>
              <a:latin typeface="仿宋" panose="02010609060101010101" charset="-122"/>
              <a:ea typeface="仿宋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5" name="TextBox 54"/>
          <p:cNvSpPr txBox="1"/>
          <p:nvPr/>
        </p:nvSpPr>
        <p:spPr>
          <a:xfrm>
            <a:off x="167958" y="617220"/>
            <a:ext cx="3756025" cy="392113"/>
          </a:xfrm>
          <a:prstGeom prst="rect">
            <a:avLst/>
          </a:prstGeom>
          <a:noFill/>
          <a:ln w="9525">
            <a:noFill/>
          </a:ln>
        </p:spPr>
        <p:txBody>
          <a:bodyPr wrap="square" lIns="68555" tIns="34277" rIns="68555" bIns="34277" anchor="ctr"/>
          <a:p>
            <a:pPr>
              <a:buSzTx/>
            </a:pP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2、建立完备的法律体系</a:t>
            </a:r>
            <a:endParaRPr lang="zh-CN" alt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矛盾交锋：法治国家怎么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6445726" y="1352550"/>
            <a:ext cx="2620804" cy="2740343"/>
            <a:chOff x="13860" y="3292"/>
            <a:chExt cx="5503" cy="5754"/>
          </a:xfrm>
        </p:grpSpPr>
        <p:grpSp>
          <p:nvGrpSpPr>
            <p:cNvPr id="4220" name="Shape 4220"/>
            <p:cNvGrpSpPr/>
            <p:nvPr>
              <p:custDataLst>
                <p:tags r:id="rId2"/>
              </p:custDataLst>
            </p:nvPr>
          </p:nvGrpSpPr>
          <p:grpSpPr>
            <a:xfrm>
              <a:off x="13860" y="3292"/>
              <a:ext cx="5503" cy="5754"/>
              <a:chOff x="658367" y="1749370"/>
              <a:chExt cx="3232151" cy="2651555"/>
            </a:xfrm>
          </p:grpSpPr>
          <p:grpSp>
            <p:nvGrpSpPr>
              <p:cNvPr id="4221" name="Shape 4221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658367" y="3037322"/>
                <a:ext cx="3232151" cy="1363603"/>
                <a:chOff x="717550" y="3769521"/>
                <a:chExt cx="5596163" cy="2360951"/>
              </a:xfrm>
            </p:grpSpPr>
            <p:sp>
              <p:nvSpPr>
                <p:cNvPr id="4222" name="Shape 422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717550" y="3769521"/>
                  <a:ext cx="5596163" cy="23609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60000" y="119999"/>
                      </a:moveTo>
                      <a:lnTo>
                        <a:pt x="120000" y="65676"/>
                      </a:lnTo>
                      <a:lnTo>
                        <a:pt x="111149" y="36165"/>
                      </a:lnTo>
                      <a:lnTo>
                        <a:pt x="60000" y="0"/>
                      </a:lnTo>
                      <a:lnTo>
                        <a:pt x="60000" y="0"/>
                      </a:lnTo>
                      <a:lnTo>
                        <a:pt x="60000" y="0"/>
                      </a:lnTo>
                      <a:lnTo>
                        <a:pt x="60000" y="0"/>
                      </a:lnTo>
                      <a:lnTo>
                        <a:pt x="60000" y="0"/>
                      </a:lnTo>
                      <a:lnTo>
                        <a:pt x="8850" y="36165"/>
                      </a:lnTo>
                      <a:lnTo>
                        <a:pt x="0" y="65676"/>
                      </a:lnTo>
                      <a:lnTo>
                        <a:pt x="60000" y="119999"/>
                      </a:lnTo>
                      <a:lnTo>
                        <a:pt x="60000" y="119999"/>
                      </a:lnTo>
                      <a:lnTo>
                        <a:pt x="60000" y="119999"/>
                      </a:lnTo>
                      <a:lnTo>
                        <a:pt x="60000" y="119999"/>
                      </a:lnTo>
                      <a:lnTo>
                        <a:pt x="60000" y="119999"/>
                      </a:lnTo>
                      <a:close/>
                    </a:path>
                  </a:pathLst>
                </a:custGeom>
                <a:solidFill>
                  <a:srgbClr val="2A4517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  <p:sp>
              <p:nvSpPr>
                <p:cNvPr id="4223" name="Shape 4223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3515632" y="4481060"/>
                  <a:ext cx="2798082" cy="16494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120000" y="42242"/>
                      </a:moveTo>
                      <a:lnTo>
                        <a:pt x="102299" y="0"/>
                      </a:lnTo>
                      <a:lnTo>
                        <a:pt x="0" y="53542"/>
                      </a:lnTo>
                      <a:lnTo>
                        <a:pt x="0" y="53542"/>
                      </a:lnTo>
                      <a:lnTo>
                        <a:pt x="0" y="120000"/>
                      </a:lnTo>
                      <a:lnTo>
                        <a:pt x="0" y="120000"/>
                      </a:lnTo>
                      <a:lnTo>
                        <a:pt x="120000" y="42242"/>
                      </a:lnTo>
                      <a:close/>
                    </a:path>
                  </a:pathLst>
                </a:custGeom>
                <a:solidFill>
                  <a:srgbClr val="497A5F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  <p:sp>
              <p:nvSpPr>
                <p:cNvPr id="4224" name="Shape 4224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17550" y="4481060"/>
                  <a:ext cx="2798082" cy="16494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17700" y="0"/>
                      </a:moveTo>
                      <a:lnTo>
                        <a:pt x="0" y="42242"/>
                      </a:lnTo>
                      <a:lnTo>
                        <a:pt x="120000" y="120000"/>
                      </a:lnTo>
                      <a:lnTo>
                        <a:pt x="120000" y="53542"/>
                      </a:lnTo>
                      <a:lnTo>
                        <a:pt x="17700" y="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  <p:sp>
              <p:nvSpPr>
                <p:cNvPr id="4225" name="Shape 4225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515632" y="4481060"/>
                  <a:ext cx="2798082" cy="16494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120000" y="42242"/>
                      </a:moveTo>
                      <a:lnTo>
                        <a:pt x="102299" y="0"/>
                      </a:lnTo>
                      <a:lnTo>
                        <a:pt x="0" y="53542"/>
                      </a:lnTo>
                      <a:lnTo>
                        <a:pt x="0" y="53542"/>
                      </a:lnTo>
                      <a:lnTo>
                        <a:pt x="0" y="120000"/>
                      </a:lnTo>
                      <a:lnTo>
                        <a:pt x="0" y="120000"/>
                      </a:lnTo>
                      <a:lnTo>
                        <a:pt x="120000" y="42242"/>
                      </a:lnTo>
                      <a:close/>
                    </a:path>
                  </a:pathLst>
                </a:custGeom>
                <a:solidFill>
                  <a:srgbClr val="3F6823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</p:grpSp>
          <p:grpSp>
            <p:nvGrpSpPr>
              <p:cNvPr id="4226" name="Shape 4226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925364" y="2766481"/>
                <a:ext cx="2698586" cy="1044490"/>
                <a:chOff x="1179829" y="3300585"/>
                <a:chExt cx="4672345" cy="1808435"/>
              </a:xfrm>
            </p:grpSpPr>
            <p:sp>
              <p:nvSpPr>
                <p:cNvPr id="4227" name="Shape 422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179829" y="3300585"/>
                  <a:ext cx="4672345" cy="18084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109400" y="35386"/>
                      </a:moveTo>
                      <a:lnTo>
                        <a:pt x="59990" y="0"/>
                      </a:lnTo>
                      <a:lnTo>
                        <a:pt x="10580" y="35386"/>
                      </a:lnTo>
                      <a:lnTo>
                        <a:pt x="0" y="73815"/>
                      </a:lnTo>
                      <a:lnTo>
                        <a:pt x="59990" y="120000"/>
                      </a:lnTo>
                      <a:lnTo>
                        <a:pt x="120000" y="73815"/>
                      </a:lnTo>
                      <a:lnTo>
                        <a:pt x="109400" y="35386"/>
                      </a:lnTo>
                      <a:close/>
                    </a:path>
                  </a:pathLst>
                </a:custGeom>
                <a:solidFill>
                  <a:srgbClr val="344F1B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  <p:sp>
              <p:nvSpPr>
                <p:cNvPr id="4228" name="Shape 4228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179829" y="3833871"/>
                  <a:ext cx="4672345" cy="12751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109400" y="0"/>
                      </a:moveTo>
                      <a:lnTo>
                        <a:pt x="59990" y="34106"/>
                      </a:lnTo>
                      <a:lnTo>
                        <a:pt x="10580" y="0"/>
                      </a:lnTo>
                      <a:lnTo>
                        <a:pt x="0" y="54501"/>
                      </a:lnTo>
                      <a:lnTo>
                        <a:pt x="59990" y="120000"/>
                      </a:lnTo>
                      <a:lnTo>
                        <a:pt x="120000" y="54501"/>
                      </a:lnTo>
                      <a:lnTo>
                        <a:pt x="109400" y="0"/>
                      </a:lnTo>
                      <a:close/>
                    </a:path>
                  </a:pathLst>
                </a:custGeom>
                <a:solidFill>
                  <a:srgbClr val="EBE61A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  <p:sp>
              <p:nvSpPr>
                <p:cNvPr id="4229" name="Shape 4229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3515632" y="3833871"/>
                  <a:ext cx="2336542" cy="12751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0" y="120000"/>
                      </a:moveTo>
                      <a:lnTo>
                        <a:pt x="120000" y="54501"/>
                      </a:lnTo>
                      <a:lnTo>
                        <a:pt x="98803" y="0"/>
                      </a:lnTo>
                      <a:lnTo>
                        <a:pt x="0" y="34106"/>
                      </a:lnTo>
                      <a:lnTo>
                        <a:pt x="0" y="34106"/>
                      </a:lnTo>
                      <a:lnTo>
                        <a:pt x="0" y="12000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rgbClr val="4E7729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</p:grpSp>
          <p:grpSp>
            <p:nvGrpSpPr>
              <p:cNvPr id="4234" name="Shape 4234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1458502" y="1749370"/>
                <a:ext cx="1631881" cy="979943"/>
                <a:chOff x="2102908" y="1539554"/>
                <a:chExt cx="2825447" cy="1696681"/>
              </a:xfrm>
            </p:grpSpPr>
            <p:sp>
              <p:nvSpPr>
                <p:cNvPr id="4235" name="Shape 4235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102908" y="2153393"/>
                  <a:ext cx="2825447" cy="10828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102502" y="42459"/>
                      </a:moveTo>
                      <a:lnTo>
                        <a:pt x="60000" y="0"/>
                      </a:lnTo>
                      <a:lnTo>
                        <a:pt x="17528" y="42459"/>
                      </a:lnTo>
                      <a:lnTo>
                        <a:pt x="0" y="106557"/>
                      </a:lnTo>
                      <a:lnTo>
                        <a:pt x="60000" y="120000"/>
                      </a:lnTo>
                      <a:lnTo>
                        <a:pt x="120000" y="106557"/>
                      </a:lnTo>
                      <a:lnTo>
                        <a:pt x="102502" y="42459"/>
                      </a:lnTo>
                      <a:close/>
                    </a:path>
                  </a:pathLst>
                </a:custGeom>
                <a:solidFill>
                  <a:srgbClr val="456521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  <p:sp>
              <p:nvSpPr>
                <p:cNvPr id="4236" name="Shape 4236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102908" y="1539554"/>
                  <a:ext cx="2825030" cy="15752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102502" y="47815"/>
                      </a:moveTo>
                      <a:lnTo>
                        <a:pt x="60000" y="0"/>
                      </a:lnTo>
                      <a:lnTo>
                        <a:pt x="17528" y="47815"/>
                      </a:lnTo>
                      <a:lnTo>
                        <a:pt x="0" y="120000"/>
                      </a:lnTo>
                      <a:lnTo>
                        <a:pt x="60000" y="113907"/>
                      </a:lnTo>
                      <a:lnTo>
                        <a:pt x="120000" y="120000"/>
                      </a:lnTo>
                      <a:lnTo>
                        <a:pt x="102502" y="47815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  <p:sp>
              <p:nvSpPr>
                <p:cNvPr id="4237" name="Shape 4237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515423" y="1540478"/>
                  <a:ext cx="1412515" cy="15743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0" y="113907"/>
                      </a:moveTo>
                      <a:lnTo>
                        <a:pt x="120000" y="120000"/>
                      </a:lnTo>
                      <a:lnTo>
                        <a:pt x="85005" y="478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13907"/>
                      </a:lnTo>
                      <a:lnTo>
                        <a:pt x="0" y="113907"/>
                      </a:lnTo>
                      <a:close/>
                    </a:path>
                  </a:pathLst>
                </a:custGeom>
                <a:solidFill>
                  <a:srgbClr val="689732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</p:grpSp>
          <p:grpSp>
            <p:nvGrpSpPr>
              <p:cNvPr id="4238" name="Shape 4238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1191933" y="2658618"/>
                <a:ext cx="2165535" cy="562395"/>
                <a:chOff x="1641368" y="3113832"/>
                <a:chExt cx="3749419" cy="973737"/>
              </a:xfrm>
            </p:grpSpPr>
            <p:sp>
              <p:nvSpPr>
                <p:cNvPr id="4239" name="Shape 4239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641368" y="3174846"/>
                  <a:ext cx="3749266" cy="9127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106790" y="1361"/>
                      </a:moveTo>
                      <a:lnTo>
                        <a:pt x="59988" y="0"/>
                      </a:lnTo>
                      <a:lnTo>
                        <a:pt x="13209" y="1361"/>
                      </a:lnTo>
                      <a:lnTo>
                        <a:pt x="0" y="77504"/>
                      </a:lnTo>
                      <a:lnTo>
                        <a:pt x="59988" y="120000"/>
                      </a:lnTo>
                      <a:lnTo>
                        <a:pt x="120000" y="77504"/>
                      </a:lnTo>
                      <a:lnTo>
                        <a:pt x="106790" y="1361"/>
                      </a:lnTo>
                      <a:close/>
                    </a:path>
                  </a:pathLst>
                </a:custGeom>
                <a:solidFill>
                  <a:srgbClr val="3D5920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  <p:sp>
              <p:nvSpPr>
                <p:cNvPr id="4240" name="Shape 4240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641368" y="3113832"/>
                  <a:ext cx="3749419" cy="9734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106790" y="1361"/>
                      </a:moveTo>
                      <a:lnTo>
                        <a:pt x="59988" y="0"/>
                      </a:lnTo>
                      <a:lnTo>
                        <a:pt x="13209" y="1361"/>
                      </a:lnTo>
                      <a:lnTo>
                        <a:pt x="0" y="77504"/>
                      </a:lnTo>
                      <a:lnTo>
                        <a:pt x="59988" y="120000"/>
                      </a:lnTo>
                      <a:lnTo>
                        <a:pt x="120000" y="77504"/>
                      </a:lnTo>
                      <a:lnTo>
                        <a:pt x="106790" y="136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  <p:sp>
              <p:nvSpPr>
                <p:cNvPr id="4241" name="Shape 4241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3515632" y="3174846"/>
                  <a:ext cx="1875003" cy="9127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99" h="119999" extrusionOk="0">
                      <a:moveTo>
                        <a:pt x="0" y="120000"/>
                      </a:moveTo>
                      <a:lnTo>
                        <a:pt x="120000" y="77504"/>
                      </a:lnTo>
                      <a:lnTo>
                        <a:pt x="93585" y="136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000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rgbClr val="5C8631"/>
                </a:solidFill>
                <a:ln>
                  <a:noFill/>
                </a:ln>
              </p:spPr>
              <p:txBody>
                <a:bodyPr lIns="51431" tIns="25706" rIns="51431" bIns="25706" anchor="t" anchorCtr="0">
                  <a:no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  <a:sym typeface="微软雅黑" panose="020B0503020204020204" charset="-122"/>
                  </a:endParaRPr>
                </a:p>
              </p:txBody>
            </p:sp>
          </p:grpSp>
        </p:grpSp>
        <p:sp>
          <p:nvSpPr>
            <p:cNvPr id="2" name="文本框 1"/>
            <p:cNvSpPr txBox="1"/>
            <p:nvPr>
              <p:custDataLst>
                <p:tags r:id="rId20"/>
              </p:custDataLst>
            </p:nvPr>
          </p:nvSpPr>
          <p:spPr>
            <a:xfrm>
              <a:off x="15619" y="3786"/>
              <a:ext cx="1988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100" b="1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宪  法</a:t>
              </a:r>
              <a:endParaRPr lang="zh-CN" altLang="en-US" sz="2100" b="1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21"/>
              </p:custDataLst>
            </p:nvPr>
          </p:nvSpPr>
          <p:spPr>
            <a:xfrm>
              <a:off x="15618" y="5062"/>
              <a:ext cx="1988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100" b="1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法  律</a:t>
              </a:r>
              <a:endParaRPr lang="zh-CN" altLang="en-US" sz="2100" b="1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2"/>
              </p:custDataLst>
            </p:nvPr>
          </p:nvSpPr>
          <p:spPr>
            <a:xfrm>
              <a:off x="15101" y="6486"/>
              <a:ext cx="3210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100" b="1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行政 法规</a:t>
              </a:r>
              <a:endParaRPr lang="zh-CN" altLang="en-US" sz="2100" b="1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23"/>
              </p:custDataLst>
            </p:nvPr>
          </p:nvSpPr>
          <p:spPr>
            <a:xfrm>
              <a:off x="15101" y="7766"/>
              <a:ext cx="3210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100" b="1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地方 法规</a:t>
              </a:r>
              <a:endParaRPr lang="zh-CN" altLang="en-US" sz="2100" b="1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24"/>
            </p:custDataLst>
          </p:nvPr>
        </p:nvSpPr>
        <p:spPr>
          <a:xfrm>
            <a:off x="7128193" y="4476433"/>
            <a:ext cx="1254760" cy="41402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p>
            <a:pPr lvl="0" algn="l"/>
            <a:r>
              <a:rPr lang="zh-CN" altLang="en-US" sz="2100" b="1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新魏" charset="0"/>
              </a:rPr>
              <a:t>法律层级</a:t>
            </a:r>
            <a:endParaRPr lang="en-US" altLang="zh-CN" sz="2100" b="1">
              <a:solidFill>
                <a:sysClr val="window" lastClr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华文新魏" charset="0"/>
            </a:endParaRPr>
          </a:p>
        </p:txBody>
      </p:sp>
      <p:graphicFrame>
        <p:nvGraphicFramePr>
          <p:cNvPr id="12" name="图示 11"/>
          <p:cNvGraphicFramePr/>
          <p:nvPr>
            <p:custDataLst>
              <p:tags r:id="rId25"/>
            </p:custDataLst>
          </p:nvPr>
        </p:nvGraphicFramePr>
        <p:xfrm>
          <a:off x="2891790" y="1151255"/>
          <a:ext cx="3359785" cy="312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13" name="文本框 12"/>
          <p:cNvSpPr txBox="1"/>
          <p:nvPr>
            <p:custDataLst>
              <p:tags r:id="rId31"/>
            </p:custDataLst>
          </p:nvPr>
        </p:nvSpPr>
        <p:spPr>
          <a:xfrm>
            <a:off x="3733483" y="4553109"/>
            <a:ext cx="1254760" cy="41402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lstStyle/>
          <a:p>
            <a:pPr lvl="0" algn="l"/>
            <a:r>
              <a:rPr lang="zh-CN" altLang="en-US" sz="2100" b="1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新魏" charset="0"/>
              </a:rPr>
              <a:t>法律体系</a:t>
            </a:r>
            <a:endParaRPr lang="zh-CN" altLang="en-US" sz="2100" b="1">
              <a:solidFill>
                <a:sysClr val="window" lastClr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华文新魏" charset="0"/>
            </a:endParaRPr>
          </a:p>
        </p:txBody>
      </p:sp>
      <p:grpSp>
        <p:nvGrpSpPr>
          <p:cNvPr id="18" name="组合 17"/>
          <p:cNvGrpSpPr/>
          <p:nvPr>
            <p:custDataLst>
              <p:tags r:id="rId32"/>
            </p:custDataLst>
          </p:nvPr>
        </p:nvGrpSpPr>
        <p:grpSpPr>
          <a:xfrm>
            <a:off x="76200" y="1589405"/>
            <a:ext cx="2723515" cy="3291205"/>
            <a:chOff x="709365" y="2452409"/>
            <a:chExt cx="3246544" cy="2837652"/>
          </a:xfrm>
        </p:grpSpPr>
        <p:sp>
          <p:nvSpPr>
            <p:cNvPr id="19" name="任意多边形 18"/>
            <p:cNvSpPr/>
            <p:nvPr>
              <p:custDataLst>
                <p:tags r:id="rId33"/>
              </p:custDataLst>
            </p:nvPr>
          </p:nvSpPr>
          <p:spPr>
            <a:xfrm>
              <a:off x="709365" y="2452409"/>
              <a:ext cx="3246544" cy="2630431"/>
            </a:xfrm>
            <a:custGeom>
              <a:avLst/>
              <a:gdLst>
                <a:gd name="connsiteX0" fmla="*/ 114471 w 1916857"/>
                <a:gd name="connsiteY0" fmla="*/ 0 h 1430893"/>
                <a:gd name="connsiteX1" fmla="*/ 1802386 w 1916857"/>
                <a:gd name="connsiteY1" fmla="*/ 0 h 1430893"/>
                <a:gd name="connsiteX2" fmla="*/ 1916857 w 1916857"/>
                <a:gd name="connsiteY2" fmla="*/ 114471 h 1430893"/>
                <a:gd name="connsiteX3" fmla="*/ 1916857 w 1916857"/>
                <a:gd name="connsiteY3" fmla="*/ 1430893 h 1430893"/>
                <a:gd name="connsiteX4" fmla="*/ 1916857 w 1916857"/>
                <a:gd name="connsiteY4" fmla="*/ 1430893 h 1430893"/>
                <a:gd name="connsiteX5" fmla="*/ 0 w 1916857"/>
                <a:gd name="connsiteY5" fmla="*/ 1430893 h 1430893"/>
                <a:gd name="connsiteX6" fmla="*/ 0 w 1916857"/>
                <a:gd name="connsiteY6" fmla="*/ 1430893 h 1430893"/>
                <a:gd name="connsiteX7" fmla="*/ 0 w 1916857"/>
                <a:gd name="connsiteY7" fmla="*/ 114471 h 1430893"/>
                <a:gd name="connsiteX8" fmla="*/ 114471 w 1916857"/>
                <a:gd name="connsiteY8" fmla="*/ 0 h 143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6857" h="1430893">
                  <a:moveTo>
                    <a:pt x="114471" y="0"/>
                  </a:moveTo>
                  <a:lnTo>
                    <a:pt x="1802386" y="0"/>
                  </a:lnTo>
                  <a:cubicBezTo>
                    <a:pt x="1865607" y="0"/>
                    <a:pt x="1916857" y="51250"/>
                    <a:pt x="1916857" y="114471"/>
                  </a:cubicBezTo>
                  <a:lnTo>
                    <a:pt x="1916857" y="1430893"/>
                  </a:lnTo>
                  <a:lnTo>
                    <a:pt x="1916857" y="1430893"/>
                  </a:lnTo>
                  <a:lnTo>
                    <a:pt x="0" y="1430893"/>
                  </a:lnTo>
                  <a:lnTo>
                    <a:pt x="0" y="1430893"/>
                  </a:lnTo>
                  <a:lnTo>
                    <a:pt x="0" y="114471"/>
                  </a:lnTo>
                  <a:cubicBezTo>
                    <a:pt x="0" y="51250"/>
                    <a:pt x="51250" y="0"/>
                    <a:pt x="114471" y="0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0795" cap="flat" cmpd="sng" algn="ctr">
              <a:solidFill>
                <a:srgbClr val="C00000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7528" tIns="62293" rIns="37528" bIns="12382" numCol="1" spcCol="127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  <a:spcBef>
                  <a:spcPts val="600"/>
                </a:spcBef>
              </a:pPr>
              <a:endParaRPr lang="en-US" altLang="zh-CN" sz="21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34"/>
              </p:custDataLst>
            </p:nvPr>
          </p:nvSpPr>
          <p:spPr>
            <a:xfrm>
              <a:off x="709365" y="5126908"/>
              <a:ext cx="3246384" cy="163153"/>
            </a:xfrm>
            <a:custGeom>
              <a:avLst/>
              <a:gdLst>
                <a:gd name="connsiteX0" fmla="*/ 0 w 1916857"/>
                <a:gd name="connsiteY0" fmla="*/ 0 h 615284"/>
                <a:gd name="connsiteX1" fmla="*/ 1916857 w 1916857"/>
                <a:gd name="connsiteY1" fmla="*/ 0 h 615284"/>
                <a:gd name="connsiteX2" fmla="*/ 1916857 w 1916857"/>
                <a:gd name="connsiteY2" fmla="*/ 615284 h 615284"/>
                <a:gd name="connsiteX3" fmla="*/ 0 w 1916857"/>
                <a:gd name="connsiteY3" fmla="*/ 615284 h 615284"/>
                <a:gd name="connsiteX4" fmla="*/ 0 w 1916857"/>
                <a:gd name="connsiteY4" fmla="*/ 0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857" h="615284">
                  <a:moveTo>
                    <a:pt x="0" y="0"/>
                  </a:moveTo>
                  <a:lnTo>
                    <a:pt x="1916857" y="0"/>
                  </a:lnTo>
                  <a:lnTo>
                    <a:pt x="1916857" y="615284"/>
                  </a:lnTo>
                  <a:lnTo>
                    <a:pt x="0" y="615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hueOff val="0"/>
                <a:satOff val="0"/>
                <a:lumOff val="0"/>
                <a:alphaOff val="0"/>
              </a:srgbClr>
            </a:solidFill>
            <a:ln w="10795" cap="flat" cmpd="sng" algn="ctr">
              <a:solidFill>
                <a:srgbClr val="C00000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45720" tIns="0" rIns="440458" bIns="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Trebuchet MS" panose="020B0603020202020204" charset="0"/>
                  <a:ea typeface="华文新魏" charset="0"/>
                  <a:cs typeface="Arial" panose="020B0604020202020204" pitchFamily="34" charset="0"/>
                </a:defRPr>
              </a:lvl9pPr>
            </a:lstStyle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35"/>
            </p:custDataLst>
          </p:nvPr>
        </p:nvSpPr>
        <p:spPr>
          <a:xfrm>
            <a:off x="1181735" y="1304290"/>
            <a:ext cx="783590" cy="41402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2100">
                <a:solidFill>
                  <a:sysClr val="window" lastClr="FFFFFF"/>
                </a:solidFill>
                <a:sym typeface="华文新魏" charset="0"/>
              </a:rPr>
              <a:t>拓展</a:t>
            </a:r>
            <a:endParaRPr lang="zh-CN" altLang="en-US" sz="2100">
              <a:solidFill>
                <a:sysClr val="window" lastClr="FFFFFF"/>
              </a:solidFill>
              <a:sym typeface="华文新魏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6"/>
            </p:custDataLst>
          </p:nvPr>
        </p:nvSpPr>
        <p:spPr>
          <a:xfrm>
            <a:off x="43180" y="2266950"/>
            <a:ext cx="2705735" cy="212280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华文新魏" charset="0"/>
              </a:defRPr>
            </a:lvl1pPr>
          </a:lstStyle>
          <a:p>
            <a:pPr>
              <a:lnSpc>
                <a:spcPts val="2640"/>
              </a:lnSpc>
            </a:pPr>
            <a:r>
              <a:rPr lang="en-US" altLang="zh-CN" sz="1950">
                <a:solidFill>
                  <a:sysClr val="windowText" lastClr="000000"/>
                </a:solidFill>
                <a:sym typeface="华文新魏" charset="0"/>
              </a:rPr>
              <a:t>     </a:t>
            </a:r>
            <a:r>
              <a:rPr lang="zh-CN" altLang="en-US" sz="1950">
                <a:solidFill>
                  <a:sysClr val="windowText" lastClr="000000"/>
                </a:solidFill>
                <a:sym typeface="华文新魏" charset="0"/>
              </a:rPr>
              <a:t>涵盖宪法和现行有效法律</a:t>
            </a:r>
            <a:r>
              <a:rPr lang="zh-CN" altLang="en-US" sz="1950">
                <a:solidFill>
                  <a:srgbClr val="FF0000"/>
                </a:solidFill>
                <a:sym typeface="华文新魏" charset="0"/>
              </a:rPr>
              <a:t>275</a:t>
            </a:r>
            <a:r>
              <a:rPr lang="zh-CN" altLang="en-US" sz="1950">
                <a:solidFill>
                  <a:sysClr val="windowText" lastClr="000000"/>
                </a:solidFill>
                <a:sym typeface="华文新魏" charset="0"/>
              </a:rPr>
              <a:t>件，行政法规</a:t>
            </a:r>
            <a:r>
              <a:rPr lang="zh-CN" altLang="en-US" sz="1950">
                <a:solidFill>
                  <a:srgbClr val="FF0000"/>
                </a:solidFill>
                <a:sym typeface="华文新魏" charset="0"/>
              </a:rPr>
              <a:t>609</a:t>
            </a:r>
            <a:r>
              <a:rPr lang="zh-CN" altLang="en-US" sz="1950">
                <a:solidFill>
                  <a:sysClr val="windowText" lastClr="000000"/>
                </a:solidFill>
                <a:sym typeface="华文新魏" charset="0"/>
              </a:rPr>
              <a:t>件，地方性法规、自治条例和单行条例、经济特区法规</a:t>
            </a:r>
            <a:r>
              <a:rPr lang="zh-CN" altLang="en-US" sz="1950">
                <a:solidFill>
                  <a:srgbClr val="FF0000"/>
                </a:solidFill>
                <a:sym typeface="华文新魏" charset="0"/>
              </a:rPr>
              <a:t>16000</a:t>
            </a:r>
            <a:r>
              <a:rPr lang="zh-CN" altLang="en-US" sz="1950">
                <a:solidFill>
                  <a:sysClr val="windowText" lastClr="000000"/>
                </a:solidFill>
                <a:sym typeface="华文新魏" charset="0"/>
              </a:rPr>
              <a:t>余件，司法解释637件</a:t>
            </a:r>
            <a:endParaRPr lang="zh-CN" altLang="en-US" sz="19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uild="p"/>
      <p:bldP spid="11" grpId="1" build="p"/>
      <p:bldP spid="17" grpId="0" bldLvl="0" animBg="1"/>
      <p:bldP spid="3" grpId="0"/>
      <p:bldP spid="3" grpId="1"/>
      <p:bldP spid="13" grpId="1" animBg="1"/>
      <p:bldP spid="13" grpId="2" bldLvl="0" animBg="1"/>
      <p:bldP spid="21" grpId="0" bldLvl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2"/>
          <p:cNvSpPr/>
          <p:nvPr/>
        </p:nvSpPr>
        <p:spPr>
          <a:xfrm>
            <a:off x="6415088" y="609600"/>
            <a:ext cx="1954213" cy="487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sp>
        <p:nvSpPr>
          <p:cNvPr id="33" name="1"/>
          <p:cNvSpPr>
            <a:spLocks noChangeAspect="1"/>
          </p:cNvSpPr>
          <p:nvPr/>
        </p:nvSpPr>
        <p:spPr bwMode="auto">
          <a:xfrm>
            <a:off x="6818313" y="655638"/>
            <a:ext cx="307975" cy="3952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sp>
        <p:nvSpPr>
          <p:cNvPr id="34" name="9"/>
          <p:cNvSpPr/>
          <p:nvPr/>
        </p:nvSpPr>
        <p:spPr>
          <a:xfrm>
            <a:off x="7019925" y="688975"/>
            <a:ext cx="1347788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43" tIns="34272" rIns="68543" bIns="34272" anchor="ctr">
            <a:noAutofit/>
          </a:bodyPr>
          <a:lstStyle/>
          <a:p>
            <a:pPr algn="ctr" fontAlgn="base"/>
            <a:r>
              <a:rPr lang="zh-CN" altLang="en-US" sz="1800" b="1" strike="noStrike" noProof="1" dirty="0">
                <a:solidFill>
                  <a:schemeClr val="tx1"/>
                </a:solidFill>
                <a:latin typeface="德彪钢笔行书字库" pitchFamily="2" charset="-122"/>
                <a:ea typeface="德彪钢笔行书字库" pitchFamily="2" charset="-122"/>
              </a:rPr>
              <a:t>交警观点</a:t>
            </a:r>
            <a:endParaRPr lang="zh-CN" altLang="en-US" sz="1800" b="1" strike="noStrike" noProof="1" dirty="0">
              <a:solidFill>
                <a:schemeClr val="tx1"/>
              </a:solidFill>
              <a:latin typeface="德彪钢笔行书字库" pitchFamily="2" charset="-122"/>
              <a:ea typeface="德彪钢笔行书字库" pitchFamily="2" charset="-122"/>
            </a:endParaRPr>
          </a:p>
        </p:txBody>
      </p:sp>
      <p:sp>
        <p:nvSpPr>
          <p:cNvPr id="35" name="1"/>
          <p:cNvSpPr/>
          <p:nvPr/>
        </p:nvSpPr>
        <p:spPr>
          <a:xfrm rot="10800000">
            <a:off x="7362825" y="1096963"/>
            <a:ext cx="209550" cy="92075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sp>
        <p:nvSpPr>
          <p:cNvPr id="12" name="2"/>
          <p:cNvSpPr/>
          <p:nvPr/>
        </p:nvSpPr>
        <p:spPr>
          <a:xfrm>
            <a:off x="3354388" y="609600"/>
            <a:ext cx="1954213" cy="579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sp>
        <p:nvSpPr>
          <p:cNvPr id="13" name="1"/>
          <p:cNvSpPr>
            <a:spLocks noChangeAspect="1"/>
          </p:cNvSpPr>
          <p:nvPr/>
        </p:nvSpPr>
        <p:spPr bwMode="auto">
          <a:xfrm>
            <a:off x="3459163" y="701675"/>
            <a:ext cx="307975" cy="3952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sp>
        <p:nvSpPr>
          <p:cNvPr id="21" name="9"/>
          <p:cNvSpPr/>
          <p:nvPr/>
        </p:nvSpPr>
        <p:spPr>
          <a:xfrm>
            <a:off x="3767138" y="735013"/>
            <a:ext cx="1347788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43" tIns="34272" rIns="68543" bIns="34272" anchor="ctr">
            <a:noAutofit/>
          </a:bodyPr>
          <a:lstStyle/>
          <a:p>
            <a:pPr algn="ctr" fontAlgn="base"/>
            <a:r>
              <a:rPr lang="zh-CN" altLang="en-US" sz="1800" b="1" strike="noStrike" noProof="1" dirty="0">
                <a:solidFill>
                  <a:schemeClr val="tx1"/>
                </a:solidFill>
                <a:latin typeface="德彪钢笔行书字库" pitchFamily="2" charset="-122"/>
                <a:ea typeface="德彪钢笔行书字库" pitchFamily="2" charset="-122"/>
              </a:rPr>
              <a:t>凌教授观点</a:t>
            </a:r>
            <a:endParaRPr lang="zh-CN" altLang="en-US" sz="1800" b="1" strike="noStrike" noProof="1" dirty="0">
              <a:solidFill>
                <a:schemeClr val="tx1"/>
              </a:solidFill>
              <a:latin typeface="德彪钢笔行书字库" pitchFamily="2" charset="-122"/>
              <a:ea typeface="德彪钢笔行书字库" pitchFamily="2" charset="-122"/>
            </a:endParaRPr>
          </a:p>
        </p:txBody>
      </p:sp>
      <p:sp>
        <p:nvSpPr>
          <p:cNvPr id="24" name="1"/>
          <p:cNvSpPr/>
          <p:nvPr/>
        </p:nvSpPr>
        <p:spPr>
          <a:xfrm rot="10800000">
            <a:off x="4064000" y="1189038"/>
            <a:ext cx="211138" cy="9207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327650" y="1189038"/>
            <a:ext cx="14288" cy="2220912"/>
          </a:xfrm>
          <a:prstGeom prst="line">
            <a:avLst/>
          </a:prstGeom>
          <a:ln w="85725" cap="flat" cmpd="sng">
            <a:solidFill>
              <a:srgbClr val="9595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文本框 26"/>
          <p:cNvSpPr txBox="1"/>
          <p:nvPr/>
        </p:nvSpPr>
        <p:spPr>
          <a:xfrm>
            <a:off x="3235325" y="1281430"/>
            <a:ext cx="20923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kern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宪法</a:t>
            </a:r>
            <a:r>
              <a:rPr lang="zh-CN" altLang="en-US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</a:t>
            </a:r>
            <a:r>
              <a:rPr lang="en-US" altLang="zh-CN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40</a:t>
            </a:r>
            <a:r>
              <a:rPr lang="zh-CN" altLang="en-US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条规定，</a:t>
            </a:r>
            <a:r>
              <a:rPr lang="zh-CN" altLang="en-US" b="1" kern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公民的通信自由和通信秘密受法律保护</a:t>
            </a:r>
            <a:r>
              <a:rPr lang="zh-CN" altLang="en-US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通信记录是我个人信息，属于我的隐私，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不能随意查看我的通讯记录！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308600" y="1146175"/>
            <a:ext cx="3943350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根据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甘肃省人大常委会审议通过《甘肃省道路交通安全条例》，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“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因调查交通事故案件需要，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公安机关交通管理部门可以查阅或者复制交通事故当事人通讯记录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，有关单位应当及时、如实、无偿提供，不得伪造、隐匿、转移、销毁。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为了办案需要调用通讯信息，请配合。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9063" y="3495675"/>
            <a:ext cx="5076825" cy="1553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fontAlgn="base">
              <a:buSzTx/>
            </a:pPr>
            <a:r>
              <a:rPr lang="en-US" altLang="zh-CN" sz="1800" b="1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1900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议题情境：</a:t>
            </a:r>
            <a:r>
              <a:rPr lang="zh-CN" altLang="en-US" sz="1900" b="1" strike="noStrike" noProof="1">
                <a:uFillTx/>
                <a:latin typeface="楷体" panose="02010609060101010101" charset="-122"/>
                <a:ea typeface="楷体" panose="02010609060101010101" charset="-122"/>
              </a:rPr>
              <a:t>《山海情》蘑菇种植专家凌教授去甘肃扶贫，发生了车祸，交警调查取证，提出需要调用凌教授的通讯记录，凌教授说通讯记录里有涉及专利的涉密内容，不同意，双方</a:t>
            </a:r>
            <a:r>
              <a:rPr lang="zh-CN" altLang="en-US" sz="1900" b="1" strike="noStrike" noProof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言辞激烈、僵持不下，一度发生肢体冲突</a:t>
            </a:r>
            <a:endParaRPr lang="zh-CN" altLang="en-US" sz="1900" b="1" strike="noStrike" noProof="1">
              <a:solidFill>
                <a:srgbClr val="FF0000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1"/>
          <p:cNvSpPr>
            <a:spLocks noChangeAspect="1"/>
          </p:cNvSpPr>
          <p:nvPr/>
        </p:nvSpPr>
        <p:spPr bwMode="auto">
          <a:xfrm>
            <a:off x="257175" y="3495675"/>
            <a:ext cx="219075" cy="2809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57800" y="3572510"/>
            <a:ext cx="3835400" cy="1476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fontAlgn="base"/>
            <a:r>
              <a:rPr lang="zh-CN" altLang="en-US" sz="1800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议题任务二</a:t>
            </a:r>
            <a:r>
              <a:rPr lang="en-US" altLang="zh-CN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——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我是法治建言者：              </a:t>
            </a:r>
            <a:endParaRPr lang="zh-CN" altLang="en-US" b="1" strike="noStrike" noProof="1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fontAlgn="base"/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针对冲突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焦点，如果你是凌教授，你会怎么做？如果你是交警，会怎么解决？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如果你是路过的法官，看到他们冲突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升级，你有何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建议？</a:t>
            </a:r>
            <a:endParaRPr lang="zh-CN" altLang="en-US" b="1" strike="noStrike" noProof="1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1"/>
          <p:cNvSpPr>
            <a:spLocks noChangeAspect="1"/>
          </p:cNvSpPr>
          <p:nvPr/>
        </p:nvSpPr>
        <p:spPr bwMode="auto">
          <a:xfrm>
            <a:off x="5341938" y="3614738"/>
            <a:ext cx="209550" cy="266700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pic>
        <p:nvPicPr>
          <p:cNvPr id="7784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736600"/>
            <a:ext cx="3103562" cy="258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3" y="655638"/>
            <a:ext cx="3128962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7"/>
          <p:cNvSpPr/>
          <p:nvPr/>
        </p:nvSpPr>
        <p:spPr>
          <a:xfrm>
            <a:off x="6682105" y="4166870"/>
            <a:ext cx="2121535" cy="287655"/>
          </a:xfrm>
          <a:prstGeom prst="roundRect">
            <a:avLst/>
          </a:prstGeom>
          <a:noFill/>
          <a:ln w="79375">
            <a:solidFill>
              <a:srgbClr val="094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矛盾交锋：法治国家怎么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6000" y="1276350"/>
            <a:ext cx="476313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宪法与地方法律法规冲突？？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62200" y="2386330"/>
            <a:ext cx="476313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如何执法、如何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用法？？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12" grpId="1" animBg="1"/>
      <p:bldP spid="13" grpId="1" animBg="1"/>
      <p:bldP spid="21" grpId="1" animBg="1"/>
      <p:bldP spid="24" grpId="1" animBg="1"/>
      <p:bldP spid="32" grpId="1" animBg="1"/>
      <p:bldP spid="33" grpId="1" animBg="1"/>
      <p:bldP spid="34" grpId="1" animBg="1"/>
      <p:bldP spid="35" grpId="1" animBg="1"/>
      <p:bldP spid="27" grpId="1"/>
      <p:bldP spid="37" grpId="1"/>
      <p:bldP spid="4" grpId="1" animBg="1"/>
      <p:bldP spid="6" grpId="1" animBg="1"/>
      <p:bldP spid="7" grpId="1" animBg="1"/>
      <p:bldP spid="10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54"/>
          <p:cNvSpPr txBox="1"/>
          <p:nvPr/>
        </p:nvSpPr>
        <p:spPr>
          <a:xfrm>
            <a:off x="296863" y="668338"/>
            <a:ext cx="3756025" cy="392112"/>
          </a:xfrm>
          <a:prstGeom prst="rect">
            <a:avLst/>
          </a:prstGeom>
          <a:noFill/>
          <a:ln w="9525">
            <a:noFill/>
          </a:ln>
        </p:spPr>
        <p:txBody>
          <a:bodyPr wrap="square" lIns="68555" tIns="34277" rIns="68555" bIns="34277" anchor="ctr"/>
          <a:p>
            <a:pPr>
              <a:buSzTx/>
            </a:pP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3、完善法律实施机制</a:t>
            </a:r>
            <a:endParaRPr lang="zh-CN" alt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86070" y="668338"/>
            <a:ext cx="3692525" cy="13468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000" b="1" dirty="0">
                <a:latin typeface="华文仿宋" pitchFamily="2" charset="-122"/>
                <a:ea typeface="华文仿宋" pitchFamily="2" charset="-122"/>
                <a:sym typeface="Times New Roman" panose="02020603050405020304" pitchFamily="18" charset="0"/>
              </a:rPr>
              <a:t>（1</a:t>
            </a:r>
            <a:r>
              <a:rPr lang="en-US" altLang="zh-CN" sz="2000" b="1" dirty="0">
                <a:latin typeface="华文仿宋" pitchFamily="2" charset="-122"/>
                <a:ea typeface="华文仿宋" pitchFamily="2" charset="-122"/>
                <a:sym typeface="Times New Roman" panose="02020603050405020304" pitchFamily="18" charset="0"/>
              </a:rPr>
              <a:t>）政府部门</a:t>
            </a:r>
            <a:r>
              <a:rPr lang="zh-CN" altLang="en-US" sz="2800" dirty="0">
                <a:latin typeface="华文仿宋" pitchFamily="2" charset="-122"/>
                <a:ea typeface="华文仿宋" pitchFamily="2" charset="-122"/>
                <a:sym typeface="Times New Roman" panose="02020603050405020304" pitchFamily="18" charset="0"/>
              </a:rPr>
              <a:t>：</a:t>
            </a:r>
            <a:endParaRPr lang="en-US" altLang="zh-CN" sz="2800" dirty="0">
              <a:latin typeface="华文仿宋" pitchFamily="2" charset="-122"/>
              <a:ea typeface="华文仿宋" pitchFamily="2" charset="-122"/>
              <a:sym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依法履行法定职责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，为社会提供优良的公共服务。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3670935"/>
            <a:ext cx="496443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2560"/>
              </a:lnSpc>
            </a:pPr>
            <a:r>
              <a:rPr lang="en-US" altLang="zh-CN" b="1"/>
              <a:t>     </a:t>
            </a:r>
            <a:r>
              <a:rPr lang="zh-CN" altLang="en-US" b="1"/>
              <a:t>《民法典》第一千零三十九条规定：国家机关、承担行政职能的法定机构及其</a:t>
            </a:r>
            <a:r>
              <a:rPr lang="zh-CN" altLang="en-US" b="1">
                <a:solidFill>
                  <a:srgbClr val="FF0000"/>
                </a:solidFill>
              </a:rPr>
              <a:t>工作人员履行职责过程</a:t>
            </a:r>
            <a:r>
              <a:rPr lang="zh-CN" altLang="en-US" b="1"/>
              <a:t>中知悉的自然人的隐私和个人信息，应当</a:t>
            </a:r>
            <a:r>
              <a:rPr lang="zh-CN" altLang="en-US" sz="1800" b="1">
                <a:solidFill>
                  <a:srgbClr val="FF0000"/>
                </a:solidFill>
              </a:rPr>
              <a:t>予以保密</a:t>
            </a:r>
            <a:r>
              <a:rPr lang="zh-CN" altLang="en-US" b="1"/>
              <a:t>，不得泄露或者向他人非法提供。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76200" y="1150620"/>
            <a:ext cx="5022215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2460"/>
              </a:lnSpc>
            </a:pPr>
            <a:r>
              <a:rPr lang="en-US" altLang="zh-CN" sz="1800" b="1"/>
              <a:t>       </a:t>
            </a:r>
            <a:r>
              <a:rPr lang="zh-CN" altLang="en-US" sz="1800" b="1"/>
              <a:t>交警执法程序：</a:t>
            </a:r>
            <a:r>
              <a:rPr lang="zh-CN" altLang="en-US" sz="1800" b="1">
                <a:solidFill>
                  <a:srgbClr val="FF0000"/>
                </a:solidFill>
              </a:rPr>
              <a:t>敬礼、出示执法证、佩戴执法仪、用语规范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705" y="1885950"/>
            <a:ext cx="5069205" cy="166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2460"/>
              </a:lnSpc>
            </a:pPr>
            <a:r>
              <a:rPr lang="en-US" altLang="zh-CN" sz="1800" b="1"/>
              <a:t>      </a:t>
            </a:r>
            <a:r>
              <a:rPr lang="zh-CN" altLang="en-US" sz="1800" b="1"/>
              <a:t>某省《交通行政执法用语规范》规定，交警在要求当事人提供有关资料时，应清楚地告知当事人所依据的法律、法规、规章及所要检查资料的名称，例如，</a:t>
            </a:r>
            <a:r>
              <a:rPr lang="zh-CN" altLang="en-US" sz="1800" b="1">
                <a:solidFill>
                  <a:srgbClr val="FF0000"/>
                </a:solidFill>
              </a:rPr>
              <a:t>根据《</a:t>
            </a:r>
            <a:r>
              <a:rPr lang="en-US" altLang="zh-CN" sz="1800" b="1">
                <a:solidFill>
                  <a:srgbClr val="FF0000"/>
                </a:solidFill>
              </a:rPr>
              <a:t>……</a:t>
            </a:r>
            <a:r>
              <a:rPr lang="zh-CN" altLang="en-US" sz="1800" b="1">
                <a:solidFill>
                  <a:srgbClr val="FF0000"/>
                </a:solidFill>
              </a:rPr>
              <a:t>》（法律、法规、规章的完整名称），请提供</a:t>
            </a:r>
            <a:r>
              <a:rPr lang="en-US" altLang="zh-CN" sz="1800" b="1">
                <a:solidFill>
                  <a:srgbClr val="FF0000"/>
                </a:solidFill>
              </a:rPr>
              <a:t>……</a:t>
            </a:r>
            <a:r>
              <a:rPr lang="zh-CN" altLang="en-US" sz="1800" b="1">
                <a:solidFill>
                  <a:srgbClr val="FF0000"/>
                </a:solidFill>
              </a:rPr>
              <a:t>（资料全称）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矛盾交锋：法治国家怎么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51"/>
          <p:cNvSpPr txBox="1"/>
          <p:nvPr/>
        </p:nvSpPr>
        <p:spPr>
          <a:xfrm>
            <a:off x="5451475" y="3870325"/>
            <a:ext cx="35623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000" b="1" dirty="0">
                <a:latin typeface="华文仿宋" pitchFamily="2" charset="-122"/>
                <a:ea typeface="华文仿宋" pitchFamily="2" charset="-122"/>
                <a:sym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华文仿宋" pitchFamily="2" charset="-122"/>
                <a:ea typeface="华文仿宋" pitchFamily="2" charset="-122"/>
                <a:sym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华文仿宋" pitchFamily="2" charset="-122"/>
                <a:ea typeface="华文仿宋" pitchFamily="2" charset="-122"/>
                <a:sym typeface="Times New Roman" panose="02020603050405020304" pitchFamily="18" charset="0"/>
              </a:rPr>
              <a:t>）社会公众：</a:t>
            </a:r>
            <a:endParaRPr lang="en-US" altLang="zh-CN" sz="2000" b="1" dirty="0">
              <a:latin typeface="华文仿宋" pitchFamily="2" charset="-122"/>
              <a:ea typeface="华文仿宋" pitchFamily="2" charset="-122"/>
              <a:sym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自觉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遵守法律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，依法行使权利、履行义务。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51475" y="1941513"/>
            <a:ext cx="3692525" cy="195580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fontAlgn="base" latinLnBrk="0">
              <a:lnSpc>
                <a:spcPct val="120000"/>
              </a:lnSpc>
            </a:pPr>
            <a:r>
              <a:rPr lang="zh-CN" altLang="en-US" sz="2000" b="1" strike="noStrike" noProof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lt"/>
              </a:rPr>
              <a:t>（</a:t>
            </a:r>
            <a:r>
              <a:rPr lang="en-US" altLang="zh-CN" sz="2000" b="1" strike="noStrike" noProof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1" strike="noStrike" noProof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lt"/>
              </a:rPr>
              <a:t>）司法机关：</a:t>
            </a:r>
            <a:endParaRPr lang="zh-CN" altLang="en-US" sz="2000" b="1" strike="noStrike" noProof="1" dirty="0">
              <a:solidFill>
                <a:schemeClr val="tx1"/>
              </a:solidFill>
              <a:latin typeface="+mn-ea"/>
              <a:ea typeface="+mn-ea"/>
              <a:cs typeface="+mn-ea"/>
              <a:sym typeface="+mn-lt"/>
            </a:endParaRPr>
          </a:p>
          <a:p>
            <a:pPr indent="0" algn="just" fontAlgn="base" latinLnBrk="0">
              <a:lnSpc>
                <a:spcPct val="120000"/>
              </a:lnSpc>
            </a:pPr>
            <a:r>
              <a:rPr lang="zh-CN" altLang="en-US" sz="2000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严格</a:t>
            </a:r>
            <a:r>
              <a:rPr lang="zh-CN" altLang="en-US" sz="2000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公正</a:t>
            </a:r>
            <a:r>
              <a:rPr lang="zh-CN" altLang="en-US" sz="2000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司法，以</a:t>
            </a:r>
            <a:r>
              <a:rPr lang="zh-CN" altLang="en-US" sz="2000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事实</a:t>
            </a:r>
            <a:r>
              <a:rPr lang="zh-CN" altLang="en-US" sz="2000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为依据，以</a:t>
            </a:r>
            <a:r>
              <a:rPr lang="zh-CN" altLang="en-US" sz="2000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法律</a:t>
            </a:r>
            <a:r>
              <a:rPr lang="zh-CN" altLang="en-US" sz="2000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为准绳，定分止争，惩罚犯罪，化解矛盾，努力让人民群众感受到</a:t>
            </a:r>
            <a:r>
              <a:rPr lang="zh-CN" altLang="en-US" sz="2000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公平正义</a:t>
            </a:r>
            <a:r>
              <a:rPr lang="zh-CN" altLang="en-US" sz="2000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。</a:t>
            </a:r>
            <a:endParaRPr lang="zh-CN" altLang="en-US" sz="2000" strike="noStrike" noProof="1" dirty="0">
              <a:solidFill>
                <a:schemeClr val="accent6"/>
              </a:solidFill>
              <a:latin typeface="宋体" panose="02010600030101010101" pitchFamily="2" charset="-122"/>
              <a:cs typeface="+mn-ea"/>
              <a:sym typeface="+mn-lt"/>
            </a:endParaRPr>
          </a:p>
          <a:p>
            <a:pPr indent="0" algn="just" fontAlgn="base" latinLnBrk="0">
              <a:lnSpc>
                <a:spcPct val="120000"/>
              </a:lnSpc>
            </a:pPr>
            <a:r>
              <a:rPr lang="zh-CN" altLang="en-US" sz="100" strike="noStrike" noProof="1" dirty="0">
                <a:solidFill>
                  <a:schemeClr val="accent6"/>
                </a:solidFill>
                <a:latin typeface="+mn-ea"/>
                <a:ea typeface="+mn-ea"/>
                <a:cs typeface="+mn-ea"/>
                <a:sym typeface="+mn-lt"/>
              </a:rPr>
              <a:t>严格公正司法，以事实为依据，以法律为准绳，定分止争，惩罚犯罪，化解矛盾，努力让人民群众感受到公平正义。</a:t>
            </a:r>
            <a:endParaRPr lang="zh-CN" altLang="en-US" sz="100" strike="noStrike" noProof="1" dirty="0">
              <a:solidFill>
                <a:schemeClr val="accent6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/>
      <p:bldP spid="10" grpId="1"/>
      <p:bldP spid="3" grpId="0"/>
      <p:bldP spid="6" grpId="0"/>
      <p:bldP spid="16" grpId="0"/>
      <p:bldP spid="14" grpId="0"/>
      <p:bldP spid="4" grpId="0"/>
      <p:bldP spid="14" grpId="1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7200900" y="0"/>
            <a:ext cx="1948815" cy="51435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136734" y="1667067"/>
            <a:ext cx="785411" cy="785411"/>
          </a:xfrm>
          <a:prstGeom prst="ellipse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2068586" y="2653730"/>
            <a:ext cx="785312" cy="785312"/>
          </a:xfrm>
          <a:prstGeom prst="ellipse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1136733" y="3756150"/>
            <a:ext cx="785411" cy="785411"/>
          </a:xfrm>
          <a:prstGeom prst="ellipse">
            <a:avLst/>
          </a:prstGeom>
        </p:spPr>
      </p:pic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>
            <a:off x="1534000" y="2455454"/>
            <a:ext cx="526904" cy="603931"/>
          </a:xfrm>
          <a:prstGeom prst="line">
            <a:avLst/>
          </a:prstGeom>
          <a:noFill/>
          <a:ln w="6350" cap="flat" cmpd="sng" algn="ctr">
            <a:solidFill>
              <a:srgbClr val="1F74AD"/>
            </a:solidFill>
            <a:prstDash val="solid"/>
            <a:miter lim="800000"/>
          </a:ln>
          <a:effectLst/>
        </p:spPr>
      </p:cxn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2042795" y="1764030"/>
            <a:ext cx="3492500" cy="309880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altLang="zh-CN" sz="2800" b="1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推进宪法实施</a:t>
            </a:r>
            <a:endParaRPr lang="zh-CN" altLang="en-US" sz="2800" b="1" spc="300" dirty="0">
              <a:solidFill>
                <a:srgbClr val="3498D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2977515" y="2766060"/>
            <a:ext cx="4217670" cy="309880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altLang="zh-CN" sz="2800" b="1" spc="300" dirty="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 spc="300" dirty="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建立完备的法律体系</a:t>
            </a:r>
            <a:endParaRPr lang="zh-CN" altLang="en-US" sz="2800" b="1" spc="300" dirty="0">
              <a:solidFill>
                <a:srgbClr val="1AA3A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2042795" y="3820795"/>
            <a:ext cx="5518785" cy="345440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3.完善法律实施机制</a:t>
            </a:r>
            <a:endParaRPr lang="zh-CN" altLang="en-US" sz="2800" b="1" spc="300" dirty="0">
              <a:solidFill>
                <a:srgbClr val="1AA3A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>
            <a:endCxn id="19" idx="7"/>
          </p:cNvCxnSpPr>
          <p:nvPr>
            <p:custDataLst>
              <p:tags r:id="rId13"/>
            </p:custDataLst>
          </p:nvPr>
        </p:nvCxnSpPr>
        <p:spPr>
          <a:xfrm flipH="1">
            <a:off x="1812585" y="3452302"/>
            <a:ext cx="642298" cy="420092"/>
          </a:xfrm>
          <a:prstGeom prst="line">
            <a:avLst/>
          </a:prstGeom>
          <a:noFill/>
          <a:ln w="6350" cap="flat" cmpd="sng" algn="ctr">
            <a:solidFill>
              <a:srgbClr val="1F74AD"/>
            </a:solidFill>
            <a:prstDash val="solid"/>
            <a:miter lim="800000"/>
          </a:ln>
          <a:effectLst/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7"/>
          <a:stretch>
            <a:fillRect/>
          </a:stretch>
        </p:blipFill>
        <p:spPr>
          <a:xfrm>
            <a:off x="387985" y="628015"/>
            <a:ext cx="4954905" cy="633730"/>
          </a:xfrm>
          <a:custGeom>
            <a:avLst/>
            <a:gdLst>
              <a:gd name="connsiteX0" fmla="*/ 0 w 2533732"/>
              <a:gd name="connsiteY0" fmla="*/ 0 h 495224"/>
              <a:gd name="connsiteX1" fmla="*/ 2533732 w 2533732"/>
              <a:gd name="connsiteY1" fmla="*/ 0 h 495224"/>
              <a:gd name="connsiteX2" fmla="*/ 2533732 w 2533732"/>
              <a:gd name="connsiteY2" fmla="*/ 495224 h 495224"/>
              <a:gd name="connsiteX3" fmla="*/ 0 w 2533732"/>
              <a:gd name="connsiteY3" fmla="*/ 495224 h 4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732" h="495224">
                <a:moveTo>
                  <a:pt x="0" y="0"/>
                </a:moveTo>
                <a:lnTo>
                  <a:pt x="2533732" y="0"/>
                </a:lnTo>
                <a:lnTo>
                  <a:pt x="2533732" y="495224"/>
                </a:lnTo>
                <a:lnTo>
                  <a:pt x="0" y="495224"/>
                </a:lnTo>
                <a:close/>
              </a:path>
            </a:pathLst>
          </a:custGeom>
        </p:spPr>
      </p:pic>
      <p:sp>
        <p:nvSpPr>
          <p:cNvPr id="4" name="Rectangle 4"/>
          <p:cNvSpPr txBox="1"/>
          <p:nvPr/>
        </p:nvSpPr>
        <p:spPr>
          <a:xfrm>
            <a:off x="387350" y="739775"/>
            <a:ext cx="445643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68555" tIns="34277" rIns="68555" bIns="34277" anchor="ctr"/>
          <a:p>
            <a:r>
              <a:rPr lang="zh-CN" altLang="en-US" sz="2700" b="1" dirty="0">
                <a:solidFill>
                  <a:srgbClr val="FFFF4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二、法治国家的建设</a:t>
            </a:r>
            <a:r>
              <a:rPr lang="en-US" altLang="zh-CN" sz="2700" b="1" dirty="0">
                <a:solidFill>
                  <a:srgbClr val="FFFF4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zh-CN" altLang="en-US" sz="2700" b="1" dirty="0">
                <a:solidFill>
                  <a:srgbClr val="FFFF4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solidFill>
                  <a:srgbClr val="FFFF4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P87</a:t>
            </a:r>
            <a:r>
              <a:rPr lang="zh-CN" altLang="en-US" sz="2700" b="1" dirty="0">
                <a:solidFill>
                  <a:srgbClr val="FFFF4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endParaRPr lang="zh-CN" altLang="en-US" sz="2700" b="1" dirty="0">
              <a:solidFill>
                <a:srgbClr val="FFFF47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矛盾交锋：法治国家怎么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 bwMode="auto">
          <a:xfrm>
            <a:off x="0" y="5054600"/>
            <a:ext cx="9144000" cy="8731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5" tIns="34277" rIns="68555" bIns="34277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925" r="1692" b="2930"/>
          <a:stretch>
            <a:fillRect/>
          </a:stretch>
        </p:blipFill>
        <p:spPr>
          <a:xfrm>
            <a:off x="6350" y="3328988"/>
            <a:ext cx="9137650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3430588" y="563563"/>
            <a:ext cx="2430463" cy="1736725"/>
          </a:xfrm>
          <a:custGeom>
            <a:avLst/>
            <a:gdLst>
              <a:gd name="T0" fmla="*/ 2442 w 3542"/>
              <a:gd name="T1" fmla="*/ 24 h 2514"/>
              <a:gd name="T2" fmla="*/ 1405 w 3542"/>
              <a:gd name="T3" fmla="*/ 6 h 2514"/>
              <a:gd name="T4" fmla="*/ 951 w 3542"/>
              <a:gd name="T5" fmla="*/ 70 h 2514"/>
              <a:gd name="T6" fmla="*/ 1009 w 3542"/>
              <a:gd name="T7" fmla="*/ 60 h 2514"/>
              <a:gd name="T8" fmla="*/ 1484 w 3542"/>
              <a:gd name="T9" fmla="*/ 85 h 2514"/>
              <a:gd name="T10" fmla="*/ 1892 w 3542"/>
              <a:gd name="T11" fmla="*/ 189 h 2514"/>
              <a:gd name="T12" fmla="*/ 2201 w 3542"/>
              <a:gd name="T13" fmla="*/ 258 h 2514"/>
              <a:gd name="T14" fmla="*/ 2544 w 3542"/>
              <a:gd name="T15" fmla="*/ 246 h 2514"/>
              <a:gd name="T16" fmla="*/ 2442 w 3542"/>
              <a:gd name="T17" fmla="*/ 24 h 2514"/>
              <a:gd name="T18" fmla="*/ 247 w 3542"/>
              <a:gd name="T19" fmla="*/ 353 h 2514"/>
              <a:gd name="T20" fmla="*/ 1065 w 3542"/>
              <a:gd name="T21" fmla="*/ 103 h 2514"/>
              <a:gd name="T22" fmla="*/ 1954 w 3542"/>
              <a:gd name="T23" fmla="*/ 324 h 2514"/>
              <a:gd name="T24" fmla="*/ 2781 w 3542"/>
              <a:gd name="T25" fmla="*/ 544 h 2514"/>
              <a:gd name="T26" fmla="*/ 3006 w 3542"/>
              <a:gd name="T27" fmla="*/ 522 h 2514"/>
              <a:gd name="T28" fmla="*/ 3044 w 3542"/>
              <a:gd name="T29" fmla="*/ 819 h 2514"/>
              <a:gd name="T30" fmla="*/ 3542 w 3542"/>
              <a:gd name="T31" fmla="*/ 1501 h 2514"/>
              <a:gd name="T32" fmla="*/ 3274 w 3542"/>
              <a:gd name="T33" fmla="*/ 1748 h 2514"/>
              <a:gd name="T34" fmla="*/ 2380 w 3542"/>
              <a:gd name="T35" fmla="*/ 2040 h 2514"/>
              <a:gd name="T36" fmla="*/ 2380 w 3542"/>
              <a:gd name="T37" fmla="*/ 2040 h 2514"/>
              <a:gd name="T38" fmla="*/ 2302 w 3542"/>
              <a:gd name="T39" fmla="*/ 2038 h 2514"/>
              <a:gd name="T40" fmla="*/ 2170 w 3542"/>
              <a:gd name="T41" fmla="*/ 2035 h 2514"/>
              <a:gd name="T42" fmla="*/ 1172 w 3542"/>
              <a:gd name="T43" fmla="*/ 2267 h 2514"/>
              <a:gd name="T44" fmla="*/ 843 w 3542"/>
              <a:gd name="T45" fmla="*/ 2499 h 2514"/>
              <a:gd name="T46" fmla="*/ 809 w 3542"/>
              <a:gd name="T47" fmla="*/ 2377 h 2514"/>
              <a:gd name="T48" fmla="*/ 809 w 3542"/>
              <a:gd name="T49" fmla="*/ 2377 h 2514"/>
              <a:gd name="T50" fmla="*/ 802 w 3542"/>
              <a:gd name="T51" fmla="*/ 2353 h 2514"/>
              <a:gd name="T52" fmla="*/ 791 w 3542"/>
              <a:gd name="T53" fmla="*/ 2313 h 2514"/>
              <a:gd name="T54" fmla="*/ 791 w 3542"/>
              <a:gd name="T55" fmla="*/ 2312 h 2514"/>
              <a:gd name="T56" fmla="*/ 247 w 3542"/>
              <a:gd name="T57" fmla="*/ 353 h 2514"/>
              <a:gd name="T58" fmla="*/ 2763 w 3542"/>
              <a:gd name="T59" fmla="*/ 184 h 2514"/>
              <a:gd name="T60" fmla="*/ 2200 w 3542"/>
              <a:gd name="T61" fmla="*/ 273 h 2514"/>
              <a:gd name="T62" fmla="*/ 1547 w 3542"/>
              <a:gd name="T63" fmla="*/ 114 h 2514"/>
              <a:gd name="T64" fmla="*/ 1971 w 3542"/>
              <a:gd name="T65" fmla="*/ 273 h 2514"/>
              <a:gd name="T66" fmla="*/ 2796 w 3542"/>
              <a:gd name="T67" fmla="*/ 490 h 2514"/>
              <a:gd name="T68" fmla="*/ 2774 w 3542"/>
              <a:gd name="T69" fmla="*/ 315 h 2514"/>
              <a:gd name="T70" fmla="*/ 2763 w 3542"/>
              <a:gd name="T71" fmla="*/ 184 h 2514"/>
              <a:gd name="T72" fmla="*/ 221 w 3542"/>
              <a:gd name="T73" fmla="*/ 434 h 2514"/>
              <a:gd name="T74" fmla="*/ 39 w 3542"/>
              <a:gd name="T75" fmla="*/ 607 h 2514"/>
              <a:gd name="T76" fmla="*/ 736 w 3542"/>
              <a:gd name="T77" fmla="*/ 2289 h 2514"/>
              <a:gd name="T78" fmla="*/ 221 w 3542"/>
              <a:gd name="T79" fmla="*/ 434 h 2514"/>
              <a:gd name="T80" fmla="*/ 95 w 3542"/>
              <a:gd name="T81" fmla="*/ 777 h 2514"/>
              <a:gd name="T82" fmla="*/ 0 w 3542"/>
              <a:gd name="T83" fmla="*/ 944 h 2514"/>
              <a:gd name="T84" fmla="*/ 786 w 3542"/>
              <a:gd name="T85" fmla="*/ 2514 h 2514"/>
              <a:gd name="T86" fmla="*/ 797 w 3542"/>
              <a:gd name="T87" fmla="*/ 2503 h 2514"/>
              <a:gd name="T88" fmla="*/ 811 w 3542"/>
              <a:gd name="T89" fmla="*/ 2488 h 2514"/>
              <a:gd name="T90" fmla="*/ 749 w 3542"/>
              <a:gd name="T91" fmla="*/ 2354 h 2514"/>
              <a:gd name="T92" fmla="*/ 749 w 3542"/>
              <a:gd name="T93" fmla="*/ 2354 h 2514"/>
              <a:gd name="T94" fmla="*/ 95 w 3542"/>
              <a:gd name="T95" fmla="*/ 777 h 2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42" h="2514">
                <a:moveTo>
                  <a:pt x="2442" y="24"/>
                </a:moveTo>
                <a:cubicBezTo>
                  <a:pt x="2322" y="151"/>
                  <a:pt x="1650" y="14"/>
                  <a:pt x="1405" y="6"/>
                </a:cubicBezTo>
                <a:cubicBezTo>
                  <a:pt x="1238" y="0"/>
                  <a:pt x="1087" y="25"/>
                  <a:pt x="951" y="70"/>
                </a:cubicBezTo>
                <a:cubicBezTo>
                  <a:pt x="970" y="66"/>
                  <a:pt x="990" y="63"/>
                  <a:pt x="1009" y="60"/>
                </a:cubicBezTo>
                <a:cubicBezTo>
                  <a:pt x="1164" y="35"/>
                  <a:pt x="1331" y="55"/>
                  <a:pt x="1484" y="85"/>
                </a:cubicBezTo>
                <a:cubicBezTo>
                  <a:pt x="1621" y="113"/>
                  <a:pt x="1756" y="151"/>
                  <a:pt x="1892" y="189"/>
                </a:cubicBezTo>
                <a:cubicBezTo>
                  <a:pt x="1989" y="216"/>
                  <a:pt x="2102" y="250"/>
                  <a:pt x="2201" y="258"/>
                </a:cubicBezTo>
                <a:cubicBezTo>
                  <a:pt x="2311" y="267"/>
                  <a:pt x="2430" y="268"/>
                  <a:pt x="2544" y="246"/>
                </a:cubicBezTo>
                <a:cubicBezTo>
                  <a:pt x="2501" y="163"/>
                  <a:pt x="2465" y="87"/>
                  <a:pt x="2442" y="24"/>
                </a:cubicBezTo>
                <a:close/>
                <a:moveTo>
                  <a:pt x="247" y="353"/>
                </a:moveTo>
                <a:cubicBezTo>
                  <a:pt x="332" y="289"/>
                  <a:pt x="618" y="103"/>
                  <a:pt x="1065" y="103"/>
                </a:cubicBezTo>
                <a:cubicBezTo>
                  <a:pt x="1349" y="103"/>
                  <a:pt x="1648" y="177"/>
                  <a:pt x="1954" y="324"/>
                </a:cubicBezTo>
                <a:cubicBezTo>
                  <a:pt x="2258" y="470"/>
                  <a:pt x="2536" y="544"/>
                  <a:pt x="2781" y="544"/>
                </a:cubicBezTo>
                <a:cubicBezTo>
                  <a:pt x="2859" y="544"/>
                  <a:pt x="2935" y="537"/>
                  <a:pt x="3006" y="522"/>
                </a:cubicBezTo>
                <a:cubicBezTo>
                  <a:pt x="3004" y="589"/>
                  <a:pt x="3009" y="694"/>
                  <a:pt x="3044" y="819"/>
                </a:cubicBezTo>
                <a:cubicBezTo>
                  <a:pt x="3095" y="1004"/>
                  <a:pt x="3223" y="1268"/>
                  <a:pt x="3542" y="1501"/>
                </a:cubicBezTo>
                <a:cubicBezTo>
                  <a:pt x="3495" y="1557"/>
                  <a:pt x="3405" y="1653"/>
                  <a:pt x="3274" y="1748"/>
                </a:cubicBezTo>
                <a:cubicBezTo>
                  <a:pt x="3091" y="1881"/>
                  <a:pt x="2787" y="2040"/>
                  <a:pt x="2380" y="2040"/>
                </a:cubicBezTo>
                <a:lnTo>
                  <a:pt x="2380" y="2040"/>
                </a:lnTo>
                <a:cubicBezTo>
                  <a:pt x="2354" y="2040"/>
                  <a:pt x="2328" y="2040"/>
                  <a:pt x="2302" y="2038"/>
                </a:cubicBezTo>
                <a:cubicBezTo>
                  <a:pt x="2258" y="2036"/>
                  <a:pt x="2213" y="2035"/>
                  <a:pt x="2170" y="2035"/>
                </a:cubicBezTo>
                <a:cubicBezTo>
                  <a:pt x="1797" y="2035"/>
                  <a:pt x="1462" y="2113"/>
                  <a:pt x="1172" y="2267"/>
                </a:cubicBezTo>
                <a:cubicBezTo>
                  <a:pt x="1014" y="2352"/>
                  <a:pt x="905" y="2441"/>
                  <a:pt x="843" y="2499"/>
                </a:cubicBezTo>
                <a:lnTo>
                  <a:pt x="809" y="2377"/>
                </a:lnTo>
                <a:lnTo>
                  <a:pt x="809" y="2377"/>
                </a:lnTo>
                <a:lnTo>
                  <a:pt x="802" y="2353"/>
                </a:lnTo>
                <a:lnTo>
                  <a:pt x="791" y="2313"/>
                </a:lnTo>
                <a:lnTo>
                  <a:pt x="791" y="2312"/>
                </a:lnTo>
                <a:lnTo>
                  <a:pt x="247" y="353"/>
                </a:lnTo>
                <a:close/>
                <a:moveTo>
                  <a:pt x="2763" y="184"/>
                </a:moveTo>
                <a:cubicBezTo>
                  <a:pt x="2596" y="277"/>
                  <a:pt x="2392" y="289"/>
                  <a:pt x="2200" y="273"/>
                </a:cubicBezTo>
                <a:cubicBezTo>
                  <a:pt x="2056" y="261"/>
                  <a:pt x="1808" y="172"/>
                  <a:pt x="1547" y="114"/>
                </a:cubicBezTo>
                <a:cubicBezTo>
                  <a:pt x="1680" y="150"/>
                  <a:pt x="1821" y="201"/>
                  <a:pt x="1971" y="273"/>
                </a:cubicBezTo>
                <a:cubicBezTo>
                  <a:pt x="2310" y="436"/>
                  <a:pt x="2581" y="492"/>
                  <a:pt x="2796" y="490"/>
                </a:cubicBezTo>
                <a:cubicBezTo>
                  <a:pt x="2786" y="435"/>
                  <a:pt x="2779" y="377"/>
                  <a:pt x="2774" y="315"/>
                </a:cubicBezTo>
                <a:lnTo>
                  <a:pt x="2763" y="184"/>
                </a:lnTo>
                <a:close/>
                <a:moveTo>
                  <a:pt x="221" y="434"/>
                </a:moveTo>
                <a:cubicBezTo>
                  <a:pt x="128" y="509"/>
                  <a:pt x="66" y="575"/>
                  <a:pt x="39" y="607"/>
                </a:cubicBezTo>
                <a:lnTo>
                  <a:pt x="736" y="2289"/>
                </a:lnTo>
                <a:lnTo>
                  <a:pt x="221" y="434"/>
                </a:lnTo>
                <a:close/>
                <a:moveTo>
                  <a:pt x="95" y="777"/>
                </a:moveTo>
                <a:cubicBezTo>
                  <a:pt x="31" y="876"/>
                  <a:pt x="0" y="944"/>
                  <a:pt x="0" y="944"/>
                </a:cubicBezTo>
                <a:lnTo>
                  <a:pt x="786" y="2514"/>
                </a:lnTo>
                <a:cubicBezTo>
                  <a:pt x="786" y="2514"/>
                  <a:pt x="790" y="2510"/>
                  <a:pt x="797" y="2503"/>
                </a:cubicBezTo>
                <a:lnTo>
                  <a:pt x="811" y="2488"/>
                </a:lnTo>
                <a:lnTo>
                  <a:pt x="749" y="2354"/>
                </a:lnTo>
                <a:lnTo>
                  <a:pt x="749" y="2354"/>
                </a:lnTo>
                <a:lnTo>
                  <a:pt x="95" y="7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55" tIns="34277" rIns="68555" bIns="34277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8138" y="989013"/>
            <a:ext cx="842962" cy="841375"/>
            <a:chOff x="5533479" y="1316877"/>
            <a:chExt cx="1122744" cy="1122744"/>
          </a:xfrm>
        </p:grpSpPr>
        <p:sp>
          <p:nvSpPr>
            <p:cNvPr id="43" name="任意多边形: 形状 42"/>
            <p:cNvSpPr/>
            <p:nvPr/>
          </p:nvSpPr>
          <p:spPr bwMode="auto">
            <a:xfrm>
              <a:off x="5533479" y="1316877"/>
              <a:ext cx="1122744" cy="1122744"/>
            </a:xfrm>
            <a:custGeom>
              <a:avLst/>
              <a:gdLst>
                <a:gd name="connsiteX0" fmla="*/ 417327 w 834654"/>
                <a:gd name="connsiteY0" fmla="*/ 47625 h 834654"/>
                <a:gd name="connsiteX1" fmla="*/ 47625 w 834654"/>
                <a:gd name="connsiteY1" fmla="*/ 417327 h 834654"/>
                <a:gd name="connsiteX2" fmla="*/ 417327 w 834654"/>
                <a:gd name="connsiteY2" fmla="*/ 787029 h 834654"/>
                <a:gd name="connsiteX3" fmla="*/ 787029 w 834654"/>
                <a:gd name="connsiteY3" fmla="*/ 417327 h 834654"/>
                <a:gd name="connsiteX4" fmla="*/ 417327 w 834654"/>
                <a:gd name="connsiteY4" fmla="*/ 47625 h 834654"/>
                <a:gd name="connsiteX5" fmla="*/ 417327 w 834654"/>
                <a:gd name="connsiteY5" fmla="*/ 0 h 834654"/>
                <a:gd name="connsiteX6" fmla="*/ 834654 w 834654"/>
                <a:gd name="connsiteY6" fmla="*/ 417327 h 834654"/>
                <a:gd name="connsiteX7" fmla="*/ 417327 w 834654"/>
                <a:gd name="connsiteY7" fmla="*/ 834654 h 834654"/>
                <a:gd name="connsiteX8" fmla="*/ 0 w 834654"/>
                <a:gd name="connsiteY8" fmla="*/ 417327 h 834654"/>
                <a:gd name="connsiteX9" fmla="*/ 417327 w 834654"/>
                <a:gd name="connsiteY9" fmla="*/ 0 h 83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4654" h="834654">
                  <a:moveTo>
                    <a:pt x="417327" y="47625"/>
                  </a:moveTo>
                  <a:cubicBezTo>
                    <a:pt x="213146" y="47625"/>
                    <a:pt x="47625" y="213146"/>
                    <a:pt x="47625" y="417327"/>
                  </a:cubicBezTo>
                  <a:cubicBezTo>
                    <a:pt x="47625" y="621508"/>
                    <a:pt x="213146" y="787029"/>
                    <a:pt x="417327" y="787029"/>
                  </a:cubicBezTo>
                  <a:cubicBezTo>
                    <a:pt x="621508" y="787029"/>
                    <a:pt x="787029" y="621508"/>
                    <a:pt x="787029" y="417327"/>
                  </a:cubicBezTo>
                  <a:cubicBezTo>
                    <a:pt x="787029" y="213146"/>
                    <a:pt x="621508" y="47625"/>
                    <a:pt x="417327" y="47625"/>
                  </a:cubicBezTo>
                  <a:close/>
                  <a:moveTo>
                    <a:pt x="417327" y="0"/>
                  </a:moveTo>
                  <a:cubicBezTo>
                    <a:pt x="647810" y="0"/>
                    <a:pt x="834654" y="186844"/>
                    <a:pt x="834654" y="417327"/>
                  </a:cubicBezTo>
                  <a:cubicBezTo>
                    <a:pt x="834654" y="647810"/>
                    <a:pt x="647810" y="834654"/>
                    <a:pt x="417327" y="834654"/>
                  </a:cubicBezTo>
                  <a:cubicBezTo>
                    <a:pt x="186844" y="834654"/>
                    <a:pt x="0" y="647810"/>
                    <a:pt x="0" y="417327"/>
                  </a:cubicBezTo>
                  <a:cubicBezTo>
                    <a:pt x="0" y="186844"/>
                    <a:pt x="186844" y="0"/>
                    <a:pt x="417327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55" tIns="34277" rIns="68555" bIns="34277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5700975" y="1484784"/>
              <a:ext cx="829454" cy="73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文本框 34"/>
          <p:cNvSpPr txBox="1"/>
          <p:nvPr/>
        </p:nvSpPr>
        <p:spPr>
          <a:xfrm>
            <a:off x="914400" y="2343150"/>
            <a:ext cx="7613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议题三    宣传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推广：法治国家意何在</a:t>
            </a:r>
            <a:endParaRPr lang="en-US" altLang="zh-CN" sz="3600" b="1" dirty="0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                    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6" grpId="0" bldLvl="0" animBg="1"/>
      <p:bldP spid="26" grpId="1" bldLvl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l="526" r="1744" b="4385"/>
          <a:stretch>
            <a:fillRect/>
          </a:stretch>
        </p:blipFill>
        <p:spPr>
          <a:xfrm>
            <a:off x="-19050" y="3221038"/>
            <a:ext cx="9144000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0" y="1885950"/>
            <a:ext cx="7036435" cy="668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3"/>
          <p:cNvSpPr txBox="1"/>
          <p:nvPr/>
        </p:nvSpPr>
        <p:spPr>
          <a:xfrm>
            <a:off x="1524000" y="2605088"/>
            <a:ext cx="7950200" cy="615950"/>
          </a:xfrm>
          <a:prstGeom prst="rect">
            <a:avLst/>
          </a:prstGeom>
          <a:noFill/>
          <a:ln w="9525">
            <a:noFill/>
          </a:ln>
        </p:spPr>
        <p:txBody>
          <a:bodyPr wrap="square" lIns="68555" tIns="34277" rIns="68555" bIns="34277" anchor="ctr"/>
          <a:p>
            <a:pPr algn="ctr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从个人信息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裸奔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切入口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482600"/>
            <a:ext cx="1087438" cy="1112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Rectangle 4"/>
          <p:cNvSpPr txBox="1"/>
          <p:nvPr/>
        </p:nvSpPr>
        <p:spPr>
          <a:xfrm>
            <a:off x="1751330" y="2097405"/>
            <a:ext cx="585851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68555" tIns="34277" rIns="68555" bIns="34277" anchor="ctr"/>
          <a:p>
            <a:r>
              <a:rPr lang="zh-CN" altLang="en-US" sz="3600" b="1" dirty="0">
                <a:solidFill>
                  <a:srgbClr val="FFFF47"/>
                </a:solidFill>
                <a:latin typeface="华文楷体" pitchFamily="2" charset="-122"/>
                <a:ea typeface="华文楷体" pitchFamily="2" charset="-122"/>
                <a:sym typeface="Times New Roman" panose="02020603050405020304" pitchFamily="18" charset="0"/>
              </a:rPr>
              <a:t>第八课</a:t>
            </a:r>
            <a:r>
              <a:rPr lang="en-US" altLang="zh-CN" sz="3600" b="1" dirty="0">
                <a:solidFill>
                  <a:srgbClr val="FFFF47"/>
                </a:solidFill>
                <a:latin typeface="华文楷体" pitchFamily="2" charset="-122"/>
                <a:ea typeface="华文楷体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FF47"/>
                </a:solidFill>
                <a:latin typeface="华文楷体" pitchFamily="2" charset="-122"/>
                <a:ea typeface="华文楷体" pitchFamily="2" charset="-122"/>
                <a:sym typeface="Times New Roman" panose="02020603050405020304" pitchFamily="18" charset="0"/>
              </a:rPr>
              <a:t>第一框</a:t>
            </a:r>
            <a:r>
              <a:rPr lang="en-US" altLang="zh-CN" sz="3600" b="1" dirty="0">
                <a:solidFill>
                  <a:srgbClr val="FFFF47"/>
                </a:solidFill>
                <a:latin typeface="华文楷体" pitchFamily="2" charset="-122"/>
                <a:ea typeface="华文楷体" pitchFamily="2" charset="-122"/>
                <a:sym typeface="Times New Roman" panose="02020603050405020304" pitchFamily="18" charset="0"/>
              </a:rPr>
              <a:t>   </a:t>
            </a:r>
            <a:r>
              <a:rPr lang="zh-CN" altLang="en-US" sz="3600" b="1" dirty="0">
                <a:solidFill>
                  <a:srgbClr val="FFFF47"/>
                </a:solidFill>
                <a:latin typeface="华文楷体" pitchFamily="2" charset="-122"/>
                <a:ea typeface="华文楷体" pitchFamily="2" charset="-122"/>
                <a:sym typeface="Times New Roman" panose="02020603050405020304" pitchFamily="18" charset="0"/>
              </a:rPr>
              <a:t>法治国家</a:t>
            </a:r>
            <a:endParaRPr lang="zh-CN" altLang="en-US" sz="3600" b="1" dirty="0">
              <a:solidFill>
                <a:srgbClr val="FFFF47"/>
              </a:solidFill>
              <a:latin typeface="华文楷体" pitchFamily="2" charset="-122"/>
              <a:ea typeface="华文楷体" pitchFamily="2" charset="-122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0" y="5054600"/>
            <a:ext cx="9144000" cy="8731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5" tIns="34277" rIns="68555" bIns="34277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35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958E-6 2.22222E-6 L -1.21958E-6 0.89977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0" grpId="0" bldLvl="0" animBg="1"/>
      <p:bldP spid="1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宣传推广：法治国家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意何在？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540" y="4224020"/>
            <a:ext cx="9027160" cy="968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fontAlgn="base"/>
            <a:r>
              <a:rPr lang="en-US" altLang="zh-CN" sz="2100" b="1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议题任务</a:t>
            </a:r>
            <a:r>
              <a:rPr lang="en-US" altLang="zh-CN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我是法治宣传者：</a:t>
            </a:r>
            <a:endParaRPr lang="zh-CN" altLang="en-US" b="1" strike="noStrike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fontAlgn="base"/>
            <a:r>
              <a:rPr lang="zh-CN" altLang="en-US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现邀请你拟一条</a:t>
            </a:r>
            <a:r>
              <a:rPr lang="zh-CN" altLang="en-US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普法宣传口号，请同学们以小组为单位，要求</a:t>
            </a:r>
            <a:r>
              <a:rPr lang="zh-CN" altLang="en-US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口号朗朗上口、富有感染力。</a:t>
            </a:r>
            <a:endParaRPr lang="zh-CN" altLang="en-US" b="1" strike="noStrike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1"/>
          <p:cNvSpPr>
            <a:spLocks noChangeAspect="1"/>
          </p:cNvSpPr>
          <p:nvPr/>
        </p:nvSpPr>
        <p:spPr bwMode="auto">
          <a:xfrm>
            <a:off x="228600" y="4324033"/>
            <a:ext cx="219075" cy="2809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pic>
        <p:nvPicPr>
          <p:cNvPr id="9" name="2分钟 矣微尘的声音电台 - 秋雨漫漫(0)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67600" y="4704715"/>
            <a:ext cx="619125" cy="619125"/>
          </a:xfrm>
          <a:prstGeom prst="rect">
            <a:avLst/>
          </a:prstGeom>
        </p:spPr>
      </p:pic>
      <p:pic>
        <p:nvPicPr>
          <p:cNvPr id="10" name="图片 9" descr="LCA0}$FJAMSC24]($O$A6HO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4400" y="566420"/>
            <a:ext cx="7098030" cy="35814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876800" y="2571750"/>
            <a:ext cx="1448435" cy="63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143000" y="2876550"/>
            <a:ext cx="1448435" cy="63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209800" y="3257550"/>
            <a:ext cx="68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209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1" animBg="1"/>
      <p:bldP spid="16" grpId="0" bldLvl="0" animBg="1"/>
      <p:bldP spid="17" grpId="2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777240" y="2762568"/>
            <a:ext cx="1041400" cy="1920875"/>
          </a:xfrm>
          <a:custGeom>
            <a:avLst/>
            <a:gdLst>
              <a:gd name="T0" fmla="*/ 0 w 1984"/>
              <a:gd name="T1" fmla="*/ 1345 h 3460"/>
              <a:gd name="T2" fmla="*/ 206 w 1984"/>
              <a:gd name="T3" fmla="*/ 1830 h 3460"/>
              <a:gd name="T4" fmla="*/ 328 w 1984"/>
              <a:gd name="T5" fmla="*/ 1721 h 3460"/>
              <a:gd name="T6" fmla="*/ 313 w 1984"/>
              <a:gd name="T7" fmla="*/ 1320 h 3460"/>
              <a:gd name="T8" fmla="*/ 516 w 1984"/>
              <a:gd name="T9" fmla="*/ 1189 h 3460"/>
              <a:gd name="T10" fmla="*/ 510 w 1984"/>
              <a:gd name="T11" fmla="*/ 2717 h 3460"/>
              <a:gd name="T12" fmla="*/ 631 w 1984"/>
              <a:gd name="T13" fmla="*/ 3457 h 3460"/>
              <a:gd name="T14" fmla="*/ 825 w 1984"/>
              <a:gd name="T15" fmla="*/ 2789 h 3460"/>
              <a:gd name="T16" fmla="*/ 837 w 1984"/>
              <a:gd name="T17" fmla="*/ 1927 h 3460"/>
              <a:gd name="T18" fmla="*/ 1472 w 1984"/>
              <a:gd name="T19" fmla="*/ 2119 h 3460"/>
              <a:gd name="T20" fmla="*/ 1736 w 1984"/>
              <a:gd name="T21" fmla="*/ 2692 h 3460"/>
              <a:gd name="T22" fmla="*/ 1906 w 1984"/>
              <a:gd name="T23" fmla="*/ 2547 h 3460"/>
              <a:gd name="T24" fmla="*/ 1721 w 1984"/>
              <a:gd name="T25" fmla="*/ 1870 h 3460"/>
              <a:gd name="T26" fmla="*/ 1068 w 1984"/>
              <a:gd name="T27" fmla="*/ 1648 h 3460"/>
              <a:gd name="T28" fmla="*/ 1053 w 1984"/>
              <a:gd name="T29" fmla="*/ 1175 h 3460"/>
              <a:gd name="T30" fmla="*/ 1530 w 1984"/>
              <a:gd name="T31" fmla="*/ 1260 h 3460"/>
              <a:gd name="T32" fmla="*/ 1712 w 1984"/>
              <a:gd name="T33" fmla="*/ 944 h 3460"/>
              <a:gd name="T34" fmla="*/ 1481 w 1984"/>
              <a:gd name="T35" fmla="*/ 968 h 3460"/>
              <a:gd name="T36" fmla="*/ 765 w 1984"/>
              <a:gd name="T37" fmla="*/ 701 h 3460"/>
              <a:gd name="T38" fmla="*/ 318 w 1984"/>
              <a:gd name="T39" fmla="*/ 959 h 3460"/>
              <a:gd name="T40" fmla="*/ 0 w 1984"/>
              <a:gd name="T41" fmla="*/ 1345 h 3460"/>
              <a:gd name="T42" fmla="*/ 534 w 1984"/>
              <a:gd name="T43" fmla="*/ 337 h 3460"/>
              <a:gd name="T44" fmla="*/ 1056 w 1984"/>
              <a:gd name="T45" fmla="*/ 337 h 3460"/>
              <a:gd name="T46" fmla="*/ 534 w 1984"/>
              <a:gd name="T47" fmla="*/ 337 h 3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4" h="3460">
                <a:moveTo>
                  <a:pt x="0" y="1345"/>
                </a:moveTo>
                <a:cubicBezTo>
                  <a:pt x="11" y="1658"/>
                  <a:pt x="0" y="1830"/>
                  <a:pt x="206" y="1830"/>
                </a:cubicBezTo>
                <a:cubicBezTo>
                  <a:pt x="265" y="1830"/>
                  <a:pt x="330" y="1786"/>
                  <a:pt x="328" y="1721"/>
                </a:cubicBezTo>
                <a:cubicBezTo>
                  <a:pt x="323" y="1587"/>
                  <a:pt x="318" y="1454"/>
                  <a:pt x="313" y="1320"/>
                </a:cubicBezTo>
                <a:cubicBezTo>
                  <a:pt x="380" y="1277"/>
                  <a:pt x="448" y="1233"/>
                  <a:pt x="516" y="1189"/>
                </a:cubicBezTo>
                <a:cubicBezTo>
                  <a:pt x="535" y="1827"/>
                  <a:pt x="542" y="2062"/>
                  <a:pt x="510" y="2717"/>
                </a:cubicBezTo>
                <a:cubicBezTo>
                  <a:pt x="499" y="3160"/>
                  <a:pt x="438" y="3457"/>
                  <a:pt x="631" y="3457"/>
                </a:cubicBezTo>
                <a:cubicBezTo>
                  <a:pt x="860" y="3460"/>
                  <a:pt x="810" y="3030"/>
                  <a:pt x="825" y="2789"/>
                </a:cubicBezTo>
                <a:cubicBezTo>
                  <a:pt x="829" y="2509"/>
                  <a:pt x="820" y="2196"/>
                  <a:pt x="837" y="1927"/>
                </a:cubicBezTo>
                <a:cubicBezTo>
                  <a:pt x="997" y="1965"/>
                  <a:pt x="1426" y="1965"/>
                  <a:pt x="1472" y="2119"/>
                </a:cubicBezTo>
                <a:cubicBezTo>
                  <a:pt x="1514" y="2264"/>
                  <a:pt x="1566" y="2692"/>
                  <a:pt x="1736" y="2692"/>
                </a:cubicBezTo>
                <a:cubicBezTo>
                  <a:pt x="1810" y="2692"/>
                  <a:pt x="1906" y="2614"/>
                  <a:pt x="1906" y="2547"/>
                </a:cubicBezTo>
                <a:cubicBezTo>
                  <a:pt x="1906" y="2475"/>
                  <a:pt x="1750" y="1935"/>
                  <a:pt x="1721" y="1870"/>
                </a:cubicBezTo>
                <a:cubicBezTo>
                  <a:pt x="1663" y="1743"/>
                  <a:pt x="1255" y="1652"/>
                  <a:pt x="1068" y="1648"/>
                </a:cubicBezTo>
                <a:cubicBezTo>
                  <a:pt x="1063" y="1490"/>
                  <a:pt x="1058" y="1333"/>
                  <a:pt x="1053" y="1175"/>
                </a:cubicBezTo>
                <a:cubicBezTo>
                  <a:pt x="1201" y="1187"/>
                  <a:pt x="1179" y="1260"/>
                  <a:pt x="1530" y="1260"/>
                </a:cubicBezTo>
                <a:cubicBezTo>
                  <a:pt x="1984" y="1260"/>
                  <a:pt x="1798" y="934"/>
                  <a:pt x="1712" y="944"/>
                </a:cubicBezTo>
                <a:cubicBezTo>
                  <a:pt x="1635" y="952"/>
                  <a:pt x="1558" y="960"/>
                  <a:pt x="1481" y="968"/>
                </a:cubicBezTo>
                <a:cubicBezTo>
                  <a:pt x="1178" y="1003"/>
                  <a:pt x="1002" y="701"/>
                  <a:pt x="765" y="701"/>
                </a:cubicBezTo>
                <a:cubicBezTo>
                  <a:pt x="654" y="701"/>
                  <a:pt x="408" y="898"/>
                  <a:pt x="318" y="959"/>
                </a:cubicBezTo>
                <a:cubicBezTo>
                  <a:pt x="177" y="1053"/>
                  <a:pt x="0" y="1112"/>
                  <a:pt x="0" y="1345"/>
                </a:cubicBezTo>
                <a:close/>
                <a:moveTo>
                  <a:pt x="534" y="337"/>
                </a:moveTo>
                <a:cubicBezTo>
                  <a:pt x="534" y="673"/>
                  <a:pt x="1056" y="678"/>
                  <a:pt x="1056" y="337"/>
                </a:cubicBezTo>
                <a:cubicBezTo>
                  <a:pt x="1056" y="0"/>
                  <a:pt x="534" y="4"/>
                  <a:pt x="534" y="337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555" tIns="34277" rIns="68555" bIns="34277" numCol="1" anchor="t" anchorCtr="0" compatLnSpc="1"/>
          <a:lstStyle/>
          <a:p>
            <a:pPr fontAlgn="base"/>
            <a:endParaRPr lang="zh-CN" altLang="en-US" sz="100" strike="noStrike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Freeform 6"/>
          <p:cNvSpPr/>
          <p:nvPr/>
        </p:nvSpPr>
        <p:spPr>
          <a:xfrm>
            <a:off x="2039620" y="2687955"/>
            <a:ext cx="1938655" cy="2330450"/>
          </a:xfrm>
          <a:custGeom>
            <a:avLst/>
            <a:gdLst/>
            <a:ahLst/>
            <a:cxnLst>
              <a:cxn ang="0">
                <a:pos x="0" y="3354157"/>
              </a:cxn>
              <a:cxn ang="0">
                <a:pos x="2883520" y="0"/>
              </a:cxn>
            </a:cxnLst>
            <a:pathLst>
              <a:path w="6275" h="6209">
                <a:moveTo>
                  <a:pt x="0" y="6209"/>
                </a:moveTo>
                <a:cubicBezTo>
                  <a:pt x="3334" y="4953"/>
                  <a:pt x="5127" y="2714"/>
                  <a:pt x="6275" y="0"/>
                </a:cubicBezTo>
              </a:path>
            </a:pathLst>
          </a:custGeom>
          <a:noFill/>
          <a:ln w="12700" cap="flat" cmpd="sng">
            <a:solidFill>
              <a:srgbClr val="330000"/>
            </a:solidFill>
            <a:prstDash val="dash"/>
            <a:miter/>
            <a:headEnd type="none" w="med" len="med"/>
            <a:tailEnd type="triangle" w="lg" len="lg"/>
          </a:ln>
        </p:spPr>
        <p:txBody>
          <a:bodyPr/>
          <a:p>
            <a:endParaRPr lang="zh-CN" altLang="en-US"/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2392998" y="4728210"/>
            <a:ext cx="146050" cy="144463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5" tIns="34277" rIns="68555" bIns="34277" numCol="1" anchor="t" anchorCtr="0" compatLnSpc="1"/>
          <a:lstStyle/>
          <a:p>
            <a:pPr fontAlgn="base"/>
            <a:endParaRPr lang="zh-CN" altLang="en-US" sz="100" strike="noStrike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3093085" y="3996055"/>
            <a:ext cx="144463" cy="144463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5" tIns="34277" rIns="68555" bIns="34277" numCol="1" anchor="t" anchorCtr="0" compatLnSpc="1"/>
          <a:lstStyle/>
          <a:p>
            <a:pPr fontAlgn="base"/>
            <a:endParaRPr lang="zh-CN" altLang="en-US" sz="100" strike="noStrike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3596323" y="3296285"/>
            <a:ext cx="144463" cy="144463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5" tIns="34277" rIns="68555" bIns="34277" numCol="1" anchor="t" anchorCtr="0" compatLnSpc="1"/>
          <a:lstStyle/>
          <a:p>
            <a:pPr fontAlgn="base"/>
            <a:endParaRPr lang="zh-CN" altLang="en-US" sz="100" strike="noStrike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953578" y="4382770"/>
            <a:ext cx="530225" cy="355600"/>
            <a:chOff x="1057830" y="5702670"/>
            <a:chExt cx="1407294" cy="726995"/>
          </a:xfrm>
        </p:grpSpPr>
        <p:sp>
          <p:nvSpPr>
            <p:cNvPr id="43" name="Freeform 7"/>
            <p:cNvSpPr/>
            <p:nvPr/>
          </p:nvSpPr>
          <p:spPr bwMode="auto">
            <a:xfrm>
              <a:off x="1057830" y="5702670"/>
              <a:ext cx="1407294" cy="705853"/>
            </a:xfrm>
            <a:custGeom>
              <a:avLst/>
              <a:gdLst>
                <a:gd name="T0" fmla="*/ 273 w 1976"/>
                <a:gd name="T1" fmla="*/ 0 h 546"/>
                <a:gd name="T2" fmla="*/ 1702 w 1976"/>
                <a:gd name="T3" fmla="*/ 0 h 546"/>
                <a:gd name="T4" fmla="*/ 1976 w 1976"/>
                <a:gd name="T5" fmla="*/ 273 h 546"/>
                <a:gd name="T6" fmla="*/ 1976 w 1976"/>
                <a:gd name="T7" fmla="*/ 273 h 546"/>
                <a:gd name="T8" fmla="*/ 1702 w 1976"/>
                <a:gd name="T9" fmla="*/ 546 h 546"/>
                <a:gd name="T10" fmla="*/ 273 w 1976"/>
                <a:gd name="T11" fmla="*/ 546 h 546"/>
                <a:gd name="T12" fmla="*/ 0 w 1976"/>
                <a:gd name="T13" fmla="*/ 273 h 546"/>
                <a:gd name="T14" fmla="*/ 0 w 1976"/>
                <a:gd name="T15" fmla="*/ 273 h 546"/>
                <a:gd name="T16" fmla="*/ 273 w 1976"/>
                <a:gd name="T1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6" h="546">
                  <a:moveTo>
                    <a:pt x="273" y="0"/>
                  </a:moveTo>
                  <a:lnTo>
                    <a:pt x="1702" y="0"/>
                  </a:lnTo>
                  <a:cubicBezTo>
                    <a:pt x="1853" y="0"/>
                    <a:pt x="1976" y="123"/>
                    <a:pt x="1976" y="273"/>
                  </a:cubicBezTo>
                  <a:lnTo>
                    <a:pt x="1976" y="273"/>
                  </a:lnTo>
                  <a:cubicBezTo>
                    <a:pt x="1976" y="423"/>
                    <a:pt x="1853" y="546"/>
                    <a:pt x="1702" y="546"/>
                  </a:cubicBezTo>
                  <a:lnTo>
                    <a:pt x="273" y="546"/>
                  </a:lnTo>
                  <a:cubicBezTo>
                    <a:pt x="123" y="546"/>
                    <a:pt x="0" y="423"/>
                    <a:pt x="0" y="273"/>
                  </a:cubicBezTo>
                  <a:lnTo>
                    <a:pt x="0" y="273"/>
                  </a:lnTo>
                  <a:cubicBezTo>
                    <a:pt x="0" y="123"/>
                    <a:pt x="123" y="0"/>
                    <a:pt x="273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5" tIns="34277" rIns="68555" bIns="34277" numCol="1" anchor="t" anchorCtr="0" compatLnSpc="1"/>
            <a:lstStyle/>
            <a:p>
              <a:pPr algn="ctr" fontAlgn="base"/>
              <a:endParaRPr lang="zh-CN" altLang="en-US" sz="1500" strike="noStrike" noProof="1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193" name="文本框 43"/>
            <p:cNvSpPr txBox="1"/>
            <p:nvPr/>
          </p:nvSpPr>
          <p:spPr>
            <a:xfrm>
              <a:off x="1284357" y="5721779"/>
              <a:ext cx="970223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68555" tIns="34277" rIns="68555" bIns="34277" anchor="t"/>
            <a:p>
              <a:pPr algn="ctr"/>
              <a:r>
                <a:rPr lang="en-US" altLang="zh-CN" sz="15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华文仿宋" pitchFamily="2" charset="-122"/>
                  <a:sym typeface="Times New Roman" panose="02020603050405020304" pitchFamily="18" charset="0"/>
                </a:rPr>
                <a:t>1</a:t>
              </a:r>
              <a:endParaRPr lang="en-US" altLang="zh-CN" sz="1500" b="1" dirty="0">
                <a:solidFill>
                  <a:schemeClr val="bg2"/>
                </a:solidFill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569210" y="3729355"/>
            <a:ext cx="520700" cy="371475"/>
            <a:chOff x="1057830" y="5702670"/>
            <a:chExt cx="1407294" cy="757809"/>
          </a:xfrm>
        </p:grpSpPr>
        <p:sp>
          <p:nvSpPr>
            <p:cNvPr id="46" name="Freeform 7"/>
            <p:cNvSpPr/>
            <p:nvPr/>
          </p:nvSpPr>
          <p:spPr bwMode="auto">
            <a:xfrm>
              <a:off x="1057830" y="5702670"/>
              <a:ext cx="1407294" cy="705853"/>
            </a:xfrm>
            <a:custGeom>
              <a:avLst/>
              <a:gdLst>
                <a:gd name="T0" fmla="*/ 273 w 1976"/>
                <a:gd name="T1" fmla="*/ 0 h 546"/>
                <a:gd name="T2" fmla="*/ 1702 w 1976"/>
                <a:gd name="T3" fmla="*/ 0 h 546"/>
                <a:gd name="T4" fmla="*/ 1976 w 1976"/>
                <a:gd name="T5" fmla="*/ 273 h 546"/>
                <a:gd name="T6" fmla="*/ 1976 w 1976"/>
                <a:gd name="T7" fmla="*/ 273 h 546"/>
                <a:gd name="T8" fmla="*/ 1702 w 1976"/>
                <a:gd name="T9" fmla="*/ 546 h 546"/>
                <a:gd name="T10" fmla="*/ 273 w 1976"/>
                <a:gd name="T11" fmla="*/ 546 h 546"/>
                <a:gd name="T12" fmla="*/ 0 w 1976"/>
                <a:gd name="T13" fmla="*/ 273 h 546"/>
                <a:gd name="T14" fmla="*/ 0 w 1976"/>
                <a:gd name="T15" fmla="*/ 273 h 546"/>
                <a:gd name="T16" fmla="*/ 273 w 1976"/>
                <a:gd name="T1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6" h="546">
                  <a:moveTo>
                    <a:pt x="273" y="0"/>
                  </a:moveTo>
                  <a:lnTo>
                    <a:pt x="1702" y="0"/>
                  </a:lnTo>
                  <a:cubicBezTo>
                    <a:pt x="1853" y="0"/>
                    <a:pt x="1976" y="123"/>
                    <a:pt x="1976" y="273"/>
                  </a:cubicBezTo>
                  <a:lnTo>
                    <a:pt x="1976" y="273"/>
                  </a:lnTo>
                  <a:cubicBezTo>
                    <a:pt x="1976" y="423"/>
                    <a:pt x="1853" y="546"/>
                    <a:pt x="1702" y="546"/>
                  </a:cubicBezTo>
                  <a:lnTo>
                    <a:pt x="273" y="546"/>
                  </a:lnTo>
                  <a:cubicBezTo>
                    <a:pt x="123" y="546"/>
                    <a:pt x="0" y="423"/>
                    <a:pt x="0" y="273"/>
                  </a:cubicBezTo>
                  <a:lnTo>
                    <a:pt x="0" y="273"/>
                  </a:lnTo>
                  <a:cubicBezTo>
                    <a:pt x="0" y="123"/>
                    <a:pt x="123" y="0"/>
                    <a:pt x="273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5" tIns="34277" rIns="68555" bIns="34277" numCol="1" anchor="t" anchorCtr="0" compatLnSpc="1"/>
            <a:lstStyle/>
            <a:p>
              <a:pPr algn="ctr" fontAlgn="base"/>
              <a:endParaRPr lang="zh-CN" altLang="en-US" sz="1500" b="1" strike="noStrike" noProof="1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196" name="文本框 46"/>
            <p:cNvSpPr txBox="1"/>
            <p:nvPr/>
          </p:nvSpPr>
          <p:spPr>
            <a:xfrm>
              <a:off x="1284357" y="5752593"/>
              <a:ext cx="970223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68555" tIns="34277" rIns="68555" bIns="34277" anchor="t"/>
            <a:p>
              <a:pPr algn="ctr"/>
              <a:r>
                <a:rPr lang="en-US" altLang="zh-CN" sz="15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华文仿宋" pitchFamily="2" charset="-122"/>
                  <a:sym typeface="Times New Roman" panose="02020603050405020304" pitchFamily="18" charset="0"/>
                </a:rPr>
                <a:t>2</a:t>
              </a:r>
              <a:endParaRPr lang="en-US" altLang="zh-CN" sz="1500" b="1" dirty="0">
                <a:solidFill>
                  <a:schemeClr val="bg2"/>
                </a:solidFill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539048" y="2522855"/>
            <a:ext cx="1317625" cy="439738"/>
            <a:chOff x="1057830" y="5702670"/>
            <a:chExt cx="1407294" cy="899990"/>
          </a:xfrm>
        </p:grpSpPr>
        <p:sp>
          <p:nvSpPr>
            <p:cNvPr id="93198" name="Freeform 7"/>
            <p:cNvSpPr/>
            <p:nvPr/>
          </p:nvSpPr>
          <p:spPr>
            <a:xfrm>
              <a:off x="1057830" y="5702670"/>
              <a:ext cx="1407294" cy="847047"/>
            </a:xfrm>
            <a:custGeom>
              <a:avLst/>
              <a:gdLst/>
              <a:ahLst/>
              <a:cxnLst>
                <a:cxn ang="0">
                  <a:pos x="194428" y="0"/>
                </a:cxn>
                <a:cxn ang="0">
                  <a:pos x="1212153" y="0"/>
                </a:cxn>
                <a:cxn ang="0">
                  <a:pos x="1407294" y="423523"/>
                </a:cxn>
                <a:cxn ang="0">
                  <a:pos x="1407294" y="423523"/>
                </a:cxn>
                <a:cxn ang="0">
                  <a:pos x="1212153" y="847047"/>
                </a:cxn>
                <a:cxn ang="0">
                  <a:pos x="194428" y="847047"/>
                </a:cxn>
                <a:cxn ang="0">
                  <a:pos x="0" y="423523"/>
                </a:cxn>
                <a:cxn ang="0">
                  <a:pos x="0" y="423523"/>
                </a:cxn>
                <a:cxn ang="0">
                  <a:pos x="194428" y="0"/>
                </a:cxn>
              </a:cxnLst>
              <a:pathLst>
                <a:path w="1976" h="546">
                  <a:moveTo>
                    <a:pt x="273" y="0"/>
                  </a:moveTo>
                  <a:lnTo>
                    <a:pt x="1702" y="0"/>
                  </a:lnTo>
                  <a:cubicBezTo>
                    <a:pt x="1853" y="0"/>
                    <a:pt x="1976" y="123"/>
                    <a:pt x="1976" y="273"/>
                  </a:cubicBezTo>
                  <a:lnTo>
                    <a:pt x="1976" y="273"/>
                  </a:lnTo>
                  <a:cubicBezTo>
                    <a:pt x="1976" y="423"/>
                    <a:pt x="1853" y="546"/>
                    <a:pt x="1702" y="546"/>
                  </a:cubicBezTo>
                  <a:lnTo>
                    <a:pt x="273" y="546"/>
                  </a:lnTo>
                  <a:cubicBezTo>
                    <a:pt x="123" y="546"/>
                    <a:pt x="0" y="423"/>
                    <a:pt x="0" y="273"/>
                  </a:cubicBezTo>
                  <a:lnTo>
                    <a:pt x="0" y="273"/>
                  </a:lnTo>
                  <a:cubicBezTo>
                    <a:pt x="0" y="123"/>
                    <a:pt x="123" y="0"/>
                    <a:pt x="273" y="0"/>
                  </a:cubicBez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199" name="文本框 49"/>
            <p:cNvSpPr txBox="1"/>
            <p:nvPr/>
          </p:nvSpPr>
          <p:spPr>
            <a:xfrm>
              <a:off x="1276366" y="5755613"/>
              <a:ext cx="970223" cy="8470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/>
              <a:endPara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569210" y="4683125"/>
            <a:ext cx="57642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2400" b="1" dirty="0"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rPr>
              <a:t>有效规范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rPr>
              <a:t>权力</a:t>
            </a:r>
            <a:r>
              <a:rPr lang="zh-CN" altLang="en-US" sz="2400" b="1" dirty="0"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rPr>
              <a:t>运行</a:t>
            </a:r>
            <a:endParaRPr lang="zh-CN" altLang="en-US" sz="2400" b="1" dirty="0">
              <a:latin typeface="Times New Roman" panose="02020603050405020304" pitchFamily="18" charset="0"/>
              <a:ea typeface="华文仿宋" pitchFamily="2" charset="-122"/>
              <a:sym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337560" y="3905568"/>
            <a:ext cx="4876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2400" b="1" dirty="0"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rPr>
              <a:t>保障公民合法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rPr>
              <a:t>权益</a:t>
            </a:r>
            <a:endParaRPr lang="zh-CN" altLang="en-US" sz="2400" b="1" dirty="0">
              <a:latin typeface="Times New Roman" panose="02020603050405020304" pitchFamily="18" charset="0"/>
              <a:ea typeface="华文仿宋" pitchFamily="2" charset="-122"/>
              <a:sym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77640" y="2876550"/>
            <a:ext cx="51663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2400" b="1" dirty="0"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rPr>
              <a:t>推动实现国家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rPr>
              <a:t>治理现代化</a:t>
            </a:r>
            <a:r>
              <a:rPr lang="zh-CN" altLang="en-US" sz="2400" b="1" dirty="0"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华文仿宋" pitchFamily="2" charset="-122"/>
              <a:sym typeface="Times New Roman" panose="02020603050405020304" pitchFamily="18" charset="0"/>
            </a:endParaRPr>
          </a:p>
          <a:p>
            <a:pPr algn="just"/>
            <a:r>
              <a:rPr lang="zh-CN" altLang="en-US" sz="2400" b="1" dirty="0"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rPr>
              <a:t>实现长治久安</a:t>
            </a:r>
            <a:endParaRPr lang="zh-CN" altLang="en-US" sz="2400" b="1" dirty="0">
              <a:latin typeface="Times New Roman" panose="02020603050405020304" pitchFamily="18" charset="0"/>
              <a:ea typeface="华文仿宋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15310" y="2991168"/>
            <a:ext cx="536575" cy="369887"/>
            <a:chOff x="1057830" y="5702670"/>
            <a:chExt cx="1407294" cy="757809"/>
          </a:xfrm>
        </p:grpSpPr>
        <p:sp>
          <p:nvSpPr>
            <p:cNvPr id="23" name="Freeform 7"/>
            <p:cNvSpPr/>
            <p:nvPr/>
          </p:nvSpPr>
          <p:spPr bwMode="auto">
            <a:xfrm>
              <a:off x="1057830" y="5702670"/>
              <a:ext cx="1407294" cy="705853"/>
            </a:xfrm>
            <a:custGeom>
              <a:avLst/>
              <a:gdLst>
                <a:gd name="T0" fmla="*/ 273 w 1976"/>
                <a:gd name="T1" fmla="*/ 0 h 546"/>
                <a:gd name="T2" fmla="*/ 1702 w 1976"/>
                <a:gd name="T3" fmla="*/ 0 h 546"/>
                <a:gd name="T4" fmla="*/ 1976 w 1976"/>
                <a:gd name="T5" fmla="*/ 273 h 546"/>
                <a:gd name="T6" fmla="*/ 1976 w 1976"/>
                <a:gd name="T7" fmla="*/ 273 h 546"/>
                <a:gd name="T8" fmla="*/ 1702 w 1976"/>
                <a:gd name="T9" fmla="*/ 546 h 546"/>
                <a:gd name="T10" fmla="*/ 273 w 1976"/>
                <a:gd name="T11" fmla="*/ 546 h 546"/>
                <a:gd name="T12" fmla="*/ 0 w 1976"/>
                <a:gd name="T13" fmla="*/ 273 h 546"/>
                <a:gd name="T14" fmla="*/ 0 w 1976"/>
                <a:gd name="T15" fmla="*/ 273 h 546"/>
                <a:gd name="T16" fmla="*/ 273 w 1976"/>
                <a:gd name="T1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6" h="546">
                  <a:moveTo>
                    <a:pt x="273" y="0"/>
                  </a:moveTo>
                  <a:lnTo>
                    <a:pt x="1702" y="0"/>
                  </a:lnTo>
                  <a:cubicBezTo>
                    <a:pt x="1853" y="0"/>
                    <a:pt x="1976" y="123"/>
                    <a:pt x="1976" y="273"/>
                  </a:cubicBezTo>
                  <a:lnTo>
                    <a:pt x="1976" y="273"/>
                  </a:lnTo>
                  <a:cubicBezTo>
                    <a:pt x="1976" y="423"/>
                    <a:pt x="1853" y="546"/>
                    <a:pt x="1702" y="546"/>
                  </a:cubicBezTo>
                  <a:lnTo>
                    <a:pt x="273" y="546"/>
                  </a:lnTo>
                  <a:cubicBezTo>
                    <a:pt x="123" y="546"/>
                    <a:pt x="0" y="423"/>
                    <a:pt x="0" y="273"/>
                  </a:cubicBezTo>
                  <a:lnTo>
                    <a:pt x="0" y="273"/>
                  </a:lnTo>
                  <a:cubicBezTo>
                    <a:pt x="0" y="123"/>
                    <a:pt x="123" y="0"/>
                    <a:pt x="273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5" tIns="34277" rIns="68555" bIns="34277" numCol="1" anchor="t" anchorCtr="0" compatLnSpc="1"/>
            <a:lstStyle/>
            <a:p>
              <a:pPr algn="ctr" fontAlgn="base"/>
              <a:endParaRPr lang="zh-CN" altLang="en-US" sz="1500" strike="noStrike" noProof="1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205" name="文本框 46"/>
            <p:cNvSpPr txBox="1"/>
            <p:nvPr/>
          </p:nvSpPr>
          <p:spPr>
            <a:xfrm>
              <a:off x="1284357" y="5752593"/>
              <a:ext cx="970223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68555" tIns="34277" rIns="68555" bIns="34277" anchor="t"/>
            <a:p>
              <a:pPr algn="ctr"/>
              <a:r>
                <a:rPr lang="en-US" altLang="zh-CN" sz="15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华文仿宋" pitchFamily="2" charset="-122"/>
                  <a:sym typeface="Times New Roman" panose="02020603050405020304" pitchFamily="18" charset="0"/>
                </a:rPr>
                <a:t>3</a:t>
              </a:r>
              <a:endParaRPr lang="en-US" altLang="zh-CN" sz="1500" b="1" dirty="0">
                <a:solidFill>
                  <a:schemeClr val="bg2"/>
                </a:solidFill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7"/>
          <a:stretch>
            <a:fillRect/>
          </a:stretch>
        </p:blipFill>
        <p:spPr>
          <a:xfrm>
            <a:off x="387985" y="628015"/>
            <a:ext cx="4824730" cy="633730"/>
          </a:xfrm>
          <a:custGeom>
            <a:avLst/>
            <a:gdLst>
              <a:gd name="connsiteX0" fmla="*/ 0 w 2533732"/>
              <a:gd name="connsiteY0" fmla="*/ 0 h 495224"/>
              <a:gd name="connsiteX1" fmla="*/ 2533732 w 2533732"/>
              <a:gd name="connsiteY1" fmla="*/ 0 h 495224"/>
              <a:gd name="connsiteX2" fmla="*/ 2533732 w 2533732"/>
              <a:gd name="connsiteY2" fmla="*/ 495224 h 495224"/>
              <a:gd name="connsiteX3" fmla="*/ 0 w 2533732"/>
              <a:gd name="connsiteY3" fmla="*/ 495224 h 4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732" h="495224">
                <a:moveTo>
                  <a:pt x="0" y="0"/>
                </a:moveTo>
                <a:lnTo>
                  <a:pt x="2533732" y="0"/>
                </a:lnTo>
                <a:lnTo>
                  <a:pt x="2533732" y="495224"/>
                </a:lnTo>
                <a:lnTo>
                  <a:pt x="0" y="495224"/>
                </a:lnTo>
                <a:close/>
              </a:path>
            </a:pathLst>
          </a:custGeom>
        </p:spPr>
      </p:pic>
      <p:sp>
        <p:nvSpPr>
          <p:cNvPr id="28" name="Rectangle 4"/>
          <p:cNvSpPr txBox="1"/>
          <p:nvPr/>
        </p:nvSpPr>
        <p:spPr>
          <a:xfrm>
            <a:off x="387350" y="739775"/>
            <a:ext cx="4219575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68555" tIns="34277" rIns="68555" bIns="34277" anchor="ctr"/>
          <a:p>
            <a:r>
              <a:rPr lang="zh-CN" altLang="en-US" sz="2700" b="1" dirty="0">
                <a:solidFill>
                  <a:srgbClr val="FFFF4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三、法治国家的意义（</a:t>
            </a:r>
            <a:r>
              <a:rPr lang="en-US" altLang="zh-CN" sz="2700" b="1" dirty="0">
                <a:solidFill>
                  <a:srgbClr val="FFFF4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P88</a:t>
            </a:r>
            <a:r>
              <a:rPr lang="zh-CN" altLang="en-US" sz="2700" b="1" dirty="0">
                <a:solidFill>
                  <a:srgbClr val="FFFF4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endParaRPr lang="zh-CN" altLang="en-US" sz="2700" b="1" dirty="0">
              <a:solidFill>
                <a:srgbClr val="FFFF47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宣传推广：法治国家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意何在？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8800" y="1352550"/>
            <a:ext cx="7160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党领导</a:t>
            </a:r>
            <a:r>
              <a:rPr lang="zh-CN" altLang="en-US" sz="2400" b="1">
                <a:solidFill>
                  <a:srgbClr val="FF0000"/>
                </a:solidFill>
              </a:rPr>
              <a:t>全面依法治国体制机制</a:t>
            </a:r>
            <a:r>
              <a:rPr lang="zh-CN" altLang="en-US" sz="2400" b="1"/>
              <a:t>更加健全，以</a:t>
            </a:r>
            <a:r>
              <a:rPr lang="zh-CN" altLang="en-US" sz="2400" b="1">
                <a:solidFill>
                  <a:srgbClr val="FF0000"/>
                </a:solidFill>
              </a:rPr>
              <a:t>宪法为核心的</a:t>
            </a:r>
            <a:r>
              <a:rPr lang="zh-CN" altLang="en-US" sz="2400" b="1"/>
              <a:t>中国特色社会主义法律体系更加完备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-108585" y="1464945"/>
            <a:ext cx="12515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ym typeface="+mn-ea"/>
              </a:rPr>
              <a:t> 2025</a:t>
            </a:r>
            <a:r>
              <a:rPr lang="zh-CN" altLang="en-US" sz="2400" b="1">
                <a:sym typeface="+mn-ea"/>
              </a:rPr>
              <a:t>年</a:t>
            </a:r>
            <a:endParaRPr lang="zh-CN" altLang="en-US" sz="2400" b="1"/>
          </a:p>
        </p:txBody>
      </p:sp>
      <p:sp>
        <p:nvSpPr>
          <p:cNvPr id="8" name="右箭头 7"/>
          <p:cNvSpPr/>
          <p:nvPr/>
        </p:nvSpPr>
        <p:spPr>
          <a:xfrm>
            <a:off x="1143000" y="150495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9" grpId="0" bldLvl="0" animBg="1"/>
      <p:bldP spid="40" grpId="0" bldLvl="0" animBg="1"/>
      <p:bldP spid="41" grpId="0" bldLvl="0" animBg="1"/>
      <p:bldP spid="51" grpId="0"/>
      <p:bldP spid="52" grpId="0"/>
      <p:bldP spid="53" grpId="0"/>
      <p:bldP spid="51" grpId="1"/>
      <p:bldP spid="52" grpId="1"/>
      <p:bldP spid="53" grpId="1"/>
      <p:bldP spid="28" grpId="0" bldLvl="0" animBg="1"/>
      <p:bldP spid="8" grpId="0" animBg="1"/>
      <p:bldP spid="7" grpId="0"/>
      <p:bldP spid="8" grpId="1" animBg="1"/>
      <p:bldP spid="7" grpId="1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95600" y="590550"/>
            <a:ext cx="4733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8.1 </a:t>
            </a:r>
            <a:r>
              <a:rPr lang="zh-CN" altLang="en-US" sz="2400" b="1"/>
              <a:t>法治国家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3294380" y="1797685"/>
            <a:ext cx="27393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Calibri" panose="020F0502020204030204" pitchFamily="34" charset="0"/>
                <a:sym typeface="+mn-ea"/>
              </a:rPr>
              <a:t>①推进宪法实施</a:t>
            </a:r>
            <a:endParaRPr lang="zh-CN" altLang="en-US" sz="2000" b="1">
              <a:latin typeface="Calibri" panose="020F0502020204030204" pitchFamily="34" charset="0"/>
              <a:sym typeface="+mn-ea"/>
            </a:endParaRPr>
          </a:p>
          <a:p>
            <a:r>
              <a:rPr lang="zh-CN" altLang="en-US" sz="2000" b="1">
                <a:latin typeface="Calibri" panose="020F0502020204030204" pitchFamily="34" charset="0"/>
              </a:rPr>
              <a:t>②建立完备的法律体系</a:t>
            </a:r>
            <a:endParaRPr lang="zh-CN" altLang="en-US" sz="2000" b="1">
              <a:latin typeface="Calibri" panose="020F0502020204030204" pitchFamily="34" charset="0"/>
            </a:endParaRPr>
          </a:p>
          <a:p>
            <a:r>
              <a:rPr lang="zh-CN" altLang="en-US" sz="2000" b="1">
                <a:latin typeface="Calibri" panose="020F0502020204030204" pitchFamily="34" charset="0"/>
              </a:rPr>
              <a:t>③推进法律实施</a:t>
            </a:r>
            <a:endParaRPr lang="zh-CN" altLang="en-US" sz="2000" b="1">
              <a:latin typeface="Calibri" panose="020F0502020204030204" pitchFamily="34" charset="0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914400" y="3055620"/>
            <a:ext cx="40830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4038600" y="3714750"/>
            <a:ext cx="899160" cy="3987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b="1"/>
              <a:t>建设</a:t>
            </a:r>
            <a:endParaRPr lang="zh-CN" altLang="en-US" sz="2000" b="1"/>
          </a:p>
        </p:txBody>
      </p:sp>
      <p:sp>
        <p:nvSpPr>
          <p:cNvPr id="9" name="文本框 8"/>
          <p:cNvSpPr txBox="1"/>
          <p:nvPr/>
        </p:nvSpPr>
        <p:spPr>
          <a:xfrm>
            <a:off x="0" y="1733550"/>
            <a:ext cx="27393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Calibri" panose="020F0502020204030204" pitchFamily="34" charset="0"/>
                <a:sym typeface="+mn-ea"/>
              </a:rPr>
              <a:t>①宪法至上</a:t>
            </a:r>
            <a:endParaRPr lang="zh-CN" altLang="en-US" sz="2000" b="1">
              <a:latin typeface="Calibri" panose="020F0502020204030204" pitchFamily="34" charset="0"/>
              <a:sym typeface="+mn-ea"/>
            </a:endParaRPr>
          </a:p>
          <a:p>
            <a:r>
              <a:rPr lang="zh-CN" altLang="en-US" sz="2000" b="1">
                <a:latin typeface="Calibri" panose="020F0502020204030204" pitchFamily="34" charset="0"/>
              </a:rPr>
              <a:t>②良法之治</a:t>
            </a:r>
            <a:endParaRPr lang="zh-CN" altLang="en-US" sz="2000" b="1">
              <a:latin typeface="Calibri" panose="020F0502020204030204" pitchFamily="34" charset="0"/>
            </a:endParaRPr>
          </a:p>
          <a:p>
            <a:r>
              <a:rPr lang="zh-CN" altLang="en-US" sz="2000" b="1">
                <a:latin typeface="Calibri" panose="020F0502020204030204" pitchFamily="34" charset="0"/>
              </a:rPr>
              <a:t>③尊重和保障公民权利</a:t>
            </a:r>
            <a:endParaRPr lang="zh-CN" altLang="en-US" sz="2000" b="1">
              <a:latin typeface="Calibri" panose="020F0502020204030204" pitchFamily="34" charset="0"/>
            </a:endParaRPr>
          </a:p>
          <a:p>
            <a:r>
              <a:rPr lang="zh-CN" altLang="en-US" sz="2000" b="1">
                <a:latin typeface="Calibri" panose="020F0502020204030204" pitchFamily="34" charset="0"/>
              </a:rPr>
              <a:t>④规范国家权力运行</a:t>
            </a:r>
            <a:endParaRPr lang="zh-CN" altLang="en-US" sz="2000" b="1">
              <a:latin typeface="Calibri" panose="020F0502020204030204" pitchFamily="34" charset="0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210685" y="3028950"/>
            <a:ext cx="40830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 b="1"/>
          </a:p>
        </p:txBody>
      </p:sp>
      <p:sp>
        <p:nvSpPr>
          <p:cNvPr id="11" name="文本框 10"/>
          <p:cNvSpPr txBox="1"/>
          <p:nvPr/>
        </p:nvSpPr>
        <p:spPr>
          <a:xfrm>
            <a:off x="609600" y="3714750"/>
            <a:ext cx="899160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b="1"/>
              <a:t>特征</a:t>
            </a:r>
            <a:endParaRPr lang="zh-CN" altLang="en-US" sz="2000" b="1"/>
          </a:p>
        </p:txBody>
      </p:sp>
      <p:sp>
        <p:nvSpPr>
          <p:cNvPr id="12" name="文本框 11"/>
          <p:cNvSpPr txBox="1"/>
          <p:nvPr/>
        </p:nvSpPr>
        <p:spPr>
          <a:xfrm>
            <a:off x="6477000" y="1873885"/>
            <a:ext cx="27393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Calibri" panose="020F0502020204030204" pitchFamily="34" charset="0"/>
                <a:sym typeface="+mn-ea"/>
              </a:rPr>
              <a:t>①有效规范权利运行</a:t>
            </a:r>
            <a:endParaRPr lang="zh-CN" altLang="en-US" sz="2000" b="1">
              <a:latin typeface="Calibri" panose="020F0502020204030204" pitchFamily="34" charset="0"/>
              <a:sym typeface="+mn-ea"/>
            </a:endParaRPr>
          </a:p>
          <a:p>
            <a:r>
              <a:rPr lang="zh-CN" altLang="en-US" sz="2000" b="1">
                <a:latin typeface="Calibri" panose="020F0502020204030204" pitchFamily="34" charset="0"/>
              </a:rPr>
              <a:t>②保障公民合法权益</a:t>
            </a:r>
            <a:endParaRPr lang="zh-CN" altLang="en-US" sz="2000" b="1">
              <a:latin typeface="Calibri" panose="020F0502020204030204" pitchFamily="34" charset="0"/>
            </a:endParaRPr>
          </a:p>
          <a:p>
            <a:r>
              <a:rPr lang="zh-CN" altLang="en-US" sz="2000" b="1">
                <a:latin typeface="Calibri" panose="020F0502020204030204" pitchFamily="34" charset="0"/>
              </a:rPr>
              <a:t>③推动国家治</a:t>
            </a:r>
            <a:r>
              <a:rPr lang="zh-CN" altLang="en-US" sz="2000" b="1">
                <a:latin typeface="Calibri" panose="020F0502020204030204" pitchFamily="34" charset="0"/>
              </a:rPr>
              <a:t>理现代化</a:t>
            </a:r>
            <a:endParaRPr lang="zh-CN" altLang="en-US" sz="2000" b="1">
              <a:latin typeface="Calibri" panose="020F0502020204030204" pitchFamily="34" charset="0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7364730" y="2888615"/>
            <a:ext cx="40830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 b="1"/>
          </a:p>
        </p:txBody>
      </p:sp>
      <p:sp>
        <p:nvSpPr>
          <p:cNvPr id="14" name="文本框 13"/>
          <p:cNvSpPr txBox="1"/>
          <p:nvPr/>
        </p:nvSpPr>
        <p:spPr>
          <a:xfrm>
            <a:off x="7118985" y="3638550"/>
            <a:ext cx="899160" cy="3987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b="1"/>
              <a:t>意义</a:t>
            </a:r>
            <a:endParaRPr lang="zh-CN" altLang="en-US" sz="2000" b="1"/>
          </a:p>
        </p:txBody>
      </p:sp>
      <p:sp>
        <p:nvSpPr>
          <p:cNvPr id="15" name="右箭头 14"/>
          <p:cNvSpPr/>
          <p:nvPr/>
        </p:nvSpPr>
        <p:spPr>
          <a:xfrm>
            <a:off x="2967990" y="2266950"/>
            <a:ext cx="32639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 b="1"/>
          </a:p>
        </p:txBody>
      </p:sp>
      <p:sp>
        <p:nvSpPr>
          <p:cNvPr id="16" name="右箭头 15"/>
          <p:cNvSpPr/>
          <p:nvPr/>
        </p:nvSpPr>
        <p:spPr>
          <a:xfrm>
            <a:off x="6096000" y="2190750"/>
            <a:ext cx="32639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 b="1"/>
          </a:p>
        </p:txBody>
      </p:sp>
      <p:sp>
        <p:nvSpPr>
          <p:cNvPr id="17" name="右大括号 16"/>
          <p:cNvSpPr/>
          <p:nvPr/>
        </p:nvSpPr>
        <p:spPr>
          <a:xfrm rot="16200000">
            <a:off x="3631565" y="-2185670"/>
            <a:ext cx="520700" cy="6986905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4005" y="2571750"/>
            <a:ext cx="8849995" cy="2143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4000"/>
              </a:lnSpc>
            </a:pPr>
            <a:r>
              <a:rPr lang="en-US" altLang="zh-CN" sz="2800" b="1"/>
              <a:t>       </a:t>
            </a:r>
            <a:r>
              <a:rPr lang="zh-CN" altLang="en-US" sz="2800" b="1"/>
              <a:t>全面依法治国是一个</a:t>
            </a:r>
            <a:r>
              <a:rPr lang="zh-CN" altLang="en-US" sz="2800" b="1">
                <a:solidFill>
                  <a:srgbClr val="FF0000"/>
                </a:solidFill>
              </a:rPr>
              <a:t>系统工程</a:t>
            </a:r>
            <a:r>
              <a:rPr lang="zh-CN" altLang="en-US" sz="2800" b="1"/>
              <a:t>，要</a:t>
            </a:r>
            <a:r>
              <a:rPr lang="zh-CN" altLang="en-US" sz="2800" b="1">
                <a:solidFill>
                  <a:srgbClr val="FF0000"/>
                </a:solidFill>
              </a:rPr>
              <a:t>整体谋划</a:t>
            </a:r>
            <a:r>
              <a:rPr lang="zh-CN" altLang="en-US" sz="2800" b="1"/>
              <a:t>，更加注重系统性、整体性、协同性。</a:t>
            </a:r>
            <a:endParaRPr lang="zh-CN" altLang="en-US" sz="2800" b="1"/>
          </a:p>
          <a:p>
            <a:pPr algn="r">
              <a:lnSpc>
                <a:spcPts val="4000"/>
              </a:lnSpc>
            </a:pP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——2020年11月16日习近平在中央全面依法治国工作会议讲话</a:t>
            </a:r>
            <a:endParaRPr lang="zh-CN" altLang="en-US" sz="2800" b="1"/>
          </a:p>
          <a:p>
            <a:pPr algn="r">
              <a:lnSpc>
                <a:spcPts val="4000"/>
              </a:lnSpc>
            </a:pP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533400" y="971550"/>
            <a:ext cx="83718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 b="1">
                <a:sym typeface="+mn-ea"/>
              </a:rPr>
              <a:t>    </a:t>
            </a:r>
            <a:r>
              <a:rPr lang="zh-CN" altLang="en-US" sz="2800" b="1">
                <a:sym typeface="+mn-ea"/>
              </a:rPr>
              <a:t>《法治中国建设规划（2020-2025）》是新中国成立以来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第一个</a:t>
            </a:r>
            <a:r>
              <a:rPr lang="zh-CN" altLang="en-US" sz="2800" b="1">
                <a:sym typeface="+mn-ea"/>
              </a:rPr>
              <a:t>关于法治中国建设的专门规划</a:t>
            </a:r>
            <a:endParaRPr lang="zh-CN" altLang="en-US" sz="2800" b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2725" y="814388"/>
            <a:ext cx="3255963" cy="5826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课后实践作业</a:t>
            </a:r>
            <a:endParaRPr lang="zh-CN" altLang="en-US" sz="3200" b="1">
              <a:solidFill>
                <a:srgbClr val="FFFFFF"/>
              </a:solidFill>
              <a:latin typeface="Times New Roman" panose="02020603050405020304" pitchFamily="18" charset="0"/>
              <a:ea typeface="华文仿宋" charset="0"/>
            </a:endParaRPr>
          </a:p>
        </p:txBody>
      </p:sp>
      <p:sp>
        <p:nvSpPr>
          <p:cNvPr id="95234" name="文本框 4"/>
          <p:cNvSpPr txBox="1"/>
          <p:nvPr/>
        </p:nvSpPr>
        <p:spPr>
          <a:xfrm>
            <a:off x="84138" y="2060575"/>
            <a:ext cx="9059862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请同学们以小组为单位，围绕你们拟定的法治宣传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口号，撰写宣传片的文案，并拍摄一则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分钟以内的法治宣传片。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l="526" r="1744" b="4385"/>
          <a:stretch>
            <a:fillRect/>
          </a:stretch>
        </p:blipFill>
        <p:spPr>
          <a:xfrm>
            <a:off x="0" y="3192463"/>
            <a:ext cx="9144000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3"/>
          <p:cNvSpPr txBox="1"/>
          <p:nvPr/>
        </p:nvSpPr>
        <p:spPr>
          <a:xfrm>
            <a:off x="574675" y="2032000"/>
            <a:ext cx="8583613" cy="615950"/>
          </a:xfrm>
          <a:prstGeom prst="rect">
            <a:avLst/>
          </a:prstGeom>
          <a:noFill/>
          <a:ln w="9525">
            <a:noFill/>
          </a:ln>
        </p:spPr>
        <p:txBody>
          <a:bodyPr wrap="square" lIns="68555" tIns="34277" rIns="68555" bIns="34277" anchor="ctr"/>
          <a:p>
            <a:pPr algn="ctr"/>
            <a:r>
              <a:rPr lang="zh-CN" altLang="en-US" sz="54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Times New Roman" panose="02020603050405020304" pitchFamily="18" charset="0"/>
              </a:rPr>
              <a:t>共赴法治国家建设新征程！</a:t>
            </a:r>
            <a:endParaRPr lang="zh-CN" altLang="zh-CN" sz="5400" dirty="0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482600"/>
            <a:ext cx="1087438" cy="1112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5054600"/>
            <a:ext cx="9144000" cy="8731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68555" tIns="34277" rIns="68555" bIns="34277" anchor="t"/>
          <a:p>
            <a:endParaRPr lang="zh-CN" altLang="en-US" sz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958E-6 2.22222E-6 L -1.21958E-6 0.89977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654300" y="1971675"/>
            <a:ext cx="5678488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7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  谢！</a:t>
            </a:r>
            <a:endParaRPr lang="zh-CN" altLang="en-US" sz="7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3489" name="组合 18"/>
          <p:cNvGrpSpPr/>
          <p:nvPr/>
        </p:nvGrpSpPr>
        <p:grpSpPr>
          <a:xfrm>
            <a:off x="354013" y="677863"/>
            <a:ext cx="1390650" cy="2041525"/>
            <a:chOff x="2043432" y="1608231"/>
            <a:chExt cx="2182008" cy="3375646"/>
          </a:xfrm>
        </p:grpSpPr>
        <p:pic>
          <p:nvPicPr>
            <p:cNvPr id="63490" name="图片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24786" y="1608231"/>
              <a:ext cx="2019300" cy="12668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矩形 21"/>
            <p:cNvSpPr/>
            <p:nvPr/>
          </p:nvSpPr>
          <p:spPr>
            <a:xfrm>
              <a:off x="2124786" y="2953638"/>
              <a:ext cx="2019300" cy="7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00">
                <a:solidFill>
                  <a:srgbClr val="FFFFFF"/>
                </a:solidFill>
                <a:latin typeface="Times New Roman" panose="02020603050405020304" pitchFamily="18" charset="0"/>
                <a:ea typeface="华文仿宋" charset="0"/>
              </a:endParaRPr>
            </a:p>
          </p:txBody>
        </p:sp>
        <p:grpSp>
          <p:nvGrpSpPr>
            <p:cNvPr id="63492" name="组合 22"/>
            <p:cNvGrpSpPr/>
            <p:nvPr/>
          </p:nvGrpSpPr>
          <p:grpSpPr>
            <a:xfrm>
              <a:off x="2124786" y="2953638"/>
              <a:ext cx="2019300" cy="342012"/>
              <a:chOff x="2124786" y="2953638"/>
              <a:chExt cx="2019300" cy="1224000"/>
            </a:xfrm>
          </p:grpSpPr>
          <p:sp>
            <p:nvSpPr>
              <p:cNvPr id="24" name="矩形 23"/>
              <p:cNvSpPr/>
              <p:nvPr/>
            </p:nvSpPr>
            <p:spPr>
              <a:xfrm rot="16200000">
                <a:off x="1548786" y="3529638"/>
                <a:ext cx="1224000" cy="72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lvl="0" algn="ctr"/>
                <a:endParaRPr lang="zh-CN" altLang="en-US" sz="100">
                  <a:solidFill>
                    <a:srgbClr val="FFFFFF"/>
                  </a:solidFill>
                  <a:latin typeface="Times New Roman" panose="02020603050405020304" pitchFamily="18" charset="0"/>
                  <a:ea typeface="华文仿宋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6200000">
                <a:off x="3496086" y="3529638"/>
                <a:ext cx="1224000" cy="72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lvl="0" algn="ctr"/>
                <a:endParaRPr lang="zh-CN" altLang="en-US" sz="100">
                  <a:solidFill>
                    <a:srgbClr val="FFFFFF"/>
                  </a:solidFill>
                  <a:latin typeface="Times New Roman" panose="02020603050405020304" pitchFamily="18" charset="0"/>
                  <a:ea typeface="华文仿宋" charset="0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 flipV="1">
              <a:off x="2124786" y="4911877"/>
              <a:ext cx="2019300" cy="7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00">
                <a:solidFill>
                  <a:srgbClr val="FFFFFF"/>
                </a:solidFill>
                <a:latin typeface="Times New Roman" panose="02020603050405020304" pitchFamily="18" charset="0"/>
                <a:ea typeface="华文仿宋" charset="0"/>
              </a:endParaRPr>
            </a:p>
          </p:txBody>
        </p:sp>
        <p:grpSp>
          <p:nvGrpSpPr>
            <p:cNvPr id="63496" name="组合 26"/>
            <p:cNvGrpSpPr/>
            <p:nvPr/>
          </p:nvGrpSpPr>
          <p:grpSpPr>
            <a:xfrm flipV="1">
              <a:off x="2124786" y="4307381"/>
              <a:ext cx="2019300" cy="676495"/>
              <a:chOff x="2124786" y="2953638"/>
              <a:chExt cx="2019300" cy="1224000"/>
            </a:xfrm>
          </p:grpSpPr>
          <p:sp>
            <p:nvSpPr>
              <p:cNvPr id="28" name="矩形 27"/>
              <p:cNvSpPr/>
              <p:nvPr/>
            </p:nvSpPr>
            <p:spPr>
              <a:xfrm rot="16200000">
                <a:off x="1548786" y="3529638"/>
                <a:ext cx="1224000" cy="72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lvl="0" algn="ctr"/>
                <a:endParaRPr lang="zh-CN" altLang="en-US" sz="100">
                  <a:solidFill>
                    <a:srgbClr val="FFFFFF"/>
                  </a:solidFill>
                  <a:latin typeface="Times New Roman" panose="02020603050405020304" pitchFamily="18" charset="0"/>
                  <a:ea typeface="华文仿宋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 rot="16200000">
                <a:off x="3496086" y="3529638"/>
                <a:ext cx="1224000" cy="72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lvl="0" algn="ctr"/>
                <a:endParaRPr lang="zh-CN" altLang="en-US" sz="100">
                  <a:solidFill>
                    <a:srgbClr val="FFFFFF"/>
                  </a:solidFill>
                  <a:latin typeface="Times New Roman" panose="02020603050405020304" pitchFamily="18" charset="0"/>
                  <a:ea typeface="华文仿宋" charset="0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043432" y="3022373"/>
              <a:ext cx="2182008" cy="174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zh-CN" altLang="en-US" sz="3125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总</a:t>
              </a:r>
              <a:endParaRPr lang="zh-CN" altLang="en-US" sz="3125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fontAlgn="base"/>
              <a:r>
                <a:rPr lang="zh-CN" altLang="en-US" sz="3125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议  题</a:t>
              </a:r>
              <a:endParaRPr lang="zh-CN" altLang="en-US" sz="3125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2160588" y="1292225"/>
            <a:ext cx="6316663" cy="115093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strike="noStrike" kern="0" noProof="1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标题层"/>
          <p:cNvSpPr txBox="1"/>
          <p:nvPr/>
        </p:nvSpPr>
        <p:spPr>
          <a:xfrm>
            <a:off x="2287588" y="1549400"/>
            <a:ext cx="6486525" cy="617538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 fontAlgn="auto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2845" b="1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如何让法治成为治国理政的基本方式？</a:t>
            </a:r>
            <a:endParaRPr lang="zh-CN" altLang="en-US" sz="2845" b="1" noProof="1" dirty="0">
              <a:latin typeface="等线" panose="02010600030101010101" pitchFamily="2" charset="-122"/>
              <a:ea typeface="等线" panose="02010600030101010101" pitchFamily="2" charset="-122"/>
              <a:sym typeface="+mn-ea"/>
            </a:endParaRPr>
          </a:p>
        </p:txBody>
      </p:sp>
      <p:grpSp>
        <p:nvGrpSpPr>
          <p:cNvPr id="63502" name="组合 1"/>
          <p:cNvGrpSpPr/>
          <p:nvPr/>
        </p:nvGrpSpPr>
        <p:grpSpPr>
          <a:xfrm>
            <a:off x="503238" y="3346450"/>
            <a:ext cx="1241425" cy="1173163"/>
            <a:chOff x="2124786" y="2953638"/>
            <a:chExt cx="2019300" cy="2030239"/>
          </a:xfrm>
        </p:grpSpPr>
        <p:sp>
          <p:nvSpPr>
            <p:cNvPr id="4" name="矩形 3"/>
            <p:cNvSpPr/>
            <p:nvPr/>
          </p:nvSpPr>
          <p:spPr>
            <a:xfrm>
              <a:off x="2124786" y="2953638"/>
              <a:ext cx="2019300" cy="7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00">
                <a:solidFill>
                  <a:srgbClr val="FFFFFF"/>
                </a:solidFill>
                <a:latin typeface="Times New Roman" panose="02020603050405020304" pitchFamily="18" charset="0"/>
                <a:ea typeface="华文仿宋" charset="0"/>
              </a:endParaRPr>
            </a:p>
          </p:txBody>
        </p:sp>
        <p:grpSp>
          <p:nvGrpSpPr>
            <p:cNvPr id="63504" name="组合 4"/>
            <p:cNvGrpSpPr/>
            <p:nvPr/>
          </p:nvGrpSpPr>
          <p:grpSpPr>
            <a:xfrm>
              <a:off x="2124786" y="2953638"/>
              <a:ext cx="2019300" cy="342012"/>
              <a:chOff x="2124786" y="2953638"/>
              <a:chExt cx="2019300" cy="1224000"/>
            </a:xfrm>
          </p:grpSpPr>
          <p:sp>
            <p:nvSpPr>
              <p:cNvPr id="7" name="矩形 6"/>
              <p:cNvSpPr/>
              <p:nvPr/>
            </p:nvSpPr>
            <p:spPr>
              <a:xfrm rot="16200000">
                <a:off x="1548786" y="3529638"/>
                <a:ext cx="1224000" cy="72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lvl="0" algn="ctr"/>
                <a:endParaRPr lang="zh-CN" altLang="en-US" sz="100">
                  <a:solidFill>
                    <a:srgbClr val="FFFFFF"/>
                  </a:solidFill>
                  <a:latin typeface="Times New Roman" panose="02020603050405020304" pitchFamily="18" charset="0"/>
                  <a:ea typeface="华文仿宋" charset="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6200000">
                <a:off x="3496086" y="3529638"/>
                <a:ext cx="1224000" cy="72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lvl="0" algn="ctr"/>
                <a:endParaRPr lang="zh-CN" altLang="en-US" sz="100">
                  <a:solidFill>
                    <a:srgbClr val="FFFFFF"/>
                  </a:solidFill>
                  <a:latin typeface="Times New Roman" panose="02020603050405020304" pitchFamily="18" charset="0"/>
                  <a:ea typeface="华文仿宋" charset="0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 flipV="1">
              <a:off x="2124786" y="4911877"/>
              <a:ext cx="2019300" cy="7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100">
                <a:solidFill>
                  <a:srgbClr val="FFFFFF"/>
                </a:solidFill>
                <a:latin typeface="Times New Roman" panose="02020603050405020304" pitchFamily="18" charset="0"/>
                <a:ea typeface="华文仿宋" charset="0"/>
              </a:endParaRPr>
            </a:p>
          </p:txBody>
        </p:sp>
        <p:grpSp>
          <p:nvGrpSpPr>
            <p:cNvPr id="63508" name="组合 9"/>
            <p:cNvGrpSpPr/>
            <p:nvPr/>
          </p:nvGrpSpPr>
          <p:grpSpPr>
            <a:xfrm flipV="1">
              <a:off x="2124786" y="4307381"/>
              <a:ext cx="2019300" cy="676495"/>
              <a:chOff x="2124786" y="2953638"/>
              <a:chExt cx="2019300" cy="1224000"/>
            </a:xfrm>
          </p:grpSpPr>
          <p:sp>
            <p:nvSpPr>
              <p:cNvPr id="11" name="矩形 10"/>
              <p:cNvSpPr/>
              <p:nvPr/>
            </p:nvSpPr>
            <p:spPr>
              <a:xfrm rot="16200000">
                <a:off x="1548786" y="3529638"/>
                <a:ext cx="1224000" cy="72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lvl="0" algn="ctr"/>
                <a:endParaRPr lang="zh-CN" altLang="en-US" sz="100">
                  <a:solidFill>
                    <a:srgbClr val="FFFFFF"/>
                  </a:solidFill>
                  <a:latin typeface="Times New Roman" panose="02020603050405020304" pitchFamily="18" charset="0"/>
                  <a:ea typeface="华文仿宋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16200000">
                <a:off x="3496086" y="3529638"/>
                <a:ext cx="1224000" cy="72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lvl="0" algn="ctr"/>
                <a:endParaRPr lang="zh-CN" altLang="en-US" sz="100">
                  <a:solidFill>
                    <a:srgbClr val="FFFFFF"/>
                  </a:solidFill>
                  <a:latin typeface="Times New Roman" panose="02020603050405020304" pitchFamily="18" charset="0"/>
                  <a:ea typeface="华文仿宋" charset="0"/>
                </a:endParaRPr>
              </a:p>
            </p:txBody>
          </p:sp>
        </p:grpSp>
      </p:grpSp>
      <p:sp>
        <p:nvSpPr>
          <p:cNvPr id="15" name="圆角矩形 14"/>
          <p:cNvSpPr/>
          <p:nvPr/>
        </p:nvSpPr>
        <p:spPr>
          <a:xfrm>
            <a:off x="2170113" y="2763838"/>
            <a:ext cx="6205538" cy="18669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strike="noStrike" kern="0" noProof="1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标题层"/>
          <p:cNvSpPr txBox="1"/>
          <p:nvPr/>
        </p:nvSpPr>
        <p:spPr>
          <a:xfrm>
            <a:off x="2414588" y="2954338"/>
            <a:ext cx="6359525" cy="150876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 fontAlgn="auto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2560" b="1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一、</a:t>
            </a:r>
            <a:r>
              <a:rPr lang="zh-CN" altLang="en-US" sz="2560" b="1" dirty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感知总结：法治国家什么样？</a:t>
            </a:r>
            <a:endParaRPr lang="zh-CN" altLang="en-US" sz="2560" b="1" dirty="0">
              <a:latin typeface="等线" panose="02010600030101010101" pitchFamily="2" charset="-122"/>
              <a:ea typeface="等线" panose="02010600030101010101" pitchFamily="2" charset="-122"/>
              <a:sym typeface="+mn-ea"/>
            </a:endParaRPr>
          </a:p>
          <a:p>
            <a:pPr defTabSz="914400" fontAlgn="auto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2560" b="1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二、</a:t>
            </a:r>
            <a:r>
              <a:rPr lang="zh-CN" altLang="en-US" sz="2560" b="1" dirty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矛盾交锋：法治国家怎么建？</a:t>
            </a:r>
            <a:endParaRPr lang="zh-CN" altLang="en-US" sz="2560" b="1" noProof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defTabSz="914400" fontAlgn="auto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2560" b="1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三、宣传</a:t>
            </a:r>
            <a:r>
              <a:rPr lang="zh-CN" altLang="en-US" sz="2560" b="1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推广：法治国家意何在？</a:t>
            </a:r>
            <a:endParaRPr lang="zh-CN" altLang="en-US" sz="2560" b="1" noProof="1" dirty="0"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8488" y="3451225"/>
            <a:ext cx="1101725" cy="105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5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 </a:t>
            </a:r>
            <a:r>
              <a:rPr lang="zh-CN" altLang="en-US" sz="3125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分</a:t>
            </a:r>
            <a:endParaRPr lang="zh-CN" altLang="en-US" sz="3125" b="1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125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议 题</a:t>
            </a:r>
            <a:endParaRPr lang="zh-CN" altLang="en-US" sz="3125" b="1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 bwMode="auto">
          <a:xfrm>
            <a:off x="0" y="5054600"/>
            <a:ext cx="9144000" cy="8731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5" tIns="34277" rIns="68555" bIns="34277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925" r="1692" b="2930"/>
          <a:stretch>
            <a:fillRect/>
          </a:stretch>
        </p:blipFill>
        <p:spPr>
          <a:xfrm>
            <a:off x="6350" y="3328988"/>
            <a:ext cx="9137650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3430588" y="563563"/>
            <a:ext cx="2430463" cy="1736725"/>
          </a:xfrm>
          <a:custGeom>
            <a:avLst/>
            <a:gdLst>
              <a:gd name="T0" fmla="*/ 2442 w 3542"/>
              <a:gd name="T1" fmla="*/ 24 h 2514"/>
              <a:gd name="T2" fmla="*/ 1405 w 3542"/>
              <a:gd name="T3" fmla="*/ 6 h 2514"/>
              <a:gd name="T4" fmla="*/ 951 w 3542"/>
              <a:gd name="T5" fmla="*/ 70 h 2514"/>
              <a:gd name="T6" fmla="*/ 1009 w 3542"/>
              <a:gd name="T7" fmla="*/ 60 h 2514"/>
              <a:gd name="T8" fmla="*/ 1484 w 3542"/>
              <a:gd name="T9" fmla="*/ 85 h 2514"/>
              <a:gd name="T10" fmla="*/ 1892 w 3542"/>
              <a:gd name="T11" fmla="*/ 189 h 2514"/>
              <a:gd name="T12" fmla="*/ 2201 w 3542"/>
              <a:gd name="T13" fmla="*/ 258 h 2514"/>
              <a:gd name="T14" fmla="*/ 2544 w 3542"/>
              <a:gd name="T15" fmla="*/ 246 h 2514"/>
              <a:gd name="T16" fmla="*/ 2442 w 3542"/>
              <a:gd name="T17" fmla="*/ 24 h 2514"/>
              <a:gd name="T18" fmla="*/ 247 w 3542"/>
              <a:gd name="T19" fmla="*/ 353 h 2514"/>
              <a:gd name="T20" fmla="*/ 1065 w 3542"/>
              <a:gd name="T21" fmla="*/ 103 h 2514"/>
              <a:gd name="T22" fmla="*/ 1954 w 3542"/>
              <a:gd name="T23" fmla="*/ 324 h 2514"/>
              <a:gd name="T24" fmla="*/ 2781 w 3542"/>
              <a:gd name="T25" fmla="*/ 544 h 2514"/>
              <a:gd name="T26" fmla="*/ 3006 w 3542"/>
              <a:gd name="T27" fmla="*/ 522 h 2514"/>
              <a:gd name="T28" fmla="*/ 3044 w 3542"/>
              <a:gd name="T29" fmla="*/ 819 h 2514"/>
              <a:gd name="T30" fmla="*/ 3542 w 3542"/>
              <a:gd name="T31" fmla="*/ 1501 h 2514"/>
              <a:gd name="T32" fmla="*/ 3274 w 3542"/>
              <a:gd name="T33" fmla="*/ 1748 h 2514"/>
              <a:gd name="T34" fmla="*/ 2380 w 3542"/>
              <a:gd name="T35" fmla="*/ 2040 h 2514"/>
              <a:gd name="T36" fmla="*/ 2380 w 3542"/>
              <a:gd name="T37" fmla="*/ 2040 h 2514"/>
              <a:gd name="T38" fmla="*/ 2302 w 3542"/>
              <a:gd name="T39" fmla="*/ 2038 h 2514"/>
              <a:gd name="T40" fmla="*/ 2170 w 3542"/>
              <a:gd name="T41" fmla="*/ 2035 h 2514"/>
              <a:gd name="T42" fmla="*/ 1172 w 3542"/>
              <a:gd name="T43" fmla="*/ 2267 h 2514"/>
              <a:gd name="T44" fmla="*/ 843 w 3542"/>
              <a:gd name="T45" fmla="*/ 2499 h 2514"/>
              <a:gd name="T46" fmla="*/ 809 w 3542"/>
              <a:gd name="T47" fmla="*/ 2377 h 2514"/>
              <a:gd name="T48" fmla="*/ 809 w 3542"/>
              <a:gd name="T49" fmla="*/ 2377 h 2514"/>
              <a:gd name="T50" fmla="*/ 802 w 3542"/>
              <a:gd name="T51" fmla="*/ 2353 h 2514"/>
              <a:gd name="T52" fmla="*/ 791 w 3542"/>
              <a:gd name="T53" fmla="*/ 2313 h 2514"/>
              <a:gd name="T54" fmla="*/ 791 w 3542"/>
              <a:gd name="T55" fmla="*/ 2312 h 2514"/>
              <a:gd name="T56" fmla="*/ 247 w 3542"/>
              <a:gd name="T57" fmla="*/ 353 h 2514"/>
              <a:gd name="T58" fmla="*/ 2763 w 3542"/>
              <a:gd name="T59" fmla="*/ 184 h 2514"/>
              <a:gd name="T60" fmla="*/ 2200 w 3542"/>
              <a:gd name="T61" fmla="*/ 273 h 2514"/>
              <a:gd name="T62" fmla="*/ 1547 w 3542"/>
              <a:gd name="T63" fmla="*/ 114 h 2514"/>
              <a:gd name="T64" fmla="*/ 1971 w 3542"/>
              <a:gd name="T65" fmla="*/ 273 h 2514"/>
              <a:gd name="T66" fmla="*/ 2796 w 3542"/>
              <a:gd name="T67" fmla="*/ 490 h 2514"/>
              <a:gd name="T68" fmla="*/ 2774 w 3542"/>
              <a:gd name="T69" fmla="*/ 315 h 2514"/>
              <a:gd name="T70" fmla="*/ 2763 w 3542"/>
              <a:gd name="T71" fmla="*/ 184 h 2514"/>
              <a:gd name="T72" fmla="*/ 221 w 3542"/>
              <a:gd name="T73" fmla="*/ 434 h 2514"/>
              <a:gd name="T74" fmla="*/ 39 w 3542"/>
              <a:gd name="T75" fmla="*/ 607 h 2514"/>
              <a:gd name="T76" fmla="*/ 736 w 3542"/>
              <a:gd name="T77" fmla="*/ 2289 h 2514"/>
              <a:gd name="T78" fmla="*/ 221 w 3542"/>
              <a:gd name="T79" fmla="*/ 434 h 2514"/>
              <a:gd name="T80" fmla="*/ 95 w 3542"/>
              <a:gd name="T81" fmla="*/ 777 h 2514"/>
              <a:gd name="T82" fmla="*/ 0 w 3542"/>
              <a:gd name="T83" fmla="*/ 944 h 2514"/>
              <a:gd name="T84" fmla="*/ 786 w 3542"/>
              <a:gd name="T85" fmla="*/ 2514 h 2514"/>
              <a:gd name="T86" fmla="*/ 797 w 3542"/>
              <a:gd name="T87" fmla="*/ 2503 h 2514"/>
              <a:gd name="T88" fmla="*/ 811 w 3542"/>
              <a:gd name="T89" fmla="*/ 2488 h 2514"/>
              <a:gd name="T90" fmla="*/ 749 w 3542"/>
              <a:gd name="T91" fmla="*/ 2354 h 2514"/>
              <a:gd name="T92" fmla="*/ 749 w 3542"/>
              <a:gd name="T93" fmla="*/ 2354 h 2514"/>
              <a:gd name="T94" fmla="*/ 95 w 3542"/>
              <a:gd name="T95" fmla="*/ 777 h 2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42" h="2514">
                <a:moveTo>
                  <a:pt x="2442" y="24"/>
                </a:moveTo>
                <a:cubicBezTo>
                  <a:pt x="2322" y="151"/>
                  <a:pt x="1650" y="14"/>
                  <a:pt x="1405" y="6"/>
                </a:cubicBezTo>
                <a:cubicBezTo>
                  <a:pt x="1238" y="0"/>
                  <a:pt x="1087" y="25"/>
                  <a:pt x="951" y="70"/>
                </a:cubicBezTo>
                <a:cubicBezTo>
                  <a:pt x="970" y="66"/>
                  <a:pt x="990" y="63"/>
                  <a:pt x="1009" y="60"/>
                </a:cubicBezTo>
                <a:cubicBezTo>
                  <a:pt x="1164" y="35"/>
                  <a:pt x="1331" y="55"/>
                  <a:pt x="1484" y="85"/>
                </a:cubicBezTo>
                <a:cubicBezTo>
                  <a:pt x="1621" y="113"/>
                  <a:pt x="1756" y="151"/>
                  <a:pt x="1892" y="189"/>
                </a:cubicBezTo>
                <a:cubicBezTo>
                  <a:pt x="1989" y="216"/>
                  <a:pt x="2102" y="250"/>
                  <a:pt x="2201" y="258"/>
                </a:cubicBezTo>
                <a:cubicBezTo>
                  <a:pt x="2311" y="267"/>
                  <a:pt x="2430" y="268"/>
                  <a:pt x="2544" y="246"/>
                </a:cubicBezTo>
                <a:cubicBezTo>
                  <a:pt x="2501" y="163"/>
                  <a:pt x="2465" y="87"/>
                  <a:pt x="2442" y="24"/>
                </a:cubicBezTo>
                <a:close/>
                <a:moveTo>
                  <a:pt x="247" y="353"/>
                </a:moveTo>
                <a:cubicBezTo>
                  <a:pt x="332" y="289"/>
                  <a:pt x="618" y="103"/>
                  <a:pt x="1065" y="103"/>
                </a:cubicBezTo>
                <a:cubicBezTo>
                  <a:pt x="1349" y="103"/>
                  <a:pt x="1648" y="177"/>
                  <a:pt x="1954" y="324"/>
                </a:cubicBezTo>
                <a:cubicBezTo>
                  <a:pt x="2258" y="470"/>
                  <a:pt x="2536" y="544"/>
                  <a:pt x="2781" y="544"/>
                </a:cubicBezTo>
                <a:cubicBezTo>
                  <a:pt x="2859" y="544"/>
                  <a:pt x="2935" y="537"/>
                  <a:pt x="3006" y="522"/>
                </a:cubicBezTo>
                <a:cubicBezTo>
                  <a:pt x="3004" y="589"/>
                  <a:pt x="3009" y="694"/>
                  <a:pt x="3044" y="819"/>
                </a:cubicBezTo>
                <a:cubicBezTo>
                  <a:pt x="3095" y="1004"/>
                  <a:pt x="3223" y="1268"/>
                  <a:pt x="3542" y="1501"/>
                </a:cubicBezTo>
                <a:cubicBezTo>
                  <a:pt x="3495" y="1557"/>
                  <a:pt x="3405" y="1653"/>
                  <a:pt x="3274" y="1748"/>
                </a:cubicBezTo>
                <a:cubicBezTo>
                  <a:pt x="3091" y="1881"/>
                  <a:pt x="2787" y="2040"/>
                  <a:pt x="2380" y="2040"/>
                </a:cubicBezTo>
                <a:lnTo>
                  <a:pt x="2380" y="2040"/>
                </a:lnTo>
                <a:cubicBezTo>
                  <a:pt x="2354" y="2040"/>
                  <a:pt x="2328" y="2040"/>
                  <a:pt x="2302" y="2038"/>
                </a:cubicBezTo>
                <a:cubicBezTo>
                  <a:pt x="2258" y="2036"/>
                  <a:pt x="2213" y="2035"/>
                  <a:pt x="2170" y="2035"/>
                </a:cubicBezTo>
                <a:cubicBezTo>
                  <a:pt x="1797" y="2035"/>
                  <a:pt x="1462" y="2113"/>
                  <a:pt x="1172" y="2267"/>
                </a:cubicBezTo>
                <a:cubicBezTo>
                  <a:pt x="1014" y="2352"/>
                  <a:pt x="905" y="2441"/>
                  <a:pt x="843" y="2499"/>
                </a:cubicBezTo>
                <a:lnTo>
                  <a:pt x="809" y="2377"/>
                </a:lnTo>
                <a:lnTo>
                  <a:pt x="809" y="2377"/>
                </a:lnTo>
                <a:lnTo>
                  <a:pt x="802" y="2353"/>
                </a:lnTo>
                <a:lnTo>
                  <a:pt x="791" y="2313"/>
                </a:lnTo>
                <a:lnTo>
                  <a:pt x="791" y="2312"/>
                </a:lnTo>
                <a:lnTo>
                  <a:pt x="247" y="353"/>
                </a:lnTo>
                <a:close/>
                <a:moveTo>
                  <a:pt x="2763" y="184"/>
                </a:moveTo>
                <a:cubicBezTo>
                  <a:pt x="2596" y="277"/>
                  <a:pt x="2392" y="289"/>
                  <a:pt x="2200" y="273"/>
                </a:cubicBezTo>
                <a:cubicBezTo>
                  <a:pt x="2056" y="261"/>
                  <a:pt x="1808" y="172"/>
                  <a:pt x="1547" y="114"/>
                </a:cubicBezTo>
                <a:cubicBezTo>
                  <a:pt x="1680" y="150"/>
                  <a:pt x="1821" y="201"/>
                  <a:pt x="1971" y="273"/>
                </a:cubicBezTo>
                <a:cubicBezTo>
                  <a:pt x="2310" y="436"/>
                  <a:pt x="2581" y="492"/>
                  <a:pt x="2796" y="490"/>
                </a:cubicBezTo>
                <a:cubicBezTo>
                  <a:pt x="2786" y="435"/>
                  <a:pt x="2779" y="377"/>
                  <a:pt x="2774" y="315"/>
                </a:cubicBezTo>
                <a:lnTo>
                  <a:pt x="2763" y="184"/>
                </a:lnTo>
                <a:close/>
                <a:moveTo>
                  <a:pt x="221" y="434"/>
                </a:moveTo>
                <a:cubicBezTo>
                  <a:pt x="128" y="509"/>
                  <a:pt x="66" y="575"/>
                  <a:pt x="39" y="607"/>
                </a:cubicBezTo>
                <a:lnTo>
                  <a:pt x="736" y="2289"/>
                </a:lnTo>
                <a:lnTo>
                  <a:pt x="221" y="434"/>
                </a:lnTo>
                <a:close/>
                <a:moveTo>
                  <a:pt x="95" y="777"/>
                </a:moveTo>
                <a:cubicBezTo>
                  <a:pt x="31" y="876"/>
                  <a:pt x="0" y="944"/>
                  <a:pt x="0" y="944"/>
                </a:cubicBezTo>
                <a:lnTo>
                  <a:pt x="786" y="2514"/>
                </a:lnTo>
                <a:cubicBezTo>
                  <a:pt x="786" y="2514"/>
                  <a:pt x="790" y="2510"/>
                  <a:pt x="797" y="2503"/>
                </a:cubicBezTo>
                <a:lnTo>
                  <a:pt x="811" y="2488"/>
                </a:lnTo>
                <a:lnTo>
                  <a:pt x="749" y="2354"/>
                </a:lnTo>
                <a:lnTo>
                  <a:pt x="749" y="2354"/>
                </a:lnTo>
                <a:lnTo>
                  <a:pt x="95" y="7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55" tIns="34277" rIns="68555" bIns="34277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16330" y="2235200"/>
            <a:ext cx="7694930" cy="153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议题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一    感知总结：法治国家什么样</a:t>
            </a:r>
            <a:endParaRPr lang="en-US" altLang="zh-CN" sz="3600" b="1" dirty="0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华文仿宋" pitchFamily="2" charset="-122"/>
                <a:sym typeface="Times New Roman" panose="02020603050405020304" pitchFamily="18" charset="0"/>
              </a:rPr>
              <a:t>                 </a:t>
            </a:r>
            <a:endParaRPr lang="zh-CN" altLang="en-US" sz="3600" b="1" dirty="0">
              <a:latin typeface="Times New Roman" panose="02020603050405020304" pitchFamily="18" charset="0"/>
              <a:ea typeface="华文仿宋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8138" y="989013"/>
            <a:ext cx="842962" cy="841375"/>
            <a:chOff x="5533479" y="1316877"/>
            <a:chExt cx="1122744" cy="1122744"/>
          </a:xfrm>
        </p:grpSpPr>
        <p:sp>
          <p:nvSpPr>
            <p:cNvPr id="43" name="任意多边形: 形状 42"/>
            <p:cNvSpPr/>
            <p:nvPr/>
          </p:nvSpPr>
          <p:spPr bwMode="auto">
            <a:xfrm>
              <a:off x="5533479" y="1316877"/>
              <a:ext cx="1122744" cy="1122744"/>
            </a:xfrm>
            <a:custGeom>
              <a:avLst/>
              <a:gdLst>
                <a:gd name="connsiteX0" fmla="*/ 417327 w 834654"/>
                <a:gd name="connsiteY0" fmla="*/ 47625 h 834654"/>
                <a:gd name="connsiteX1" fmla="*/ 47625 w 834654"/>
                <a:gd name="connsiteY1" fmla="*/ 417327 h 834654"/>
                <a:gd name="connsiteX2" fmla="*/ 417327 w 834654"/>
                <a:gd name="connsiteY2" fmla="*/ 787029 h 834654"/>
                <a:gd name="connsiteX3" fmla="*/ 787029 w 834654"/>
                <a:gd name="connsiteY3" fmla="*/ 417327 h 834654"/>
                <a:gd name="connsiteX4" fmla="*/ 417327 w 834654"/>
                <a:gd name="connsiteY4" fmla="*/ 47625 h 834654"/>
                <a:gd name="connsiteX5" fmla="*/ 417327 w 834654"/>
                <a:gd name="connsiteY5" fmla="*/ 0 h 834654"/>
                <a:gd name="connsiteX6" fmla="*/ 834654 w 834654"/>
                <a:gd name="connsiteY6" fmla="*/ 417327 h 834654"/>
                <a:gd name="connsiteX7" fmla="*/ 417327 w 834654"/>
                <a:gd name="connsiteY7" fmla="*/ 834654 h 834654"/>
                <a:gd name="connsiteX8" fmla="*/ 0 w 834654"/>
                <a:gd name="connsiteY8" fmla="*/ 417327 h 834654"/>
                <a:gd name="connsiteX9" fmla="*/ 417327 w 834654"/>
                <a:gd name="connsiteY9" fmla="*/ 0 h 83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4654" h="834654">
                  <a:moveTo>
                    <a:pt x="417327" y="47625"/>
                  </a:moveTo>
                  <a:cubicBezTo>
                    <a:pt x="213146" y="47625"/>
                    <a:pt x="47625" y="213146"/>
                    <a:pt x="47625" y="417327"/>
                  </a:cubicBezTo>
                  <a:cubicBezTo>
                    <a:pt x="47625" y="621508"/>
                    <a:pt x="213146" y="787029"/>
                    <a:pt x="417327" y="787029"/>
                  </a:cubicBezTo>
                  <a:cubicBezTo>
                    <a:pt x="621508" y="787029"/>
                    <a:pt x="787029" y="621508"/>
                    <a:pt x="787029" y="417327"/>
                  </a:cubicBezTo>
                  <a:cubicBezTo>
                    <a:pt x="787029" y="213146"/>
                    <a:pt x="621508" y="47625"/>
                    <a:pt x="417327" y="47625"/>
                  </a:cubicBezTo>
                  <a:close/>
                  <a:moveTo>
                    <a:pt x="417327" y="0"/>
                  </a:moveTo>
                  <a:cubicBezTo>
                    <a:pt x="647810" y="0"/>
                    <a:pt x="834654" y="186844"/>
                    <a:pt x="834654" y="417327"/>
                  </a:cubicBezTo>
                  <a:cubicBezTo>
                    <a:pt x="834654" y="647810"/>
                    <a:pt x="647810" y="834654"/>
                    <a:pt x="417327" y="834654"/>
                  </a:cubicBezTo>
                  <a:cubicBezTo>
                    <a:pt x="186844" y="834654"/>
                    <a:pt x="0" y="647810"/>
                    <a:pt x="0" y="417327"/>
                  </a:cubicBezTo>
                  <a:cubicBezTo>
                    <a:pt x="0" y="186844"/>
                    <a:pt x="186844" y="0"/>
                    <a:pt x="417327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55" tIns="34277" rIns="68555" bIns="34277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5700975" y="1484784"/>
              <a:ext cx="829454" cy="7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6" grpId="0" bldLvl="0" animBg="1"/>
      <p:bldP spid="26" grpId="1" bldLvl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/>
        </p:nvSpPr>
        <p:spPr>
          <a:xfrm>
            <a:off x="2743200" y="3714433"/>
            <a:ext cx="23177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4655" y="628650"/>
            <a:ext cx="61976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800" b="1">
                <a:sym typeface="+mn-ea"/>
              </a:rPr>
              <a:t>2003年国务院委托专家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在宪法框架下</a:t>
            </a:r>
            <a:r>
              <a:rPr lang="zh-CN" altLang="en-US" b="1">
                <a:sym typeface="+mn-ea"/>
              </a:rPr>
              <a:t>起草</a:t>
            </a:r>
            <a:r>
              <a:rPr lang="zh-CN" altLang="en-US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《个人信息保护法》</a:t>
            </a:r>
            <a:r>
              <a:rPr lang="zh-CN" altLang="en-US" b="1">
                <a:sym typeface="+mn-ea"/>
              </a:rPr>
              <a:t>，2005年专家建议稿完成，并提交国务院审议，启动保护个人信息的立法程序</a:t>
            </a:r>
            <a:endParaRPr lang="zh-CN" altLang="zh-CN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71800" y="1642745"/>
            <a:ext cx="6191250" cy="1045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1860"/>
              </a:lnSpc>
              <a:buSzTx/>
            </a:pPr>
            <a:r>
              <a:rPr lang="zh-CN" altLang="en-US" b="1">
                <a:sym typeface="+mn-ea"/>
              </a:rPr>
              <a:t>2008年8月25日，首次提请审议的刑法修正案（七）草案专门增加规定，明确提出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国家机关工作人员</a:t>
            </a:r>
            <a:r>
              <a:rPr lang="zh-CN" altLang="en-US" b="1">
                <a:sym typeface="+mn-ea"/>
              </a:rPr>
              <a:t>，将履行公务或者提供服务中获得的公民个人信息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出售或者提供给他人</a:t>
            </a:r>
            <a:r>
              <a:rPr lang="zh-CN" altLang="en-US" b="1">
                <a:sym typeface="+mn-ea"/>
              </a:rPr>
              <a:t>，情节严重的，追究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刑事责任</a:t>
            </a:r>
            <a:endParaRPr lang="zh-CN" altLang="zh-CN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40038" y="895033"/>
            <a:ext cx="0" cy="4140200"/>
          </a:xfrm>
          <a:prstGeom prst="line">
            <a:avLst/>
          </a:prstGeom>
          <a:ln w="12700">
            <a:solidFill>
              <a:srgbClr val="FFC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2714625" y="736600"/>
            <a:ext cx="231775" cy="233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24150" y="1885633"/>
            <a:ext cx="23177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743200" y="2922588"/>
            <a:ext cx="23177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025" y="3236913"/>
            <a:ext cx="2641600" cy="16452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buSzTx/>
            </a:pP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议题任务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我是法治观察员：个人信息保护的法律变迁有何特点，请你用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个关键词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概括？</a:t>
            </a:r>
            <a:endParaRPr lang="zh-CN" altLang="en-US" sz="20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1"/>
          <p:cNvSpPr>
            <a:spLocks noChangeAspect="1"/>
          </p:cNvSpPr>
          <p:nvPr/>
        </p:nvSpPr>
        <p:spPr bwMode="auto">
          <a:xfrm>
            <a:off x="161925" y="3294063"/>
            <a:ext cx="219075" cy="2809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590550"/>
            <a:ext cx="2499995" cy="25641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48000" y="2800350"/>
            <a:ext cx="62693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2018年5月生效的《个人信息安全规范》分别在2019年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</a:rPr>
              <a:t>多次发布了征求意见稿</a:t>
            </a:r>
            <a:r>
              <a:rPr lang="zh-CN" altLang="en-US" b="1"/>
              <a:t>，于2020年3月6日正式发布</a:t>
            </a:r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3048000" y="3486150"/>
            <a:ext cx="6095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修订内容结合了个人信息保护的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</a:rPr>
              <a:t>热点问题</a:t>
            </a:r>
            <a:r>
              <a:rPr lang="zh-CN" altLang="en-US" b="1"/>
              <a:t>，例如人脸识别信息的收集处理等，进行了回应</a:t>
            </a:r>
            <a:endParaRPr lang="zh-CN" altLang="en-US" b="1"/>
          </a:p>
        </p:txBody>
      </p:sp>
      <p:sp>
        <p:nvSpPr>
          <p:cNvPr id="21" name="文本框 20"/>
          <p:cNvSpPr txBox="1"/>
          <p:nvPr/>
        </p:nvSpPr>
        <p:spPr>
          <a:xfrm>
            <a:off x="2954655" y="4220210"/>
            <a:ext cx="63068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b="1"/>
              <a:t>2020</a:t>
            </a:r>
            <a:r>
              <a:rPr lang="zh-CN" altLang="en-US" sz="1800" b="1"/>
              <a:t>年</a:t>
            </a:r>
            <a:r>
              <a:rPr lang="en-US" altLang="zh-CN" sz="1800" b="1"/>
              <a:t>10</a:t>
            </a:r>
            <a:r>
              <a:rPr lang="zh-CN" altLang="en-US" sz="1800" b="1"/>
              <a:t>月第十三届全国人大常委会第二十二次会议对《中华人民共和国个人信息保护法（草案）》进行了审议，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</a:rPr>
              <a:t>并向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社会公众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</a:rPr>
              <a:t>对（草案）征集意见</a:t>
            </a:r>
            <a:endParaRPr lang="zh-CN" altLang="en-US" sz="18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743200" y="4552633"/>
            <a:ext cx="23177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议题一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感知总结：法治国家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什么样？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" name="1分钟 矣微尘的声音电台 - 秋雨漫漫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4439920"/>
            <a:ext cx="427990" cy="4826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0" dur="6995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7" grpId="0" bldLvl="0" animBg="1"/>
      <p:bldP spid="10" grpId="0"/>
      <p:bldP spid="18" grpId="0" bldLvl="0" animBg="1"/>
      <p:bldP spid="14" grpId="0"/>
      <p:bldP spid="19" grpId="0" bldLvl="0" animBg="1"/>
      <p:bldP spid="3" grpId="0" bldLvl="0" animBg="1"/>
      <p:bldP spid="2" grpId="0" bldLvl="0" animBg="1"/>
      <p:bldP spid="6" grpId="0" bldLvl="0" animBg="1"/>
      <p:bldP spid="22" grpId="0" bldLvl="0" animBg="1"/>
      <p:bldP spid="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/>
        </p:nvSpPr>
        <p:spPr>
          <a:xfrm>
            <a:off x="93345" y="3829050"/>
            <a:ext cx="31559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8940" y="1316990"/>
            <a:ext cx="84512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800" b="1">
                <a:sym typeface="+mn-ea"/>
              </a:rPr>
              <a:t>2003年国务院委托专家</a:t>
            </a:r>
            <a:r>
              <a:rPr lang="zh-CN" altLang="en-US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在宪法框架下</a:t>
            </a:r>
            <a:r>
              <a:rPr lang="zh-CN" altLang="en-US" b="1">
                <a:sym typeface="+mn-ea"/>
              </a:rPr>
              <a:t>起草</a:t>
            </a:r>
            <a:r>
              <a:rPr lang="zh-CN" altLang="en-US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《个人信息保护法》</a:t>
            </a:r>
            <a:r>
              <a:rPr lang="zh-CN" altLang="en-US" b="1">
                <a:sym typeface="+mn-ea"/>
              </a:rPr>
              <a:t>，2005年专家建议稿完成，并提交国务院审议，启动保护个人信息的立法程序。</a:t>
            </a:r>
            <a:endParaRPr lang="zh-CN" altLang="zh-CN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0365" y="1962150"/>
            <a:ext cx="8658225" cy="806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1860"/>
              </a:lnSpc>
              <a:buSzTx/>
            </a:pPr>
            <a:r>
              <a:rPr lang="zh-CN" altLang="en-US" b="1">
                <a:sym typeface="+mn-ea"/>
              </a:rPr>
              <a:t>2008年8月25日，首次提请审议的刑法修正案（七）草案专门增加规定，明确提出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国家机关工作人员</a:t>
            </a:r>
            <a:r>
              <a:rPr lang="zh-CN" altLang="en-US" b="1">
                <a:sym typeface="+mn-ea"/>
              </a:rPr>
              <a:t>，将履行公务或者提供服务中获得的公民个人信息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出售或者提供给他人</a:t>
            </a:r>
            <a:r>
              <a:rPr lang="zh-CN" altLang="en-US" b="1">
                <a:sym typeface="+mn-ea"/>
              </a:rPr>
              <a:t>，情节严重的，追究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刑事责任</a:t>
            </a:r>
            <a:endParaRPr lang="zh-CN" altLang="zh-CN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0183" y="1009333"/>
            <a:ext cx="0" cy="4139565"/>
          </a:xfrm>
          <a:prstGeom prst="line">
            <a:avLst/>
          </a:prstGeom>
          <a:ln w="12700">
            <a:solidFill>
              <a:srgbClr val="FFC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6515" y="1428750"/>
            <a:ext cx="315595" cy="233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6515" y="2157730"/>
            <a:ext cx="31559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3345" y="3037205"/>
            <a:ext cx="31559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8145" y="2914650"/>
            <a:ext cx="87058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2018年5月生效的《个人信息安全规范》分别在2019年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</a:rPr>
              <a:t>多次发布了征求意见稿</a:t>
            </a:r>
            <a:r>
              <a:rPr lang="zh-CN" altLang="en-US" b="1"/>
              <a:t>，于2020年3月6日正式发布</a:t>
            </a:r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398145" y="3638550"/>
            <a:ext cx="8706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修订内容结合了个人信息保护的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</a:rPr>
              <a:t>热点问题</a:t>
            </a:r>
            <a:r>
              <a:rPr lang="zh-CN" altLang="en-US" b="1"/>
              <a:t>，例如人脸识别信息的收集处理等，进行了回应</a:t>
            </a:r>
            <a:endParaRPr lang="zh-CN" altLang="en-US" b="1"/>
          </a:p>
        </p:txBody>
      </p:sp>
      <p:sp>
        <p:nvSpPr>
          <p:cNvPr id="21" name="文本框 20"/>
          <p:cNvSpPr txBox="1"/>
          <p:nvPr/>
        </p:nvSpPr>
        <p:spPr>
          <a:xfrm>
            <a:off x="304800" y="4334510"/>
            <a:ext cx="88392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b="1"/>
              <a:t>2020</a:t>
            </a:r>
            <a:r>
              <a:rPr lang="zh-CN" altLang="en-US" sz="1800" b="1"/>
              <a:t>年</a:t>
            </a:r>
            <a:r>
              <a:rPr lang="en-US" altLang="zh-CN" sz="1800" b="1"/>
              <a:t>10</a:t>
            </a:r>
            <a:r>
              <a:rPr lang="zh-CN" altLang="en-US" sz="1800" b="1"/>
              <a:t>月第十三届全国人大常委会第二十二次会议对《中华人民共和国个人信息保护法（草案）》进行了审议。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</a:rPr>
              <a:t>并向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  <a:sym typeface="+mn-ea"/>
              </a:rPr>
              <a:t>社会公众</a:t>
            </a:r>
            <a:r>
              <a:rPr lang="zh-CN" altLang="en-US" sz="1800" b="1">
                <a:solidFill>
                  <a:schemeClr val="bg2">
                    <a:lumMod val="60000"/>
                    <a:lumOff val="40000"/>
                  </a:schemeClr>
                </a:solidFill>
              </a:rPr>
              <a:t>对（草案）征集意见</a:t>
            </a:r>
            <a:endParaRPr lang="zh-CN" altLang="en-US" sz="18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3345" y="4667250"/>
            <a:ext cx="31559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C9AC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710" y="554355"/>
            <a:ext cx="9051925" cy="706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buSzTx/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议题任务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我是法治观察员：个人信息保护的法律变迁有何特点，请你用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个关键词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概括？</a:t>
            </a:r>
            <a:endParaRPr lang="zh-CN" altLang="en-US" sz="20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43400" y="2495550"/>
            <a:ext cx="246253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18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规范国家权力的运行</a:t>
            </a:r>
            <a:endParaRPr lang="zh-CN" altLang="en-US" sz="1800" b="1">
              <a:solidFill>
                <a:srgbClr val="FFFFFF"/>
              </a:solidFill>
              <a:latin typeface="Times New Roman" panose="02020603050405020304" pitchFamily="18" charset="0"/>
              <a:ea typeface="华文仿宋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53000" y="3257550"/>
            <a:ext cx="234950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18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尊重和保障公民权利</a:t>
            </a:r>
            <a:endParaRPr lang="zh-CN" altLang="en-US" sz="1800" b="1">
              <a:solidFill>
                <a:srgbClr val="FFFFFF"/>
              </a:solidFill>
              <a:latin typeface="Times New Roman" panose="02020603050405020304" pitchFamily="18" charset="0"/>
              <a:ea typeface="华文仿宋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10400" y="4705033"/>
            <a:ext cx="126365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18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良法之治</a:t>
            </a:r>
            <a:endParaRPr lang="zh-CN" altLang="en-US" sz="1800" b="1">
              <a:solidFill>
                <a:srgbClr val="FFFFFF"/>
              </a:solidFill>
              <a:latin typeface="Times New Roman" panose="02020603050405020304" pitchFamily="18" charset="0"/>
              <a:ea typeface="华文仿宋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0200" y="1662430"/>
            <a:ext cx="172720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18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宪法法律至上</a:t>
            </a:r>
            <a:endParaRPr lang="zh-CN" altLang="en-US" sz="1800" b="1">
              <a:solidFill>
                <a:srgbClr val="FFFFFF"/>
              </a:solidFill>
              <a:latin typeface="Times New Roman" panose="02020603050405020304" pitchFamily="18" charset="0"/>
              <a:ea typeface="华文仿宋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议题一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感知总结：法治国家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什么样？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 bwMode="auto">
          <a:xfrm>
            <a:off x="-27305" y="5464175"/>
            <a:ext cx="9144000" cy="8731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5" tIns="34277" rIns="68555" bIns="34277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35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r="9026" b="3940"/>
          <a:stretch>
            <a:fillRect/>
          </a:stretch>
        </p:blipFill>
        <p:spPr>
          <a:xfrm>
            <a:off x="6811645" y="3679825"/>
            <a:ext cx="2305050" cy="1855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3" name="TextBox 1"/>
          <p:cNvSpPr txBox="1"/>
          <p:nvPr/>
        </p:nvSpPr>
        <p:spPr>
          <a:xfrm>
            <a:off x="3353435" y="739775"/>
            <a:ext cx="369760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2700" b="1" dirty="0">
                <a:solidFill>
                  <a:srgbClr val="B51B25"/>
                </a:solidFill>
                <a:latin typeface="华文楷体" pitchFamily="2" charset="-122"/>
                <a:ea typeface="华文楷体" pitchFamily="2" charset="-122"/>
              </a:rPr>
              <a:t>具体特征</a:t>
            </a:r>
            <a:r>
              <a:rPr lang="en-US" altLang="zh-CN" sz="2700" b="1" dirty="0">
                <a:solidFill>
                  <a:srgbClr val="B51B25"/>
                </a:solidFill>
                <a:latin typeface="华文楷体" pitchFamily="2" charset="-122"/>
                <a:ea typeface="华文楷体" pitchFamily="2" charset="-122"/>
              </a:rPr>
              <a:t>  P85</a:t>
            </a:r>
            <a:endParaRPr lang="en-US" altLang="zh-CN" sz="2700" b="1" dirty="0">
              <a:solidFill>
                <a:srgbClr val="B51B25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7"/>
          <a:stretch>
            <a:fillRect/>
          </a:stretch>
        </p:blipFill>
        <p:spPr>
          <a:xfrm>
            <a:off x="387985" y="628015"/>
            <a:ext cx="2812415" cy="633730"/>
          </a:xfrm>
          <a:custGeom>
            <a:avLst/>
            <a:gdLst>
              <a:gd name="connsiteX0" fmla="*/ 0 w 2533732"/>
              <a:gd name="connsiteY0" fmla="*/ 0 h 495224"/>
              <a:gd name="connsiteX1" fmla="*/ 2533732 w 2533732"/>
              <a:gd name="connsiteY1" fmla="*/ 0 h 495224"/>
              <a:gd name="connsiteX2" fmla="*/ 2533732 w 2533732"/>
              <a:gd name="connsiteY2" fmla="*/ 495224 h 495224"/>
              <a:gd name="connsiteX3" fmla="*/ 0 w 2533732"/>
              <a:gd name="connsiteY3" fmla="*/ 495224 h 4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732" h="495224">
                <a:moveTo>
                  <a:pt x="0" y="0"/>
                </a:moveTo>
                <a:lnTo>
                  <a:pt x="2533732" y="0"/>
                </a:lnTo>
                <a:lnTo>
                  <a:pt x="2533732" y="495224"/>
                </a:lnTo>
                <a:lnTo>
                  <a:pt x="0" y="495224"/>
                </a:lnTo>
                <a:close/>
              </a:path>
            </a:pathLst>
          </a:custGeom>
        </p:spPr>
      </p:pic>
      <p:sp>
        <p:nvSpPr>
          <p:cNvPr id="28" name="Rectangle 4"/>
          <p:cNvSpPr txBox="1"/>
          <p:nvPr/>
        </p:nvSpPr>
        <p:spPr>
          <a:xfrm>
            <a:off x="387350" y="739775"/>
            <a:ext cx="266065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68555" tIns="34277" rIns="68555" bIns="34277" anchor="ctr"/>
          <a:p>
            <a:r>
              <a:rPr lang="zh-CN" altLang="en-US" sz="2700" b="1" dirty="0">
                <a:solidFill>
                  <a:srgbClr val="FFFF4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一、法治国家</a:t>
            </a:r>
            <a:endParaRPr lang="zh-CN" altLang="en-US" sz="2700" b="1" dirty="0">
              <a:solidFill>
                <a:srgbClr val="FFFF47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71687" name="任意形状 14"/>
          <p:cNvSpPr/>
          <p:nvPr>
            <p:custDataLst>
              <p:tags r:id="rId3"/>
            </p:custDataLst>
          </p:nvPr>
        </p:nvSpPr>
        <p:spPr>
          <a:xfrm>
            <a:off x="3832133" y="2479546"/>
            <a:ext cx="687457" cy="686000"/>
          </a:xfrm>
          <a:custGeom>
            <a:avLst/>
            <a:gdLst>
              <a:gd name="txL" fmla="*/ 0 w 899998"/>
              <a:gd name="txT" fmla="*/ 0 h 899998"/>
              <a:gd name="txR" fmla="*/ 899998 w 899998"/>
              <a:gd name="txB" fmla="*/ 899998 h 899998"/>
            </a:gdLst>
            <a:ahLst/>
            <a:cxnLst>
              <a:cxn ang="0">
                <a:pos x="0" y="373949"/>
              </a:cxn>
              <a:cxn ang="0">
                <a:pos x="373949" y="0"/>
              </a:cxn>
              <a:cxn ang="0">
                <a:pos x="747899" y="373949"/>
              </a:cxn>
              <a:cxn ang="0">
                <a:pos x="373949" y="747899"/>
              </a:cxn>
              <a:cxn ang="0">
                <a:pos x="0" y="373949"/>
              </a:cxn>
            </a:cxnLst>
            <a:rect l="txL" t="txT" r="txR" b="txB"/>
            <a:pathLst>
              <a:path w="899998" h="899998">
                <a:moveTo>
                  <a:pt x="0" y="449999"/>
                </a:moveTo>
                <a:cubicBezTo>
                  <a:pt x="0" y="201471"/>
                  <a:pt x="201471" y="0"/>
                  <a:pt x="449999" y="0"/>
                </a:cubicBezTo>
                <a:cubicBezTo>
                  <a:pt x="698527" y="0"/>
                  <a:pt x="899998" y="201471"/>
                  <a:pt x="899998" y="449999"/>
                </a:cubicBezTo>
                <a:cubicBezTo>
                  <a:pt x="899998" y="698527"/>
                  <a:pt x="698527" y="899998"/>
                  <a:pt x="449999" y="899998"/>
                </a:cubicBezTo>
                <a:cubicBezTo>
                  <a:pt x="201471" y="899998"/>
                  <a:pt x="0" y="698527"/>
                  <a:pt x="0" y="449999"/>
                </a:cubicBezTo>
                <a:close/>
              </a:path>
            </a:pathLst>
          </a:custGeom>
          <a:solidFill>
            <a:srgbClr val="2196F3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48707" tIns="148707" rIns="148707" bIns="148707" anchor="ctr"/>
          <a:p>
            <a:pPr algn="ctr" defTabSz="1111250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688" name="任意形状 15"/>
          <p:cNvSpPr/>
          <p:nvPr>
            <p:custDataLst>
              <p:tags r:id="rId4"/>
            </p:custDataLst>
          </p:nvPr>
        </p:nvSpPr>
        <p:spPr>
          <a:xfrm>
            <a:off x="4844384" y="3491796"/>
            <a:ext cx="686000" cy="686001"/>
          </a:xfrm>
          <a:custGeom>
            <a:avLst/>
            <a:gdLst>
              <a:gd name="txL" fmla="*/ 0 w 899998"/>
              <a:gd name="txT" fmla="*/ 0 h 899998"/>
              <a:gd name="txR" fmla="*/ 899998 w 899998"/>
              <a:gd name="txB" fmla="*/ 899998 h 899998"/>
            </a:gdLst>
            <a:ahLst/>
            <a:cxnLst>
              <a:cxn ang="0">
                <a:pos x="0" y="373949"/>
              </a:cxn>
              <a:cxn ang="0">
                <a:pos x="373949" y="0"/>
              </a:cxn>
              <a:cxn ang="0">
                <a:pos x="747899" y="373949"/>
              </a:cxn>
              <a:cxn ang="0">
                <a:pos x="373949" y="747899"/>
              </a:cxn>
              <a:cxn ang="0">
                <a:pos x="0" y="373949"/>
              </a:cxn>
            </a:cxnLst>
            <a:rect l="txL" t="txT" r="txR" b="txB"/>
            <a:pathLst>
              <a:path w="899998" h="899998">
                <a:moveTo>
                  <a:pt x="0" y="449999"/>
                </a:moveTo>
                <a:cubicBezTo>
                  <a:pt x="0" y="201471"/>
                  <a:pt x="201471" y="0"/>
                  <a:pt x="449999" y="0"/>
                </a:cubicBezTo>
                <a:cubicBezTo>
                  <a:pt x="698527" y="0"/>
                  <a:pt x="899998" y="201471"/>
                  <a:pt x="899998" y="449999"/>
                </a:cubicBezTo>
                <a:cubicBezTo>
                  <a:pt x="899998" y="698527"/>
                  <a:pt x="698527" y="899998"/>
                  <a:pt x="449999" y="899998"/>
                </a:cubicBezTo>
                <a:cubicBezTo>
                  <a:pt x="201471" y="899998"/>
                  <a:pt x="0" y="698527"/>
                  <a:pt x="0" y="449999"/>
                </a:cubicBezTo>
                <a:close/>
              </a:path>
            </a:pathLst>
          </a:custGeom>
          <a:solidFill>
            <a:srgbClr val="2196F3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48707" tIns="148707" rIns="148707" bIns="148707" anchor="ctr"/>
          <a:p>
            <a:pPr algn="ctr" defTabSz="1111250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689" name="任意形状 16"/>
          <p:cNvSpPr/>
          <p:nvPr>
            <p:custDataLst>
              <p:tags r:id="rId5"/>
            </p:custDataLst>
          </p:nvPr>
        </p:nvSpPr>
        <p:spPr>
          <a:xfrm>
            <a:off x="3832133" y="4400355"/>
            <a:ext cx="687457" cy="686001"/>
          </a:xfrm>
          <a:custGeom>
            <a:avLst/>
            <a:gdLst>
              <a:gd name="txL" fmla="*/ 0 w 899998"/>
              <a:gd name="txT" fmla="*/ 0 h 899998"/>
              <a:gd name="txR" fmla="*/ 899998 w 899998"/>
              <a:gd name="txB" fmla="*/ 899998 h 899998"/>
            </a:gdLst>
            <a:ahLst/>
            <a:cxnLst>
              <a:cxn ang="0">
                <a:pos x="0" y="373949"/>
              </a:cxn>
              <a:cxn ang="0">
                <a:pos x="373949" y="0"/>
              </a:cxn>
              <a:cxn ang="0">
                <a:pos x="747899" y="373949"/>
              </a:cxn>
              <a:cxn ang="0">
                <a:pos x="373949" y="747899"/>
              </a:cxn>
              <a:cxn ang="0">
                <a:pos x="0" y="373949"/>
              </a:cxn>
            </a:cxnLst>
            <a:rect l="txL" t="txT" r="txR" b="txB"/>
            <a:pathLst>
              <a:path w="899998" h="899998">
                <a:moveTo>
                  <a:pt x="0" y="449999"/>
                </a:moveTo>
                <a:cubicBezTo>
                  <a:pt x="0" y="201471"/>
                  <a:pt x="201471" y="0"/>
                  <a:pt x="449999" y="0"/>
                </a:cubicBezTo>
                <a:cubicBezTo>
                  <a:pt x="698527" y="0"/>
                  <a:pt x="899998" y="201471"/>
                  <a:pt x="899998" y="449999"/>
                </a:cubicBezTo>
                <a:cubicBezTo>
                  <a:pt x="899998" y="698527"/>
                  <a:pt x="698527" y="899998"/>
                  <a:pt x="449999" y="899998"/>
                </a:cubicBezTo>
                <a:cubicBezTo>
                  <a:pt x="201471" y="899998"/>
                  <a:pt x="0" y="698527"/>
                  <a:pt x="0" y="449999"/>
                </a:cubicBezTo>
                <a:close/>
              </a:path>
            </a:pathLst>
          </a:custGeom>
          <a:solidFill>
            <a:srgbClr val="2196F3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48707" tIns="148707" rIns="148707" bIns="148707" anchor="ctr"/>
          <a:p>
            <a:pPr algn="ctr" defTabSz="1111250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690" name="任意形状 17"/>
          <p:cNvSpPr/>
          <p:nvPr>
            <p:custDataLst>
              <p:tags r:id="rId6"/>
            </p:custDataLst>
          </p:nvPr>
        </p:nvSpPr>
        <p:spPr>
          <a:xfrm>
            <a:off x="2821339" y="3491796"/>
            <a:ext cx="686001" cy="686001"/>
          </a:xfrm>
          <a:custGeom>
            <a:avLst/>
            <a:gdLst>
              <a:gd name="txL" fmla="*/ 0 w 899998"/>
              <a:gd name="txT" fmla="*/ 0 h 899998"/>
              <a:gd name="txR" fmla="*/ 899998 w 899998"/>
              <a:gd name="txB" fmla="*/ 899998 h 899998"/>
            </a:gdLst>
            <a:ahLst/>
            <a:cxnLst>
              <a:cxn ang="0">
                <a:pos x="0" y="373949"/>
              </a:cxn>
              <a:cxn ang="0">
                <a:pos x="373949" y="0"/>
              </a:cxn>
              <a:cxn ang="0">
                <a:pos x="747899" y="373949"/>
              </a:cxn>
              <a:cxn ang="0">
                <a:pos x="373949" y="747899"/>
              </a:cxn>
              <a:cxn ang="0">
                <a:pos x="0" y="373949"/>
              </a:cxn>
            </a:cxnLst>
            <a:rect l="txL" t="txT" r="txR" b="txB"/>
            <a:pathLst>
              <a:path w="899998" h="899998">
                <a:moveTo>
                  <a:pt x="0" y="449999"/>
                </a:moveTo>
                <a:cubicBezTo>
                  <a:pt x="0" y="201471"/>
                  <a:pt x="201471" y="0"/>
                  <a:pt x="449999" y="0"/>
                </a:cubicBezTo>
                <a:cubicBezTo>
                  <a:pt x="698527" y="0"/>
                  <a:pt x="899998" y="201471"/>
                  <a:pt x="899998" y="449999"/>
                </a:cubicBezTo>
                <a:cubicBezTo>
                  <a:pt x="899998" y="698527"/>
                  <a:pt x="698527" y="899998"/>
                  <a:pt x="449999" y="899998"/>
                </a:cubicBezTo>
                <a:cubicBezTo>
                  <a:pt x="201471" y="899998"/>
                  <a:pt x="0" y="698527"/>
                  <a:pt x="0" y="449999"/>
                </a:cubicBezTo>
                <a:close/>
              </a:path>
            </a:pathLst>
          </a:custGeom>
          <a:solidFill>
            <a:srgbClr val="2196F3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48707" tIns="148707" rIns="148707" bIns="148707" anchor="ctr"/>
          <a:p>
            <a:pPr algn="ctr" defTabSz="1111250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Shape 1306"/>
          <p:cNvSpPr/>
          <p:nvPr>
            <p:custDataLst>
              <p:tags r:id="rId7"/>
            </p:custDataLst>
          </p:nvPr>
        </p:nvSpPr>
        <p:spPr>
          <a:xfrm rot="2700000">
            <a:off x="4685628" y="3114569"/>
            <a:ext cx="406357" cy="18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FFFFFF">
                <a:lumMod val="65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p>
            <a:pPr algn="ctr" defTabSz="292100" fontAlgn="base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750" strike="noStrike" noProof="1">
              <a:solidFill>
                <a:srgbClr val="4C4C4C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Helvetica Neue Light"/>
            </a:endParaRPr>
          </a:p>
        </p:txBody>
      </p:sp>
      <p:sp>
        <p:nvSpPr>
          <p:cNvPr id="21" name="Shape 1308"/>
          <p:cNvSpPr/>
          <p:nvPr>
            <p:custDataLst>
              <p:tags r:id="rId8"/>
            </p:custDataLst>
          </p:nvPr>
        </p:nvSpPr>
        <p:spPr>
          <a:xfrm rot="8100000">
            <a:off x="4685628" y="4525894"/>
            <a:ext cx="406357" cy="1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FFFFFF">
                <a:lumMod val="65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p>
            <a:pPr algn="ctr" defTabSz="292100" fontAlgn="base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750" strike="noStrike" noProof="1">
              <a:solidFill>
                <a:srgbClr val="4C4C4C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Helvetica Neue Light"/>
            </a:endParaRPr>
          </a:p>
        </p:txBody>
      </p:sp>
      <p:sp>
        <p:nvSpPr>
          <p:cNvPr id="22" name="Shape 1309"/>
          <p:cNvSpPr/>
          <p:nvPr>
            <p:custDataLst>
              <p:tags r:id="rId9"/>
            </p:custDataLst>
          </p:nvPr>
        </p:nvSpPr>
        <p:spPr>
          <a:xfrm rot="18900000">
            <a:off x="3262652" y="3117482"/>
            <a:ext cx="407813" cy="1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FFFFFF">
                <a:lumMod val="65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p>
            <a:pPr algn="ctr" defTabSz="292100" fontAlgn="base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750" strike="noStrike" noProof="1">
              <a:solidFill>
                <a:srgbClr val="4C4C4C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Helvetica Neue Light"/>
            </a:endParaRPr>
          </a:p>
        </p:txBody>
      </p:sp>
      <p:sp>
        <p:nvSpPr>
          <p:cNvPr id="23" name="Shape 1310"/>
          <p:cNvSpPr/>
          <p:nvPr>
            <p:custDataLst>
              <p:tags r:id="rId10"/>
            </p:custDataLst>
          </p:nvPr>
        </p:nvSpPr>
        <p:spPr>
          <a:xfrm rot="13500000">
            <a:off x="3251000" y="4524438"/>
            <a:ext cx="407813" cy="17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FFFFFF">
                <a:lumMod val="65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p>
            <a:pPr algn="ctr" defTabSz="292100" fontAlgn="base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750" strike="noStrike" noProof="1">
              <a:solidFill>
                <a:srgbClr val="4C4C4C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Helvetica Neue Light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5029200" y="2479675"/>
            <a:ext cx="2894330" cy="481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  <a:defRPr/>
            </a:pPr>
            <a:r>
              <a:rPr lang="zh-CN" altLang="en-US" sz="2400" b="1" kern="0" spc="150" noProof="1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坚持</a:t>
            </a:r>
            <a:r>
              <a:rPr lang="zh-CN" altLang="en-US" sz="2400" b="1" kern="0" spc="150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宪法法律</a:t>
            </a:r>
            <a:r>
              <a:rPr lang="zh-CN" altLang="en-US" sz="2400" b="1" kern="0" spc="150" noProof="1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至上</a:t>
            </a:r>
            <a:endParaRPr lang="zh-CN" altLang="en-US" sz="2400" b="1" kern="0" spc="150" noProof="1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5530215" y="3790950"/>
            <a:ext cx="2240280" cy="481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  <a:defRPr/>
            </a:pPr>
            <a:r>
              <a:rPr lang="zh-CN" altLang="en-US" sz="2400" b="1" kern="0" spc="150" noProof="1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坚持</a:t>
            </a:r>
            <a:r>
              <a:rPr lang="zh-CN" altLang="en-US" sz="2400" b="1" kern="0" spc="150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良法之治</a:t>
            </a:r>
            <a:endParaRPr lang="zh-CN" altLang="en-US" sz="2400" b="1" kern="0" spc="150" noProof="1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215265" y="4476750"/>
            <a:ext cx="3227705" cy="481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l">
              <a:lnSpc>
                <a:spcPct val="120000"/>
              </a:lnSpc>
              <a:defRPr/>
            </a:pPr>
            <a:r>
              <a:rPr lang="zh-CN" altLang="en-US" sz="2400" b="1" kern="0" spc="150" noProof="1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尊重和保障公民</a:t>
            </a:r>
            <a:r>
              <a:rPr lang="zh-CN" altLang="en-US" sz="2400" b="1" kern="0" spc="150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权利</a:t>
            </a:r>
            <a:r>
              <a:rPr lang="zh-CN" altLang="en-US" sz="2400" kern="0" spc="150" noProof="1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lang="zh-CN" altLang="en-US" sz="2400" kern="0" spc="150" noProof="1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 flipH="1">
            <a:off x="75565" y="3257550"/>
            <a:ext cx="3085465" cy="481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l">
              <a:lnSpc>
                <a:spcPct val="120000"/>
              </a:lnSpc>
              <a:defRPr/>
            </a:pPr>
            <a:r>
              <a:rPr lang="zh-CN" altLang="en-US" sz="2400" b="1" kern="0" spc="150" noProof="1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规范国家</a:t>
            </a:r>
            <a:r>
              <a:rPr lang="zh-CN" altLang="en-US" sz="2400" b="1" kern="0" spc="150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权力</a:t>
            </a:r>
            <a:r>
              <a:rPr lang="zh-CN" altLang="en-US" sz="2400" b="1" kern="0" spc="150" noProof="1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运行</a:t>
            </a:r>
            <a:endParaRPr lang="zh-CN" altLang="en-US" sz="2400" b="1" kern="0" spc="150" noProof="1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议题一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感知总结：法治国家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什么样？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200" y="1276350"/>
            <a:ext cx="91198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坚定不移走中国特色社会主义道路，奋力建设</a:t>
            </a:r>
            <a:r>
              <a:rPr lang="zh-CN" altLang="en-US" sz="28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良法善治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法治中国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《法治中国建设规划（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2020-2025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4" grpId="1"/>
      <p:bldP spid="25" grpId="1"/>
      <p:bldP spid="26" grpId="1"/>
      <p:bldP spid="4" grpId="0"/>
      <p:bldP spid="4" grpId="1"/>
      <p:bldP spid="71683" grpId="1"/>
      <p:bldP spid="71687" grpId="1" animBg="1"/>
      <p:bldP spid="20" grpId="1" animBg="1"/>
      <p:bldP spid="71688" grpId="1" animBg="1"/>
      <p:bldP spid="21" grpId="1" animBg="1"/>
      <p:bldP spid="71689" grpId="1" animBg="1"/>
      <p:bldP spid="71690" grpId="1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 bwMode="auto">
          <a:xfrm>
            <a:off x="0" y="5054600"/>
            <a:ext cx="9144000" cy="8731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5" tIns="34277" rIns="68555" bIns="34277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35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925" r="1692" b="2930"/>
          <a:stretch>
            <a:fillRect/>
          </a:stretch>
        </p:blipFill>
        <p:spPr>
          <a:xfrm>
            <a:off x="6350" y="3328988"/>
            <a:ext cx="9137650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Freeform 6"/>
          <p:cNvSpPr>
            <a:spLocks noEditPoints="1"/>
          </p:cNvSpPr>
          <p:nvPr/>
        </p:nvSpPr>
        <p:spPr>
          <a:xfrm>
            <a:off x="3430588" y="563563"/>
            <a:ext cx="2430462" cy="1736725"/>
          </a:xfrm>
          <a:custGeom>
            <a:avLst/>
            <a:gdLst/>
            <a:ahLst/>
            <a:cxnLst>
              <a:cxn ang="0">
                <a:pos x="1675846" y="16581"/>
              </a:cxn>
              <a:cxn ang="0">
                <a:pos x="964195" y="4145"/>
              </a:cxn>
              <a:cxn ang="0">
                <a:pos x="652633" y="48362"/>
              </a:cxn>
              <a:cxn ang="0">
                <a:pos x="692436" y="41453"/>
              </a:cxn>
              <a:cxn ang="0">
                <a:pos x="1018409" y="58725"/>
              </a:cxn>
              <a:cxn ang="0">
                <a:pos x="1298403" y="130577"/>
              </a:cxn>
              <a:cxn ang="0">
                <a:pos x="1510457" y="178249"/>
              </a:cxn>
              <a:cxn ang="0">
                <a:pos x="1745844" y="169958"/>
              </a:cxn>
              <a:cxn ang="0">
                <a:pos x="1675846" y="16581"/>
              </a:cxn>
              <a:cxn ang="0">
                <a:pos x="169506" y="243883"/>
              </a:cxn>
              <a:cxn ang="0">
                <a:pos x="730866" y="71161"/>
              </a:cxn>
              <a:cxn ang="0">
                <a:pos x="1340951" y="223847"/>
              </a:cxn>
              <a:cxn ang="0">
                <a:pos x="1908488" y="375843"/>
              </a:cxn>
              <a:cxn ang="0">
                <a:pos x="2062897" y="360643"/>
              </a:cxn>
              <a:cxn ang="0">
                <a:pos x="2088974" y="565837"/>
              </a:cxn>
              <a:cxn ang="0">
                <a:pos x="2430732" y="1037023"/>
              </a:cxn>
              <a:cxn ang="0">
                <a:pos x="2246814" y="1207672"/>
              </a:cxn>
              <a:cxn ang="0">
                <a:pos x="1633298" y="1409412"/>
              </a:cxn>
              <a:cxn ang="0">
                <a:pos x="1633298" y="1409412"/>
              </a:cxn>
              <a:cxn ang="0">
                <a:pos x="1579770" y="1408030"/>
              </a:cxn>
              <a:cxn ang="0">
                <a:pos x="1489183" y="1405957"/>
              </a:cxn>
              <a:cxn ang="0">
                <a:pos x="804296" y="1566243"/>
              </a:cxn>
              <a:cxn ang="0">
                <a:pos x="578517" y="1726529"/>
              </a:cxn>
              <a:cxn ang="0">
                <a:pos x="555184" y="1642241"/>
              </a:cxn>
              <a:cxn ang="0">
                <a:pos x="555184" y="1642241"/>
              </a:cxn>
              <a:cxn ang="0">
                <a:pos x="550380" y="1625660"/>
              </a:cxn>
              <a:cxn ang="0">
                <a:pos x="542831" y="1598024"/>
              </a:cxn>
              <a:cxn ang="0">
                <a:pos x="542831" y="1597333"/>
              </a:cxn>
              <a:cxn ang="0">
                <a:pos x="169506" y="243883"/>
              </a:cxn>
              <a:cxn ang="0">
                <a:pos x="1896135" y="127123"/>
              </a:cxn>
              <a:cxn ang="0">
                <a:pos x="1509771" y="188612"/>
              </a:cxn>
              <a:cxn ang="0">
                <a:pos x="1061643" y="78761"/>
              </a:cxn>
              <a:cxn ang="0">
                <a:pos x="1352618" y="188612"/>
              </a:cxn>
              <a:cxn ang="0">
                <a:pos x="1918782" y="338535"/>
              </a:cxn>
              <a:cxn ang="0">
                <a:pos x="1903684" y="217629"/>
              </a:cxn>
              <a:cxn ang="0">
                <a:pos x="1896135" y="127123"/>
              </a:cxn>
              <a:cxn ang="0">
                <a:pos x="151663" y="299845"/>
              </a:cxn>
              <a:cxn ang="0">
                <a:pos x="26764" y="419369"/>
              </a:cxn>
              <a:cxn ang="0">
                <a:pos x="505087" y="1581443"/>
              </a:cxn>
              <a:cxn ang="0">
                <a:pos x="151663" y="299845"/>
              </a:cxn>
              <a:cxn ang="0">
                <a:pos x="65194" y="536820"/>
              </a:cxn>
              <a:cxn ang="0">
                <a:pos x="0" y="652198"/>
              </a:cxn>
              <a:cxn ang="0">
                <a:pos x="539400" y="1736893"/>
              </a:cxn>
              <a:cxn ang="0">
                <a:pos x="546949" y="1729293"/>
              </a:cxn>
              <a:cxn ang="0">
                <a:pos x="556556" y="1718930"/>
              </a:cxn>
              <a:cxn ang="0">
                <a:pos x="514008" y="1626351"/>
              </a:cxn>
              <a:cxn ang="0">
                <a:pos x="514008" y="1626351"/>
              </a:cxn>
              <a:cxn ang="0">
                <a:pos x="65194" y="536820"/>
              </a:cxn>
            </a:cxnLst>
            <a:pathLst>
              <a:path w="3542" h="2514">
                <a:moveTo>
                  <a:pt x="2442" y="24"/>
                </a:moveTo>
                <a:cubicBezTo>
                  <a:pt x="2322" y="151"/>
                  <a:pt x="1650" y="14"/>
                  <a:pt x="1405" y="6"/>
                </a:cubicBezTo>
                <a:cubicBezTo>
                  <a:pt x="1238" y="0"/>
                  <a:pt x="1087" y="25"/>
                  <a:pt x="951" y="70"/>
                </a:cubicBezTo>
                <a:cubicBezTo>
                  <a:pt x="970" y="66"/>
                  <a:pt x="990" y="63"/>
                  <a:pt x="1009" y="60"/>
                </a:cubicBezTo>
                <a:cubicBezTo>
                  <a:pt x="1164" y="35"/>
                  <a:pt x="1331" y="55"/>
                  <a:pt x="1484" y="85"/>
                </a:cubicBezTo>
                <a:cubicBezTo>
                  <a:pt x="1621" y="113"/>
                  <a:pt x="1756" y="151"/>
                  <a:pt x="1892" y="189"/>
                </a:cubicBezTo>
                <a:cubicBezTo>
                  <a:pt x="1989" y="216"/>
                  <a:pt x="2102" y="250"/>
                  <a:pt x="2201" y="258"/>
                </a:cubicBezTo>
                <a:cubicBezTo>
                  <a:pt x="2311" y="267"/>
                  <a:pt x="2430" y="268"/>
                  <a:pt x="2544" y="246"/>
                </a:cubicBezTo>
                <a:cubicBezTo>
                  <a:pt x="2501" y="163"/>
                  <a:pt x="2465" y="87"/>
                  <a:pt x="2442" y="24"/>
                </a:cubicBezTo>
                <a:close/>
                <a:moveTo>
                  <a:pt x="247" y="353"/>
                </a:moveTo>
                <a:cubicBezTo>
                  <a:pt x="332" y="289"/>
                  <a:pt x="618" y="103"/>
                  <a:pt x="1065" y="103"/>
                </a:cubicBezTo>
                <a:cubicBezTo>
                  <a:pt x="1349" y="103"/>
                  <a:pt x="1648" y="177"/>
                  <a:pt x="1954" y="324"/>
                </a:cubicBezTo>
                <a:cubicBezTo>
                  <a:pt x="2258" y="470"/>
                  <a:pt x="2536" y="544"/>
                  <a:pt x="2781" y="544"/>
                </a:cubicBezTo>
                <a:cubicBezTo>
                  <a:pt x="2859" y="544"/>
                  <a:pt x="2935" y="537"/>
                  <a:pt x="3006" y="522"/>
                </a:cubicBezTo>
                <a:cubicBezTo>
                  <a:pt x="3004" y="589"/>
                  <a:pt x="3009" y="694"/>
                  <a:pt x="3044" y="819"/>
                </a:cubicBezTo>
                <a:cubicBezTo>
                  <a:pt x="3095" y="1004"/>
                  <a:pt x="3223" y="1268"/>
                  <a:pt x="3542" y="1501"/>
                </a:cubicBezTo>
                <a:cubicBezTo>
                  <a:pt x="3495" y="1557"/>
                  <a:pt x="3405" y="1653"/>
                  <a:pt x="3274" y="1748"/>
                </a:cubicBezTo>
                <a:cubicBezTo>
                  <a:pt x="3091" y="1881"/>
                  <a:pt x="2787" y="2040"/>
                  <a:pt x="2380" y="2040"/>
                </a:cubicBezTo>
                <a:lnTo>
                  <a:pt x="2380" y="2040"/>
                </a:lnTo>
                <a:cubicBezTo>
                  <a:pt x="2354" y="2040"/>
                  <a:pt x="2328" y="2040"/>
                  <a:pt x="2302" y="2038"/>
                </a:cubicBezTo>
                <a:cubicBezTo>
                  <a:pt x="2258" y="2036"/>
                  <a:pt x="2213" y="2035"/>
                  <a:pt x="2170" y="2035"/>
                </a:cubicBezTo>
                <a:cubicBezTo>
                  <a:pt x="1797" y="2035"/>
                  <a:pt x="1462" y="2113"/>
                  <a:pt x="1172" y="2267"/>
                </a:cubicBezTo>
                <a:cubicBezTo>
                  <a:pt x="1014" y="2352"/>
                  <a:pt x="905" y="2441"/>
                  <a:pt x="843" y="2499"/>
                </a:cubicBezTo>
                <a:lnTo>
                  <a:pt x="809" y="2377"/>
                </a:lnTo>
                <a:lnTo>
                  <a:pt x="809" y="2377"/>
                </a:lnTo>
                <a:lnTo>
                  <a:pt x="802" y="2353"/>
                </a:lnTo>
                <a:lnTo>
                  <a:pt x="791" y="2313"/>
                </a:lnTo>
                <a:lnTo>
                  <a:pt x="791" y="2312"/>
                </a:lnTo>
                <a:lnTo>
                  <a:pt x="247" y="353"/>
                </a:lnTo>
                <a:close/>
                <a:moveTo>
                  <a:pt x="2763" y="184"/>
                </a:moveTo>
                <a:cubicBezTo>
                  <a:pt x="2596" y="277"/>
                  <a:pt x="2392" y="289"/>
                  <a:pt x="2200" y="273"/>
                </a:cubicBezTo>
                <a:cubicBezTo>
                  <a:pt x="2056" y="261"/>
                  <a:pt x="1808" y="172"/>
                  <a:pt x="1547" y="114"/>
                </a:cubicBezTo>
                <a:cubicBezTo>
                  <a:pt x="1680" y="150"/>
                  <a:pt x="1821" y="201"/>
                  <a:pt x="1971" y="273"/>
                </a:cubicBezTo>
                <a:cubicBezTo>
                  <a:pt x="2310" y="436"/>
                  <a:pt x="2581" y="492"/>
                  <a:pt x="2796" y="490"/>
                </a:cubicBezTo>
                <a:cubicBezTo>
                  <a:pt x="2786" y="435"/>
                  <a:pt x="2779" y="377"/>
                  <a:pt x="2774" y="315"/>
                </a:cubicBezTo>
                <a:lnTo>
                  <a:pt x="2763" y="184"/>
                </a:lnTo>
                <a:close/>
                <a:moveTo>
                  <a:pt x="221" y="434"/>
                </a:moveTo>
                <a:cubicBezTo>
                  <a:pt x="128" y="509"/>
                  <a:pt x="66" y="575"/>
                  <a:pt x="39" y="607"/>
                </a:cubicBezTo>
                <a:lnTo>
                  <a:pt x="736" y="2289"/>
                </a:lnTo>
                <a:lnTo>
                  <a:pt x="221" y="434"/>
                </a:lnTo>
                <a:close/>
                <a:moveTo>
                  <a:pt x="95" y="777"/>
                </a:moveTo>
                <a:cubicBezTo>
                  <a:pt x="31" y="876"/>
                  <a:pt x="0" y="944"/>
                  <a:pt x="0" y="944"/>
                </a:cubicBezTo>
                <a:lnTo>
                  <a:pt x="786" y="2514"/>
                </a:lnTo>
                <a:cubicBezTo>
                  <a:pt x="786" y="2514"/>
                  <a:pt x="790" y="2510"/>
                  <a:pt x="797" y="2503"/>
                </a:cubicBezTo>
                <a:lnTo>
                  <a:pt x="811" y="2488"/>
                </a:lnTo>
                <a:lnTo>
                  <a:pt x="749" y="2354"/>
                </a:lnTo>
                <a:lnTo>
                  <a:pt x="749" y="2354"/>
                </a:lnTo>
                <a:lnTo>
                  <a:pt x="95" y="77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58495" y="2300605"/>
            <a:ext cx="7769225" cy="153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议题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二    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华文仿宋" pitchFamily="2" charset="-122"/>
              </a:rPr>
              <a:t>矛盾交锋：法治国家怎么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华文仿宋" pitchFamily="2" charset="-122"/>
              </a:rPr>
              <a:t>建？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sym typeface="华文仿宋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8138" y="989013"/>
            <a:ext cx="842962" cy="841375"/>
            <a:chOff x="5533479" y="1316877"/>
            <a:chExt cx="1122744" cy="1122744"/>
          </a:xfrm>
        </p:grpSpPr>
        <p:sp>
          <p:nvSpPr>
            <p:cNvPr id="43" name="任意多边形: 形状 42"/>
            <p:cNvSpPr/>
            <p:nvPr/>
          </p:nvSpPr>
          <p:spPr bwMode="auto">
            <a:xfrm>
              <a:off x="5533479" y="1316877"/>
              <a:ext cx="1122744" cy="1122744"/>
            </a:xfrm>
            <a:custGeom>
              <a:avLst/>
              <a:gdLst>
                <a:gd name="connsiteX0" fmla="*/ 417327 w 834654"/>
                <a:gd name="connsiteY0" fmla="*/ 47625 h 834654"/>
                <a:gd name="connsiteX1" fmla="*/ 47625 w 834654"/>
                <a:gd name="connsiteY1" fmla="*/ 417327 h 834654"/>
                <a:gd name="connsiteX2" fmla="*/ 417327 w 834654"/>
                <a:gd name="connsiteY2" fmla="*/ 787029 h 834654"/>
                <a:gd name="connsiteX3" fmla="*/ 787029 w 834654"/>
                <a:gd name="connsiteY3" fmla="*/ 417327 h 834654"/>
                <a:gd name="connsiteX4" fmla="*/ 417327 w 834654"/>
                <a:gd name="connsiteY4" fmla="*/ 47625 h 834654"/>
                <a:gd name="connsiteX5" fmla="*/ 417327 w 834654"/>
                <a:gd name="connsiteY5" fmla="*/ 0 h 834654"/>
                <a:gd name="connsiteX6" fmla="*/ 834654 w 834654"/>
                <a:gd name="connsiteY6" fmla="*/ 417327 h 834654"/>
                <a:gd name="connsiteX7" fmla="*/ 417327 w 834654"/>
                <a:gd name="connsiteY7" fmla="*/ 834654 h 834654"/>
                <a:gd name="connsiteX8" fmla="*/ 0 w 834654"/>
                <a:gd name="connsiteY8" fmla="*/ 417327 h 834654"/>
                <a:gd name="connsiteX9" fmla="*/ 417327 w 834654"/>
                <a:gd name="connsiteY9" fmla="*/ 0 h 83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4654" h="834654">
                  <a:moveTo>
                    <a:pt x="417327" y="47625"/>
                  </a:moveTo>
                  <a:cubicBezTo>
                    <a:pt x="213146" y="47625"/>
                    <a:pt x="47625" y="213146"/>
                    <a:pt x="47625" y="417327"/>
                  </a:cubicBezTo>
                  <a:cubicBezTo>
                    <a:pt x="47625" y="621508"/>
                    <a:pt x="213146" y="787029"/>
                    <a:pt x="417327" y="787029"/>
                  </a:cubicBezTo>
                  <a:cubicBezTo>
                    <a:pt x="621508" y="787029"/>
                    <a:pt x="787029" y="621508"/>
                    <a:pt x="787029" y="417327"/>
                  </a:cubicBezTo>
                  <a:cubicBezTo>
                    <a:pt x="787029" y="213146"/>
                    <a:pt x="621508" y="47625"/>
                    <a:pt x="417327" y="47625"/>
                  </a:cubicBezTo>
                  <a:close/>
                  <a:moveTo>
                    <a:pt x="417327" y="0"/>
                  </a:moveTo>
                  <a:cubicBezTo>
                    <a:pt x="647810" y="0"/>
                    <a:pt x="834654" y="186844"/>
                    <a:pt x="834654" y="417327"/>
                  </a:cubicBezTo>
                  <a:cubicBezTo>
                    <a:pt x="834654" y="647810"/>
                    <a:pt x="647810" y="834654"/>
                    <a:pt x="417327" y="834654"/>
                  </a:cubicBezTo>
                  <a:cubicBezTo>
                    <a:pt x="186844" y="834654"/>
                    <a:pt x="0" y="647810"/>
                    <a:pt x="0" y="417327"/>
                  </a:cubicBezTo>
                  <a:cubicBezTo>
                    <a:pt x="0" y="186844"/>
                    <a:pt x="186844" y="0"/>
                    <a:pt x="417327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55" tIns="34277" rIns="68555" bIns="34277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05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5660519" y="1538208"/>
              <a:ext cx="868663" cy="7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6" grpId="0" bldLvl="0" animBg="1"/>
      <p:bldP spid="26" grpId="1" bldLvl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2"/>
          <p:cNvSpPr/>
          <p:nvPr/>
        </p:nvSpPr>
        <p:spPr>
          <a:xfrm>
            <a:off x="6415088" y="609600"/>
            <a:ext cx="1954213" cy="487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sp>
        <p:nvSpPr>
          <p:cNvPr id="33" name="1"/>
          <p:cNvSpPr>
            <a:spLocks noChangeAspect="1"/>
          </p:cNvSpPr>
          <p:nvPr/>
        </p:nvSpPr>
        <p:spPr bwMode="auto">
          <a:xfrm>
            <a:off x="6818313" y="655638"/>
            <a:ext cx="307975" cy="3952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sp>
        <p:nvSpPr>
          <p:cNvPr id="34" name="9"/>
          <p:cNvSpPr/>
          <p:nvPr/>
        </p:nvSpPr>
        <p:spPr>
          <a:xfrm>
            <a:off x="7019925" y="688975"/>
            <a:ext cx="1347788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43" tIns="34272" rIns="68543" bIns="34272" anchor="ctr">
            <a:noAutofit/>
          </a:bodyPr>
          <a:lstStyle/>
          <a:p>
            <a:pPr algn="ctr" fontAlgn="base"/>
            <a:r>
              <a:rPr lang="zh-CN" altLang="en-US" sz="1800" b="1" strike="noStrike" noProof="1" dirty="0">
                <a:solidFill>
                  <a:schemeClr val="tx1"/>
                </a:solidFill>
                <a:latin typeface="德彪钢笔行书字库" pitchFamily="2" charset="-122"/>
                <a:ea typeface="德彪钢笔行书字库" pitchFamily="2" charset="-122"/>
              </a:rPr>
              <a:t>交警观点</a:t>
            </a:r>
            <a:endParaRPr lang="zh-CN" altLang="en-US" sz="1800" b="1" strike="noStrike" noProof="1" dirty="0">
              <a:solidFill>
                <a:schemeClr val="tx1"/>
              </a:solidFill>
              <a:latin typeface="德彪钢笔行书字库" pitchFamily="2" charset="-122"/>
              <a:ea typeface="德彪钢笔行书字库" pitchFamily="2" charset="-122"/>
            </a:endParaRPr>
          </a:p>
        </p:txBody>
      </p:sp>
      <p:sp>
        <p:nvSpPr>
          <p:cNvPr id="35" name="1"/>
          <p:cNvSpPr/>
          <p:nvPr/>
        </p:nvSpPr>
        <p:spPr>
          <a:xfrm rot="10800000">
            <a:off x="7362825" y="1096963"/>
            <a:ext cx="209550" cy="92075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sp>
        <p:nvSpPr>
          <p:cNvPr id="12" name="2"/>
          <p:cNvSpPr/>
          <p:nvPr/>
        </p:nvSpPr>
        <p:spPr>
          <a:xfrm>
            <a:off x="3354388" y="609600"/>
            <a:ext cx="1954213" cy="579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sp>
        <p:nvSpPr>
          <p:cNvPr id="13" name="1"/>
          <p:cNvSpPr>
            <a:spLocks noChangeAspect="1"/>
          </p:cNvSpPr>
          <p:nvPr/>
        </p:nvSpPr>
        <p:spPr bwMode="auto">
          <a:xfrm>
            <a:off x="3459163" y="701675"/>
            <a:ext cx="307975" cy="3952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sp>
        <p:nvSpPr>
          <p:cNvPr id="21" name="9"/>
          <p:cNvSpPr/>
          <p:nvPr/>
        </p:nvSpPr>
        <p:spPr>
          <a:xfrm>
            <a:off x="3767138" y="735013"/>
            <a:ext cx="1347788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43" tIns="34272" rIns="68543" bIns="34272" anchor="ctr">
            <a:noAutofit/>
          </a:bodyPr>
          <a:lstStyle/>
          <a:p>
            <a:pPr algn="ctr" fontAlgn="base"/>
            <a:r>
              <a:rPr lang="zh-CN" altLang="en-US" sz="1800" b="1" strike="noStrike" noProof="1" dirty="0">
                <a:solidFill>
                  <a:schemeClr val="tx1"/>
                </a:solidFill>
                <a:latin typeface="德彪钢笔行书字库" pitchFamily="2" charset="-122"/>
                <a:ea typeface="德彪钢笔行书字库" pitchFamily="2" charset="-122"/>
              </a:rPr>
              <a:t>凌教授观点</a:t>
            </a:r>
            <a:endParaRPr lang="zh-CN" altLang="en-US" sz="1800" b="1" strike="noStrike" noProof="1" dirty="0">
              <a:solidFill>
                <a:schemeClr val="tx1"/>
              </a:solidFill>
              <a:latin typeface="德彪钢笔行书字库" pitchFamily="2" charset="-122"/>
              <a:ea typeface="德彪钢笔行书字库" pitchFamily="2" charset="-122"/>
            </a:endParaRPr>
          </a:p>
        </p:txBody>
      </p:sp>
      <p:sp>
        <p:nvSpPr>
          <p:cNvPr id="24" name="1"/>
          <p:cNvSpPr/>
          <p:nvPr/>
        </p:nvSpPr>
        <p:spPr>
          <a:xfrm rot="10800000">
            <a:off x="4064000" y="1189038"/>
            <a:ext cx="211138" cy="9207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endParaRPr sz="100" strike="noStrike" noProof="1">
              <a:latin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327650" y="1189038"/>
            <a:ext cx="14288" cy="2220912"/>
          </a:xfrm>
          <a:prstGeom prst="line">
            <a:avLst/>
          </a:prstGeom>
          <a:ln w="85725" cap="flat" cmpd="sng">
            <a:solidFill>
              <a:srgbClr val="9595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文本框 26"/>
          <p:cNvSpPr txBox="1"/>
          <p:nvPr/>
        </p:nvSpPr>
        <p:spPr>
          <a:xfrm>
            <a:off x="3235325" y="1281430"/>
            <a:ext cx="20923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kern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宪法</a:t>
            </a:r>
            <a:r>
              <a:rPr lang="zh-CN" altLang="en-US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</a:t>
            </a:r>
            <a:r>
              <a:rPr lang="en-US" altLang="zh-CN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40</a:t>
            </a:r>
            <a:r>
              <a:rPr lang="zh-CN" altLang="en-US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条规定，</a:t>
            </a:r>
            <a:r>
              <a:rPr lang="zh-CN" altLang="en-US" b="1" kern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公民的通信自由和通信秘密受法律保护</a:t>
            </a:r>
            <a:r>
              <a:rPr lang="zh-CN" altLang="en-US" b="1" kern="0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通信记录是我个人信息，属于我的隐私，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不能随意查看我的通讯记录！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308600" y="1146175"/>
            <a:ext cx="3943350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根据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甘肃省人大常委会审议通过《甘肃省道路交通安全条例》，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“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因调查交通事故案件需要，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公安机关交通管理部门可以查阅或者复制交通事故当事人通讯记录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，有关单位应当及时、如实、无偿提供，不得伪造、隐匿、转移、销毁。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华文仿宋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为了办案需要调用通讯信息，请配合。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9063" y="3495675"/>
            <a:ext cx="5076825" cy="1553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fontAlgn="base">
              <a:buSzTx/>
            </a:pPr>
            <a:r>
              <a:rPr lang="en-US" altLang="zh-CN" sz="1800" b="1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1900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议题情境：</a:t>
            </a:r>
            <a:r>
              <a:rPr lang="zh-CN" altLang="en-US" sz="1900" b="1" strike="noStrike" noProof="1">
                <a:uFillTx/>
                <a:latin typeface="楷体" panose="02010609060101010101" charset="-122"/>
                <a:ea typeface="楷体" panose="02010609060101010101" charset="-122"/>
              </a:rPr>
              <a:t>《山海情》蘑菇种植专家凌教授去甘肃扶贫，发生了车祸，交警调查取证，提出需要调用凌教授的通讯记录，凌教授说通讯记录里有涉及专利的涉密内容，不同意，双方</a:t>
            </a:r>
            <a:r>
              <a:rPr lang="zh-CN" altLang="en-US" sz="1900" b="1" strike="noStrike" noProof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言辞激烈、僵持不下，一度发生肢体冲突</a:t>
            </a:r>
            <a:endParaRPr lang="zh-CN" altLang="en-US" sz="1900" b="1" strike="noStrike" noProof="1">
              <a:solidFill>
                <a:srgbClr val="FF0000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1"/>
          <p:cNvSpPr>
            <a:spLocks noChangeAspect="1"/>
          </p:cNvSpPr>
          <p:nvPr/>
        </p:nvSpPr>
        <p:spPr bwMode="auto">
          <a:xfrm>
            <a:off x="257175" y="3495675"/>
            <a:ext cx="219075" cy="28098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8600" y="3533775"/>
            <a:ext cx="3835400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fontAlgn="base"/>
            <a:r>
              <a:rPr lang="zh-CN" altLang="en-US" sz="1800" b="1" strike="noStrike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议题任务一</a:t>
            </a:r>
            <a:r>
              <a:rPr lang="en-US" altLang="zh-CN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——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我是法治诊断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者：              </a:t>
            </a:r>
            <a:endParaRPr lang="zh-CN" altLang="en-US" b="1" strike="noStrike" noProof="1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fontAlgn="base"/>
            <a:r>
              <a:rPr lang="en-US" altLang="zh-CN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b="1" strike="noStrike" noProof="1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凌教授与交警之间矛盾冲突的焦点在哪里？</a:t>
            </a:r>
            <a:endParaRPr lang="zh-CN" altLang="en-US" b="1" strike="noStrike" noProof="1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1"/>
          <p:cNvSpPr>
            <a:spLocks noChangeAspect="1"/>
          </p:cNvSpPr>
          <p:nvPr/>
        </p:nvSpPr>
        <p:spPr bwMode="auto">
          <a:xfrm>
            <a:off x="5341938" y="3614738"/>
            <a:ext cx="209550" cy="266700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97" tIns="45699" rIns="91397" bIns="45699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z="100" strike="noStrike" noProof="1">
              <a:latin typeface="+mn-ea"/>
              <a:ea typeface="+mn-ea"/>
            </a:endParaRPr>
          </a:p>
        </p:txBody>
      </p:sp>
      <p:pic>
        <p:nvPicPr>
          <p:cNvPr id="7784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736600"/>
            <a:ext cx="3103562" cy="258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" y="744538"/>
            <a:ext cx="3128962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矛盾交锋：法治国家怎么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8" grpId="0" bldLvl="0" animBg="1"/>
      <p:bldP spid="38" grpId="1" animBg="1"/>
      <p:bldP spid="12" grpId="0" bldLvl="0" animBg="1"/>
      <p:bldP spid="13" grpId="0" bldLvl="0" animBg="1"/>
      <p:bldP spid="21" grpId="0" bldLvl="0" animBg="1"/>
      <p:bldP spid="24" grpId="0" bldLvl="0" animBg="1"/>
      <p:bldP spid="12" grpId="1" animBg="1"/>
      <p:bldP spid="13" grpId="1" animBg="1"/>
      <p:bldP spid="21" grpId="1" animBg="1"/>
      <p:bldP spid="24" grpId="1" animBg="1"/>
      <p:bldP spid="32" grpId="0" bldLvl="0" animBg="1"/>
      <p:bldP spid="33" grpId="0" bldLvl="0" animBg="1"/>
      <p:bldP spid="34" grpId="0" bldLvl="0" animBg="1"/>
      <p:bldP spid="35" grpId="0" bldLvl="0" animBg="1"/>
      <p:bldP spid="32" grpId="1" animBg="1"/>
      <p:bldP spid="33" grpId="1" animBg="1"/>
      <p:bldP spid="34" grpId="1" animBg="1"/>
      <p:bldP spid="35" grpId="1" animBg="1"/>
      <p:bldP spid="27" grpId="0"/>
      <p:bldP spid="27" grpId="1"/>
      <p:bldP spid="37" grpId="0"/>
      <p:bldP spid="37" grpId="1"/>
      <p:bldP spid="6" grpId="0" bldLvl="0" animBg="1"/>
      <p:bldP spid="4" grpId="0" bldLvl="0" animBg="1"/>
      <p:bldP spid="6" grpId="1" animBg="1"/>
      <p:bldP spid="4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i*1_1_1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1_1"/>
  <p:tag name="KSO_WM_UNIT_FILL_FORE_SCHEMECOLOR_INDEX" val="5"/>
  <p:tag name="KSO_WM_UNIT_FILL_TYPE" val="1"/>
  <p:tag name="KSO_WM_UNIT_LINE_FORE_SCHEMECOLOR_INDEX" val="2"/>
  <p:tag name="KSO_WM_UNIT_LINE_FILL_TYPE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f*1_2_1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UNIT_NOCLEAR" val="0"/>
  <p:tag name="KSO_WM_DIAGRAM_GROUP_CODE" val="q1-1"/>
  <p:tag name="KSO_WM_UNIT_TYPE" val="q_h_f"/>
  <p:tag name="KSO_WM_UNIT_INDEX" val="1_2_1"/>
  <p:tag name="KSO_WM_UNIT_PRESET_TEXT" val="单击此处添加文本具体内容，简明扼要的阐述您的观点。"/>
  <p:tag name="KSO_WM_UNIT_VALUE" val="6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f*1_3_1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UNIT_NOCLEAR" val="0"/>
  <p:tag name="KSO_WM_DIAGRAM_GROUP_CODE" val="q1-1"/>
  <p:tag name="KSO_WM_UNIT_TYPE" val="q_h_f"/>
  <p:tag name="KSO_WM_UNIT_INDEX" val="1_3_1"/>
  <p:tag name="KSO_WM_UNIT_PRESET_TEXT" val="单击此处添加文本具体内容，简明扼要的阐述您的观点。"/>
  <p:tag name="KSO_WM_UNIT_VALUE" val="6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f*1_4_1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UNIT_NOCLEAR" val="0"/>
  <p:tag name="KSO_WM_DIAGRAM_GROUP_CODE" val="q1-1"/>
  <p:tag name="KSO_WM_UNIT_TYPE" val="q_h_f"/>
  <p:tag name="KSO_WM_UNIT_INDEX" val="1_4_1"/>
  <p:tag name="KSO_WM_UNIT_PRESET_TEXT" val="单击此处添加文本具体内容，简明扼要的阐述您的观点。"/>
  <p:tag name="KSO_WM_UNIT_VALUE" val="57"/>
</p:tagLst>
</file>

<file path=ppt/tags/tag13.xml><?xml version="1.0" encoding="utf-8"?>
<p:tagLst xmlns:p="http://schemas.openxmlformats.org/presentationml/2006/main">
  <p:tag name="AS_UNIQUEID" val="122"/>
</p:tagLst>
</file>

<file path=ppt/tags/tag14.xml><?xml version="1.0" encoding="utf-8"?>
<p:tagLst xmlns:p="http://schemas.openxmlformats.org/presentationml/2006/main">
  <p:tag name="AS_UNIQUEID" val="123"/>
</p:tagLst>
</file>

<file path=ppt/tags/tag15.xml><?xml version="1.0" encoding="utf-8"?>
<p:tagLst xmlns:p="http://schemas.openxmlformats.org/presentationml/2006/main">
  <p:tag name="AS_UNIQUEID" val="124"/>
</p:tagLst>
</file>

<file path=ppt/tags/tag16.xml><?xml version="1.0" encoding="utf-8"?>
<p:tagLst xmlns:p="http://schemas.openxmlformats.org/presentationml/2006/main">
  <p:tag name="AS_UNIQUEID" val="125"/>
</p:tagLst>
</file>

<file path=ppt/tags/tag17.xml><?xml version="1.0" encoding="utf-8"?>
<p:tagLst xmlns:p="http://schemas.openxmlformats.org/presentationml/2006/main">
  <p:tag name="AS_UNIQUEID" val="126"/>
</p:tagLst>
</file>

<file path=ppt/tags/tag18.xml><?xml version="1.0" encoding="utf-8"?>
<p:tagLst xmlns:p="http://schemas.openxmlformats.org/presentationml/2006/main">
  <p:tag name="AS_UNIQUEID" val="127"/>
</p:tagLst>
</file>

<file path=ppt/tags/tag19.xml><?xml version="1.0" encoding="utf-8"?>
<p:tagLst xmlns:p="http://schemas.openxmlformats.org/presentationml/2006/main">
  <p:tag name="AS_UNIQUEID" val="12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i*1_2_1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2_1"/>
  <p:tag name="KSO_WM_UNIT_FILL_FORE_SCHEMECOLOR_INDEX" val="5"/>
  <p:tag name="KSO_WM_UNIT_FILL_TYPE" val="1"/>
  <p:tag name="KSO_WM_UNIT_LINE_FORE_SCHEMECOLOR_INDEX" val="2"/>
  <p:tag name="KSO_WM_UNIT_LINE_FILL_TYPE" val="2"/>
</p:tagLst>
</file>

<file path=ppt/tags/tag20.xml><?xml version="1.0" encoding="utf-8"?>
<p:tagLst xmlns:p="http://schemas.openxmlformats.org/presentationml/2006/main">
  <p:tag name="AS_UNIQUEID" val="129"/>
</p:tagLst>
</file>

<file path=ppt/tags/tag21.xml><?xml version="1.0" encoding="utf-8"?>
<p:tagLst xmlns:p="http://schemas.openxmlformats.org/presentationml/2006/main">
  <p:tag name="AS_UNIQUEID" val="130"/>
</p:tagLst>
</file>

<file path=ppt/tags/tag22.xml><?xml version="1.0" encoding="utf-8"?>
<p:tagLst xmlns:p="http://schemas.openxmlformats.org/presentationml/2006/main">
  <p:tag name="AS_UNIQUEID" val="131"/>
</p:tagLst>
</file>

<file path=ppt/tags/tag23.xml><?xml version="1.0" encoding="utf-8"?>
<p:tagLst xmlns:p="http://schemas.openxmlformats.org/presentationml/2006/main">
  <p:tag name="AS_UNIQUEID" val="132"/>
</p:tagLst>
</file>

<file path=ppt/tags/tag24.xml><?xml version="1.0" encoding="utf-8"?>
<p:tagLst xmlns:p="http://schemas.openxmlformats.org/presentationml/2006/main">
  <p:tag name="AS_UNIQUEID" val="133"/>
</p:tagLst>
</file>

<file path=ppt/tags/tag25.xml><?xml version="1.0" encoding="utf-8"?>
<p:tagLst xmlns:p="http://schemas.openxmlformats.org/presentationml/2006/main">
  <p:tag name="AS_UNIQUEID" val="134"/>
</p:tagLst>
</file>

<file path=ppt/tags/tag26.xml><?xml version="1.0" encoding="utf-8"?>
<p:tagLst xmlns:p="http://schemas.openxmlformats.org/presentationml/2006/main">
  <p:tag name="AS_UNIQUEID" val="135"/>
</p:tagLst>
</file>

<file path=ppt/tags/tag27.xml><?xml version="1.0" encoding="utf-8"?>
<p:tagLst xmlns:p="http://schemas.openxmlformats.org/presentationml/2006/main">
  <p:tag name="AS_UNIQUEID" val="136"/>
</p:tagLst>
</file>

<file path=ppt/tags/tag28.xml><?xml version="1.0" encoding="utf-8"?>
<p:tagLst xmlns:p="http://schemas.openxmlformats.org/presentationml/2006/main">
  <p:tag name="AS_UNIQUEID" val="137"/>
</p:tagLst>
</file>

<file path=ppt/tags/tag29.xml><?xml version="1.0" encoding="utf-8"?>
<p:tagLst xmlns:p="http://schemas.openxmlformats.org/presentationml/2006/main">
  <p:tag name="AS_UNIQUEID" val="13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i*1_3_1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3_1"/>
  <p:tag name="KSO_WM_UNIT_FILL_FORE_SCHEMECOLOR_INDEX" val="5"/>
  <p:tag name="KSO_WM_UNIT_FILL_TYPE" val="1"/>
  <p:tag name="KSO_WM_UNIT_LINE_FORE_SCHEMECOLOR_INDEX" val="2"/>
  <p:tag name="KSO_WM_UNIT_LINE_FILL_TYPE" val="2"/>
</p:tagLst>
</file>

<file path=ppt/tags/tag30.xml><?xml version="1.0" encoding="utf-8"?>
<p:tagLst xmlns:p="http://schemas.openxmlformats.org/presentationml/2006/main">
  <p:tag name="AS_UNIQUEID" val="139"/>
</p:tagLst>
</file>

<file path=ppt/tags/tag31.xml><?xml version="1.0" encoding="utf-8"?>
<p:tagLst xmlns:p="http://schemas.openxmlformats.org/presentationml/2006/main">
  <p:tag name="AS_UNIQUEID" val="140"/>
</p:tagLst>
</file>

<file path=ppt/tags/tag32.xml><?xml version="1.0" encoding="utf-8"?>
<p:tagLst xmlns:p="http://schemas.openxmlformats.org/presentationml/2006/main">
  <p:tag name="AS_UNIQUEID" val="141"/>
</p:tagLst>
</file>

<file path=ppt/tags/tag33.xml><?xml version="1.0" encoding="utf-8"?>
<p:tagLst xmlns:p="http://schemas.openxmlformats.org/presentationml/2006/main">
  <p:tag name="AS_UNIQUEID" val="142"/>
</p:tagLst>
</file>

<file path=ppt/tags/tag34.xml><?xml version="1.0" encoding="utf-8"?>
<p:tagLst xmlns:p="http://schemas.openxmlformats.org/presentationml/2006/main">
  <p:tag name="AS_UNIQUEID" val="143"/>
</p:tagLst>
</file>

<file path=ppt/tags/tag35.xml><?xml version="1.0" encoding="utf-8"?>
<p:tagLst xmlns:p="http://schemas.openxmlformats.org/presentationml/2006/main">
  <p:tag name="AS_UNIQUEID" val="144"/>
</p:tagLst>
</file>

<file path=ppt/tags/tag36.xml><?xml version="1.0" encoding="utf-8"?>
<p:tagLst xmlns:p="http://schemas.openxmlformats.org/presentationml/2006/main">
  <p:tag name="AS_UNIQUEID" val="146"/>
</p:tagLst>
</file>

<file path=ppt/tags/tag37.xml><?xml version="1.0" encoding="utf-8"?>
<p:tagLst xmlns:p="http://schemas.openxmlformats.org/presentationml/2006/main">
  <p:tag name="AS_UNIQUEID" val="121"/>
</p:tagLst>
</file>

<file path=ppt/tags/tag38.xml><?xml version="1.0" encoding="utf-8"?>
<p:tagLst xmlns:p="http://schemas.openxmlformats.org/presentationml/2006/main">
  <p:tag name="AS_UNIQUEID" val="145"/>
</p:tagLst>
</file>

<file path=ppt/tags/tag39.xml><?xml version="1.0" encoding="utf-8"?>
<p:tagLst xmlns:p="http://schemas.openxmlformats.org/presentationml/2006/main">
  <p:tag name="AS_UNIQUEID" val="115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i*1_4_1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4_1"/>
  <p:tag name="KSO_WM_UNIT_FILL_FORE_SCHEMECOLOR_INDEX" val="5"/>
  <p:tag name="KSO_WM_UNIT_FILL_TYPE" val="1"/>
  <p:tag name="KSO_WM_UNIT_LINE_FORE_SCHEMECOLOR_INDEX" val="2"/>
  <p:tag name="KSO_WM_UNIT_LINE_FILL_TYPE" val="2"/>
</p:tagLst>
</file>

<file path=ppt/tags/tag40.xml><?xml version="1.0" encoding="utf-8"?>
<p:tagLst xmlns:p="http://schemas.openxmlformats.org/presentationml/2006/main">
  <p:tag name="AS_UNIQUEID" val="116"/>
</p:tagLst>
</file>

<file path=ppt/tags/tag41.xml><?xml version="1.0" encoding="utf-8"?>
<p:tagLst xmlns:p="http://schemas.openxmlformats.org/presentationml/2006/main">
  <p:tag name="AS_UNIQUEID" val="117"/>
</p:tagLst>
</file>

<file path=ppt/tags/tag42.xml><?xml version="1.0" encoding="utf-8"?>
<p:tagLst xmlns:p="http://schemas.openxmlformats.org/presentationml/2006/main">
  <p:tag name="AS_UNIQUEID" val="120"/>
</p:tagLst>
</file>

<file path=ppt/tags/tag43.xml><?xml version="1.0" encoding="utf-8"?>
<p:tagLst xmlns:p="http://schemas.openxmlformats.org/presentationml/2006/main">
  <p:tag name="AS_UNIQUEID" val="118"/>
</p:tagLst>
</file>

<file path=ppt/tags/tag44.xml><?xml version="1.0" encoding="utf-8"?>
<p:tagLst xmlns:p="http://schemas.openxmlformats.org/presentationml/2006/main">
  <p:tag name="KSO_WM_UNIT_VALUE" val="1904*105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d"/>
  <p:tag name="KSO_WM_UNIT_INDEX" val="1_1"/>
  <p:tag name="KSO_WM_UNIT_ID" val="diagram20187991_3*m_d*1_1"/>
  <p:tag name="KSO_WM_TEMPLATE_CATEGORY" val="diagram"/>
  <p:tag name="KSO_WM_TEMPLATE_INDEX" val="20187991"/>
  <p:tag name="KSO_WM_UNIT_LAYERLEVEL" val="1_1"/>
  <p:tag name="KSO_WM_TAG_VERSION" val="1.0"/>
  <p:tag name="KSO_WM_BEAUTIFY_FLAG" val="#wm#"/>
  <p:tag name="KSO_WM_UNIT_USESOURCEFORMAT_APPLY" val="1"/>
</p:tagLst>
</file>

<file path=ppt/tags/tag45.xml><?xml version="1.0" encoding="utf-8"?>
<p:tagLst xmlns:p="http://schemas.openxmlformats.org/presentationml/2006/main">
  <p:tag name="KSO_WM_UNIT_VALUE" val="291*29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d"/>
  <p:tag name="KSO_WM_UNIT_INDEX" val="1_2_1"/>
  <p:tag name="KSO_WM_UNIT_ID" val="diagram20187991_3*m_h_d*1_2_1"/>
  <p:tag name="KSO_WM_TEMPLATE_CATEGORY" val="diagram"/>
  <p:tag name="KSO_WM_TEMPLATE_INDEX" val="20187991"/>
  <p:tag name="KSO_WM_UNIT_LAYERLEVEL" val="1_1_1"/>
  <p:tag name="KSO_WM_TAG_VERSION" val="1.0"/>
  <p:tag name="KSO_WM_BEAUTIFY_FLAG" val="#wm#"/>
  <p:tag name="KSO_WM_UNIT_USESOURCEFORMAT_APPLY" val="1"/>
</p:tagLst>
</file>

<file path=ppt/tags/tag46.xml><?xml version="1.0" encoding="utf-8"?>
<p:tagLst xmlns:p="http://schemas.openxmlformats.org/presentationml/2006/main">
  <p:tag name="KSO_WM_UNIT_VALUE" val="291*29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d"/>
  <p:tag name="KSO_WM_UNIT_INDEX" val="1_3_1"/>
  <p:tag name="KSO_WM_UNIT_ID" val="diagram20187991_3*m_h_d*1_3_1"/>
  <p:tag name="KSO_WM_TEMPLATE_CATEGORY" val="diagram"/>
  <p:tag name="KSO_WM_TEMPLATE_INDEX" val="20187991"/>
  <p:tag name="KSO_WM_UNIT_LAYERLEVEL" val="1_1_1"/>
  <p:tag name="KSO_WM_TAG_VERSION" val="1.0"/>
  <p:tag name="KSO_WM_BEAUTIFY_FLAG" val="#wm#"/>
  <p:tag name="KSO_WM_UNIT_USESOURCEFORMAT_APPLY" val="1"/>
</p:tagLst>
</file>

<file path=ppt/tags/tag47.xml><?xml version="1.0" encoding="utf-8"?>
<p:tagLst xmlns:p="http://schemas.openxmlformats.org/presentationml/2006/main">
  <p:tag name="KSO_WM_UNIT_VALUE" val="291*29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d"/>
  <p:tag name="KSO_WM_UNIT_INDEX" val="1_4_1"/>
  <p:tag name="KSO_WM_UNIT_ID" val="diagram20187991_3*m_h_d*1_4_1"/>
  <p:tag name="KSO_WM_TEMPLATE_CATEGORY" val="diagram"/>
  <p:tag name="KSO_WM_TEMPLATE_INDEX" val="20187991"/>
  <p:tag name="KSO_WM_UNIT_LAYERLEVEL" val="1_1_1"/>
  <p:tag name="KSO_WM_TAG_VERSION" val="1.0"/>
  <p:tag name="KSO_WM_BEAUTIFY_FLAG" val="#wm#"/>
  <p:tag name="KSO_WM_UNIT_USESOURCEFORMAT_APPLY" val="1"/>
</p:tagLst>
</file>

<file path=ppt/tags/tag48.xml><?xml version="1.0" encoding="utf-8"?>
<p:tagLst xmlns:p="http://schemas.openxmlformats.org/presentationml/2006/main">
  <p:tag name="KSO_WM_TEMPLATE_CATEGORY" val="diagram"/>
  <p:tag name="KSO_WM_TEMPLATE_INDEX" val="20187991"/>
  <p:tag name="KSO_WM_UNIT_TYPE" val="m_h_z"/>
  <p:tag name="KSO_WM_UNIT_INDEX" val="1_3_1"/>
  <p:tag name="KSO_WM_UNIT_ID" val="diagram20187991_3*m_h_z*1_3_1"/>
  <p:tag name="KSO_WM_UNIT_LAYERLEVEL" val="1_1_1"/>
  <p:tag name="KSO_WM_BEAUTIFY_FLAG" val="#wm#"/>
  <p:tag name="KSO_WM_TAG_VERSION" val="1.0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49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diagram20187991_3*m_h_a*1_2_1"/>
  <p:tag name="KSO_WM_TEMPLATE_CATEGORY" val="diagram"/>
  <p:tag name="KSO_WM_TEMPLATE_INDEX" val="20187991"/>
  <p:tag name="KSO_WM_UNIT_LAYERLEVEL" val="1_1_1"/>
  <p:tag name="KSO_WM_TAG_VERSION" val="1.0"/>
  <p:tag name="KSO_WM_BEAUTIFY_FLAG" val="#wm#"/>
  <p:tag name="KSO_WM_UNIT_PRESET_TEXT" val="添加标题"/>
  <p:tag name="KSO_WM_UNIT_VALUE" val="13"/>
  <p:tag name="KSO_WM_UNIT_DIAGRAM_ISNUMVISUAL" val="0"/>
  <p:tag name="KSO_WM_UNIT_DIAGRAM_ISREFERUNIT" val="0"/>
  <p:tag name="KSO_WM_UNIT_NOCLEAR" val="0"/>
  <p:tag name="KSO_WM_UNIT_TEXT_FILL_FORE_SCHEMECOLOR_INDEX" val="6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i*1_2_2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2_2"/>
  <p:tag name="KSO_WM_UNIT_LINE_FORE_SCHEMECOLOR_INDEX" val="14"/>
  <p:tag name="KSO_WM_UNIT_LINE_FILL_TYPE" val="2"/>
</p:tagLst>
</file>

<file path=ppt/tags/tag50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3_1"/>
  <p:tag name="KSO_WM_UNIT_ID" val="diagram20187991_3*m_h_a*1_3_1"/>
  <p:tag name="KSO_WM_TEMPLATE_CATEGORY" val="diagram"/>
  <p:tag name="KSO_WM_TEMPLATE_INDEX" val="20187991"/>
  <p:tag name="KSO_WM_UNIT_LAYERLEVEL" val="1_1_1"/>
  <p:tag name="KSO_WM_TAG_VERSION" val="1.0"/>
  <p:tag name="KSO_WM_BEAUTIFY_FLAG" val="#wm#"/>
  <p:tag name="KSO_WM_UNIT_PRESET_TEXT" val="添加标题"/>
  <p:tag name="KSO_WM_UNIT_VALUE" val="13"/>
  <p:tag name="KSO_WM_UNIT_DIAGRAM_ISNUMVISUAL" val="0"/>
  <p:tag name="KSO_WM_UNIT_DIAGRAM_ISREFERUNIT" val="0"/>
  <p:tag name="KSO_WM_UNIT_NOCLEAR" val="0"/>
  <p:tag name="KSO_WM_UNIT_TEXT_FILL_FORE_SCHEMECOLOR_INDEX" val="7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4_1"/>
  <p:tag name="KSO_WM_UNIT_ID" val="diagram20187991_3*m_h_a*1_4_1"/>
  <p:tag name="KSO_WM_TEMPLATE_CATEGORY" val="diagram"/>
  <p:tag name="KSO_WM_TEMPLATE_INDEX" val="20187991"/>
  <p:tag name="KSO_WM_UNIT_LAYERLEVEL" val="1_1_1"/>
  <p:tag name="KSO_WM_TAG_VERSION" val="1.0"/>
  <p:tag name="KSO_WM_BEAUTIFY_FLAG" val="#wm#"/>
  <p:tag name="KSO_WM_UNIT_PRESET_TEXT" val="添加标题"/>
  <p:tag name="KSO_WM_UNIT_VALUE" val="13"/>
  <p:tag name="KSO_WM_UNIT_DIAGRAM_ISNUMVISUAL" val="0"/>
  <p:tag name="KSO_WM_UNIT_DIAGRAM_ISREFERUNIT" val="0"/>
  <p:tag name="KSO_WM_UNIT_NOCLEAR" val="0"/>
  <p:tag name="KSO_WM_UNIT_TEXT_FILL_FORE_SCHEMECOLOR_INDEX" val="8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20187991"/>
  <p:tag name="KSO_WM_UNIT_TYPE" val="m_h_z"/>
  <p:tag name="KSO_WM_UNIT_INDEX" val="1_4_1"/>
  <p:tag name="KSO_WM_UNIT_ID" val="diagram20187991_3*m_h_z*1_4_1"/>
  <p:tag name="KSO_WM_UNIT_LAYERLEVEL" val="1_1_1"/>
  <p:tag name="KSO_WM_BEAUTIFY_FLAG" val="#wm#"/>
  <p:tag name="KSO_WM_TAG_VERSION" val="1.0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53.xml><?xml version="1.0" encoding="utf-8"?>
<p:tagLst xmlns:p="http://schemas.openxmlformats.org/presentationml/2006/main">
  <p:tag name="KSO_WM_SLIDE_ID" val="diagram20187991_3"/>
  <p:tag name="KSO_WM_SLIDE_TYPE" val="text"/>
  <p:tag name="KSO_WM_SLIDE_SUBTYPE" val="diag"/>
  <p:tag name="KSO_WM_SLIDE_ITEM_CNT" val="4"/>
  <p:tag name="KSO_WM_SLIDE_INDEX" val="3"/>
  <p:tag name="KSO_WM_SLIDE_SIZE" val="841.258*540"/>
  <p:tag name="KSO_WM_SLIDE_POSITION" val="119.342*0"/>
  <p:tag name="KSO_WM_DIAGRAM_GROUP_CODE" val="m1-1"/>
  <p:tag name="KSO_WM_SLIDE_DIAGTYPE" val="m"/>
  <p:tag name="KSO_WM_TAG_VERSION" val="1.0"/>
  <p:tag name="KSO_WM_BEAUTIFY_FLAG" val="#wm#"/>
  <p:tag name="KSO_WM_TEMPLATE_CATEGORY" val="diagram"/>
  <p:tag name="KSO_WM_TEMPLATE_INDEX" val="20187991"/>
  <p:tag name="KSO_WM_SLIDE_LAYOUT" val="m"/>
  <p:tag name="KSO_WM_SLIDE_LAYOUT_CNT" val="1"/>
  <p:tag name="KSO_WM_TEMPLATE_SUBCATEGORY" val="0"/>
</p:tagLst>
</file>

<file path=ppt/tags/tag54.xml><?xml version="1.0" encoding="utf-8"?>
<p:tagLst xmlns:p="http://schemas.openxmlformats.org/presentationml/2006/main">
  <p:tag name="KSO_WM_UNIT_PLACING_PICTURE_USER_VIEWPORT" val="{&quot;height&quot;:5235,&quot;width&quot;:9405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i*1_3_2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3_2"/>
  <p:tag name="KSO_WM_UNIT_LINE_FORE_SCHEMECOLOR_INDEX" val="14"/>
  <p:tag name="KSO_WM_UNIT_LINE_FILL_TYPE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i*1_1_2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1_2"/>
  <p:tag name="KSO_WM_UNIT_LINE_FORE_SCHEMECOLOR_INDEX" val="14"/>
  <p:tag name="KSO_WM_UNIT_LINE_FILL_TYPE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i*1_4_2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4_2"/>
  <p:tag name="KSO_WM_UNIT_LINE_FORE_SCHEMECOLOR_INDEX" val="14"/>
  <p:tag name="KSO_WM_UNIT_LINE_FILL_TYPE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27_2*q_h_f*1_1_1"/>
  <p:tag name="KSO_WM_TEMPLATE_CATEGORY" val="diagram"/>
  <p:tag name="KSO_WM_TEMPLATE_INDEX" val="20201527"/>
  <p:tag name="KSO_WM_UNIT_LAYERLEVEL" val="1_1_1"/>
  <p:tag name="KSO_WM_TAG_VERSION" val="1.0"/>
  <p:tag name="KSO_WM_BEAUTIFY_FLAG" val="#wm#"/>
  <p:tag name="KSO_WM_UNIT_NOCLEAR" val="0"/>
  <p:tag name="KSO_WM_DIAGRAM_GROUP_CODE" val="q1-1"/>
  <p:tag name="KSO_WM_UNIT_TYPE" val="q_h_f"/>
  <p:tag name="KSO_WM_UNIT_INDEX" val="1_1_1"/>
  <p:tag name="KSO_WM_UNIT_PRESET_TEXT" val="单击此处添加文本具体内容，简明扼要的阐述您的观点。"/>
  <p:tag name="KSO_WM_UNIT_VALUE" val="63"/>
</p:tagLst>
</file>

<file path=ppt/theme/theme1.xml><?xml version="1.0" encoding="utf-8"?>
<a:theme xmlns:a="http://schemas.openxmlformats.org/drawingml/2006/main" name="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Quadrant">
  <a:themeElements>
    <a:clrScheme name="Quadrant 1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800000"/>
      </a:hlink>
      <a:folHlink>
        <a:srgbClr val="777777"/>
      </a:folHlink>
    </a:clrScheme>
    <a:fontScheme name="Quadrant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8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4399</Words>
  <Application>WPS 演示</Application>
  <PresentationFormat>全屏显示(16:9)</PresentationFormat>
  <Paragraphs>298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21</vt:i4>
      </vt:variant>
      <vt:variant>
        <vt:lpstr>幻灯片标题</vt:lpstr>
      </vt:variant>
      <vt:variant>
        <vt:i4>26</vt:i4>
      </vt:variant>
    </vt:vector>
  </HeadingPairs>
  <TitlesOfParts>
    <vt:vector size="71" baseType="lpstr">
      <vt:lpstr>Arial</vt:lpstr>
      <vt:lpstr>宋体</vt:lpstr>
      <vt:lpstr>Wingdings</vt:lpstr>
      <vt:lpstr>Times New Roman</vt:lpstr>
      <vt:lpstr>华文仿宋</vt:lpstr>
      <vt:lpstr>仿宋</vt:lpstr>
      <vt:lpstr>楷体</vt:lpstr>
      <vt:lpstr>华文楷体</vt:lpstr>
      <vt:lpstr>华文仿宋</vt:lpstr>
      <vt:lpstr>微软雅黑</vt:lpstr>
      <vt:lpstr>Calibri</vt:lpstr>
      <vt:lpstr>等线</vt:lpstr>
      <vt:lpstr>文悦古典明朝体 (非商业使用) W5</vt:lpstr>
      <vt:lpstr>WenYue GuDianMingChaoTi (Non-Commercial Use)</vt:lpstr>
      <vt:lpstr>Calibri</vt:lpstr>
      <vt:lpstr>黑体</vt:lpstr>
      <vt:lpstr>Helvetica Neue Light</vt:lpstr>
      <vt:lpstr>Lato Light</vt:lpstr>
      <vt:lpstr>德彪钢笔行书字库</vt:lpstr>
      <vt:lpstr>Arial Unicode MS</vt:lpstr>
      <vt:lpstr>华文新魏</vt:lpstr>
      <vt:lpstr>Segoe Print</vt:lpstr>
      <vt:lpstr>Trebuchet MS</vt:lpstr>
      <vt:lpstr>方正粗黑宋简体</vt:lpstr>
      <vt:lpstr>Quadrant</vt:lpstr>
      <vt:lpstr>1_Quadrant</vt:lpstr>
      <vt:lpstr>2_Quadrant</vt:lpstr>
      <vt:lpstr>3_Quadrant</vt:lpstr>
      <vt:lpstr>4_Quadrant</vt:lpstr>
      <vt:lpstr>5_Quadrant</vt:lpstr>
      <vt:lpstr>6_Quadrant</vt:lpstr>
      <vt:lpstr>8_Quadrant</vt:lpstr>
      <vt:lpstr>7_Quadrant</vt:lpstr>
      <vt:lpstr>9_Quadrant</vt:lpstr>
      <vt:lpstr>10_Quadrant</vt:lpstr>
      <vt:lpstr>11_Quadrant</vt:lpstr>
      <vt:lpstr>12_Quadrant</vt:lpstr>
      <vt:lpstr>13_Quadrant</vt:lpstr>
      <vt:lpstr>14_Quadrant</vt:lpstr>
      <vt:lpstr>15_Quadrant</vt:lpstr>
      <vt:lpstr>16_Quadrant</vt:lpstr>
      <vt:lpstr>18_Quadrant</vt:lpstr>
      <vt:lpstr>17_Quadrant</vt:lpstr>
      <vt:lpstr>19_Quadrant</vt:lpstr>
      <vt:lpstr>20_Quadrant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广州市执信中学</Company>
  <LinksUpToDate>false</LinksUpToDate>
  <SharedDoc>false</SharedDoc>
  <HyperlinksChanged>false</HyperlinksChanged>
  <AppVersion>14.0000</AppVersion>
  <Manager>广州市教育局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2012年教师节会议背景(花园酒店)</dc:title>
  <dc:creator>校长办公室简俊杰</dc:creator>
  <dc:subject>2012学年教师节庆祝大会获奖名单</dc:subject>
  <cp:lastModifiedBy>范翠欢</cp:lastModifiedBy>
  <cp:revision>210</cp:revision>
  <dcterms:created xsi:type="dcterms:W3CDTF">2020-11-24T08:37:00Z</dcterms:created>
  <dcterms:modified xsi:type="dcterms:W3CDTF">2021-04-10T15:51:21Z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2052-11.1.0.10314</vt:lpwstr>
  </property>
  <property fmtid="{D5CDD505-2E9C-101B-9397-08002B2CF9AE}" pid="4" name="KSOSaveFontToCloudKey">
    <vt:lpwstr>289737727_cloud</vt:lpwstr>
  </property>
  <property fmtid="{D5CDD505-2E9C-101B-9397-08002B2CF9AE}" pid="5" name="ICV">
    <vt:lpwstr>C937C72FB927474A80C91769AF22AAC2</vt:lpwstr>
  </property>
</Properties>
</file>