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629" r:id="rId3"/>
    <p:sldId id="630" r:id="rId4"/>
    <p:sldId id="631" r:id="rId5"/>
    <p:sldId id="635" r:id="rId6"/>
    <p:sldId id="636" r:id="rId7"/>
    <p:sldId id="633" r:id="rId8"/>
    <p:sldId id="634" r:id="rId9"/>
    <p:sldId id="637" r:id="rId10"/>
    <p:sldId id="565" r:id="rId11"/>
    <p:sldId id="568" r:id="rId12"/>
    <p:sldId id="569" r:id="rId13"/>
    <p:sldId id="570" r:id="rId14"/>
    <p:sldId id="581" r:id="rId15"/>
    <p:sldId id="640" r:id="rId16"/>
    <p:sldId id="585" r:id="rId17"/>
    <p:sldId id="618" r:id="rId18"/>
    <p:sldId id="582" r:id="rId20"/>
    <p:sldId id="607" r:id="rId21"/>
    <p:sldId id="599" r:id="rId22"/>
    <p:sldId id="563" r:id="rId23"/>
    <p:sldId id="615" r:id="rId24"/>
  </p:sldIdLst>
  <p:sldSz cx="12192000" cy="6858000"/>
  <p:notesSz cx="6858000" cy="9144000"/>
  <p:embeddedFontLst>
    <p:embeddedFont>
      <p:font typeface="方正小标宋简体" panose="02000000000000000000" charset="-122"/>
      <p:regular r:id="rId28"/>
    </p:embeddedFont>
    <p:embeddedFont>
      <p:font typeface="方正兰亭超细黑简体" panose="02000000000000000000" charset="-122"/>
      <p:regular r:id="rId29"/>
    </p:embeddedFont>
    <p:embeddedFont>
      <p:font typeface="楷体" panose="02010609060101010101" charset="-122"/>
      <p:regular r:id="rId30"/>
    </p:embeddedFont>
    <p:embeddedFont>
      <p:font typeface="微软雅黑" panose="020B0503020204020204" charset="-122"/>
      <p:regular r:id="rId31"/>
    </p:embeddedFont>
    <p:embeddedFont>
      <p:font typeface="黑体" panose="02010609060101010101" charset="-122"/>
      <p:regular r:id="rId32"/>
    </p:embeddedFont>
    <p:embeddedFont>
      <p:font typeface="方正粗黑宋简体" panose="02000000000000000000" charset="-122"/>
      <p:regular r:id="rId33"/>
    </p:embeddedFont>
    <p:embeddedFont>
      <p:font typeface="隶书" panose="02010509060101010101" charset="-122"/>
      <p:regular r:id="rId34"/>
    </p:embeddedFont>
    <p:embeddedFont>
      <p:font typeface="Calibri" panose="020F0502020204030204" charset="0"/>
      <p:regular r:id="rId35"/>
      <p:bold r:id="rId36"/>
      <p:italic r:id="rId37"/>
      <p:boldItalic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5BD5"/>
    <a:srgbClr val="F43308"/>
    <a:srgbClr val="4B6D17"/>
    <a:srgbClr val="D5683F"/>
    <a:srgbClr val="E16734"/>
    <a:srgbClr val="F37A29"/>
    <a:srgbClr val="502986"/>
    <a:srgbClr val="EEA149"/>
    <a:srgbClr val="F9680D"/>
    <a:srgbClr val="7F2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11.fntdata"/><Relationship Id="rId37" Type="http://schemas.openxmlformats.org/officeDocument/2006/relationships/font" Target="fonts/font10.fntdata"/><Relationship Id="rId36" Type="http://schemas.openxmlformats.org/officeDocument/2006/relationships/font" Target="fonts/font9.fntdata"/><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6" descr="视频水印小"/>
          <p:cNvPicPr>
            <a:picLocks noChangeAspect="1"/>
          </p:cNvPicPr>
          <p:nvPr userDrawn="1"/>
        </p:nvPicPr>
        <p:blipFill>
          <a:blip r:embed="rId14"/>
          <a:stretch>
            <a:fillRect/>
          </a:stretch>
        </p:blipFill>
        <p:spPr>
          <a:xfrm>
            <a:off x="9557385" y="6429375"/>
            <a:ext cx="2108200" cy="292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8.png"/><Relationship Id="rId2" Type="http://schemas.openxmlformats.org/officeDocument/2006/relationships/tags" Target="../tags/tag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8.png"/><Relationship Id="rId2" Type="http://schemas.openxmlformats.org/officeDocument/2006/relationships/tags" Target="../tags/tag4.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tags" Target="../tags/tag7.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tags" Target="../tags/tag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文本框 5"/>
          <p:cNvSpPr txBox="1"/>
          <p:nvPr/>
        </p:nvSpPr>
        <p:spPr>
          <a:xfrm>
            <a:off x="4391660" y="1778635"/>
            <a:ext cx="2197100" cy="829945"/>
          </a:xfrm>
          <a:prstGeom prst="rect">
            <a:avLst/>
          </a:prstGeom>
          <a:noFill/>
        </p:spPr>
        <p:txBody>
          <a:bodyPr wrap="square" rtlCol="0">
            <a:spAutoFit/>
          </a:bodyPr>
          <a:p>
            <a:r>
              <a:rPr lang="zh-CN" altLang="en-US" sz="4800" b="1" i="1">
                <a:solidFill>
                  <a:srgbClr val="002060"/>
                </a:solidFill>
                <a:effectLst>
                  <a:outerShdw blurRad="38100" dist="38100" dir="2700000" algn="tl">
                    <a:srgbClr val="000000">
                      <a:alpha val="43137"/>
                    </a:srgbClr>
                  </a:outerShdw>
                </a:effectLst>
                <a:latin typeface="方正小标宋简体" panose="02000000000000000000" charset="-122"/>
                <a:ea typeface="方正小标宋简体" panose="02000000000000000000" charset="-122"/>
                <a:cs typeface="方正小标宋简体" panose="02000000000000000000" charset="-122"/>
              </a:rPr>
              <a:t>第</a:t>
            </a:r>
            <a:r>
              <a:rPr lang="en-US" altLang="zh-CN" sz="4800" b="1" i="1">
                <a:solidFill>
                  <a:srgbClr val="002060"/>
                </a:solidFill>
                <a:effectLst>
                  <a:outerShdw blurRad="38100" dist="38100" dir="2700000" algn="tl">
                    <a:srgbClr val="000000">
                      <a:alpha val="43137"/>
                    </a:srgbClr>
                  </a:outerShdw>
                </a:effectLst>
                <a:latin typeface="Times New Roman" panose="02020603050405020304" charset="0"/>
                <a:ea typeface="方正小标宋简体" panose="02000000000000000000" charset="-122"/>
                <a:cs typeface="Times New Roman" panose="02020603050405020304" charset="0"/>
              </a:rPr>
              <a:t>7</a:t>
            </a:r>
            <a:r>
              <a:rPr lang="zh-CN" altLang="en-US" sz="4800" b="1" i="1">
                <a:solidFill>
                  <a:srgbClr val="002060"/>
                </a:solidFill>
                <a:effectLst>
                  <a:outerShdw blurRad="38100" dist="38100" dir="2700000" algn="tl">
                    <a:srgbClr val="000000">
                      <a:alpha val="43137"/>
                    </a:srgbClr>
                  </a:outerShdw>
                </a:effectLst>
                <a:latin typeface="方正小标宋简体" panose="02000000000000000000" charset="-122"/>
                <a:ea typeface="方正小标宋简体" panose="02000000000000000000" charset="-122"/>
                <a:cs typeface="方正小标宋简体" panose="02000000000000000000" charset="-122"/>
              </a:rPr>
              <a:t>课</a:t>
            </a:r>
            <a:endParaRPr lang="zh-CN" altLang="en-US" sz="4800" b="1" i="1">
              <a:solidFill>
                <a:srgbClr val="002060"/>
              </a:solidFill>
              <a:effectLst>
                <a:outerShdw blurRad="38100" dist="38100" dir="2700000" algn="tl">
                  <a:srgbClr val="000000">
                    <a:alpha val="43137"/>
                  </a:srgbClr>
                </a:outerShdw>
              </a:effectLst>
              <a:latin typeface="方正小标宋简体" panose="02000000000000000000" charset="-122"/>
              <a:ea typeface="方正小标宋简体" panose="02000000000000000000" charset="-122"/>
              <a:cs typeface="方正小标宋简体" panose="02000000000000000000" charset="-122"/>
            </a:endParaRPr>
          </a:p>
        </p:txBody>
      </p:sp>
      <p:cxnSp>
        <p:nvCxnSpPr>
          <p:cNvPr id="14" name="直接连接符 13"/>
          <p:cNvCxnSpPr/>
          <p:nvPr/>
        </p:nvCxnSpPr>
        <p:spPr>
          <a:xfrm>
            <a:off x="2816225" y="2725420"/>
            <a:ext cx="4905375" cy="0"/>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6408420" y="2903855"/>
            <a:ext cx="1565910" cy="1905"/>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303135" y="3184525"/>
            <a:ext cx="1027430" cy="8255"/>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568450" y="3470275"/>
            <a:ext cx="9055100" cy="706755"/>
          </a:xfrm>
          <a:prstGeom prst="rect">
            <a:avLst/>
          </a:prstGeom>
          <a:noFill/>
          <a:ln>
            <a:solidFill>
              <a:schemeClr val="tx1"/>
            </a:solidFill>
            <a:prstDash val="sysDash"/>
          </a:ln>
          <a:effectLst>
            <a:outerShdw blurRad="76200" dir="18900000" sy="23000" kx="-1200000" algn="bl" rotWithShape="0">
              <a:prstClr val="black">
                <a:alpha val="20000"/>
              </a:prstClr>
            </a:outerShdw>
          </a:effectLst>
        </p:spPr>
        <p:txBody>
          <a:bodyPr wrap="square" rtlCol="0">
            <a:spAutoFit/>
          </a:bodyPr>
          <a:p>
            <a:pPr algn="l">
              <a:buClrTx/>
              <a:buSzTx/>
              <a:buFontTx/>
            </a:pPr>
            <a:r>
              <a:rPr lang="zh-CN" altLang="en-US" sz="4000" b="1">
                <a:solidFill>
                  <a:schemeClr val="accent5">
                    <a:lumMod val="50000"/>
                  </a:schemeClr>
                </a:solidFill>
                <a:effectLst>
                  <a:outerShdw blurRad="38100" dist="38100" dir="2700000" algn="tl">
                    <a:srgbClr val="000000">
                      <a:alpha val="43137"/>
                    </a:srgbClr>
                  </a:outerShdw>
                </a:effectLst>
                <a:latin typeface="方正小标宋简体" panose="02000000000000000000" charset="-122"/>
                <a:ea typeface="方正小标宋简体" panose="02000000000000000000" charset="-122"/>
                <a:cs typeface="方正小标宋简体" panose="02000000000000000000" charset="-122"/>
              </a:rPr>
              <a:t>全球联系的初步建立与世界格局的演变</a:t>
            </a:r>
            <a:endParaRPr lang="zh-CN" altLang="en-US" sz="4000" b="1">
              <a:solidFill>
                <a:schemeClr val="accent5">
                  <a:lumMod val="50000"/>
                </a:schemeClr>
              </a:solidFill>
              <a:effectLst>
                <a:outerShdw blurRad="38100" dist="38100" dir="2700000" algn="tl">
                  <a:srgbClr val="000000">
                    <a:alpha val="43137"/>
                  </a:srgbClr>
                </a:outerShdw>
              </a:effectLst>
              <a:latin typeface="方正小标宋简体" panose="02000000000000000000" charset="-122"/>
              <a:ea typeface="方正小标宋简体" panose="02000000000000000000" charset="-122"/>
              <a:cs typeface="方正小标宋简体" panose="02000000000000000000" charset="-122"/>
            </a:endParaRPr>
          </a:p>
        </p:txBody>
      </p:sp>
      <p:pic>
        <p:nvPicPr>
          <p:cNvPr id="4" name="图片 3" descr="帆船"/>
          <p:cNvPicPr>
            <a:picLocks noChangeAspect="1"/>
          </p:cNvPicPr>
          <p:nvPr/>
        </p:nvPicPr>
        <p:blipFill>
          <a:blip r:embed="rId2"/>
          <a:stretch>
            <a:fillRect/>
          </a:stretch>
        </p:blipFill>
        <p:spPr>
          <a:xfrm>
            <a:off x="11049635" y="0"/>
            <a:ext cx="1142365" cy="1446530"/>
          </a:xfrm>
          <a:prstGeom prst="rect">
            <a:avLst/>
          </a:prstGeom>
        </p:spPr>
      </p:pic>
      <p:sp>
        <p:nvSpPr>
          <p:cNvPr id="5" name="文本框 4"/>
          <p:cNvSpPr txBox="1"/>
          <p:nvPr/>
        </p:nvSpPr>
        <p:spPr>
          <a:xfrm>
            <a:off x="1194435" y="189230"/>
            <a:ext cx="3445510" cy="521970"/>
          </a:xfrm>
          <a:prstGeom prst="rect">
            <a:avLst/>
          </a:prstGeom>
          <a:solidFill>
            <a:schemeClr val="accent2">
              <a:lumMod val="20000"/>
              <a:lumOff val="80000"/>
            </a:schemeClr>
          </a:solidFill>
        </p:spPr>
        <p:txBody>
          <a:bodyPr wrap="square" rtlCol="0">
            <a:spAutoFit/>
          </a:bodyPr>
          <a:p>
            <a:r>
              <a:rPr lang="zh-CN" altLang="en-US" sz="2800" b="1">
                <a:latin typeface="方正兰亭超细黑简体" panose="02000000000000000000" charset="-122"/>
                <a:ea typeface="方正兰亭超细黑简体" panose="02000000000000000000" charset="-122"/>
              </a:rPr>
              <a:t>中外历史纲要（下）</a:t>
            </a:r>
            <a:endParaRPr lang="zh-CN" altLang="en-US" sz="2800" b="1">
              <a:latin typeface="方正兰亭超细黑简体" panose="02000000000000000000" charset="-122"/>
              <a:ea typeface="方正兰亭超细黑简体" panose="02000000000000000000" charset="-122"/>
            </a:endParaRPr>
          </a:p>
        </p:txBody>
      </p:sp>
      <p:cxnSp>
        <p:nvCxnSpPr>
          <p:cNvPr id="15" name="直接连接符 14"/>
          <p:cNvCxnSpPr/>
          <p:nvPr/>
        </p:nvCxnSpPr>
        <p:spPr>
          <a:xfrm>
            <a:off x="2830830" y="2642235"/>
            <a:ext cx="4905375" cy="0"/>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393815" y="2822575"/>
            <a:ext cx="1595120" cy="8890"/>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7317740" y="3101340"/>
            <a:ext cx="1027430" cy="8255"/>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038340" y="5449570"/>
            <a:ext cx="4571365" cy="468630"/>
          </a:xfrm>
          <a:prstGeom prst="rect">
            <a:avLst/>
          </a:prstGeom>
          <a:solidFill>
            <a:srgbClr val="A7AD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base"/>
            <a:r>
              <a:rPr lang="zh-CN" altLang="en-US" sz="2400" b="1" strike="noStrike" noProof="1" dirty="0" smtClean="0">
                <a:solidFill>
                  <a:schemeClr val="bg1"/>
                </a:solidFill>
                <a:latin typeface="楷体" panose="02010609060101010101" charset="-122"/>
                <a:ea typeface="楷体" panose="02010609060101010101" charset="-122"/>
              </a:rPr>
              <a:t>广东省新兴县惠能中学</a:t>
            </a:r>
            <a:r>
              <a:rPr lang="en-US" altLang="zh-CN" sz="2400" b="1" strike="noStrike" noProof="1" dirty="0" smtClean="0">
                <a:solidFill>
                  <a:schemeClr val="bg1"/>
                </a:solidFill>
                <a:latin typeface="楷体" panose="02010609060101010101" charset="-122"/>
                <a:ea typeface="楷体" panose="02010609060101010101" charset="-122"/>
              </a:rPr>
              <a:t>  </a:t>
            </a:r>
            <a:r>
              <a:rPr lang="zh-CN" altLang="en-US" sz="2400" b="1" strike="noStrike" noProof="1" dirty="0" smtClean="0">
                <a:solidFill>
                  <a:schemeClr val="bg1"/>
                </a:solidFill>
                <a:latin typeface="楷体" panose="02010609060101010101" charset="-122"/>
                <a:ea typeface="楷体" panose="02010609060101010101" charset="-122"/>
              </a:rPr>
              <a:t>陈冬青</a:t>
            </a:r>
            <a:endParaRPr lang="zh-CN" altLang="en-US" sz="2400" b="1" strike="noStrike" noProof="1" dirty="0" smtClean="0">
              <a:solidFill>
                <a:schemeClr val="bg1"/>
              </a:solidFill>
              <a:latin typeface="楷体" panose="02010609060101010101" charset="-122"/>
              <a:ea typeface="楷体" panose="02010609060101010101" charset="-122"/>
            </a:endParaRPr>
          </a:p>
        </p:txBody>
      </p:sp>
      <p:cxnSp>
        <p:nvCxnSpPr>
          <p:cNvPr id="47" name="直接连接符 46"/>
          <p:cNvCxnSpPr/>
          <p:nvPr/>
        </p:nvCxnSpPr>
        <p:spPr>
          <a:xfrm>
            <a:off x="2830830" y="2725420"/>
            <a:ext cx="4905375" cy="0"/>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6423025" y="2903855"/>
            <a:ext cx="1565910" cy="1905"/>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7317740" y="3184525"/>
            <a:ext cx="1027430" cy="8255"/>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2845435" y="1778635"/>
            <a:ext cx="5514340" cy="1330325"/>
            <a:chOff x="4481" y="2801"/>
            <a:chExt cx="8684" cy="2095"/>
          </a:xfrm>
        </p:grpSpPr>
        <p:sp>
          <p:nvSpPr>
            <p:cNvPr id="46" name="文本框 45"/>
            <p:cNvSpPr txBox="1"/>
            <p:nvPr/>
          </p:nvSpPr>
          <p:spPr>
            <a:xfrm>
              <a:off x="6939" y="2801"/>
              <a:ext cx="3460" cy="1307"/>
            </a:xfrm>
            <a:prstGeom prst="rect">
              <a:avLst/>
            </a:prstGeom>
            <a:noFill/>
          </p:spPr>
          <p:txBody>
            <a:bodyPr wrap="square" rtlCol="0">
              <a:spAutoFit/>
            </a:bodyPr>
            <a:p>
              <a:r>
                <a:rPr lang="zh-CN" altLang="en-US" sz="4800" b="1" i="1">
                  <a:solidFill>
                    <a:srgbClr val="002060"/>
                  </a:solidFill>
                  <a:effectLst>
                    <a:outerShdw blurRad="38100" dist="38100" dir="2700000" algn="tl">
                      <a:srgbClr val="000000">
                        <a:alpha val="43137"/>
                      </a:srgbClr>
                    </a:outerShdw>
                  </a:effectLst>
                  <a:latin typeface="方正小标宋简体" panose="02000000000000000000" charset="-122"/>
                  <a:ea typeface="方正小标宋简体" panose="02000000000000000000" charset="-122"/>
                  <a:cs typeface="方正小标宋简体" panose="02000000000000000000" charset="-122"/>
                </a:rPr>
                <a:t>第</a:t>
              </a:r>
              <a:r>
                <a:rPr lang="en-US" altLang="zh-CN" sz="4800" b="1" i="1">
                  <a:solidFill>
                    <a:srgbClr val="002060"/>
                  </a:solidFill>
                  <a:effectLst>
                    <a:outerShdw blurRad="38100" dist="38100" dir="2700000" algn="tl">
                      <a:srgbClr val="000000">
                        <a:alpha val="43137"/>
                      </a:srgbClr>
                    </a:outerShdw>
                  </a:effectLst>
                  <a:latin typeface="Times New Roman" panose="02020603050405020304" charset="0"/>
                  <a:ea typeface="方正小标宋简体" panose="02000000000000000000" charset="-122"/>
                  <a:cs typeface="Times New Roman" panose="02020603050405020304" charset="0"/>
                </a:rPr>
                <a:t>7</a:t>
              </a:r>
              <a:r>
                <a:rPr lang="zh-CN" altLang="en-US" sz="4800" b="1" i="1">
                  <a:solidFill>
                    <a:srgbClr val="002060"/>
                  </a:solidFill>
                  <a:effectLst>
                    <a:outerShdw blurRad="38100" dist="38100" dir="2700000" algn="tl">
                      <a:srgbClr val="000000">
                        <a:alpha val="43137"/>
                      </a:srgbClr>
                    </a:outerShdw>
                  </a:effectLst>
                  <a:latin typeface="方正小标宋简体" panose="02000000000000000000" charset="-122"/>
                  <a:ea typeface="方正小标宋简体" panose="02000000000000000000" charset="-122"/>
                  <a:cs typeface="方正小标宋简体" panose="02000000000000000000" charset="-122"/>
                </a:rPr>
                <a:t>课</a:t>
              </a:r>
              <a:endParaRPr lang="zh-CN" altLang="en-US" sz="4800" b="1" i="1">
                <a:solidFill>
                  <a:srgbClr val="002060"/>
                </a:solidFill>
                <a:effectLst>
                  <a:outerShdw blurRad="38100" dist="38100" dir="2700000" algn="tl">
                    <a:srgbClr val="000000">
                      <a:alpha val="43137"/>
                    </a:srgbClr>
                  </a:outerShdw>
                </a:effectLst>
                <a:latin typeface="方正小标宋简体" panose="02000000000000000000" charset="-122"/>
                <a:ea typeface="方正小标宋简体" panose="02000000000000000000" charset="-122"/>
                <a:cs typeface="方正小标宋简体" panose="02000000000000000000" charset="-122"/>
              </a:endParaRPr>
            </a:p>
          </p:txBody>
        </p:sp>
        <p:cxnSp>
          <p:nvCxnSpPr>
            <p:cNvPr id="50" name="直接连接符 49"/>
            <p:cNvCxnSpPr/>
            <p:nvPr/>
          </p:nvCxnSpPr>
          <p:spPr>
            <a:xfrm>
              <a:off x="4481" y="4161"/>
              <a:ext cx="7725" cy="0"/>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0092" y="4445"/>
              <a:ext cx="2512" cy="14"/>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1547" y="4884"/>
              <a:ext cx="1618" cy="13"/>
            </a:xfrm>
            <a:prstGeom prst="line">
              <a:avLst/>
            </a:prstGeom>
            <a:ln w="44450" cmpd="sng">
              <a:solidFill>
                <a:srgbClr val="0070C0"/>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12" name="组合 11"/>
          <p:cNvGrpSpPr/>
          <p:nvPr/>
        </p:nvGrpSpPr>
        <p:grpSpPr>
          <a:xfrm>
            <a:off x="1310005" y="334010"/>
            <a:ext cx="9905365" cy="460375"/>
            <a:chOff x="2063" y="526"/>
            <a:chExt cx="15599" cy="725"/>
          </a:xfrm>
        </p:grpSpPr>
        <p:sp>
          <p:nvSpPr>
            <p:cNvPr id="7" name="TextBox 1"/>
            <p:cNvSpPr txBox="1">
              <a:spLocks noChangeArrowheads="1"/>
            </p:cNvSpPr>
            <p:nvPr/>
          </p:nvSpPr>
          <p:spPr bwMode="auto">
            <a:xfrm>
              <a:off x="2063" y="526"/>
              <a:ext cx="9430" cy="72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（一）从生态环境变化的视角看世界格局</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087" y="1173"/>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79755" y="979170"/>
            <a:ext cx="5954395" cy="460375"/>
            <a:chOff x="913" y="1647"/>
            <a:chExt cx="9377" cy="725"/>
          </a:xfrm>
        </p:grpSpPr>
        <p:pic>
          <p:nvPicPr>
            <p:cNvPr id="4" name="图片 3"/>
            <p:cNvPicPr>
              <a:picLocks noChangeAspect="1"/>
            </p:cNvPicPr>
            <p:nvPr>
              <p:custDataLst>
                <p:tags r:id="rId2"/>
              </p:custDataLst>
            </p:nvPr>
          </p:nvPicPr>
          <p:blipFill>
            <a:blip r:embed="rId3"/>
            <a:stretch>
              <a:fillRect/>
            </a:stretch>
          </p:blipFill>
          <p:spPr>
            <a:xfrm rot="2400000">
              <a:off x="913" y="1769"/>
              <a:ext cx="441" cy="430"/>
            </a:xfrm>
            <a:prstGeom prst="cube">
              <a:avLst/>
            </a:prstGeom>
          </p:spPr>
        </p:pic>
        <p:sp>
          <p:nvSpPr>
            <p:cNvPr id="2" name="文本框 1"/>
            <p:cNvSpPr txBox="1"/>
            <p:nvPr/>
          </p:nvSpPr>
          <p:spPr>
            <a:xfrm>
              <a:off x="1400" y="1647"/>
              <a:ext cx="8890" cy="725"/>
            </a:xfrm>
            <a:prstGeom prst="rect">
              <a:avLst/>
            </a:prstGeom>
            <a:noFill/>
            <a:ln w="28575" cmpd="sng">
              <a:noFill/>
              <a:prstDash val="sysDot"/>
            </a:ln>
          </p:spPr>
          <p:txBody>
            <a:bodyPr wrap="square" rtlCol="0">
              <a:spAutoFit/>
            </a:bodyPr>
            <a:p>
              <a:r>
                <a:rPr lang="en-US" altLang="zh-CN" sz="2400" b="1">
                  <a:solidFill>
                    <a:schemeClr val="tx1"/>
                  </a:solidFill>
                  <a:latin typeface="方正粗黑宋简体" panose="02000000000000000000" charset="-122"/>
                  <a:ea typeface="方正粗黑宋简体" panose="02000000000000000000" charset="-122"/>
                </a:rPr>
                <a:t>1.</a:t>
              </a:r>
              <a:r>
                <a:rPr lang="zh-CN" altLang="en-US" sz="2400" b="1">
                  <a:solidFill>
                    <a:schemeClr val="tx1"/>
                  </a:solidFill>
                  <a:latin typeface="方正粗黑宋简体" panose="02000000000000000000" charset="-122"/>
                  <a:ea typeface="方正粗黑宋简体" panose="02000000000000000000" charset="-122"/>
                </a:rPr>
                <a:t>人口迁移（被迫移民和主动移民）</a:t>
              </a:r>
              <a:endParaRPr lang="zh-CN" altLang="en-US" sz="2400" b="1">
                <a:solidFill>
                  <a:schemeClr val="tx1"/>
                </a:solidFill>
                <a:latin typeface="方正粗黑宋简体" panose="02000000000000000000" charset="-122"/>
                <a:ea typeface="方正粗黑宋简体" panose="02000000000000000000" charset="-122"/>
              </a:endParaRPr>
            </a:p>
          </p:txBody>
        </p:sp>
      </p:grpSp>
      <p:graphicFrame>
        <p:nvGraphicFramePr>
          <p:cNvPr id="9" name="表格 8"/>
          <p:cNvGraphicFramePr/>
          <p:nvPr>
            <p:custDataLst>
              <p:tags r:id="rId4"/>
            </p:custDataLst>
          </p:nvPr>
        </p:nvGraphicFramePr>
        <p:xfrm>
          <a:off x="391160" y="2045335"/>
          <a:ext cx="7605395" cy="1869440"/>
        </p:xfrm>
        <a:graphic>
          <a:graphicData uri="http://schemas.openxmlformats.org/drawingml/2006/table">
            <a:tbl>
              <a:tblPr firstRow="1" bandRow="1">
                <a:tableStyleId>{5C22544A-7EE6-4342-B048-85BDC9FD1C3A}</a:tableStyleId>
              </a:tblPr>
              <a:tblGrid>
                <a:gridCol w="1770380"/>
                <a:gridCol w="1769745"/>
                <a:gridCol w="1725930"/>
                <a:gridCol w="2339340"/>
              </a:tblGrid>
              <a:tr h="548640">
                <a:tc>
                  <a:txBody>
                    <a:bodyPr/>
                    <a:p>
                      <a:pPr fontAlgn="auto">
                        <a:lnSpc>
                          <a:spcPct val="125000"/>
                        </a:lnSpc>
                        <a:buNone/>
                      </a:pPr>
                      <a:r>
                        <a:rPr lang="en-US" altLang="zh-CN" sz="2400" b="1">
                          <a:latin typeface="楷体" panose="02010609060101010101" charset="-122"/>
                          <a:ea typeface="楷体" panose="02010609060101010101" charset="-122"/>
                        </a:rPr>
                        <a:t>   </a:t>
                      </a:r>
                      <a:r>
                        <a:rPr lang="zh-CN" altLang="en-US" sz="2400" b="1">
                          <a:latin typeface="楷体" panose="02010609060101010101" charset="-122"/>
                          <a:ea typeface="楷体" panose="02010609060101010101" charset="-122"/>
                        </a:rPr>
                        <a:t>时间</a:t>
                      </a:r>
                      <a:endParaRPr lang="zh-CN" altLang="en-US" sz="2400" b="1">
                        <a:latin typeface="楷体" panose="02010609060101010101" charset="-122"/>
                        <a:ea typeface="楷体" panose="02010609060101010101" charset="-122"/>
                      </a:endParaRPr>
                    </a:p>
                  </a:txBody>
                  <a:tcPr/>
                </a:tc>
                <a:tc>
                  <a:txBody>
                    <a:bodyPr/>
                    <a:p>
                      <a:pPr fontAlgn="auto">
                        <a:lnSpc>
                          <a:spcPct val="125000"/>
                        </a:lnSpc>
                        <a:buNone/>
                      </a:pPr>
                      <a:r>
                        <a:rPr lang="zh-CN" altLang="en-US" sz="2400" b="1">
                          <a:latin typeface="楷体" panose="02010609060101010101" charset="-122"/>
                          <a:ea typeface="楷体" panose="02010609060101010101" charset="-122"/>
                        </a:rPr>
                        <a:t>主要移出地</a:t>
                      </a:r>
                      <a:endParaRPr lang="zh-CN" altLang="en-US" sz="2400" b="1">
                        <a:latin typeface="楷体" panose="02010609060101010101" charset="-122"/>
                        <a:ea typeface="楷体" panose="02010609060101010101" charset="-122"/>
                      </a:endParaRPr>
                    </a:p>
                  </a:txBody>
                  <a:tcPr/>
                </a:tc>
                <a:tc>
                  <a:txBody>
                    <a:bodyPr/>
                    <a:p>
                      <a:pPr fontAlgn="auto">
                        <a:lnSpc>
                          <a:spcPct val="125000"/>
                        </a:lnSpc>
                        <a:buNone/>
                      </a:pPr>
                      <a:r>
                        <a:rPr lang="zh-CN" altLang="en-US" sz="2400" b="1">
                          <a:latin typeface="楷体" panose="02010609060101010101" charset="-122"/>
                          <a:ea typeface="楷体" panose="02010609060101010101" charset="-122"/>
                        </a:rPr>
                        <a:t>主要移入地</a:t>
                      </a:r>
                      <a:endParaRPr lang="zh-CN" altLang="en-US" sz="2400" b="1">
                        <a:latin typeface="楷体" panose="02010609060101010101" charset="-122"/>
                        <a:ea typeface="楷体" panose="02010609060101010101" charset="-122"/>
                      </a:endParaRPr>
                    </a:p>
                  </a:txBody>
                  <a:tcPr/>
                </a:tc>
                <a:tc>
                  <a:txBody>
                    <a:bodyPr/>
                    <a:p>
                      <a:pPr fontAlgn="auto">
                        <a:lnSpc>
                          <a:spcPct val="125000"/>
                        </a:lnSpc>
                        <a:buNone/>
                      </a:pPr>
                      <a:r>
                        <a:rPr lang="en-US" altLang="zh-CN" sz="2400" b="1">
                          <a:latin typeface="楷体" panose="02010609060101010101" charset="-122"/>
                          <a:ea typeface="楷体" panose="02010609060101010101" charset="-122"/>
                        </a:rPr>
                        <a:t> </a:t>
                      </a:r>
                      <a:r>
                        <a:rPr lang="zh-CN" altLang="en-US" sz="2400" b="1">
                          <a:latin typeface="楷体" panose="02010609060101010101" charset="-122"/>
                          <a:ea typeface="楷体" panose="02010609060101010101" charset="-122"/>
                        </a:rPr>
                        <a:t>人口迁移数量</a:t>
                      </a:r>
                      <a:endParaRPr lang="zh-CN" altLang="en-US" sz="2400" b="1">
                        <a:latin typeface="楷体" panose="02010609060101010101" charset="-122"/>
                        <a:ea typeface="楷体" panose="02010609060101010101" charset="-122"/>
                      </a:endParaRPr>
                    </a:p>
                  </a:txBody>
                  <a:tcPr/>
                </a:tc>
              </a:tr>
              <a:tr h="1188720">
                <a:tc>
                  <a:txBody>
                    <a:bodyPr/>
                    <a:p>
                      <a:pPr fontAlgn="auto">
                        <a:lnSpc>
                          <a:spcPct val="125000"/>
                        </a:lnSpc>
                        <a:buNone/>
                      </a:pPr>
                      <a:r>
                        <a:rPr lang="en-US" altLang="zh-CN" sz="2400" b="1">
                          <a:latin typeface="楷体" panose="02010609060101010101" charset="-122"/>
                          <a:ea typeface="楷体" panose="02010609060101010101" charset="-122"/>
                        </a:rPr>
                        <a:t>1500—1850</a:t>
                      </a:r>
                      <a:endParaRPr lang="en-US" altLang="zh-CN" sz="2400" b="1">
                        <a:latin typeface="楷体" panose="02010609060101010101" charset="-122"/>
                        <a:ea typeface="楷体" panose="02010609060101010101" charset="-122"/>
                      </a:endParaRPr>
                    </a:p>
                  </a:txBody>
                  <a:tcPr/>
                </a:tc>
                <a:tc>
                  <a:txBody>
                    <a:bodyPr/>
                    <a:p>
                      <a:pPr fontAlgn="auto">
                        <a:lnSpc>
                          <a:spcPct val="125000"/>
                        </a:lnSpc>
                        <a:buNone/>
                      </a:pPr>
                      <a:r>
                        <a:rPr lang="zh-CN" altLang="en-US" sz="2400" b="1">
                          <a:latin typeface="楷体" panose="02010609060101010101" charset="-122"/>
                          <a:ea typeface="楷体" panose="02010609060101010101" charset="-122"/>
                        </a:rPr>
                        <a:t>欧洲、非洲</a:t>
                      </a:r>
                      <a:endParaRPr lang="zh-CN" altLang="en-US" sz="2400" b="1">
                        <a:latin typeface="楷体" panose="02010609060101010101" charset="-122"/>
                        <a:ea typeface="楷体" panose="02010609060101010101" charset="-122"/>
                      </a:endParaRPr>
                    </a:p>
                  </a:txBody>
                  <a:tcPr/>
                </a:tc>
                <a:tc>
                  <a:txBody>
                    <a:bodyPr/>
                    <a:p>
                      <a:pPr fontAlgn="auto">
                        <a:lnSpc>
                          <a:spcPct val="125000"/>
                        </a:lnSpc>
                        <a:buNone/>
                      </a:pPr>
                      <a:r>
                        <a:rPr lang="en-US" altLang="zh-CN" sz="2400" b="1">
                          <a:latin typeface="楷体" panose="02010609060101010101" charset="-122"/>
                          <a:ea typeface="楷体" panose="02010609060101010101" charset="-122"/>
                        </a:rPr>
                        <a:t>   </a:t>
                      </a:r>
                      <a:r>
                        <a:rPr lang="zh-CN" altLang="en-US" sz="2400" b="1">
                          <a:latin typeface="楷体" panose="02010609060101010101" charset="-122"/>
                          <a:ea typeface="楷体" panose="02010609060101010101" charset="-122"/>
                        </a:rPr>
                        <a:t>美洲</a:t>
                      </a:r>
                      <a:endParaRPr lang="zh-CN" altLang="en-US" sz="2400" b="1">
                        <a:latin typeface="楷体" panose="02010609060101010101" charset="-122"/>
                        <a:ea typeface="楷体" panose="02010609060101010101" charset="-122"/>
                      </a:endParaRPr>
                    </a:p>
                  </a:txBody>
                  <a:tcPr/>
                </a:tc>
                <a:tc>
                  <a:txBody>
                    <a:bodyPr/>
                    <a:p>
                      <a:pPr fontAlgn="auto">
                        <a:lnSpc>
                          <a:spcPct val="125000"/>
                        </a:lnSpc>
                        <a:buNone/>
                      </a:pPr>
                      <a:r>
                        <a:rPr lang="en-US" sz="2400" b="1">
                          <a:solidFill>
                            <a:srgbClr val="000000"/>
                          </a:solidFill>
                          <a:latin typeface="楷体" panose="02010609060101010101" charset="-122"/>
                          <a:ea typeface="楷体" panose="02010609060101010101" charset="-122"/>
                          <a:cs typeface="楷体" panose="02010609060101010101" charset="-122"/>
                          <a:sym typeface="+mn-ea"/>
                        </a:rPr>
                        <a:t>黑奴约为1500万，</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是</a:t>
                      </a:r>
                      <a:r>
                        <a:rPr lang="en-US" sz="2400" b="1">
                          <a:solidFill>
                            <a:srgbClr val="000000"/>
                          </a:solidFill>
                          <a:latin typeface="楷体" panose="02010609060101010101" charset="-122"/>
                          <a:ea typeface="楷体" panose="02010609060101010101" charset="-122"/>
                          <a:cs typeface="楷体" panose="02010609060101010101" charset="-122"/>
                          <a:sym typeface="+mn-ea"/>
                        </a:rPr>
                        <a:t>白人移民的4～5倍</a:t>
                      </a:r>
                      <a:endParaRPr lang="en-US" altLang="en-US" sz="2400" b="1">
                        <a:solidFill>
                          <a:srgbClr val="000000"/>
                        </a:solidFill>
                        <a:latin typeface="楷体" panose="02010609060101010101" charset="-122"/>
                        <a:ea typeface="楷体" panose="02010609060101010101" charset="-122"/>
                        <a:cs typeface="楷体" panose="02010609060101010101" charset="-122"/>
                        <a:sym typeface="+mn-ea"/>
                      </a:endParaRPr>
                    </a:p>
                  </a:txBody>
                  <a:tcPr/>
                </a:tc>
              </a:tr>
            </a:tbl>
          </a:graphicData>
        </a:graphic>
      </p:graphicFrame>
      <p:sp>
        <p:nvSpPr>
          <p:cNvPr id="3" name="文本框 2"/>
          <p:cNvSpPr txBox="1"/>
          <p:nvPr/>
        </p:nvSpPr>
        <p:spPr>
          <a:xfrm>
            <a:off x="391160" y="1515110"/>
            <a:ext cx="7725410" cy="4669155"/>
          </a:xfrm>
          <a:prstGeom prst="rect">
            <a:avLst/>
          </a:prstGeom>
          <a:noFill/>
        </p:spPr>
        <p:txBody>
          <a:bodyPr wrap="square" rtlCol="0">
            <a:spAutoFit/>
          </a:bodyPr>
          <a:p>
            <a:r>
              <a:rPr lang="zh-CN" altLang="en-US" sz="2400" b="1">
                <a:latin typeface="黑体" panose="02010609060101010101" charset="-122"/>
                <a:ea typeface="黑体" panose="02010609060101010101" charset="-122"/>
                <a:cs typeface="黑体" panose="02010609060101010101" charset="-122"/>
              </a:rPr>
              <a:t>材料</a:t>
            </a:r>
            <a:r>
              <a:rPr lang="en-US" altLang="zh-CN" sz="2400" b="1">
                <a:latin typeface="黑体" panose="02010609060101010101" charset="-122"/>
                <a:ea typeface="黑体" panose="02010609060101010101" charset="-122"/>
                <a:cs typeface="黑体" panose="02010609060101010101" charset="-122"/>
              </a:rPr>
              <a:t>2</a:t>
            </a:r>
            <a:r>
              <a:rPr lang="zh-CN" altLang="en-US" sz="2400" b="1">
                <a:latin typeface="黑体" panose="02010609060101010101" charset="-122"/>
                <a:ea typeface="黑体" panose="02010609060101010101" charset="-122"/>
                <a:cs typeface="黑体" panose="02010609060101010101" charset="-122"/>
              </a:rPr>
              <a:t>：</a:t>
            </a:r>
            <a:endParaRPr lang="zh-CN" altLang="en-US" sz="2400" b="1">
              <a:latin typeface="黑体" panose="02010609060101010101" charset="-122"/>
              <a:ea typeface="黑体" panose="02010609060101010101" charset="-122"/>
              <a:cs typeface="黑体" panose="02010609060101010101" charset="-122"/>
            </a:endParaRPr>
          </a:p>
          <a:p>
            <a:endParaRPr lang="zh-CN" altLang="en-US" sz="2400" b="1">
              <a:latin typeface="黑体" panose="02010609060101010101" charset="-122"/>
              <a:ea typeface="黑体" panose="02010609060101010101" charset="-122"/>
              <a:cs typeface="黑体" panose="02010609060101010101" charset="-122"/>
            </a:endParaRPr>
          </a:p>
          <a:p>
            <a:endParaRPr lang="zh-CN" altLang="en-US" sz="2400" b="1">
              <a:latin typeface="黑体" panose="02010609060101010101" charset="-122"/>
              <a:ea typeface="黑体" panose="02010609060101010101" charset="-122"/>
              <a:cs typeface="黑体" panose="02010609060101010101" charset="-122"/>
            </a:endParaRPr>
          </a:p>
          <a:p>
            <a:endParaRPr lang="zh-CN" altLang="en-US" sz="2400" b="1">
              <a:latin typeface="黑体" panose="02010609060101010101" charset="-122"/>
              <a:ea typeface="黑体" panose="02010609060101010101" charset="-122"/>
              <a:cs typeface="黑体" panose="02010609060101010101" charset="-122"/>
            </a:endParaRPr>
          </a:p>
          <a:p>
            <a:endParaRPr lang="zh-CN" altLang="en-US" sz="2400" b="1">
              <a:latin typeface="黑体" panose="02010609060101010101" charset="-122"/>
              <a:ea typeface="黑体" panose="02010609060101010101" charset="-122"/>
              <a:cs typeface="黑体" panose="02010609060101010101" charset="-122"/>
            </a:endParaRPr>
          </a:p>
          <a:p>
            <a:endParaRPr lang="zh-CN" altLang="en-US" sz="2400" b="1">
              <a:latin typeface="黑体" panose="02010609060101010101" charset="-122"/>
              <a:ea typeface="黑体" panose="02010609060101010101" charset="-122"/>
              <a:cs typeface="黑体" panose="02010609060101010101" charset="-122"/>
            </a:endParaRPr>
          </a:p>
          <a:p>
            <a:endParaRPr lang="zh-CN" altLang="en-US" sz="2400" b="1">
              <a:latin typeface="黑体" panose="02010609060101010101" charset="-122"/>
              <a:ea typeface="黑体" panose="02010609060101010101" charset="-122"/>
              <a:cs typeface="黑体" panose="02010609060101010101" charset="-122"/>
            </a:endParaRPr>
          </a:p>
          <a:p>
            <a:pPr algn="just" fontAlgn="auto">
              <a:lnSpc>
                <a:spcPct val="135000"/>
              </a:lnSpc>
            </a:pPr>
            <a:r>
              <a:rPr lang="zh-CN" altLang="en-US" sz="2400" b="1" dirty="0">
                <a:latin typeface="黑体" panose="02010609060101010101" charset="-122"/>
                <a:ea typeface="黑体" panose="02010609060101010101" charset="-122"/>
                <a:cs typeface="黑体" panose="02010609060101010101" charset="-122"/>
                <a:sym typeface="+mn-ea"/>
              </a:rPr>
              <a:t>1500年后大量黑人被贩卖美洲，白人大批移居到美洲，白人与印第安人结合产生新的混血儿；与黑人结合产生黑白混血儿。</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algn="just" fontAlgn="auto">
              <a:lnSpc>
                <a:spcPct val="135000"/>
              </a:lnSpc>
            </a:pPr>
            <a:r>
              <a:rPr lang="en-US" altLang="zh-CN" sz="2400" b="1" dirty="0">
                <a:latin typeface="黑体" panose="02010609060101010101" charset="-122"/>
                <a:ea typeface="黑体" panose="02010609060101010101" charset="-122"/>
                <a:cs typeface="黑体" panose="02010609060101010101" charset="-122"/>
                <a:sym typeface="+mn-ea"/>
              </a:rPr>
              <a:t>          ——摘编自姜守明《世界地理大发现》</a:t>
            </a:r>
            <a:endParaRPr lang="zh-CN" altLang="en-US" sz="2400" b="1">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8187690" y="998855"/>
            <a:ext cx="3795395" cy="2306955"/>
          </a:xfrm>
          <a:prstGeom prst="rect">
            <a:avLst/>
          </a:prstGeom>
          <a:noFill/>
          <a:ln w="28575" cmpd="sng">
            <a:solidFill>
              <a:schemeClr val="accent1">
                <a:shade val="50000"/>
              </a:schemeClr>
            </a:solidFill>
            <a:prstDash val="sysDot"/>
          </a:ln>
        </p:spPr>
        <p:txBody>
          <a:bodyPr wrap="square" rtlCol="0" anchor="t">
            <a:spAutoFit/>
          </a:bodyPr>
          <a:p>
            <a:pPr indent="0" fontAlgn="auto">
              <a:lnSpc>
                <a:spcPct val="150000"/>
              </a:lnSpc>
            </a:pPr>
            <a:r>
              <a:rPr lang="zh-CN" altLang="en-US" sz="2400" b="1">
                <a:latin typeface="黑体" panose="02010609060101010101" charset="-122"/>
                <a:ea typeface="黑体" panose="02010609060101010101" charset="-122"/>
                <a:cs typeface="黑体" panose="02010609060101010101" charset="-122"/>
                <a:sym typeface="+mn-ea"/>
              </a:rPr>
              <a:t>合作探究</a:t>
            </a:r>
            <a:r>
              <a:rPr lang="en-US" altLang="zh-CN" sz="2400" b="1">
                <a:latin typeface="黑体" panose="02010609060101010101" charset="-122"/>
                <a:ea typeface="黑体" panose="02010609060101010101" charset="-122"/>
                <a:cs typeface="黑体" panose="02010609060101010101" charset="-122"/>
                <a:sym typeface="+mn-ea"/>
              </a:rPr>
              <a:t>2</a:t>
            </a:r>
            <a:r>
              <a:rPr lang="zh-CN" altLang="en-US" sz="2400" b="1">
                <a:latin typeface="黑体" panose="02010609060101010101" charset="-122"/>
                <a:ea typeface="黑体" panose="02010609060101010101" charset="-122"/>
                <a:cs typeface="黑体" panose="02010609060101010101" charset="-122"/>
                <a:sym typeface="+mn-ea"/>
              </a:rPr>
              <a:t>：根据材料</a:t>
            </a:r>
            <a:r>
              <a:rPr lang="en-US" altLang="zh-CN" sz="2400" b="1">
                <a:latin typeface="黑体" panose="02010609060101010101" charset="-122"/>
                <a:ea typeface="黑体" panose="02010609060101010101" charset="-122"/>
                <a:cs typeface="黑体" panose="02010609060101010101" charset="-122"/>
                <a:sym typeface="+mn-ea"/>
              </a:rPr>
              <a:t>2</a:t>
            </a:r>
            <a:r>
              <a:rPr lang="zh-CN" altLang="en-US" sz="2400" b="1">
                <a:latin typeface="黑体" panose="02010609060101010101" charset="-122"/>
                <a:ea typeface="黑体" panose="02010609060101010101" charset="-122"/>
                <a:cs typeface="黑体" panose="02010609060101010101" charset="-122"/>
                <a:sym typeface="+mn-ea"/>
              </a:rPr>
              <a:t>并结合所学知识，概括新航路开辟后人口迁移的基本趋势及其产生的影响。</a:t>
            </a:r>
            <a:endParaRPr lang="zh-CN" altLang="en-US" sz="2400" b="1">
              <a:latin typeface="黑体" panose="02010609060101010101" charset="-122"/>
              <a:ea typeface="黑体" panose="02010609060101010101" charset="-122"/>
              <a:cs typeface="黑体" panose="02010609060101010101" charset="-122"/>
            </a:endParaRPr>
          </a:p>
        </p:txBody>
      </p:sp>
      <p:sp>
        <p:nvSpPr>
          <p:cNvPr id="15" name="TextBox 2"/>
          <p:cNvSpPr txBox="1">
            <a:spLocks noChangeArrowheads="1"/>
          </p:cNvSpPr>
          <p:nvPr/>
        </p:nvSpPr>
        <p:spPr bwMode="auto">
          <a:xfrm>
            <a:off x="7489825" y="5354320"/>
            <a:ext cx="4493260" cy="460375"/>
          </a:xfrm>
          <a:prstGeom prst="rect">
            <a:avLst/>
          </a:prstGeom>
          <a:solidFill>
            <a:schemeClr val="accent2">
              <a:lumMod val="40000"/>
              <a:lumOff val="60000"/>
            </a:schemeClr>
          </a:solidFill>
          <a:ln w="28575">
            <a:solidFill>
              <a:schemeClr val="accent6">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『设计意图』培养学生解释史事</a:t>
            </a:r>
            <a:endPar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endParaRPr>
          </a:p>
        </p:txBody>
      </p:sp>
      <p:cxnSp>
        <p:nvCxnSpPr>
          <p:cNvPr id="5" name="直接连接符 4"/>
          <p:cNvCxnSpPr/>
          <p:nvPr/>
        </p:nvCxnSpPr>
        <p:spPr>
          <a:xfrm flipV="1">
            <a:off x="3917315" y="5118100"/>
            <a:ext cx="1645920" cy="146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12750" y="5652770"/>
            <a:ext cx="1645920" cy="146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988675" y="2699385"/>
            <a:ext cx="670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270240" y="3213100"/>
            <a:ext cx="670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8" name="组合 7"/>
          <p:cNvGrpSpPr/>
          <p:nvPr/>
        </p:nvGrpSpPr>
        <p:grpSpPr>
          <a:xfrm>
            <a:off x="1310005" y="417830"/>
            <a:ext cx="9905365" cy="460375"/>
            <a:chOff x="2063" y="658"/>
            <a:chExt cx="15599" cy="725"/>
          </a:xfrm>
        </p:grpSpPr>
        <p:sp>
          <p:nvSpPr>
            <p:cNvPr id="7" name="TextBox 1"/>
            <p:cNvSpPr txBox="1">
              <a:spLocks noChangeArrowheads="1"/>
            </p:cNvSpPr>
            <p:nvPr/>
          </p:nvSpPr>
          <p:spPr bwMode="auto">
            <a:xfrm>
              <a:off x="2063" y="658"/>
              <a:ext cx="9388" cy="725"/>
            </a:xfrm>
            <a:prstGeom prst="rect">
              <a:avLst/>
            </a:prstGeom>
            <a:solidFill>
              <a:srgbClr val="D39E90"/>
            </a:solidFill>
            <a:ln w="28575">
              <a:solidFill>
                <a:schemeClr val="tx1"/>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（一）从生态环境变化的视角看世界格局</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087" y="1312"/>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9755" y="1055370"/>
            <a:ext cx="3293110" cy="460375"/>
            <a:chOff x="913" y="1902"/>
            <a:chExt cx="5186" cy="725"/>
          </a:xfrm>
        </p:grpSpPr>
        <p:sp>
          <p:nvSpPr>
            <p:cNvPr id="2" name="文本框 1"/>
            <p:cNvSpPr txBox="1"/>
            <p:nvPr/>
          </p:nvSpPr>
          <p:spPr>
            <a:xfrm>
              <a:off x="1544" y="1902"/>
              <a:ext cx="4555" cy="725"/>
            </a:xfrm>
            <a:prstGeom prst="rect">
              <a:avLst/>
            </a:prstGeom>
            <a:noFill/>
            <a:ln w="28575" cmpd="sng">
              <a:noFill/>
              <a:prstDash val="sysDot"/>
            </a:ln>
          </p:spPr>
          <p:txBody>
            <a:bodyPr wrap="square" rtlCol="0">
              <a:spAutoFit/>
            </a:bodyPr>
            <a:p>
              <a:r>
                <a:rPr lang="en-US" altLang="zh-CN" sz="2400" b="1">
                  <a:latin typeface="方正粗黑宋简体" panose="02000000000000000000" charset="-122"/>
                  <a:ea typeface="方正粗黑宋简体" panose="02000000000000000000" charset="-122"/>
                </a:rPr>
                <a:t>2.</a:t>
              </a:r>
              <a:r>
                <a:rPr lang="zh-CN" altLang="en-US" sz="2400" b="1">
                  <a:latin typeface="方正粗黑宋简体" panose="02000000000000000000" charset="-122"/>
                  <a:ea typeface="方正粗黑宋简体" panose="02000000000000000000" charset="-122"/>
                </a:rPr>
                <a:t>物种的双向交换</a:t>
              </a:r>
              <a:endParaRPr lang="zh-CN" altLang="en-US" sz="2400" b="1">
                <a:latin typeface="方正粗黑宋简体" panose="02000000000000000000" charset="-122"/>
                <a:ea typeface="方正粗黑宋简体" panose="02000000000000000000" charset="-122"/>
              </a:endParaRPr>
            </a:p>
          </p:txBody>
        </p:sp>
        <p:pic>
          <p:nvPicPr>
            <p:cNvPr id="11" name="图片 10"/>
            <p:cNvPicPr>
              <a:picLocks noChangeAspect="1"/>
            </p:cNvPicPr>
            <p:nvPr>
              <p:custDataLst>
                <p:tags r:id="rId2"/>
              </p:custDataLst>
            </p:nvPr>
          </p:nvPicPr>
          <p:blipFill>
            <a:blip r:embed="rId3"/>
            <a:stretch>
              <a:fillRect/>
            </a:stretch>
          </p:blipFill>
          <p:spPr>
            <a:xfrm rot="2400000">
              <a:off x="913" y="2054"/>
              <a:ext cx="441" cy="430"/>
            </a:xfrm>
            <a:prstGeom prst="cube">
              <a:avLst/>
            </a:prstGeom>
          </p:spPr>
        </p:pic>
      </p:grpSp>
      <p:sp>
        <p:nvSpPr>
          <p:cNvPr id="4" name="矩形 3"/>
          <p:cNvSpPr/>
          <p:nvPr/>
        </p:nvSpPr>
        <p:spPr>
          <a:xfrm>
            <a:off x="484505" y="1675765"/>
            <a:ext cx="10799445" cy="4516120"/>
          </a:xfrm>
          <a:prstGeom prst="rect">
            <a:avLst/>
          </a:prstGeom>
          <a:solidFill>
            <a:schemeClr val="bg1"/>
          </a:solidFill>
          <a:ln w="19050">
            <a:solidFill>
              <a:srgbClr val="002060"/>
            </a:solidFill>
          </a:ln>
          <a:effectLst>
            <a:outerShdw blurRad="50800" dist="38100" dir="5400000" algn="t" rotWithShape="0">
              <a:schemeClr val="accent2">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just" fontAlgn="auto">
              <a:lnSpc>
                <a:spcPct val="125000"/>
              </a:lnSpc>
            </a:pPr>
            <a:r>
              <a:rPr lang="zh-CN" altLang="en-US" sz="2400" b="1" dirty="0" smtClean="0">
                <a:solidFill>
                  <a:schemeClr val="tx1"/>
                </a:solidFill>
                <a:latin typeface="黑体" panose="02010609060101010101" charset="-122"/>
                <a:ea typeface="黑体" panose="02010609060101010101" charset="-122"/>
                <a:cs typeface="黑体" panose="02010609060101010101" charset="-122"/>
              </a:rPr>
              <a:t>材料</a:t>
            </a:r>
            <a:r>
              <a:rPr lang="en-US" altLang="zh-CN" sz="2400" b="1" dirty="0" smtClean="0">
                <a:solidFill>
                  <a:schemeClr val="tx1"/>
                </a:solidFill>
                <a:latin typeface="黑体" panose="02010609060101010101" charset="-122"/>
                <a:ea typeface="黑体" panose="02010609060101010101" charset="-122"/>
                <a:cs typeface="黑体" panose="02010609060101010101" charset="-122"/>
              </a:rPr>
              <a:t>3</a:t>
            </a:r>
            <a:r>
              <a:rPr lang="zh-CN" altLang="en-US" sz="2400" b="1" dirty="0" smtClean="0">
                <a:solidFill>
                  <a:schemeClr val="tx1"/>
                </a:solidFill>
                <a:latin typeface="黑体" panose="02010609060101010101" charset="-122"/>
                <a:ea typeface="黑体" panose="02010609060101010101" charset="-122"/>
                <a:cs typeface="黑体" panose="02010609060101010101" charset="-122"/>
              </a:rPr>
              <a:t>：</a:t>
            </a:r>
            <a:r>
              <a:rPr sz="2400" b="1" dirty="0" smtClean="0">
                <a:solidFill>
                  <a:schemeClr val="tx1"/>
                </a:solidFill>
                <a:latin typeface="黑体" panose="02010609060101010101" charset="-122"/>
                <a:ea typeface="黑体" panose="02010609060101010101" charset="-122"/>
                <a:cs typeface="黑体" panose="02010609060101010101" charset="-122"/>
              </a:rPr>
              <a:t>欧洲人将小麦、大麦、橄榄带到美洲；从美洲传到东半球的玉米、甘薯、烟草、可可豆等改变人们的生活方式，促进了世界人口的增加；旧大陆的马、驴、牛登岸进口，为新世界人类可用的动力带来革命，一如瓦特蒸汽机对18世纪欧洲产生的影响……马、牛、羊在新大陆繁殖的数量远远超出土地能提供的牧养量；殖民者在美洲种植烟草、可可等，导致原始森林被滥伐……人口和物种的全球大交换也给新大陆带来了“隐形杀手”，欧洲人将天花、麻疹、流感等疾病的病原体带到美洲和大洋洲，造成对此不具有免疫力的原住民大量死亡。据估计，1500—1800年，美洲和大洋洲有近1亿人死于传染病。          </a:t>
            </a:r>
            <a:r>
              <a:rPr lang="zh-CN" altLang="en-US" sz="2400" b="1" dirty="0">
                <a:solidFill>
                  <a:schemeClr val="tx1"/>
                </a:solidFill>
                <a:latin typeface="黑体" panose="02010609060101010101" charset="-122"/>
                <a:ea typeface="黑体" panose="02010609060101010101" charset="-122"/>
                <a:cs typeface="黑体" panose="02010609060101010101" charset="-122"/>
              </a:rPr>
              <a:t>                         </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a:p>
            <a:pPr algn="just" fontAlgn="auto">
              <a:lnSpc>
                <a:spcPct val="125000"/>
              </a:lnSpc>
            </a:pPr>
            <a:r>
              <a:rPr lang="zh-CN" altLang="en-US" sz="2400" b="1" dirty="0">
                <a:solidFill>
                  <a:schemeClr val="tx1"/>
                </a:solidFill>
                <a:latin typeface="黑体" panose="02010609060101010101" charset="-122"/>
                <a:ea typeface="黑体" panose="02010609060101010101" charset="-122"/>
                <a:cs typeface="黑体" panose="02010609060101010101" charset="-122"/>
              </a:rPr>
              <a:t>                  —［美］艾尔弗雷德</a:t>
            </a:r>
            <a:r>
              <a:rPr lang="en-US" altLang="zh-CN" sz="2400" b="1" dirty="0">
                <a:solidFill>
                  <a:schemeClr val="tx1"/>
                </a:solidFill>
                <a:latin typeface="黑体" panose="02010609060101010101" charset="-122"/>
                <a:ea typeface="黑体" panose="02010609060101010101" charset="-122"/>
                <a:cs typeface="黑体" panose="02010609060101010101" charset="-122"/>
              </a:rPr>
              <a:t>.W.</a:t>
            </a:r>
            <a:r>
              <a:rPr lang="zh-CN" altLang="en-US" sz="2400" b="1" dirty="0">
                <a:solidFill>
                  <a:schemeClr val="tx1"/>
                </a:solidFill>
                <a:latin typeface="黑体" panose="02010609060101010101" charset="-122"/>
                <a:ea typeface="黑体" panose="02010609060101010101" charset="-122"/>
                <a:cs typeface="黑体" panose="02010609060101010101" charset="-122"/>
              </a:rPr>
              <a:t>克罗斯比《哥伦布大交换》</a:t>
            </a:r>
            <a:endParaRPr lang="zh-CN" altLang="en-US" sz="2400" b="1" dirty="0">
              <a:solidFill>
                <a:schemeClr val="tx1"/>
              </a:solidFill>
              <a:latin typeface="黑体" panose="02010609060101010101" charset="-122"/>
              <a:ea typeface="黑体" panose="02010609060101010101" charset="-122"/>
              <a:cs typeface="黑体" panose="02010609060101010101" charset="-122"/>
            </a:endParaRPr>
          </a:p>
        </p:txBody>
      </p:sp>
      <p:grpSp>
        <p:nvGrpSpPr>
          <p:cNvPr id="14" name="组合 13"/>
          <p:cNvGrpSpPr/>
          <p:nvPr/>
        </p:nvGrpSpPr>
        <p:grpSpPr>
          <a:xfrm>
            <a:off x="3749040" y="1022985"/>
            <a:ext cx="3442335" cy="460375"/>
            <a:chOff x="1053" y="2197"/>
            <a:chExt cx="5421" cy="725"/>
          </a:xfrm>
        </p:grpSpPr>
        <p:sp>
          <p:nvSpPr>
            <p:cNvPr id="9" name="文本框 8"/>
            <p:cNvSpPr txBox="1"/>
            <p:nvPr/>
          </p:nvSpPr>
          <p:spPr>
            <a:xfrm>
              <a:off x="1575" y="2197"/>
              <a:ext cx="4899" cy="725"/>
            </a:xfrm>
            <a:prstGeom prst="rect">
              <a:avLst/>
            </a:prstGeom>
            <a:noFill/>
            <a:ln w="28575" cmpd="sng">
              <a:noFill/>
              <a:prstDash val="sysDot"/>
            </a:ln>
          </p:spPr>
          <p:txBody>
            <a:bodyPr wrap="square" rtlCol="0">
              <a:spAutoFit/>
            </a:bodyPr>
            <a:p>
              <a:r>
                <a:rPr lang="en-US" altLang="zh-CN" sz="2400" b="1">
                  <a:solidFill>
                    <a:schemeClr val="tx1"/>
                  </a:solidFill>
                  <a:latin typeface="方正粗黑宋简体" panose="02000000000000000000" charset="-122"/>
                  <a:ea typeface="方正粗黑宋简体" panose="02000000000000000000" charset="-122"/>
                </a:rPr>
                <a:t>3.</a:t>
              </a:r>
              <a:r>
                <a:rPr lang="zh-CN" altLang="en-US" sz="2400" b="1">
                  <a:solidFill>
                    <a:schemeClr val="tx1"/>
                  </a:solidFill>
                  <a:latin typeface="方正粗黑宋简体" panose="02000000000000000000" charset="-122"/>
                  <a:ea typeface="方正粗黑宋简体" panose="02000000000000000000" charset="-122"/>
                </a:rPr>
                <a:t>病原体的传播</a:t>
              </a:r>
              <a:endParaRPr lang="zh-CN" altLang="en-US" sz="2400" b="1">
                <a:solidFill>
                  <a:schemeClr val="tx1"/>
                </a:solidFill>
                <a:latin typeface="方正粗黑宋简体" panose="02000000000000000000" charset="-122"/>
                <a:ea typeface="方正粗黑宋简体" panose="02000000000000000000" charset="-122"/>
              </a:endParaRPr>
            </a:p>
          </p:txBody>
        </p:sp>
        <p:pic>
          <p:nvPicPr>
            <p:cNvPr id="13" name="图片 12"/>
            <p:cNvPicPr>
              <a:picLocks noChangeAspect="1"/>
            </p:cNvPicPr>
            <p:nvPr>
              <p:custDataLst>
                <p:tags r:id="rId4"/>
              </p:custDataLst>
            </p:nvPr>
          </p:nvPicPr>
          <p:blipFill>
            <a:blip r:embed="rId3"/>
            <a:stretch>
              <a:fillRect/>
            </a:stretch>
          </p:blipFill>
          <p:spPr>
            <a:xfrm rot="2400000">
              <a:off x="1053" y="2319"/>
              <a:ext cx="404" cy="394"/>
            </a:xfrm>
            <a:prstGeom prst="cube">
              <a:avLst/>
            </a:prstGeom>
          </p:spPr>
        </p:pic>
      </p:grpSp>
      <p:grpSp>
        <p:nvGrpSpPr>
          <p:cNvPr id="16" name="组合 15"/>
          <p:cNvGrpSpPr/>
          <p:nvPr/>
        </p:nvGrpSpPr>
        <p:grpSpPr>
          <a:xfrm>
            <a:off x="6650355" y="995680"/>
            <a:ext cx="3437255" cy="460375"/>
            <a:chOff x="965" y="2242"/>
            <a:chExt cx="5413" cy="725"/>
          </a:xfrm>
        </p:grpSpPr>
        <p:pic>
          <p:nvPicPr>
            <p:cNvPr id="19" name="图片 18"/>
            <p:cNvPicPr>
              <a:picLocks noChangeAspect="1"/>
            </p:cNvPicPr>
            <p:nvPr>
              <p:custDataLst>
                <p:tags r:id="rId5"/>
              </p:custDataLst>
            </p:nvPr>
          </p:nvPicPr>
          <p:blipFill>
            <a:blip r:embed="rId3"/>
            <a:stretch>
              <a:fillRect/>
            </a:stretch>
          </p:blipFill>
          <p:spPr>
            <a:xfrm rot="2400000">
              <a:off x="965" y="2340"/>
              <a:ext cx="439" cy="428"/>
            </a:xfrm>
            <a:prstGeom prst="cube">
              <a:avLst/>
            </a:prstGeom>
          </p:spPr>
        </p:pic>
        <p:sp>
          <p:nvSpPr>
            <p:cNvPr id="21" name="文本框 20"/>
            <p:cNvSpPr txBox="1"/>
            <p:nvPr/>
          </p:nvSpPr>
          <p:spPr>
            <a:xfrm>
              <a:off x="1479" y="2242"/>
              <a:ext cx="4899" cy="725"/>
            </a:xfrm>
            <a:prstGeom prst="rect">
              <a:avLst/>
            </a:prstGeom>
            <a:noFill/>
            <a:ln w="28575" cmpd="sng">
              <a:noFill/>
              <a:prstDash val="sysDot"/>
            </a:ln>
          </p:spPr>
          <p:txBody>
            <a:bodyPr wrap="square" rtlCol="0">
              <a:spAutoFit/>
            </a:bodyPr>
            <a:p>
              <a:r>
                <a:rPr lang="en-US" altLang="zh-CN" sz="2400" b="1">
                  <a:solidFill>
                    <a:schemeClr val="tx1"/>
                  </a:solidFill>
                  <a:latin typeface="方正粗黑宋简体" panose="02000000000000000000" charset="-122"/>
                  <a:ea typeface="方正粗黑宋简体" panose="02000000000000000000" charset="-122"/>
                </a:rPr>
                <a:t>4.</a:t>
              </a:r>
              <a:r>
                <a:rPr lang="zh-CN" altLang="en-US" sz="2400" b="1">
                  <a:solidFill>
                    <a:schemeClr val="tx1"/>
                  </a:solidFill>
                  <a:latin typeface="方正粗黑宋简体" panose="02000000000000000000" charset="-122"/>
                  <a:ea typeface="方正粗黑宋简体" panose="02000000000000000000" charset="-122"/>
                </a:rPr>
                <a:t>生态环境失衡</a:t>
              </a:r>
              <a:endParaRPr lang="zh-CN" altLang="en-US" sz="2400" b="1">
                <a:solidFill>
                  <a:schemeClr val="tx1"/>
                </a:solidFill>
                <a:latin typeface="方正粗黑宋简体" panose="02000000000000000000" charset="-122"/>
                <a:ea typeface="方正粗黑宋简体" panose="02000000000000000000" charset="-122"/>
              </a:endParaRPr>
            </a:p>
          </p:txBody>
        </p:sp>
      </p:grpSp>
      <p:cxnSp>
        <p:nvCxnSpPr>
          <p:cNvPr id="6" name="直接连接符 5"/>
          <p:cNvCxnSpPr/>
          <p:nvPr/>
        </p:nvCxnSpPr>
        <p:spPr>
          <a:xfrm flipV="1">
            <a:off x="2830830" y="2802255"/>
            <a:ext cx="2791460" cy="101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958205" y="2802255"/>
            <a:ext cx="3057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840730" y="3235325"/>
            <a:ext cx="2078990" cy="330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136130" y="4185920"/>
            <a:ext cx="2171065" cy="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314315" y="4589780"/>
            <a:ext cx="1662430" cy="184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6810375" y="5066030"/>
            <a:ext cx="1662430" cy="184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937510" y="3162300"/>
            <a:ext cx="404495" cy="651510"/>
            <a:chOff x="4626" y="4980"/>
            <a:chExt cx="637" cy="1026"/>
          </a:xfrm>
        </p:grpSpPr>
        <p:cxnSp>
          <p:nvCxnSpPr>
            <p:cNvPr id="20" name="直接连接符 19"/>
            <p:cNvCxnSpPr/>
            <p:nvPr/>
          </p:nvCxnSpPr>
          <p:spPr>
            <a:xfrm flipH="1">
              <a:off x="4626" y="4980"/>
              <a:ext cx="492" cy="947"/>
            </a:xfrm>
            <a:prstGeom prst="line">
              <a:avLst/>
            </a:prstGeom>
            <a:ln w="57150">
              <a:solidFill>
                <a:srgbClr val="CD5BD5"/>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771" y="5059"/>
              <a:ext cx="492" cy="947"/>
            </a:xfrm>
            <a:prstGeom prst="line">
              <a:avLst/>
            </a:prstGeom>
            <a:ln w="57150">
              <a:solidFill>
                <a:srgbClr val="CD5BD5"/>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9307195" y="3683000"/>
            <a:ext cx="404495" cy="651510"/>
            <a:chOff x="4626" y="4980"/>
            <a:chExt cx="637" cy="1026"/>
          </a:xfrm>
        </p:grpSpPr>
        <p:cxnSp>
          <p:nvCxnSpPr>
            <p:cNvPr id="25" name="直接连接符 24"/>
            <p:cNvCxnSpPr/>
            <p:nvPr/>
          </p:nvCxnSpPr>
          <p:spPr>
            <a:xfrm flipH="1">
              <a:off x="4626" y="4980"/>
              <a:ext cx="492" cy="947"/>
            </a:xfrm>
            <a:prstGeom prst="line">
              <a:avLst/>
            </a:prstGeom>
            <a:ln w="57150">
              <a:solidFill>
                <a:srgbClr val="CD5BD5"/>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771" y="5059"/>
              <a:ext cx="492" cy="947"/>
            </a:xfrm>
            <a:prstGeom prst="line">
              <a:avLst/>
            </a:prstGeom>
            <a:ln w="57150">
              <a:solidFill>
                <a:srgbClr val="CD5BD5"/>
              </a:solidFil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flipV="1">
            <a:off x="6595745" y="3677920"/>
            <a:ext cx="1403350" cy="114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505" y="4167505"/>
            <a:ext cx="1051560" cy="184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30" name="组合 29"/>
          <p:cNvGrpSpPr/>
          <p:nvPr/>
        </p:nvGrpSpPr>
        <p:grpSpPr>
          <a:xfrm>
            <a:off x="1310005" y="255905"/>
            <a:ext cx="9905365" cy="467995"/>
            <a:chOff x="2063" y="658"/>
            <a:chExt cx="15599" cy="737"/>
          </a:xfrm>
        </p:grpSpPr>
        <p:sp>
          <p:nvSpPr>
            <p:cNvPr id="7" name="TextBox 1"/>
            <p:cNvSpPr txBox="1">
              <a:spLocks noChangeArrowheads="1"/>
            </p:cNvSpPr>
            <p:nvPr/>
          </p:nvSpPr>
          <p:spPr bwMode="auto">
            <a:xfrm>
              <a:off x="2063" y="658"/>
              <a:ext cx="9189" cy="72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（一）从生态环境变化的视角看世界格局</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087" y="1327"/>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438785" y="897255"/>
            <a:ext cx="11184890" cy="3415030"/>
          </a:xfrm>
          <a:prstGeom prst="rect">
            <a:avLst/>
          </a:prstGeom>
          <a:noFill/>
        </p:spPr>
        <p:txBody>
          <a:bodyPr wrap="square" rtlCol="0">
            <a:spAutoFit/>
          </a:bodyPr>
          <a:p>
            <a:pPr fontAlgn="auto">
              <a:lnSpc>
                <a:spcPct val="150000"/>
              </a:lnSpc>
            </a:pPr>
            <a:r>
              <a:rPr lang="zh-CN" altLang="en-US" sz="2400" b="1">
                <a:latin typeface="黑体" panose="02010609060101010101" charset="-122"/>
                <a:ea typeface="黑体" panose="02010609060101010101" charset="-122"/>
                <a:cs typeface="黑体" panose="02010609060101010101" charset="-122"/>
              </a:rPr>
              <a:t>合作探究3：根据材料</a:t>
            </a:r>
            <a:r>
              <a:rPr lang="en-US" altLang="zh-CN" sz="2400" b="1">
                <a:latin typeface="黑体" panose="02010609060101010101" charset="-122"/>
                <a:ea typeface="黑体" panose="02010609060101010101" charset="-122"/>
                <a:cs typeface="黑体" panose="02010609060101010101" charset="-122"/>
              </a:rPr>
              <a:t>3</a:t>
            </a:r>
            <a:r>
              <a:rPr lang="zh-CN" altLang="en-US" sz="2400" b="1">
                <a:latin typeface="黑体" panose="02010609060101010101" charset="-122"/>
                <a:ea typeface="黑体" panose="02010609060101010101" charset="-122"/>
                <a:cs typeface="黑体" panose="02010609060101010101" charset="-122"/>
              </a:rPr>
              <a:t>并结合所学知识回答</a:t>
            </a:r>
            <a:endParaRPr lang="zh-CN" altLang="en-US" sz="2400" b="1">
              <a:latin typeface="黑体" panose="02010609060101010101" charset="-122"/>
              <a:ea typeface="黑体" panose="02010609060101010101" charset="-122"/>
              <a:cs typeface="黑体" panose="02010609060101010101" charset="-122"/>
            </a:endParaRPr>
          </a:p>
          <a:p>
            <a:pPr fontAlgn="auto">
              <a:lnSpc>
                <a:spcPct val="150000"/>
              </a:lnSpc>
            </a:pPr>
            <a:r>
              <a:rPr lang="zh-CN" altLang="en-US" sz="2400" b="1">
                <a:latin typeface="黑体" panose="02010609060101010101" charset="-122"/>
                <a:ea typeface="黑体" panose="02010609060101010101" charset="-122"/>
                <a:cs typeface="黑体" panose="02010609060101010101" charset="-122"/>
              </a:rPr>
              <a:t>（1）研究新航路开辟的史料有多种类型，《哥伦布大交换》属于原始史料还是二手史料？有什么历史价值？</a:t>
            </a:r>
            <a:endParaRPr lang="zh-CN" altLang="en-US" sz="2400" b="1">
              <a:latin typeface="黑体" panose="02010609060101010101" charset="-122"/>
              <a:ea typeface="黑体" panose="02010609060101010101" charset="-122"/>
              <a:cs typeface="黑体" panose="02010609060101010101" charset="-122"/>
            </a:endParaRPr>
          </a:p>
          <a:p>
            <a:pPr fontAlgn="auto">
              <a:lnSpc>
                <a:spcPct val="150000"/>
              </a:lnSpc>
            </a:pPr>
            <a:r>
              <a:rPr lang="zh-CN" altLang="en-US" sz="2400" b="1">
                <a:latin typeface="黑体" panose="02010609060101010101" charset="-122"/>
                <a:ea typeface="黑体" panose="02010609060101010101" charset="-122"/>
                <a:cs typeface="黑体" panose="02010609060101010101" charset="-122"/>
              </a:rPr>
              <a:t>（2）新航路开辟后的物种交换对生态环境的影响是利大还是弊大？</a:t>
            </a:r>
            <a:endParaRPr lang="zh-CN" altLang="en-US" sz="2400" b="1">
              <a:latin typeface="黑体" panose="02010609060101010101" charset="-122"/>
              <a:ea typeface="黑体" panose="02010609060101010101" charset="-122"/>
              <a:cs typeface="黑体" panose="02010609060101010101" charset="-122"/>
            </a:endParaRPr>
          </a:p>
          <a:p>
            <a:pPr fontAlgn="auto">
              <a:lnSpc>
                <a:spcPct val="150000"/>
              </a:lnSpc>
            </a:pPr>
            <a:r>
              <a:rPr lang="zh-CN" altLang="en-US" sz="2400" b="1">
                <a:latin typeface="黑体" panose="02010609060101010101" charset="-122"/>
                <a:ea typeface="黑体" panose="02010609060101010101" charset="-122"/>
                <a:cs typeface="黑体" panose="02010609060101010101" charset="-122"/>
              </a:rPr>
              <a:t>（3）有观点认为传染病是欧洲殖民者征服美洲的“帮凶”，你怎么看待？你认为该如何应对传染病在全球范围内的传播？</a:t>
            </a:r>
            <a:endParaRPr lang="zh-CN" altLang="en-US" sz="2400" b="1">
              <a:latin typeface="黑体" panose="02010609060101010101" charset="-122"/>
              <a:ea typeface="黑体" panose="02010609060101010101" charset="-122"/>
              <a:cs typeface="黑体" panose="02010609060101010101" charset="-122"/>
            </a:endParaRPr>
          </a:p>
        </p:txBody>
      </p:sp>
      <p:sp>
        <p:nvSpPr>
          <p:cNvPr id="13" name="TextBox 2"/>
          <p:cNvSpPr txBox="1">
            <a:spLocks noChangeArrowheads="1"/>
          </p:cNvSpPr>
          <p:nvPr/>
        </p:nvSpPr>
        <p:spPr bwMode="auto">
          <a:xfrm>
            <a:off x="438785" y="4509770"/>
            <a:ext cx="11018520" cy="1198880"/>
          </a:xfrm>
          <a:prstGeom prst="rect">
            <a:avLst/>
          </a:prstGeom>
          <a:solidFill>
            <a:schemeClr val="accent2">
              <a:lumMod val="20000"/>
              <a:lumOff val="80000"/>
            </a:schemeClr>
          </a:solidFill>
          <a:ln w="28575">
            <a:solidFill>
              <a:schemeClr val="accent6">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fontAlgn="auto" hangingPunct="1">
              <a:lnSpc>
                <a:spcPct val="150000"/>
              </a:lnSpc>
            </a:pP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『设计意图』</a:t>
            </a:r>
            <a:r>
              <a:rPr lang="en-US" alt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梯度提问，落实</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史料实证和历史解释各水平层级；介绍世界史新的研究成果</a:t>
            </a:r>
            <a:r>
              <a:rPr lang="en-US" alt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 从全球的视野研究疾病对人类的影响 ；落实</a:t>
            </a:r>
            <a:r>
              <a:rPr lang="en-US" alt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立德树人</a:t>
            </a:r>
            <a:r>
              <a:rPr lang="en-US" alt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根本任务。</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       </a:t>
            </a:r>
            <a:endPar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4" name="组合 3"/>
          <p:cNvGrpSpPr/>
          <p:nvPr/>
        </p:nvGrpSpPr>
        <p:grpSpPr>
          <a:xfrm>
            <a:off x="1310005" y="433070"/>
            <a:ext cx="9904730" cy="459740"/>
            <a:chOff x="2063" y="682"/>
            <a:chExt cx="15598" cy="724"/>
          </a:xfrm>
        </p:grpSpPr>
        <p:sp>
          <p:nvSpPr>
            <p:cNvPr id="7" name="TextBox 1"/>
            <p:cNvSpPr txBox="1">
              <a:spLocks noChangeArrowheads="1"/>
            </p:cNvSpPr>
            <p:nvPr/>
          </p:nvSpPr>
          <p:spPr bwMode="auto">
            <a:xfrm>
              <a:off x="2063" y="682"/>
              <a:ext cx="8693" cy="72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（二）从经济全球化的视角看世界格局</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087" y="1337"/>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370205" y="1267460"/>
            <a:ext cx="10845165" cy="1753235"/>
          </a:xfrm>
          <a:prstGeom prst="rect">
            <a:avLst/>
          </a:prstGeom>
          <a:noFill/>
          <a:ln w="28575" cmpd="sng">
            <a:solidFill>
              <a:schemeClr val="accent1">
                <a:shade val="50000"/>
              </a:schemeClr>
            </a:solidFill>
            <a:prstDash val="sysDot"/>
          </a:ln>
        </p:spPr>
        <p:txBody>
          <a:bodyPr wrap="square" rtlCol="0" anchor="t">
            <a:spAutoFit/>
          </a:bodyPr>
          <a:p>
            <a:pPr marL="342900" indent="0" algn="l" fontAlgn="auto">
              <a:lnSpc>
                <a:spcPct val="150000"/>
              </a:lnSpc>
              <a:buClr>
                <a:srgbClr val="002060"/>
              </a:buClr>
              <a:buSzPct val="75000"/>
              <a:buFont typeface="Wingdings" panose="05000000000000000000" charset="0"/>
              <a:buNone/>
            </a:pPr>
            <a:r>
              <a:rPr sz="2400" b="1">
                <a:latin typeface="黑体" panose="02010609060101010101" charset="-122"/>
                <a:ea typeface="黑体" panose="02010609060101010101" charset="-122"/>
                <a:cs typeface="黑体" panose="02010609060101010101" charset="-122"/>
              </a:rPr>
              <a:t>1.围绕中国形成的三条白银贸易路线</a:t>
            </a:r>
            <a:endParaRPr sz="2400" b="1">
              <a:latin typeface="黑体" panose="02010609060101010101" charset="-122"/>
              <a:ea typeface="黑体" panose="02010609060101010101" charset="-122"/>
              <a:cs typeface="黑体" panose="02010609060101010101" charset="-122"/>
            </a:endParaRPr>
          </a:p>
          <a:p>
            <a:pPr marL="342900" indent="0" algn="l" fontAlgn="auto">
              <a:lnSpc>
                <a:spcPct val="150000"/>
              </a:lnSpc>
              <a:buClr>
                <a:srgbClr val="002060"/>
              </a:buClr>
              <a:buSzPct val="75000"/>
              <a:buFont typeface="Wingdings" panose="05000000000000000000" charset="0"/>
              <a:buNone/>
            </a:pPr>
            <a:r>
              <a:rPr sz="2400" b="1">
                <a:latin typeface="黑体" panose="02010609060101010101" charset="-122"/>
                <a:ea typeface="黑体" panose="02010609060101010101" charset="-122"/>
                <a:cs typeface="黑体" panose="02010609060101010101" charset="-122"/>
              </a:rPr>
              <a:t>合作探究4：阅读课本第41页，概括围绕中国形成的三条白银贸易路线。海外白银输入，对中国社会发展产生哪些影响？</a:t>
            </a:r>
            <a:endParaRPr sz="2400" b="1">
              <a:latin typeface="黑体" panose="02010609060101010101" charset="-122"/>
              <a:ea typeface="黑体" panose="02010609060101010101" charset="-122"/>
              <a:cs typeface="黑体" panose="02010609060101010101" charset="-122"/>
            </a:endParaRPr>
          </a:p>
        </p:txBody>
      </p:sp>
      <p:sp>
        <p:nvSpPr>
          <p:cNvPr id="13" name="TextBox 2"/>
          <p:cNvSpPr txBox="1">
            <a:spLocks noChangeArrowheads="1"/>
          </p:cNvSpPr>
          <p:nvPr/>
        </p:nvSpPr>
        <p:spPr bwMode="auto">
          <a:xfrm>
            <a:off x="2377440" y="3990340"/>
            <a:ext cx="8590280" cy="2084070"/>
          </a:xfrm>
          <a:prstGeom prst="rect">
            <a:avLst/>
          </a:prstGeom>
          <a:solidFill>
            <a:schemeClr val="accent2">
              <a:lumMod val="20000"/>
              <a:lumOff val="80000"/>
            </a:schemeClr>
          </a:solidFill>
          <a:ln w="28575">
            <a:solidFill>
              <a:schemeClr val="accent6">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fontAlgn="auto" hangingPunct="1">
              <a:lnSpc>
                <a:spcPct val="135000"/>
              </a:lnSpc>
            </a:pP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『设计意图』</a:t>
            </a:r>
            <a:endPar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endParaRPr>
          </a:p>
          <a:p>
            <a:pPr algn="l" eaLnBrk="1" fontAlgn="auto" hangingPunct="1">
              <a:lnSpc>
                <a:spcPct val="135000"/>
              </a:lnSpc>
            </a:pPr>
            <a:r>
              <a:rPr lang="en-US" alt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①</a:t>
            </a:r>
            <a:r>
              <a:rPr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解决本课难点</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中国经济与世界经济的</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关系。</a:t>
            </a:r>
            <a:endParaRPr sz="2400" b="1">
              <a:effectLst>
                <a:outerShdw blurRad="38100" dist="38100" dir="2700000" algn="tl">
                  <a:srgbClr val="000000">
                    <a:alpha val="43137"/>
                  </a:srgbClr>
                </a:outerShdw>
              </a:effectLst>
              <a:latin typeface="隶书" panose="02010509060101010101" charset="-122"/>
              <a:ea typeface="隶书" panose="02010509060101010101" charset="-122"/>
              <a:sym typeface="+mn-ea"/>
            </a:endParaRPr>
          </a:p>
          <a:p>
            <a:pPr algn="l" eaLnBrk="1" fontAlgn="auto" hangingPunct="1">
              <a:lnSpc>
                <a:spcPct val="135000"/>
              </a:lnSpc>
            </a:pP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②介绍世界史新的研究成果：以中国为中心的丝银贸易和大西洋的三角贸易共同构成了世界范围的贸易。       </a:t>
            </a:r>
            <a:endPar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4" name="组合 3"/>
          <p:cNvGrpSpPr/>
          <p:nvPr/>
        </p:nvGrpSpPr>
        <p:grpSpPr>
          <a:xfrm>
            <a:off x="1310005" y="433070"/>
            <a:ext cx="9904730" cy="459740"/>
            <a:chOff x="2063" y="682"/>
            <a:chExt cx="15598" cy="724"/>
          </a:xfrm>
        </p:grpSpPr>
        <p:sp>
          <p:nvSpPr>
            <p:cNvPr id="7" name="TextBox 1"/>
            <p:cNvSpPr txBox="1">
              <a:spLocks noChangeArrowheads="1"/>
            </p:cNvSpPr>
            <p:nvPr/>
          </p:nvSpPr>
          <p:spPr bwMode="auto">
            <a:xfrm>
              <a:off x="2063" y="682"/>
              <a:ext cx="8693" cy="72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（二）从经济全球化的视角看世界格局</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087" y="1337"/>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620395" y="950595"/>
            <a:ext cx="10672445" cy="2306955"/>
          </a:xfrm>
          <a:prstGeom prst="rect">
            <a:avLst/>
          </a:prstGeom>
          <a:noFill/>
          <a:ln w="28575" cmpd="sng">
            <a:solidFill>
              <a:schemeClr val="accent1">
                <a:shade val="50000"/>
              </a:schemeClr>
            </a:solidFill>
            <a:prstDash val="sysDot"/>
          </a:ln>
        </p:spPr>
        <p:txBody>
          <a:bodyPr wrap="square" rtlCol="0" anchor="t">
            <a:spAutoFit/>
          </a:bodyPr>
          <a:p>
            <a:pPr marL="342900" indent="0" algn="l" fontAlgn="auto">
              <a:lnSpc>
                <a:spcPct val="150000"/>
              </a:lnSpc>
              <a:buClr>
                <a:srgbClr val="002060"/>
              </a:buClr>
              <a:buSzPct val="75000"/>
              <a:buFont typeface="Wingdings" panose="05000000000000000000" charset="0"/>
              <a:buNone/>
            </a:pPr>
            <a:r>
              <a:rPr sz="2400" b="1">
                <a:latin typeface="黑体" panose="02010609060101010101" charset="-122"/>
                <a:ea typeface="黑体" panose="02010609060101010101" charset="-122"/>
                <a:cs typeface="黑体" panose="02010609060101010101" charset="-122"/>
              </a:rPr>
              <a:t>2.以西欧为中心的世界市场开始出现</a:t>
            </a:r>
            <a:endParaRPr sz="2400" b="1">
              <a:latin typeface="黑体" panose="02010609060101010101" charset="-122"/>
              <a:ea typeface="黑体" panose="02010609060101010101" charset="-122"/>
              <a:cs typeface="黑体" panose="02010609060101010101" charset="-122"/>
            </a:endParaRPr>
          </a:p>
          <a:p>
            <a:pPr marL="342900" indent="0" algn="l" fontAlgn="auto">
              <a:lnSpc>
                <a:spcPct val="150000"/>
              </a:lnSpc>
              <a:buClr>
                <a:srgbClr val="002060"/>
              </a:buClr>
              <a:buSzPct val="75000"/>
              <a:buFont typeface="Wingdings" panose="05000000000000000000" charset="0"/>
              <a:buNone/>
            </a:pPr>
            <a:r>
              <a:rPr sz="2400" b="1">
                <a:latin typeface="黑体" panose="02010609060101010101" charset="-122"/>
                <a:ea typeface="黑体" panose="02010609060101010101" charset="-122"/>
                <a:cs typeface="黑体" panose="02010609060101010101" charset="-122"/>
              </a:rPr>
              <a:t>材料4：新航路开辟后，世界贸易中心由地中海沿岸转移到大西洋沿岸,意大利城市日趋衰落，英国、西班牙等大西洋沿岸国家商业地位日趋重要。……在大西洋贸易中还形成了罪恶的“三角贸易”，见下图：</a:t>
            </a:r>
            <a:endParaRPr sz="2400" b="1">
              <a:latin typeface="黑体" panose="02010609060101010101" charset="-122"/>
              <a:ea typeface="黑体" panose="02010609060101010101" charset="-122"/>
              <a:cs typeface="黑体" panose="02010609060101010101" charset="-122"/>
            </a:endParaRPr>
          </a:p>
        </p:txBody>
      </p:sp>
      <p:pic>
        <p:nvPicPr>
          <p:cNvPr id="8195" name="Picture 5" descr="t0140a707e71bba19f1"/>
          <p:cNvPicPr>
            <a:picLocks noChangeAspect="1"/>
          </p:cNvPicPr>
          <p:nvPr>
            <p:custDataLst>
              <p:tags r:id="rId2"/>
            </p:custDataLst>
          </p:nvPr>
        </p:nvPicPr>
        <p:blipFill>
          <a:blip r:embed="rId3"/>
          <a:stretch>
            <a:fillRect/>
          </a:stretch>
        </p:blipFill>
        <p:spPr>
          <a:xfrm>
            <a:off x="3048635" y="3337560"/>
            <a:ext cx="3438525" cy="3500755"/>
          </a:xfrm>
          <a:prstGeom prst="rect">
            <a:avLst/>
          </a:prstGeom>
          <a:noFill/>
          <a:ln w="9525">
            <a:noFill/>
          </a:ln>
        </p:spPr>
      </p:pic>
      <p:cxnSp>
        <p:nvCxnSpPr>
          <p:cNvPr id="6" name="直接连接符 5"/>
          <p:cNvCxnSpPr/>
          <p:nvPr/>
        </p:nvCxnSpPr>
        <p:spPr>
          <a:xfrm flipV="1">
            <a:off x="6195695" y="2087880"/>
            <a:ext cx="4276725" cy="215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4441190" y="3162935"/>
            <a:ext cx="2487295" cy="114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310005" y="433070"/>
            <a:ext cx="9889490" cy="459740"/>
            <a:chOff x="2063" y="682"/>
            <a:chExt cx="15574" cy="724"/>
          </a:xfrm>
        </p:grpSpPr>
        <p:sp>
          <p:nvSpPr>
            <p:cNvPr id="7" name="TextBox 1"/>
            <p:cNvSpPr txBox="1">
              <a:spLocks noChangeArrowheads="1"/>
            </p:cNvSpPr>
            <p:nvPr/>
          </p:nvSpPr>
          <p:spPr bwMode="auto">
            <a:xfrm>
              <a:off x="2063" y="682"/>
              <a:ext cx="8485" cy="72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（二）从经济全球化的角度看世界格局</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063" y="1324"/>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1107440" y="1093470"/>
            <a:ext cx="9876790" cy="2861310"/>
          </a:xfrm>
          <a:prstGeom prst="rect">
            <a:avLst/>
          </a:prstGeom>
          <a:solidFill>
            <a:schemeClr val="bg1">
              <a:alpha val="48000"/>
            </a:schemeClr>
          </a:solidFill>
          <a:ln w="28575" cmpd="sng">
            <a:solidFill>
              <a:schemeClr val="accent1">
                <a:shade val="50000"/>
              </a:schemeClr>
            </a:solidFill>
            <a:prstDash val="solid"/>
          </a:ln>
        </p:spPr>
        <p:txBody>
          <a:bodyPr wrap="square" rtlCol="0" anchor="t">
            <a:spAutoFit/>
          </a:bodyPr>
          <a:p>
            <a:pPr fontAlgn="auto">
              <a:lnSpc>
                <a:spcPct val="150000"/>
              </a:lnSpc>
            </a:pPr>
            <a:r>
              <a:rPr lang="zh-CN" sz="2400" b="1">
                <a:latin typeface="黑体" panose="02010609060101010101" charset="-122"/>
                <a:ea typeface="黑体" panose="02010609060101010101" charset="-122"/>
                <a:cs typeface="黑体" panose="02010609060101010101" charset="-122"/>
              </a:rPr>
              <a:t>根据材料</a:t>
            </a:r>
            <a:r>
              <a:rPr lang="en-US" altLang="zh-CN" sz="2400" b="1">
                <a:latin typeface="黑体" panose="02010609060101010101" charset="-122"/>
                <a:ea typeface="黑体" panose="02010609060101010101" charset="-122"/>
                <a:cs typeface="黑体" panose="02010609060101010101" charset="-122"/>
              </a:rPr>
              <a:t>4</a:t>
            </a:r>
            <a:r>
              <a:rPr lang="zh-CN" altLang="en-US" sz="2400" b="1">
                <a:latin typeface="黑体" panose="02010609060101010101" charset="-122"/>
                <a:ea typeface="黑体" panose="02010609060101010101" charset="-122"/>
                <a:cs typeface="黑体" panose="02010609060101010101" charset="-122"/>
              </a:rPr>
              <a:t>并结合所学知识：</a:t>
            </a:r>
            <a:endParaRPr sz="2400" b="1">
              <a:latin typeface="黑体" panose="02010609060101010101" charset="-122"/>
              <a:ea typeface="黑体" panose="02010609060101010101" charset="-122"/>
              <a:cs typeface="黑体" panose="02010609060101010101" charset="-122"/>
            </a:endParaRPr>
          </a:p>
          <a:p>
            <a:pPr fontAlgn="auto">
              <a:lnSpc>
                <a:spcPct val="150000"/>
              </a:lnSpc>
            </a:pPr>
            <a:r>
              <a:rPr sz="2400" b="1">
                <a:latin typeface="黑体" panose="02010609060101010101" charset="-122"/>
                <a:ea typeface="黑体" panose="02010609060101010101" charset="-122"/>
                <a:cs typeface="黑体" panose="02010609060101010101" charset="-122"/>
              </a:rPr>
              <a:t>合作探究5（情景接龙）：17世纪初（1621年）某一天，风和日丽，晴空万里，忙碌的一天又开始了。请发挥你的想象，威尼斯商人、欧洲商人、中国商人、黑奴、印第安人这五种类型的人会怎样渡过这一天呢？</a:t>
            </a:r>
            <a:r>
              <a:rPr lang="zh-CN" altLang="en-US" sz="2400" b="1">
                <a:latin typeface="黑体" panose="02010609060101010101" charset="-122"/>
                <a:ea typeface="黑体" panose="02010609060101010101" charset="-122"/>
                <a:cs typeface="黑体" panose="02010609060101010101" charset="-122"/>
              </a:rPr>
              <a:t>（要求：以史实为依据，不能凭空想象）</a:t>
            </a:r>
            <a:endParaRPr lang="zh-CN" altLang="en-US" sz="2400" b="1">
              <a:latin typeface="黑体" panose="02010609060101010101" charset="-122"/>
              <a:ea typeface="黑体" panose="02010609060101010101" charset="-122"/>
              <a:cs typeface="黑体" panose="02010609060101010101" charset="-122"/>
            </a:endParaRPr>
          </a:p>
        </p:txBody>
      </p:sp>
      <p:graphicFrame>
        <p:nvGraphicFramePr>
          <p:cNvPr id="11" name="表格 10"/>
          <p:cNvGraphicFramePr/>
          <p:nvPr>
            <p:custDataLst>
              <p:tags r:id="rId2"/>
            </p:custDataLst>
          </p:nvPr>
        </p:nvGraphicFramePr>
        <p:xfrm>
          <a:off x="1121410" y="4269105"/>
          <a:ext cx="9876790" cy="2211070"/>
        </p:xfrm>
        <a:graphic>
          <a:graphicData uri="http://schemas.openxmlformats.org/drawingml/2006/table">
            <a:tbl>
              <a:tblPr firstRow="1" bandRow="1">
                <a:tableStyleId>{5940675A-B579-460E-94D1-54222C63F5DA}</a:tableStyleId>
              </a:tblPr>
              <a:tblGrid>
                <a:gridCol w="1793875"/>
                <a:gridCol w="1704340"/>
                <a:gridCol w="1503680"/>
                <a:gridCol w="1598295"/>
                <a:gridCol w="1567180"/>
                <a:gridCol w="1709420"/>
              </a:tblGrid>
              <a:tr h="876300">
                <a:tc gridSpan="6">
                  <a:txBody>
                    <a:bodyPr/>
                    <a:p>
                      <a:pPr indent="0">
                        <a:buNone/>
                      </a:pPr>
                      <a:r>
                        <a:rPr lang="en-US" sz="2400" b="1">
                          <a:latin typeface="隶书" panose="02010509060101010101" charset="-122"/>
                          <a:ea typeface="隶书" panose="02010509060101010101" charset="-122"/>
                          <a:cs typeface="隶书" panose="02010509060101010101" charset="-122"/>
                        </a:rPr>
                        <a:t>                         1621年某一天</a:t>
                      </a:r>
                      <a:endParaRPr lang="en-US" sz="2400" b="1">
                        <a:latin typeface="隶书" panose="02010509060101010101" charset="-122"/>
                        <a:ea typeface="隶书" panose="02010509060101010101" charset="-122"/>
                        <a:cs typeface="隶书" panose="02010509060101010101" charset="-122"/>
                      </a:endParaRPr>
                    </a:p>
                    <a:p>
                      <a:pPr indent="0">
                        <a:buNone/>
                      </a:pPr>
                      <a:r>
                        <a:rPr lang="en-US" sz="2400" b="1">
                          <a:latin typeface="隶书" panose="02010509060101010101" charset="-122"/>
                          <a:ea typeface="隶书" panose="02010509060101010101" charset="-122"/>
                          <a:cs typeface="隶书" panose="02010509060101010101" charset="-122"/>
                        </a:rPr>
                        <a:t>                       （每人发言1分钟）</a:t>
                      </a:r>
                      <a:endParaRPr lang="en-US" altLang="en-US" sz="2400" b="1">
                        <a:latin typeface="隶书" panose="02010509060101010101" charset="-122"/>
                        <a:ea typeface="隶书" panose="02010509060101010101" charset="-122"/>
                        <a:cs typeface="隶书" panose="020105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50570">
                <a:tc>
                  <a:txBody>
                    <a:bodyPr/>
                    <a:p>
                      <a:pPr indent="0" algn="ctr">
                        <a:buNone/>
                      </a:pPr>
                      <a:r>
                        <a:rPr lang="en-US" sz="2400" b="1">
                          <a:solidFill>
                            <a:schemeClr val="bg1"/>
                          </a:solidFill>
                          <a:latin typeface="隶书" panose="02010509060101010101" charset="-122"/>
                          <a:ea typeface="隶书" panose="02010509060101010101" charset="-122"/>
                          <a:cs typeface="宋体" panose="02010600030101010101" pitchFamily="2" charset="-122"/>
                        </a:rPr>
                        <a:t>人物类型</a:t>
                      </a:r>
                      <a:endParaRPr lang="en-US" altLang="en-US" sz="2400" b="1">
                        <a:solidFill>
                          <a:schemeClr val="bg1"/>
                        </a:solidFill>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c>
                  <a:txBody>
                    <a:bodyPr/>
                    <a:p>
                      <a:pPr indent="0" algn="ctr">
                        <a:buNone/>
                      </a:pPr>
                      <a:r>
                        <a:rPr lang="en-US" sz="2400" b="1">
                          <a:solidFill>
                            <a:schemeClr val="bg1"/>
                          </a:solidFill>
                          <a:latin typeface="隶书" panose="02010509060101010101" charset="-122"/>
                          <a:ea typeface="隶书" panose="02010509060101010101" charset="-122"/>
                          <a:cs typeface="宋体" panose="02010600030101010101" pitchFamily="2" charset="-122"/>
                        </a:rPr>
                        <a:t>威尼斯商人</a:t>
                      </a:r>
                      <a:endParaRPr lang="en-US" altLang="en-US" sz="2400" b="1">
                        <a:solidFill>
                          <a:schemeClr val="bg1"/>
                        </a:solidFill>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c>
                  <a:txBody>
                    <a:bodyPr/>
                    <a:p>
                      <a:pPr indent="0" algn="ctr">
                        <a:buNone/>
                      </a:pPr>
                      <a:r>
                        <a:rPr lang="en-US" sz="2400" b="1">
                          <a:solidFill>
                            <a:schemeClr val="bg1"/>
                          </a:solidFill>
                          <a:latin typeface="隶书" panose="02010509060101010101" charset="-122"/>
                          <a:ea typeface="隶书" panose="02010509060101010101" charset="-122"/>
                          <a:cs typeface="宋体" panose="02010600030101010101" pitchFamily="2" charset="-122"/>
                        </a:rPr>
                        <a:t>欧洲商人</a:t>
                      </a:r>
                      <a:endParaRPr lang="en-US" altLang="en-US" sz="2400" b="1">
                        <a:solidFill>
                          <a:schemeClr val="bg1"/>
                        </a:solidFill>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c>
                  <a:txBody>
                    <a:bodyPr/>
                    <a:p>
                      <a:pPr indent="0" algn="ctr">
                        <a:buNone/>
                      </a:pPr>
                      <a:r>
                        <a:rPr lang="en-US" sz="2400" b="1">
                          <a:solidFill>
                            <a:schemeClr val="bg1"/>
                          </a:solidFill>
                          <a:latin typeface="隶书" panose="02010509060101010101" charset="-122"/>
                          <a:ea typeface="隶书" panose="02010509060101010101" charset="-122"/>
                          <a:cs typeface="宋体" panose="02010600030101010101" pitchFamily="2" charset="-122"/>
                        </a:rPr>
                        <a:t>中国商人</a:t>
                      </a:r>
                      <a:endParaRPr lang="en-US" altLang="en-US" sz="2400" b="1">
                        <a:solidFill>
                          <a:schemeClr val="bg1"/>
                        </a:solidFill>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c>
                  <a:txBody>
                    <a:bodyPr/>
                    <a:p>
                      <a:pPr indent="0" algn="ctr">
                        <a:buNone/>
                      </a:pPr>
                      <a:r>
                        <a:rPr lang="en-US" sz="2400" b="1">
                          <a:solidFill>
                            <a:schemeClr val="bg1"/>
                          </a:solidFill>
                          <a:latin typeface="隶书" panose="02010509060101010101" charset="-122"/>
                          <a:ea typeface="隶书" panose="02010509060101010101" charset="-122"/>
                          <a:cs typeface="宋体" panose="02010600030101010101" pitchFamily="2" charset="-122"/>
                        </a:rPr>
                        <a:t>黑奴</a:t>
                      </a:r>
                      <a:endParaRPr lang="en-US" altLang="en-US" sz="2400" b="1">
                        <a:solidFill>
                          <a:schemeClr val="bg1"/>
                        </a:solidFill>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c>
                  <a:txBody>
                    <a:bodyPr/>
                    <a:p>
                      <a:pPr indent="0" algn="ctr">
                        <a:buNone/>
                      </a:pPr>
                      <a:r>
                        <a:rPr lang="en-US" sz="2400" b="1">
                          <a:solidFill>
                            <a:schemeClr val="bg1"/>
                          </a:solidFill>
                          <a:latin typeface="隶书" panose="02010509060101010101" charset="-122"/>
                          <a:ea typeface="隶书" panose="02010509060101010101" charset="-122"/>
                          <a:cs typeface="宋体" panose="02010600030101010101" pitchFamily="2" charset="-122"/>
                        </a:rPr>
                        <a:t>印第安人</a:t>
                      </a:r>
                      <a:endParaRPr lang="en-US" altLang="en-US" sz="2400" b="1">
                        <a:solidFill>
                          <a:schemeClr val="bg1"/>
                        </a:solidFill>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40000"/>
                        <a:lumOff val="60000"/>
                      </a:schemeClr>
                    </a:solidFill>
                  </a:tcPr>
                </a:tc>
              </a:tr>
              <a:tr h="584200">
                <a:tc>
                  <a:txBody>
                    <a:bodyPr/>
                    <a:p>
                      <a:pPr indent="0" algn="ctr">
                        <a:buNone/>
                      </a:pPr>
                      <a:r>
                        <a:rPr lang="en-US" sz="2400" b="1">
                          <a:latin typeface="隶书" panose="02010509060101010101" charset="-122"/>
                          <a:ea typeface="隶书" panose="02010509060101010101" charset="-122"/>
                          <a:cs typeface="宋体" panose="02010600030101010101" pitchFamily="2" charset="-122"/>
                        </a:rPr>
                        <a:t>活动轨迹</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隶书" panose="02010509060101010101" charset="-122"/>
                          <a:ea typeface="隶书" panose="02010509060101010101" charset="-122"/>
                          <a:cs typeface="宋体" panose="02010600030101010101" pitchFamily="2" charset="-122"/>
                        </a:rPr>
                        <a:t> </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隶书" panose="02010509060101010101" charset="-122"/>
                          <a:ea typeface="隶书" panose="02010509060101010101" charset="-122"/>
                          <a:cs typeface="宋体" panose="02010600030101010101" pitchFamily="2" charset="-122"/>
                        </a:rPr>
                        <a:t> </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隶书" panose="02010509060101010101" charset="-122"/>
                          <a:ea typeface="隶书" panose="02010509060101010101" charset="-122"/>
                          <a:cs typeface="宋体" panose="02010600030101010101" pitchFamily="2" charset="-122"/>
                        </a:rPr>
                        <a:t> </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隶书" panose="02010509060101010101" charset="-122"/>
                          <a:ea typeface="隶书" panose="02010509060101010101" charset="-122"/>
                          <a:cs typeface="宋体" panose="02010600030101010101" pitchFamily="2" charset="-122"/>
                        </a:rPr>
                        <a:t> </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310005" y="223520"/>
            <a:ext cx="9889490" cy="459740"/>
            <a:chOff x="2063" y="682"/>
            <a:chExt cx="15574" cy="724"/>
          </a:xfrm>
        </p:grpSpPr>
        <p:sp>
          <p:nvSpPr>
            <p:cNvPr id="7" name="TextBox 1"/>
            <p:cNvSpPr txBox="1">
              <a:spLocks noChangeArrowheads="1"/>
            </p:cNvSpPr>
            <p:nvPr/>
          </p:nvSpPr>
          <p:spPr bwMode="auto">
            <a:xfrm>
              <a:off x="2063" y="682"/>
              <a:ext cx="8485" cy="72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（二）从经济全球化的角度看世界格局</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063" y="1324"/>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graphicFrame>
        <p:nvGraphicFramePr>
          <p:cNvPr id="11" name="表格 10"/>
          <p:cNvGraphicFramePr/>
          <p:nvPr>
            <p:custDataLst>
              <p:tags r:id="rId2"/>
            </p:custDataLst>
          </p:nvPr>
        </p:nvGraphicFramePr>
        <p:xfrm>
          <a:off x="601980" y="906780"/>
          <a:ext cx="10768330" cy="4288155"/>
        </p:xfrm>
        <a:graphic>
          <a:graphicData uri="http://schemas.openxmlformats.org/drawingml/2006/table">
            <a:tbl>
              <a:tblPr firstRow="1" bandRow="1">
                <a:tableStyleId>{5C22544A-7EE6-4342-B048-85BDC9FD1C3A}</a:tableStyleId>
              </a:tblPr>
              <a:tblGrid>
                <a:gridCol w="8271510"/>
                <a:gridCol w="666750"/>
                <a:gridCol w="619760"/>
                <a:gridCol w="612140"/>
                <a:gridCol w="598170"/>
              </a:tblGrid>
              <a:tr h="620395">
                <a:tc gridSpan="5">
                  <a:txBody>
                    <a:bodyPr/>
                    <a:p>
                      <a:pPr fontAlgn="auto">
                        <a:lnSpc>
                          <a:spcPct val="125000"/>
                        </a:lnSpc>
                        <a:buNone/>
                      </a:pPr>
                      <a:r>
                        <a:rPr lang="en-US" altLang="zh-CN" sz="2000" b="1">
                          <a:latin typeface="黑体" panose="02010609060101010101" charset="-122"/>
                          <a:ea typeface="黑体" panose="02010609060101010101" charset="-122"/>
                          <a:cs typeface="黑体" panose="02010609060101010101" charset="-122"/>
                        </a:rPr>
                        <a:t>                             </a:t>
                      </a:r>
                      <a:r>
                        <a:rPr lang="zh-CN" sz="2000" b="1">
                          <a:solidFill>
                            <a:schemeClr val="tx1"/>
                          </a:solidFill>
                          <a:latin typeface="黑体" panose="02010609060101010101" charset="-122"/>
                          <a:ea typeface="黑体" panose="02010609060101010101" charset="-122"/>
                          <a:cs typeface="黑体" panose="02010609060101010101" charset="-122"/>
                        </a:rPr>
                        <a:t>多维度教学评价</a:t>
                      </a:r>
                      <a:endParaRPr lang="zh-CN" sz="2000" b="1">
                        <a:solidFill>
                          <a:schemeClr val="tx1"/>
                        </a:solidFill>
                        <a:latin typeface="黑体" panose="02010609060101010101" charset="-122"/>
                        <a:ea typeface="黑体" panose="02010609060101010101" charset="-122"/>
                        <a:cs typeface="黑体" panose="02010609060101010101" charset="-122"/>
                      </a:endParaRPr>
                    </a:p>
                  </a:txBody>
                  <a:tcPr>
                    <a:solidFill>
                      <a:schemeClr val="accent4">
                        <a:lumMod val="75000"/>
                      </a:schemeClr>
                    </a:solidFill>
                  </a:tcPr>
                </a:tc>
                <a:tc hMerge="1">
                  <a:tcPr>
                    <a:solidFill>
                      <a:schemeClr val="accent4">
                        <a:lumMod val="75000"/>
                      </a:schemeClr>
                    </a:solidFill>
                  </a:tcPr>
                </a:tc>
                <a:tc hMerge="1">
                  <a:tcPr>
                    <a:solidFill>
                      <a:schemeClr val="accent4">
                        <a:lumMod val="75000"/>
                      </a:schemeClr>
                    </a:solidFill>
                  </a:tcPr>
                </a:tc>
                <a:tc hMerge="1">
                  <a:tcPr>
                    <a:solidFill>
                      <a:schemeClr val="accent4">
                        <a:lumMod val="75000"/>
                      </a:schemeClr>
                    </a:solidFill>
                  </a:tcPr>
                </a:tc>
                <a:tc hMerge="1">
                  <a:tcPr>
                    <a:solidFill>
                      <a:schemeClr val="accent4">
                        <a:lumMod val="75000"/>
                      </a:schemeClr>
                    </a:solidFill>
                  </a:tcPr>
                </a:tc>
              </a:tr>
              <a:tr h="506730">
                <a:tc rowSpan="2">
                  <a:txBody>
                    <a:bodyPr/>
                    <a:p>
                      <a:pPr algn="l" fontAlgn="auto">
                        <a:lnSpc>
                          <a:spcPct val="100000"/>
                        </a:lnSpc>
                        <a:buNone/>
                      </a:pPr>
                      <a:r>
                        <a:rPr lang="en-US" altLang="zh-CN" sz="2000" b="1">
                          <a:latin typeface="黑体" panose="02010609060101010101" charset="-122"/>
                          <a:ea typeface="黑体" panose="02010609060101010101" charset="-122"/>
                          <a:cs typeface="黑体" panose="02010609060101010101" charset="-122"/>
                        </a:rPr>
                        <a:t>                                                                                                                                                </a:t>
                      </a:r>
                      <a:endParaRPr lang="en-US" altLang="zh-CN" sz="2000" b="1">
                        <a:latin typeface="黑体" panose="02010609060101010101" charset="-122"/>
                        <a:ea typeface="黑体" panose="02010609060101010101" charset="-122"/>
                        <a:cs typeface="黑体" panose="02010609060101010101" charset="-122"/>
                      </a:endParaRPr>
                    </a:p>
                    <a:p>
                      <a:pPr algn="l" fontAlgn="auto">
                        <a:lnSpc>
                          <a:spcPct val="100000"/>
                        </a:lnSpc>
                        <a:buNone/>
                      </a:pPr>
                      <a:r>
                        <a:rPr lang="en-US" altLang="zh-CN" sz="2000" b="1">
                          <a:latin typeface="黑体" panose="02010609060101010101" charset="-122"/>
                          <a:ea typeface="黑体" panose="02010609060101010101" charset="-122"/>
                          <a:cs typeface="黑体" panose="02010609060101010101" charset="-122"/>
                        </a:rPr>
                        <a:t>                         </a:t>
                      </a:r>
                      <a:r>
                        <a:rPr lang="zh-CN" altLang="en-US" sz="2000" b="1">
                          <a:latin typeface="黑体" panose="02010609060101010101" charset="-122"/>
                          <a:ea typeface="黑体" panose="02010609060101010101" charset="-122"/>
                          <a:cs typeface="黑体" panose="02010609060101010101" charset="-122"/>
                        </a:rPr>
                        <a:t>标准</a:t>
                      </a:r>
                      <a:endParaRPr lang="zh-CN" altLang="en-US" sz="2000" b="1">
                        <a:latin typeface="黑体" panose="02010609060101010101" charset="-122"/>
                        <a:ea typeface="黑体" panose="02010609060101010101" charset="-122"/>
                        <a:cs typeface="黑体" panose="02010609060101010101" charset="-122"/>
                      </a:endParaRPr>
                    </a:p>
                  </a:txBody>
                  <a:tcPr>
                    <a:solidFill>
                      <a:schemeClr val="bg1">
                        <a:lumMod val="65000"/>
                      </a:schemeClr>
                    </a:solidFill>
                  </a:tcPr>
                </a:tc>
                <a:tc gridSpan="4">
                  <a:txBody>
                    <a:bodyPr/>
                    <a:p>
                      <a:pPr fontAlgn="auto">
                        <a:lnSpc>
                          <a:spcPct val="100000"/>
                        </a:lnSpc>
                        <a:buNone/>
                      </a:pPr>
                      <a:r>
                        <a:rPr lang="en-US" altLang="zh-CN" sz="2000" b="1">
                          <a:latin typeface="黑体" panose="02010609060101010101" charset="-122"/>
                          <a:ea typeface="黑体" panose="02010609060101010101" charset="-122"/>
                          <a:cs typeface="黑体" panose="02010609060101010101" charset="-122"/>
                        </a:rPr>
                        <a:t>      </a:t>
                      </a:r>
                      <a:r>
                        <a:rPr lang="zh-CN" altLang="en-US" sz="2000" b="1">
                          <a:latin typeface="黑体" panose="02010609060101010101" charset="-122"/>
                          <a:ea typeface="黑体" panose="02010609060101010101" charset="-122"/>
                          <a:cs typeface="黑体" panose="02010609060101010101" charset="-122"/>
                        </a:rPr>
                        <a:t>等级</a:t>
                      </a:r>
                      <a:endParaRPr lang="zh-CN" altLang="en-US" sz="2000" b="1">
                        <a:latin typeface="黑体" panose="02010609060101010101" charset="-122"/>
                        <a:ea typeface="黑体" panose="02010609060101010101" charset="-122"/>
                        <a:cs typeface="黑体" panose="02010609060101010101" charset="-122"/>
                      </a:endParaRPr>
                    </a:p>
                  </a:txBody>
                  <a:tcPr>
                    <a:solidFill>
                      <a:schemeClr val="bg1">
                        <a:lumMod val="65000"/>
                      </a:schemeClr>
                    </a:solidFill>
                  </a:tcPr>
                </a:tc>
                <a:tc hMerge="1">
                  <a:tcPr/>
                </a:tc>
                <a:tc hMerge="1">
                  <a:tcPr/>
                </a:tc>
                <a:tc hMerge="1">
                  <a:tcPr/>
                </a:tc>
              </a:tr>
              <a:tr h="507365">
                <a:tc vMerge="1">
                  <a:tcPr>
                    <a:solidFill>
                      <a:schemeClr val="accent4">
                        <a:lumMod val="75000"/>
                      </a:schemeClr>
                    </a:solidFill>
                  </a:tcPr>
                </a:tc>
                <a:tc>
                  <a:txBody>
                    <a:bodyPr/>
                    <a:p>
                      <a:pPr algn="ctr" fontAlgn="auto">
                        <a:lnSpc>
                          <a:spcPct val="100000"/>
                        </a:lnSpc>
                        <a:buNone/>
                      </a:pPr>
                      <a:r>
                        <a:rPr lang="en-US" altLang="zh-CN" sz="2000" b="1">
                          <a:solidFill>
                            <a:schemeClr val="tx1"/>
                          </a:solidFill>
                          <a:latin typeface="黑体" panose="02010609060101010101" charset="-122"/>
                          <a:ea typeface="黑体" panose="02010609060101010101" charset="-122"/>
                        </a:rPr>
                        <a:t>A</a:t>
                      </a:r>
                      <a:endParaRPr lang="en-US" altLang="zh-CN" sz="2000" b="1">
                        <a:solidFill>
                          <a:schemeClr val="tx1"/>
                        </a:solidFill>
                        <a:latin typeface="黑体" panose="02010609060101010101" charset="-122"/>
                        <a:ea typeface="黑体" panose="02010609060101010101" charset="-122"/>
                      </a:endParaRPr>
                    </a:p>
                  </a:txBody>
                  <a:tcPr>
                    <a:solidFill>
                      <a:schemeClr val="bg1">
                        <a:lumMod val="65000"/>
                      </a:schemeClr>
                    </a:solidFill>
                  </a:tcPr>
                </a:tc>
                <a:tc>
                  <a:txBody>
                    <a:bodyPr/>
                    <a:p>
                      <a:pPr algn="ctr" fontAlgn="auto">
                        <a:lnSpc>
                          <a:spcPct val="100000"/>
                        </a:lnSpc>
                        <a:buNone/>
                      </a:pPr>
                      <a:r>
                        <a:rPr lang="en-US" altLang="zh-CN" sz="2000" b="1">
                          <a:solidFill>
                            <a:schemeClr val="tx1"/>
                          </a:solidFill>
                          <a:latin typeface="黑体" panose="02010609060101010101" charset="-122"/>
                          <a:ea typeface="黑体" panose="02010609060101010101" charset="-122"/>
                        </a:rPr>
                        <a:t>B</a:t>
                      </a:r>
                      <a:endParaRPr lang="en-US" altLang="zh-CN" sz="2000" b="1">
                        <a:solidFill>
                          <a:schemeClr val="tx1"/>
                        </a:solidFill>
                        <a:latin typeface="黑体" panose="02010609060101010101" charset="-122"/>
                        <a:ea typeface="黑体" panose="02010609060101010101" charset="-122"/>
                      </a:endParaRPr>
                    </a:p>
                  </a:txBody>
                  <a:tcPr>
                    <a:solidFill>
                      <a:schemeClr val="bg1">
                        <a:lumMod val="65000"/>
                      </a:schemeClr>
                    </a:solidFill>
                  </a:tcPr>
                </a:tc>
                <a:tc>
                  <a:txBody>
                    <a:bodyPr/>
                    <a:p>
                      <a:pPr algn="ctr" fontAlgn="auto">
                        <a:lnSpc>
                          <a:spcPct val="100000"/>
                        </a:lnSpc>
                        <a:buNone/>
                      </a:pPr>
                      <a:r>
                        <a:rPr lang="en-US" altLang="zh-CN" sz="2000" b="1">
                          <a:latin typeface="黑体" panose="02010609060101010101" charset="-122"/>
                          <a:ea typeface="黑体" panose="02010609060101010101" charset="-122"/>
                        </a:rPr>
                        <a:t>C</a:t>
                      </a:r>
                      <a:endParaRPr lang="en-US" altLang="zh-CN" sz="2000" b="1">
                        <a:latin typeface="黑体" panose="02010609060101010101" charset="-122"/>
                        <a:ea typeface="黑体" panose="02010609060101010101" charset="-122"/>
                      </a:endParaRPr>
                    </a:p>
                  </a:txBody>
                  <a:tcPr>
                    <a:solidFill>
                      <a:schemeClr val="bg1">
                        <a:lumMod val="65000"/>
                      </a:schemeClr>
                    </a:solidFill>
                  </a:tcPr>
                </a:tc>
                <a:tc>
                  <a:txBody>
                    <a:bodyPr/>
                    <a:p>
                      <a:pPr algn="ctr" fontAlgn="auto">
                        <a:lnSpc>
                          <a:spcPct val="100000"/>
                        </a:lnSpc>
                        <a:buNone/>
                      </a:pPr>
                      <a:r>
                        <a:rPr lang="en-US" altLang="zh-CN" sz="2000" b="1">
                          <a:latin typeface="黑体" panose="02010609060101010101" charset="-122"/>
                          <a:ea typeface="黑体" panose="02010609060101010101" charset="-122"/>
                        </a:rPr>
                        <a:t>D</a:t>
                      </a:r>
                      <a:endParaRPr lang="en-US" altLang="zh-CN" sz="2000" b="1">
                        <a:latin typeface="黑体" panose="02010609060101010101" charset="-122"/>
                        <a:ea typeface="黑体" panose="02010609060101010101" charset="-122"/>
                      </a:endParaRPr>
                    </a:p>
                  </a:txBody>
                  <a:tcPr>
                    <a:solidFill>
                      <a:schemeClr val="bg1">
                        <a:lumMod val="65000"/>
                      </a:schemeClr>
                    </a:solidFill>
                  </a:tcPr>
                </a:tc>
              </a:tr>
              <a:tr h="715645">
                <a:tc>
                  <a:txBody>
                    <a:bodyPr/>
                    <a:p>
                      <a:pPr fontAlgn="auto">
                        <a:lnSpc>
                          <a:spcPct val="125000"/>
                        </a:lnSpc>
                        <a:buNone/>
                      </a:pPr>
                      <a:r>
                        <a:rPr lang="zh-CN" altLang="en-US" sz="2000" b="1">
                          <a:latin typeface="黑体" panose="02010609060101010101" charset="-122"/>
                          <a:ea typeface="黑体" panose="02010609060101010101" charset="-122"/>
                        </a:rPr>
                        <a:t>①准确把握新航路开辟后各地紧密联系的时空背景（时空观念）</a:t>
                      </a:r>
                      <a:endParaRPr lang="zh-CN" altLang="en-US" sz="2000" b="1">
                        <a:latin typeface="黑体" panose="02010609060101010101" charset="-122"/>
                        <a:ea typeface="黑体" panose="02010609060101010101" charset="-122"/>
                      </a:endParaRPr>
                    </a:p>
                  </a:txBody>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tc>
              </a:tr>
              <a:tr h="657225">
                <a:tc>
                  <a:txBody>
                    <a:bodyPr/>
                    <a:p>
                      <a:pPr fontAlgn="auto">
                        <a:lnSpc>
                          <a:spcPct val="125000"/>
                        </a:lnSpc>
                        <a:buNone/>
                      </a:pPr>
                      <a:r>
                        <a:rPr lang="zh-CN" altLang="en-US" sz="2000" b="1">
                          <a:latin typeface="黑体" panose="02010609060101010101" charset="-122"/>
                          <a:ea typeface="黑体" panose="02010609060101010101" charset="-122"/>
                        </a:rPr>
                        <a:t>②合理想象，史实准确，分析问题条理清晰（唯物史观、历史解释）</a:t>
                      </a:r>
                      <a:endParaRPr lang="zh-CN" altLang="en-US" sz="2000" b="1">
                        <a:latin typeface="黑体" panose="02010609060101010101" charset="-122"/>
                        <a:ea typeface="黑体" panose="02010609060101010101" charset="-122"/>
                      </a:endParaRPr>
                    </a:p>
                  </a:txBody>
                  <a:tcPr>
                    <a:solidFill>
                      <a:schemeClr val="accent4">
                        <a:lumMod val="75000"/>
                      </a:schemeClr>
                    </a:solidFill>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solidFill>
                      <a:schemeClr val="accent4">
                        <a:lumMod val="75000"/>
                      </a:schemeClr>
                    </a:solidFill>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solidFill>
                      <a:schemeClr val="accent4">
                        <a:lumMod val="75000"/>
                      </a:schemeClr>
                    </a:solidFill>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solidFill>
                      <a:schemeClr val="accent4">
                        <a:lumMod val="75000"/>
                      </a:schemeClr>
                    </a:solidFill>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solidFill>
                      <a:schemeClr val="accent4">
                        <a:lumMod val="75000"/>
                      </a:schemeClr>
                    </a:solidFill>
                  </a:tcPr>
                </a:tc>
              </a:tr>
              <a:tr h="671830">
                <a:tc>
                  <a:txBody>
                    <a:bodyPr/>
                    <a:p>
                      <a:pPr fontAlgn="auto">
                        <a:lnSpc>
                          <a:spcPct val="125000"/>
                        </a:lnSpc>
                        <a:buNone/>
                      </a:pPr>
                      <a:r>
                        <a:rPr lang="zh-CN" altLang="en-US" sz="2000" b="1">
                          <a:latin typeface="黑体" panose="02010609060101010101" charset="-122"/>
                          <a:ea typeface="黑体" panose="02010609060101010101" charset="-122"/>
                        </a:rPr>
                        <a:t>③尊重各地文明，能运用史料阐释人物活动轨迹（家国情怀、史料实证）</a:t>
                      </a:r>
                      <a:endParaRPr lang="zh-CN" altLang="en-US" sz="2000" b="1">
                        <a:latin typeface="黑体" panose="02010609060101010101" charset="-122"/>
                        <a:ea typeface="黑体" panose="02010609060101010101" charset="-122"/>
                      </a:endParaRPr>
                    </a:p>
                  </a:txBody>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tc>
              </a:tr>
              <a:tr h="608965">
                <a:tc>
                  <a:txBody>
                    <a:bodyPr/>
                    <a:p>
                      <a:pPr fontAlgn="auto">
                        <a:lnSpc>
                          <a:spcPct val="125000"/>
                        </a:lnSpc>
                        <a:buNone/>
                      </a:pPr>
                      <a:r>
                        <a:rPr lang="zh-CN" altLang="en-US" sz="2000" b="1">
                          <a:latin typeface="黑体" panose="02010609060101010101" charset="-122"/>
                          <a:ea typeface="黑体" panose="02010609060101010101" charset="-122"/>
                        </a:rPr>
                        <a:t>④时间分配合理，语言组织能力强（灵活应变能力）</a:t>
                      </a:r>
                      <a:endParaRPr lang="zh-CN" altLang="en-US" sz="2000" b="1">
                        <a:latin typeface="黑体" panose="02010609060101010101" charset="-122"/>
                        <a:ea typeface="黑体" panose="02010609060101010101" charset="-122"/>
                      </a:endParaRPr>
                    </a:p>
                  </a:txBody>
                  <a:tcPr>
                    <a:solidFill>
                      <a:schemeClr val="accent4">
                        <a:lumMod val="75000"/>
                      </a:schemeClr>
                    </a:solidFill>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solidFill>
                      <a:schemeClr val="accent4">
                        <a:lumMod val="75000"/>
                      </a:schemeClr>
                    </a:solidFill>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solidFill>
                      <a:schemeClr val="accent4">
                        <a:lumMod val="75000"/>
                      </a:schemeClr>
                    </a:solidFill>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solidFill>
                      <a:schemeClr val="accent4">
                        <a:lumMod val="75000"/>
                      </a:schemeClr>
                    </a:solidFill>
                  </a:tcPr>
                </a:tc>
                <a:tc>
                  <a:txBody>
                    <a:bodyPr/>
                    <a:p>
                      <a:pPr fontAlgn="auto">
                        <a:lnSpc>
                          <a:spcPct val="125000"/>
                        </a:lnSpc>
                        <a:buNone/>
                      </a:pPr>
                      <a:endParaRPr lang="zh-CN" altLang="en-US" sz="2000" b="1">
                        <a:latin typeface="黑体" panose="02010609060101010101" charset="-122"/>
                        <a:ea typeface="黑体" panose="02010609060101010101" charset="-122"/>
                      </a:endParaRPr>
                    </a:p>
                  </a:txBody>
                  <a:tcPr>
                    <a:solidFill>
                      <a:schemeClr val="accent4">
                        <a:lumMod val="75000"/>
                      </a:schemeClr>
                    </a:solidFill>
                  </a:tcPr>
                </a:tc>
              </a:tr>
            </a:tbl>
          </a:graphicData>
        </a:graphic>
      </p:graphicFrame>
      <p:sp>
        <p:nvSpPr>
          <p:cNvPr id="3" name="TextBox 2"/>
          <p:cNvSpPr txBox="1">
            <a:spLocks noChangeArrowheads="1"/>
          </p:cNvSpPr>
          <p:nvPr/>
        </p:nvSpPr>
        <p:spPr bwMode="auto">
          <a:xfrm>
            <a:off x="942975" y="5440680"/>
            <a:ext cx="10427335" cy="1087755"/>
          </a:xfrm>
          <a:prstGeom prst="rect">
            <a:avLst/>
          </a:prstGeom>
          <a:solidFill>
            <a:schemeClr val="accent2">
              <a:lumMod val="20000"/>
              <a:lumOff val="80000"/>
            </a:schemeClr>
          </a:solidFill>
          <a:ln w="28575">
            <a:solidFill>
              <a:schemeClr val="accent6">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fontAlgn="auto" hangingPunct="1">
              <a:lnSpc>
                <a:spcPct val="135000"/>
              </a:lnSpc>
            </a:pP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『设计意图』</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创设情境，</a:t>
            </a:r>
            <a:r>
              <a:rPr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让学生多角度参与历史解释</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调动学生参与学习的积极性</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以</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多维度评价表判断核心素养落实的效果。   </a:t>
            </a:r>
            <a:endPar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6" name="组合 5"/>
          <p:cNvGrpSpPr/>
          <p:nvPr/>
        </p:nvGrpSpPr>
        <p:grpSpPr>
          <a:xfrm>
            <a:off x="1310005" y="433070"/>
            <a:ext cx="9905365" cy="460375"/>
            <a:chOff x="2063" y="682"/>
            <a:chExt cx="15599" cy="725"/>
          </a:xfrm>
        </p:grpSpPr>
        <p:sp>
          <p:nvSpPr>
            <p:cNvPr id="7" name="TextBox 1"/>
            <p:cNvSpPr txBox="1">
              <a:spLocks noChangeArrowheads="1"/>
            </p:cNvSpPr>
            <p:nvPr/>
          </p:nvSpPr>
          <p:spPr bwMode="auto">
            <a:xfrm>
              <a:off x="2063" y="682"/>
              <a:ext cx="12066" cy="72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（三）</a:t>
              </a:r>
              <a:r>
                <a:rPr lang="zh-CN" altLang="en-US" sz="2400" b="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从西欧为中心的世界殖民体系的出现看世界格局</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087" y="1281"/>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1105535" y="1176020"/>
            <a:ext cx="9293225" cy="1198880"/>
          </a:xfrm>
          <a:prstGeom prst="rect">
            <a:avLst/>
          </a:prstGeom>
          <a:noFill/>
          <a:ln w="28575" cmpd="sng">
            <a:solidFill>
              <a:schemeClr val="accent1">
                <a:shade val="50000"/>
              </a:schemeClr>
            </a:solidFill>
            <a:prstDash val="sysDot"/>
          </a:ln>
        </p:spPr>
        <p:txBody>
          <a:bodyPr wrap="square" rtlCol="0" anchor="t">
            <a:spAutoFit/>
          </a:bodyPr>
          <a:p>
            <a:pPr fontAlgn="auto">
              <a:lnSpc>
                <a:spcPct val="150000"/>
              </a:lnSpc>
            </a:pPr>
            <a:r>
              <a:rPr lang="zh-CN" altLang="en-US" sz="2400" b="1">
                <a:effectLst/>
                <a:latin typeface="黑体" panose="02010609060101010101" charset="-122"/>
                <a:ea typeface="黑体" panose="02010609060101010101" charset="-122"/>
              </a:rPr>
              <a:t>1.以西欧为中心的世界殖民体系的出现</a:t>
            </a:r>
            <a:endParaRPr lang="zh-CN" altLang="en-US" sz="2400" b="1">
              <a:effectLst/>
              <a:latin typeface="黑体" panose="02010609060101010101" charset="-122"/>
              <a:ea typeface="黑体" panose="02010609060101010101" charset="-122"/>
            </a:endParaRPr>
          </a:p>
          <a:p>
            <a:pPr fontAlgn="auto">
              <a:lnSpc>
                <a:spcPct val="150000"/>
              </a:lnSpc>
            </a:pPr>
            <a:r>
              <a:rPr lang="zh-CN" altLang="en-US" sz="2400" b="1">
                <a:effectLst/>
                <a:latin typeface="黑体" panose="02010609060101010101" charset="-122"/>
                <a:ea typeface="黑体" panose="02010609060101010101" charset="-122"/>
              </a:rPr>
              <a:t>合作探究6：阅读课本第42页，自主梳理，完成以下表格。</a:t>
            </a:r>
            <a:endParaRPr lang="zh-CN" altLang="en-US" sz="2400" b="1">
              <a:effectLst/>
              <a:latin typeface="黑体" panose="02010609060101010101" charset="-122"/>
              <a:ea typeface="黑体" panose="02010609060101010101" charset="-122"/>
            </a:endParaRPr>
          </a:p>
        </p:txBody>
      </p:sp>
      <p:graphicFrame>
        <p:nvGraphicFramePr>
          <p:cNvPr id="5" name="表格 4"/>
          <p:cNvGraphicFramePr/>
          <p:nvPr>
            <p:custDataLst>
              <p:tags r:id="rId2"/>
            </p:custDataLst>
          </p:nvPr>
        </p:nvGraphicFramePr>
        <p:xfrm>
          <a:off x="1186180" y="2637155"/>
          <a:ext cx="5457825" cy="1965325"/>
        </p:xfrm>
        <a:graphic>
          <a:graphicData uri="http://schemas.openxmlformats.org/drawingml/2006/table">
            <a:tbl>
              <a:tblPr firstRow="1" bandRow="1">
                <a:tableStyleId>{5940675A-B579-460E-94D1-54222C63F5DA}</a:tableStyleId>
              </a:tblPr>
              <a:tblGrid>
                <a:gridCol w="2041525"/>
                <a:gridCol w="3416300"/>
              </a:tblGrid>
              <a:tr h="393065">
                <a:tc gridSpan="2">
                  <a:txBody>
                    <a:bodyPr/>
                    <a:p>
                      <a:pPr indent="0">
                        <a:buNone/>
                      </a:pPr>
                      <a:r>
                        <a:rPr lang="en-US" sz="2400" b="1">
                          <a:latin typeface="隶书" panose="02010509060101010101" charset="-122"/>
                          <a:ea typeface="隶书" panose="02010509060101010101" charset="-122"/>
                          <a:cs typeface="宋体" panose="02010600030101010101" pitchFamily="2" charset="-122"/>
                        </a:rPr>
                        <a:t>           早期殖民扩张</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3065">
                <a:tc>
                  <a:txBody>
                    <a:bodyPr/>
                    <a:p>
                      <a:pPr indent="0" algn="ctr">
                        <a:buNone/>
                      </a:pPr>
                      <a:r>
                        <a:rPr lang="en-US" sz="2400" b="1">
                          <a:latin typeface="隶书" panose="02010509060101010101" charset="-122"/>
                          <a:ea typeface="隶书" panose="02010509060101010101" charset="-122"/>
                          <a:cs typeface="宋体" panose="02010600030101010101" pitchFamily="2" charset="-122"/>
                        </a:rPr>
                        <a:t>宗主国</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隶书" panose="02010509060101010101" charset="-122"/>
                          <a:ea typeface="隶书" panose="02010509060101010101" charset="-122"/>
                          <a:cs typeface="宋体" panose="02010600030101010101" pitchFamily="2" charset="-122"/>
                        </a:rPr>
                        <a:t>殖民地</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2400" b="1">
                          <a:latin typeface="隶书" panose="02010509060101010101" charset="-122"/>
                          <a:ea typeface="隶书" panose="02010509060101010101" charset="-122"/>
                          <a:cs typeface="宋体" panose="02010600030101010101" pitchFamily="2" charset="-122"/>
                        </a:rPr>
                        <a:t>葡萄牙</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隶书" panose="02010509060101010101" charset="-122"/>
                          <a:ea typeface="隶书" panose="02010509060101010101" charset="-122"/>
                          <a:cs typeface="宋体" panose="02010600030101010101" pitchFamily="2" charset="-122"/>
                        </a:rPr>
                        <a:t> </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2400" b="1">
                          <a:latin typeface="隶书" panose="02010509060101010101" charset="-122"/>
                          <a:ea typeface="隶书" panose="02010509060101010101" charset="-122"/>
                          <a:cs typeface="宋体" panose="02010600030101010101" pitchFamily="2" charset="-122"/>
                        </a:rPr>
                        <a:t>西班牙</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隶书" panose="02010509060101010101" charset="-122"/>
                          <a:ea typeface="隶书" panose="02010509060101010101" charset="-122"/>
                          <a:cs typeface="宋体" panose="02010600030101010101" pitchFamily="2" charset="-122"/>
                        </a:rPr>
                        <a:t> </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3065">
                <a:tc>
                  <a:txBody>
                    <a:bodyPr/>
                    <a:p>
                      <a:pPr indent="0" algn="ctr">
                        <a:buNone/>
                      </a:pPr>
                      <a:r>
                        <a:rPr lang="en-US" sz="2400" b="1">
                          <a:latin typeface="隶书" panose="02010509060101010101" charset="-122"/>
                          <a:ea typeface="隶书" panose="02010509060101010101" charset="-122"/>
                          <a:cs typeface="宋体" panose="02010600030101010101" pitchFamily="2" charset="-122"/>
                        </a:rPr>
                        <a:t>英法荷</a:t>
                      </a: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2400" b="1">
                        <a:latin typeface="隶书" panose="02010509060101010101" charset="-122"/>
                        <a:ea typeface="隶书" panose="02010509060101010101"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4" name="TextBox 2"/>
          <p:cNvSpPr txBox="1">
            <a:spLocks noChangeArrowheads="1"/>
          </p:cNvSpPr>
          <p:nvPr/>
        </p:nvSpPr>
        <p:spPr bwMode="auto">
          <a:xfrm>
            <a:off x="2255520" y="5017135"/>
            <a:ext cx="8028940" cy="1198880"/>
          </a:xfrm>
          <a:prstGeom prst="rect">
            <a:avLst/>
          </a:prstGeom>
          <a:solidFill>
            <a:schemeClr val="accent2">
              <a:lumMod val="20000"/>
              <a:lumOff val="80000"/>
            </a:schemeClr>
          </a:solidFill>
          <a:ln w="28575">
            <a:solidFill>
              <a:schemeClr val="accent6">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fontAlgn="auto" hangingPunct="1">
              <a:lnSpc>
                <a:spcPct val="150000"/>
              </a:lnSpc>
            </a:pP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『设计意图』</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培养学生自主学习的能力；</a:t>
            </a:r>
            <a:r>
              <a:rPr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为下一子目“早期殖民扩张对欧洲美洲非洲的影响”做铺垫</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  </a:t>
            </a:r>
            <a:endPar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2" name="组合 1"/>
          <p:cNvGrpSpPr/>
          <p:nvPr/>
        </p:nvGrpSpPr>
        <p:grpSpPr>
          <a:xfrm>
            <a:off x="1319530" y="356235"/>
            <a:ext cx="9905365" cy="460375"/>
            <a:chOff x="2078" y="561"/>
            <a:chExt cx="15599" cy="725"/>
          </a:xfrm>
        </p:grpSpPr>
        <p:sp>
          <p:nvSpPr>
            <p:cNvPr id="7" name="TextBox 1"/>
            <p:cNvSpPr txBox="1">
              <a:spLocks noChangeArrowheads="1"/>
            </p:cNvSpPr>
            <p:nvPr/>
          </p:nvSpPr>
          <p:spPr bwMode="auto">
            <a:xfrm>
              <a:off x="2078" y="561"/>
              <a:ext cx="12033" cy="72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（三）</a:t>
              </a:r>
              <a:r>
                <a:rPr lang="zh-CN" altLang="en-US" sz="2400" b="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从西欧为中心的世界殖民体系的出现看世界格局</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102" y="1182"/>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pic>
        <p:nvPicPr>
          <p:cNvPr id="3" name="图片 2" descr="1"/>
          <p:cNvPicPr>
            <a:picLocks noChangeAspect="1"/>
          </p:cNvPicPr>
          <p:nvPr/>
        </p:nvPicPr>
        <p:blipFill>
          <a:blip r:embed="rId2"/>
          <a:stretch>
            <a:fillRect/>
          </a:stretch>
        </p:blipFill>
        <p:spPr>
          <a:xfrm>
            <a:off x="8816975" y="1904365"/>
            <a:ext cx="2959100" cy="2410460"/>
          </a:xfrm>
          <a:prstGeom prst="rect">
            <a:avLst/>
          </a:prstGeom>
          <a:ln w="31750" cmpd="sng">
            <a:solidFill>
              <a:srgbClr val="502986"/>
            </a:solidFill>
            <a:prstDash val="solid"/>
          </a:ln>
        </p:spPr>
      </p:pic>
      <p:grpSp>
        <p:nvGrpSpPr>
          <p:cNvPr id="21" name="组合 20"/>
          <p:cNvGrpSpPr/>
          <p:nvPr/>
        </p:nvGrpSpPr>
        <p:grpSpPr>
          <a:xfrm>
            <a:off x="9063355" y="1160780"/>
            <a:ext cx="2468880" cy="645160"/>
            <a:chOff x="12949" y="1766"/>
            <a:chExt cx="3888" cy="1016"/>
          </a:xfrm>
        </p:grpSpPr>
        <p:sp>
          <p:nvSpPr>
            <p:cNvPr id="15" name="文本框 14"/>
            <p:cNvSpPr txBox="1"/>
            <p:nvPr/>
          </p:nvSpPr>
          <p:spPr>
            <a:xfrm>
              <a:off x="12949" y="1766"/>
              <a:ext cx="3888" cy="1016"/>
            </a:xfrm>
            <a:prstGeom prst="rect">
              <a:avLst/>
            </a:prstGeom>
            <a:solidFill>
              <a:srgbClr val="D5683F"/>
            </a:solidFill>
            <a:effectLst>
              <a:softEdge rad="63500"/>
            </a:effectLst>
          </p:spPr>
          <p:txBody>
            <a:bodyPr wrap="square" rtlCol="0">
              <a:spAutoFit/>
            </a:bodyPr>
            <a:p>
              <a:pPr fontAlgn="auto">
                <a:lnSpc>
                  <a:spcPct val="150000"/>
                </a:lnSpc>
              </a:pPr>
              <a:endParaRPr lang="zh-CN" altLang="en-US" sz="2400">
                <a:effectLst>
                  <a:outerShdw blurRad="38100" dist="38100" dir="2700000" algn="tl">
                    <a:srgbClr val="000000">
                      <a:alpha val="43137"/>
                    </a:srgbClr>
                  </a:outerShdw>
                </a:effectLst>
                <a:latin typeface="隶书" panose="02010509060101010101" charset="-122"/>
                <a:ea typeface="隶书" panose="02010509060101010101" charset="-122"/>
              </a:endParaRPr>
            </a:p>
          </p:txBody>
        </p:sp>
        <p:sp>
          <p:nvSpPr>
            <p:cNvPr id="20" name="TextBox 2"/>
            <p:cNvSpPr txBox="1">
              <a:spLocks noChangeArrowheads="1"/>
            </p:cNvSpPr>
            <p:nvPr/>
          </p:nvSpPr>
          <p:spPr bwMode="auto">
            <a:xfrm>
              <a:off x="12949" y="1960"/>
              <a:ext cx="3672"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sz="2000" b="1">
                  <a:effectLst>
                    <a:outerShdw blurRad="38100" dist="38100" dir="2700000" algn="tl">
                      <a:srgbClr val="000000">
                        <a:alpha val="43137"/>
                      </a:srgbClr>
                    </a:outerShdw>
                  </a:effectLst>
                  <a:latin typeface="隶书" panose="02010509060101010101" charset="-122"/>
                  <a:ea typeface="隶书" panose="02010509060101010101" charset="-122"/>
                  <a:sym typeface="+mn-ea"/>
                </a:rPr>
                <a:t>『印第安人被屠杀』</a:t>
              </a:r>
              <a:endParaRPr lang="zh-CN" altLang="en-US" sz="2000" b="1" dirty="0" smtClean="0">
                <a:solidFill>
                  <a:schemeClr val="tx1"/>
                </a:solidFill>
                <a:effectLst>
                  <a:outerShdw blurRad="38100" dist="38100" dir="2700000" algn="tl">
                    <a:srgbClr val="000000">
                      <a:alpha val="43137"/>
                    </a:srgbClr>
                  </a:outerShdw>
                </a:effectLst>
                <a:latin typeface="隶书" panose="02010509060101010101" charset="-122"/>
                <a:ea typeface="隶书" panose="02010509060101010101" charset="-122"/>
                <a:cs typeface="隶书" panose="02010509060101010101" charset="-122"/>
                <a:sym typeface="+mn-ea"/>
              </a:endParaRPr>
            </a:p>
          </p:txBody>
        </p:sp>
      </p:grpSp>
      <p:sp>
        <p:nvSpPr>
          <p:cNvPr id="4" name="文本框 3"/>
          <p:cNvSpPr txBox="1"/>
          <p:nvPr/>
        </p:nvSpPr>
        <p:spPr>
          <a:xfrm>
            <a:off x="149860" y="963930"/>
            <a:ext cx="8409940" cy="3634740"/>
          </a:xfrm>
          <a:prstGeom prst="rect">
            <a:avLst/>
          </a:prstGeom>
          <a:noFill/>
        </p:spPr>
        <p:txBody>
          <a:bodyPr wrap="square" rtlCol="0">
            <a:spAutoFit/>
          </a:bodyPr>
          <a:p>
            <a:pPr fontAlgn="auto">
              <a:lnSpc>
                <a:spcPct val="150000"/>
              </a:lnSpc>
            </a:pPr>
            <a:r>
              <a:rPr lang="zh-CN" altLang="en-US" sz="2400" b="1">
                <a:latin typeface="黑体" panose="02010609060101010101" charset="-122"/>
                <a:ea typeface="黑体" panose="02010609060101010101" charset="-122"/>
                <a:cs typeface="黑体" panose="02010609060101010101" charset="-122"/>
              </a:rPr>
              <a:t>2.早期殖民扩张对欧洲美洲和非洲的影响</a:t>
            </a:r>
            <a:endParaRPr lang="zh-CN" altLang="en-US" sz="2400" b="1">
              <a:latin typeface="黑体" panose="02010609060101010101" charset="-122"/>
              <a:ea typeface="黑体" panose="02010609060101010101" charset="-122"/>
              <a:cs typeface="黑体" panose="02010609060101010101" charset="-122"/>
            </a:endParaRPr>
          </a:p>
          <a:p>
            <a:pPr fontAlgn="auto">
              <a:lnSpc>
                <a:spcPct val="135000"/>
              </a:lnSpc>
            </a:pPr>
            <a:r>
              <a:rPr lang="zh-CN" altLang="en-US" sz="2400" b="1">
                <a:latin typeface="楷体" panose="02010609060101010101" charset="-122"/>
                <a:ea typeface="楷体" panose="02010609060101010101" charset="-122"/>
                <a:cs typeface="楷体" panose="02010609060101010101" charset="-122"/>
              </a:rPr>
              <a:t>合作探究7：阅读课本第42页史料阅读——孙家堃译《西印度毁灭述略》和马恩《共产党宣言》的摘文；观看电影《西部牛仔》和《上帝发疯了》。结合史料和电影情节，请两个同学给大家编讲两个小故事（要求：小故事围绕新航路开辟后殖民扩张对美洲和非洲社会发展的影响；新航路开辟对欧洲资本主义发展两个方向展开，每个故事阐述时间不超过3分钟）</a:t>
            </a:r>
            <a:endParaRPr lang="zh-CN" altLang="en-US" sz="2400" b="1">
              <a:latin typeface="楷体" panose="02010609060101010101" charset="-122"/>
              <a:ea typeface="楷体" panose="02010609060101010101" charset="-122"/>
              <a:cs typeface="楷体" panose="02010609060101010101" charset="-122"/>
            </a:endParaRPr>
          </a:p>
        </p:txBody>
      </p:sp>
      <p:sp>
        <p:nvSpPr>
          <p:cNvPr id="14" name="TextBox 2"/>
          <p:cNvSpPr txBox="1">
            <a:spLocks noChangeArrowheads="1"/>
          </p:cNvSpPr>
          <p:nvPr/>
        </p:nvSpPr>
        <p:spPr bwMode="auto">
          <a:xfrm>
            <a:off x="608965" y="4938395"/>
            <a:ext cx="10434320" cy="1087755"/>
          </a:xfrm>
          <a:prstGeom prst="rect">
            <a:avLst/>
          </a:prstGeom>
          <a:solidFill>
            <a:schemeClr val="accent2">
              <a:lumMod val="20000"/>
              <a:lumOff val="80000"/>
            </a:schemeClr>
          </a:solidFill>
          <a:ln w="28575">
            <a:solidFill>
              <a:schemeClr val="accent6">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fontAlgn="auto" hangingPunct="1">
              <a:lnSpc>
                <a:spcPct val="135000"/>
              </a:lnSpc>
            </a:pP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『设计意图』</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让历史课堂的“历史味”和“兴趣味”相结合；</a:t>
            </a:r>
            <a:r>
              <a:rPr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教会学生辨别文献史料和影像史料</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；突出重点</a:t>
            </a:r>
            <a:r>
              <a:rPr lang="en-US" alt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欧洲资本主义的发展。</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  </a:t>
            </a:r>
            <a:endPar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TextBox 1"/>
          <p:cNvSpPr txBox="1">
            <a:spLocks noChangeArrowheads="1"/>
          </p:cNvSpPr>
          <p:nvPr/>
        </p:nvSpPr>
        <p:spPr bwMode="auto">
          <a:xfrm>
            <a:off x="1701165" y="271145"/>
            <a:ext cx="8789670" cy="82994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b="1" dirty="0"/>
              <a:t>                                            </a:t>
            </a:r>
            <a:r>
              <a:rPr lang="zh-CN" altLang="en-US" sz="2400" b="1" dirty="0">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（本课主旨）</a:t>
            </a:r>
            <a:endParaRPr lang="zh-CN" altLang="en-US" sz="2400" b="1" dirty="0">
              <a:effectLst>
                <a:outerShdw blurRad="38100" dist="38100" dir="2700000" algn="tl">
                  <a:srgbClr val="000000">
                    <a:alpha val="43137"/>
                  </a:srgbClr>
                </a:outerShdw>
              </a:effectLst>
              <a:latin typeface="方正粗黑宋简体" panose="02000000000000000000" charset="-122"/>
              <a:ea typeface="方正粗黑宋简体" panose="02000000000000000000" charset="-122"/>
            </a:endParaRPr>
          </a:p>
          <a:p>
            <a:pPr eaLnBrk="1" hangingPunct="1"/>
            <a:r>
              <a:rPr lang="zh-CN" altLang="en-US" sz="2400" b="1" dirty="0">
                <a:effectLst>
                  <a:outerShdw blurRad="38100" dist="38100" dir="2700000" algn="tl">
                    <a:srgbClr val="000000">
                      <a:alpha val="43137"/>
                    </a:srgbClr>
                  </a:outerShdw>
                </a:effectLst>
                <a:latin typeface="方正粗黑宋简体" panose="02000000000000000000" charset="-122"/>
                <a:ea typeface="方正粗黑宋简体" panose="02000000000000000000" charset="-122"/>
              </a:rPr>
              <a:t>人类社会从分散孤立走向整体；人类历史从区域史变为世界史</a:t>
            </a:r>
            <a:endParaRPr lang="zh-CN" altLang="en-US" sz="2400" b="1" dirty="0">
              <a:effectLst>
                <a:outerShdw blurRad="38100" dist="38100" dir="2700000" algn="tl">
                  <a:srgbClr val="000000">
                    <a:alpha val="43137"/>
                  </a:srgbClr>
                </a:outerShdw>
              </a:effectLst>
              <a:latin typeface="方正粗黑宋简体" panose="02000000000000000000" charset="-122"/>
              <a:ea typeface="方正粗黑宋简体" panose="02000000000000000000" charset="-122"/>
            </a:endParaRPr>
          </a:p>
        </p:txBody>
      </p:sp>
      <p:sp>
        <p:nvSpPr>
          <p:cNvPr id="23" name="文本框 22"/>
          <p:cNvSpPr txBox="1"/>
          <p:nvPr/>
        </p:nvSpPr>
        <p:spPr>
          <a:xfrm>
            <a:off x="484505" y="1696085"/>
            <a:ext cx="8331835" cy="1198880"/>
          </a:xfrm>
          <a:prstGeom prst="rect">
            <a:avLst/>
          </a:prstGeom>
          <a:noFill/>
          <a:ln w="28575" cmpd="sng">
            <a:solidFill>
              <a:schemeClr val="accent1">
                <a:shade val="50000"/>
              </a:schemeClr>
            </a:solidFill>
            <a:prstDash val="solid"/>
          </a:ln>
        </p:spPr>
        <p:txBody>
          <a:bodyPr wrap="square" rtlCol="0" anchor="t">
            <a:spAutoFit/>
          </a:bodyPr>
          <a:p>
            <a:pPr fontAlgn="auto">
              <a:lnSpc>
                <a:spcPct val="150000"/>
              </a:lnSpc>
            </a:pPr>
            <a:r>
              <a:rPr lang="zh-CN" altLang="en-US" sz="2400" b="1">
                <a:latin typeface="黑体" panose="02010609060101010101" charset="-122"/>
                <a:ea typeface="黑体" panose="02010609060101010101" charset="-122"/>
                <a:cs typeface="黑体" panose="02010609060101010101" charset="-122"/>
              </a:rPr>
              <a:t>世界史不是过去一直存在的；作为世界史的历史是结果。</a:t>
            </a:r>
            <a:endParaRPr lang="zh-CN" altLang="en-US" sz="2400" b="1">
              <a:latin typeface="黑体" panose="02010609060101010101" charset="-122"/>
              <a:ea typeface="黑体" panose="02010609060101010101" charset="-122"/>
              <a:cs typeface="黑体" panose="02010609060101010101" charset="-122"/>
            </a:endParaRPr>
          </a:p>
          <a:p>
            <a:pPr fontAlgn="auto">
              <a:lnSpc>
                <a:spcPct val="150000"/>
              </a:lnSpc>
            </a:pPr>
            <a:r>
              <a:rPr lang="en-US" altLang="zh-CN" sz="2400" b="1">
                <a:latin typeface="黑体" panose="02010609060101010101" charset="-122"/>
                <a:ea typeface="黑体" panose="02010609060101010101" charset="-122"/>
                <a:cs typeface="黑体" panose="02010609060101010101" charset="-122"/>
              </a:rPr>
              <a:t>                      ——</a:t>
            </a:r>
            <a:r>
              <a:rPr lang="zh-CN" altLang="en-US" sz="2400" b="1">
                <a:latin typeface="黑体" panose="02010609060101010101" charset="-122"/>
                <a:ea typeface="黑体" panose="02010609060101010101" charset="-122"/>
                <a:cs typeface="黑体" panose="02010609060101010101" charset="-122"/>
              </a:rPr>
              <a:t>《马克思恩格斯文集》第八卷</a:t>
            </a:r>
            <a:endParaRPr lang="zh-CN" altLang="en-US" sz="2400" b="1">
              <a:latin typeface="黑体" panose="02010609060101010101" charset="-122"/>
              <a:ea typeface="黑体" panose="02010609060101010101" charset="-122"/>
              <a:cs typeface="黑体" panose="02010609060101010101" charset="-122"/>
            </a:endParaRPr>
          </a:p>
        </p:txBody>
      </p:sp>
      <p:sp>
        <p:nvSpPr>
          <p:cNvPr id="14" name="TextBox 2"/>
          <p:cNvSpPr txBox="1">
            <a:spLocks noChangeArrowheads="1"/>
          </p:cNvSpPr>
          <p:nvPr/>
        </p:nvSpPr>
        <p:spPr bwMode="auto">
          <a:xfrm>
            <a:off x="2938145" y="3792220"/>
            <a:ext cx="8225790" cy="1585595"/>
          </a:xfrm>
          <a:prstGeom prst="rect">
            <a:avLst/>
          </a:prstGeom>
          <a:solidFill>
            <a:schemeClr val="accent2">
              <a:lumMod val="20000"/>
              <a:lumOff val="80000"/>
            </a:schemeClr>
          </a:solidFill>
          <a:ln w="28575">
            <a:solidFill>
              <a:schemeClr val="accent6">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fontAlgn="auto" hangingPunct="1">
              <a:lnSpc>
                <a:spcPct val="135000"/>
              </a:lnSpc>
            </a:pP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『设计意图』</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加深对马克思主义唯物史观的认识；介绍</a:t>
            </a:r>
            <a:r>
              <a:rPr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史学研究的新成果</a:t>
            </a:r>
            <a:r>
              <a:rPr lang="zh-CN"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（新航路开辟是世界历史形成过程中的转折点，是世界近代史的开端）</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  </a:t>
            </a:r>
            <a:endPar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cxnSp>
        <p:nvCxnSpPr>
          <p:cNvPr id="10" name="直接连接符 9"/>
          <p:cNvCxnSpPr/>
          <p:nvPr/>
        </p:nvCxnSpPr>
        <p:spPr>
          <a:xfrm flipV="1">
            <a:off x="1431290" y="801370"/>
            <a:ext cx="9959340" cy="55245"/>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sp>
        <p:nvSpPr>
          <p:cNvPr id="5" name="横卷形 4"/>
          <p:cNvSpPr/>
          <p:nvPr/>
        </p:nvSpPr>
        <p:spPr>
          <a:xfrm>
            <a:off x="1431290" y="103505"/>
            <a:ext cx="1945005" cy="828040"/>
          </a:xfrm>
          <a:prstGeom prst="horizontalScroll">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latin typeface="微软雅黑" panose="020B0503020204020204" charset="-122"/>
                <a:ea typeface="微软雅黑" panose="020B0503020204020204" charset="-122"/>
                <a:cs typeface="微软雅黑" panose="020B0503020204020204" charset="-122"/>
              </a:rPr>
              <a:t>说 课 流 程</a:t>
            </a:r>
            <a:endParaRPr lang="zh-CN" altLang="en-US" sz="2400" b="1"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菱形 5"/>
          <p:cNvSpPr/>
          <p:nvPr/>
        </p:nvSpPr>
        <p:spPr>
          <a:xfrm>
            <a:off x="1385570" y="1856740"/>
            <a:ext cx="637540" cy="609600"/>
          </a:xfrm>
          <a:prstGeom prst="diamond">
            <a:avLst/>
          </a:prstGeom>
          <a:solidFill>
            <a:schemeClr val="accent1">
              <a:lumMod val="60000"/>
              <a:lumOff val="40000"/>
            </a:schemeClr>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solidFill>
                  <a:srgbClr val="FF0000"/>
                </a:solidFill>
                <a:latin typeface="微软雅黑" panose="020B0503020204020204" charset="-122"/>
                <a:ea typeface="微软雅黑" panose="020B0503020204020204" charset="-122"/>
              </a:rPr>
              <a:t>2</a:t>
            </a:r>
            <a:endParaRPr lang="zh-CN" altLang="en-US" sz="2400" b="1" dirty="0">
              <a:solidFill>
                <a:srgbClr val="FF0000"/>
              </a:solidFill>
              <a:latin typeface="微软雅黑" panose="020B0503020204020204" charset="-122"/>
              <a:ea typeface="微软雅黑" panose="020B0503020204020204" charset="-122"/>
            </a:endParaRPr>
          </a:p>
        </p:txBody>
      </p:sp>
      <p:sp>
        <p:nvSpPr>
          <p:cNvPr id="15" name="菱形 14"/>
          <p:cNvSpPr/>
          <p:nvPr/>
        </p:nvSpPr>
        <p:spPr>
          <a:xfrm>
            <a:off x="1383030" y="1083945"/>
            <a:ext cx="602615" cy="581025"/>
          </a:xfrm>
          <a:prstGeom prst="diamond">
            <a:avLst/>
          </a:prstGeom>
          <a:solidFill>
            <a:srgbClr val="D5683F"/>
          </a:solidFill>
          <a:ln>
            <a:solidFill>
              <a:schemeClr val="accent5"/>
            </a:solidFill>
          </a:ln>
          <a:effectLst>
            <a:outerShdw blurRad="50800" dist="38100" dir="2700000" algn="tl" rotWithShape="0">
              <a:prstClr val="black">
                <a:alpha val="40000"/>
              </a:prst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smtClean="0">
                <a:solidFill>
                  <a:srgbClr val="FF0000"/>
                </a:solidFill>
                <a:latin typeface="黑体" panose="02010609060101010101" charset="-122"/>
                <a:ea typeface="黑体" panose="02010609060101010101" charset="-122"/>
              </a:rPr>
              <a:t>1</a:t>
            </a:r>
            <a:endParaRPr lang="zh-CN" altLang="en-US" sz="2400" b="1" dirty="0">
              <a:solidFill>
                <a:srgbClr val="FF0000"/>
              </a:solidFill>
              <a:latin typeface="黑体" panose="02010609060101010101" charset="-122"/>
              <a:ea typeface="黑体" panose="02010609060101010101" charset="-122"/>
            </a:endParaRPr>
          </a:p>
        </p:txBody>
      </p:sp>
      <p:sp>
        <p:nvSpPr>
          <p:cNvPr id="16" name="菱形 15"/>
          <p:cNvSpPr/>
          <p:nvPr/>
        </p:nvSpPr>
        <p:spPr>
          <a:xfrm>
            <a:off x="1422400" y="2597150"/>
            <a:ext cx="615950" cy="557530"/>
          </a:xfrm>
          <a:prstGeom prst="diamond">
            <a:avLst/>
          </a:prstGeom>
          <a:solidFill>
            <a:schemeClr val="accent6">
              <a:lumMod val="40000"/>
              <a:lumOff val="60000"/>
            </a:schemeClr>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smtClean="0">
                <a:solidFill>
                  <a:srgbClr val="FF0000"/>
                </a:solidFill>
                <a:latin typeface="黑体" panose="02010609060101010101" charset="-122"/>
                <a:ea typeface="黑体" panose="02010609060101010101" charset="-122"/>
              </a:rPr>
              <a:t>3</a:t>
            </a:r>
            <a:endParaRPr lang="zh-CN" altLang="en-US" sz="2400" b="1" dirty="0">
              <a:solidFill>
                <a:srgbClr val="FF0000"/>
              </a:solidFill>
              <a:latin typeface="黑体" panose="02010609060101010101" charset="-122"/>
              <a:ea typeface="黑体" panose="02010609060101010101" charset="-122"/>
            </a:endParaRPr>
          </a:p>
        </p:txBody>
      </p:sp>
      <p:sp>
        <p:nvSpPr>
          <p:cNvPr id="17" name="菱形 16"/>
          <p:cNvSpPr/>
          <p:nvPr/>
        </p:nvSpPr>
        <p:spPr>
          <a:xfrm>
            <a:off x="1452880" y="3326130"/>
            <a:ext cx="570865" cy="583565"/>
          </a:xfrm>
          <a:prstGeom prst="diamond">
            <a:avLst/>
          </a:prstGeom>
          <a:solidFill>
            <a:schemeClr val="accent1">
              <a:lumMod val="75000"/>
            </a:schemeClr>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smtClean="0">
                <a:solidFill>
                  <a:srgbClr val="FF0000"/>
                </a:solidFill>
                <a:latin typeface="黑体" panose="02010609060101010101" charset="-122"/>
                <a:ea typeface="黑体" panose="02010609060101010101" charset="-122"/>
              </a:rPr>
              <a:t>4</a:t>
            </a:r>
            <a:endParaRPr lang="zh-CN" altLang="en-US" sz="2400" b="1" dirty="0">
              <a:solidFill>
                <a:srgbClr val="FF0000"/>
              </a:solidFill>
              <a:latin typeface="黑体" panose="02010609060101010101" charset="-122"/>
              <a:ea typeface="黑体" panose="02010609060101010101" charset="-122"/>
            </a:endParaRPr>
          </a:p>
        </p:txBody>
      </p:sp>
      <p:sp>
        <p:nvSpPr>
          <p:cNvPr id="18" name="菱形 17"/>
          <p:cNvSpPr/>
          <p:nvPr/>
        </p:nvSpPr>
        <p:spPr>
          <a:xfrm>
            <a:off x="1422400" y="4115435"/>
            <a:ext cx="600075" cy="544830"/>
          </a:xfrm>
          <a:prstGeom prst="diamond">
            <a:avLst/>
          </a:prstGeom>
          <a:solidFill>
            <a:srgbClr val="2E2318"/>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smtClean="0">
                <a:solidFill>
                  <a:srgbClr val="FF0000"/>
                </a:solidFill>
                <a:latin typeface="黑体" panose="02010609060101010101" charset="-122"/>
                <a:ea typeface="黑体" panose="02010609060101010101" charset="-122"/>
              </a:rPr>
              <a:t>5</a:t>
            </a:r>
            <a:endParaRPr lang="zh-CN" altLang="en-US" sz="2400" b="1" dirty="0">
              <a:solidFill>
                <a:srgbClr val="FF0000"/>
              </a:solidFill>
              <a:latin typeface="黑体" panose="02010609060101010101" charset="-122"/>
              <a:ea typeface="黑体" panose="02010609060101010101" charset="-122"/>
            </a:endParaRPr>
          </a:p>
        </p:txBody>
      </p:sp>
      <p:sp>
        <p:nvSpPr>
          <p:cNvPr id="19" name="圆角矩形 18"/>
          <p:cNvSpPr/>
          <p:nvPr/>
        </p:nvSpPr>
        <p:spPr>
          <a:xfrm>
            <a:off x="2251075" y="1109980"/>
            <a:ext cx="4116070" cy="554990"/>
          </a:xfrm>
          <a:prstGeom prst="roundRect">
            <a:avLst/>
          </a:prstGeom>
          <a:solidFill>
            <a:srgbClr val="D5683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solidFill>
                  <a:schemeClr val="tx1"/>
                </a:solidFill>
                <a:latin typeface="方正粗黑宋简体" panose="02000000000000000000" charset="-122"/>
                <a:ea typeface="方正粗黑宋简体" panose="02000000000000000000" charset="-122"/>
              </a:rPr>
              <a:t>说教学目标</a:t>
            </a:r>
            <a:endParaRPr lang="zh-CN" altLang="en-US" sz="2400" dirty="0">
              <a:solidFill>
                <a:schemeClr val="tx1"/>
              </a:solidFill>
              <a:latin typeface="方正粗黑宋简体" panose="02000000000000000000" charset="-122"/>
              <a:ea typeface="方正粗黑宋简体" panose="02000000000000000000" charset="-122"/>
            </a:endParaRPr>
          </a:p>
        </p:txBody>
      </p:sp>
      <p:sp>
        <p:nvSpPr>
          <p:cNvPr id="2" name="圆角矩形 1"/>
          <p:cNvSpPr/>
          <p:nvPr/>
        </p:nvSpPr>
        <p:spPr>
          <a:xfrm>
            <a:off x="2295525" y="1856740"/>
            <a:ext cx="4071620" cy="5232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solidFill>
                  <a:schemeClr val="tx1"/>
                </a:solidFill>
                <a:latin typeface="方正粗黑宋简体" panose="02000000000000000000" charset="-122"/>
                <a:ea typeface="方正粗黑宋简体" panose="02000000000000000000" charset="-122"/>
              </a:rPr>
              <a:t>说教材内容</a:t>
            </a:r>
            <a:endParaRPr lang="zh-CN" altLang="en-US" sz="2400" dirty="0" smtClean="0">
              <a:solidFill>
                <a:schemeClr val="tx1"/>
              </a:solidFill>
              <a:latin typeface="方正粗黑宋简体" panose="02000000000000000000" charset="-122"/>
              <a:ea typeface="方正粗黑宋简体" panose="02000000000000000000" charset="-122"/>
            </a:endParaRPr>
          </a:p>
        </p:txBody>
      </p:sp>
      <p:sp>
        <p:nvSpPr>
          <p:cNvPr id="21" name="圆角矩形 20"/>
          <p:cNvSpPr/>
          <p:nvPr/>
        </p:nvSpPr>
        <p:spPr>
          <a:xfrm>
            <a:off x="2251075" y="2597150"/>
            <a:ext cx="4116070" cy="55753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solidFill>
                  <a:schemeClr val="tx1"/>
                </a:solidFill>
                <a:latin typeface="方正粗黑宋简体" panose="02000000000000000000" charset="-122"/>
                <a:ea typeface="方正粗黑宋简体" panose="02000000000000000000" charset="-122"/>
              </a:rPr>
              <a:t>说教学方法和学习方法</a:t>
            </a:r>
            <a:endParaRPr lang="zh-CN" altLang="en-US" sz="2400" dirty="0" smtClean="0">
              <a:solidFill>
                <a:schemeClr val="tx1"/>
              </a:solidFill>
              <a:latin typeface="方正粗黑宋简体" panose="02000000000000000000" charset="-122"/>
              <a:ea typeface="方正粗黑宋简体" panose="02000000000000000000" charset="-122"/>
            </a:endParaRPr>
          </a:p>
        </p:txBody>
      </p:sp>
      <p:sp>
        <p:nvSpPr>
          <p:cNvPr id="22" name="圆角矩形 21"/>
          <p:cNvSpPr/>
          <p:nvPr/>
        </p:nvSpPr>
        <p:spPr>
          <a:xfrm>
            <a:off x="2295525" y="3383280"/>
            <a:ext cx="4071620" cy="51879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latin typeface="方正粗黑宋简体" panose="02000000000000000000" charset="-122"/>
                <a:ea typeface="方正粗黑宋简体" panose="02000000000000000000" charset="-122"/>
              </a:rPr>
              <a:t>说教学重难点</a:t>
            </a:r>
            <a:endParaRPr lang="zh-CN" altLang="en-US" sz="2400" dirty="0" smtClean="0">
              <a:latin typeface="方正粗黑宋简体" panose="02000000000000000000" charset="-122"/>
              <a:ea typeface="方正粗黑宋简体" panose="02000000000000000000" charset="-122"/>
            </a:endParaRPr>
          </a:p>
        </p:txBody>
      </p:sp>
      <p:sp>
        <p:nvSpPr>
          <p:cNvPr id="23" name="圆角矩形 22"/>
          <p:cNvSpPr/>
          <p:nvPr/>
        </p:nvSpPr>
        <p:spPr>
          <a:xfrm>
            <a:off x="2251075" y="4104005"/>
            <a:ext cx="4116705" cy="545465"/>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latin typeface="方正粗黑宋简体" panose="02000000000000000000" charset="-122"/>
                <a:ea typeface="方正粗黑宋简体" panose="02000000000000000000" charset="-122"/>
              </a:rPr>
              <a:t>说板书设计</a:t>
            </a:r>
            <a:endParaRPr lang="zh-CN" altLang="en-US" sz="2400" dirty="0" smtClean="0">
              <a:latin typeface="方正粗黑宋简体" panose="02000000000000000000" charset="-122"/>
              <a:ea typeface="方正粗黑宋简体" panose="02000000000000000000" charset="-122"/>
            </a:endParaRPr>
          </a:p>
        </p:txBody>
      </p:sp>
      <p:sp>
        <p:nvSpPr>
          <p:cNvPr id="3" name="菱形 2"/>
          <p:cNvSpPr/>
          <p:nvPr/>
        </p:nvSpPr>
        <p:spPr>
          <a:xfrm>
            <a:off x="1452880" y="4826000"/>
            <a:ext cx="601345" cy="618490"/>
          </a:xfrm>
          <a:prstGeom prst="diamond">
            <a:avLst/>
          </a:prstGeom>
          <a:solidFill>
            <a:schemeClr val="accent6"/>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dirty="0" smtClean="0">
                <a:solidFill>
                  <a:srgbClr val="FF0000"/>
                </a:solidFill>
                <a:latin typeface="黑体" panose="02010609060101010101" charset="-122"/>
                <a:ea typeface="黑体" panose="02010609060101010101" charset="-122"/>
              </a:rPr>
              <a:t>6</a:t>
            </a:r>
            <a:endParaRPr lang="en-US" sz="2400" b="1" dirty="0">
              <a:solidFill>
                <a:srgbClr val="FF0000"/>
              </a:solidFill>
              <a:latin typeface="黑体" panose="02010609060101010101" charset="-122"/>
              <a:ea typeface="黑体" panose="02010609060101010101" charset="-122"/>
            </a:endParaRPr>
          </a:p>
        </p:txBody>
      </p:sp>
      <p:sp>
        <p:nvSpPr>
          <p:cNvPr id="4" name="圆角矩形 3"/>
          <p:cNvSpPr/>
          <p:nvPr/>
        </p:nvSpPr>
        <p:spPr>
          <a:xfrm>
            <a:off x="2251075" y="5608320"/>
            <a:ext cx="4196715" cy="541020"/>
          </a:xfrm>
          <a:prstGeom prst="roundRect">
            <a:avLst/>
          </a:prstGeom>
          <a:solidFill>
            <a:srgbClr val="EEA14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solidFill>
                  <a:schemeClr val="bg1"/>
                </a:solidFill>
                <a:latin typeface="方正粗黑宋简体" panose="02000000000000000000" charset="-122"/>
                <a:ea typeface="方正粗黑宋简体" panose="02000000000000000000" charset="-122"/>
              </a:rPr>
              <a:t>说课堂小结</a:t>
            </a:r>
            <a:endParaRPr lang="en-US" altLang="zh-CN" sz="2400" dirty="0" smtClean="0">
              <a:solidFill>
                <a:schemeClr val="bg1"/>
              </a:solidFill>
              <a:latin typeface="方正粗黑宋简体" panose="02000000000000000000" charset="-122"/>
              <a:ea typeface="方正粗黑宋简体" panose="02000000000000000000" charset="-122"/>
            </a:endParaRPr>
          </a:p>
        </p:txBody>
      </p:sp>
      <p:sp>
        <p:nvSpPr>
          <p:cNvPr id="56" name="菱形 55"/>
          <p:cNvSpPr/>
          <p:nvPr/>
        </p:nvSpPr>
        <p:spPr>
          <a:xfrm>
            <a:off x="1437640" y="5585460"/>
            <a:ext cx="601345" cy="618490"/>
          </a:xfrm>
          <a:prstGeom prst="diamond">
            <a:avLst/>
          </a:prstGeom>
          <a:solidFill>
            <a:srgbClr val="EEA149"/>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dirty="0">
                <a:solidFill>
                  <a:srgbClr val="FF0000"/>
                </a:solidFill>
                <a:latin typeface="黑体" panose="02010609060101010101" charset="-122"/>
                <a:ea typeface="黑体" panose="02010609060101010101" charset="-122"/>
              </a:rPr>
              <a:t>7</a:t>
            </a:r>
            <a:endParaRPr lang="en-US" sz="2400" b="1" dirty="0">
              <a:solidFill>
                <a:srgbClr val="FF0000"/>
              </a:solidFill>
              <a:latin typeface="黑体" panose="02010609060101010101" charset="-122"/>
              <a:ea typeface="黑体" panose="02010609060101010101" charset="-122"/>
            </a:endParaRPr>
          </a:p>
        </p:txBody>
      </p:sp>
      <p:sp>
        <p:nvSpPr>
          <p:cNvPr id="57" name="圆角矩形 56"/>
          <p:cNvSpPr/>
          <p:nvPr/>
        </p:nvSpPr>
        <p:spPr>
          <a:xfrm>
            <a:off x="2295525" y="4864735"/>
            <a:ext cx="4071620" cy="5410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latin typeface="方正粗黑宋简体" panose="02000000000000000000" charset="-122"/>
                <a:ea typeface="方正粗黑宋简体" panose="02000000000000000000" charset="-122"/>
                <a:sym typeface="+mn-ea"/>
              </a:rPr>
              <a:t>说教学过程（教学设计方案）</a:t>
            </a:r>
            <a:endParaRPr lang="zh-CN" altLang="en-US" sz="2400" dirty="0" smtClean="0">
              <a:solidFill>
                <a:schemeClr val="bg1"/>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64" name="组合 63"/>
          <p:cNvGrpSpPr/>
          <p:nvPr/>
        </p:nvGrpSpPr>
        <p:grpSpPr>
          <a:xfrm>
            <a:off x="1431290" y="226060"/>
            <a:ext cx="9959340" cy="618490"/>
            <a:chOff x="2254" y="158"/>
            <a:chExt cx="15684" cy="974"/>
          </a:xfrm>
        </p:grpSpPr>
        <p:cxnSp>
          <p:nvCxnSpPr>
            <p:cNvPr id="10" name="直接连接符 9"/>
            <p:cNvCxnSpPr/>
            <p:nvPr/>
          </p:nvCxnSpPr>
          <p:spPr>
            <a:xfrm flipV="1">
              <a:off x="2254" y="1046"/>
              <a:ext cx="15684" cy="87"/>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2273" y="158"/>
              <a:ext cx="7889" cy="974"/>
              <a:chOff x="2337" y="356"/>
              <a:chExt cx="7889" cy="974"/>
            </a:xfrm>
          </p:grpSpPr>
          <p:sp>
            <p:nvSpPr>
              <p:cNvPr id="22" name="圆角矩形 21"/>
              <p:cNvSpPr/>
              <p:nvPr/>
            </p:nvSpPr>
            <p:spPr>
              <a:xfrm>
                <a:off x="3618" y="392"/>
                <a:ext cx="6609" cy="852"/>
              </a:xfrm>
              <a:prstGeom prst="roundRect">
                <a:avLst/>
              </a:prstGeom>
              <a:solidFill>
                <a:srgbClr val="EEA149"/>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solidFill>
                      <a:schemeClr val="bg1"/>
                    </a:solidFill>
                    <a:latin typeface="方正粗黑宋简体" panose="02000000000000000000" charset="-122"/>
                    <a:ea typeface="方正粗黑宋简体" panose="02000000000000000000" charset="-122"/>
                  </a:rPr>
                  <a:t>说课堂小结</a:t>
                </a:r>
                <a:endParaRPr lang="zh-CN" altLang="en-US" sz="2400" dirty="0" smtClean="0">
                  <a:solidFill>
                    <a:schemeClr val="bg1"/>
                  </a:solidFill>
                  <a:latin typeface="方正粗黑宋简体" panose="02000000000000000000" charset="-122"/>
                  <a:ea typeface="方正粗黑宋简体" panose="02000000000000000000" charset="-122"/>
                </a:endParaRPr>
              </a:p>
            </p:txBody>
          </p:sp>
          <p:sp>
            <p:nvSpPr>
              <p:cNvPr id="56" name="菱形 55"/>
              <p:cNvSpPr/>
              <p:nvPr/>
            </p:nvSpPr>
            <p:spPr>
              <a:xfrm>
                <a:off x="2337" y="356"/>
                <a:ext cx="947" cy="974"/>
              </a:xfrm>
              <a:prstGeom prst="diamond">
                <a:avLst/>
              </a:prstGeom>
              <a:solidFill>
                <a:srgbClr val="EEA149"/>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dirty="0">
                    <a:solidFill>
                      <a:srgbClr val="FF0000"/>
                    </a:solidFill>
                    <a:latin typeface="黑体" panose="02010609060101010101" charset="-122"/>
                    <a:ea typeface="黑体" panose="02010609060101010101" charset="-122"/>
                  </a:rPr>
                  <a:t>7</a:t>
                </a:r>
                <a:endParaRPr lang="en-US" sz="2400" b="1" dirty="0">
                  <a:solidFill>
                    <a:srgbClr val="FF0000"/>
                  </a:solidFill>
                  <a:latin typeface="黑体" panose="02010609060101010101" charset="-122"/>
                  <a:ea typeface="黑体" panose="02010609060101010101" charset="-122"/>
                </a:endParaRPr>
              </a:p>
            </p:txBody>
          </p:sp>
        </p:grpSp>
      </p:grpSp>
      <p:grpSp>
        <p:nvGrpSpPr>
          <p:cNvPr id="63" name="组合 62"/>
          <p:cNvGrpSpPr/>
          <p:nvPr/>
        </p:nvGrpSpPr>
        <p:grpSpPr>
          <a:xfrm>
            <a:off x="494030" y="1586230"/>
            <a:ext cx="11203305" cy="3350260"/>
            <a:chOff x="1100" y="2103"/>
            <a:chExt cx="17643" cy="5276"/>
          </a:xfrm>
        </p:grpSpPr>
        <p:sp>
          <p:nvSpPr>
            <p:cNvPr id="20" name="左大括号 19"/>
            <p:cNvSpPr/>
            <p:nvPr/>
          </p:nvSpPr>
          <p:spPr>
            <a:xfrm>
              <a:off x="5508" y="2383"/>
              <a:ext cx="1987" cy="4645"/>
            </a:xfrm>
            <a:prstGeom prst="leftBrace">
              <a:avLst/>
            </a:prstGeom>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29" name="直接连接符 28"/>
            <p:cNvCxnSpPr/>
            <p:nvPr/>
          </p:nvCxnSpPr>
          <p:spPr>
            <a:xfrm>
              <a:off x="6563" y="4736"/>
              <a:ext cx="1365" cy="44"/>
            </a:xfrm>
            <a:prstGeom prst="line">
              <a:avLst/>
            </a:prstGeom>
            <a:ln w="127000" cmpd="thickThin">
              <a:solidFill>
                <a:schemeClr val="accent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1100" y="3786"/>
              <a:ext cx="4292" cy="1940"/>
              <a:chOff x="1077" y="3787"/>
              <a:chExt cx="4292" cy="1940"/>
            </a:xfrm>
          </p:grpSpPr>
          <p:sp>
            <p:nvSpPr>
              <p:cNvPr id="7" name="流程图: 可选过程 6"/>
              <p:cNvSpPr/>
              <p:nvPr/>
            </p:nvSpPr>
            <p:spPr>
              <a:xfrm>
                <a:off x="1077" y="3787"/>
                <a:ext cx="4168" cy="194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nvSpPr>
            <p:spPr>
              <a:xfrm>
                <a:off x="1083" y="4361"/>
                <a:ext cx="4287" cy="725"/>
              </a:xfrm>
              <a:prstGeom prst="rect">
                <a:avLst/>
              </a:prstGeom>
              <a:noFill/>
            </p:spPr>
            <p:txBody>
              <a:bodyPr wrap="square" rtlCol="0">
                <a:spAutoFit/>
              </a:bodyPr>
              <a:p>
                <a:r>
                  <a:rPr lang="zh-CN" altLang="en-US" sz="2400" b="1">
                    <a:latin typeface="黑体" panose="02010609060101010101" charset="-122"/>
                    <a:ea typeface="黑体" panose="02010609060101010101" charset="-122"/>
                  </a:rPr>
                  <a:t>多元文明世界格局</a:t>
                </a:r>
                <a:endParaRPr lang="zh-CN" altLang="en-US" sz="2400" b="1">
                  <a:latin typeface="黑体" panose="02010609060101010101" charset="-122"/>
                  <a:ea typeface="黑体" panose="02010609060101010101" charset="-122"/>
                </a:endParaRPr>
              </a:p>
            </p:txBody>
          </p:sp>
        </p:grpSp>
        <p:grpSp>
          <p:nvGrpSpPr>
            <p:cNvPr id="60" name="组合 59"/>
            <p:cNvGrpSpPr/>
            <p:nvPr/>
          </p:nvGrpSpPr>
          <p:grpSpPr>
            <a:xfrm>
              <a:off x="7959" y="2103"/>
              <a:ext cx="4800" cy="1376"/>
              <a:chOff x="7959" y="2103"/>
              <a:chExt cx="4800" cy="1376"/>
            </a:xfrm>
          </p:grpSpPr>
          <p:sp>
            <p:nvSpPr>
              <p:cNvPr id="44" name="流程图: 可选过程 43"/>
              <p:cNvSpPr/>
              <p:nvPr/>
            </p:nvSpPr>
            <p:spPr>
              <a:xfrm>
                <a:off x="7959" y="2103"/>
                <a:ext cx="4801" cy="137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文本框 45"/>
              <p:cNvSpPr txBox="1"/>
              <p:nvPr/>
            </p:nvSpPr>
            <p:spPr>
              <a:xfrm>
                <a:off x="8025" y="2155"/>
                <a:ext cx="4461" cy="1307"/>
              </a:xfrm>
              <a:prstGeom prst="rect">
                <a:avLst/>
              </a:prstGeom>
              <a:noFill/>
            </p:spPr>
            <p:txBody>
              <a:bodyPr wrap="square" rtlCol="0">
                <a:spAutoFit/>
              </a:bodyPr>
              <a:p>
                <a:r>
                  <a:rPr lang="zh-CN" altLang="en-US" sz="2400" b="1">
                    <a:latin typeface="楷体" panose="02010609060101010101" charset="-122"/>
                    <a:ea typeface="楷体" panose="02010609060101010101" charset="-122"/>
                  </a:rPr>
                  <a:t>人文地理的变化</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自然环境的变化</a:t>
                </a:r>
                <a:endParaRPr lang="zh-CN" altLang="en-US" sz="2400" b="1">
                  <a:latin typeface="楷体" panose="02010609060101010101" charset="-122"/>
                  <a:ea typeface="楷体" panose="02010609060101010101" charset="-122"/>
                </a:endParaRPr>
              </a:p>
            </p:txBody>
          </p:sp>
        </p:grpSp>
        <p:grpSp>
          <p:nvGrpSpPr>
            <p:cNvPr id="61" name="组合 60"/>
            <p:cNvGrpSpPr/>
            <p:nvPr/>
          </p:nvGrpSpPr>
          <p:grpSpPr>
            <a:xfrm>
              <a:off x="8026" y="4070"/>
              <a:ext cx="4734" cy="1376"/>
              <a:chOff x="8026" y="4070"/>
              <a:chExt cx="4734" cy="1376"/>
            </a:xfrm>
          </p:grpSpPr>
          <p:sp>
            <p:nvSpPr>
              <p:cNvPr id="47" name="流程图: 可选过程 46"/>
              <p:cNvSpPr/>
              <p:nvPr/>
            </p:nvSpPr>
            <p:spPr>
              <a:xfrm>
                <a:off x="8026" y="4070"/>
                <a:ext cx="4734" cy="137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文本框 49"/>
              <p:cNvSpPr txBox="1"/>
              <p:nvPr/>
            </p:nvSpPr>
            <p:spPr>
              <a:xfrm>
                <a:off x="8156" y="4070"/>
                <a:ext cx="4330" cy="1307"/>
              </a:xfrm>
              <a:prstGeom prst="rect">
                <a:avLst/>
              </a:prstGeom>
              <a:noFill/>
            </p:spPr>
            <p:txBody>
              <a:bodyPr wrap="square" rtlCol="0">
                <a:spAutoFit/>
              </a:bodyPr>
              <a:p>
                <a:r>
                  <a:rPr lang="zh-CN" altLang="en-US" sz="2400" b="1">
                    <a:latin typeface="楷体" panose="02010609060101010101" charset="-122"/>
                    <a:ea typeface="楷体" panose="02010609060101010101" charset="-122"/>
                  </a:rPr>
                  <a:t>以欧洲为中心的</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经济格局开始凸显</a:t>
                </a:r>
                <a:endParaRPr lang="zh-CN" altLang="en-US" sz="2400" b="1">
                  <a:latin typeface="楷体" panose="02010609060101010101" charset="-122"/>
                  <a:ea typeface="楷体" panose="02010609060101010101" charset="-122"/>
                </a:endParaRPr>
              </a:p>
            </p:txBody>
          </p:sp>
        </p:grpSp>
        <p:grpSp>
          <p:nvGrpSpPr>
            <p:cNvPr id="62" name="组合 61"/>
            <p:cNvGrpSpPr/>
            <p:nvPr/>
          </p:nvGrpSpPr>
          <p:grpSpPr>
            <a:xfrm>
              <a:off x="8047" y="6003"/>
              <a:ext cx="4869" cy="1376"/>
              <a:chOff x="8047" y="6003"/>
              <a:chExt cx="4869" cy="1376"/>
            </a:xfrm>
          </p:grpSpPr>
          <p:sp>
            <p:nvSpPr>
              <p:cNvPr id="48" name="流程图: 可选过程 47"/>
              <p:cNvSpPr/>
              <p:nvPr/>
            </p:nvSpPr>
            <p:spPr>
              <a:xfrm>
                <a:off x="8047" y="6003"/>
                <a:ext cx="4713" cy="137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文本框 50"/>
              <p:cNvSpPr txBox="1"/>
              <p:nvPr/>
            </p:nvSpPr>
            <p:spPr>
              <a:xfrm>
                <a:off x="8282" y="6028"/>
                <a:ext cx="4634" cy="1307"/>
              </a:xfrm>
              <a:prstGeom prst="rect">
                <a:avLst/>
              </a:prstGeom>
              <a:noFill/>
            </p:spPr>
            <p:txBody>
              <a:bodyPr wrap="square" rtlCol="0">
                <a:spAutoFit/>
              </a:bodyPr>
              <a:p>
                <a:r>
                  <a:rPr lang="zh-CN" altLang="en-US" sz="2400" b="1">
                    <a:latin typeface="楷体" panose="02010609060101010101" charset="-122"/>
                    <a:ea typeface="楷体" panose="02010609060101010101" charset="-122"/>
                  </a:rPr>
                  <a:t>以欧洲为中心的</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政治格局开始出现</a:t>
                </a:r>
                <a:endParaRPr lang="zh-CN" altLang="en-US" sz="2400" b="1">
                  <a:latin typeface="楷体" panose="02010609060101010101" charset="-122"/>
                  <a:ea typeface="楷体" panose="02010609060101010101" charset="-122"/>
                </a:endParaRPr>
              </a:p>
            </p:txBody>
          </p:sp>
        </p:grpSp>
        <p:sp>
          <p:nvSpPr>
            <p:cNvPr id="53" name="右大括号 52"/>
            <p:cNvSpPr/>
            <p:nvPr/>
          </p:nvSpPr>
          <p:spPr>
            <a:xfrm>
              <a:off x="12938" y="2382"/>
              <a:ext cx="1765" cy="4748"/>
            </a:xfrm>
            <a:prstGeom prst="rightBrace">
              <a:avLst/>
            </a:prstGeom>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59" name="组合 58"/>
            <p:cNvGrpSpPr/>
            <p:nvPr/>
          </p:nvGrpSpPr>
          <p:grpSpPr>
            <a:xfrm>
              <a:off x="14987" y="3660"/>
              <a:ext cx="3756" cy="1940"/>
              <a:chOff x="14987" y="3660"/>
              <a:chExt cx="3756" cy="1940"/>
            </a:xfrm>
          </p:grpSpPr>
          <p:sp>
            <p:nvSpPr>
              <p:cNvPr id="54" name="流程图: 可选过程 53"/>
              <p:cNvSpPr/>
              <p:nvPr/>
            </p:nvSpPr>
            <p:spPr>
              <a:xfrm>
                <a:off x="14987" y="3660"/>
                <a:ext cx="3757" cy="194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文本框 54"/>
              <p:cNvSpPr txBox="1"/>
              <p:nvPr/>
            </p:nvSpPr>
            <p:spPr>
              <a:xfrm>
                <a:off x="15220" y="3980"/>
                <a:ext cx="3427" cy="1307"/>
              </a:xfrm>
              <a:prstGeom prst="rect">
                <a:avLst/>
              </a:prstGeom>
              <a:noFill/>
            </p:spPr>
            <p:txBody>
              <a:bodyPr wrap="square" rtlCol="0">
                <a:spAutoFit/>
              </a:bodyPr>
              <a:p>
                <a:r>
                  <a:rPr lang="en-US" altLang="zh-CN" sz="2400" b="1">
                    <a:latin typeface="黑体" panose="02010609060101010101" charset="-122"/>
                    <a:ea typeface="黑体" panose="02010609060101010101" charset="-122"/>
                  </a:rPr>
                  <a:t> </a:t>
                </a:r>
                <a:r>
                  <a:rPr lang="zh-CN" altLang="en-US" sz="2400" b="1">
                    <a:latin typeface="黑体" panose="02010609060101010101" charset="-122"/>
                    <a:ea typeface="黑体" panose="02010609060101010101" charset="-122"/>
                  </a:rPr>
                  <a:t>人类社会从</a:t>
                </a:r>
                <a:endParaRPr lang="zh-CN" altLang="en-US" sz="2400" b="1">
                  <a:latin typeface="黑体" panose="02010609060101010101" charset="-122"/>
                  <a:ea typeface="黑体" panose="02010609060101010101" charset="-122"/>
                </a:endParaRPr>
              </a:p>
              <a:p>
                <a:r>
                  <a:rPr lang="zh-CN" altLang="en-US" sz="2400" b="1">
                    <a:latin typeface="黑体" panose="02010609060101010101" charset="-122"/>
                    <a:ea typeface="黑体" panose="02010609060101010101" charset="-122"/>
                  </a:rPr>
                  <a:t>分散走向整体</a:t>
                </a:r>
                <a:endParaRPr lang="zh-CN" altLang="en-US" sz="2400" b="1">
                  <a:latin typeface="黑体" panose="02010609060101010101" charset="-122"/>
                  <a:ea typeface="黑体" panose="02010609060101010101"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TextBox 3"/>
          <p:cNvSpPr txBox="1">
            <a:spLocks noChangeArrowheads="1"/>
          </p:cNvSpPr>
          <p:nvPr/>
        </p:nvSpPr>
        <p:spPr bwMode="auto">
          <a:xfrm>
            <a:off x="1027959" y="1114629"/>
            <a:ext cx="1013587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65430" indent="-265430"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fontAlgn="auto">
              <a:lnSpc>
                <a:spcPct val="150000"/>
              </a:lnSpc>
            </a:pPr>
            <a:r>
              <a:rPr lang="en-US" altLang="zh-CN" sz="2400" b="1" dirty="0">
                <a:latin typeface="隶书" panose="02010509060101010101" charset="-122"/>
                <a:ea typeface="隶书" panose="02010509060101010101" charset="-122"/>
                <a:cs typeface="隶书" panose="02010509060101010101" charset="-122"/>
                <a:sym typeface="+mn-ea"/>
              </a:rPr>
              <a:t>1.</a:t>
            </a:r>
            <a:r>
              <a:rPr lang="zh-CN" altLang="en-US" sz="2400" b="1" dirty="0">
                <a:latin typeface="隶书" panose="02010509060101010101" charset="-122"/>
                <a:ea typeface="隶书" panose="02010509060101010101" charset="-122"/>
                <a:cs typeface="隶书" panose="02010509060101010101" charset="-122"/>
                <a:sym typeface="+mn-ea"/>
              </a:rPr>
              <a:t>［美］艾尔弗雷德</a:t>
            </a:r>
            <a:r>
              <a:rPr lang="en-US" altLang="zh-CN" sz="2400" b="1" dirty="0">
                <a:latin typeface="隶书" panose="02010509060101010101" charset="-122"/>
                <a:ea typeface="隶书" panose="02010509060101010101" charset="-122"/>
                <a:cs typeface="隶书" panose="02010509060101010101" charset="-122"/>
                <a:sym typeface="+mn-ea"/>
              </a:rPr>
              <a:t>.W.</a:t>
            </a:r>
            <a:r>
              <a:rPr lang="zh-CN" altLang="en-US" sz="2400" b="1" dirty="0">
                <a:latin typeface="隶书" panose="02010509060101010101" charset="-122"/>
                <a:ea typeface="隶书" panose="02010509060101010101" charset="-122"/>
                <a:cs typeface="隶书" panose="02010509060101010101" charset="-122"/>
                <a:sym typeface="+mn-ea"/>
              </a:rPr>
              <a:t>克罗斯比著，郑明萱译：《哥伦布大交换：</a:t>
            </a:r>
            <a:r>
              <a:rPr lang="en-US" altLang="zh-CN" sz="2400" b="1" dirty="0">
                <a:latin typeface="隶书" panose="02010509060101010101" charset="-122"/>
                <a:ea typeface="隶书" panose="02010509060101010101" charset="-122"/>
                <a:cs typeface="隶书" panose="02010509060101010101" charset="-122"/>
                <a:sym typeface="+mn-ea"/>
              </a:rPr>
              <a:t>1492</a:t>
            </a:r>
            <a:r>
              <a:rPr lang="zh-CN" altLang="en-US" sz="2400" b="1" dirty="0">
                <a:latin typeface="隶书" panose="02010509060101010101" charset="-122"/>
                <a:ea typeface="隶书" panose="02010509060101010101" charset="-122"/>
                <a:cs typeface="隶书" panose="02010509060101010101" charset="-122"/>
                <a:sym typeface="+mn-ea"/>
              </a:rPr>
              <a:t>年</a:t>
            </a:r>
            <a:endParaRPr lang="zh-CN" altLang="en-US" sz="2400" b="1" dirty="0">
              <a:latin typeface="隶书" panose="02010509060101010101" charset="-122"/>
              <a:ea typeface="隶书" panose="02010509060101010101" charset="-122"/>
              <a:cs typeface="隶书" panose="02010509060101010101" charset="-122"/>
              <a:sym typeface="+mn-ea"/>
            </a:endParaRPr>
          </a:p>
          <a:p>
            <a:pPr algn="l" fontAlgn="auto">
              <a:lnSpc>
                <a:spcPct val="150000"/>
              </a:lnSpc>
            </a:pPr>
            <a:r>
              <a:rPr lang="zh-CN" altLang="en-US" sz="2400" b="1" dirty="0">
                <a:latin typeface="隶书" panose="02010509060101010101" charset="-122"/>
                <a:ea typeface="隶书" panose="02010509060101010101" charset="-122"/>
                <a:cs typeface="隶书" panose="02010509060101010101" charset="-122"/>
                <a:sym typeface="+mn-ea"/>
              </a:rPr>
              <a:t>以后的生物影响和文化冲击》</a:t>
            </a:r>
            <a:endParaRPr lang="zh-CN" altLang="en-US" sz="800" b="1" dirty="0">
              <a:solidFill>
                <a:schemeClr val="tx1"/>
              </a:solidFill>
              <a:latin typeface="隶书" panose="02010509060101010101" charset="-122"/>
              <a:ea typeface="隶书" panose="02010509060101010101" charset="-122"/>
              <a:cs typeface="隶书" panose="02010509060101010101" charset="-122"/>
              <a:sym typeface="+mn-ea"/>
            </a:endParaRPr>
          </a:p>
          <a:p>
            <a:pPr algn="l" fontAlgn="auto">
              <a:lnSpc>
                <a:spcPct val="150000"/>
              </a:lnSpc>
            </a:pPr>
            <a:r>
              <a:rPr lang="en-US" altLang="zh-CN" sz="2400" b="1" dirty="0">
                <a:latin typeface="隶书" panose="02010509060101010101" charset="-122"/>
                <a:ea typeface="隶书" panose="02010509060101010101" charset="-122"/>
                <a:cs typeface="隶书" panose="02010509060101010101" charset="-122"/>
                <a:sym typeface="+mn-ea"/>
              </a:rPr>
              <a:t>2.</a:t>
            </a:r>
            <a:r>
              <a:rPr sz="2400" b="1" dirty="0">
                <a:latin typeface="隶书" panose="02010509060101010101" charset="-122"/>
                <a:ea typeface="隶书" panose="02010509060101010101" charset="-122"/>
                <a:cs typeface="隶书" panose="02010509060101010101" charset="-122"/>
                <a:sym typeface="+mn-ea"/>
              </a:rPr>
              <a:t>电影：迈克尔.曼导演的《最后的莫希干人》</a:t>
            </a:r>
            <a:endParaRPr sz="2400" b="1" dirty="0">
              <a:latin typeface="隶书" panose="02010509060101010101" charset="-122"/>
              <a:ea typeface="隶书" panose="02010509060101010101" charset="-122"/>
              <a:cs typeface="隶书" panose="02010509060101010101" charset="-122"/>
              <a:sym typeface="+mn-ea"/>
            </a:endParaRPr>
          </a:p>
          <a:p>
            <a:pPr algn="l" fontAlgn="auto">
              <a:lnSpc>
                <a:spcPct val="150000"/>
              </a:lnSpc>
            </a:pPr>
            <a:r>
              <a:rPr sz="2400" b="1" dirty="0">
                <a:latin typeface="隶书" panose="02010509060101010101" charset="-122"/>
                <a:ea typeface="隶书" panose="02010509060101010101" charset="-122"/>
                <a:cs typeface="隶书" panose="02010509060101010101" charset="-122"/>
                <a:sym typeface="+mn-ea"/>
              </a:rPr>
              <a:t>        韦斯利.拉格尔斯导演的《壮志千秋》 </a:t>
            </a:r>
            <a:endParaRPr sz="2400" b="1" dirty="0">
              <a:latin typeface="隶书" panose="02010509060101010101" charset="-122"/>
              <a:ea typeface="隶书" panose="02010509060101010101" charset="-122"/>
              <a:cs typeface="隶书" panose="02010509060101010101" charset="-122"/>
              <a:sym typeface="+mn-ea"/>
            </a:endParaRPr>
          </a:p>
        </p:txBody>
      </p:sp>
      <p:grpSp>
        <p:nvGrpSpPr>
          <p:cNvPr id="8" name="组合 7"/>
          <p:cNvGrpSpPr/>
          <p:nvPr/>
        </p:nvGrpSpPr>
        <p:grpSpPr>
          <a:xfrm>
            <a:off x="1431290" y="3963670"/>
            <a:ext cx="8524875" cy="1600200"/>
            <a:chOff x="2669" y="6861"/>
            <a:chExt cx="13425" cy="2520"/>
          </a:xfrm>
        </p:grpSpPr>
        <p:pic>
          <p:nvPicPr>
            <p:cNvPr id="2" name="图片 1" descr="玉米"/>
            <p:cNvPicPr>
              <a:picLocks noChangeAspect="1"/>
            </p:cNvPicPr>
            <p:nvPr/>
          </p:nvPicPr>
          <p:blipFill>
            <a:blip r:embed="rId2"/>
            <a:stretch>
              <a:fillRect/>
            </a:stretch>
          </p:blipFill>
          <p:spPr>
            <a:xfrm>
              <a:off x="2669" y="6862"/>
              <a:ext cx="1988" cy="2519"/>
            </a:xfrm>
            <a:prstGeom prst="rect">
              <a:avLst/>
            </a:prstGeom>
            <a:solidFill>
              <a:schemeClr val="accent2"/>
            </a:solidFill>
            <a:ln w="28575">
              <a:solidFill>
                <a:srgbClr val="0070C0"/>
              </a:solidFill>
            </a:ln>
          </p:spPr>
        </p:pic>
        <p:pic>
          <p:nvPicPr>
            <p:cNvPr id="3" name="图片 2" descr="马铃薯2"/>
            <p:cNvPicPr>
              <a:picLocks noChangeAspect="1"/>
            </p:cNvPicPr>
            <p:nvPr/>
          </p:nvPicPr>
          <p:blipFill>
            <a:blip r:embed="rId3"/>
            <a:stretch>
              <a:fillRect/>
            </a:stretch>
          </p:blipFill>
          <p:spPr>
            <a:xfrm>
              <a:off x="6566" y="6887"/>
              <a:ext cx="1888" cy="2494"/>
            </a:xfrm>
            <a:prstGeom prst="rect">
              <a:avLst/>
            </a:prstGeom>
            <a:solidFill>
              <a:schemeClr val="accent2"/>
            </a:solidFill>
            <a:ln w="28575">
              <a:solidFill>
                <a:srgbClr val="0070C0"/>
              </a:solidFill>
            </a:ln>
          </p:spPr>
        </p:pic>
        <p:pic>
          <p:nvPicPr>
            <p:cNvPr id="4" name="图片 3" descr="可可豆"/>
            <p:cNvPicPr>
              <a:picLocks noChangeAspect="1"/>
            </p:cNvPicPr>
            <p:nvPr/>
          </p:nvPicPr>
          <p:blipFill>
            <a:blip r:embed="rId4"/>
            <a:stretch>
              <a:fillRect/>
            </a:stretch>
          </p:blipFill>
          <p:spPr>
            <a:xfrm>
              <a:off x="10473" y="6861"/>
              <a:ext cx="1873" cy="2520"/>
            </a:xfrm>
            <a:prstGeom prst="rect">
              <a:avLst/>
            </a:prstGeom>
            <a:solidFill>
              <a:schemeClr val="accent2"/>
            </a:solidFill>
            <a:ln w="28575">
              <a:solidFill>
                <a:srgbClr val="0070C0"/>
              </a:solidFill>
            </a:ln>
          </p:spPr>
        </p:pic>
        <p:pic>
          <p:nvPicPr>
            <p:cNvPr id="6" name="图片 5" descr="烟草2"/>
            <p:cNvPicPr>
              <a:picLocks noChangeAspect="1"/>
            </p:cNvPicPr>
            <p:nvPr/>
          </p:nvPicPr>
          <p:blipFill>
            <a:blip r:embed="rId5"/>
            <a:stretch>
              <a:fillRect/>
            </a:stretch>
          </p:blipFill>
          <p:spPr>
            <a:xfrm>
              <a:off x="14326" y="6874"/>
              <a:ext cx="1769" cy="2494"/>
            </a:xfrm>
            <a:prstGeom prst="rect">
              <a:avLst/>
            </a:prstGeom>
            <a:solidFill>
              <a:schemeClr val="accent2"/>
            </a:solidFill>
            <a:ln w="28575">
              <a:solidFill>
                <a:srgbClr val="0070C0"/>
              </a:solidFill>
            </a:ln>
          </p:spPr>
        </p:pic>
      </p:grpSp>
      <p:sp>
        <p:nvSpPr>
          <p:cNvPr id="23" name="TextBox 1"/>
          <p:cNvSpPr txBox="1">
            <a:spLocks noChangeArrowheads="1"/>
          </p:cNvSpPr>
          <p:nvPr/>
        </p:nvSpPr>
        <p:spPr bwMode="auto">
          <a:xfrm>
            <a:off x="1484630" y="358140"/>
            <a:ext cx="2421255" cy="46037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sz="2400" b="1" dirty="0">
                <a:solidFill>
                  <a:schemeClr val="bg1"/>
                </a:solidFill>
                <a:latin typeface="微软雅黑" panose="020B0503020204020204" charset="-122"/>
                <a:ea typeface="微软雅黑" panose="020B0503020204020204" charset="-122"/>
                <a:sym typeface="+mn-ea"/>
              </a:rPr>
              <a:t>推荐的课外读物</a:t>
            </a:r>
            <a:endParaRPr lang="zh-CN" altLang="en-US" sz="2400" b="1" dirty="0">
              <a:solidFill>
                <a:schemeClr val="bg1"/>
              </a:solidFill>
              <a:latin typeface="微软雅黑" panose="020B0503020204020204" charset="-122"/>
              <a:ea typeface="微软雅黑" panose="020B0503020204020204" charset="-122"/>
              <a:sym typeface="+mn-ea"/>
            </a:endParaRPr>
          </a:p>
        </p:txBody>
      </p:sp>
      <p:cxnSp>
        <p:nvCxnSpPr>
          <p:cNvPr id="9" name="直接连接符 8"/>
          <p:cNvCxnSpPr/>
          <p:nvPr/>
        </p:nvCxnSpPr>
        <p:spPr>
          <a:xfrm flipV="1">
            <a:off x="1431290" y="801370"/>
            <a:ext cx="9959340" cy="55245"/>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cxnSp>
        <p:nvCxnSpPr>
          <p:cNvPr id="10" name="直接连接符 9"/>
          <p:cNvCxnSpPr/>
          <p:nvPr/>
        </p:nvCxnSpPr>
        <p:spPr>
          <a:xfrm flipV="1">
            <a:off x="1431290" y="801370"/>
            <a:ext cx="9959340" cy="55245"/>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375410" y="231775"/>
            <a:ext cx="4915535" cy="580390"/>
            <a:chOff x="2166" y="365"/>
            <a:chExt cx="7741" cy="914"/>
          </a:xfrm>
        </p:grpSpPr>
        <p:sp>
          <p:nvSpPr>
            <p:cNvPr id="15" name="菱形 14"/>
            <p:cNvSpPr/>
            <p:nvPr/>
          </p:nvSpPr>
          <p:spPr>
            <a:xfrm>
              <a:off x="2166" y="365"/>
              <a:ext cx="949" cy="915"/>
            </a:xfrm>
            <a:prstGeom prst="diamond">
              <a:avLst/>
            </a:prstGeom>
            <a:solidFill>
              <a:srgbClr val="D5683F"/>
            </a:solidFill>
            <a:ln>
              <a:solidFill>
                <a:schemeClr val="accent5"/>
              </a:solidFill>
            </a:ln>
            <a:effectLst>
              <a:outerShdw blurRad="50800" dist="38100" dir="2700000" algn="tl" rotWithShape="0">
                <a:prstClr val="black">
                  <a:alpha val="40000"/>
                </a:prst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smtClean="0">
                  <a:solidFill>
                    <a:srgbClr val="FF0000"/>
                  </a:solidFill>
                  <a:latin typeface="黑体" panose="02010609060101010101" charset="-122"/>
                  <a:ea typeface="黑体" panose="02010609060101010101" charset="-122"/>
                </a:rPr>
                <a:t>1</a:t>
              </a:r>
              <a:endParaRPr lang="zh-CN" altLang="en-US" sz="2400" b="1" dirty="0">
                <a:solidFill>
                  <a:srgbClr val="FF0000"/>
                </a:solidFill>
                <a:latin typeface="黑体" panose="02010609060101010101" charset="-122"/>
                <a:ea typeface="黑体" panose="02010609060101010101" charset="-122"/>
              </a:endParaRPr>
            </a:p>
          </p:txBody>
        </p:sp>
        <p:sp>
          <p:nvSpPr>
            <p:cNvPr id="19" name="圆角矩形 18"/>
            <p:cNvSpPr/>
            <p:nvPr/>
          </p:nvSpPr>
          <p:spPr>
            <a:xfrm>
              <a:off x="3425" y="388"/>
              <a:ext cx="6482" cy="874"/>
            </a:xfrm>
            <a:prstGeom prst="roundRect">
              <a:avLst/>
            </a:prstGeom>
            <a:solidFill>
              <a:srgbClr val="D5683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solidFill>
                    <a:schemeClr val="tx1"/>
                  </a:solidFill>
                  <a:latin typeface="方正粗黑宋简体" panose="02000000000000000000" charset="-122"/>
                  <a:ea typeface="方正粗黑宋简体" panose="02000000000000000000" charset="-122"/>
                </a:rPr>
                <a:t>说教学目标</a:t>
              </a:r>
              <a:endParaRPr lang="zh-CN" altLang="en-US" sz="2400" dirty="0">
                <a:solidFill>
                  <a:schemeClr val="tx1"/>
                </a:solidFill>
                <a:latin typeface="方正粗黑宋简体" panose="02000000000000000000" charset="-122"/>
                <a:ea typeface="方正粗黑宋简体" panose="02000000000000000000" charset="-122"/>
              </a:endParaRPr>
            </a:p>
          </p:txBody>
        </p:sp>
      </p:grpSp>
      <p:grpSp>
        <p:nvGrpSpPr>
          <p:cNvPr id="4" name="组合 3"/>
          <p:cNvGrpSpPr/>
          <p:nvPr/>
        </p:nvGrpSpPr>
        <p:grpSpPr>
          <a:xfrm>
            <a:off x="520700" y="1020445"/>
            <a:ext cx="11158855" cy="5542280"/>
            <a:chOff x="820" y="1607"/>
            <a:chExt cx="17573" cy="8728"/>
          </a:xfrm>
        </p:grpSpPr>
        <p:sp>
          <p:nvSpPr>
            <p:cNvPr id="9" name="椭圆 8"/>
            <p:cNvSpPr/>
            <p:nvPr/>
          </p:nvSpPr>
          <p:spPr>
            <a:xfrm>
              <a:off x="901" y="1607"/>
              <a:ext cx="3276" cy="190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solidFill>
                    <a:schemeClr val="tx1"/>
                  </a:solidFill>
                  <a:latin typeface="隶书" panose="02010509060101010101" charset="-122"/>
                  <a:ea typeface="隶书" panose="02010509060101010101" charset="-122"/>
                  <a:cs typeface="隶书" panose="02010509060101010101" charset="-122"/>
                </a:rPr>
                <a:t>以问题引领课堂教学  </a:t>
              </a:r>
              <a:r>
                <a:rPr lang="zh-CN" altLang="en-US" sz="2400" dirty="0" smtClean="0">
                  <a:solidFill>
                    <a:schemeClr val="tx1"/>
                  </a:solidFill>
                  <a:latin typeface="隶书" panose="02010509060101010101" charset="-122"/>
                  <a:ea typeface="隶书" panose="02010509060101010101" charset="-122"/>
                  <a:cs typeface="隶书" panose="02010509060101010101" charset="-122"/>
                </a:rPr>
                <a:t> </a:t>
              </a:r>
              <a:r>
                <a:rPr lang="zh-CN" altLang="en-US" sz="2400" dirty="0" smtClean="0">
                  <a:solidFill>
                    <a:schemeClr val="tx1"/>
                  </a:solidFill>
                  <a:latin typeface="黑体" panose="02010609060101010101" charset="-122"/>
                  <a:ea typeface="黑体" panose="02010609060101010101" charset="-122"/>
                </a:rPr>
                <a:t>        </a:t>
              </a:r>
              <a:endParaRPr lang="zh-CN" altLang="en-US" sz="2400" dirty="0">
                <a:solidFill>
                  <a:schemeClr val="tx1"/>
                </a:solidFill>
                <a:latin typeface="黑体" panose="02010609060101010101" charset="-122"/>
                <a:ea typeface="黑体" panose="02010609060101010101" charset="-122"/>
              </a:endParaRPr>
            </a:p>
          </p:txBody>
        </p:sp>
        <p:sp>
          <p:nvSpPr>
            <p:cNvPr id="5" name="对角圆角矩形 4"/>
            <p:cNvSpPr/>
            <p:nvPr/>
          </p:nvSpPr>
          <p:spPr>
            <a:xfrm>
              <a:off x="4503" y="1787"/>
              <a:ext cx="13707" cy="1542"/>
            </a:xfrm>
            <a:prstGeom prst="round2DiagRect">
              <a:avLst/>
            </a:prstGeom>
            <a:solidFill>
              <a:srgbClr val="1C981C"/>
            </a:solidFill>
          </p:spPr>
          <p:style>
            <a:lnRef idx="2">
              <a:schemeClr val="accent1">
                <a:shade val="50000"/>
              </a:schemeClr>
            </a:lnRef>
            <a:fillRef idx="1">
              <a:schemeClr val="accent1"/>
            </a:fillRef>
            <a:effectRef idx="0">
              <a:schemeClr val="accent1"/>
            </a:effectRef>
            <a:fontRef idx="minor">
              <a:schemeClr val="lt1"/>
            </a:fontRef>
          </p:style>
          <p:txBody>
            <a:bodyPr rtlCol="0" anchor="ctr"/>
            <a:p>
              <a:r>
                <a:rPr sz="2400" b="1" dirty="0" smtClean="0">
                  <a:solidFill>
                    <a:schemeClr val="tx1"/>
                  </a:solidFill>
                  <a:latin typeface="隶书" panose="02010509060101010101" charset="-122"/>
                  <a:ea typeface="隶书" panose="02010509060101010101" charset="-122"/>
                  <a:cs typeface="隶书" panose="02010509060101010101" charset="-122"/>
                  <a:sym typeface="+mn-ea"/>
                </a:rPr>
                <a:t>把核心素养水平层级和创设历史情境相结合生成教学问题，落实历史学科五大核心素养和“立德树人”的根本任务。</a:t>
              </a:r>
              <a:endParaRPr sz="2400" b="1" dirty="0" smtClean="0">
                <a:solidFill>
                  <a:schemeClr val="tx1"/>
                </a:solidFill>
                <a:latin typeface="隶书" panose="02010509060101010101" charset="-122"/>
                <a:ea typeface="隶书" panose="02010509060101010101" charset="-122"/>
                <a:cs typeface="隶书" panose="02010509060101010101" charset="-122"/>
                <a:sym typeface="+mn-ea"/>
              </a:endParaRPr>
            </a:p>
          </p:txBody>
        </p:sp>
        <p:sp>
          <p:nvSpPr>
            <p:cNvPr id="2" name="对角圆角矩形 1"/>
            <p:cNvSpPr/>
            <p:nvPr/>
          </p:nvSpPr>
          <p:spPr>
            <a:xfrm>
              <a:off x="4504" y="5827"/>
              <a:ext cx="13800" cy="1991"/>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r>
                <a:rPr sz="2400" b="1" dirty="0" smtClean="0">
                  <a:solidFill>
                    <a:schemeClr val="tx1"/>
                  </a:solidFill>
                  <a:latin typeface="隶书" panose="02010509060101010101" charset="-122"/>
                  <a:ea typeface="隶书" panose="02010509060101010101" charset="-122"/>
                </a:rPr>
                <a:t>以情景接龙的方式，了解以中国为中心的丝银贸易和大西洋的三角贸易，分析中国与世界贸易的关系，培养学生多角度参与历史解释。</a:t>
              </a:r>
              <a:endParaRPr sz="2400" b="1" dirty="0" smtClean="0">
                <a:solidFill>
                  <a:schemeClr val="tx1"/>
                </a:solidFill>
                <a:latin typeface="隶书" panose="02010509060101010101" charset="-122"/>
                <a:ea typeface="隶书" panose="02010509060101010101" charset="-122"/>
              </a:endParaRPr>
            </a:p>
          </p:txBody>
        </p:sp>
        <p:sp>
          <p:nvSpPr>
            <p:cNvPr id="13" name="椭圆 12"/>
            <p:cNvSpPr/>
            <p:nvPr/>
          </p:nvSpPr>
          <p:spPr>
            <a:xfrm>
              <a:off x="820" y="5853"/>
              <a:ext cx="3278" cy="212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solidFill>
                    <a:schemeClr val="tx1"/>
                  </a:solidFill>
                  <a:latin typeface="隶书" panose="02010509060101010101" charset="-122"/>
                  <a:ea typeface="隶书" panose="02010509060101010101" charset="-122"/>
                </a:rPr>
                <a:t>贯穿历史解释和家国情怀</a:t>
              </a:r>
              <a:endParaRPr lang="zh-CN" altLang="en-US" sz="2400" b="1" dirty="0" smtClean="0">
                <a:solidFill>
                  <a:schemeClr val="tx1"/>
                </a:solidFill>
                <a:latin typeface="隶书" panose="02010509060101010101" charset="-122"/>
                <a:ea typeface="隶书" panose="02010509060101010101" charset="-122"/>
              </a:endParaRPr>
            </a:p>
          </p:txBody>
        </p:sp>
        <p:sp>
          <p:nvSpPr>
            <p:cNvPr id="8" name="对角圆角矩形 7"/>
            <p:cNvSpPr/>
            <p:nvPr/>
          </p:nvSpPr>
          <p:spPr>
            <a:xfrm>
              <a:off x="4503" y="8423"/>
              <a:ext cx="13891" cy="1644"/>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400" b="1" dirty="0" smtClean="0">
                  <a:solidFill>
                    <a:schemeClr val="tx1"/>
                  </a:solidFill>
                  <a:latin typeface="隶书" panose="02010509060101010101" charset="-122"/>
                  <a:ea typeface="隶书" panose="02010509060101010101" charset="-122"/>
                </a:rPr>
                <a:t>认识以西欧为中心的世界殖民体系的出现和早期殖民扩张对欧洲美洲和非洲的影响；理解新航路开辟是人类历史从分散走向整体的重要性；人类历史从区域史变为世界史。</a:t>
              </a:r>
              <a:endParaRPr lang="zh-CN" altLang="en-US" sz="2400" b="1" dirty="0" smtClean="0">
                <a:solidFill>
                  <a:schemeClr val="tx1"/>
                </a:solidFill>
                <a:latin typeface="隶书" panose="02010509060101010101" charset="-122"/>
                <a:ea typeface="隶书" panose="02010509060101010101" charset="-122"/>
              </a:endParaRPr>
            </a:p>
          </p:txBody>
        </p:sp>
        <p:sp>
          <p:nvSpPr>
            <p:cNvPr id="14" name="椭圆 13"/>
            <p:cNvSpPr/>
            <p:nvPr/>
          </p:nvSpPr>
          <p:spPr>
            <a:xfrm>
              <a:off x="895" y="8289"/>
              <a:ext cx="3246" cy="204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400" b="1" dirty="0" smtClean="0">
                  <a:solidFill>
                    <a:schemeClr val="tx1"/>
                  </a:solidFill>
                  <a:latin typeface="隶书" panose="02010509060101010101" charset="-122"/>
                  <a:ea typeface="隶书" panose="02010509060101010101" charset="-122"/>
                </a:rPr>
                <a:t>以唯物史观看待世界历史</a:t>
              </a:r>
              <a:endParaRPr lang="zh-CN" altLang="en-US" sz="2400" b="1" dirty="0" smtClean="0">
                <a:solidFill>
                  <a:schemeClr val="tx1"/>
                </a:solidFill>
                <a:latin typeface="隶书" panose="02010509060101010101" charset="-122"/>
                <a:ea typeface="隶书" panose="02010509060101010101" charset="-122"/>
              </a:endParaRPr>
            </a:p>
          </p:txBody>
        </p:sp>
        <p:sp>
          <p:nvSpPr>
            <p:cNvPr id="3" name="对角圆角矩形 2"/>
            <p:cNvSpPr/>
            <p:nvPr/>
          </p:nvSpPr>
          <p:spPr>
            <a:xfrm>
              <a:off x="4503" y="3888"/>
              <a:ext cx="13706" cy="1287"/>
            </a:xfrm>
            <a:prstGeom prst="round2Diag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r>
                <a:rPr sz="2400" b="1" dirty="0">
                  <a:solidFill>
                    <a:schemeClr val="tx1"/>
                  </a:solidFill>
                  <a:latin typeface="隶书" panose="02010509060101010101" charset="-122"/>
                  <a:ea typeface="隶书" panose="02010509060101010101" charset="-122"/>
                </a:rPr>
                <a:t>结合地图和文献史料，通过小组合作探究，了解人口迁移和物种交换对人类历史发展的双重作用。</a:t>
              </a:r>
              <a:endParaRPr sz="2400" b="1" dirty="0">
                <a:solidFill>
                  <a:schemeClr val="tx1"/>
                </a:solidFill>
                <a:latin typeface="隶书" panose="02010509060101010101" charset="-122"/>
                <a:ea typeface="隶书" panose="02010509060101010101" charset="-122"/>
              </a:endParaRPr>
            </a:p>
          </p:txBody>
        </p:sp>
        <p:sp>
          <p:nvSpPr>
            <p:cNvPr id="16" name="椭圆 15"/>
            <p:cNvSpPr/>
            <p:nvPr/>
          </p:nvSpPr>
          <p:spPr>
            <a:xfrm>
              <a:off x="841" y="3641"/>
              <a:ext cx="3276" cy="201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solidFill>
                    <a:schemeClr val="tx1"/>
                  </a:solidFill>
                  <a:latin typeface="隶书" panose="02010509060101010101" charset="-122"/>
                  <a:ea typeface="隶书" panose="02010509060101010101" charset="-122"/>
                </a:rPr>
                <a:t>落实时空观念和史料实证</a:t>
              </a:r>
              <a:endParaRPr lang="zh-CN" altLang="en-US" sz="2400" b="1" dirty="0" smtClean="0">
                <a:solidFill>
                  <a:schemeClr val="tx1"/>
                </a:solidFill>
                <a:latin typeface="隶书" panose="02010509060101010101" charset="-122"/>
                <a:ea typeface="隶书" panose="020105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cxnSp>
        <p:nvCxnSpPr>
          <p:cNvPr id="10" name="直接连接符 9"/>
          <p:cNvCxnSpPr/>
          <p:nvPr/>
        </p:nvCxnSpPr>
        <p:spPr>
          <a:xfrm flipV="1">
            <a:off x="1431290" y="965200"/>
            <a:ext cx="9959340" cy="55245"/>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384300" y="1431925"/>
            <a:ext cx="9051290" cy="460375"/>
          </a:xfrm>
          <a:prstGeom prst="rect">
            <a:avLst/>
          </a:prstGeom>
          <a:noFill/>
          <a:effectLst>
            <a:softEdge rad="63500"/>
          </a:effectLst>
        </p:spPr>
        <p:txBody>
          <a:bodyPr wrap="square" rtlCol="0">
            <a:spAutoFit/>
          </a:bodyPr>
          <a:p>
            <a:pPr algn="ctr"/>
            <a:r>
              <a:rPr lang="zh-CN" altLang="en-US" sz="2400" b="1">
                <a:solidFill>
                  <a:srgbClr val="340A5E"/>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『主线</a:t>
            </a:r>
            <a:r>
              <a:rPr lang="zh-CN" altLang="en-US" sz="2400" b="1">
                <a:solidFill>
                  <a:srgbClr val="340A5E"/>
                </a:solidFill>
                <a:effectLst>
                  <a:outerShdw blurRad="38100" dist="38100" dir="2700000" algn="tl">
                    <a:srgbClr val="000000">
                      <a:alpha val="43137"/>
                    </a:srgbClr>
                  </a:outerShdw>
                </a:effectLst>
                <a:latin typeface="楷体" panose="02010609060101010101" charset="-122"/>
                <a:ea typeface="楷体" panose="02010609060101010101" charset="-122"/>
              </a:rPr>
              <a:t>』全球联系的初步建立与世界多元文明格局的演变</a:t>
            </a:r>
            <a:endParaRPr lang="zh-CN" altLang="en-US" sz="2400" b="1">
              <a:solidFill>
                <a:srgbClr val="340A5E"/>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grpSp>
        <p:nvGrpSpPr>
          <p:cNvPr id="15" name="组合 14"/>
          <p:cNvGrpSpPr/>
          <p:nvPr/>
        </p:nvGrpSpPr>
        <p:grpSpPr>
          <a:xfrm>
            <a:off x="1403985" y="2082800"/>
            <a:ext cx="10399395" cy="2552700"/>
            <a:chOff x="2211" y="3280"/>
            <a:chExt cx="16377" cy="4020"/>
          </a:xfrm>
        </p:grpSpPr>
        <p:sp>
          <p:nvSpPr>
            <p:cNvPr id="2" name="文本框 1"/>
            <p:cNvSpPr txBox="1"/>
            <p:nvPr/>
          </p:nvSpPr>
          <p:spPr>
            <a:xfrm>
              <a:off x="2668" y="3280"/>
              <a:ext cx="15921" cy="4021"/>
            </a:xfrm>
            <a:prstGeom prst="rect">
              <a:avLst/>
            </a:prstGeom>
            <a:noFill/>
          </p:spPr>
          <p:txBody>
            <a:bodyPr wrap="square" rtlCol="0" anchor="t">
              <a:spAutoFit/>
            </a:bodyPr>
            <a:p>
              <a:pPr eaLnBrk="1" fontAlgn="base" hangingPunct="1"/>
              <a:r>
                <a:rPr lang="en-US" altLang="zh-CN" sz="3200" b="1" dirty="0">
                  <a:latin typeface="方正兰亭超细黑简体" panose="02000000000000000000" charset="-122"/>
                  <a:ea typeface="方正兰亭超细黑简体" panose="02000000000000000000" charset="-122"/>
                  <a:cs typeface="方正兰亭超细黑简体" panose="02000000000000000000" charset="-122"/>
                  <a:sym typeface="+mn-ea"/>
                </a:rPr>
                <a:t>    </a:t>
              </a:r>
              <a:r>
                <a:rPr lang="zh-CN" altLang="en-US" sz="2400" b="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人口迁移与物种交换（从生态环境变化的视角看世界格局）</a:t>
              </a:r>
              <a:endParaRPr lang="zh-CN" altLang="en-US" sz="2400" b="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endParaRPr>
            </a:p>
            <a:p>
              <a:pPr eaLnBrk="1" fontAlgn="base" hangingPunct="1"/>
              <a:r>
                <a:rPr lang="zh-CN" altLang="en-US" sz="2400" b="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    </a:t>
              </a:r>
              <a:endParaRPr lang="zh-CN" altLang="en-US" sz="2400" b="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endParaRPr>
            </a:p>
            <a:p>
              <a:pPr eaLnBrk="1" fontAlgn="base" hangingPunct="1"/>
              <a:r>
                <a:rPr lang="zh-CN" altLang="en-US" sz="2400" b="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     商品的世界性流动（从经济全球化的视角看世界格局）</a:t>
              </a:r>
              <a:endParaRPr lang="zh-CN" altLang="en-US" sz="2400" b="1" strike="noStrike" noProof="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endParaRPr>
            </a:p>
            <a:p>
              <a:pPr eaLnBrk="1" fontAlgn="base" hangingPunct="1"/>
              <a:endParaRPr lang="zh-CN" altLang="en-US" sz="2400" b="1" strike="noStrike" noProof="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endParaRPr>
            </a:p>
            <a:p>
              <a:pPr eaLnBrk="1" fontAlgn="base" hangingPunct="1"/>
              <a:r>
                <a:rPr lang="zh-CN" altLang="en-US" sz="2400" b="1" dirty="0">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sym typeface="+mn-ea"/>
                </a:rPr>
                <a:t>     早期殖民扩张（从西欧为中心的世界殖民体系的出现看世界格局）</a:t>
              </a:r>
              <a:r>
                <a:rPr lang="zh-CN" altLang="en-US" sz="2800" b="1">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rPr>
                <a:t>    </a:t>
              </a:r>
              <a:endParaRPr lang="zh-CN" altLang="en-US" sz="2800" b="1">
                <a:solidFill>
                  <a:schemeClr val="tx1">
                    <a:lumMod val="95000"/>
                    <a:lumOff val="5000"/>
                  </a:schemeClr>
                </a:solidFill>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endParaRPr>
            </a:p>
            <a:p>
              <a:pPr eaLnBrk="1" fontAlgn="base" hangingPunct="1"/>
              <a:endParaRPr lang="zh-CN" altLang="en-US" sz="2800" b="1">
                <a:effectLst>
                  <a:outerShdw blurRad="38100" dist="38100" dir="2700000" algn="tl">
                    <a:srgbClr val="000000">
                      <a:alpha val="43137"/>
                    </a:srgbClr>
                  </a:outerShdw>
                </a:effectLst>
                <a:latin typeface="方正兰亭超细黑简体" panose="02000000000000000000" charset="-122"/>
                <a:ea typeface="方正兰亭超细黑简体" panose="02000000000000000000" charset="-122"/>
                <a:cs typeface="方正兰亭超细黑简体" panose="02000000000000000000" charset="-122"/>
              </a:endParaRPr>
            </a:p>
          </p:txBody>
        </p:sp>
        <p:grpSp>
          <p:nvGrpSpPr>
            <p:cNvPr id="29" name="组合 28"/>
            <p:cNvGrpSpPr/>
            <p:nvPr/>
          </p:nvGrpSpPr>
          <p:grpSpPr>
            <a:xfrm rot="0">
              <a:off x="2211" y="3280"/>
              <a:ext cx="1048" cy="958"/>
              <a:chOff x="725" y="3478"/>
              <a:chExt cx="1048" cy="958"/>
            </a:xfrm>
          </p:grpSpPr>
          <p:sp>
            <p:nvSpPr>
              <p:cNvPr id="18" name="菱形 17"/>
              <p:cNvSpPr/>
              <p:nvPr/>
            </p:nvSpPr>
            <p:spPr>
              <a:xfrm>
                <a:off x="769" y="3478"/>
                <a:ext cx="1004" cy="958"/>
              </a:xfrm>
              <a:prstGeom prst="diamond">
                <a:avLst/>
              </a:prstGeom>
              <a:solidFill>
                <a:srgbClr val="5D838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文本框 7"/>
              <p:cNvSpPr txBox="1"/>
              <p:nvPr/>
            </p:nvSpPr>
            <p:spPr>
              <a:xfrm>
                <a:off x="725" y="3478"/>
                <a:ext cx="1047" cy="822"/>
              </a:xfrm>
              <a:prstGeom prst="rect">
                <a:avLst/>
              </a:prstGeom>
              <a:noFill/>
            </p:spPr>
            <p:txBody>
              <a:bodyPr wrap="square" rtlCol="0">
                <a:spAutoFit/>
              </a:bodyPr>
              <a:p>
                <a:r>
                  <a:rPr lang="en-US" altLang="zh-CN" sz="2800"/>
                  <a:t> </a:t>
                </a:r>
                <a:r>
                  <a:rPr lang="en-US" altLang="zh-CN" sz="2400">
                    <a:solidFill>
                      <a:schemeClr val="bg1"/>
                    </a:solidFill>
                  </a:rPr>
                  <a:t>01</a:t>
                </a:r>
                <a:endParaRPr lang="en-US" altLang="zh-CN" sz="2400">
                  <a:solidFill>
                    <a:schemeClr val="bg1"/>
                  </a:solidFill>
                </a:endParaRPr>
              </a:p>
            </p:txBody>
          </p:sp>
        </p:grpSp>
        <p:grpSp>
          <p:nvGrpSpPr>
            <p:cNvPr id="21" name="组合 20"/>
            <p:cNvGrpSpPr/>
            <p:nvPr/>
          </p:nvGrpSpPr>
          <p:grpSpPr>
            <a:xfrm rot="0">
              <a:off x="2233" y="4492"/>
              <a:ext cx="1047" cy="958"/>
              <a:chOff x="747" y="4780"/>
              <a:chExt cx="1047" cy="958"/>
            </a:xfrm>
          </p:grpSpPr>
          <p:sp>
            <p:nvSpPr>
              <p:cNvPr id="6" name="菱形 5"/>
              <p:cNvSpPr/>
              <p:nvPr/>
            </p:nvSpPr>
            <p:spPr>
              <a:xfrm>
                <a:off x="768" y="4780"/>
                <a:ext cx="1004" cy="958"/>
              </a:xfrm>
              <a:prstGeom prst="diamond">
                <a:avLst/>
              </a:prstGeom>
              <a:solidFill>
                <a:srgbClr val="5D838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9" name="文本框 8"/>
              <p:cNvSpPr txBox="1"/>
              <p:nvPr/>
            </p:nvSpPr>
            <p:spPr>
              <a:xfrm>
                <a:off x="747" y="4780"/>
                <a:ext cx="1047" cy="822"/>
              </a:xfrm>
              <a:prstGeom prst="rect">
                <a:avLst/>
              </a:prstGeom>
              <a:noFill/>
            </p:spPr>
            <p:txBody>
              <a:bodyPr wrap="square" rtlCol="0">
                <a:spAutoFit/>
              </a:bodyPr>
              <a:p>
                <a:r>
                  <a:rPr lang="en-US" altLang="zh-CN" sz="2800"/>
                  <a:t> </a:t>
                </a:r>
                <a:r>
                  <a:rPr lang="en-US" altLang="zh-CN" sz="2400">
                    <a:solidFill>
                      <a:schemeClr val="bg1"/>
                    </a:solidFill>
                  </a:rPr>
                  <a:t>02</a:t>
                </a:r>
                <a:endParaRPr lang="en-US" altLang="zh-CN" sz="2400">
                  <a:solidFill>
                    <a:schemeClr val="bg1"/>
                  </a:solidFill>
                </a:endParaRPr>
              </a:p>
            </p:txBody>
          </p:sp>
        </p:grpSp>
        <p:grpSp>
          <p:nvGrpSpPr>
            <p:cNvPr id="20" name="组合 19"/>
            <p:cNvGrpSpPr/>
            <p:nvPr/>
          </p:nvGrpSpPr>
          <p:grpSpPr>
            <a:xfrm rot="0">
              <a:off x="2254" y="5718"/>
              <a:ext cx="1047" cy="1013"/>
              <a:chOff x="1250" y="6089"/>
              <a:chExt cx="1047" cy="1013"/>
            </a:xfrm>
          </p:grpSpPr>
          <p:sp>
            <p:nvSpPr>
              <p:cNvPr id="17" name="菱形 16"/>
              <p:cNvSpPr/>
              <p:nvPr/>
            </p:nvSpPr>
            <p:spPr>
              <a:xfrm>
                <a:off x="1250" y="6144"/>
                <a:ext cx="1004" cy="958"/>
              </a:xfrm>
              <a:prstGeom prst="diamond">
                <a:avLst/>
              </a:prstGeom>
              <a:solidFill>
                <a:srgbClr val="5D838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9" name="文本框 18"/>
              <p:cNvSpPr txBox="1"/>
              <p:nvPr/>
            </p:nvSpPr>
            <p:spPr>
              <a:xfrm>
                <a:off x="1250" y="6089"/>
                <a:ext cx="1047" cy="822"/>
              </a:xfrm>
              <a:prstGeom prst="rect">
                <a:avLst/>
              </a:prstGeom>
              <a:noFill/>
            </p:spPr>
            <p:txBody>
              <a:bodyPr wrap="square" rtlCol="0">
                <a:spAutoFit/>
              </a:bodyPr>
              <a:p>
                <a:r>
                  <a:rPr lang="en-US" altLang="zh-CN" sz="2800"/>
                  <a:t> </a:t>
                </a:r>
                <a:r>
                  <a:rPr lang="en-US" altLang="zh-CN" sz="2400">
                    <a:solidFill>
                      <a:schemeClr val="bg1"/>
                    </a:solidFill>
                  </a:rPr>
                  <a:t>03</a:t>
                </a:r>
                <a:endParaRPr lang="en-US" altLang="zh-CN" sz="2400">
                  <a:solidFill>
                    <a:schemeClr val="bg1"/>
                  </a:solidFill>
                </a:endParaRPr>
              </a:p>
            </p:txBody>
          </p:sp>
        </p:grpSp>
      </p:grpSp>
      <p:pic>
        <p:nvPicPr>
          <p:cNvPr id="3" name="图片 2" descr="大帆船"/>
          <p:cNvPicPr>
            <a:picLocks noChangeAspect="1"/>
          </p:cNvPicPr>
          <p:nvPr/>
        </p:nvPicPr>
        <p:blipFill>
          <a:blip r:embed="rId2"/>
          <a:stretch>
            <a:fillRect/>
          </a:stretch>
        </p:blipFill>
        <p:spPr>
          <a:xfrm>
            <a:off x="10123805" y="4647565"/>
            <a:ext cx="1436370" cy="1697990"/>
          </a:xfrm>
          <a:prstGeom prst="rect">
            <a:avLst/>
          </a:prstGeom>
        </p:spPr>
      </p:pic>
      <p:grpSp>
        <p:nvGrpSpPr>
          <p:cNvPr id="5" name="组合 4"/>
          <p:cNvGrpSpPr/>
          <p:nvPr/>
        </p:nvGrpSpPr>
        <p:grpSpPr>
          <a:xfrm>
            <a:off x="1536065" y="358140"/>
            <a:ext cx="4901565" cy="609600"/>
            <a:chOff x="2419" y="312"/>
            <a:chExt cx="7719" cy="960"/>
          </a:xfrm>
        </p:grpSpPr>
        <p:sp>
          <p:nvSpPr>
            <p:cNvPr id="11" name="菱形 10"/>
            <p:cNvSpPr/>
            <p:nvPr/>
          </p:nvSpPr>
          <p:spPr>
            <a:xfrm>
              <a:off x="2419" y="312"/>
              <a:ext cx="1004" cy="960"/>
            </a:xfrm>
            <a:prstGeom prst="diamond">
              <a:avLst/>
            </a:prstGeom>
            <a:solidFill>
              <a:schemeClr val="accent1">
                <a:lumMod val="60000"/>
                <a:lumOff val="40000"/>
              </a:schemeClr>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a:solidFill>
                    <a:srgbClr val="FF0000"/>
                  </a:solidFill>
                  <a:latin typeface="微软雅黑" panose="020B0503020204020204" charset="-122"/>
                  <a:ea typeface="微软雅黑" panose="020B0503020204020204" charset="-122"/>
                </a:rPr>
                <a:t>2</a:t>
              </a:r>
              <a:endParaRPr lang="zh-CN" altLang="en-US" sz="2400" b="1" dirty="0">
                <a:solidFill>
                  <a:srgbClr val="FF0000"/>
                </a:solidFill>
                <a:latin typeface="微软雅黑" panose="020B0503020204020204" charset="-122"/>
                <a:ea typeface="微软雅黑" panose="020B0503020204020204" charset="-122"/>
              </a:endParaRPr>
            </a:p>
          </p:txBody>
        </p:sp>
        <p:sp>
          <p:nvSpPr>
            <p:cNvPr id="14" name="圆角矩形 13"/>
            <p:cNvSpPr/>
            <p:nvPr/>
          </p:nvSpPr>
          <p:spPr>
            <a:xfrm>
              <a:off x="3726" y="438"/>
              <a:ext cx="6412" cy="8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solidFill>
                    <a:schemeClr val="tx1"/>
                  </a:solidFill>
                  <a:latin typeface="方正粗黑宋简体" panose="02000000000000000000" charset="-122"/>
                  <a:ea typeface="方正粗黑宋简体" panose="02000000000000000000" charset="-122"/>
                </a:rPr>
                <a:t>说教材内容</a:t>
              </a:r>
              <a:endParaRPr lang="zh-CN" altLang="en-US" sz="2400" dirty="0" smtClean="0">
                <a:solidFill>
                  <a:schemeClr val="tx1"/>
                </a:solidFill>
                <a:latin typeface="方正粗黑宋简体" panose="02000000000000000000" charset="-122"/>
                <a:ea typeface="方正粗黑宋简体" panose="020000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cxnSp>
        <p:nvCxnSpPr>
          <p:cNvPr id="10" name="直接连接符 9"/>
          <p:cNvCxnSpPr/>
          <p:nvPr/>
        </p:nvCxnSpPr>
        <p:spPr>
          <a:xfrm flipV="1">
            <a:off x="1431290" y="801370"/>
            <a:ext cx="9959340" cy="55245"/>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00960" y="174625"/>
            <a:ext cx="4933950" cy="626745"/>
            <a:chOff x="2386" y="275"/>
            <a:chExt cx="7770" cy="987"/>
          </a:xfrm>
        </p:grpSpPr>
        <p:sp>
          <p:nvSpPr>
            <p:cNvPr id="16" name="菱形 15"/>
            <p:cNvSpPr/>
            <p:nvPr/>
          </p:nvSpPr>
          <p:spPr>
            <a:xfrm>
              <a:off x="2386" y="275"/>
              <a:ext cx="1043" cy="987"/>
            </a:xfrm>
            <a:prstGeom prst="diamond">
              <a:avLst/>
            </a:prstGeom>
            <a:solidFill>
              <a:schemeClr val="accent6">
                <a:lumMod val="40000"/>
                <a:lumOff val="60000"/>
              </a:schemeClr>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smtClean="0">
                  <a:solidFill>
                    <a:srgbClr val="FF0000"/>
                  </a:solidFill>
                  <a:latin typeface="黑体" panose="02010609060101010101" charset="-122"/>
                  <a:ea typeface="黑体" panose="02010609060101010101" charset="-122"/>
                </a:rPr>
                <a:t>3</a:t>
              </a:r>
              <a:endParaRPr lang="zh-CN" altLang="en-US" sz="2400" b="1" dirty="0">
                <a:solidFill>
                  <a:srgbClr val="FF0000"/>
                </a:solidFill>
                <a:latin typeface="黑体" panose="02010609060101010101" charset="-122"/>
                <a:ea typeface="黑体" panose="02010609060101010101" charset="-122"/>
              </a:endParaRPr>
            </a:p>
          </p:txBody>
        </p:sp>
        <p:sp>
          <p:nvSpPr>
            <p:cNvPr id="21" name="圆角矩形 20"/>
            <p:cNvSpPr/>
            <p:nvPr/>
          </p:nvSpPr>
          <p:spPr>
            <a:xfrm>
              <a:off x="3674" y="384"/>
              <a:ext cx="6482" cy="87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solidFill>
                    <a:schemeClr val="tx1"/>
                  </a:solidFill>
                  <a:latin typeface="方正粗黑宋简体" panose="02000000000000000000" charset="-122"/>
                  <a:ea typeface="方正粗黑宋简体" panose="02000000000000000000" charset="-122"/>
                </a:rPr>
                <a:t>说教学方法和学习方法</a:t>
              </a:r>
              <a:endParaRPr lang="zh-CN" altLang="en-US" sz="2400" dirty="0" smtClean="0">
                <a:solidFill>
                  <a:schemeClr val="tx1"/>
                </a:solidFill>
                <a:latin typeface="方正粗黑宋简体" panose="02000000000000000000" charset="-122"/>
                <a:ea typeface="方正粗黑宋简体" panose="02000000000000000000" charset="-122"/>
              </a:endParaRPr>
            </a:p>
          </p:txBody>
        </p:sp>
      </p:grpSp>
      <p:sp>
        <p:nvSpPr>
          <p:cNvPr id="2" name="圆角矩形标注 1"/>
          <p:cNvSpPr/>
          <p:nvPr/>
        </p:nvSpPr>
        <p:spPr>
          <a:xfrm>
            <a:off x="1341120" y="2546985"/>
            <a:ext cx="2774950" cy="2077720"/>
          </a:xfrm>
          <a:prstGeom prst="wedgeRoundRectCallout">
            <a:avLst>
              <a:gd name="adj1" fmla="val 53569"/>
              <a:gd name="adj2" fmla="val -137243"/>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2400" b="1" dirty="0">
              <a:solidFill>
                <a:schemeClr val="tx1"/>
              </a:solidFill>
              <a:latin typeface="隶书" panose="02010509060101010101" charset="-122"/>
              <a:ea typeface="隶书" panose="02010509060101010101" charset="-122"/>
              <a:cs typeface="隶书" panose="02010509060101010101" charset="-122"/>
            </a:endParaRPr>
          </a:p>
          <a:p>
            <a:pPr algn="ctr">
              <a:lnSpc>
                <a:spcPct val="150000"/>
              </a:lnSpc>
            </a:pPr>
            <a:endParaRPr lang="zh-CN" altLang="en-US" sz="2400" b="1" dirty="0">
              <a:solidFill>
                <a:schemeClr val="tx1"/>
              </a:solidFill>
              <a:latin typeface="隶书" panose="02010509060101010101" charset="-122"/>
              <a:ea typeface="隶书" panose="02010509060101010101" charset="-122"/>
              <a:cs typeface="隶书" panose="02010509060101010101" charset="-122"/>
            </a:endParaRPr>
          </a:p>
          <a:p>
            <a:pPr algn="ctr">
              <a:lnSpc>
                <a:spcPct val="150000"/>
              </a:lnSpc>
            </a:pPr>
            <a:r>
              <a:rPr lang="zh-CN" altLang="en-US" sz="2400" b="1" dirty="0">
                <a:solidFill>
                  <a:schemeClr val="tx1"/>
                </a:solidFill>
                <a:latin typeface="隶书" panose="02010509060101010101" charset="-122"/>
                <a:ea typeface="隶书" panose="02010509060101010101" charset="-122"/>
                <a:cs typeface="隶书" panose="02010509060101010101" charset="-122"/>
              </a:rPr>
              <a:t>问题引领法</a:t>
            </a:r>
            <a:endParaRPr lang="zh-CN" altLang="en-US" sz="2400" b="1" dirty="0">
              <a:solidFill>
                <a:schemeClr val="tx1"/>
              </a:solidFill>
              <a:latin typeface="隶书" panose="02010509060101010101" charset="-122"/>
              <a:ea typeface="隶书" panose="02010509060101010101" charset="-122"/>
              <a:cs typeface="隶书" panose="02010509060101010101" charset="-122"/>
            </a:endParaRPr>
          </a:p>
          <a:p>
            <a:pPr algn="ctr">
              <a:lnSpc>
                <a:spcPct val="150000"/>
              </a:lnSpc>
            </a:pPr>
            <a:r>
              <a:rPr lang="zh-CN" altLang="en-US" sz="2400" b="1" dirty="0">
                <a:solidFill>
                  <a:schemeClr val="tx1"/>
                </a:solidFill>
                <a:latin typeface="隶书" panose="02010509060101010101" charset="-122"/>
                <a:ea typeface="隶书" panose="02010509060101010101" charset="-122"/>
                <a:cs typeface="隶书" panose="02010509060101010101" charset="-122"/>
              </a:rPr>
              <a:t>情境教学法</a:t>
            </a:r>
            <a:endParaRPr lang="zh-CN" altLang="en-US" sz="2400" b="1" dirty="0">
              <a:solidFill>
                <a:schemeClr val="tx1"/>
              </a:solidFill>
              <a:latin typeface="隶书" panose="02010509060101010101" charset="-122"/>
              <a:ea typeface="隶书" panose="02010509060101010101" charset="-122"/>
              <a:cs typeface="隶书" panose="02010509060101010101" charset="-122"/>
            </a:endParaRPr>
          </a:p>
          <a:p>
            <a:pPr algn="ctr">
              <a:lnSpc>
                <a:spcPct val="150000"/>
              </a:lnSpc>
            </a:pPr>
            <a:r>
              <a:rPr lang="zh-CN" altLang="en-US" sz="2400" b="1" dirty="0">
                <a:solidFill>
                  <a:schemeClr val="tx1"/>
                </a:solidFill>
                <a:latin typeface="隶书" panose="02010509060101010101" charset="-122"/>
                <a:ea typeface="隶书" panose="02010509060101010101" charset="-122"/>
                <a:cs typeface="隶书" panose="02010509060101010101" charset="-122"/>
              </a:rPr>
              <a:t>史料研习法</a:t>
            </a:r>
            <a:endParaRPr lang="zh-CN" altLang="en-US" sz="2400" b="1" dirty="0">
              <a:solidFill>
                <a:schemeClr val="tx1"/>
              </a:solidFill>
              <a:latin typeface="隶书" panose="02010509060101010101" charset="-122"/>
              <a:ea typeface="隶书" panose="02010509060101010101" charset="-122"/>
              <a:cs typeface="隶书" panose="02010509060101010101" charset="-122"/>
            </a:endParaRPr>
          </a:p>
          <a:p>
            <a:pPr algn="ctr">
              <a:lnSpc>
                <a:spcPct val="150000"/>
              </a:lnSpc>
            </a:pPr>
            <a:endParaRPr lang="zh-CN" altLang="en-US" sz="2400" b="1" dirty="0">
              <a:solidFill>
                <a:schemeClr val="tx1"/>
              </a:solidFill>
              <a:latin typeface="隶书" panose="02010509060101010101" charset="-122"/>
              <a:ea typeface="隶书" panose="02010509060101010101" charset="-122"/>
              <a:cs typeface="隶书" panose="02010509060101010101" charset="-122"/>
            </a:endParaRPr>
          </a:p>
          <a:p>
            <a:pPr algn="ctr">
              <a:lnSpc>
                <a:spcPct val="150000"/>
              </a:lnSpc>
            </a:pPr>
            <a:endParaRPr lang="en-US" altLang="zh-CN" sz="2400" b="1" dirty="0">
              <a:solidFill>
                <a:schemeClr val="tx1"/>
              </a:solidFill>
              <a:latin typeface="隶书" panose="02010509060101010101" charset="-122"/>
              <a:ea typeface="隶书" panose="02010509060101010101" charset="-122"/>
              <a:cs typeface="隶书" panose="02010509060101010101" charset="-122"/>
            </a:endParaRPr>
          </a:p>
          <a:p>
            <a:pPr algn="ctr"/>
            <a:endParaRPr lang="en-US" altLang="zh-CN" sz="2400" b="1" dirty="0">
              <a:solidFill>
                <a:schemeClr val="tx1"/>
              </a:solidFill>
              <a:latin typeface="隶书" panose="02010509060101010101" charset="-122"/>
              <a:ea typeface="隶书" panose="02010509060101010101" charset="-122"/>
              <a:cs typeface="隶书" panose="02010509060101010101" charset="-122"/>
            </a:endParaRPr>
          </a:p>
        </p:txBody>
      </p:sp>
      <p:sp>
        <p:nvSpPr>
          <p:cNvPr id="5" name="圆角矩形标注 4"/>
          <p:cNvSpPr/>
          <p:nvPr/>
        </p:nvSpPr>
        <p:spPr>
          <a:xfrm>
            <a:off x="6513830" y="2459355"/>
            <a:ext cx="2745105" cy="1993265"/>
          </a:xfrm>
          <a:prstGeom prst="wedgeRoundRectCallout">
            <a:avLst>
              <a:gd name="adj1" fmla="val -65359"/>
              <a:gd name="adj2" fmla="val -131682"/>
              <a:gd name="adj3" fmla="val 16667"/>
            </a:avLst>
          </a:prstGeom>
          <a:solidFill>
            <a:srgbClr val="A7ADCD"/>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2400" b="1" dirty="0">
                <a:solidFill>
                  <a:schemeClr val="tx1"/>
                </a:solidFill>
                <a:latin typeface="隶书" panose="02010509060101010101" charset="-122"/>
                <a:ea typeface="隶书" panose="02010509060101010101" charset="-122"/>
              </a:rPr>
              <a:t>探究学习法</a:t>
            </a:r>
            <a:endParaRPr lang="zh-CN" altLang="en-US" sz="2400" b="1" dirty="0">
              <a:solidFill>
                <a:schemeClr val="tx1"/>
              </a:solidFill>
              <a:latin typeface="隶书" panose="02010509060101010101" charset="-122"/>
              <a:ea typeface="隶书" panose="02010509060101010101" charset="-122"/>
            </a:endParaRPr>
          </a:p>
          <a:p>
            <a:pPr algn="ctr">
              <a:lnSpc>
                <a:spcPct val="150000"/>
              </a:lnSpc>
            </a:pPr>
            <a:r>
              <a:rPr lang="zh-CN" altLang="en-US" sz="2400" b="1" dirty="0">
                <a:solidFill>
                  <a:schemeClr val="tx1"/>
                </a:solidFill>
                <a:latin typeface="隶书" panose="02010509060101010101" charset="-122"/>
                <a:ea typeface="隶书" panose="02010509060101010101" charset="-122"/>
              </a:rPr>
              <a:t>自主学习法</a:t>
            </a:r>
            <a:endParaRPr lang="zh-CN" altLang="en-US" sz="2400" b="1" dirty="0">
              <a:solidFill>
                <a:schemeClr val="tx1"/>
              </a:solidFill>
              <a:latin typeface="隶书" panose="02010509060101010101" charset="-122"/>
              <a:ea typeface="隶书" panose="02010509060101010101" charset="-122"/>
            </a:endParaRPr>
          </a:p>
          <a:p>
            <a:pPr algn="ctr">
              <a:lnSpc>
                <a:spcPct val="150000"/>
              </a:lnSpc>
            </a:pPr>
            <a:r>
              <a:rPr lang="zh-CN" altLang="en-US" sz="2400" b="1" dirty="0">
                <a:solidFill>
                  <a:schemeClr val="tx1"/>
                </a:solidFill>
                <a:latin typeface="隶书" panose="02010509060101010101" charset="-122"/>
                <a:ea typeface="隶书" panose="02010509060101010101" charset="-122"/>
              </a:rPr>
              <a:t>表格归纳法</a:t>
            </a:r>
            <a:endParaRPr lang="zh-CN" altLang="en-US" sz="2400" b="1" dirty="0">
              <a:solidFill>
                <a:schemeClr val="tx1"/>
              </a:solidFill>
              <a:latin typeface="隶书" panose="02010509060101010101" charset="-122"/>
              <a:ea typeface="隶书"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cxnSp>
        <p:nvCxnSpPr>
          <p:cNvPr id="10" name="直接连接符 9"/>
          <p:cNvCxnSpPr/>
          <p:nvPr/>
        </p:nvCxnSpPr>
        <p:spPr>
          <a:xfrm flipV="1">
            <a:off x="1431290" y="801370"/>
            <a:ext cx="9959340" cy="55245"/>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522730" y="217805"/>
            <a:ext cx="4914265" cy="582930"/>
            <a:chOff x="2398" y="343"/>
            <a:chExt cx="7739" cy="918"/>
          </a:xfrm>
        </p:grpSpPr>
        <p:sp>
          <p:nvSpPr>
            <p:cNvPr id="17" name="菱形 16"/>
            <p:cNvSpPr/>
            <p:nvPr/>
          </p:nvSpPr>
          <p:spPr>
            <a:xfrm>
              <a:off x="2398" y="343"/>
              <a:ext cx="899" cy="919"/>
            </a:xfrm>
            <a:prstGeom prst="diamond">
              <a:avLst/>
            </a:prstGeom>
            <a:solidFill>
              <a:schemeClr val="accent1">
                <a:lumMod val="75000"/>
              </a:schemeClr>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smtClean="0">
                  <a:solidFill>
                    <a:srgbClr val="FF0000"/>
                  </a:solidFill>
                  <a:latin typeface="黑体" panose="02010609060101010101" charset="-122"/>
                  <a:ea typeface="黑体" panose="02010609060101010101" charset="-122"/>
                </a:rPr>
                <a:t>4</a:t>
              </a:r>
              <a:endParaRPr lang="zh-CN" altLang="en-US" sz="2400" b="1" dirty="0">
                <a:solidFill>
                  <a:srgbClr val="FF0000"/>
                </a:solidFill>
                <a:latin typeface="黑体" panose="02010609060101010101" charset="-122"/>
                <a:ea typeface="黑体" panose="02010609060101010101" charset="-122"/>
              </a:endParaRPr>
            </a:p>
          </p:txBody>
        </p:sp>
        <p:sp>
          <p:nvSpPr>
            <p:cNvPr id="22" name="圆角矩形 21"/>
            <p:cNvSpPr/>
            <p:nvPr/>
          </p:nvSpPr>
          <p:spPr>
            <a:xfrm>
              <a:off x="3725" y="433"/>
              <a:ext cx="6412" cy="81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latin typeface="方正粗黑宋简体" panose="02000000000000000000" charset="-122"/>
                  <a:ea typeface="方正粗黑宋简体" panose="02000000000000000000" charset="-122"/>
                </a:rPr>
                <a:t>说教学重难点</a:t>
              </a:r>
              <a:endParaRPr lang="zh-CN" altLang="en-US" sz="2400" dirty="0" smtClean="0">
                <a:latin typeface="方正粗黑宋简体" panose="02000000000000000000" charset="-122"/>
                <a:ea typeface="方正粗黑宋简体" panose="02000000000000000000" charset="-122"/>
              </a:endParaRPr>
            </a:p>
          </p:txBody>
        </p:sp>
      </p:grpSp>
      <p:sp>
        <p:nvSpPr>
          <p:cNvPr id="5" name="矩形 4"/>
          <p:cNvSpPr/>
          <p:nvPr/>
        </p:nvSpPr>
        <p:spPr>
          <a:xfrm>
            <a:off x="1285240" y="1341120"/>
            <a:ext cx="9706610" cy="203263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fontAlgn="auto">
              <a:lnSpc>
                <a:spcPct val="150000"/>
              </a:lnSpc>
            </a:pPr>
            <a:r>
              <a:rPr sz="2400" b="1" dirty="0" smtClean="0">
                <a:solidFill>
                  <a:schemeClr val="tx1"/>
                </a:solidFill>
                <a:latin typeface="隶书" panose="02010509060101010101" charset="-122"/>
                <a:ea typeface="隶书" panose="02010509060101010101" charset="-122"/>
                <a:cs typeface="隶书" panose="02010509060101010101" charset="-122"/>
              </a:rPr>
              <a:t>教学重点：全球生态环境的变化（人文地理和自然环境变化）；经济全球化的开始（经济</a:t>
            </a:r>
            <a:r>
              <a:rPr lang="zh-CN" sz="2400" b="1" dirty="0" smtClean="0">
                <a:solidFill>
                  <a:schemeClr val="tx1"/>
                </a:solidFill>
                <a:latin typeface="隶书" panose="02010509060101010101" charset="-122"/>
                <a:ea typeface="隶书" panose="02010509060101010101" charset="-122"/>
                <a:cs typeface="隶书" panose="02010509060101010101" charset="-122"/>
              </a:rPr>
              <a:t>格局</a:t>
            </a:r>
            <a:r>
              <a:rPr sz="2400" b="1" dirty="0" smtClean="0">
                <a:solidFill>
                  <a:schemeClr val="tx1"/>
                </a:solidFill>
                <a:latin typeface="隶书" panose="02010509060101010101" charset="-122"/>
                <a:ea typeface="隶书" panose="02010509060101010101" charset="-122"/>
                <a:cs typeface="隶书" panose="02010509060101010101" charset="-122"/>
              </a:rPr>
              <a:t>变化）；早期殖民扩张与西欧资本主义发展（政治</a:t>
            </a:r>
            <a:r>
              <a:rPr lang="zh-CN" sz="2400" b="1" dirty="0" smtClean="0">
                <a:solidFill>
                  <a:schemeClr val="tx1"/>
                </a:solidFill>
                <a:latin typeface="隶书" panose="02010509060101010101" charset="-122"/>
                <a:ea typeface="隶书" panose="02010509060101010101" charset="-122"/>
                <a:cs typeface="隶书" panose="02010509060101010101" charset="-122"/>
              </a:rPr>
              <a:t>格局</a:t>
            </a:r>
            <a:r>
              <a:rPr sz="2400" b="1" dirty="0" smtClean="0">
                <a:solidFill>
                  <a:schemeClr val="tx1"/>
                </a:solidFill>
                <a:latin typeface="隶书" panose="02010509060101010101" charset="-122"/>
                <a:ea typeface="隶书" panose="02010509060101010101" charset="-122"/>
                <a:cs typeface="隶书" panose="02010509060101010101" charset="-122"/>
              </a:rPr>
              <a:t>变化）；人类从分散走向整体</a:t>
            </a:r>
            <a:r>
              <a:rPr lang="zh-CN" sz="2400" b="1" dirty="0" smtClean="0">
                <a:solidFill>
                  <a:schemeClr val="tx1"/>
                </a:solidFill>
                <a:latin typeface="隶书" panose="02010509060101010101" charset="-122"/>
                <a:ea typeface="隶书" panose="02010509060101010101" charset="-122"/>
                <a:cs typeface="隶书" panose="02010509060101010101" charset="-122"/>
              </a:rPr>
              <a:t>；人类历史从区域史变为世界史。</a:t>
            </a:r>
            <a:endParaRPr lang="zh-CN" sz="2400" b="1" dirty="0" smtClean="0">
              <a:solidFill>
                <a:schemeClr val="tx1"/>
              </a:solidFill>
              <a:latin typeface="隶书" panose="02010509060101010101" charset="-122"/>
              <a:ea typeface="隶书" panose="02010509060101010101" charset="-122"/>
              <a:cs typeface="隶书" panose="02010509060101010101" charset="-122"/>
            </a:endParaRPr>
          </a:p>
        </p:txBody>
      </p:sp>
      <p:sp>
        <p:nvSpPr>
          <p:cNvPr id="3" name="矩形 2"/>
          <p:cNvSpPr/>
          <p:nvPr/>
        </p:nvSpPr>
        <p:spPr>
          <a:xfrm>
            <a:off x="1285240" y="3799840"/>
            <a:ext cx="9706610" cy="18567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fontAlgn="auto">
              <a:lnSpc>
                <a:spcPct val="150000"/>
              </a:lnSpc>
            </a:pPr>
            <a:r>
              <a:rPr lang="zh-CN" altLang="en-US" sz="2400" b="1" dirty="0" smtClean="0">
                <a:latin typeface="隶书" panose="02010509060101010101" charset="-122"/>
                <a:ea typeface="隶书" panose="02010509060101010101" charset="-122"/>
                <a:cs typeface="楷体_GB2312" panose="02010609030101010101" charset="-122"/>
              </a:rPr>
              <a:t>教学难点：以中国为中心的丝银贸易；新航路开辟导致世界整体格局的演变；西欧资本主义的发展。</a:t>
            </a:r>
            <a:endParaRPr lang="zh-CN" altLang="en-US" sz="2400" b="1" dirty="0" smtClean="0">
              <a:latin typeface="隶书" panose="02010509060101010101" charset="-122"/>
              <a:ea typeface="隶书" panose="02010509060101010101" charset="-122"/>
              <a:cs typeface="楷体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cxnSp>
        <p:nvCxnSpPr>
          <p:cNvPr id="10" name="直接连接符 9"/>
          <p:cNvCxnSpPr/>
          <p:nvPr/>
        </p:nvCxnSpPr>
        <p:spPr>
          <a:xfrm flipV="1">
            <a:off x="1431290" y="801370"/>
            <a:ext cx="9959340" cy="55245"/>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560830" y="244475"/>
            <a:ext cx="4944745" cy="556260"/>
            <a:chOff x="2458" y="385"/>
            <a:chExt cx="7787" cy="876"/>
          </a:xfrm>
        </p:grpSpPr>
        <p:sp>
          <p:nvSpPr>
            <p:cNvPr id="18" name="菱形 17"/>
            <p:cNvSpPr/>
            <p:nvPr/>
          </p:nvSpPr>
          <p:spPr>
            <a:xfrm>
              <a:off x="2458" y="403"/>
              <a:ext cx="945" cy="858"/>
            </a:xfrm>
            <a:prstGeom prst="diamond">
              <a:avLst/>
            </a:prstGeom>
            <a:solidFill>
              <a:srgbClr val="2E2318"/>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dirty="0" smtClean="0">
                  <a:solidFill>
                    <a:srgbClr val="FF0000"/>
                  </a:solidFill>
                  <a:latin typeface="黑体" panose="02010609060101010101" charset="-122"/>
                  <a:ea typeface="黑体" panose="02010609060101010101" charset="-122"/>
                </a:rPr>
                <a:t>5</a:t>
              </a:r>
              <a:endParaRPr lang="zh-CN" altLang="en-US" sz="2400" b="1" dirty="0">
                <a:solidFill>
                  <a:srgbClr val="FF0000"/>
                </a:solidFill>
                <a:latin typeface="黑体" panose="02010609060101010101" charset="-122"/>
                <a:ea typeface="黑体" panose="02010609060101010101" charset="-122"/>
              </a:endParaRPr>
            </a:p>
          </p:txBody>
        </p:sp>
        <p:sp>
          <p:nvSpPr>
            <p:cNvPr id="23" name="圆角矩形 22"/>
            <p:cNvSpPr/>
            <p:nvPr/>
          </p:nvSpPr>
          <p:spPr>
            <a:xfrm>
              <a:off x="3763" y="385"/>
              <a:ext cx="6483" cy="859"/>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latin typeface="方正粗黑宋简体" panose="02000000000000000000" charset="-122"/>
                  <a:ea typeface="方正粗黑宋简体" panose="02000000000000000000" charset="-122"/>
                </a:rPr>
                <a:t>说板书设计</a:t>
              </a:r>
              <a:endParaRPr lang="zh-CN" altLang="en-US" sz="2400" dirty="0" smtClean="0">
                <a:latin typeface="方正粗黑宋简体" panose="02000000000000000000" charset="-122"/>
                <a:ea typeface="方正粗黑宋简体" panose="02000000000000000000" charset="-122"/>
              </a:endParaRPr>
            </a:p>
          </p:txBody>
        </p:sp>
      </p:grpSp>
      <p:pic>
        <p:nvPicPr>
          <p:cNvPr id="3" name="图片 2" descr="板书设计"/>
          <p:cNvPicPr>
            <a:picLocks noChangeAspect="1"/>
          </p:cNvPicPr>
          <p:nvPr/>
        </p:nvPicPr>
        <p:blipFill>
          <a:blip r:embed="rId2"/>
          <a:stretch>
            <a:fillRect/>
          </a:stretch>
        </p:blipFill>
        <p:spPr>
          <a:xfrm>
            <a:off x="1066800" y="978535"/>
            <a:ext cx="10058400" cy="49009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cxnSp>
        <p:nvCxnSpPr>
          <p:cNvPr id="10" name="直接连接符 9"/>
          <p:cNvCxnSpPr/>
          <p:nvPr/>
        </p:nvCxnSpPr>
        <p:spPr>
          <a:xfrm flipV="1">
            <a:off x="1431290" y="801370"/>
            <a:ext cx="9959340" cy="55245"/>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487170" y="221615"/>
            <a:ext cx="4914265" cy="618490"/>
            <a:chOff x="2342" y="349"/>
            <a:chExt cx="7739" cy="974"/>
          </a:xfrm>
        </p:grpSpPr>
        <p:sp>
          <p:nvSpPr>
            <p:cNvPr id="3" name="菱形 2"/>
            <p:cNvSpPr/>
            <p:nvPr/>
          </p:nvSpPr>
          <p:spPr>
            <a:xfrm>
              <a:off x="2342" y="349"/>
              <a:ext cx="947" cy="974"/>
            </a:xfrm>
            <a:prstGeom prst="diamond">
              <a:avLst/>
            </a:prstGeom>
            <a:solidFill>
              <a:schemeClr val="accent6"/>
            </a:solidFill>
            <a:ln>
              <a:solidFill>
                <a:schemeClr val="accent5"/>
              </a:solidFill>
            </a:ln>
            <a:effectLst>
              <a:outerShdw blurRad="50800" dist="50800" dir="5400000" algn="ctr" rotWithShape="0">
                <a:schemeClr val="accent3">
                  <a:lumMod val="20000"/>
                  <a:lumOff val="80000"/>
                </a:schemeClr>
              </a:outerShdw>
            </a:effectLst>
            <a:scene3d>
              <a:camera prst="orthographicFront"/>
              <a:lightRig rig="threePt" dir="t"/>
            </a:scene3d>
            <a:sp3d extrusionH="76200" contourW="12700">
              <a:bevelT prst="angle"/>
              <a:bevelB w="114300" prst="hardEdge"/>
              <a:extrusionClr>
                <a:srgbClr val="FFFF00"/>
              </a:extrusionClr>
              <a:contourClr>
                <a:schemeClr val="accent6">
                  <a:lumMod val="20000"/>
                  <a:lumOff val="8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dirty="0" smtClean="0">
                  <a:solidFill>
                    <a:srgbClr val="FF0000"/>
                  </a:solidFill>
                  <a:latin typeface="黑体" panose="02010609060101010101" charset="-122"/>
                  <a:ea typeface="黑体" panose="02010609060101010101" charset="-122"/>
                </a:rPr>
                <a:t>6</a:t>
              </a:r>
              <a:endParaRPr lang="en-US" sz="2400" b="1" dirty="0">
                <a:solidFill>
                  <a:srgbClr val="FF0000"/>
                </a:solidFill>
                <a:latin typeface="黑体" panose="02010609060101010101" charset="-122"/>
                <a:ea typeface="黑体" panose="02010609060101010101" charset="-122"/>
              </a:endParaRPr>
            </a:p>
          </p:txBody>
        </p:sp>
        <p:sp>
          <p:nvSpPr>
            <p:cNvPr id="57" name="圆角矩形 56"/>
            <p:cNvSpPr/>
            <p:nvPr/>
          </p:nvSpPr>
          <p:spPr>
            <a:xfrm>
              <a:off x="3669" y="410"/>
              <a:ext cx="6412" cy="85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dirty="0" smtClean="0">
                  <a:latin typeface="方正粗黑宋简体" panose="02000000000000000000" charset="-122"/>
                  <a:ea typeface="方正粗黑宋简体" panose="02000000000000000000" charset="-122"/>
                  <a:sym typeface="+mn-ea"/>
                </a:rPr>
                <a:t>说教学过程（教学设计方案）</a:t>
              </a:r>
              <a:endParaRPr lang="zh-CN" altLang="en-US" sz="2400" dirty="0" smtClean="0">
                <a:solidFill>
                  <a:schemeClr val="bg1"/>
                </a:solidFill>
                <a:latin typeface="方正粗黑宋简体" panose="02000000000000000000" charset="-122"/>
                <a:ea typeface="方正粗黑宋简体" panose="02000000000000000000" charset="-122"/>
              </a:endParaRPr>
            </a:p>
          </p:txBody>
        </p:sp>
      </p:grpSp>
      <p:sp>
        <p:nvSpPr>
          <p:cNvPr id="4" name="五边形 3"/>
          <p:cNvSpPr/>
          <p:nvPr/>
        </p:nvSpPr>
        <p:spPr>
          <a:xfrm>
            <a:off x="339725" y="1334135"/>
            <a:ext cx="7649210" cy="791845"/>
          </a:xfrm>
          <a:prstGeom prst="homePlate">
            <a:avLst/>
          </a:prstGeom>
          <a:solidFill>
            <a:schemeClr val="accent2">
              <a:lumMod val="50000"/>
            </a:schemeClr>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00" b="1" dirty="0" smtClean="0">
                <a:latin typeface="隶书" panose="02010509060101010101" charset="-122"/>
                <a:ea typeface="隶书" panose="02010509060101010101" charset="-122"/>
                <a:cs typeface="隶书" panose="02010509060101010101" charset="-122"/>
              </a:rPr>
              <a:t>导入新课：以15和16世纪世界地图重温新航路开辟</a:t>
            </a:r>
            <a:endParaRPr lang="zh-CN" altLang="en-US" sz="2500" b="1" dirty="0">
              <a:latin typeface="隶书" panose="02010509060101010101" charset="-122"/>
              <a:ea typeface="隶书" panose="02010509060101010101" charset="-122"/>
              <a:cs typeface="隶书" panose="02010509060101010101" charset="-122"/>
            </a:endParaRPr>
          </a:p>
        </p:txBody>
      </p:sp>
      <p:sp>
        <p:nvSpPr>
          <p:cNvPr id="5" name="五边形 4"/>
          <p:cNvSpPr/>
          <p:nvPr/>
        </p:nvSpPr>
        <p:spPr>
          <a:xfrm>
            <a:off x="1361440" y="2947035"/>
            <a:ext cx="8614410" cy="791845"/>
          </a:xfrm>
          <a:prstGeom prst="homePlate">
            <a:avLst/>
          </a:prstGeom>
          <a:solidFill>
            <a:srgbClr val="7030A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600" b="1" dirty="0" smtClean="0">
                <a:latin typeface="隶书" panose="02010509060101010101" charset="-122"/>
                <a:ea typeface="隶书" panose="02010509060101010101" charset="-122"/>
              </a:rPr>
              <a:t>教学过程：以情景接龙和讲故事等方式知晓新航路开辟   </a:t>
            </a:r>
            <a:endParaRPr lang="zh-CN" altLang="en-US" sz="2600" b="1" dirty="0" smtClean="0">
              <a:latin typeface="隶书" panose="02010509060101010101" charset="-122"/>
              <a:ea typeface="隶书" panose="02010509060101010101" charset="-122"/>
            </a:endParaRPr>
          </a:p>
          <a:p>
            <a:r>
              <a:rPr lang="zh-CN" altLang="en-US" sz="2600" b="1" dirty="0" smtClean="0">
                <a:latin typeface="隶书" panose="02010509060101010101" charset="-122"/>
                <a:ea typeface="隶书" panose="02010509060101010101" charset="-122"/>
              </a:rPr>
              <a:t>          的多方面影响</a:t>
            </a:r>
            <a:endParaRPr lang="zh-CN" altLang="en-US" sz="2600" b="1" dirty="0">
              <a:latin typeface="隶书" panose="02010509060101010101" charset="-122"/>
              <a:ea typeface="隶书" panose="02010509060101010101" charset="-122"/>
            </a:endParaRPr>
          </a:p>
        </p:txBody>
      </p:sp>
      <p:sp>
        <p:nvSpPr>
          <p:cNvPr id="6" name="五边形 5"/>
          <p:cNvSpPr/>
          <p:nvPr/>
        </p:nvSpPr>
        <p:spPr>
          <a:xfrm>
            <a:off x="2823210" y="4507230"/>
            <a:ext cx="9069070" cy="781050"/>
          </a:xfrm>
          <a:prstGeom prst="homePlate">
            <a:avLst/>
          </a:prstGeom>
          <a:solidFill>
            <a:srgbClr val="D5683F"/>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600" b="1" dirty="0" smtClean="0">
                <a:latin typeface="隶书" panose="02010509060101010101" charset="-122"/>
                <a:ea typeface="隶书" panose="02010509060101010101" charset="-122"/>
              </a:rPr>
              <a:t>回归主旨：以马克思主义唯物史观</a:t>
            </a:r>
            <a:r>
              <a:rPr lang="zh-CN" sz="2600" b="1" dirty="0" smtClean="0">
                <a:latin typeface="隶书" panose="02010509060101010101" charset="-122"/>
                <a:ea typeface="隶书" panose="02010509060101010101" charset="-122"/>
              </a:rPr>
              <a:t>领悟</a:t>
            </a:r>
            <a:r>
              <a:rPr lang="zh-CN" altLang="en-US" sz="2600" b="1" dirty="0" smtClean="0">
                <a:latin typeface="隶书" panose="02010509060101010101" charset="-122"/>
                <a:ea typeface="隶书" panose="02010509060101010101" charset="-122"/>
              </a:rPr>
              <a:t>人类社会从分散孤立 </a:t>
            </a:r>
            <a:endParaRPr lang="zh-CN" altLang="en-US" sz="2600" b="1" dirty="0" smtClean="0">
              <a:latin typeface="隶书" panose="02010509060101010101" charset="-122"/>
              <a:ea typeface="隶书" panose="02010509060101010101" charset="-122"/>
            </a:endParaRPr>
          </a:p>
          <a:p>
            <a:pPr algn="ctr"/>
            <a:r>
              <a:rPr lang="zh-CN" altLang="en-US" sz="2600" b="1" dirty="0" smtClean="0">
                <a:latin typeface="隶书" panose="02010509060101010101" charset="-122"/>
                <a:ea typeface="隶书" panose="02010509060101010101" charset="-122"/>
              </a:rPr>
              <a:t>    走向整体；人类历史从区域史变为世界史</a:t>
            </a:r>
            <a:endParaRPr lang="zh-CN" altLang="en-US" sz="2600" b="1" dirty="0" smtClean="0">
              <a:latin typeface="隶书" panose="02010509060101010101" charset="-122"/>
              <a:ea typeface="隶书"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30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800"/>
                            </p:stCondLst>
                            <p:childTnLst>
                              <p:par>
                                <p:cTn id="12" presetID="16" presetClass="entr" presetSubtype="21" fill="hold" grpId="0" nodeType="afterEffect">
                                  <p:stCondLst>
                                    <p:cond delay="65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3" name="组合 2"/>
          <p:cNvGrpSpPr/>
          <p:nvPr/>
        </p:nvGrpSpPr>
        <p:grpSpPr>
          <a:xfrm>
            <a:off x="1310005" y="515620"/>
            <a:ext cx="9904730" cy="459740"/>
            <a:chOff x="2063" y="812"/>
            <a:chExt cx="15598" cy="724"/>
          </a:xfrm>
        </p:grpSpPr>
        <p:sp>
          <p:nvSpPr>
            <p:cNvPr id="7" name="TextBox 1"/>
            <p:cNvSpPr txBox="1">
              <a:spLocks noChangeArrowheads="1"/>
            </p:cNvSpPr>
            <p:nvPr/>
          </p:nvSpPr>
          <p:spPr bwMode="auto">
            <a:xfrm>
              <a:off x="2063" y="812"/>
              <a:ext cx="11175" cy="725"/>
            </a:xfrm>
            <a:prstGeom prst="rect">
              <a:avLst/>
            </a:prstGeom>
            <a:solidFill>
              <a:srgbClr val="D39E90"/>
            </a:solidFill>
            <a:ln w="28575">
              <a:solidFill>
                <a:schemeClr val="accent2">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tx1">
                      <a:lumMod val="85000"/>
                      <a:lumOff val="15000"/>
                    </a:schemeClr>
                  </a:solidFill>
                  <a:latin typeface="微软雅黑" panose="020B0503020204020204" charset="-122"/>
                  <a:ea typeface="微软雅黑" panose="020B0503020204020204" charset="-122"/>
                </a:rPr>
                <a:t>导入新课：15世纪和16世纪欧洲人绘制的世界地图</a:t>
              </a:r>
              <a:r>
                <a:rPr lang="zh-CN" altLang="en-US" sz="2400" b="1" dirty="0">
                  <a:solidFill>
                    <a:schemeClr val="bg1"/>
                  </a:solidFill>
                  <a:latin typeface="微软雅黑" panose="020B0503020204020204" charset="-122"/>
                  <a:ea typeface="微软雅黑" panose="020B0503020204020204" charset="-122"/>
                </a:rPr>
                <a:t> </a:t>
              </a:r>
              <a:endParaRPr lang="zh-CN" altLang="en-US" sz="2400" b="1" dirty="0">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a:xfrm flipV="1">
              <a:off x="2087" y="1462"/>
              <a:ext cx="15575" cy="68"/>
            </a:xfrm>
            <a:prstGeom prst="line">
              <a:avLst/>
            </a:prstGeom>
            <a:ln w="76200">
              <a:solidFill>
                <a:srgbClr val="D39E90"/>
              </a:solidFill>
            </a:ln>
          </p:spPr>
          <p:style>
            <a:lnRef idx="1">
              <a:schemeClr val="accent1"/>
            </a:lnRef>
            <a:fillRef idx="0">
              <a:schemeClr val="accent1"/>
            </a:fillRef>
            <a:effectRef idx="0">
              <a:schemeClr val="accent1"/>
            </a:effectRef>
            <a:fontRef idx="minor">
              <a:schemeClr val="tx1"/>
            </a:fontRef>
          </p:style>
        </p:cxnSp>
      </p:grpSp>
      <p:pic>
        <p:nvPicPr>
          <p:cNvPr id="2" name="图片 1" descr="15和16世纪绘制的世界地图"/>
          <p:cNvPicPr>
            <a:picLocks noChangeAspect="1"/>
          </p:cNvPicPr>
          <p:nvPr>
            <p:custDataLst>
              <p:tags r:id="rId2"/>
            </p:custDataLst>
          </p:nvPr>
        </p:nvPicPr>
        <p:blipFill>
          <a:blip r:embed="rId3"/>
          <a:stretch>
            <a:fillRect/>
          </a:stretch>
        </p:blipFill>
        <p:spPr>
          <a:xfrm>
            <a:off x="342265" y="1806575"/>
            <a:ext cx="5271135" cy="4567555"/>
          </a:xfrm>
          <a:prstGeom prst="rect">
            <a:avLst/>
          </a:prstGeom>
        </p:spPr>
      </p:pic>
      <p:sp>
        <p:nvSpPr>
          <p:cNvPr id="4" name="文本框 3"/>
          <p:cNvSpPr txBox="1"/>
          <p:nvPr/>
        </p:nvSpPr>
        <p:spPr>
          <a:xfrm>
            <a:off x="266065" y="1223645"/>
            <a:ext cx="166052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cs typeface="楷体" panose="02010609060101010101" charset="-122"/>
              </a:rPr>
              <a:t>材料</a:t>
            </a:r>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a:t>
            </a:r>
            <a:endParaRPr lang="zh-CN" altLang="en-US" sz="2400" b="1">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6316345" y="1651000"/>
            <a:ext cx="4843780" cy="1753235"/>
          </a:xfrm>
          <a:prstGeom prst="rect">
            <a:avLst/>
          </a:prstGeom>
          <a:noFill/>
          <a:ln w="28575" cmpd="sng">
            <a:solidFill>
              <a:schemeClr val="accent1">
                <a:shade val="50000"/>
              </a:schemeClr>
            </a:solidFill>
            <a:prstDash val="sysDot"/>
          </a:ln>
        </p:spPr>
        <p:txBody>
          <a:bodyPr wrap="square" rtlCol="0" anchor="t">
            <a:spAutoFit/>
          </a:bodyPr>
          <a:p>
            <a:pPr fontAlgn="auto">
              <a:lnSpc>
                <a:spcPct val="150000"/>
              </a:lnSpc>
            </a:pPr>
            <a:r>
              <a:rPr lang="zh-CN" altLang="en-US" sz="2400" b="1">
                <a:latin typeface="楷体" panose="02010609060101010101" charset="-122"/>
                <a:ea typeface="楷体" panose="02010609060101010101" charset="-122"/>
                <a:cs typeface="楷体" panose="02010609060101010101" charset="-122"/>
                <a:sym typeface="+mn-ea"/>
              </a:rPr>
              <a:t>合作探究1：比较两幅地图，16世纪的世界地图反映欧洲人对世界的认识出现了哪些新变化？  </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12" name="TextBox 2"/>
          <p:cNvSpPr txBox="1">
            <a:spLocks noChangeArrowheads="1"/>
          </p:cNvSpPr>
          <p:nvPr/>
        </p:nvSpPr>
        <p:spPr bwMode="auto">
          <a:xfrm>
            <a:off x="6148705" y="4738370"/>
            <a:ext cx="5564505" cy="460375"/>
          </a:xfrm>
          <a:prstGeom prst="rect">
            <a:avLst/>
          </a:prstGeom>
          <a:solidFill>
            <a:schemeClr val="accent2">
              <a:lumMod val="40000"/>
              <a:lumOff val="60000"/>
            </a:schemeClr>
          </a:solidFill>
          <a:ln w="28575">
            <a:solidFill>
              <a:schemeClr val="accent6">
                <a:lumMod val="50000"/>
              </a:schemeClr>
            </a:solid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设计意图</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a:t>
            </a:r>
            <a:r>
              <a:rPr lang="zh-CN" altLang="en-US" sz="2400" b="1">
                <a:effectLst>
                  <a:outerShdw blurRad="38100" dist="38100" dir="2700000" algn="tl">
                    <a:srgbClr val="000000">
                      <a:alpha val="43137"/>
                    </a:srgbClr>
                  </a:outerShdw>
                </a:effectLst>
                <a:latin typeface="隶书" panose="02010509060101010101" charset="-122"/>
                <a:ea typeface="隶书" panose="02010509060101010101" charset="-122"/>
                <a:sym typeface="+mn-ea"/>
              </a:rPr>
              <a:t>纵横比较，落实时空观念</a:t>
            </a:r>
            <a:endParaRPr lang="zh-CN" altLang="en-US" sz="2400" b="1" dirty="0" smtClean="0">
              <a:solidFill>
                <a:schemeClr val="tx1"/>
              </a:solidFill>
              <a:effectLst>
                <a:outerShdw blurRad="38100" dist="38100" dir="2700000" algn="tl">
                  <a:srgbClr val="000000">
                    <a:alpha val="43137"/>
                  </a:srgbClr>
                </a:outerShdw>
              </a:effectLst>
              <a:latin typeface="隶书" panose="02010509060101010101" charset="-122"/>
              <a:ea typeface="隶书" panose="02010509060101010101" charset="-122"/>
              <a:cs typeface="隶书" panose="020105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pull dir="ru"/>
      </p:transition>
    </mc:Choice>
    <mc:Fallback>
      <p:transition>
        <p:pull dir="ru"/>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1880,&quot;width&quot;:15839}"/>
</p:tagLst>
</file>

<file path=ppt/tags/tag10.xml><?xml version="1.0" encoding="utf-8"?>
<p:tagLst xmlns:p="http://schemas.openxmlformats.org/presentationml/2006/main">
  <p:tag name="KSO_WM_UNIT_TABLE_BEAUTIFY" val="smartTable{e5cf9e38-9121-4834-989e-7be185a32aa1}"/>
  <p:tag name="TABLE_ENDDRAG_ORIGIN_RECT" val="429*154"/>
  <p:tag name="TABLE_ENDDRAG_RECT" val="343*225*429*154"/>
</p:tagLst>
</file>

<file path=ppt/tags/tag2.xml><?xml version="1.0" encoding="utf-8"?>
<p:tagLst xmlns:p="http://schemas.openxmlformats.org/presentationml/2006/main">
  <p:tag name="KSO_WM_UNIT_PLACING_PICTURE_USER_VIEWPORT" val="{&quot;height&quot;:2895,&quot;width&quot;:5175}"/>
</p:tagLst>
</file>

<file path=ppt/tags/tag3.xml><?xml version="1.0" encoding="utf-8"?>
<p:tagLst xmlns:p="http://schemas.openxmlformats.org/presentationml/2006/main">
  <p:tag name="KSO_WM_UNIT_TABLE_BEAUTIFY" val="smartTable{454266f0-163d-4894-9a51-5b39fb8c1561}"/>
</p:tagLst>
</file>

<file path=ppt/tags/tag4.xml><?xml version="1.0" encoding="utf-8"?>
<p:tagLst xmlns:p="http://schemas.openxmlformats.org/presentationml/2006/main">
  <p:tag name="KSO_WM_UNIT_PLACING_PICTURE_USER_VIEWPORT" val="{&quot;height&quot;:2895,&quot;width&quot;:5175}"/>
</p:tagLst>
</file>

<file path=ppt/tags/tag5.xml><?xml version="1.0" encoding="utf-8"?>
<p:tagLst xmlns:p="http://schemas.openxmlformats.org/presentationml/2006/main">
  <p:tag name="KSO_WM_UNIT_PLACING_PICTURE_USER_VIEWPORT" val="{&quot;height&quot;:2895,&quot;width&quot;:5175}"/>
</p:tagLst>
</file>

<file path=ppt/tags/tag6.xml><?xml version="1.0" encoding="utf-8"?>
<p:tagLst xmlns:p="http://schemas.openxmlformats.org/presentationml/2006/main">
  <p:tag name="KSO_WM_UNIT_PLACING_PICTURE_USER_VIEWPORT" val="{&quot;height&quot;:2895,&quot;width&quot;:5175}"/>
</p:tagLst>
</file>

<file path=ppt/tags/tag7.xml><?xml version="1.0" encoding="utf-8"?>
<p:tagLst xmlns:p="http://schemas.openxmlformats.org/presentationml/2006/main">
  <p:tag name="KSO_WM_UNIT_PLACING_PICTURE_USER_VIEWPORT" val="{&quot;height&quot;:3245,&quot;width&quot;:5377}"/>
</p:tagLst>
</file>

<file path=ppt/tags/tag8.xml><?xml version="1.0" encoding="utf-8"?>
<p:tagLst xmlns:p="http://schemas.openxmlformats.org/presentationml/2006/main">
  <p:tag name="KSO_WM_UNIT_TABLE_BEAUTIFY" val="smartTable{1857104b-e6de-4d2d-bcc5-73c815847676}"/>
  <p:tag name="TABLE_ENDDRAG_ORIGIN_RECT" val="777*174"/>
  <p:tag name="TABLE_ENDDRAG_RECT" val="31*324*777*174"/>
</p:tagLst>
</file>

<file path=ppt/tags/tag9.xml><?xml version="1.0" encoding="utf-8"?>
<p:tagLst xmlns:p="http://schemas.openxmlformats.org/presentationml/2006/main">
  <p:tag name="KSO_WM_UNIT_TABLE_BEAUTIFY" val="smartTable{827dd57a-1dde-4bb2-9747-a3e66f72e4a8}"/>
  <p:tag name="TABLE_ENDDRAG_ORIGIN_RECT" val="847*336"/>
  <p:tag name="TABLE_ENDDRAG_RECT" val="44*97*847*3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4269</Words>
  <Application>WPS 演示</Application>
  <PresentationFormat>宽屏</PresentationFormat>
  <Paragraphs>351</Paragraphs>
  <Slides>21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21</vt:i4>
      </vt:variant>
    </vt:vector>
  </HeadingPairs>
  <TitlesOfParts>
    <vt:vector size="38" baseType="lpstr">
      <vt:lpstr>Arial</vt:lpstr>
      <vt:lpstr>宋体</vt:lpstr>
      <vt:lpstr>Wingdings</vt:lpstr>
      <vt:lpstr>方正小标宋简体</vt:lpstr>
      <vt:lpstr>Times New Roman</vt:lpstr>
      <vt:lpstr>方正兰亭超细黑简体</vt:lpstr>
      <vt:lpstr>楷体</vt:lpstr>
      <vt:lpstr>微软雅黑</vt:lpstr>
      <vt:lpstr>黑体</vt:lpstr>
      <vt:lpstr>方正粗黑宋简体</vt:lpstr>
      <vt:lpstr>隶书</vt:lpstr>
      <vt:lpstr>楷体_GB2312</vt:lpstr>
      <vt:lpstr>新宋体</vt:lpstr>
      <vt:lpstr>Calibri</vt:lpstr>
      <vt:lpstr>Arial Unicode MS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dhy</cp:lastModifiedBy>
  <cp:revision>931</cp:revision>
  <dcterms:created xsi:type="dcterms:W3CDTF">2020-05-21T09:20:00Z</dcterms:created>
  <dcterms:modified xsi:type="dcterms:W3CDTF">2021-03-25T04:34:15Z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CC19BA1347FB4AA6BCACC0F222D99FEE</vt:lpwstr>
  </property>
</Properties>
</file>