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242" r:id="rId3"/>
    <p:sldId id="1283" r:id="rId5"/>
    <p:sldId id="1265" r:id="rId6"/>
    <p:sldId id="1321" r:id="rId7"/>
    <p:sldId id="1353" r:id="rId8"/>
    <p:sldId id="1264" r:id="rId9"/>
    <p:sldId id="1266" r:id="rId10"/>
    <p:sldId id="1343" r:id="rId11"/>
    <p:sldId id="1270" r:id="rId12"/>
    <p:sldId id="1344" r:id="rId13"/>
    <p:sldId id="1345" r:id="rId14"/>
    <p:sldId id="1346" r:id="rId15"/>
    <p:sldId id="1347" r:id="rId16"/>
    <p:sldId id="1348" r:id="rId17"/>
    <p:sldId id="1349" r:id="rId18"/>
    <p:sldId id="1354" r:id="rId19"/>
    <p:sldId id="1350" r:id="rId20"/>
    <p:sldId id="135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xl" initials="s" lastIdx="20" clrIdx="0"/>
  <p:cmAuthor id="2" name="孙文纯" initials="孙"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a:effectLst>
                  <a:outerShdw blurRad="38100" dist="38100" dir="2700000" algn="tl">
                    <a:srgbClr val="000000">
                      <a:alpha val="43137"/>
                    </a:srgbClr>
                  </a:outerShdw>
                </a:effectLst>
                <a:latin typeface="楷体" panose="02010609060101010101" charset="-122"/>
                <a:ea typeface="楷体" panose="02010609060101010101" charset="-122"/>
                <a:cs typeface="方正粗黑宋简体" panose="02000000000000000000" pitchFamily="2" charset="-122"/>
                <a:sym typeface="+mn-ea"/>
              </a:rPr>
              <a:t>历史解释、升华到家国情怀</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lvl="0" indent="0" algn="l" fontAlgn="ctr">
              <a:lnSpc>
                <a:spcPct val="90000"/>
              </a:lnSpc>
              <a:spcBef>
                <a:spcPts val="1000"/>
              </a:spcBef>
              <a:spcAft>
                <a:spcPts val="0"/>
              </a:spcAft>
              <a:buSzPct val="100000"/>
              <a:buFont typeface="Wingdings" panose="05000000000000000000" charset="0"/>
            </a:pP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中华民族是在动荡与耻辱中进入20世纪的。1899年义和团运动爆发；第二年，八国联军发动侵华战争。1900年8月15日，首都北京陷落，侵略军烧杀淫掠，1000多名王公大臣悲愤自杀，无数生灵惨遭涂炭。帝国最高统治者慈禧，在城破前，携光绪帝仓皇出逃，从北京一直逃到西安，期间，风餐露宿、狼狈不堪。</a:t>
            </a:r>
            <a:endPar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中国在屈辱和灾难深重中进入</a:t>
            </a:r>
            <a:r>
              <a:rPr lang="en-US" altLang="zh-CN"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20</a:t>
            </a: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世纪。继</a:t>
            </a:r>
            <a:r>
              <a:rPr lang="en-US" altLang="zh-CN"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1860</a:t>
            </a: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年国都沦陷，紧隔</a:t>
            </a:r>
            <a:r>
              <a:rPr lang="en-US" altLang="zh-CN"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40</a:t>
            </a: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年，再次沦陷，这对中国人的精神打击是巨大的。</a:t>
            </a:r>
            <a:r>
              <a:rPr lang="en-US" altLang="zh-CN"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1</a:t>
            </a: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千多个王亲贵族集体自杀， 北京城一片惨状！</a:t>
            </a:r>
            <a:endPar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（师）就是在腐败的清政府和外国势力联合绞杀下，义和团运动失败了，挽救民族危亡的斗争以失败告终，中国的民族危亡进一步加深。</a:t>
            </a:r>
            <a:r>
              <a:rPr lang="en-US" altLang="zh-CN"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1900</a:t>
            </a: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年八国联军侵华，</a:t>
            </a:r>
            <a:r>
              <a:rPr lang="en-US" altLang="zh-CN"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1901</a:t>
            </a: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年《辛丑条约》是中国近代史上主权丧失最严重、赔款数目最庞大的不平等条约。</a:t>
            </a:r>
            <a:r>
              <a:rPr lang="zh-CN" altLang="en-US">
                <a:sym typeface="+mn-ea"/>
              </a:rPr>
              <a:t>标志着中国完全沦为半殖半封社会</a:t>
            </a:r>
            <a:r>
              <a:rPr lang="zh-CN" altLang="en-US" b="1" spc="200" dirty="0">
                <a:ln w="3175">
                  <a:noFill/>
                  <a:prstDash val="dash"/>
                </a:ln>
                <a:solidFill>
                  <a:srgbClr val="FFFF00"/>
                </a:solidFill>
                <a:effectLst>
                  <a:outerShdw blurRad="38100" dist="38100" dir="2700000" algn="tl">
                    <a:srgbClr val="000000">
                      <a:alpha val="43137"/>
                    </a:srgbClr>
                  </a:outerShdw>
                </a:effectLst>
                <a:latin typeface="+mj-ea"/>
                <a:ea typeface="+mj-ea"/>
                <a:cs typeface="+mj-ea"/>
                <a:sym typeface="+mn-ea"/>
              </a:rPr>
              <a:t>通过政治控制、经济制裁、精神征服</a:t>
            </a:r>
            <a:r>
              <a:rPr altLang="zh-CN" b="1" spc="200" dirty="0">
                <a:ln w="3175">
                  <a:noFill/>
                  <a:prstDash val="dash"/>
                </a:ln>
                <a:solidFill>
                  <a:srgbClr val="FFFFFF"/>
                </a:solidFill>
                <a:effectLst>
                  <a:outerShdw blurRad="38100" dist="38100" dir="2700000" algn="tl">
                    <a:srgbClr val="000000">
                      <a:alpha val="43137"/>
                    </a:srgbClr>
                  </a:outerShdw>
                </a:effectLst>
                <a:latin typeface="+mj-ea"/>
                <a:ea typeface="+mj-ea"/>
                <a:cs typeface="+mj-ea"/>
                <a:sym typeface="+mn-ea"/>
              </a:rPr>
              <a:t>→</a:t>
            </a:r>
            <a:r>
              <a:rPr lang="zh-CN" altLang="en-US" b="1" spc="200" dirty="0">
                <a:ln w="3175">
                  <a:noFill/>
                  <a:prstDash val="dash"/>
                </a:ln>
                <a:solidFill>
                  <a:srgbClr val="FFFFFF"/>
                </a:solidFill>
                <a:effectLst>
                  <a:outerShdw blurRad="38100" dist="38100" dir="2700000" algn="tl">
                    <a:srgbClr val="000000">
                      <a:alpha val="43137"/>
                    </a:srgbClr>
                  </a:outerShdw>
                </a:effectLst>
                <a:latin typeface="+mj-ea"/>
                <a:ea typeface="+mj-ea"/>
                <a:cs typeface="+mj-ea"/>
                <a:sym typeface="+mn-ea"/>
              </a:rPr>
              <a:t>清政府沦为列强统治中国的工具；</a:t>
            </a:r>
            <a:r>
              <a:rPr lang="zh-CN" altLang="en-US">
                <a:sym typeface="+mn-ea"/>
              </a:rPr>
              <a:t>禁止中国人民参加反帝组织，真可以说是耻辱至极！</a:t>
            </a:r>
            <a:r>
              <a:rPr lang="en-US" altLang="zh-CN"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东南互保</a:t>
            </a:r>
            <a:r>
              <a:rPr lang="en-US" altLang="zh-CN"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对清政府造成了怎样的影响？政府势微、地方势扩。</a:t>
            </a: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中华民族是在动荡与耻辱中进入20世纪的。1899年义和团运动爆发；第二年，八国联军发动侵华战争。1900年8月15日，首都北京陷落，侵略军烧杀淫掠，1000多名王公大臣悲愤自杀，无数生灵惨遭涂炭。帝国最高统治者慈禧，在城破前，携光绪帝仓皇出逃，从北京一直逃到西安，期间，风餐露宿、狼狈不堪。慈禧本人曾这样描述她的经历：</a:t>
            </a: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连日奔走，又不得饮食，既冷且饿。途中口渴，命太监取水，有井矣而无汲器，或井内浮有人头，不得已，采秫粃秆与皇帝共嚼，略得浆汁，即以解渴。昨夜我（慈禧）与皇帝仅得一板凳，相与贴背共坐，仰望达旦。——吴永《庚子西狩丛谈》56页，中华书局</a:t>
            </a: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这段刻骨铭心的惨痛经历，让慈禧痛定思痛。生存，还是毁灭？迫使慈禧作出抉择。1901年1月29日，逃亡西安的慈禧以光绪名义颁布变法诏书。由此，拉开了“清末新政”的序幕。</a:t>
            </a: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1899（义和团）、1900（八国联军侵华战争）、1901（辛丑条约）</a:t>
            </a: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a:r>
              <a:rPr lang="zh-CN" altLang="en-US" b="1" dirty="0">
                <a:latin typeface="宋体" panose="02010600030101010101" pitchFamily="2" charset="-122"/>
                <a:ea typeface="宋体" panose="02010600030101010101" pitchFamily="2" charset="-122"/>
                <a:sym typeface="+mn-ea"/>
              </a:rPr>
              <a:t>地方势力的膨胀，冲击了中央集权</a:t>
            </a:r>
            <a:r>
              <a:rPr lang="en-US" altLang="zh-CN" dirty="0">
                <a:solidFill>
                  <a:srgbClr val="000000"/>
                </a:solidFill>
                <a:latin typeface="楷体" panose="02010609060101010101" charset="-122"/>
                <a:ea typeface="楷体" panose="02010609060101010101" charset="-122"/>
                <a:sym typeface="+mn-ea"/>
              </a:rPr>
              <a:t>1900</a:t>
            </a:r>
            <a:r>
              <a:rPr lang="zh-CN" altLang="en-US" dirty="0">
                <a:solidFill>
                  <a:srgbClr val="000000"/>
                </a:solidFill>
                <a:latin typeface="楷体" panose="02010609060101010101" charset="-122"/>
                <a:ea typeface="楷体" panose="02010609060101010101" charset="-122"/>
                <a:sym typeface="+mn-ea"/>
              </a:rPr>
              <a:t>年至</a:t>
            </a:r>
            <a:r>
              <a:rPr lang="en-US" altLang="zh-CN" dirty="0">
                <a:solidFill>
                  <a:srgbClr val="000000"/>
                </a:solidFill>
                <a:latin typeface="楷体" panose="02010609060101010101" charset="-122"/>
                <a:ea typeface="楷体" panose="02010609060101010101" charset="-122"/>
                <a:sym typeface="+mn-ea"/>
              </a:rPr>
              <a:t>1904</a:t>
            </a:r>
            <a:r>
              <a:rPr lang="zh-CN" altLang="en-US" dirty="0">
                <a:solidFill>
                  <a:srgbClr val="000000"/>
                </a:solidFill>
                <a:latin typeface="楷体" panose="02010609060101010101" charset="-122"/>
                <a:ea typeface="楷体" panose="02010609060101010101" charset="-122"/>
                <a:sym typeface="+mn-ea"/>
              </a:rPr>
              <a:t>年，李鸿章、张之洞等人与各国领事策划了“东南互保”。</a:t>
            </a:r>
            <a:r>
              <a:rPr lang="en-US" altLang="zh-CN" dirty="0">
                <a:solidFill>
                  <a:srgbClr val="000000"/>
                </a:solidFill>
                <a:latin typeface="楷体" panose="02010609060101010101" charset="-122"/>
                <a:ea typeface="楷体" panose="02010609060101010101" charset="-122"/>
                <a:sym typeface="+mn-ea"/>
              </a:rPr>
              <a:t>1900</a:t>
            </a:r>
            <a:r>
              <a:rPr lang="zh-CN" altLang="en-US" dirty="0">
                <a:solidFill>
                  <a:srgbClr val="000000"/>
                </a:solidFill>
                <a:latin typeface="楷体" panose="02010609060101010101" charset="-122"/>
                <a:ea typeface="楷体" panose="02010609060101010101" charset="-122"/>
                <a:sym typeface="+mn-ea"/>
              </a:rPr>
              <a:t>年，在清廷尚未向各国宣战之前， 两江总督刘坤一、湖广总督张之洞、两广总督李鸿章等，即商议保存东南各行省的稳定，避免列强有借口入侵；同时密议盘算倘若北京失守而天子、太后不测，由李鸿章出任总统支撑局面。他们称清廷</a:t>
            </a:r>
            <a:r>
              <a:rPr lang="zh-CN" altLang="en-US" dirty="0">
                <a:solidFill>
                  <a:srgbClr val="FF0000"/>
                </a:solidFill>
                <a:latin typeface="楷体" panose="02010609060101010101" charset="-122"/>
                <a:ea typeface="楷体" panose="02010609060101010101" charset="-122"/>
                <a:sym typeface="+mn-ea"/>
              </a:rPr>
              <a:t>招抚</a:t>
            </a:r>
            <a:r>
              <a:rPr lang="zh-CN" altLang="en-US" dirty="0">
                <a:solidFill>
                  <a:srgbClr val="000000"/>
                </a:solidFill>
                <a:latin typeface="楷体" panose="02010609060101010101" charset="-122"/>
                <a:ea typeface="楷体" panose="02010609060101010101" charset="-122"/>
                <a:sym typeface="+mn-ea"/>
              </a:rPr>
              <a:t>义和团的命令是“乱命”而不执行，同时，与列强相约，互不相扰。</a:t>
            </a:r>
            <a:endParaRPr lang="zh-CN"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130000"/>
              </a:lnSpc>
              <a:spcBef>
                <a:spcPts val="1000"/>
              </a:spcBef>
              <a:spcAft>
                <a:spcPts val="0"/>
              </a:spcAft>
              <a:buSzPct val="100000"/>
              <a:buFont typeface="Wingdings" panose="05000000000000000000" charset="0"/>
            </a:pP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《辛丑条约》规定，赔款白银</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4.5</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亿两。这笔赔款以关税、盐税为担保，分</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39</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年还清，年息四厘，到期要偿还的本系高达</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9.82</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亿俩。这使中国海关、常关和盐税完全被帝国主义所控制，</a:t>
            </a:r>
            <a:r>
              <a:rPr lang="zh-CN" altLang="en-US" b="1" spc="200" dirty="0">
                <a:ln w="3175">
                  <a:noFill/>
                  <a:prstDash val="dash"/>
                </a:ln>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清政府除了田赋外，几乎别无经济来源。</a:t>
            </a:r>
            <a:endPar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lvl="0" indent="0" algn="l" fontAlgn="ctr">
              <a:lnSpc>
                <a:spcPct val="130000"/>
              </a:lnSpc>
              <a:spcBef>
                <a:spcPts val="1000"/>
              </a:spcBef>
              <a:spcAft>
                <a:spcPts val="0"/>
              </a:spcAft>
              <a:buSzPct val="100000"/>
              <a:buFont typeface="Wingdings" panose="05000000000000000000" charset="0"/>
            </a:pP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清</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宣战</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上谕颁发后，两江总督刘坤一、湖广总督张之洞也</a:t>
            </a:r>
            <a:r>
              <a:rPr lang="zh-CN" altLang="en-US" b="1" spc="200" dirty="0">
                <a:ln w="3175">
                  <a:noFill/>
                  <a:prstDash val="dash"/>
                </a:ln>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抗旨不遵</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，谋求与各国驻上海领事</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互相谅解</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，以维护东南现状。</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1900</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6</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月，盛宣怀会同上海道余联沅与各国领事签订了《东南保护约款》，得到</a:t>
            </a:r>
            <a:r>
              <a:rPr lang="zh-CN" altLang="en-US" b="1" spc="200" dirty="0">
                <a:ln w="3175">
                  <a:noFill/>
                  <a:prstDash val="dash"/>
                </a:ln>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南方其他省督抚的响应。</a:t>
            </a:r>
            <a:endParaRPr lang="zh-CN" altLang="en-US" b="1" spc="200" dirty="0">
              <a:ln w="3175">
                <a:noFill/>
                <a:prstDash val="dash"/>
              </a:ln>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lvl="0" indent="0" algn="l" fontAlgn="ctr">
              <a:lnSpc>
                <a:spcPct val="130000"/>
              </a:lnSpc>
              <a:spcBef>
                <a:spcPts val="1000"/>
              </a:spcBef>
              <a:spcAft>
                <a:spcPts val="0"/>
              </a:spcAft>
              <a:buSzPct val="100000"/>
              <a:buFont typeface="Wingdings" panose="05000000000000000000" charset="0"/>
            </a:pP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据章开沅、朱英主编《中国近现代史》整理</a:t>
            </a:r>
            <a:endParaRPr lang="zh-CN" altLang="en-US"/>
          </a:p>
          <a:p>
            <a:pPr lvl="0" indent="0" algn="l" fontAlgn="ctr">
              <a:lnSpc>
                <a:spcPct val="90000"/>
              </a:lnSpc>
              <a:spcBef>
                <a:spcPts val="1000"/>
              </a:spcBef>
              <a:spcAft>
                <a:spcPts val="0"/>
              </a:spcAft>
              <a:buSzPct val="100000"/>
              <a:buFont typeface="Wingdings" panose="05000000000000000000" charset="0"/>
            </a:pPr>
            <a:r>
              <a:rPr 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本年夏间，拳匪构乱，开衅友邦。朕奉慈驾西巡，京师云扰..</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昨据奕劻等电呈各国和议十二条大纲，业已照允...</a:t>
            </a:r>
            <a:r>
              <a:rPr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量中华之物力，结与国之欢心。</a:t>
            </a:r>
            <a:endParaRPr 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lvl="0" indent="0" algn="r" fontAlgn="ctr">
              <a:lnSpc>
                <a:spcPct val="90000"/>
              </a:lnSpc>
              <a:spcBef>
                <a:spcPts val="1000"/>
              </a:spcBef>
              <a:spcAft>
                <a:spcPts val="0"/>
              </a:spcAft>
              <a:buSzPct val="100000"/>
              <a:buFont typeface="Wingdings" panose="05000000000000000000" charset="0"/>
            </a:pPr>
            <a:r>
              <a:rPr lang="en-US"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en-US" altLang="zh-CN" b="1" spc="200" dirty="0" err="1">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上谕</a:t>
            </a:r>
            <a:r>
              <a:rPr lang="en-US" altLang="zh-CN" b="1" spc="200" dirty="0">
                <a:ln w="3175">
                  <a:noFill/>
                  <a:prstDash val="dash"/>
                </a:ln>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》（1901年2月14日</a:t>
            </a: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sym typeface="+mn-ea"/>
              </a:rPr>
              <a:t>中国“巨蛋”</a:t>
            </a: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sym typeface="+mn-ea"/>
              </a:rPr>
              <a:t>原画载于美国杂志《PUCK》1900年，义和团运动爆发后，慈禧太后向当时在北京设有领事馆的11国宣战，结果英国、法国、美国、日本、俄国、德国、意大利及奥匈帝国共8个国家组成联军，向北京进攻。画中把上述8个国家绘成母鸡，包围在一只名为“中国”的巨蛋上，讽刺列强各怀鬼胎，企图独占中国的野心。</a:t>
            </a: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sym typeface="+mn-ea"/>
              </a:rPr>
              <a:t>八国联军</a:t>
            </a:r>
            <a:r>
              <a:rPr lang="en-US" altLang="zh-CN" b="1">
                <a:solidFill>
                  <a:schemeClr val="bg1"/>
                </a:solidFill>
                <a:sym typeface="+mn-ea"/>
              </a:rPr>
              <a:t>——</a:t>
            </a:r>
            <a:r>
              <a:rPr lang="zh-CN" altLang="en-US" b="1">
                <a:solidFill>
                  <a:schemeClr val="bg1"/>
                </a:solidFill>
                <a:sym typeface="+mn-ea"/>
              </a:rPr>
              <a:t>烧杀抢掠。</a:t>
            </a: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sym typeface="+mn-ea"/>
              </a:rPr>
              <a:t>答案：严重重要清政府的根基；中央示微、地方势扩！</a:t>
            </a: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sym typeface="+mn-ea"/>
              </a:rPr>
              <a:t>严重动摇了清政府统治的根基（中央权威的示微与地方势力的扩张）</a:t>
            </a:r>
            <a:endParaRPr lang="zh-CN" altLang="en-US" b="1">
              <a:solidFill>
                <a:schemeClr val="bg1"/>
              </a:solidFill>
              <a:sym typeface="+mn-ea"/>
            </a:endParaRPr>
          </a:p>
          <a:p>
            <a:pPr algn="l"/>
            <a:r>
              <a:rPr lang="en-US" altLang="zh-CN" b="1">
                <a:solidFill>
                  <a:schemeClr val="bg1"/>
                </a:solidFill>
                <a:sym typeface="+mn-ea"/>
              </a:rPr>
              <a:t>puck——</a:t>
            </a:r>
            <a:r>
              <a:rPr lang="zh-CN" altLang="en-US" b="1">
                <a:solidFill>
                  <a:schemeClr val="bg1"/>
                </a:solidFill>
                <a:sym typeface="+mn-ea"/>
              </a:rPr>
              <a:t>逃生  </a:t>
            </a:r>
            <a:r>
              <a:rPr lang="en-US" altLang="zh-CN" b="1">
                <a:solidFill>
                  <a:schemeClr val="bg1"/>
                </a:solidFill>
                <a:sym typeface="+mn-ea"/>
              </a:rPr>
              <a:t>Awakening of  china </a:t>
            </a:r>
            <a:endParaRPr lang="zh-CN" altLang="en-US" b="1">
              <a:solidFill>
                <a:schemeClr val="bg1"/>
              </a:solidFill>
              <a:sym typeface="+mn-ea"/>
            </a:endParaRPr>
          </a:p>
          <a:p>
            <a:pPr algn="l"/>
            <a:r>
              <a:rPr lang="zh-CN" altLang="en-US" b="1">
                <a:solidFill>
                  <a:schemeClr val="bg1"/>
                </a:solidFill>
                <a:sym typeface="+mn-ea"/>
              </a:rPr>
              <a:t>严重动摇了清政府统治的根基（中央权威的示微与地方势力的扩张）</a:t>
            </a:r>
            <a:endPar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fontAlgn="auto">
              <a:lnSpc>
                <a:spcPct val="90000"/>
              </a:lnSpc>
            </a:pP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fontAlgn="auto">
              <a:lnSpc>
                <a:spcPct val="90000"/>
              </a:lnSpc>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所有中国此次毁损及抢劫之损失</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，但为数必极重大无疑。现在各国互以抢劫之事相推诿，但当时各国无不曾经彻底共同抢劫。</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又因抢劫时所发生强奸妇女，残忍行为，随意杀人，无故放火等事，为数极属不少。</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r" fontAlgn="auto">
              <a:lnSpc>
                <a:spcPct val="110000"/>
              </a:lnSpc>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瓦德西《拳乱笔记》</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918210" algn="l"/>
            <a:r>
              <a:rPr lang="zh-CN" altLang="en-US">
                <a:sym typeface="+mn-ea"/>
              </a:rPr>
              <a:t>讲到“戊戌变法”局限性时一个具体的例子：</a:t>
            </a:r>
            <a:endParaRPr lang="zh-CN" altLang="en-US">
              <a:sym typeface="+mn-ea"/>
            </a:endParaRPr>
          </a:p>
          <a:p>
            <a:pPr indent="918210" algn="l"/>
            <a:r>
              <a:rPr lang="zh-CN" altLang="en-US">
                <a:sym typeface="+mn-ea"/>
              </a:rPr>
              <a:t>例如，在军事上，为何只裁汰绿营，而不是裁汰“八旗兵”？</a:t>
            </a:r>
            <a:endParaRPr lang="zh-CN" altLang="en-US">
              <a:sym typeface="+mn-ea"/>
            </a:endParaRPr>
          </a:p>
          <a:p>
            <a:pPr indent="918210" algn="l"/>
            <a:endParaRPr lang="zh-CN" altLang="en-US">
              <a:sym typeface="+mn-ea"/>
            </a:endParaRPr>
          </a:p>
          <a:p>
            <a:pPr indent="918210" algn="l"/>
            <a:r>
              <a:rPr lang="zh-CN" altLang="en-US">
                <a:sym typeface="+mn-ea"/>
              </a:rPr>
              <a:t>绿营：清朝在统一全国过程中将收编的明军及其它汉兵，参照明军旧制，以营为基本单位进行组建，以绿旗为标志，称为绿营。士兵为世兵制，父死则子继。将兵由兵部直接统辖。自同治至光绪年间历经裁汰，最后被改编为警察性质的巡防营，失去了常备军的作用，绿营之制仅存空名而已。</a:t>
            </a:r>
            <a:endParaRPr lang="zh-CN" altLang="en-US">
              <a:sym typeface="+mn-ea"/>
            </a:endParaRPr>
          </a:p>
          <a:p>
            <a:pPr indent="918210" algn="l"/>
            <a:r>
              <a:rPr lang="zh-CN" altLang="en-US">
                <a:sym typeface="+mn-ea"/>
              </a:rPr>
              <a:t>到了清末，八旗兵比绿营更腐败，更无战斗力。之所以只敢裁汰绿营，因为绿营是汉人，而八旗兵是满人组成和掌握的武装。</a:t>
            </a:r>
            <a:endParaRPr lang="zh-CN" altLang="en-US">
              <a:sym typeface="+mn-ea"/>
            </a:endParaRPr>
          </a:p>
          <a:p>
            <a:pPr indent="918210" algn="l"/>
            <a:r>
              <a:rPr lang="zh-CN" altLang="en-US">
                <a:sym typeface="+mn-ea"/>
              </a:rPr>
              <a:t>当时，清军最有战斗力的是湘军淮军，但是，它们掌握在地方实权的督抚手中。若提出裁汰八旗兵，清朝皇帝岂不是孤家寡人？</a:t>
            </a:r>
            <a:endParaRPr lang="zh-CN" altLang="en-US">
              <a:sym typeface="+mn-ea"/>
            </a:endParaRPr>
          </a:p>
          <a:p>
            <a:pPr indent="918210" algn="l"/>
            <a:endParaRPr lang="zh-CN" altLang="en-US">
              <a:sym typeface="+mn-ea"/>
            </a:endParaRPr>
          </a:p>
          <a:p>
            <a:pPr indent="918210" algn="l"/>
            <a:r>
              <a:rPr lang="zh-CN" altLang="en-US">
                <a:sym typeface="+mn-ea"/>
              </a:rPr>
              <a:t>师：</a:t>
            </a:r>
            <a:r>
              <a:rPr lang="zh-CN" altLang="en-US" b="1">
                <a:solidFill>
                  <a:srgbClr val="FFFF00"/>
                </a:solidFill>
                <a:effectLst>
                  <a:outerShdw blurRad="38100" dist="38100" dir="2700000" algn="tl">
                    <a:srgbClr val="000000">
                      <a:alpha val="43137"/>
                    </a:srgbClr>
                  </a:outerShdw>
                </a:effectLst>
                <a:sym typeface="+mn-ea"/>
              </a:rPr>
              <a:t>（过渡）上层精英阶层和下层老百姓的抗争为何都是以失败告终呢？我们小组可以从如上几个角度来思考，共同解决人物二。</a:t>
            </a:r>
            <a:endParaRPr lang="zh-CN" altLang="en-US" b="1">
              <a:solidFill>
                <a:srgbClr val="FFFF00"/>
              </a:solidFill>
              <a:effectLst>
                <a:outerShdw blurRad="38100" dist="38100" dir="2700000" algn="tl">
                  <a:srgbClr val="000000">
                    <a:alpha val="43137"/>
                  </a:srgbClr>
                </a:outerShdw>
              </a:effectLst>
              <a:sym typeface="+mn-ea"/>
            </a:endParaRPr>
          </a:p>
          <a:p>
            <a:pPr indent="918210" algn="l"/>
            <a:endParaRPr lang="zh-CN" altLang="en-US">
              <a:sym typeface="+mn-ea"/>
            </a:endParaRPr>
          </a:p>
          <a:p>
            <a:pPr indent="918210" algn="l"/>
            <a:endParaRPr lang="zh-CN" altLang="en-US">
              <a:sym typeface="+mn-ea"/>
            </a:endParaRPr>
          </a:p>
          <a:p>
            <a:pPr indent="918210" algn="l"/>
            <a:r>
              <a:rPr lang="zh-CN" altLang="en-US">
                <a:sym typeface="+mn-ea"/>
              </a:rPr>
              <a:t>阻力（国内外反动势力）、</a:t>
            </a:r>
            <a:endParaRPr lang="zh-CN" altLang="en-US">
              <a:sym typeface="+mn-ea"/>
            </a:endParaRPr>
          </a:p>
          <a:p>
            <a:pPr indent="918210" algn="l"/>
            <a:r>
              <a:rPr lang="zh-CN" altLang="en-US">
                <a:sym typeface="+mn-ea"/>
              </a:rPr>
              <a:t>请回答：对于当时中国民族危机的原因和挽救民族危亡的途径，维新派和义和团持何种不同观点？两种观点各具有什么积极意义和局限性？ </a:t>
            </a:r>
            <a:endParaRPr lang="zh-CN" altLang="en-US"/>
          </a:p>
          <a:p>
            <a:pPr indent="918210" algn="l"/>
            <a:r>
              <a:rPr lang="zh-CN" altLang="en-US">
                <a:sym typeface="+mn-ea"/>
              </a:rPr>
              <a:t>答案：维新派认为，造成当时中国民族危机的原因主要在于中国社会制度的落后，以及由此带来国家贫弱。只有通过变法维新，发展资本主义，求得国家富强，才能挽救民族危亡。义和团认为当时的民族危机是由帝国主义侵略造成的，必须通过武力反抗将它们赶出中国。</a:t>
            </a:r>
            <a:endParaRPr lang="zh-CN" altLang="en-US"/>
          </a:p>
          <a:p>
            <a:pPr indent="918210" algn="l"/>
            <a:r>
              <a:rPr lang="zh-CN" altLang="en-US">
                <a:sym typeface="+mn-ea"/>
              </a:rPr>
              <a:t>维新派观点的积极意义在于，它认为只有通过自身的社会改革，中国才能从根本上求得富强和独立；但它不主张正面抗击帝国主义的侵略，体现了民族资产阶级的局限性。义和团观点的积极意义在于，它主张正面反抗帝国主义的侵略；其局限性在于它不包含进行国内社会改革的内容，还带有蒙昧迷信和笼统排外的倾向。（00年全国卷）</a:t>
            </a:r>
            <a:endParaRPr lang="zh-CN" altLang="en-US"/>
          </a:p>
          <a:p>
            <a:pPr indent="918210" algn="l"/>
            <a:endParaRPr lang="zh-CN" altLang="en-US" b="1" u="sng">
              <a:effectLst>
                <a:outerShdw blurRad="38100" dist="38100" dir="2700000" algn="tl">
                  <a:srgbClr val="000000">
                    <a:alpha val="43137"/>
                  </a:srgbClr>
                </a:outerShdw>
              </a:effectLst>
              <a:sym typeface="+mn-ea"/>
            </a:endParaRPr>
          </a:p>
          <a:p>
            <a:pPr indent="918210" algn="l"/>
            <a:endParaRPr lang="zh-CN" altLang="en-US" b="1" u="sng">
              <a:effectLst>
                <a:outerShdw blurRad="38100" dist="38100" dir="2700000" algn="tl">
                  <a:srgbClr val="000000">
                    <a:alpha val="43137"/>
                  </a:srgbClr>
                </a:outerShdw>
              </a:effectLst>
              <a:sym typeface="+mn-ea"/>
            </a:endParaRPr>
          </a:p>
          <a:p>
            <a:pPr indent="918210" algn="l"/>
            <a:r>
              <a:rPr lang="zh-CN" altLang="en-US" b="1" u="sng">
                <a:effectLst>
                  <a:outerShdw blurRad="38100" dist="38100" dir="2700000" algn="tl">
                    <a:srgbClr val="000000">
                      <a:alpha val="43137"/>
                    </a:srgbClr>
                  </a:outerShdw>
                </a:effectLst>
                <a:sym typeface="+mn-ea"/>
              </a:rPr>
              <a:t>心理征服的目的是摧毁我们的民族精神</a:t>
            </a:r>
            <a:endParaRPr lang="zh-CN" altLang="en-US" b="1" u="sng">
              <a:effectLst>
                <a:outerShdw blurRad="38100" dist="38100" dir="2700000" algn="tl">
                  <a:srgbClr val="000000">
                    <a:alpha val="43137"/>
                  </a:srgbClr>
                </a:outerShdw>
              </a:effectLst>
            </a:endParaRPr>
          </a:p>
          <a:p>
            <a:pPr indent="918210" algn="l"/>
            <a:r>
              <a:rPr lang="zh-CN" altLang="en-US">
                <a:sym typeface="+mn-ea"/>
              </a:rPr>
              <a:t>朝</a:t>
            </a:r>
            <a:r>
              <a:rPr lang="zh-CN" altLang="en-US">
                <a:solidFill>
                  <a:srgbClr val="FF0000"/>
                </a:solidFill>
                <a:sym typeface="+mn-ea"/>
              </a:rPr>
              <a:t>廷</a:t>
            </a:r>
            <a:r>
              <a:rPr lang="en-US" altLang="zh-CN">
                <a:solidFill>
                  <a:srgbClr val="FF0000"/>
                </a:solidFill>
                <a:sym typeface="+mn-ea"/>
              </a:rPr>
              <a:t>“</a:t>
            </a:r>
            <a:r>
              <a:rPr lang="zh-CN" altLang="en-US">
                <a:solidFill>
                  <a:srgbClr val="FF0000"/>
                </a:solidFill>
                <a:sym typeface="+mn-ea"/>
              </a:rPr>
              <a:t>永禁军民人等入仇视者国各会，违者问死</a:t>
            </a:r>
            <a:r>
              <a:rPr lang="en-US" altLang="zh-CN">
                <a:sym typeface="+mn-ea"/>
              </a:rPr>
              <a:t>”</a:t>
            </a:r>
            <a:r>
              <a:rPr lang="zh-CN" altLang="en-US">
                <a:sym typeface="+mn-ea"/>
              </a:rPr>
              <a:t>。作为政府禁令，它同庚子年间高谈</a:t>
            </a:r>
            <a:r>
              <a:rPr lang="en-US" altLang="zh-CN">
                <a:sym typeface="+mn-ea"/>
              </a:rPr>
              <a:t>“</a:t>
            </a:r>
            <a:r>
              <a:rPr lang="zh-CN" altLang="en-US">
                <a:sym typeface="+mn-ea"/>
              </a:rPr>
              <a:t>民气</a:t>
            </a:r>
            <a:r>
              <a:rPr lang="en-US" altLang="zh-CN">
                <a:sym typeface="+mn-ea"/>
              </a:rPr>
              <a:t>”</a:t>
            </a:r>
            <a:r>
              <a:rPr lang="zh-CN" altLang="en-US">
                <a:sym typeface="+mn-ea"/>
              </a:rPr>
              <a:t>的庙堂议论正是一种鲜明的对比。从后者</a:t>
            </a:r>
            <a:r>
              <a:rPr lang="zh-CN" altLang="en-US">
                <a:solidFill>
                  <a:srgbClr val="FF0000"/>
                </a:solidFill>
                <a:sym typeface="+mn-ea"/>
              </a:rPr>
              <a:t>到前者的转变，说明了以顽固抗外人者在顽固被压碎后的完全屈服</a:t>
            </a:r>
            <a:r>
              <a:rPr lang="zh-CN" altLang="en-US">
                <a:sym typeface="+mn-ea"/>
              </a:rPr>
              <a:t>。</a:t>
            </a:r>
            <a:r>
              <a:rPr lang="en-US" altLang="zh-CN">
                <a:sym typeface="+mn-ea"/>
              </a:rPr>
              <a:t>——</a:t>
            </a:r>
            <a:r>
              <a:rPr lang="zh-CN" altLang="en-US">
                <a:sym typeface="+mn-ea"/>
              </a:rPr>
              <a:t>陈旭麓《近代中国社会的新陈代谢》</a:t>
            </a:r>
            <a:endParaRPr lang="zh-CN" altLang="en-US"/>
          </a:p>
          <a:p>
            <a:pPr indent="918210" algn="l"/>
            <a:r>
              <a:rPr lang="zh-CN" altLang="en-US">
                <a:sym typeface="+mn-ea"/>
              </a:rPr>
              <a:t>随着庚子事变的过去，</a:t>
            </a:r>
            <a:r>
              <a:rPr lang="zh-CN" altLang="en-US">
                <a:solidFill>
                  <a:srgbClr val="FF0000"/>
                </a:solidFill>
                <a:sym typeface="+mn-ea"/>
              </a:rPr>
              <a:t>由传统意识所维系的民族心理防线在震荡中的解体便成为</a:t>
            </a:r>
            <a:r>
              <a:rPr lang="en-US" altLang="zh-CN">
                <a:solidFill>
                  <a:srgbClr val="FF0000"/>
                </a:solidFill>
                <a:sym typeface="+mn-ea"/>
              </a:rPr>
              <a:t>20</a:t>
            </a:r>
            <a:r>
              <a:rPr lang="zh-CN" altLang="en-US">
                <a:solidFill>
                  <a:srgbClr val="FF0000"/>
                </a:solidFill>
                <a:sym typeface="+mn-ea"/>
              </a:rPr>
              <a:t>世纪初年</a:t>
            </a:r>
            <a:r>
              <a:rPr lang="zh-CN" altLang="en-US">
                <a:sym typeface="+mn-ea"/>
              </a:rPr>
              <a:t>中国社会的显著变化之一。</a:t>
            </a:r>
            <a:endParaRPr lang="zh-CN" altLang="en-US"/>
          </a:p>
          <a:p>
            <a:pPr indent="918210" algn="l"/>
            <a:r>
              <a:rPr lang="en-US" altLang="zh-CN">
                <a:sym typeface="+mn-ea"/>
              </a:rPr>
              <a:t>1902</a:t>
            </a:r>
            <a:r>
              <a:rPr lang="zh-CN" altLang="en-US">
                <a:sym typeface="+mn-ea"/>
              </a:rPr>
              <a:t>年</a:t>
            </a:r>
            <a:r>
              <a:rPr lang="en-US" altLang="zh-CN">
                <a:sym typeface="+mn-ea"/>
              </a:rPr>
              <a:t>2</a:t>
            </a:r>
            <a:r>
              <a:rPr lang="zh-CN" altLang="en-US">
                <a:sym typeface="+mn-ea"/>
              </a:rPr>
              <a:t>月</a:t>
            </a:r>
            <a:r>
              <a:rPr lang="en-US" altLang="zh-CN">
                <a:sym typeface="+mn-ea"/>
              </a:rPr>
              <a:t>3</a:t>
            </a:r>
            <a:r>
              <a:rPr lang="zh-CN" altLang="en-US">
                <a:sym typeface="+mn-ea"/>
              </a:rPr>
              <a:t>日《泰晤士报》报道过前此两天西太后接见各国驻京公使的情况，其叙述颇为传神：</a:t>
            </a:r>
            <a:r>
              <a:rPr lang="en-US" altLang="zh-CN">
                <a:sym typeface="+mn-ea"/>
              </a:rPr>
              <a:t>“</a:t>
            </a:r>
            <a:r>
              <a:rPr lang="zh-CN" altLang="en-US">
                <a:sym typeface="+mn-ea"/>
              </a:rPr>
              <a:t>太后进屋一把抓住康格夫人（美国公使夫人）</a:t>
            </a:r>
            <a:r>
              <a:rPr lang="en-US" altLang="zh-CN">
                <a:sym typeface="+mn-ea"/>
              </a:rPr>
              <a:t>”</a:t>
            </a:r>
            <a:r>
              <a:rPr lang="zh-CN" altLang="en-US">
                <a:sym typeface="+mn-ea"/>
              </a:rPr>
              <a:t>的手，好几分钟没有放开。她浑身颤抖，抽泣哽咽地说进攻使馆区是击打的错误，她后悔莫及。</a:t>
            </a:r>
            <a:r>
              <a:rPr lang="en-US" altLang="zh-CN">
                <a:sym typeface="+mn-ea"/>
              </a:rPr>
              <a:t>“      “</a:t>
            </a:r>
            <a:r>
              <a:rPr lang="zh-CN" altLang="en-US">
                <a:sym typeface="+mn-ea"/>
              </a:rPr>
              <a:t>后悔莫及</a:t>
            </a:r>
            <a:r>
              <a:rPr lang="en-US" altLang="zh-CN">
                <a:sym typeface="+mn-ea"/>
              </a:rPr>
              <a:t>”</a:t>
            </a:r>
            <a:r>
              <a:rPr lang="zh-CN" altLang="en-US">
                <a:sym typeface="+mn-ea"/>
              </a:rPr>
              <a:t>像是一种反思，但由此产生的</a:t>
            </a:r>
            <a:r>
              <a:rPr lang="en-US" altLang="zh-CN">
                <a:sym typeface="+mn-ea"/>
              </a:rPr>
              <a:t>“</a:t>
            </a:r>
            <a:r>
              <a:rPr lang="zh-CN" altLang="en-US">
                <a:sym typeface="+mn-ea"/>
              </a:rPr>
              <a:t>量中华之物力，结与国之欢心</a:t>
            </a:r>
            <a:r>
              <a:rPr lang="en-US" altLang="zh-CN">
                <a:sym typeface="+mn-ea"/>
              </a:rPr>
              <a:t>”</a:t>
            </a:r>
            <a:r>
              <a:rPr lang="zh-CN" altLang="en-US">
                <a:sym typeface="+mn-ea"/>
              </a:rPr>
              <a:t>，表达的则是奴颜和谀态。是过去所未曾有过的，在她身上，民族战争的失败同时又意味着民族抵抗意识的全部丧失。西太后经历了八国联军之役以后的心理变化，代表了一个王朝的变化。因此，奴颜和谀态并不是一种个人现象。联军入京之时，京官朝贵中众人</a:t>
            </a:r>
            <a:r>
              <a:rPr lang="en-US" altLang="zh-CN">
                <a:sym typeface="+mn-ea"/>
              </a:rPr>
              <a:t>“</a:t>
            </a:r>
            <a:r>
              <a:rPr lang="zh-CN" altLang="en-US">
                <a:sym typeface="+mn-ea"/>
              </a:rPr>
              <a:t>相率户前挂某某国顺民旗</a:t>
            </a:r>
            <a:r>
              <a:rPr lang="en-US" altLang="zh-CN">
                <a:sym typeface="+mn-ea"/>
              </a:rPr>
              <a:t>”</a:t>
            </a:r>
            <a:r>
              <a:rPr lang="zh-CN" altLang="en-US">
                <a:sym typeface="+mn-ea"/>
              </a:rPr>
              <a:t>，</a:t>
            </a:r>
            <a:r>
              <a:rPr lang="en-US" altLang="zh-CN">
                <a:sym typeface="+mn-ea"/>
              </a:rPr>
              <a:t>“</a:t>
            </a:r>
            <a:r>
              <a:rPr lang="zh-CN" altLang="en-US">
                <a:sym typeface="+mn-ea"/>
              </a:rPr>
              <a:t>鼓乐燃爆竹，具羊酒以迎师</a:t>
            </a:r>
            <a:r>
              <a:rPr lang="en-US" altLang="zh-CN">
                <a:sym typeface="+mn-ea"/>
              </a:rPr>
              <a:t>”</a:t>
            </a:r>
            <a:r>
              <a:rPr lang="zh-CN" altLang="en-US">
                <a:sym typeface="+mn-ea"/>
              </a:rPr>
              <a:t>，这种景象是庚申之变时不可能见到的。</a:t>
            </a:r>
            <a:endParaRPr lang="zh-CN" altLang="en-US">
              <a:sym typeface="+mn-ea"/>
            </a:endParaRPr>
          </a:p>
          <a:p>
            <a:pPr indent="918210" algn="l"/>
            <a:r>
              <a:rPr lang="en-US" altLang="zh-CN">
                <a:sym typeface="+mn-ea"/>
              </a:rPr>
              <a:t>“</a:t>
            </a:r>
            <a:r>
              <a:rPr lang="zh-CN" altLang="en-US">
                <a:sym typeface="+mn-ea"/>
              </a:rPr>
              <a:t>彼外人能解此华文为歌颂之义，而丧心亡耻一至于斯。</a:t>
            </a:r>
            <a:r>
              <a:rPr lang="en-US" altLang="zh-CN">
                <a:sym typeface="+mn-ea"/>
              </a:rPr>
              <a:t>”</a:t>
            </a:r>
            <a:r>
              <a:rPr lang="zh-CN" altLang="en-US">
                <a:sym typeface="+mn-ea"/>
              </a:rPr>
              <a:t>丧心亡耻</a:t>
            </a:r>
            <a:r>
              <a:rPr lang="en-US" altLang="zh-CN">
                <a:sym typeface="+mn-ea"/>
              </a:rPr>
              <a:t>“</a:t>
            </a:r>
            <a:r>
              <a:rPr lang="zh-CN" altLang="en-US">
                <a:sym typeface="+mn-ea"/>
              </a:rPr>
              <a:t>刻画了道德自命的士大夫阶层在国难临头时的道德沦丧。</a:t>
            </a:r>
            <a:r>
              <a:rPr lang="en-US" altLang="zh-CN">
                <a:sym typeface="+mn-ea"/>
              </a:rPr>
              <a:t>”</a:t>
            </a:r>
            <a:endParaRPr lang="zh-CN" altLang="en-US"/>
          </a:p>
          <a:p>
            <a:pPr indent="918210" algn="l"/>
            <a:r>
              <a:rPr lang="en-US" altLang="zh-CN">
                <a:sym typeface="+mn-ea"/>
              </a:rPr>
              <a:t>                                 ————</a:t>
            </a:r>
            <a:r>
              <a:rPr lang="zh-CN" altLang="en-US">
                <a:sym typeface="+mn-ea"/>
              </a:rPr>
              <a:t>陈旭麓《近代中国社会的新陈代谢》</a:t>
            </a:r>
            <a:endParaRPr lang="zh-CN" altLang="en-US"/>
          </a:p>
          <a:p>
            <a:endParaRPr lang="zh-CN" altLang="en-US"/>
          </a:p>
          <a:p>
            <a:r>
              <a:rPr lang="zh-CN" altLang="en-US"/>
              <a:t>有共性、有个性。有共同的原因，也有各自的原因。</a:t>
            </a:r>
            <a:endParaRPr lang="en-US" altLang="zh-CN"/>
          </a:p>
          <a:p>
            <a:r>
              <a:rPr lang="en-US" altLang="zh-CN"/>
              <a:t>Q</a:t>
            </a:r>
            <a:r>
              <a:rPr lang="zh-CN" altLang="en-US"/>
              <a:t>。</a:t>
            </a:r>
            <a:r>
              <a:rPr lang="en-US" altLang="zh-CN"/>
              <a:t>19</a:t>
            </a:r>
            <a:r>
              <a:rPr lang="zh-CN" altLang="en-US"/>
              <a:t>世纪</a:t>
            </a:r>
            <a:r>
              <a:rPr lang="en-US" altLang="zh-CN"/>
              <a:t>90</a:t>
            </a:r>
            <a:r>
              <a:rPr lang="zh-CN" altLang="en-US"/>
              <a:t>年代挽救民族危亡的斗争为何会失败？</a:t>
            </a:r>
            <a:endParaRPr lang="zh-CN" altLang="en-US"/>
          </a:p>
          <a:p>
            <a:r>
              <a:rPr lang="zh-CN" altLang="en-US"/>
              <a:t>戊戌变法、义和团失败的原因？</a:t>
            </a:r>
            <a:endParaRPr lang="en-US" altLang="zh-CN"/>
          </a:p>
          <a:p>
            <a:r>
              <a:rPr lang="en-US" altLang="zh-CN"/>
              <a:t>Q</a:t>
            </a:r>
            <a:r>
              <a:rPr lang="zh-CN" altLang="en-US"/>
              <a:t>：戊戌变法为什么会失败呢？ 社会基础、理论偏驳、树敌太多、太急躁（不熟悉中国官场）、清政府顽固势力的强大。</a:t>
            </a:r>
            <a:br>
              <a:rPr lang="zh-CN" altLang="en-US"/>
            </a:br>
            <a:endParaRPr lang="zh-CN" altLang="en-US"/>
          </a:p>
          <a:p>
            <a:r>
              <a:rPr lang="zh-CN" altLang="en-US"/>
              <a:t>急躁、急于求成； 变法内容贪大求全、树敌太多；（他只是一个举人，一下子上升到最核心的行政部门，对中国官场的一套不熟悉）；变法理论偏颇，把希望仅仅寄托在无实权的皇帝身上。慈禧太后反动势力的疯狂镇压。</a:t>
            </a:r>
            <a:endParaRPr lang="zh-CN" altLang="en-US"/>
          </a:p>
          <a:p>
            <a:r>
              <a:rPr lang="zh-CN" altLang="en-US"/>
              <a:t>中国新式近代知识分子孕育出来（）</a:t>
            </a:r>
            <a:endParaRPr lang="zh-CN" altLang="en-US"/>
          </a:p>
          <a:p>
            <a:r>
              <a:rPr lang="zh-CN" altLang="en-US"/>
              <a:t>可见，中国近代化并非主动需求，而是被动接受，因此充满了艰辛与屈辱，其过程蜿蜒曲折，</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 </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国际形势</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严峻：资本主义世界世场最终形成、资本主义世界殖民体系形成；（主导、东方从属于西方）</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 </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阻力</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相当大：国内外阻力；</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 </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清政府</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腐败无能、昧于大事、一己之私（</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对内镇压人民、对外妥协卖国</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4. </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无合力</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：清</a:t>
            </a:r>
            <a:r>
              <a:rPr lang="zh-CN"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政府、个人、社会、国家未形成一股合力；</a:t>
            </a:r>
            <a:endParaRPr lang="zh-CN"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5. </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中国人思想</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未启蒙（</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器物</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制度</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思想</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6. </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阶级</a:t>
            </a:r>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时代</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局限性</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戊戌变法</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软弱性、妥协性；资产阶级维新派自身理论缺陷、无支持基础；</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无从政经验、</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急躁；依靠无实权的皇帝、皇帝与康梁政见不一致；无</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群众基础和社会基础</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、得罪面太广、支持面甚少；</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义和团</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农民运动无</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先进阶级领导、无先进思想</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引领；盲目性、非理智爱国；阻力大，反帝反封（时代特点）。</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7. </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探索近代化之路</a:t>
            </a:r>
            <a:r>
              <a:rPr lang="zh-CN" altLang="en-US"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类型（被动）</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a:p>
            <a:endPar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为何无合力？没有一个真正在国家民族立场上、不计自己私利地思考国家民族利益的力量</a:t>
            </a:r>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;成为了整个国家民族利益的代表l</a:t>
            </a:r>
            <a:endPar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共产党后来成了这种力量。你看，共产党浴血奋战，经历了二万五千里长征和山地里艰苦游击战，艰难地保留了三万红军。为了抗日，交出去了。</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帝国主义、东方从属于西方；</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直到今天，依然是资本主义世界市场占主导地位，但不是资本主义世界殖民体系。19世纪末资本主义世界殖民体系最终形成，20世纪60年代，资本主义世界殖民体系崩溃。</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陈旭麓先生指出：“爱国主义永远是一种打动人心的力量，但从爱国主义出发走向</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近代化</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和从爱国主义出发回到</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中世纪</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，确乎并不同义。”</a:t>
            </a:r>
            <a:endParaRPr lang="zh-CN" altLang="en-US" b="1" dirty="0">
              <a:latin typeface="宋体" panose="02010600030101010101" pitchFamily="2" charset="-122"/>
              <a:ea typeface="宋体" panose="02010600030101010101" pitchFamily="2" charset="-122"/>
              <a:sym typeface="+mn-ea"/>
            </a:endParaRPr>
          </a:p>
          <a:p>
            <a:r>
              <a:rPr lang="zh-CN" altLang="en-US">
                <a:sym typeface="+mn-ea"/>
              </a:rPr>
              <a:t>爱国具有时代性，激发我们思考如何理性爱国？</a:t>
            </a:r>
            <a:endParaRPr lang="zh-CN" altLang="en-US"/>
          </a:p>
          <a:p>
            <a:r>
              <a:rPr lang="zh-CN" altLang="en-US">
                <a:sym typeface="+mn-ea"/>
              </a:rPr>
              <a:t>以中世纪的落后方式爱国，可知，这一爱国行为与近代化相悖，太平天国运动更侧重反封建（反清政府），与材料中的爱国主义关系不大，排除</a:t>
            </a:r>
            <a:r>
              <a:rPr lang="en-US" altLang="zh-CN">
                <a:sym typeface="+mn-ea"/>
              </a:rPr>
              <a:t>A</a:t>
            </a:r>
            <a:r>
              <a:rPr lang="zh-CN" altLang="en-US">
                <a:sym typeface="+mn-ea"/>
              </a:rPr>
              <a:t>，清末新政、辛亥革命与</a:t>
            </a:r>
            <a:r>
              <a:rPr lang="en-US" altLang="zh-CN">
                <a:sym typeface="+mn-ea"/>
              </a:rPr>
              <a:t>“</a:t>
            </a:r>
            <a:r>
              <a:rPr lang="zh-CN" altLang="en-US">
                <a:sym typeface="+mn-ea"/>
              </a:rPr>
              <a:t>中世纪</a:t>
            </a:r>
            <a:r>
              <a:rPr lang="en-US" altLang="zh-CN">
                <a:sym typeface="+mn-ea"/>
              </a:rPr>
              <a:t>”</a:t>
            </a:r>
            <a:r>
              <a:rPr lang="zh-CN" altLang="en-US">
                <a:sym typeface="+mn-ea"/>
              </a:rPr>
              <a:t>的特征，落后性不符。</a:t>
            </a:r>
            <a:endParaRPr lang="zh-CN" altLang="en-US"/>
          </a:p>
          <a:p>
            <a:endParaRPr lang="zh-CN" altLang="en-US" b="1" dirty="0">
              <a:latin typeface="宋体" panose="02010600030101010101" pitchFamily="2" charset="-122"/>
              <a:ea typeface="宋体" panose="02010600030101010101" pitchFamily="2" charset="-122"/>
              <a:sym typeface="+mn-ea"/>
            </a:endParaRPr>
          </a:p>
          <a:p>
            <a:r>
              <a:rPr lang="zh-CN" altLang="en-US" b="1" dirty="0">
                <a:latin typeface="宋体" panose="02010600030101010101" pitchFamily="2" charset="-122"/>
                <a:ea typeface="宋体" panose="02010600030101010101" pitchFamily="2" charset="-122"/>
                <a:sym typeface="+mn-ea"/>
              </a:rPr>
              <a:t>小结：</a:t>
            </a:r>
            <a:endParaRPr lang="zh-CN" altLang="en-US" b="1" dirty="0">
              <a:latin typeface="宋体" panose="02010600030101010101" pitchFamily="2" charset="-122"/>
              <a:ea typeface="宋体" panose="02010600030101010101" pitchFamily="2" charset="-122"/>
              <a:sym typeface="+mn-ea"/>
            </a:endParaRPr>
          </a:p>
          <a:p>
            <a:r>
              <a:rPr lang="zh-CN" altLang="en-US" b="1" dirty="0">
                <a:latin typeface="宋体" panose="02010600030101010101" pitchFamily="2" charset="-122"/>
                <a:ea typeface="宋体" panose="02010600030101010101" pitchFamily="2" charset="-122"/>
                <a:sym typeface="+mn-ea"/>
              </a:rPr>
              <a:t>清朝朝廷愚昧无能，为“维护统治”的一己之私，对内镇压人民，对外妥协卖国。</a:t>
            </a:r>
            <a:endParaRPr lang="zh-CN" altLang="en-US" b="1" dirty="0">
              <a:latin typeface="宋体" panose="02010600030101010101" pitchFamily="2" charset="-122"/>
              <a:ea typeface="宋体" panose="02010600030101010101" pitchFamily="2" charset="-122"/>
            </a:endParaRPr>
          </a:p>
          <a:p>
            <a:r>
              <a:rPr lang="en-US" altLang="zh-CN" dirty="0">
                <a:solidFill>
                  <a:srgbClr val="000000"/>
                </a:solidFill>
                <a:latin typeface="楷体" panose="02010609060101010101" charset="-122"/>
                <a:ea typeface="楷体" panose="02010609060101010101" charset="-122"/>
                <a:sym typeface="+mn-ea"/>
              </a:rPr>
              <a:t>1900</a:t>
            </a:r>
            <a:r>
              <a:rPr lang="zh-CN" altLang="en-US" dirty="0">
                <a:solidFill>
                  <a:srgbClr val="000000"/>
                </a:solidFill>
                <a:latin typeface="楷体" panose="02010609060101010101" charset="-122"/>
                <a:ea typeface="楷体" panose="02010609060101010101" charset="-122"/>
                <a:sym typeface="+mn-ea"/>
              </a:rPr>
              <a:t>年</a:t>
            </a:r>
            <a:r>
              <a:rPr lang="en-US" altLang="zh-CN" dirty="0">
                <a:solidFill>
                  <a:srgbClr val="000000"/>
                </a:solidFill>
                <a:latin typeface="楷体" panose="02010609060101010101" charset="-122"/>
                <a:ea typeface="楷体" panose="02010609060101010101" charset="-122"/>
                <a:sym typeface="+mn-ea"/>
              </a:rPr>
              <a:t>12</a:t>
            </a:r>
            <a:r>
              <a:rPr lang="zh-CN" altLang="en-US" dirty="0">
                <a:solidFill>
                  <a:srgbClr val="000000"/>
                </a:solidFill>
                <a:latin typeface="楷体" panose="02010609060101010101" charset="-122"/>
                <a:ea typeface="楷体" panose="02010609060101010101" charset="-122"/>
                <a:sym typeface="+mn-ea"/>
              </a:rPr>
              <a:t>月，慈禧太后一字不变地批准了由</a:t>
            </a:r>
            <a:r>
              <a:rPr lang="en-US" altLang="zh-CN" dirty="0">
                <a:solidFill>
                  <a:srgbClr val="000000"/>
                </a:solidFill>
                <a:latin typeface="楷体" panose="02010609060101010101" charset="-122"/>
                <a:ea typeface="楷体" panose="02010609060101010101" charset="-122"/>
                <a:sym typeface="+mn-ea"/>
              </a:rPr>
              <a:t>11</a:t>
            </a:r>
            <a:r>
              <a:rPr lang="zh-CN" altLang="en-US" dirty="0">
                <a:solidFill>
                  <a:srgbClr val="000000"/>
                </a:solidFill>
                <a:latin typeface="楷体" panose="02010609060101010101" charset="-122"/>
                <a:ea typeface="楷体" panose="02010609060101010101" charset="-122"/>
                <a:sym typeface="+mn-ea"/>
              </a:rPr>
              <a:t>国公使提出的“议和大纲”（此大纲为</a:t>
            </a:r>
            <a:r>
              <a:rPr lang="en-US" altLang="zh-CN" dirty="0">
                <a:solidFill>
                  <a:srgbClr val="000000"/>
                </a:solidFill>
                <a:latin typeface="楷体" panose="02010609060101010101" charset="-122"/>
                <a:ea typeface="楷体" panose="02010609060101010101" charset="-122"/>
                <a:sym typeface="+mn-ea"/>
              </a:rPr>
              <a:t>《</a:t>
            </a:r>
            <a:r>
              <a:rPr lang="zh-CN" altLang="en-US" dirty="0">
                <a:solidFill>
                  <a:srgbClr val="000000"/>
                </a:solidFill>
                <a:latin typeface="楷体" panose="02010609060101010101" charset="-122"/>
                <a:ea typeface="楷体" panose="02010609060101010101" charset="-122"/>
                <a:sym typeface="+mn-ea"/>
              </a:rPr>
              <a:t>辛丑条约</a:t>
            </a:r>
            <a:r>
              <a:rPr lang="en-US" altLang="zh-CN" dirty="0">
                <a:solidFill>
                  <a:srgbClr val="000000"/>
                </a:solidFill>
                <a:latin typeface="楷体" panose="02010609060101010101" charset="-122"/>
                <a:ea typeface="楷体" panose="02010609060101010101" charset="-122"/>
                <a:sym typeface="+mn-ea"/>
              </a:rPr>
              <a:t>》</a:t>
            </a:r>
            <a:r>
              <a:rPr lang="zh-CN" altLang="en-US" dirty="0">
                <a:solidFill>
                  <a:srgbClr val="000000"/>
                </a:solidFill>
                <a:latin typeface="楷体" panose="02010609060101010101" charset="-122"/>
                <a:ea typeface="楷体" panose="02010609060101010101" charset="-122"/>
                <a:sym typeface="+mn-ea"/>
              </a:rPr>
              <a:t>的基础），并说，“量中华之物力，结与国之欢心”。</a:t>
            </a:r>
            <a:endParaRPr lang="zh-CN" altLang="en-US"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endParaRPr>
          </a:p>
          <a:p>
            <a:r>
              <a:rPr lang="zh-CN" altLang="en-US" dirty="0">
                <a:latin typeface="宋体" panose="02010600030101010101" pitchFamily="2" charset="-122"/>
                <a:ea typeface="宋体" panose="02010600030101010101" pitchFamily="2" charset="-122"/>
                <a:sym typeface="+mn-ea"/>
              </a:rPr>
              <a:t>外患：中国逐步沦为半殖民地；</a:t>
            </a:r>
            <a:endParaRPr lang="en-US" altLang="zh-CN" dirty="0">
              <a:solidFill>
                <a:schemeClr val="tx1"/>
              </a:solidFill>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sym typeface="+mn-ea"/>
              </a:rPr>
              <a:t>内忧：</a:t>
            </a:r>
            <a:r>
              <a:rPr lang="zh-CN" altLang="en-US" b="1" dirty="0">
                <a:latin typeface="宋体" panose="02010600030101010101" pitchFamily="2" charset="-122"/>
                <a:ea typeface="宋体" panose="02010600030101010101" pitchFamily="2" charset="-122"/>
                <a:sym typeface="+mn-ea"/>
              </a:rPr>
              <a:t>社会动荡；中央集权和国家统一受到冲击；清政府不能代表国家利益。</a:t>
            </a:r>
            <a:endParaRPr lang="zh-CN" altLang="en-US" b="1" dirty="0">
              <a:solidFill>
                <a:schemeClr val="tx1"/>
              </a:solidFill>
              <a:latin typeface="宋体" panose="02010600030101010101" pitchFamily="2" charset="-122"/>
              <a:ea typeface="宋体" panose="02010600030101010101" pitchFamily="2" charset="-122"/>
            </a:endParaRPr>
          </a:p>
          <a:p>
            <a:endParaRPr lang="zh-CN" altLang="en-US"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endParaRPr>
          </a:p>
          <a:p>
            <a:r>
              <a:rPr lang="zh-CN" altLang="en-US"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无军队、不积极主动</a:t>
            </a:r>
            <a:endParaRPr lang="zh-CN" altLang="en-US"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endParaRPr>
          </a:p>
          <a:p>
            <a:r>
              <a:rPr lang="zh-CN" altLang="en-US"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a:t>
            </a:r>
            <a:r>
              <a:rPr lang="en-US" altLang="zh-CN"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1</a:t>
            </a:r>
            <a:r>
              <a:rPr lang="zh-CN" altLang="en-US"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）早发内生型；（</a:t>
            </a:r>
            <a:r>
              <a:rPr lang="en-US" altLang="zh-CN"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2</a:t>
            </a:r>
            <a:r>
              <a:rPr lang="zh-CN" altLang="en-US" b="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sym typeface="+mn-ea"/>
              </a:rPr>
              <a:t>）后发外生型。</a:t>
            </a:r>
            <a:r>
              <a:rPr lang="zh-CN" altLang="en-US">
                <a:latin typeface="Arial" panose="020B0604020202020204" pitchFamily="34" charset="0"/>
                <a:sym typeface="+mn-ea"/>
              </a:rPr>
              <a:t> </a:t>
            </a:r>
            <a:endParaRPr lang="zh-CN" altLang="en-US">
              <a:latin typeface="Arial" panose="020B0604020202020204" pitchFamily="34" charset="0"/>
            </a:endParaRPr>
          </a:p>
          <a:p>
            <a:r>
              <a:rPr lang="zh-CN" altLang="en-US"/>
              <a:t>还可以补充课堂生成的答案</a:t>
            </a:r>
            <a:r>
              <a:rPr lang="en-US" altLang="zh-CN"/>
              <a:t>……</a:t>
            </a:r>
            <a:r>
              <a:rPr lang="zh-CN" altLang="en-US"/>
              <a:t>亮点部分</a:t>
            </a:r>
            <a:endParaRPr lang="zh-CN" altLang="en-US"/>
          </a:p>
          <a:p>
            <a:r>
              <a:rPr lang="zh-CN" altLang="en-US"/>
              <a:t>中国最终卷入资本主义世界市场</a:t>
            </a:r>
            <a:r>
              <a:rPr lang="zh-CN"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近代民族国家尚未形成</a:t>
            </a:r>
            <a:r>
              <a:rPr lang="zh-CN"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endParaRPr lang="zh-CN"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buNone/>
            </a:pPr>
            <a:r>
              <a:rPr lang="zh-CN" altLang="en-US" b="1" dirty="0">
                <a:effectLst>
                  <a:outerShdw blurRad="38100" dist="38100" dir="2700000">
                    <a:srgbClr val="C0C0C0"/>
                  </a:outerShdw>
                </a:effectLst>
                <a:latin typeface="楷体_GB2312" pitchFamily="1" charset="-122"/>
                <a:ea typeface="楷体_GB2312" pitchFamily="1" charset="-122"/>
                <a:sym typeface="+mn-ea"/>
              </a:rPr>
              <a:t>  </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鲁迅先生说：“中国</a:t>
            </a:r>
            <a:r>
              <a:rPr lang="zh-CN" altLang="en-US" b="1" dirty="0">
                <a:solidFill>
                  <a:srgbClr val="0000CC"/>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太难改变</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了，不是很大的鞭子打在背上，中国自己是不肯动弹的。”1840年鸦片战争的炮声，是近代</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第一鞭子</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，一鞭于背痛不可当，方打开久闭的门户，</a:t>
            </a:r>
            <a:r>
              <a:rPr lang="zh-CN" altLang="en-US" b="1" dirty="0">
                <a:solidFill>
                  <a:srgbClr val="0000CC"/>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睁眼看世界</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；第二次鸦片战争</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又着一鞭</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，开始</a:t>
            </a:r>
            <a:r>
              <a:rPr lang="zh-CN" altLang="en-US" b="1" dirty="0">
                <a:solidFill>
                  <a:srgbClr val="0000CC"/>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学西方造船造炮</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，“但只准学这一点，其他不能要”；甲午海战</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第三鞭打来</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，才知西人强者兵，所以强者不在兵，没有科学，没有经济、政治的</a:t>
            </a:r>
            <a:r>
              <a:rPr lang="zh-CN" altLang="en-US" b="1" dirty="0">
                <a:solidFill>
                  <a:srgbClr val="0000CC"/>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变法</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不行。一步三回头，以致使中国引进西学、走向世界的</a:t>
            </a:r>
            <a:r>
              <a:rPr lang="zh-CN" altLang="en-US" b="1" dirty="0">
                <a:solidFill>
                  <a:srgbClr val="0000CC"/>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近代化运动</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的步伐缓慢，进展跨度小，而且偏狭浅近。</a:t>
            </a:r>
            <a:endPar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endParaRPr>
          </a:p>
          <a:p>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	            ——毛磊等《中西500年比较》</a:t>
            </a:r>
            <a:endParaRPr lang="zh-CN" altLang="en-US"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endParaRPr>
          </a:p>
          <a:p>
            <a:endParaRPr lang="zh-CN"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90000"/>
              </a:lnSpc>
            </a:pPr>
            <a:r>
              <a:rPr lang="zh-CN" altLang="en-US" b="1" dirty="0">
                <a:solidFill>
                  <a:schemeClr val="bg1"/>
                </a:solidFill>
                <a:latin typeface="楷体" panose="02010609060101010101" charset="-122"/>
                <a:ea typeface="楷体" panose="02010609060101010101" charset="-122"/>
                <a:sym typeface="+mn-ea"/>
              </a:rPr>
              <a:t>矛盾交织</a:t>
            </a:r>
            <a:endParaRPr lang="zh-CN" altLang="en-US" b="1" dirty="0">
              <a:solidFill>
                <a:schemeClr val="bg1"/>
              </a:solidFill>
              <a:latin typeface="楷体" panose="02010609060101010101" charset="-122"/>
              <a:ea typeface="楷体" panose="02010609060101010101" charset="-122"/>
            </a:endParaRPr>
          </a:p>
          <a:p>
            <a:pPr>
              <a:lnSpc>
                <a:spcPct val="90000"/>
              </a:lnSpc>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（过渡）这种矛盾，显示了一场正义的反帝群众运动中落后的封建主义内容。旧的生产力只能找到中世纪的社会理想，也只能找到中世纪的精神武器和物质武器。</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指出</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愚昧</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并不是为了嘲笑愚昧。万千来自下层社会的人们汇聚在神道观念之下，手执引魄幡、混天大旗、雷火扇、阴阳瓶、九连环、如意钩、火牌、飞剑，勇敢地对抗帝国主义的火炮快枪。在这个过程里，愚昧会升华为</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悲壮</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90000"/>
              </a:lnSpc>
            </a:pPr>
            <a:endParaRPr lang="zh-CN" altLang="en-US" b="1" u="sng"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b="1" u="sng"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朗读（（师）</a:t>
            </a:r>
            <a:r>
              <a:rPr lang="zh-CN" altLang="en-US" b="1" u="sng">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义和团的失败说明：当</a:t>
            </a:r>
            <a:r>
              <a:rPr lang="zh-CN" altLang="en-US" b="1" u="sng">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道义的愤怒</a:t>
            </a:r>
            <a:r>
              <a:rPr lang="zh-CN" altLang="en-US" b="1" u="sng">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仍然同</a:t>
            </a:r>
            <a:r>
              <a:rPr lang="zh-CN" altLang="en-US" b="1" u="sng">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旧时代</a:t>
            </a:r>
            <a:r>
              <a:rPr lang="zh-CN" altLang="en-US" b="1" u="sng">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连在一起的时候，正义者是不可能战胜非正义的。但是在庚子事变的枪炮沉寂以后，自胶州湾事件以来的瓜分狂潮也失去了其滔滔势头。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fontAlgn="auto">
              <a:lnSpc>
                <a:spcPct val="90000"/>
              </a:lnSpc>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fontAlgn="auto">
              <a:lnSpc>
                <a:spcPct val="90000"/>
              </a:lnSpc>
            </a:pP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挽救民族危亡的斗争虽以失败告终，那对后人世有哪些价值呢？</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fontAlgn="auto">
              <a:lnSpc>
                <a:spcPct val="90000"/>
              </a:lnSpc>
            </a:pP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fontAlgn="auto">
              <a:lnSpc>
                <a:spcPct val="90000"/>
              </a:lnSpc>
            </a:pP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fontAlgn="auto">
              <a:lnSpc>
                <a:spcPct val="90000"/>
              </a:lnSpc>
            </a:pP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民间全出于</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公</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愚</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而无谋，君子</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怜</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之，普天</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嫉</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之。</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fontAlgn="auto">
              <a:lnSpc>
                <a:spcPct val="90000"/>
              </a:lnSpc>
            </a:pP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梁启超</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80000"/>
              </a:lnSpc>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endParaRPr lang="zh-CN" altLang="en-US"/>
          </a:p>
          <a:p>
            <a:r>
              <a:rPr lang="zh-CN" altLang="en-US" b="1">
                <a:effectLst>
                  <a:outerShdw blurRad="38100" dist="38100" dir="2700000" algn="tl">
                    <a:srgbClr val="000000">
                      <a:alpha val="43137"/>
                    </a:srgbClr>
                  </a:outerShdw>
                </a:effectLst>
                <a:sym typeface="+mn-ea"/>
              </a:rPr>
              <a:t>（过渡）：</a:t>
            </a:r>
            <a:r>
              <a:rPr lang="en-US" altLang="zh-CN" b="1">
                <a:effectLst>
                  <a:outerShdw blurRad="38100" dist="38100" dir="2700000" algn="tl">
                    <a:srgbClr val="000000">
                      <a:alpha val="43137"/>
                    </a:srgbClr>
                  </a:outerShdw>
                </a:effectLst>
                <a:sym typeface="+mn-ea"/>
              </a:rPr>
              <a:t>1905</a:t>
            </a:r>
            <a:r>
              <a:rPr lang="zh-CN" altLang="en-US" b="1">
                <a:effectLst>
                  <a:outerShdw blurRad="38100" dist="38100" dir="2700000" algn="tl">
                    <a:srgbClr val="000000">
                      <a:alpha val="43137"/>
                    </a:srgbClr>
                  </a:outerShdw>
                </a:effectLst>
                <a:sym typeface="+mn-ea"/>
              </a:rPr>
              <a:t>年到</a:t>
            </a:r>
            <a:r>
              <a:rPr lang="en-US" altLang="zh-CN" b="1">
                <a:effectLst>
                  <a:outerShdw blurRad="38100" dist="38100" dir="2700000" algn="tl">
                    <a:srgbClr val="000000">
                      <a:alpha val="43137"/>
                    </a:srgbClr>
                  </a:outerShdw>
                </a:effectLst>
                <a:sym typeface="+mn-ea"/>
              </a:rPr>
              <a:t>1901</a:t>
            </a:r>
            <a:r>
              <a:rPr lang="zh-CN" altLang="en-US" b="1">
                <a:effectLst>
                  <a:outerShdw blurRad="38100" dist="38100" dir="2700000" algn="tl">
                    <a:srgbClr val="000000">
                      <a:alpha val="43137"/>
                    </a:srgbClr>
                  </a:outerShdw>
                </a:effectLst>
                <a:sym typeface="+mn-ea"/>
              </a:rPr>
              <a:t>年挽救民族危亡的斗争虽然失败了，但是给了很多宝贵财富和价值！</a:t>
            </a:r>
            <a:endParaRPr lang="zh-CN" altLang="en-US" b="1">
              <a:effectLst>
                <a:outerShdw blurRad="38100" dist="38100" dir="2700000" algn="tl">
                  <a:srgbClr val="000000">
                    <a:alpha val="43137"/>
                  </a:srgbClr>
                </a:outerShdw>
              </a:effectLst>
              <a:sym typeface="+mn-ea"/>
            </a:endParaRPr>
          </a:p>
          <a:p>
            <a:r>
              <a:rPr lang="zh-CN" altLang="en-US" b="1">
                <a:effectLst>
                  <a:outerShdw blurRad="38100" dist="38100" dir="2700000" algn="tl">
                    <a:srgbClr val="000000">
                      <a:alpha val="43137"/>
                    </a:srgbClr>
                  </a:outerShdw>
                </a:effectLst>
                <a:sym typeface="+mn-ea"/>
              </a:rPr>
              <a:t>义和团作为朝廷</a:t>
            </a:r>
            <a:r>
              <a:rPr lang="en-US" altLang="zh-CN" b="1">
                <a:effectLst>
                  <a:outerShdw blurRad="38100" dist="38100" dir="2700000" algn="tl">
                    <a:srgbClr val="000000">
                      <a:alpha val="43137"/>
                    </a:srgbClr>
                  </a:outerShdw>
                </a:effectLst>
                <a:sym typeface="+mn-ea"/>
              </a:rPr>
              <a:t>“</a:t>
            </a:r>
            <a:r>
              <a:rPr lang="zh-CN" altLang="en-US" b="1">
                <a:effectLst>
                  <a:outerShdw blurRad="38100" dist="38100" dir="2700000" algn="tl">
                    <a:srgbClr val="000000">
                      <a:alpha val="43137"/>
                    </a:srgbClr>
                  </a:outerShdw>
                </a:effectLst>
                <a:sym typeface="+mn-ea"/>
              </a:rPr>
              <a:t>合约</a:t>
            </a:r>
            <a:r>
              <a:rPr lang="en-US" altLang="zh-CN" b="1">
                <a:effectLst>
                  <a:outerShdw blurRad="38100" dist="38100" dir="2700000" algn="tl">
                    <a:srgbClr val="000000">
                      <a:alpha val="43137"/>
                    </a:srgbClr>
                  </a:outerShdw>
                </a:effectLst>
                <a:sym typeface="+mn-ea"/>
              </a:rPr>
              <a:t>”</a:t>
            </a:r>
            <a:r>
              <a:rPr lang="zh-CN" altLang="en-US" b="1">
                <a:effectLst>
                  <a:outerShdw blurRad="38100" dist="38100" dir="2700000" algn="tl">
                    <a:srgbClr val="000000">
                      <a:alpha val="43137"/>
                    </a:srgbClr>
                  </a:outerShdw>
                </a:effectLst>
                <a:sym typeface="+mn-ea"/>
              </a:rPr>
              <a:t>，这是一件伪造品。</a:t>
            </a:r>
            <a:endParaRPr lang="zh-CN" altLang="en-US" b="1">
              <a:effectLst>
                <a:outerShdw blurRad="38100" dist="38100" dir="2700000" algn="tl">
                  <a:srgbClr val="000000">
                    <a:alpha val="43137"/>
                  </a:srgbClr>
                </a:outerShdw>
              </a:effectLst>
            </a:endParaRPr>
          </a:p>
          <a:p>
            <a:r>
              <a:rPr lang="zh-CN" altLang="en-US">
                <a:sym typeface="+mn-ea"/>
              </a:rPr>
              <a:t>义和团运动的失败</a:t>
            </a:r>
            <a:endParaRPr lang="en-US" altLang="zh-CN"/>
          </a:p>
          <a:p>
            <a:r>
              <a:rPr lang="zh-CN" altLang="en-US">
                <a:sym typeface="+mn-ea"/>
              </a:rPr>
              <a:t>学习聚焦：八国联军侵华，犯下骇人听闻的罪行。在中外反动势力的联合镇压下，义和团运动失败。</a:t>
            </a:r>
            <a:endParaRPr lang="zh-CN" altLang="en-US"/>
          </a:p>
          <a:p>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[xīn jiù shàn dì]</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r>
              <a:rPr lang="zh-CN" altLang="en-US" b="1">
                <a:solidFill>
                  <a:schemeClr val="bg1"/>
                </a:solidFill>
                <a:effectLst>
                  <a:outerShdw blurRad="38100" dist="38100" dir="2700000" algn="tl">
                    <a:srgbClr val="000000">
                      <a:alpha val="43137"/>
                    </a:srgbClr>
                  </a:outerShdw>
                </a:effectLst>
                <a:sym typeface="+mn-ea"/>
              </a:rPr>
              <a:t>说这句话包含的时代内容而言，可以看作是积两次失败之痛，中国社会反思的结果。因此，在以后的几十年里，谈实务、讲维新的人们，多以此理论；抒发千言万语，表达改革主张；然而在那个时候，不愿变的人更多。所以，一方面是沉重的压力：变局迫来，逼使认识深化；认识的深化又推动改革越出旧界。另一方面是沉重的阻力：新旧嬗递的每一步，都会遇到被利益和道德召唤来的愤怒的卫道者。近代中国就是在这种矛盾中拖泥带水地趔趄（趔趄</a:t>
            </a:r>
            <a:r>
              <a:rPr lang="en-US" altLang="zh-CN" b="1">
                <a:solidFill>
                  <a:schemeClr val="bg1"/>
                </a:solidFill>
                <a:effectLst>
                  <a:outerShdw blurRad="38100" dist="38100" dir="2700000" algn="tl">
                    <a:srgbClr val="000000">
                      <a:alpha val="43137"/>
                    </a:srgbClr>
                  </a:outerShdw>
                </a:effectLst>
                <a:sym typeface="+mn-ea"/>
              </a:rPr>
              <a:t>lieqie</a:t>
            </a:r>
            <a:r>
              <a:rPr lang="zh-CN" altLang="en-US" b="1">
                <a:solidFill>
                  <a:schemeClr val="bg1"/>
                </a:solidFill>
                <a:effectLst>
                  <a:outerShdw blurRad="38100" dist="38100" dir="2700000" algn="tl">
                    <a:srgbClr val="000000">
                      <a:alpha val="43137"/>
                    </a:srgbClr>
                  </a:outerShdw>
                </a:effectLst>
                <a:sym typeface="+mn-ea"/>
              </a:rPr>
              <a:t>）而行。</a:t>
            </a:r>
            <a:endParaRPr lang="zh-CN" altLang="en-US" b="1">
              <a:solidFill>
                <a:schemeClr val="bg1"/>
              </a:solidFill>
              <a:effectLst>
                <a:outerShdw blurRad="38100" dist="38100" dir="2700000" algn="tl">
                  <a:srgbClr val="000000">
                    <a:alpha val="43137"/>
                  </a:srgbClr>
                </a:outerShdw>
              </a:effectLst>
              <a:sym typeface="+mn-ea"/>
            </a:endParaRPr>
          </a:p>
          <a:p>
            <a:endParaRPr lang="zh-CN" altLang="en-US">
              <a:sym typeface="+mn-ea"/>
            </a:endParaRPr>
          </a:p>
          <a:p>
            <a:endParaRPr lang="zh-CN" altLang="en-US">
              <a:sym typeface="+mn-ea"/>
            </a:endParaRPr>
          </a:p>
          <a:p>
            <a:r>
              <a:rPr lang="zh-CN" altLang="en-US">
                <a:sym typeface="+mn-ea"/>
              </a:rPr>
              <a:t>中国近代化的道路何其艰辛！何以如此呢？这里，我想引进两个概念：进入近代化国家的两种类型：（1）早发内生型；（2）后发外生型。</a:t>
            </a:r>
            <a:endParaRPr lang="zh-CN" altLang="en-US">
              <a:sym typeface="+mn-ea"/>
            </a:endParaRPr>
          </a:p>
          <a:p>
            <a:endParaRPr lang="zh-CN" altLang="en-US"/>
          </a:p>
          <a:p>
            <a:r>
              <a:rPr lang="zh-CN" altLang="en-US">
                <a:sym typeface="+mn-ea"/>
              </a:rPr>
              <a:t>而我们中国，近代化的道路，却显得曲折艰难，付出了昂贵的代价。</a:t>
            </a:r>
            <a:endParaRPr lang="zh-CN" altLang="en-US"/>
          </a:p>
          <a:p>
            <a:r>
              <a:rPr lang="zh-CN" altLang="en-US">
                <a:sym typeface="+mn-ea"/>
              </a:rPr>
              <a:t>则恰恰相反——她们走上近代化道路，并非本国诸因素自然发展的结果，而是外力刺激的作用，它往往是由对外战争的失败而引发的。像中国、日本与俄国，就是这种类型。可以说，中国近代化是被强行挟裹、拖入近代化转型之路，</a:t>
            </a:r>
            <a:endParaRPr lang="zh-CN" altLang="en-US"/>
          </a:p>
          <a:p>
            <a:r>
              <a:rPr lang="zh-CN" altLang="en-US">
                <a:sym typeface="+mn-ea"/>
              </a:rPr>
              <a:t>可见，中国近代化并非主动需求，而是被动接受，因此充满了艰辛与屈辱，其过程蜿蜒曲折，</a:t>
            </a:r>
            <a:endParaRPr lang="zh-CN" altLang="en-US"/>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点辉神朗读下</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1901</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年梁启超首次提出</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中国民族</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概念。</a:t>
            </a:r>
            <a:r>
              <a:rPr 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正是从斯宾塞的社会有机体论出发，严复认为：国家要富强，基础在国民，国民的智慧、德行、体力正是国家富强的最根本的因素...他认为要挽救时局、要救国，就要鼓民力、开民智、新民德....但戊戌变法最终还是失败了。血的教训使爱国的知识分子们意识到：“凡一国之进步也，其主动者在多数之国民，而驱使一二之代表人以为助力者，则其事罔不成；其主动者在一二之代表人，而强求多数之国民以为助动者，则其事鲜不败。”于是各派知识分子开始改变自己先前的救国思维方式，开始侧重于从社会变革的主体——国民的身上探究国家的盛衰的原因，开始试图通过从下而上的努力来变革中国的现状、挽救中国的危亡。1899年秋天梁启超在《论近世国民竞争之大势及中国之前途》一文，正式提出了“国民”一词，并指出当前的世界竞争，已非昔日之“国家”竞争，而是万众一心、全民族动员的国民竞争。——郑大华《中国近代思想脉络中的民族主义》</a:t>
            </a:r>
            <a:endParaRPr 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从知识分子鼓动</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国民救国（学会）</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到</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多数国民自主救国</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a:t>
            </a:r>
            <a:endParaRPr lang="zh-CN" altLang="en-US">
              <a:latin typeface="楷体" panose="02010609060101010101" charset="-122"/>
              <a:ea typeface="楷体" panose="02010609060101010101" charset="-122"/>
            </a:endParaRPr>
          </a:p>
          <a:p>
            <a:r>
              <a:rPr lang="zh-CN" altLang="en-US" b="1" dirty="0">
                <a:solidFill>
                  <a:schemeClr val="bg1"/>
                </a:solidFill>
                <a:effectLst>
                  <a:outerShdw blurRad="38100" dist="38100" dir="2700000" algn="tl">
                    <a:srgbClr val="000000">
                      <a:alpha val="43137"/>
                    </a:srgbClr>
                  </a:outerShdw>
                </a:effectLst>
                <a:sym typeface="+mn-ea"/>
              </a:rPr>
              <a:t> 短时间里纷纷兴起的学会，使习惯于一家一户的中国人看到了</a:t>
            </a:r>
            <a:r>
              <a:rPr lang="en-US" altLang="zh-CN" b="1" dirty="0">
                <a:solidFill>
                  <a:srgbClr val="FFFF00"/>
                </a:solidFill>
                <a:effectLst>
                  <a:outerShdw blurRad="38100" dist="38100" dir="2700000" algn="tl">
                    <a:srgbClr val="000000">
                      <a:alpha val="43137"/>
                    </a:srgbClr>
                  </a:outerShdw>
                </a:effectLst>
                <a:sym typeface="+mn-ea"/>
              </a:rPr>
              <a:t>“</a:t>
            </a:r>
            <a:r>
              <a:rPr lang="zh-CN" altLang="en-US" b="1" dirty="0">
                <a:solidFill>
                  <a:srgbClr val="FFFF00"/>
                </a:solidFill>
                <a:effectLst>
                  <a:outerShdw blurRad="38100" dist="38100" dir="2700000" algn="tl">
                    <a:srgbClr val="000000">
                      <a:alpha val="43137"/>
                    </a:srgbClr>
                  </a:outerShdw>
                </a:effectLst>
                <a:sym typeface="+mn-ea"/>
              </a:rPr>
              <a:t>群</a:t>
            </a:r>
            <a:r>
              <a:rPr lang="en-US" altLang="zh-CN" b="1" dirty="0">
                <a:solidFill>
                  <a:schemeClr val="bg1"/>
                </a:solidFill>
                <a:effectLst>
                  <a:outerShdw blurRad="38100" dist="38100" dir="2700000" algn="tl">
                    <a:srgbClr val="000000">
                      <a:alpha val="43137"/>
                    </a:srgbClr>
                  </a:outerShdw>
                </a:effectLst>
                <a:sym typeface="+mn-ea"/>
              </a:rPr>
              <a:t>”</a:t>
            </a:r>
            <a:r>
              <a:rPr lang="zh-CN" altLang="en-US" b="1" dirty="0">
                <a:solidFill>
                  <a:schemeClr val="bg1"/>
                </a:solidFill>
                <a:effectLst>
                  <a:outerShdw blurRad="38100" dist="38100" dir="2700000" algn="tl">
                    <a:srgbClr val="000000">
                      <a:alpha val="43137"/>
                    </a:srgbClr>
                  </a:outerShdw>
                </a:effectLst>
                <a:sym typeface="+mn-ea"/>
              </a:rPr>
              <a:t>的形式和力量。</a:t>
            </a:r>
            <a:endParaRPr lang="zh-CN" altLang="en-US" b="1" dirty="0">
              <a:solidFill>
                <a:schemeClr val="bg1"/>
              </a:solidFill>
              <a:effectLst>
                <a:outerShdw blurRad="38100" dist="38100" dir="2700000" algn="tl">
                  <a:srgbClr val="000000">
                    <a:alpha val="43137"/>
                  </a:srgbClr>
                </a:outerShdw>
              </a:effectLst>
            </a:endParaRPr>
          </a:p>
          <a:p>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一是促进民族觉醒；</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二是为后来者提供经验教训；</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三是促进思想解放；</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四是避免中国当时沦为殖民地（义和团运动）</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五</a:t>
            </a:r>
            <a:r>
              <a:rPr lang="en-US" altLang="zh-CN"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救亡图存群体扩大：从单个的</a:t>
            </a:r>
            <a:r>
              <a:rPr lang="en-US" altLang="zh-CN"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人</a:t>
            </a:r>
            <a:r>
              <a:rPr lang="en-US" altLang="zh-CN"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群体</a:t>
            </a:r>
            <a:r>
              <a:rPr lang="en-US" altLang="zh-CN"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b="1">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marL="0" indent="0" fontAlgn="auto">
              <a:lnSpc>
                <a:spcPct val="130000"/>
              </a:lnSpc>
              <a:buNone/>
            </a:pP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从斯宾塞的社会有机体论出发，严复认为要挽救时局、要救国，就要鼓民力、开民智、新民德</a:t>
            </a: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戊戌变法的失败教训使爱国知识分子们意识到：</a:t>
            </a: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凡一国之进步也，其主动者在多数之国民，而驱使一二之代表人以为助力者，则其事罔不成；其主动者在一二之代表人，而强求多数之国民以为助动者，则其事鲜不败。</a:t>
            </a: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fontAlgn="auto">
              <a:lnSpc>
                <a:spcPct val="130000"/>
              </a:lnSpc>
            </a:pPr>
            <a:r>
              <a:rPr lang="en-US" altLang="zh-CN" dirty="0">
                <a:solidFill>
                  <a:schemeClr val="bg1"/>
                </a:solidFill>
                <a:sym typeface="+mn-ea"/>
              </a:rPr>
              <a:t> </a:t>
            </a:r>
            <a:r>
              <a:rPr lang="zh-CN" altLang="en-US" dirty="0">
                <a:solidFill>
                  <a:srgbClr val="FFFF00"/>
                </a:solidFill>
                <a:latin typeface="华文行楷" panose="02010800040101010101" charset="-122"/>
                <a:ea typeface="华文行楷" panose="02010800040101010101" charset="-122"/>
                <a:sym typeface="+mn-ea"/>
              </a:rPr>
              <a:t>义和团运动虽然存在明显的盲目排外的行为，无法阻止中国滑向半殖民地的深渊，但当时对中国的民族觉醒起到了怎样的作用？</a:t>
            </a:r>
            <a:endParaRPr lang="zh-CN" altLang="en-US" dirty="0">
              <a:solidFill>
                <a:srgbClr val="FFFF00"/>
              </a:solidFill>
              <a:latin typeface="华文行楷" panose="02010800040101010101" charset="-122"/>
              <a:ea typeface="华文行楷" panose="02010800040101010101" charset="-122"/>
            </a:endParaRPr>
          </a:p>
          <a:p>
            <a:pPr fontAlgn="auto">
              <a:lnSpc>
                <a:spcPct val="130000"/>
              </a:lnSpc>
            </a:pPr>
            <a:r>
              <a:rPr lang="zh-CN" altLang="en-US" dirty="0">
                <a:solidFill>
                  <a:schemeClr val="bg1"/>
                </a:solidFill>
                <a:sym typeface="+mn-ea"/>
              </a:rPr>
              <a:t>         </a:t>
            </a:r>
            <a:r>
              <a:rPr lang="zh-CN" altLang="en-US" b="1" dirty="0">
                <a:solidFill>
                  <a:schemeClr val="bg1"/>
                </a:solidFill>
                <a:sym typeface="+mn-ea"/>
              </a:rPr>
              <a:t> 反推了</a:t>
            </a:r>
            <a:r>
              <a:rPr lang="en-US" altLang="zh-CN" b="1" dirty="0">
                <a:solidFill>
                  <a:schemeClr val="bg1"/>
                </a:solidFill>
                <a:sym typeface="+mn-ea"/>
              </a:rPr>
              <a:t>“</a:t>
            </a:r>
            <a:r>
              <a:rPr lang="zh-CN" altLang="en-US" b="1" dirty="0">
                <a:solidFill>
                  <a:schemeClr val="bg1"/>
                </a:solidFill>
                <a:sym typeface="+mn-ea"/>
              </a:rPr>
              <a:t>开民智</a:t>
            </a:r>
            <a:r>
              <a:rPr lang="en-US" altLang="zh-CN" b="1" dirty="0">
                <a:solidFill>
                  <a:schemeClr val="bg1"/>
                </a:solidFill>
                <a:sym typeface="+mn-ea"/>
              </a:rPr>
              <a:t>”</a:t>
            </a:r>
            <a:r>
              <a:rPr lang="zh-CN" altLang="en-US" b="1" dirty="0">
                <a:solidFill>
                  <a:schemeClr val="bg1"/>
                </a:solidFill>
                <a:sym typeface="+mn-ea"/>
              </a:rPr>
              <a:t>时代的到来，推动了民族抗争运动的兴起。</a:t>
            </a:r>
            <a:endParaRPr lang="zh-CN" altLang="en-US" b="1" dirty="0">
              <a:solidFill>
                <a:schemeClr val="bg1"/>
              </a:solidFill>
            </a:endParaRPr>
          </a:p>
          <a:p>
            <a:pPr marL="0" indent="0" algn="r" fontAlgn="auto">
              <a:lnSpc>
                <a:spcPct val="130000"/>
              </a:lnSpc>
              <a:buNone/>
            </a:pPr>
            <a:endParaRPr lang="zh-CN" altLang="en-US"/>
          </a:p>
          <a:p>
            <a:pPr marL="0" indent="0" algn="r" fontAlgn="auto">
              <a:lnSpc>
                <a:spcPct val="130000"/>
              </a:lnSpc>
              <a:buNone/>
            </a:pP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据</a:t>
            </a:r>
            <a:r>
              <a:rPr lang="zh-CN"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郑大华《中国近代思想脉络中的民族主义》整理</a:t>
            </a:r>
            <a:endPar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endPar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latin typeface="仿宋" panose="02010609060101010101" charset="-122"/>
                <a:ea typeface="仿宋" panose="02010609060101010101" charset="-122"/>
                <a:sym typeface="+mn-ea"/>
              </a:rPr>
              <a:t>危局与探索的二者关系</a:t>
            </a:r>
            <a:endParaRPr lang="en-US" altLang="zh-CN" b="1" dirty="0">
              <a:solidFill>
                <a:srgbClr val="FF0000"/>
              </a:solidFill>
              <a:latin typeface="楷体" panose="02010609060101010101" charset="-122"/>
              <a:ea typeface="楷体" panose="02010609060101010101" charset="-122"/>
            </a:endParaRPr>
          </a:p>
          <a:p>
            <a:r>
              <a:rPr lang="en-US" altLang="zh-CN" dirty="0">
                <a:latin typeface="楷体" panose="02010609060101010101" charset="-122"/>
                <a:ea typeface="楷体" panose="02010609060101010101" charset="-122"/>
                <a:sym typeface="+mn-ea"/>
              </a:rPr>
              <a:t>    </a:t>
            </a:r>
            <a:r>
              <a:rPr lang="zh-CN" altLang="en-US" dirty="0">
                <a:latin typeface="楷体" panose="02010609060101010101" charset="-122"/>
                <a:ea typeface="楷体" panose="02010609060101010101" charset="-122"/>
                <a:sym typeface="+mn-ea"/>
              </a:rPr>
              <a:t>晚清时期，列强侵略和清朝的腐败统治，内忧外患、民族矛盾和阶级矛盾交织，导致中国社会出现了内忧外患的严重危局。</a:t>
            </a:r>
            <a:endParaRPr lang="en-US" altLang="zh-CN" dirty="0">
              <a:solidFill>
                <a:schemeClr val="tx1"/>
              </a:solidFill>
              <a:latin typeface="楷体" panose="02010609060101010101" charset="-122"/>
              <a:ea typeface="楷体" panose="02010609060101010101" charset="-122"/>
            </a:endParaRPr>
          </a:p>
          <a:p>
            <a:r>
              <a:rPr lang="en-US" altLang="zh-CN" dirty="0">
                <a:solidFill>
                  <a:srgbClr val="FF0000"/>
                </a:solidFill>
                <a:latin typeface="楷体" panose="02010609060101010101" charset="-122"/>
                <a:ea typeface="楷体" panose="02010609060101010101" charset="-122"/>
                <a:sym typeface="+mn-ea"/>
              </a:rPr>
              <a:t>    </a:t>
            </a:r>
            <a:r>
              <a:rPr lang="zh-CN" altLang="en-US" dirty="0">
                <a:solidFill>
                  <a:srgbClr val="FF0000"/>
                </a:solidFill>
                <a:latin typeface="楷体" panose="02010609060101010101" charset="-122"/>
                <a:ea typeface="楷体" panose="02010609060101010101" charset="-122"/>
                <a:sym typeface="+mn-ea"/>
              </a:rPr>
              <a:t>为挽救民族发展危局，农民阶级、地主阶级中的先进分子、民族资产阶级，进行了探索国家出路的努力，提出并实践了各种救国方案。</a:t>
            </a:r>
            <a:endParaRPr lang="en-US" altLang="zh-CN" dirty="0">
              <a:solidFill>
                <a:srgbClr val="FF0000"/>
              </a:solidFill>
              <a:latin typeface="楷体" panose="02010609060101010101" charset="-122"/>
              <a:ea typeface="楷体" panose="02010609060101010101" charset="-122"/>
            </a:endParaRPr>
          </a:p>
          <a:p>
            <a:r>
              <a:rPr lang="en-US" altLang="zh-CN" dirty="0">
                <a:solidFill>
                  <a:srgbClr val="00B050"/>
                </a:solidFill>
                <a:latin typeface="楷体" panose="02010609060101010101" charset="-122"/>
                <a:ea typeface="楷体" panose="02010609060101010101" charset="-122"/>
                <a:sym typeface="+mn-ea"/>
              </a:rPr>
              <a:t>    </a:t>
            </a:r>
            <a:r>
              <a:rPr lang="zh-CN" altLang="en-US" dirty="0">
                <a:solidFill>
                  <a:srgbClr val="00B050"/>
                </a:solidFill>
                <a:latin typeface="楷体" panose="02010609060101010101" charset="-122"/>
                <a:ea typeface="楷体" panose="02010609060101010101" charset="-122"/>
                <a:sym typeface="+mn-ea"/>
              </a:rPr>
              <a:t>结合世界大势，从整个近代中国发展历史看，这些探索有进步性，也有局限性。后世的探索者吸取经验教训，最终达到了挽救民族发展危局的目的。中国近代社会在曲折中前进。</a:t>
            </a:r>
            <a:r>
              <a:rPr lang="en-US" altLang="zh-CN" dirty="0">
                <a:solidFill>
                  <a:srgbClr val="00B050"/>
                </a:solidFill>
                <a:latin typeface="楷体" panose="02010609060101010101" charset="-122"/>
                <a:ea typeface="楷体" panose="02010609060101010101" charset="-122"/>
                <a:sym typeface="+mn-ea"/>
              </a:rPr>
              <a:t> </a:t>
            </a:r>
            <a:endParaRPr lang="en-US" altLang="zh-CN" dirty="0">
              <a:solidFill>
                <a:srgbClr val="00B050"/>
              </a:solidFill>
              <a:latin typeface="楷体" panose="02010609060101010101" charset="-122"/>
              <a:ea typeface="楷体" panose="02010609060101010101" charset="-122"/>
              <a:sym typeface="+mn-ea"/>
            </a:endParaRPr>
          </a:p>
          <a:p>
            <a:endParaRPr lang="en-US" altLang="zh-CN" dirty="0">
              <a:solidFill>
                <a:srgbClr val="FF0000"/>
              </a:solidFill>
              <a:latin typeface="黑体" panose="02010609060101010101" pitchFamily="2" charset="-122"/>
              <a:ea typeface="黑体" panose="02010609060101010101" pitchFamily="2" charset="-122"/>
              <a:sym typeface="+mn-ea"/>
            </a:endParaRPr>
          </a:p>
          <a:p>
            <a:pPr lvl="0"/>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一、促进民族觉醒；</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lvl="0"/>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二、促进思想解放、开阔世界视野、了解世界知识；</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三、刺激理性爱国；</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lvl="0"/>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四、避免中国当时沦为殖民地（义和团运动）；</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lvl="0"/>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五、救亡图存群体扩大：从单个的</a:t>
            </a:r>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人</a:t>
            </a:r>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群体</a:t>
            </a:r>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六、为后来救亡图存提供经验教训</a:t>
            </a:r>
            <a:r>
              <a:rPr lang="en-US" altLang="zh-CN"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先进阶级、思想、组织严明等。</a:t>
            </a:r>
            <a:endPar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endParaRPr lang="en-US" altLang="zh-CN" dirty="0">
              <a:solidFill>
                <a:srgbClr val="FF0000"/>
              </a:solidFill>
              <a:latin typeface="黑体" panose="02010609060101010101" pitchFamily="2" charset="-122"/>
              <a:ea typeface="黑体" panose="02010609060101010101" pitchFamily="2" charset="-122"/>
              <a:sym typeface="+mn-ea"/>
            </a:endParaRPr>
          </a:p>
          <a:p>
            <a:r>
              <a:rPr lang="en-US" altLang="zh-CN" dirty="0">
                <a:solidFill>
                  <a:srgbClr val="FF0000"/>
                </a:solidFill>
                <a:latin typeface="黑体" panose="02010609060101010101" pitchFamily="2" charset="-122"/>
                <a:ea typeface="黑体" panose="02010609060101010101" pitchFamily="2" charset="-122"/>
                <a:sym typeface="+mn-ea"/>
              </a:rPr>
              <a:t>1</a:t>
            </a:r>
            <a:r>
              <a:rPr lang="zh-CN" altLang="en-US" dirty="0">
                <a:solidFill>
                  <a:srgbClr val="FF0000"/>
                </a:solidFill>
                <a:latin typeface="黑体" panose="02010609060101010101" pitchFamily="2" charset="-122"/>
                <a:ea typeface="黑体" panose="02010609060101010101" pitchFamily="2" charset="-122"/>
                <a:sym typeface="+mn-ea"/>
              </a:rPr>
              <a:t>、外患：</a:t>
            </a:r>
            <a:endParaRPr lang="en-US" altLang="zh-CN" dirty="0">
              <a:solidFill>
                <a:srgbClr val="FF0000"/>
              </a:solidFill>
              <a:latin typeface="黑体" panose="02010609060101010101" pitchFamily="2" charset="-122"/>
              <a:ea typeface="黑体" panose="02010609060101010101" pitchFamily="2" charset="-122"/>
            </a:endParaRPr>
          </a:p>
          <a:p>
            <a:r>
              <a:rPr lang="en-US" altLang="zh-CN" dirty="0">
                <a:solidFill>
                  <a:srgbClr val="FF0000"/>
                </a:solidFill>
                <a:latin typeface="黑体" panose="02010609060101010101" pitchFamily="2" charset="-122"/>
                <a:ea typeface="黑体" panose="02010609060101010101" pitchFamily="2" charset="-122"/>
                <a:sym typeface="+mn-ea"/>
              </a:rPr>
              <a:t>    </a:t>
            </a:r>
            <a:r>
              <a:rPr lang="zh-CN" altLang="en-US" dirty="0">
                <a:solidFill>
                  <a:srgbClr val="000000"/>
                </a:solidFill>
                <a:latin typeface="楷体" panose="02010609060101010101" charset="-122"/>
                <a:ea typeface="楷体" panose="02010609060101010101" charset="-122"/>
                <a:sym typeface="+mn-ea"/>
              </a:rPr>
              <a:t>列强不断加剧对中国侵略，把中国变成了</a:t>
            </a:r>
            <a:r>
              <a:rPr lang="zh-CN" altLang="en-US" dirty="0">
                <a:solidFill>
                  <a:srgbClr val="000000"/>
                </a:solidFill>
                <a:effectLst/>
                <a:latin typeface="楷体" panose="02010609060101010101" charset="-122"/>
                <a:ea typeface="楷体" panose="02010609060101010101" charset="-122"/>
                <a:sym typeface="+mn-ea"/>
              </a:rPr>
              <a:t>半殖民地和殖民地。列强绝不愿意、也不允许中国走向独立富强，不可能平等对待中国。</a:t>
            </a:r>
            <a:endParaRPr lang="en-US" altLang="zh-CN" dirty="0">
              <a:solidFill>
                <a:srgbClr val="000000"/>
              </a:solidFill>
              <a:latin typeface="楷体" panose="02010609060101010101" charset="-122"/>
              <a:ea typeface="楷体" panose="02010609060101010101" charset="-122"/>
            </a:endParaRPr>
          </a:p>
          <a:p>
            <a:r>
              <a:rPr lang="en-US" altLang="zh-CN" dirty="0">
                <a:solidFill>
                  <a:srgbClr val="FF0000"/>
                </a:solidFill>
                <a:latin typeface="黑体" panose="02010609060101010101" pitchFamily="2" charset="-122"/>
                <a:ea typeface="黑体" panose="02010609060101010101" pitchFamily="2" charset="-122"/>
                <a:sym typeface="+mn-ea"/>
              </a:rPr>
              <a:t>2</a:t>
            </a:r>
            <a:r>
              <a:rPr lang="zh-CN" altLang="en-US" dirty="0">
                <a:solidFill>
                  <a:srgbClr val="FF0000"/>
                </a:solidFill>
                <a:latin typeface="黑体" panose="02010609060101010101" pitchFamily="2" charset="-122"/>
                <a:ea typeface="黑体" panose="02010609060101010101" pitchFamily="2" charset="-122"/>
                <a:sym typeface="+mn-ea"/>
              </a:rPr>
              <a:t>、内忧：</a:t>
            </a:r>
            <a:endParaRPr lang="en-US" altLang="zh-CN" dirty="0">
              <a:solidFill>
                <a:srgbClr val="FF0000"/>
              </a:solidFill>
              <a:latin typeface="黑体" panose="02010609060101010101" pitchFamily="2" charset="-122"/>
              <a:ea typeface="黑体" panose="02010609060101010101" pitchFamily="2" charset="-122"/>
            </a:endParaRPr>
          </a:p>
          <a:p>
            <a:r>
              <a:rPr lang="zh-CN" altLang="en-US" dirty="0">
                <a:solidFill>
                  <a:srgbClr val="000000"/>
                </a:solidFill>
                <a:latin typeface="楷体" panose="02010609060101010101" charset="-122"/>
                <a:ea typeface="楷体" panose="02010609060101010101" charset="-122"/>
                <a:sym typeface="+mn-ea"/>
              </a:rPr>
              <a:t>（</a:t>
            </a:r>
            <a:r>
              <a:rPr lang="en-US" altLang="zh-CN" dirty="0">
                <a:solidFill>
                  <a:srgbClr val="000000"/>
                </a:solidFill>
                <a:latin typeface="楷体" panose="02010609060101010101" charset="-122"/>
                <a:ea typeface="楷体" panose="02010609060101010101" charset="-122"/>
                <a:sym typeface="+mn-ea"/>
              </a:rPr>
              <a:t>1</a:t>
            </a:r>
            <a:r>
              <a:rPr lang="zh-CN" altLang="en-US" dirty="0">
                <a:solidFill>
                  <a:srgbClr val="000000"/>
                </a:solidFill>
                <a:latin typeface="楷体" panose="02010609060101010101" charset="-122"/>
                <a:ea typeface="楷体" panose="02010609060101010101" charset="-122"/>
                <a:sym typeface="+mn-ea"/>
              </a:rPr>
              <a:t>）人民革命此伏彼起，社会动荡，社会矛盾尖锐；</a:t>
            </a:r>
            <a:endParaRPr lang="en-US" altLang="zh-CN" dirty="0">
              <a:solidFill>
                <a:srgbClr val="000000"/>
              </a:solidFill>
              <a:latin typeface="楷体" panose="02010609060101010101" charset="-122"/>
              <a:ea typeface="楷体" panose="02010609060101010101" charset="-122"/>
            </a:endParaRPr>
          </a:p>
          <a:p>
            <a:r>
              <a:rPr lang="zh-CN" altLang="en-US" dirty="0">
                <a:solidFill>
                  <a:srgbClr val="000000"/>
                </a:solidFill>
                <a:latin typeface="楷体" panose="02010609060101010101" charset="-122"/>
                <a:ea typeface="楷体" panose="02010609060101010101" charset="-122"/>
                <a:sym typeface="+mn-ea"/>
              </a:rPr>
              <a:t>（</a:t>
            </a:r>
            <a:r>
              <a:rPr lang="en-US" altLang="zh-CN" dirty="0">
                <a:solidFill>
                  <a:srgbClr val="000000"/>
                </a:solidFill>
                <a:latin typeface="楷体" panose="02010609060101010101" charset="-122"/>
                <a:ea typeface="楷体" panose="02010609060101010101" charset="-122"/>
                <a:sym typeface="+mn-ea"/>
              </a:rPr>
              <a:t>2</a:t>
            </a:r>
            <a:r>
              <a:rPr lang="zh-CN" altLang="en-US" dirty="0">
                <a:solidFill>
                  <a:srgbClr val="000000"/>
                </a:solidFill>
                <a:latin typeface="楷体" panose="02010609060101010101" charset="-122"/>
                <a:ea typeface="楷体" panose="02010609060101010101" charset="-122"/>
                <a:sym typeface="+mn-ea"/>
              </a:rPr>
              <a:t>）地方势力不断壮大，逐步与外国势力相勾结，中央集权制度与国家统一的局面受到冲击与威胁；</a:t>
            </a:r>
            <a:endParaRPr lang="en-US" altLang="zh-CN" dirty="0">
              <a:solidFill>
                <a:srgbClr val="000000"/>
              </a:solidFill>
              <a:latin typeface="楷体" panose="02010609060101010101" charset="-122"/>
              <a:ea typeface="楷体" panose="02010609060101010101" charset="-122"/>
            </a:endParaRPr>
          </a:p>
          <a:p>
            <a:r>
              <a:rPr lang="zh-CN" altLang="en-US" dirty="0">
                <a:solidFill>
                  <a:srgbClr val="000000"/>
                </a:solidFill>
                <a:latin typeface="楷体" panose="02010609060101010101" charset="-122"/>
                <a:ea typeface="楷体" panose="02010609060101010101" charset="-122"/>
                <a:sym typeface="+mn-ea"/>
              </a:rPr>
              <a:t>（</a:t>
            </a:r>
            <a:r>
              <a:rPr lang="en-US" altLang="zh-CN" dirty="0">
                <a:solidFill>
                  <a:srgbClr val="000000"/>
                </a:solidFill>
                <a:latin typeface="楷体" panose="02010609060101010101" charset="-122"/>
                <a:ea typeface="楷体" panose="02010609060101010101" charset="-122"/>
                <a:sym typeface="+mn-ea"/>
              </a:rPr>
              <a:t>3</a:t>
            </a:r>
            <a:r>
              <a:rPr lang="zh-CN" altLang="en-US" dirty="0">
                <a:solidFill>
                  <a:srgbClr val="000000"/>
                </a:solidFill>
                <a:latin typeface="楷体" panose="02010609060101010101" charset="-122"/>
                <a:ea typeface="楷体" panose="02010609060101010101" charset="-122"/>
                <a:sym typeface="+mn-ea"/>
              </a:rPr>
              <a:t>）清朝朝廷愚昧无能，仅为维护统治的一己之私，妥协卖国，已经不能代表中华民族和中国国家利益。</a:t>
            </a:r>
            <a:endParaRPr lang="zh-CN" altLang="en-US" dirty="0">
              <a:solidFill>
                <a:srgbClr val="FF0000"/>
              </a:solidFill>
              <a:latin typeface="华文仿宋" panose="02010600040101010101" pitchFamily="2" charset="-122"/>
              <a:ea typeface="华文仿宋" panose="02010600040101010101" pitchFamily="2" charset="-122"/>
            </a:endParaRPr>
          </a:p>
          <a:p>
            <a:r>
              <a:rPr lang="zh-CN" altLang="en-US">
                <a:sym typeface="+mn-ea"/>
              </a:rPr>
              <a:t>李鸿章在第二次鸦片中战争之后说过：</a:t>
            </a:r>
            <a:r>
              <a:rPr lang="en-US" altLang="zh-CN">
                <a:sym typeface="+mn-ea"/>
              </a:rPr>
              <a:t>“</a:t>
            </a:r>
            <a:r>
              <a:rPr lang="zh-CN" altLang="en-US">
                <a:sym typeface="+mn-ea"/>
              </a:rPr>
              <a:t>时至今日，地球诸国通行无阻，实为数千年未有之变局。</a:t>
            </a:r>
            <a:r>
              <a:rPr lang="en-US" altLang="zh-CN">
                <a:sym typeface="+mn-ea"/>
              </a:rPr>
              <a:t>”</a:t>
            </a:r>
            <a:r>
              <a:rPr lang="zh-CN" altLang="en-US" b="1">
                <a:sym typeface="+mn-ea"/>
              </a:rPr>
              <a:t>说这句话包含的时代内容而言，可以看作是积两次失败之痛，中国社会反思的结果。因此，在以后的几十年里，谈实务、讲维新的人们，多以此理论；抒发千言万语，表达改革主张；然而在那个时候，不愿变的人更多。所以，一方面是沉重的压力：变局迫来，逼使认识深化；认识的深化又推动改革越出旧界。另一方面是沉重的阻力：新旧嬗递的每一步，都会遇到被利益和道德召唤来的愤怒的卫道者。近代中国就是在这种矛盾中拖泥带水地趔趄（趔趄</a:t>
            </a:r>
            <a:r>
              <a:rPr lang="en-US" altLang="zh-CN" b="1">
                <a:sym typeface="+mn-ea"/>
              </a:rPr>
              <a:t>lieqie</a:t>
            </a:r>
            <a:r>
              <a:rPr lang="zh-CN" altLang="en-US" b="1">
                <a:sym typeface="+mn-ea"/>
              </a:rPr>
              <a:t>）而行。</a:t>
            </a:r>
            <a:endParaRPr lang="en-US" altLang="zh-CN" b="1"/>
          </a:p>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latin typeface="仿宋" panose="02010609060101010101" charset="-122"/>
                <a:ea typeface="仿宋" panose="02010609060101010101" charset="-122"/>
                <a:sym typeface="+mn-ea"/>
              </a:rPr>
              <a:t>危局与探索的二者关系</a:t>
            </a:r>
            <a:endParaRPr lang="en-US" altLang="zh-CN" b="1" dirty="0">
              <a:solidFill>
                <a:srgbClr val="FF0000"/>
              </a:solidFill>
              <a:latin typeface="楷体" panose="02010609060101010101" charset="-122"/>
              <a:ea typeface="楷体" panose="02010609060101010101" charset="-122"/>
            </a:endParaRPr>
          </a:p>
          <a:p>
            <a:r>
              <a:rPr lang="en-US" altLang="zh-CN" dirty="0">
                <a:latin typeface="楷体" panose="02010609060101010101" charset="-122"/>
                <a:ea typeface="楷体" panose="02010609060101010101" charset="-122"/>
                <a:sym typeface="+mn-ea"/>
              </a:rPr>
              <a:t>    </a:t>
            </a:r>
            <a:r>
              <a:rPr lang="zh-CN" altLang="en-US" dirty="0">
                <a:latin typeface="楷体" panose="02010609060101010101" charset="-122"/>
                <a:ea typeface="楷体" panose="02010609060101010101" charset="-122"/>
                <a:sym typeface="+mn-ea"/>
              </a:rPr>
              <a:t>晚清时期，列强侵略和清朝的腐败统治，内忧外患、民族矛盾和阶级矛盾交织，导致中国社会出现了内忧外患的严重危局。</a:t>
            </a:r>
            <a:endParaRPr lang="en-US" altLang="zh-CN" dirty="0">
              <a:solidFill>
                <a:schemeClr val="tx1"/>
              </a:solidFill>
              <a:latin typeface="楷体" panose="02010609060101010101" charset="-122"/>
              <a:ea typeface="楷体" panose="02010609060101010101" charset="-122"/>
            </a:endParaRPr>
          </a:p>
          <a:p>
            <a:r>
              <a:rPr lang="en-US" altLang="zh-CN" dirty="0">
                <a:solidFill>
                  <a:srgbClr val="FF0000"/>
                </a:solidFill>
                <a:latin typeface="楷体" panose="02010609060101010101" charset="-122"/>
                <a:ea typeface="楷体" panose="02010609060101010101" charset="-122"/>
                <a:sym typeface="+mn-ea"/>
              </a:rPr>
              <a:t>    </a:t>
            </a:r>
            <a:r>
              <a:rPr lang="zh-CN" altLang="en-US" dirty="0">
                <a:solidFill>
                  <a:srgbClr val="FF0000"/>
                </a:solidFill>
                <a:latin typeface="楷体" panose="02010609060101010101" charset="-122"/>
                <a:ea typeface="楷体" panose="02010609060101010101" charset="-122"/>
                <a:sym typeface="+mn-ea"/>
              </a:rPr>
              <a:t>为挽救民族发展危局，农民阶级、地主阶级中的先进分子、民族资产阶级，进行了探索国家出路的努力，提出并实践了各种救国方案。</a:t>
            </a:r>
            <a:endParaRPr lang="en-US" altLang="zh-CN" dirty="0">
              <a:solidFill>
                <a:srgbClr val="FF0000"/>
              </a:solidFill>
              <a:latin typeface="楷体" panose="02010609060101010101" charset="-122"/>
              <a:ea typeface="楷体" panose="02010609060101010101" charset="-122"/>
            </a:endParaRPr>
          </a:p>
          <a:p>
            <a:r>
              <a:rPr lang="en-US" altLang="zh-CN" dirty="0">
                <a:solidFill>
                  <a:srgbClr val="00B050"/>
                </a:solidFill>
                <a:latin typeface="楷体" panose="02010609060101010101" charset="-122"/>
                <a:ea typeface="楷体" panose="02010609060101010101" charset="-122"/>
                <a:sym typeface="+mn-ea"/>
              </a:rPr>
              <a:t>    </a:t>
            </a:r>
            <a:endParaRPr lang="en-US" altLang="zh-CN" dirty="0">
              <a:solidFill>
                <a:srgbClr val="00B050"/>
              </a:solidFill>
              <a:latin typeface="楷体" panose="02010609060101010101" charset="-122"/>
              <a:ea typeface="楷体" panose="02010609060101010101" charset="-122"/>
              <a:sym typeface="+mn-ea"/>
            </a:endParaRPr>
          </a:p>
          <a:p>
            <a:r>
              <a:rPr lang="zh-CN" altLang="en-US" dirty="0">
                <a:solidFill>
                  <a:srgbClr val="00B050"/>
                </a:solidFill>
                <a:latin typeface="楷体" panose="02010609060101010101" charset="-122"/>
                <a:ea typeface="楷体" panose="02010609060101010101" charset="-122"/>
                <a:sym typeface="+mn-ea"/>
              </a:rPr>
              <a:t>结合世界大势，从整个近代中国发展历史看，这些探索有进步性，也有局限性。后世的探索者吸取经验教训，最终达到了挽救民族发展危局的目的。中国近代社会在曲折中前进。</a:t>
            </a:r>
            <a:r>
              <a:rPr lang="en-US" altLang="zh-CN" dirty="0">
                <a:solidFill>
                  <a:srgbClr val="00B050"/>
                </a:solidFill>
                <a:latin typeface="楷体" panose="02010609060101010101" charset="-122"/>
                <a:ea typeface="楷体" panose="02010609060101010101" charset="-122"/>
                <a:sym typeface="+mn-ea"/>
              </a:rPr>
              <a:t> </a:t>
            </a:r>
            <a:endParaRPr lang="en-US" altLang="zh-CN" dirty="0">
              <a:solidFill>
                <a:srgbClr val="00B050"/>
              </a:solidFill>
              <a:latin typeface="楷体" panose="02010609060101010101" charset="-122"/>
              <a:ea typeface="楷体" panose="02010609060101010101" charset="-122"/>
              <a:sym typeface="+mn-ea"/>
            </a:endParaRPr>
          </a:p>
          <a:p>
            <a:endParaRPr lang="zh-CN" altLang="en-US"/>
          </a:p>
          <a:p>
            <a:r>
              <a:rPr lang="zh-CN" altLang="en-US">
                <a:sym typeface="+mn-ea"/>
              </a:rPr>
              <a:t>李鸿章在第二次鸦片中战争之后说过：</a:t>
            </a:r>
            <a:r>
              <a:rPr lang="en-US" altLang="zh-CN">
                <a:sym typeface="+mn-ea"/>
              </a:rPr>
              <a:t>“</a:t>
            </a:r>
            <a:r>
              <a:rPr lang="zh-CN" altLang="en-US">
                <a:sym typeface="+mn-ea"/>
              </a:rPr>
              <a:t>时至今日，地球诸国通行无阻，实为数千年未有之变局。</a:t>
            </a:r>
            <a:r>
              <a:rPr lang="en-US" altLang="zh-CN">
                <a:sym typeface="+mn-ea"/>
              </a:rPr>
              <a:t>”</a:t>
            </a:r>
            <a:r>
              <a:rPr lang="zh-CN" altLang="en-US" b="1">
                <a:sym typeface="+mn-ea"/>
              </a:rPr>
              <a:t>说这句话包含的时代内容而言，可以看作是积两次失败之痛，中国社会反思的结果。因此，在以后的几十年里，谈实务、讲维新的人们，多以此理论；抒发千言万语，表达改革主张；然而在那个时候，不愿变的人更多。所以，一方面是沉重的压力：变局迫来，逼使认识深化；认识的深化又推动改革越出旧界。另一方面是沉重的阻力：新旧嬗递的每一步，都会遇到被利益和道德召唤来的愤怒的卫道者。近代中国就是在这种矛盾中拖泥带水地趔趄（趔趄</a:t>
            </a:r>
            <a:r>
              <a:rPr lang="en-US" altLang="zh-CN" b="1">
                <a:sym typeface="+mn-ea"/>
              </a:rPr>
              <a:t>lieqie</a:t>
            </a:r>
            <a:r>
              <a:rPr lang="zh-CN" altLang="en-US" b="1">
                <a:sym typeface="+mn-ea"/>
              </a:rPr>
              <a:t>）而行。</a:t>
            </a:r>
            <a:endParaRPr lang="zh-CN" altLang="en-US" b="1"/>
          </a:p>
          <a:p>
            <a:r>
              <a:rPr lang="zh-CN" altLang="en-US" b="1">
                <a:sym typeface="+mn-ea"/>
              </a:rPr>
              <a:t>纵观世界大势和整个近代中国发展历史，在灾难中曲折前行，中国各阶层是怎样趔趄而行、最终挽救民族危亡的？</a:t>
            </a:r>
            <a:endParaRPr lang="zh-CN" altLang="en-US" b="1"/>
          </a:p>
          <a:p>
            <a:endParaRPr lang="zh-CN" alt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304800"/>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具体到第</a:t>
            </a:r>
            <a:r>
              <a:rPr 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18</a:t>
            </a:r>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课</a:t>
            </a:r>
            <a:r>
              <a:rPr 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1895-1901</a:t>
            </a:r>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年四件大事：戊戌维新运动、义和团运动、八国联军侵华、民族危机的加深，内容多且分散，逻辑线索也不清楚。</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304800"/>
            <a:r>
              <a:rPr lang="zh-CN"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（一）解读课标、创新“大概念”教学模式</a:t>
            </a:r>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普通高中历史课程标准（2017年版）》（简称“新课标”），深入了解历史学科的本质：“凝练学科核心素养、更新教学内容，重视以学科大概念为核心，使课程内容结构化，以主题为引领，使课程内容情景化，促进学科核心素养的落实。</a:t>
            </a:r>
            <a:r>
              <a:rPr 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a:t>
            </a:r>
            <a:r>
              <a:rPr lang="zh-CN" b="1" baseline="30000">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a:t>
            </a:r>
            <a:r>
              <a:rPr lang="en-US" b="1" baseline="30000">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1</a:t>
            </a:r>
            <a:r>
              <a:rPr lang="zh-CN" b="1" baseline="30000">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a:t>
            </a:r>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具体到第五单元，“新课标”这样描述：认识列强侵华对中国的影响，概述晚清时期中国人民反抗外来侵略的斗争事迹，理解其性质和意义；认识社会各积极为挽救民族危机所作的努力及存在的局限性。</a:t>
            </a:r>
            <a:endPar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304800"/>
            <a:r>
              <a:rPr lang="zh-CN"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【设计意图】</a:t>
            </a:r>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中外历史纲要》重在抓住“纲要”，我理解的“纲要”就是“大势”、“大事”、“规律”。区别于初中侧重的“知识性”、“零散性”，高中更侧重“概念性”、“思辨性”、“逻辑性”、“抽象性”。鉴于课标的“大概念”教学和新教材内容的庞杂分散、无主题，更像是素材资料库，故进行“大概念”教学显得尤为重要和迫切，是解决如何高效教学和落实核心素养的最有效策略。运用“大概念”教学，主题引领和整合教学内容——本课或本单元的灵魂、高立意，既可以高效地完成课时任务；更可以高屋建瓴引领整单元的灵魂，更好地促进历史五大核心素养的落实、实现家国情怀的渗透。</a:t>
            </a:r>
            <a:endParaRPr lang="zh-CN" altLang="en-US"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（师）</a:t>
            </a:r>
            <a:r>
              <a:rPr lang="en-US" altLang="zh-CN">
                <a:sym typeface="+mn-ea"/>
              </a:rPr>
              <a:t>2017</a:t>
            </a:r>
            <a:r>
              <a:rPr lang="zh-CN" altLang="en-US">
                <a:sym typeface="+mn-ea"/>
              </a:rPr>
              <a:t>课标（</a:t>
            </a:r>
            <a:r>
              <a:rPr lang="en-US" altLang="zh-CN">
                <a:sym typeface="+mn-ea"/>
              </a:rPr>
              <a:t>2020</a:t>
            </a:r>
            <a:r>
              <a:rPr lang="zh-CN" altLang="en-US">
                <a:sym typeface="+mn-ea"/>
              </a:rPr>
              <a:t>修订版）强调了本单元要思考的内容。</a:t>
            </a:r>
            <a:r>
              <a:rPr lang="zh-CN" altLang="en-US">
                <a:sym typeface="+mn-ea"/>
              </a:rPr>
              <a:t>让我们一起回到</a:t>
            </a:r>
            <a:r>
              <a:rPr lang="en-US" altLang="zh-CN">
                <a:sym typeface="+mn-ea"/>
              </a:rPr>
              <a:t>1895</a:t>
            </a:r>
            <a:r>
              <a:rPr lang="zh-CN" altLang="en-US">
                <a:sym typeface="+mn-ea"/>
              </a:rPr>
              <a:t>年的中国，分析当时中国为何会陷入民族危亡？我们作出哪些挽救民族危亡的斗争？</a:t>
            </a:r>
            <a:endParaRPr lang="zh-CN" altLang="en-US">
              <a:sym typeface="+mn-ea"/>
            </a:endParaRPr>
          </a:p>
          <a:p>
            <a:endParaRPr lang="zh-CN" altLang="en-US">
              <a:sym typeface="+mn-ea"/>
            </a:endParaRPr>
          </a:p>
          <a:p>
            <a:r>
              <a:rPr lang="zh-CN" altLang="en-US">
                <a:sym typeface="+mn-ea"/>
              </a:rPr>
              <a:t>板书：救亡图存   主题式教学、任务驱动、小组合作教学。</a:t>
            </a:r>
            <a:endParaRPr lang="zh-CN" altLang="en-US">
              <a:sym typeface="+mn-ea"/>
            </a:endParaRPr>
          </a:p>
          <a:p>
            <a:r>
              <a:rPr lang="zh-CN" altLang="en-US">
                <a:sym typeface="+mn-ea"/>
              </a:rPr>
              <a:t>结合本单元的主题</a:t>
            </a:r>
            <a:r>
              <a:rPr lang="en-US" altLang="zh-CN">
                <a:sym typeface="+mn-ea"/>
              </a:rPr>
              <a:t>——</a:t>
            </a:r>
            <a:r>
              <a:rPr lang="zh-CN" altLang="en-US">
                <a:sym typeface="+mn-ea"/>
              </a:rPr>
              <a:t>救亡图存，再根据课标努力和局限性，设计三个探讨的任务：</a:t>
            </a:r>
            <a:endParaRPr lang="zh-CN" altLang="en-US">
              <a:sym typeface="+mn-ea"/>
            </a:endParaRPr>
          </a:p>
          <a:p>
            <a:r>
              <a:rPr lang="en-US" altLang="zh-CN">
                <a:sym typeface="+mn-ea"/>
              </a:rPr>
              <a:t>1.</a:t>
            </a:r>
            <a:r>
              <a:rPr lang="zh-CN" altLang="en-US">
                <a:sym typeface="+mn-ea"/>
              </a:rPr>
              <a:t>为何</a:t>
            </a:r>
            <a:r>
              <a:rPr lang="en-US" altLang="zh-CN">
                <a:sym typeface="+mn-ea"/>
              </a:rPr>
              <a:t>19</a:t>
            </a:r>
            <a:r>
              <a:rPr lang="zh-CN" altLang="en-US">
                <a:sym typeface="+mn-ea"/>
              </a:rPr>
              <a:t>世纪</a:t>
            </a:r>
            <a:r>
              <a:rPr lang="en-US" altLang="zh-CN">
                <a:sym typeface="+mn-ea"/>
              </a:rPr>
              <a:t>90</a:t>
            </a:r>
            <a:r>
              <a:rPr lang="zh-CN" altLang="en-US">
                <a:sym typeface="+mn-ea"/>
              </a:rPr>
              <a:t>年代会出现民族危亡？有哪些斗争和努力？</a:t>
            </a:r>
            <a:endParaRPr lang="zh-CN" altLang="en-US">
              <a:sym typeface="+mn-ea"/>
            </a:endParaRPr>
          </a:p>
          <a:p>
            <a:r>
              <a:rPr lang="en-US" altLang="zh-CN">
                <a:sym typeface="+mn-ea"/>
              </a:rPr>
              <a:t>2.</a:t>
            </a:r>
            <a:r>
              <a:rPr lang="zh-CN" altLang="en-US">
                <a:sym typeface="+mn-ea"/>
              </a:rPr>
              <a:t>这些斗争为何会失败？</a:t>
            </a:r>
            <a:r>
              <a:rPr lang="en-US" altLang="zh-CN">
                <a:sym typeface="+mn-ea"/>
              </a:rPr>
              <a:t>——</a:t>
            </a:r>
            <a:r>
              <a:rPr lang="zh-CN" altLang="en-US">
                <a:sym typeface="+mn-ea"/>
              </a:rPr>
              <a:t>局限性</a:t>
            </a:r>
            <a:endParaRPr lang="zh-CN" altLang="en-US">
              <a:sym typeface="+mn-ea"/>
            </a:endParaRPr>
          </a:p>
          <a:p>
            <a:r>
              <a:rPr lang="en-US" altLang="zh-CN">
                <a:sym typeface="+mn-ea"/>
              </a:rPr>
              <a:t>3.</a:t>
            </a:r>
            <a:r>
              <a:rPr lang="zh-CN" altLang="en-US">
                <a:sym typeface="+mn-ea"/>
              </a:rPr>
              <a:t>启示，虽然失败了，但是有哪些价值和启示？</a:t>
            </a:r>
            <a:endParaRPr lang="zh-CN" altLang="en-US">
              <a:sym typeface="+mn-ea"/>
            </a:endParaRPr>
          </a:p>
          <a:p>
            <a:r>
              <a:rPr lang="zh-CN" altLang="en-US">
                <a:sym typeface="+mn-ea"/>
              </a:rPr>
              <a:t>任务：</a:t>
            </a:r>
            <a:endParaRPr lang="zh-CN" altLang="en-US">
              <a:sym typeface="+mn-ea"/>
            </a:endParaRPr>
          </a:p>
          <a:p>
            <a:r>
              <a:rPr lang="en-US" altLang="zh-CN">
                <a:sym typeface="+mn-ea"/>
              </a:rPr>
              <a:t>1. </a:t>
            </a:r>
            <a:endParaRPr lang="zh-CN" altLang="en-US">
              <a:sym typeface="+mn-ea"/>
            </a:endParaRPr>
          </a:p>
          <a:p>
            <a:endParaRPr lang="zh-CN" altLang="en-US">
              <a:sym typeface="+mn-ea"/>
            </a:endParaRPr>
          </a:p>
          <a:p>
            <a:r>
              <a:rPr lang="zh-CN" altLang="en-US">
                <a:sym typeface="+mn-ea"/>
              </a:rPr>
              <a:t>民族危亡加深的时间轴</a:t>
            </a:r>
            <a:endParaRPr lang="zh-CN" altLang="en-US"/>
          </a:p>
          <a:p>
            <a:endParaRPr lang="zh-CN" altLang="en-US"/>
          </a:p>
          <a:p>
            <a:r>
              <a:rPr lang="zh-CN" altLang="en-US">
                <a:sym typeface="+mn-ea"/>
              </a:rPr>
              <a:t>《精忠报国》以震撼人心的旋律，悲戚雄壮的气氛，壮丽恢弘的气势，悲愤苍凉的基调，成功地塑造了伟大的爱国英雄岳飞的光辉形象。它是岳飞所处的那个年代的民族情绪和民族矛盾的体现，得益于它把当时人们的心理境况和怀怒未发的气愤表现了出来，成了那个时代的代言之音。</a:t>
            </a:r>
            <a:endParaRPr lang="zh-CN" altLang="en-US"/>
          </a:p>
          <a:p>
            <a:r>
              <a:rPr lang="zh-CN" altLang="en-US">
                <a:sym typeface="+mn-ea"/>
              </a:rPr>
              <a:t>歌颂岳飞精忠报国的强烈爱国主义精神</a:t>
            </a:r>
            <a:endParaRPr lang="zh-CN" altLang="en-US"/>
          </a:p>
          <a:p>
            <a:endParaRPr lang="zh-CN" altLang="en-US"/>
          </a:p>
          <a:p>
            <a:r>
              <a:rPr lang="zh-CN" altLang="en-US">
                <a:sym typeface="+mn-ea"/>
              </a:rPr>
              <a:t>《马关条约》后，清政府向欧洲大借款、列强在华划分势力范围和强租租借地，掀起了列强瓜分中国的狂潮。</a:t>
            </a:r>
            <a:endParaRPr lang="zh-CN" altLang="en-US"/>
          </a:p>
          <a:p>
            <a:endParaRPr lang="zh-CN" altLang="en-US"/>
          </a:p>
          <a:p>
            <a:endParaRPr lang="zh-CN" altLang="en-US"/>
          </a:p>
          <a:p>
            <a:r>
              <a:rPr lang="zh-CN" altLang="en-US"/>
              <a:t>《精忠报国》以震撼人心的旋律，悲戚雄壮的气氛，壮丽恢弘的气势，悲愤苍凉的基调，成功地塑造了伟大的爱国英雄岳飞的光辉形象。它是岳飞所处的那个年代的民族情绪和民族矛盾的体现，得益于它把当时人们的心理境况和怀怒未发的气愤表现了出来，成了那个时代的代言之音。</a:t>
            </a:r>
            <a:endParaRPr lang="zh-CN" altLang="en-US"/>
          </a:p>
          <a:p>
            <a:r>
              <a:rPr lang="zh-CN" altLang="en-US"/>
              <a:t>歌颂岳飞精忠报国的强烈爱国主义精</a:t>
            </a:r>
            <a:endParaRPr lang="zh-CN" altLang="en-US"/>
          </a:p>
          <a:p>
            <a:endParaRPr lang="zh-CN" altLang="en-US"/>
          </a:p>
          <a:p>
            <a:r>
              <a:rPr lang="zh-CN" altLang="en-US"/>
              <a:t>《马关条约》后，清政府向欧洲大借款、列强在华划分势力范围和强租租借地，掀起了列强瓜分中国的狂潮。</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任务驱动、情景教学、学案导学、小组探究、史料研习</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（一）课前斗志昂扬的音乐、扣人心悬振奋人心、震撼全场师生</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（二）创设经典情境和学生有感情地朗读、滋生家国情怀</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1. 经典情境创设；    2. 组织学生有感情地朗读、亲身感悟家国情怀；</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（三）老师激情四射、抑扬顿挫的文字与语调，言传身教展现家国情怀</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（四）思辨深刻的任务驱动、思维层层递进、激发理性爱国</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任务一：1895-1901年中国为何陷入民族危亡的境地？中国人民开展了哪些斗争？</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任务二：此时期的斗争为何不能挽救民族危亡？</a:t>
            </a:r>
            <a:endPar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任务三：此时期挽救民族危亡的斗争有何意义？</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【设计意图】</a:t>
            </a:r>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世界视野、家国情怀自然离不开学术前沿的引领，了解学术前沿、老师才能打破僵化思维、不断获取新的视角，才能在潜移默化中熏陶家国情怀！通过任务驱动的三个问题，伏笔铺垫、小组讨论、思维争鸣。在讨论的过程中注重世界视野的引领、小切口深分析资产阶级维新派和农民运动义和团各自有着怎样的阶级局限性？为何当时没有形成一股合力？进而激发我们思考到底我们如何才能挽救民族危亡？</a:t>
            </a:r>
            <a:endPar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endParaRPr>
          </a:p>
          <a:p>
            <a:endParaRPr lang="zh-CN" altLang="en-US"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r>
              <a:rPr lang="zh-CN"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【设计意图】</a:t>
            </a:r>
            <a:r>
              <a:rPr lang="zh-CN"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培养高中生像史学家一样阅读、像史学家一样思考。对比两则史料，思考在甲午中日战争后，国民的思想发生了怎样的变化？甲午国殇引发首次民族觉醒。</a:t>
            </a:r>
            <a:endParaRPr lang="zh-CN" altLang="en-US"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228600" algn="just">
              <a:lnSpc>
                <a:spcPct val="115000"/>
              </a:lnSpc>
              <a:spcBef>
                <a:spcPts val="1000"/>
              </a:spcBef>
              <a:buFont typeface="Arial" panose="020B0604020202020204" pitchFamily="34" charset="0"/>
            </a:pPr>
            <a:r>
              <a:rPr lang="zh-CN" altLang="en-US">
                <a:sym typeface="+mn-ea"/>
              </a:rPr>
              <a:t>《精忠报国》这首歌我们非常熟悉，一起共同经历过校运会入场式，爱我中华是我们发自我们内心的呐喊</a:t>
            </a:r>
            <a:endParaRPr lang="zh-CN" altLang="en-US">
              <a:sym typeface="+mn-ea"/>
            </a:endParaRPr>
          </a:p>
          <a:p>
            <a:pPr marL="228600" algn="just">
              <a:lnSpc>
                <a:spcPct val="115000"/>
              </a:lnSpc>
              <a:spcBef>
                <a:spcPts val="1000"/>
              </a:spcBef>
              <a:buFont typeface="Arial" panose="020B0604020202020204" pitchFamily="34" charset="0"/>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（师）我们来看这幅画？这是西方杂志《</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puck</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亚洲的潜在忧患</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。我们来看一副西方杂志《</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puck</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》的一幅漫画，你获取到了什么历史信息？这里是西方的视角，一个典故</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悬在人类头顶的达摩克利斯之剑</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意味着</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隐患</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，所以此图是《亚洲的潜在忧患》，刀上是</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Awakening of china</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，意味着在此时期中国人的觉醒。</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1901</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年的中国人做了什么会让西方人感受到亚洲的潜在忧患？</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让我们一起来追溯</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1895-1901</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年的时光</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228600" algn="just">
              <a:lnSpc>
                <a:spcPct val="115000"/>
              </a:lnSpc>
              <a:spcBef>
                <a:spcPts val="1000"/>
              </a:spcBef>
              <a:buFont typeface="Arial" panose="020B0604020202020204" pitchFamily="34" charset="0"/>
            </a:pP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228600" algn="just">
              <a:lnSpc>
                <a:spcPct val="115000"/>
              </a:lnSpc>
              <a:spcBef>
                <a:spcPts val="1000"/>
              </a:spcBef>
              <a:buFont typeface="Arial" panose="020B0604020202020204" pitchFamily="34" charset="0"/>
            </a:pP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228600" algn="just">
              <a:lnSpc>
                <a:spcPct val="115000"/>
              </a:lnSpc>
              <a:spcBef>
                <a:spcPts val="1000"/>
              </a:spcBef>
              <a:buFont typeface="Arial" panose="020B0604020202020204" pitchFamily="34" charset="0"/>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经历了什么痛苦和斗争，</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228600" algn="just">
              <a:lnSpc>
                <a:spcPct val="115000"/>
              </a:lnSpc>
              <a:spcBef>
                <a:spcPts val="1000"/>
              </a:spcBef>
              <a:buFont typeface="Arial" panose="020B0604020202020204" pitchFamily="34" charset="0"/>
            </a:pPr>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一是促进民族觉醒。</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民族危机成为一种凝聚力，它引导了没有人引导的散漫小生产者，使旧的社会力量中深沉蕴藏着的民族斗争精神喷薄而出。</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228600" algn="r">
              <a:lnSpc>
                <a:spcPct val="115000"/>
              </a:lnSpc>
              <a:spcBef>
                <a:spcPts val="1000"/>
              </a:spcBef>
              <a:buFont typeface="Arial" panose="020B0604020202020204" pitchFamily="34" charset="0"/>
            </a:pP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lvl="0" indent="0" algn="l" fontAlgn="ctr">
              <a:lnSpc>
                <a:spcPct val="90000"/>
              </a:lnSpc>
              <a:spcBef>
                <a:spcPts val="1000"/>
              </a:spcBef>
              <a:spcAft>
                <a:spcPts val="0"/>
              </a:spcAft>
              <a:buSzPct val="100000"/>
              <a:buFont typeface="Wingdings" panose="05000000000000000000" charset="0"/>
            </a:pP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sym typeface="+mn-ea"/>
              </a:rPr>
              <a:t>亚洲的潜在忧患》原画载于美国杂志《PUCK》</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nSpc>
                <a:spcPct val="90000"/>
              </a:lnSpc>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义和团的失败说明：当</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道义的愤怒</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仍然同</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旧时代</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连在一起的时候，正义者是不可能战胜非正义的。但是在庚子事变的枪炮沉寂以后，自胶州湾事件以来的瓜分狂潮也失去了其滔滔势头。          </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lvl="0" indent="0" algn="l" fontAlgn="ctr">
              <a:lnSpc>
                <a:spcPct val="90000"/>
              </a:lnSpc>
              <a:spcBef>
                <a:spcPts val="1000"/>
              </a:spcBef>
              <a:spcAft>
                <a:spcPts val="0"/>
              </a:spcAft>
              <a:buSzPct val="100000"/>
              <a:buFont typeface="Wingdings" panose="05000000000000000000" charset="0"/>
            </a:pP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endParaRPr lang="zh-CN" altLang="en-US" b="1">
              <a:solidFill>
                <a:schemeClr val="bg1"/>
              </a:solidFill>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b="1">
                <a:solidFill>
                  <a:schemeClr val="bg1"/>
                </a:solidFill>
                <a:sym typeface="+mn-ea"/>
              </a:rPr>
              <a:t>1901年，清政府与11国在北京签署《辛丑条约》，规定中国向各国赔款4.5亿两银。由于这个赔款分39年还清，列强皆希望中国政府维持弱势，因为睡醒的中国就俨如画中的大刀，只要悬吊大刀的绳一断，列强在华利益即备受威胁。</a:t>
            </a:r>
            <a:endParaRPr lang="zh-CN" altLang="en-US" b="1">
              <a:solidFill>
                <a:schemeClr val="bg1"/>
              </a:solidFill>
              <a:sym typeface="+mn-ea"/>
            </a:endParaRPr>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chemeClr val="bg1"/>
                </a:solidFill>
                <a:latin typeface="方正粗黑宋简体" panose="02000000000000000000" pitchFamily="2" charset="-122"/>
                <a:ea typeface="方正粗黑宋简体" panose="02000000000000000000" pitchFamily="2" charset="-122"/>
                <a:sym typeface="+mn-ea"/>
              </a:rPr>
              <a:t>（师）数千年未有之变局，两次鸦片战争使中国从独立的封建社会开始沦为半殖半封社会；</a:t>
            </a:r>
            <a:r>
              <a:rPr lang="zh-CN" altLang="en-US">
                <a:solidFill>
                  <a:schemeClr val="bg1"/>
                </a:solidFill>
                <a:sym typeface="+mn-ea"/>
              </a:rPr>
              <a:t>甲午战败，掀起了瓜分中国的狂潮，</a:t>
            </a:r>
            <a:r>
              <a:rPr lang="zh-CN" altLang="en-US" b="1">
                <a:solidFill>
                  <a:schemeClr val="bg1"/>
                </a:solidFill>
                <a:sym typeface="+mn-ea"/>
              </a:rPr>
              <a:t>变局为危局，急转而为</a:t>
            </a:r>
            <a:r>
              <a:rPr lang="en-US" altLang="zh-CN" b="1">
                <a:solidFill>
                  <a:schemeClr val="bg1"/>
                </a:solidFill>
                <a:sym typeface="+mn-ea"/>
              </a:rPr>
              <a:t>“</a:t>
            </a:r>
            <a:r>
              <a:rPr lang="zh-CN" altLang="en-US" b="1">
                <a:solidFill>
                  <a:schemeClr val="bg1"/>
                </a:solidFill>
                <a:sym typeface="+mn-ea"/>
              </a:rPr>
              <a:t>世变之亟</a:t>
            </a:r>
            <a:r>
              <a:rPr lang="en-US" altLang="zh-CN" b="1">
                <a:solidFill>
                  <a:schemeClr val="bg1"/>
                </a:solidFill>
                <a:sym typeface="+mn-ea"/>
              </a:rPr>
              <a:t>”</a:t>
            </a:r>
            <a:r>
              <a:rPr lang="zh-CN" altLang="en-US">
                <a:solidFill>
                  <a:schemeClr val="bg1"/>
                </a:solidFill>
                <a:sym typeface="+mn-ea"/>
              </a:rPr>
              <a:t>！</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朗读</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1</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（论世变之亟）</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运会</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是历史潮流、（</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世界潮流或世界趋势） </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，并且是人力所不能控制的。</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1895</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这是一个怎样的时代？（板书：时代：资本主义世界市场、帝国主义）发生了第二工业革命（两种文明的冲突：农耕文明</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VS</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工业文明</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），进入到帝国主义时代、近代化。资本主义世界市场最终形成，东方完全从属于西方。</a:t>
            </a:r>
            <a:endParaRPr lang="zh-CN" altLang="en-US" b="1" dirty="0">
              <a:solidFill>
                <a:schemeClr val="bg1"/>
              </a:solidFill>
              <a:latin typeface="方正粗黑宋简体" panose="02000000000000000000" pitchFamily="2" charset="-122"/>
              <a:ea typeface="方正粗黑宋简体" panose="02000000000000000000" pitchFamily="2" charset="-122"/>
              <a:sym typeface="+mn-ea"/>
            </a:endParaRPr>
          </a:p>
          <a:p>
            <a:r>
              <a:rPr lang="en-US" altLang="zh-CN" b="1" dirty="0">
                <a:solidFill>
                  <a:schemeClr val="bg1"/>
                </a:solidFill>
                <a:latin typeface="方正粗黑宋简体" panose="02000000000000000000" pitchFamily="2" charset="-122"/>
                <a:ea typeface="方正粗黑宋简体" panose="02000000000000000000" pitchFamily="2" charset="-122"/>
                <a:sym typeface="+mn-ea"/>
              </a:rPr>
              <a:t>1895-1901 </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近代史侵略史、抗争史、探索史凸显的非常明显！</a:t>
            </a:r>
            <a:endParaRPr lang="zh-CN" altLang="en-US" b="1" dirty="0">
              <a:solidFill>
                <a:schemeClr val="bg1"/>
              </a:solidFill>
              <a:latin typeface="方正粗黑宋简体" panose="02000000000000000000" pitchFamily="2" charset="-122"/>
              <a:ea typeface="方正粗黑宋简体" panose="02000000000000000000" pitchFamily="2" charset="-122"/>
              <a:sym typeface="+mn-ea"/>
            </a:endParaRPr>
          </a:p>
          <a:p>
            <a:endParaRPr lang="zh-CN" altLang="en-US" b="1" dirty="0">
              <a:solidFill>
                <a:schemeClr val="bg1"/>
              </a:solidFill>
              <a:latin typeface="方正粗黑宋简体" panose="02000000000000000000" pitchFamily="2" charset="-122"/>
              <a:ea typeface="方正粗黑宋简体" panose="02000000000000000000" pitchFamily="2" charset="-122"/>
              <a:sym typeface="+mn-ea"/>
            </a:endParaRPr>
          </a:p>
          <a:p>
            <a:r>
              <a:rPr lang="zh-CN" altLang="en-US" b="1" dirty="0">
                <a:solidFill>
                  <a:schemeClr val="bg1"/>
                </a:solidFill>
                <a:latin typeface="方正粗黑宋简体" panose="02000000000000000000" pitchFamily="2" charset="-122"/>
                <a:ea typeface="方正粗黑宋简体" panose="02000000000000000000" pitchFamily="2" charset="-122"/>
                <a:sym typeface="+mn-ea"/>
              </a:rPr>
              <a:t>民族危亡并不断加深：</a:t>
            </a:r>
            <a:endParaRPr lang="zh-CN" altLang="en-US" b="1" dirty="0">
              <a:solidFill>
                <a:schemeClr val="bg1"/>
              </a:solidFill>
              <a:latin typeface="方正粗黑宋简体" panose="02000000000000000000" pitchFamily="2" charset="-122"/>
              <a:ea typeface="方正粗黑宋简体" panose="02000000000000000000" pitchFamily="2" charset="-122"/>
              <a:sym typeface="+mn-ea"/>
            </a:endParaRPr>
          </a:p>
          <a:p>
            <a:r>
              <a:rPr lang="en-US" altLang="zh-CN" b="1" dirty="0">
                <a:solidFill>
                  <a:schemeClr val="bg1"/>
                </a:solidFill>
                <a:latin typeface="方正粗黑宋简体" panose="02000000000000000000" pitchFamily="2" charset="-122"/>
                <a:ea typeface="方正粗黑宋简体" panose="02000000000000000000" pitchFamily="2" charset="-122"/>
                <a:sym typeface="+mn-ea"/>
              </a:rPr>
              <a:t>1.</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甲午海战</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危亡（被瓜分的危机）</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时代特色：帝国主义瓜分中国，亡国灭种的危机；义和团抗争避免了中国成为殖民地；</a:t>
            </a:r>
            <a:endParaRPr lang="zh-CN" altLang="en-US" b="1" dirty="0">
              <a:solidFill>
                <a:schemeClr val="bg1"/>
              </a:solidFill>
              <a:latin typeface="方正粗黑宋简体" panose="02000000000000000000" pitchFamily="2" charset="-122"/>
              <a:ea typeface="方正粗黑宋简体" panose="02000000000000000000" pitchFamily="2" charset="-122"/>
              <a:sym typeface="+mn-ea"/>
            </a:endParaRPr>
          </a:p>
          <a:p>
            <a:r>
              <a:rPr lang="en-US" altLang="zh-CN" b="1" dirty="0">
                <a:solidFill>
                  <a:schemeClr val="bg1"/>
                </a:solidFill>
                <a:latin typeface="方正粗黑宋简体" panose="02000000000000000000" pitchFamily="2" charset="-122"/>
                <a:ea typeface="方正粗黑宋简体" panose="02000000000000000000" pitchFamily="2" charset="-122"/>
                <a:sym typeface="+mn-ea"/>
              </a:rPr>
              <a:t>2.</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八国联军侵华</a:t>
            </a:r>
            <a:r>
              <a:rPr lang="en-US" altLang="zh-CN" b="1" dirty="0">
                <a:solidFill>
                  <a:schemeClr val="bg1"/>
                </a:solidFill>
                <a:latin typeface="方正粗黑宋简体" panose="02000000000000000000" pitchFamily="2" charset="-122"/>
                <a:ea typeface="方正粗黑宋简体" panose="02000000000000000000" pitchFamily="2" charset="-122"/>
                <a:sym typeface="+mn-ea"/>
              </a:rPr>
              <a:t>-</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国都沦陷、完全沦为半殖半封社会；</a:t>
            </a:r>
            <a:endParaRPr lang="zh-CN" altLang="en-US" b="1" dirty="0">
              <a:solidFill>
                <a:schemeClr val="bg1"/>
              </a:solidFill>
              <a:latin typeface="方正粗黑宋简体" panose="02000000000000000000" pitchFamily="2" charset="-122"/>
              <a:ea typeface="方正粗黑宋简体" panose="02000000000000000000" pitchFamily="2" charset="-122"/>
              <a:sym typeface="+mn-ea"/>
            </a:endParaRPr>
          </a:p>
          <a:p>
            <a:endParaRPr lang="zh-CN" altLang="en-US" b="1" dirty="0">
              <a:solidFill>
                <a:schemeClr val="bg1"/>
              </a:solidFill>
              <a:latin typeface="方正粗黑宋简体" panose="02000000000000000000" pitchFamily="2" charset="-122"/>
              <a:ea typeface="方正粗黑宋简体" panose="02000000000000000000" pitchFamily="2" charset="-122"/>
              <a:sym typeface="+mn-ea"/>
            </a:endParaRPr>
          </a:p>
          <a:p>
            <a:r>
              <a:rPr lang="zh-CN" altLang="en-US" b="1" dirty="0">
                <a:solidFill>
                  <a:schemeClr val="bg1"/>
                </a:solidFill>
                <a:latin typeface="方正粗黑宋简体" panose="02000000000000000000" pitchFamily="2" charset="-122"/>
                <a:ea typeface="方正粗黑宋简体" panose="02000000000000000000" pitchFamily="2" charset="-122"/>
                <a:sym typeface="+mn-ea"/>
              </a:rPr>
              <a:t>中国为何陷入危局？</a:t>
            </a:r>
            <a:endParaRPr lang="en-US" altLang="zh-CN">
              <a:solidFill>
                <a:schemeClr val="bg1"/>
              </a:solidFill>
              <a:sym typeface="+mn-ea"/>
            </a:endParaRPr>
          </a:p>
          <a:p>
            <a:r>
              <a:rPr lang="zh-CN" altLang="en-US">
                <a:solidFill>
                  <a:schemeClr val="bg1"/>
                </a:solidFill>
                <a:sym typeface="+mn-ea"/>
              </a:rPr>
              <a:t>于是出现了公车上书</a:t>
            </a:r>
            <a:r>
              <a:rPr lang="en-US" altLang="zh-CN">
                <a:solidFill>
                  <a:schemeClr val="bg1"/>
                </a:solidFill>
                <a:sym typeface="+mn-ea"/>
              </a:rPr>
              <a:t>——</a:t>
            </a:r>
            <a:r>
              <a:rPr lang="zh-CN" altLang="en-US">
                <a:solidFill>
                  <a:schemeClr val="bg1"/>
                </a:solidFill>
                <a:sym typeface="+mn-ea"/>
              </a:rPr>
              <a:t>强学会</a:t>
            </a:r>
            <a:r>
              <a:rPr lang="en-US" altLang="zh-CN">
                <a:solidFill>
                  <a:schemeClr val="bg1"/>
                </a:solidFill>
                <a:sym typeface="+mn-ea"/>
              </a:rPr>
              <a:t>——</a:t>
            </a:r>
            <a:r>
              <a:rPr lang="zh-CN" altLang="en-US">
                <a:solidFill>
                  <a:schemeClr val="bg1"/>
                </a:solidFill>
                <a:sym typeface="+mn-ea"/>
              </a:rPr>
              <a:t>康有为历次上皇帝书</a:t>
            </a:r>
            <a:r>
              <a:rPr lang="en-US" altLang="zh-CN">
                <a:solidFill>
                  <a:schemeClr val="bg1"/>
                </a:solidFill>
                <a:sym typeface="+mn-ea"/>
              </a:rPr>
              <a:t>——</a:t>
            </a:r>
            <a:r>
              <a:rPr lang="zh-CN" altLang="en-US">
                <a:solidFill>
                  <a:schemeClr val="bg1"/>
                </a:solidFill>
                <a:sym typeface="+mn-ea"/>
              </a:rPr>
              <a:t>保国会</a:t>
            </a:r>
            <a:r>
              <a:rPr lang="en-US" altLang="zh-CN">
                <a:solidFill>
                  <a:schemeClr val="bg1"/>
                </a:solidFill>
                <a:sym typeface="+mn-ea"/>
              </a:rPr>
              <a:t>——</a:t>
            </a:r>
            <a:r>
              <a:rPr lang="zh-CN" altLang="en-US">
                <a:solidFill>
                  <a:schemeClr val="bg1"/>
                </a:solidFill>
                <a:sym typeface="+mn-ea"/>
              </a:rPr>
              <a:t>百日维新。这一连串事件，前后相接，</a:t>
            </a:r>
            <a:r>
              <a:rPr lang="zh-CN" altLang="en-US" b="1">
                <a:solidFill>
                  <a:schemeClr val="bg1"/>
                </a:solidFill>
                <a:sym typeface="+mn-ea"/>
              </a:rPr>
              <a:t>构成了一场社会变动。</a:t>
            </a:r>
            <a:r>
              <a:rPr lang="zh-CN" altLang="en-US">
                <a:solidFill>
                  <a:schemeClr val="bg1"/>
                </a:solidFill>
                <a:sym typeface="+mn-ea"/>
              </a:rPr>
              <a:t>它把中国的出路寄托在因势以变之中，其锋芒已经出动了</a:t>
            </a:r>
            <a:r>
              <a:rPr lang="en-US" altLang="zh-CN">
                <a:solidFill>
                  <a:schemeClr val="bg1"/>
                </a:solidFill>
                <a:sym typeface="+mn-ea"/>
              </a:rPr>
              <a:t>“</a:t>
            </a:r>
            <a:r>
              <a:rPr lang="zh-CN" altLang="en-US">
                <a:solidFill>
                  <a:schemeClr val="bg1"/>
                </a:solidFill>
                <a:sym typeface="+mn-ea"/>
              </a:rPr>
              <a:t>灵光圈</a:t>
            </a:r>
            <a:r>
              <a:rPr lang="en-US" altLang="zh-CN">
                <a:solidFill>
                  <a:schemeClr val="bg1"/>
                </a:solidFill>
                <a:sym typeface="+mn-ea"/>
              </a:rPr>
              <a:t>”</a:t>
            </a:r>
            <a:r>
              <a:rPr lang="zh-CN" altLang="en-US">
                <a:solidFill>
                  <a:schemeClr val="bg1"/>
                </a:solidFill>
                <a:sym typeface="+mn-ea"/>
              </a:rPr>
              <a:t>的</a:t>
            </a:r>
            <a:r>
              <a:rPr lang="en-US" altLang="zh-CN" b="1" u="sng">
                <a:solidFill>
                  <a:schemeClr val="bg1"/>
                </a:solidFill>
                <a:sym typeface="+mn-ea"/>
              </a:rPr>
              <a:t>“</a:t>
            </a:r>
            <a:r>
              <a:rPr lang="zh-CN" altLang="en-US" b="1" u="sng">
                <a:solidFill>
                  <a:schemeClr val="bg1"/>
                </a:solidFill>
                <a:sym typeface="+mn-ea"/>
              </a:rPr>
              <a:t>成法</a:t>
            </a:r>
            <a:r>
              <a:rPr lang="en-US" altLang="zh-CN" b="1" u="sng">
                <a:solidFill>
                  <a:schemeClr val="bg1"/>
                </a:solidFill>
                <a:sym typeface="+mn-ea"/>
              </a:rPr>
              <a:t>”</a:t>
            </a:r>
            <a:r>
              <a:rPr lang="zh-CN" altLang="en-US" b="1" u="sng">
                <a:solidFill>
                  <a:schemeClr val="bg1"/>
                </a:solidFill>
                <a:sym typeface="+mn-ea"/>
              </a:rPr>
              <a:t>。无疑，这已经不是近代化一小步了</a:t>
            </a:r>
            <a:r>
              <a:rPr lang="zh-CN" altLang="en-US">
                <a:solidFill>
                  <a:schemeClr val="bg1"/>
                </a:solidFill>
                <a:sym typeface="+mn-ea"/>
              </a:rPr>
              <a:t>。随之而来是，</a:t>
            </a:r>
            <a:r>
              <a:rPr lang="zh-CN" altLang="en-US" b="1" u="sng">
                <a:solidFill>
                  <a:schemeClr val="bg1"/>
                </a:solidFill>
                <a:sym typeface="+mn-ea"/>
              </a:rPr>
              <a:t>变与不变的矛盾空前激化，发展为一场带血的斗争。</a:t>
            </a:r>
            <a:endParaRPr lang="en-US" altLang="zh-CN" b="1" u="sng">
              <a:solidFill>
                <a:schemeClr val="bg1"/>
              </a:solidFill>
              <a:sym typeface="+mn-ea"/>
            </a:endParaRPr>
          </a:p>
          <a:p>
            <a:endParaRPr lang="en-US" altLang="zh-CN">
              <a:solidFill>
                <a:schemeClr val="bg1"/>
              </a:solidFill>
              <a:sym typeface="+mn-ea"/>
            </a:endParaRPr>
          </a:p>
          <a:p>
            <a:r>
              <a:rPr lang="zh-CN" altLang="en-US">
                <a:solidFill>
                  <a:schemeClr val="bg1"/>
                </a:solidFill>
                <a:sym typeface="+mn-ea"/>
              </a:rPr>
              <a:t>依据</a:t>
            </a:r>
            <a:r>
              <a:rPr lang="en-US" altLang="zh-CN">
                <a:solidFill>
                  <a:schemeClr val="bg1"/>
                </a:solidFill>
                <a:sym typeface="+mn-ea"/>
              </a:rPr>
              <a:t>1840</a:t>
            </a:r>
            <a:r>
              <a:rPr lang="zh-CN" altLang="en-US">
                <a:solidFill>
                  <a:schemeClr val="bg1"/>
                </a:solidFill>
                <a:sym typeface="+mn-ea"/>
              </a:rPr>
              <a:t>、</a:t>
            </a:r>
            <a:r>
              <a:rPr lang="en-US" altLang="zh-CN">
                <a:solidFill>
                  <a:schemeClr val="bg1"/>
                </a:solidFill>
                <a:sym typeface="+mn-ea"/>
              </a:rPr>
              <a:t>1894</a:t>
            </a:r>
            <a:r>
              <a:rPr lang="zh-CN" altLang="en-US">
                <a:solidFill>
                  <a:schemeClr val="bg1"/>
                </a:solidFill>
                <a:sym typeface="+mn-ea"/>
              </a:rPr>
              <a:t>、</a:t>
            </a:r>
            <a:r>
              <a:rPr lang="en-US" altLang="zh-CN">
                <a:solidFill>
                  <a:schemeClr val="bg1"/>
                </a:solidFill>
                <a:sym typeface="+mn-ea"/>
              </a:rPr>
              <a:t>1900</a:t>
            </a:r>
            <a:r>
              <a:rPr lang="zh-CN" altLang="en-US">
                <a:solidFill>
                  <a:schemeClr val="bg1"/>
                </a:solidFill>
                <a:sym typeface="+mn-ea"/>
              </a:rPr>
              <a:t>三个时间节点， 整理列强对华发动的侵略战争、签订条约，分析中国是如何一步步沦为半殖民地半封建社会的。</a:t>
            </a:r>
            <a:endParaRPr lang="zh-CN" altLang="en-US">
              <a:solidFill>
                <a:schemeClr val="bg1"/>
              </a:solidFill>
            </a:endParaRPr>
          </a:p>
          <a:p>
            <a:r>
              <a:rPr lang="zh-CN" altLang="en-US"/>
              <a:t>各阶层面对外来侵略做出的救亡图存的抗争与探索。</a:t>
            </a:r>
            <a:r>
              <a:rPr lang="zh-CN" altLang="en-US" b="1" dirty="0">
                <a:solidFill>
                  <a:schemeClr val="bg1"/>
                </a:solidFill>
                <a:sym typeface="+mn-ea"/>
              </a:rPr>
              <a:t>：不平等条约体系的形成与近代中国社会性质的变化</a:t>
            </a:r>
            <a:endParaRPr lang="zh-CN" altLang="en-US" b="1" dirty="0">
              <a:solidFill>
                <a:schemeClr val="bg1"/>
              </a:solidFill>
            </a:endParaRPr>
          </a:p>
          <a:p>
            <a:r>
              <a:rPr lang="en-US" altLang="zh-CN">
                <a:solidFill>
                  <a:schemeClr val="bg1"/>
                </a:solidFill>
                <a:sym typeface="+mn-ea"/>
              </a:rPr>
              <a:t> </a:t>
            </a:r>
            <a:r>
              <a:rPr lang="zh-CN" altLang="en-US">
                <a:solidFill>
                  <a:schemeClr val="bg1"/>
                </a:solidFill>
                <a:sym typeface="+mn-ea"/>
              </a:rPr>
              <a:t>甲午战败给中国带来了深重的灾难，特别是由列强的干涉和因赔款须借款而引起的列强对中国的争夺，试图瓜分中国的阴谋逐步付诸实践。</a:t>
            </a:r>
            <a:endParaRPr lang="zh-CN" altLang="en-US" b="1" dirty="0">
              <a:solidFill>
                <a:schemeClr val="bg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indent="0" algn="l">
              <a:buNone/>
            </a:pPr>
            <a:r>
              <a:rPr lang="zh-CN" altLang="en-US">
                <a:sym typeface="+mn-ea"/>
              </a:rPr>
              <a:t>（师）对比两则史料，思考在甲午中日战争后，国民的思想发生了怎样的变化？甲午国殇引发民族觉醒，</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光绪皇帝这段</a:t>
            </a:r>
            <a:r>
              <a:rPr lang="zh-CN" altLang="en-US" dirty="0">
                <a:sym typeface="+mn-ea"/>
              </a:rPr>
              <a:t>文字不多，但光绪帝的痛苦已经跃然；</a:t>
            </a:r>
            <a:r>
              <a:rPr lang="zh-CN" altLang="en-US" b="1" dirty="0">
                <a:solidFill>
                  <a:schemeClr val="bg1"/>
                </a:solidFill>
                <a:latin typeface="方正粗黑宋简体" panose="02000000000000000000" pitchFamily="2" charset="-122"/>
                <a:ea typeface="方正粗黑宋简体" panose="02000000000000000000" pitchFamily="2" charset="-122"/>
                <a:sym typeface="+mn-ea"/>
              </a:rPr>
              <a:t>晚清士人普遍受到巨大的冲击，康有为分析</a:t>
            </a:r>
            <a:r>
              <a:rPr lang="zh-CN" altLang="en-US" dirty="0">
                <a:sym typeface="+mn-ea"/>
              </a:rPr>
              <a:t>日本学欧洲之政教打败了中国的</a:t>
            </a:r>
            <a:r>
              <a:rPr lang="en-US" altLang="zh-CN" dirty="0">
                <a:sym typeface="+mn-ea"/>
              </a:rPr>
              <a:t>“</a:t>
            </a:r>
            <a:r>
              <a:rPr lang="zh-CN" altLang="en-US" dirty="0">
                <a:sym typeface="+mn-ea"/>
              </a:rPr>
              <a:t>中体西用</a:t>
            </a:r>
            <a:r>
              <a:rPr lang="en-US" altLang="zh-CN" dirty="0">
                <a:sym typeface="+mn-ea"/>
              </a:rPr>
              <a:t>”</a:t>
            </a:r>
            <a:r>
              <a:rPr lang="zh-CN" altLang="en-US" dirty="0">
                <a:sym typeface="+mn-ea"/>
              </a:rPr>
              <a:t>。后八字就是对洋务运动失败的反思。</a:t>
            </a:r>
            <a:endParaRPr lang="zh-CN" altLang="en-US" dirty="0">
              <a:sym typeface="+mn-ea"/>
            </a:endParaRPr>
          </a:p>
          <a:p>
            <a:pPr>
              <a:lnSpc>
                <a:spcPct val="90000"/>
              </a:lnSpc>
            </a:pPr>
            <a:endPar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endParaRPr>
          </a:p>
          <a:p>
            <a:pPr>
              <a:lnSpc>
                <a:spcPct val="90000"/>
              </a:lnSpc>
            </a:pPr>
            <a:endPar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我支那四千余年之大梦唤醒，实自</a:t>
            </a:r>
            <a:r>
              <a:rPr lang="zh-CN" altLang="en-US" b="1" dirty="0">
                <a:solidFill>
                  <a:srgbClr val="0000CC"/>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甲午战败</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，割台湾、偿二百兆以后始也。</a:t>
            </a:r>
            <a:endPar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endParaRPr>
          </a:p>
          <a:p>
            <a:pPr>
              <a:lnSpc>
                <a:spcPct val="90000"/>
              </a:lnSpc>
            </a:pP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                      ——梁启超</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a:r>
              <a:rPr lang="zh-CN" altLang="en-US"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此次大败，此非日本之胜我也，乃我闭关之自败也。日本昔日也闭关也，而及早变法，</a:t>
            </a:r>
            <a:r>
              <a:rPr lang="zh-CN" altLang="en-US" b="1" dirty="0">
                <a:solidFill>
                  <a:srgbClr val="FFFF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学欧洲之政教</a:t>
            </a:r>
            <a:r>
              <a:rPr lang="zh-CN" altLang="en-US"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，是有今日之强而胜我也。 </a:t>
            </a: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90000"/>
              </a:lnSpc>
            </a:pP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后八字是对洋务运动、明治维新的的反思。</a:t>
            </a:r>
            <a:endParaRPr lang="en-US" altLang="zh-CN"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endParaRPr>
          </a:p>
          <a:p>
            <a:pPr>
              <a:lnSpc>
                <a:spcPct val="90000"/>
              </a:lnSpc>
            </a:pPr>
            <a:endParaRPr lang="en-US" altLang="zh-CN"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endParaRPr>
          </a:p>
          <a:p>
            <a:pPr>
              <a:lnSpc>
                <a:spcPct val="90000"/>
              </a:lnSpc>
            </a:pPr>
            <a:r>
              <a:rPr lang="en-US" altLang="zh-CN"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106</a:t>
            </a:r>
            <a:r>
              <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页问题与探究</a:t>
            </a:r>
            <a:endParaRPr lang="zh-CN" altLang="en-US" b="1" dirty="0">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endParaRPr>
          </a:p>
          <a:p>
            <a:pPr fontAlgn="auto">
              <a:lnSpc>
                <a:spcPct val="90000"/>
              </a:lnSpc>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观今日之</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世变</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，盖自秦以来唯有所若斯之亟也。夫世之变也，莫知其所由然，强而名之曰运会。</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运会</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既成，虽圣人无所为力，盖圣人亦</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运会</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中之一物。既为其中之一物，谓能取运会而转移之，无是理也。彼圣人者，特知运会之所由趋，而逆睹其流极。唯知其所由趋，故后天而奉天时；唯逆睹其流极，故先天而天不违。</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r" fontAlgn="auto">
              <a:lnSpc>
                <a:spcPct val="90000"/>
              </a:lnSpc>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严复《论</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世变之亟</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》，《直报》</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1895</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2</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月</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4</a:t>
            </a:r>
            <a:endParaRPr lang="zh-CN" altLang="en-US" dirty="0"/>
          </a:p>
          <a:p>
            <a:pPr lvl="0"/>
            <a:r>
              <a:rPr lang="zh-CN" altLang="en-US" dirty="0">
                <a:sym typeface="+mn-ea"/>
              </a:rPr>
              <a:t>战败的消息传来，光绪帝痛心疾首。中日议和时，他反对割地，认为</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gn="l">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首先要弄清甲午之败到底带给近代中国什么样的后果与影响,知耻而后勇,这是历史作为警世钟的意义</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gn="l">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吾国四千余年大梦之唤醒，实自甲午战败、割台湾、偿二百兆以后始也。我皇上赫然发愤，排群议，冒疑难，以实行变法自强之策，实自失胶州、旅顺、大连湾、威海卫以后始也。</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lgn="l">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梁启超《戊戌政变记》</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gn="l">
              <a:buNone/>
            </a:pPr>
            <a:r>
              <a:rPr lang="zh-CN" altLang="en-US" dirty="0">
                <a:sym typeface="+mn-ea"/>
              </a:rPr>
              <a:t>“割台则天下人心皆去，朕何以为天下主”，迟迟不肯在《马关条约》文本上“用宝”（加盖皇帝印玺）。他犹豫不能决，面容为之憔悴，“如在沸釜中”，拖了10天，才在后党与列强压力下，怀着不甘心又无可奈何的心情批准了这个屈辱的条约，随即与翁同和“相顾挥涕”。 （摘自小丛书《戊戌维新运动史话》第85页）</a:t>
            </a:r>
            <a:endParaRPr lang="zh-CN" altLang="en-US" dirty="0"/>
          </a:p>
          <a:p>
            <a:pPr lvl="0"/>
            <a:endParaRPr lang="zh-CN" altLang="en-US" dirty="0"/>
          </a:p>
          <a:p>
            <a:pPr lvl="0"/>
            <a:r>
              <a:rPr lang="zh-CN" altLang="en-US" dirty="0">
                <a:sym typeface="+mn-ea"/>
              </a:rPr>
              <a:t>   </a:t>
            </a:r>
            <a:r>
              <a:rPr lang="zh-CN" altLang="en-US" b="1">
                <a:effectLst>
                  <a:outerShdw blurRad="38100" dist="38100" dir="2700000" algn="tl">
                    <a:srgbClr val="000000">
                      <a:alpha val="43137"/>
                    </a:srgbClr>
                  </a:outerShdw>
                </a:effectLst>
                <a:latin typeface="楷体" panose="02010609060101010101" charset="-122"/>
                <a:ea typeface="楷体" panose="02010609060101010101" charset="-122"/>
                <a:sym typeface="+mn-ea"/>
              </a:rPr>
              <a:t>多重压力之下，为谋求自救而觉醒的民族意识迅速成为</a:t>
            </a:r>
            <a:r>
              <a:rPr lang="zh-CN" altLang="en-US"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最有效的社会动员资源。吴玉章在回忆录中沉痛地写道：“这真是空前未有的亡国条约！它使全中国都为之震动。从前亡国还只是被西方大国打败过，现在竟被东方的小国打败了，而且失败得那样惨，条约又订得那样苛，这是多么大的耻辱啊！”材料中的“亡国条约”是</a:t>
            </a:r>
            <a:endParaRPr lang="zh-CN" altLang="en-US"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lvl="0"/>
            <a:endParaRPr lang="zh-CN" altLang="en-US"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indent="0">
              <a:lnSpc>
                <a:spcPct val="100000"/>
              </a:lnSpc>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帝国主义的军事侵略和宗教侵略相结合，把山东变成了全国教民矛盾最尖锐的地区。甲午中日战争后，山东先后遭受日、德、英等帝国主义国家的侵略,灾难极为深重</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100000"/>
              </a:lnSpc>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师：</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1900</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年这是一个怎样的国家？民族矛盾、阶级矛盾尖锐，内忧外患。</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民族矛盾的激化促成了民族对抗意识的强化。</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朗读</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2</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揭帖（义和团的宣传广告）</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民族危机刺激下的</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灭洋意识</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于是</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灭洋</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作为一个口号引人注目地同时出现于中国南北，表现民众认识从</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个别到一般的深化</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。这个口号已经超越个人命运、家族命运、乡土命运则是一种明显的事实。</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100000"/>
              </a:lnSpc>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西方</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传教士发出战争叫嚣、刺探军政情报、袒护教民、甚</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直接参与武装侵略</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——王先明主编《中国近代史（1840-1949）》</a:t>
            </a:r>
            <a:endPar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100000"/>
              </a:lnSpc>
              <a:buNone/>
            </a:pP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100000"/>
              </a:lnSpc>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德国在胶州，第二次工业革命后美国、德国崛起。</a:t>
            </a: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100000"/>
              </a:lnSpc>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内忧外患的中国</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100000"/>
              </a:lnSpc>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仇视观念一天比一天加强，一发不可收拾。</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fontAlgn="auto">
              <a:lnSpc>
                <a:spcPct val="130000"/>
              </a:lnSpc>
            </a:pPr>
            <a:r>
              <a:rPr lang="zh-CN" altLang="en-US" b="1" dirty="0">
                <a:solidFill>
                  <a:srgbClr val="FFFF00"/>
                </a:solidFill>
                <a:latin typeface="华文行楷" panose="02010800040101010101" charset="-122"/>
                <a:ea typeface="华文行楷" panose="02010800040101010101" charset="-122"/>
                <a:sym typeface="+mn-ea"/>
              </a:rPr>
              <a:t>评价</a:t>
            </a:r>
            <a:r>
              <a:rPr lang="zh-CN" altLang="en-US" dirty="0">
                <a:solidFill>
                  <a:srgbClr val="FFFF00"/>
                </a:solidFill>
                <a:latin typeface="华文行楷" panose="02010800040101010101" charset="-122"/>
                <a:ea typeface="华文行楷" panose="02010800040101010101" charset="-122"/>
                <a:sym typeface="+mn-ea"/>
              </a:rPr>
              <a:t>义和团的口号与斗争特点。</a:t>
            </a:r>
            <a:endParaRPr lang="zh-CN" altLang="en-US" dirty="0">
              <a:solidFill>
                <a:srgbClr val="FFFF00"/>
              </a:solidFill>
              <a:latin typeface="华文行楷" panose="02010800040101010101" charset="-122"/>
              <a:ea typeface="华文行楷" panose="02010800040101010101" charset="-122"/>
            </a:endParaRPr>
          </a:p>
          <a:p>
            <a:pPr algn="l" fontAlgn="auto">
              <a:lnSpc>
                <a:spcPct val="130000"/>
              </a:lnSpc>
            </a:pPr>
            <a:r>
              <a:rPr lang="zh-CN" altLang="en-US" dirty="0">
                <a:solidFill>
                  <a:schemeClr val="bg1"/>
                </a:solidFill>
                <a:sym typeface="+mn-ea"/>
              </a:rPr>
              <a:t>口号：灭洋：强烈的反帝爱国倾向，也存在明显的盲目排外行为。</a:t>
            </a:r>
            <a:endParaRPr lang="zh-CN" altLang="en-US" dirty="0">
              <a:solidFill>
                <a:schemeClr val="bg1"/>
              </a:solidFill>
            </a:endParaRPr>
          </a:p>
          <a:p>
            <a:pPr algn="l" fontAlgn="auto">
              <a:lnSpc>
                <a:spcPct val="130000"/>
              </a:lnSpc>
            </a:pPr>
            <a:r>
              <a:rPr lang="zh-CN" altLang="en-US" dirty="0">
                <a:solidFill>
                  <a:schemeClr val="bg1"/>
                </a:solidFill>
                <a:sym typeface="+mn-ea"/>
              </a:rPr>
              <a:t>             扶清：义和团对清政府的本质认识不清，对它抱有幻想。</a:t>
            </a:r>
            <a:endParaRPr lang="zh-CN" altLang="en-US" dirty="0">
              <a:solidFill>
                <a:schemeClr val="bg1"/>
              </a:solidFill>
              <a:sym typeface="+mn-ea"/>
            </a:endParaRPr>
          </a:p>
          <a:p>
            <a:pPr algn="l" fontAlgn="auto">
              <a:lnSpc>
                <a:spcPct val="130000"/>
              </a:lnSpc>
            </a:pPr>
            <a:r>
              <a:rPr lang="zh-CN" altLang="en-US" dirty="0">
                <a:solidFill>
                  <a:schemeClr val="bg1"/>
                </a:solidFill>
                <a:sym typeface="+mn-ea"/>
              </a:rPr>
              <a:t>特点：虽然带有迷信色彩，但纪律严明。</a:t>
            </a:r>
            <a:endParaRPr lang="zh-CN" altLang="en-US" dirty="0">
              <a:solidFill>
                <a:schemeClr val="bg1"/>
              </a:solidFill>
              <a:sym typeface="+mn-ea"/>
            </a:endParaRPr>
          </a:p>
          <a:p>
            <a:pPr algn="l" fontAlgn="auto">
              <a:lnSpc>
                <a:spcPct val="130000"/>
              </a:lnSpc>
            </a:pPr>
            <a:endParaRPr lang="zh-CN" altLang="en-US" dirty="0">
              <a:solidFill>
                <a:schemeClr val="bg1"/>
              </a:solidFill>
              <a:sym typeface="+mn-ea"/>
            </a:endParaRPr>
          </a:p>
          <a:p>
            <a:pPr marL="0" lvl="0" indent="0" algn="l" fontAlgn="auto">
              <a:lnSpc>
                <a:spcPct val="100000"/>
              </a:lnSpc>
              <a:spcBef>
                <a:spcPts val="0"/>
              </a:spcBef>
              <a:spcAft>
                <a:spcPts val="800"/>
              </a:spcAft>
              <a:buSzPct val="100000"/>
              <a:buNone/>
            </a:pP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西方传教士的教育传教、医学传教、慈善赈济、出版报刊等活动，对近代中国社会变迁具有积极意义。但是，传教士还发出战争叫嚣、服务列强侵华，刺探军政情报；袒护教民，霸占民产，侵夺百姓生计；甚至</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直接参与武装侵略</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活动。</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lvl="0" indent="0" algn="l" fontAlgn="auto">
              <a:lnSpc>
                <a:spcPct val="100000"/>
              </a:lnSpc>
              <a:spcBef>
                <a:spcPts val="0"/>
              </a:spcBef>
              <a:spcAft>
                <a:spcPts val="800"/>
              </a:spcAft>
              <a:buSzPct val="100000"/>
              <a:buNone/>
            </a:pP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——王先明主编《中国近代史（1840-1949）》</a:t>
            </a:r>
            <a:endPar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lvl="0" indent="0" algn="l" fontAlgn="auto">
              <a:lnSpc>
                <a:spcPct val="100000"/>
              </a:lnSpc>
              <a:spcBef>
                <a:spcPts val="0"/>
              </a:spcBef>
              <a:spcAft>
                <a:spcPts val="800"/>
              </a:spcAft>
              <a:buSzPct val="100000"/>
              <a:buNone/>
            </a:pP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我国人民</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一旦受洗之后，藉着外人的势力，便任意生事。于是教士益发乐于在背后支持，希望由此扩张教会的势力。这样一来，教徒的气焰越高涨，人民对于教会的恶感越深，仇视的观念一天天加强，一发不可收拾。</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285750" lvl="1" indent="0" algn="l" fontAlgn="ctr">
              <a:lnSpc>
                <a:spcPct val="100000"/>
              </a:lnSpc>
              <a:spcBef>
                <a:spcPts val="0"/>
              </a:spcBef>
              <a:spcAft>
                <a:spcPts val="0"/>
              </a:spcAft>
              <a:buSzPct val="100000"/>
              <a:buFont typeface="Arial" panose="020B0604020202020204" pitchFamily="34" charset="0"/>
              <a:buNone/>
            </a:pP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en-US" altLang="zh-CN" b="1" dirty="0" err="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冯玉祥《我看到的义和团》</a:t>
            </a:r>
            <a:endParaRPr lang="en-US" altLang="zh-CN" b="1" dirty="0" err="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lvl="2" fontAlgn="auto">
              <a:lnSpc>
                <a:spcPct val="130000"/>
              </a:lnSpc>
            </a:pPr>
            <a:endParaRPr lang="en-US" altLang="zh-CN" spc="200" dirty="0">
              <a:ln w="3175">
                <a:noFill/>
                <a:prstDash val="dash"/>
              </a:ln>
              <a:solidFill>
                <a:srgbClr val="FFFF00"/>
              </a:solidFill>
              <a:latin typeface="华文行楷" panose="02010800040101010101" charset="-122"/>
              <a:ea typeface="华文行楷" panose="02010800040101010101" charset="-122"/>
              <a:cs typeface="+mj-ea"/>
              <a:sym typeface="+mn-ea"/>
            </a:endParaRPr>
          </a:p>
          <a:p>
            <a:pPr marL="0" lvl="2" fontAlgn="auto">
              <a:lnSpc>
                <a:spcPct val="130000"/>
              </a:lnSpc>
            </a:pPr>
            <a:endParaRPr lang="en-US" altLang="zh-CN" spc="200" dirty="0">
              <a:ln w="3175">
                <a:noFill/>
                <a:prstDash val="dash"/>
              </a:ln>
              <a:solidFill>
                <a:srgbClr val="FFFF00"/>
              </a:solidFill>
              <a:latin typeface="华文行楷" panose="02010800040101010101" charset="-122"/>
              <a:ea typeface="华文行楷" panose="02010800040101010101" charset="-122"/>
              <a:cs typeface="+mj-ea"/>
              <a:sym typeface="+mn-ea"/>
            </a:endParaRPr>
          </a:p>
          <a:p>
            <a:pPr marL="0" lvl="2" fontAlgn="auto">
              <a:lnSpc>
                <a:spcPct val="130000"/>
              </a:lnSpc>
            </a:pPr>
            <a:r>
              <a:rPr lang="en-US" b="1">
                <a:latin typeface="宋体" panose="02010600030101010101" pitchFamily="2" charset="-122"/>
                <a:ea typeface="宋体" panose="02010600030101010101" pitchFamily="2" charset="-122"/>
                <a:sym typeface="+mn-ea"/>
              </a:rPr>
              <a:t> </a:t>
            </a:r>
            <a:r>
              <a:rPr lang="zh-CN" b="1">
                <a:solidFill>
                  <a:srgbClr val="0000FF"/>
                </a:solidFill>
                <a:ea typeface="宋体" panose="02010600030101010101" pitchFamily="2" charset="-122"/>
                <a:sym typeface="+mn-ea"/>
              </a:rPr>
              <a:t>从鸦片战争后，中国逐渐走上了</a:t>
            </a:r>
            <a:r>
              <a:rPr lang="en-US" b="1">
                <a:solidFill>
                  <a:srgbClr val="0000FF"/>
                </a:solidFill>
                <a:latin typeface="Times New Roman" panose="02020603050405020304" charset="0"/>
                <a:ea typeface="黑体" panose="02010609060101010101" pitchFamily="2" charset="-122"/>
                <a:sym typeface="+mn-ea"/>
              </a:rPr>
              <a:t>“</a:t>
            </a:r>
            <a:r>
              <a:rPr lang="zh-CN" b="1">
                <a:solidFill>
                  <a:srgbClr val="0000FF"/>
                </a:solidFill>
                <a:ea typeface="宋体" panose="02010600030101010101" pitchFamily="2" charset="-122"/>
                <a:sym typeface="+mn-ea"/>
              </a:rPr>
              <a:t>师夷长技</a:t>
            </a:r>
            <a:r>
              <a:rPr lang="en-US" b="1">
                <a:solidFill>
                  <a:srgbClr val="0000FF"/>
                </a:solidFill>
                <a:latin typeface="Times New Roman" panose="02020603050405020304" charset="0"/>
                <a:ea typeface="黑体" panose="02010609060101010101" pitchFamily="2" charset="-122"/>
                <a:sym typeface="+mn-ea"/>
              </a:rPr>
              <a:t>”</a:t>
            </a:r>
            <a:r>
              <a:rPr lang="zh-CN" b="1">
                <a:solidFill>
                  <a:srgbClr val="0000FF"/>
                </a:solidFill>
                <a:ea typeface="宋体" panose="02010600030101010101" pitchFamily="2" charset="-122"/>
                <a:sym typeface="+mn-ea"/>
              </a:rPr>
              <a:t>的道路</a:t>
            </a:r>
            <a:r>
              <a:rPr lang="en-US" b="1">
                <a:solidFill>
                  <a:srgbClr val="0000FF"/>
                </a:solidFill>
                <a:latin typeface="Times New Roman" panose="02020603050405020304" charset="0"/>
                <a:ea typeface="黑体" panose="02010609060101010101" pitchFamily="2" charset="-122"/>
                <a:sym typeface="+mn-ea"/>
              </a:rPr>
              <a:t>——</a:t>
            </a:r>
            <a:r>
              <a:rPr lang="zh-CN" b="1">
                <a:solidFill>
                  <a:srgbClr val="0000FF"/>
                </a:solidFill>
                <a:ea typeface="宋体" panose="02010600030101010101" pitchFamily="2" charset="-122"/>
                <a:sym typeface="+mn-ea"/>
              </a:rPr>
              <a:t>引进西方武器，至</a:t>
            </a:r>
            <a:r>
              <a:rPr lang="en-US" b="1">
                <a:solidFill>
                  <a:srgbClr val="0000FF"/>
                </a:solidFill>
                <a:latin typeface="黑体" panose="02010609060101010101" pitchFamily="2" charset="-122"/>
                <a:ea typeface="宋体" panose="02010600030101010101" pitchFamily="2" charset="-122"/>
                <a:sym typeface="+mn-ea"/>
              </a:rPr>
              <a:t>19</a:t>
            </a:r>
            <a:r>
              <a:rPr lang="zh-CN" b="1">
                <a:solidFill>
                  <a:srgbClr val="0000FF"/>
                </a:solidFill>
                <a:ea typeface="宋体" panose="02010600030101010101" pitchFamily="2" charset="-122"/>
                <a:sym typeface="+mn-ea"/>
              </a:rPr>
              <a:t>世纪末，已经过去了半个世纪，但义和团时期的农民依然摒弃</a:t>
            </a:r>
            <a:r>
              <a:rPr lang="zh-CN" b="1">
                <a:solidFill>
                  <a:srgbClr val="FF0000"/>
                </a:solidFill>
                <a:ea typeface="宋体" panose="02010600030101010101" pitchFamily="2" charset="-122"/>
                <a:sym typeface="+mn-ea"/>
              </a:rPr>
              <a:t>枪炮</a:t>
            </a:r>
            <a:r>
              <a:rPr lang="zh-CN" b="1">
                <a:solidFill>
                  <a:srgbClr val="0000FF"/>
                </a:solidFill>
                <a:ea typeface="宋体" panose="02010600030101010101" pitchFamily="2" charset="-122"/>
                <a:sym typeface="+mn-ea"/>
              </a:rPr>
              <a:t>，笃信</a:t>
            </a:r>
            <a:r>
              <a:rPr lang="zh-CN" b="1">
                <a:solidFill>
                  <a:srgbClr val="FF0000"/>
                </a:solidFill>
                <a:ea typeface="宋体" panose="02010600030101010101" pitchFamily="2" charset="-122"/>
                <a:sym typeface="+mn-ea"/>
              </a:rPr>
              <a:t>大刀长矛</a:t>
            </a:r>
            <a:r>
              <a:rPr lang="zh-CN" b="1">
                <a:solidFill>
                  <a:srgbClr val="0000FF"/>
                </a:solidFill>
                <a:ea typeface="宋体" panose="02010600030101010101" pitchFamily="2" charset="-122"/>
                <a:sym typeface="+mn-ea"/>
              </a:rPr>
              <a:t>，这说明了什么？</a:t>
            </a:r>
            <a:endParaRPr lang="zh-CN" altLang="en-US"/>
          </a:p>
          <a:p>
            <a:pPr marL="0" lvl="2" fontAlgn="auto">
              <a:lnSpc>
                <a:spcPct val="130000"/>
              </a:lnSpc>
            </a:pPr>
            <a:endParaRPr lang="zh-CN" altLang="en-US"/>
          </a:p>
          <a:p>
            <a:pPr marL="0" lvl="2" fontAlgn="auto">
              <a:lnSpc>
                <a:spcPct val="130000"/>
              </a:lnSpc>
            </a:pPr>
            <a:endParaRPr lang="en-US" altLang="zh-CN" spc="200" dirty="0">
              <a:ln w="3175">
                <a:noFill/>
                <a:prstDash val="dash"/>
              </a:ln>
              <a:solidFill>
                <a:srgbClr val="FFFF00"/>
              </a:solidFill>
              <a:latin typeface="华文行楷" panose="02010800040101010101" charset="-122"/>
              <a:ea typeface="华文行楷" panose="02010800040101010101" charset="-122"/>
              <a:cs typeface="+mj-ea"/>
              <a:sym typeface="+mn-ea"/>
            </a:endParaRPr>
          </a:p>
          <a:p>
            <a:pPr marL="0" lvl="2" fontAlgn="auto">
              <a:lnSpc>
                <a:spcPct val="130000"/>
              </a:lnSpc>
            </a:pPr>
            <a:r>
              <a:rPr lang="en-US" altLang="zh-CN" spc="200" dirty="0">
                <a:ln w="3175">
                  <a:noFill/>
                  <a:prstDash val="dash"/>
                </a:ln>
                <a:solidFill>
                  <a:srgbClr val="FFFF00"/>
                </a:solidFill>
                <a:latin typeface="华文行楷" panose="02010800040101010101" charset="-122"/>
                <a:ea typeface="华文行楷" panose="02010800040101010101" charset="-122"/>
                <a:cs typeface="+mj-ea"/>
                <a:sym typeface="+mn-ea"/>
              </a:rPr>
              <a:t>1</a:t>
            </a:r>
            <a:r>
              <a:rPr lang="zh-CN" altLang="en-US" spc="200" dirty="0">
                <a:ln w="3175">
                  <a:noFill/>
                  <a:prstDash val="dash"/>
                </a:ln>
                <a:solidFill>
                  <a:srgbClr val="FFFF00"/>
                </a:solidFill>
                <a:latin typeface="华文行楷" panose="02010800040101010101" charset="-122"/>
                <a:ea typeface="华文行楷" panose="02010800040101010101" charset="-122"/>
                <a:cs typeface="+mj-ea"/>
                <a:sym typeface="+mn-ea"/>
              </a:rPr>
              <a:t>义和团兴起的主要原因？  </a:t>
            </a:r>
            <a:r>
              <a:rPr lang="zh-CN" altLang="en-US" b="1" spc="200" dirty="0">
                <a:ln w="3175">
                  <a:noFill/>
                  <a:prstDash val="dash"/>
                </a:ln>
                <a:solidFill>
                  <a:srgbClr val="FFFFFF"/>
                </a:solidFill>
                <a:latin typeface="+mj-ea"/>
                <a:ea typeface="+mj-ea"/>
                <a:cs typeface="+mj-ea"/>
                <a:sym typeface="+mn-ea"/>
              </a:rPr>
              <a:t>民族危机日益加剧，民族矛盾日益上升。</a:t>
            </a:r>
            <a:endParaRPr lang="zh-CN" altLang="en-US" dirty="0">
              <a:solidFill>
                <a:schemeClr val="bg1"/>
              </a:solidFill>
              <a:sym typeface="+mn-ea"/>
            </a:endParaRPr>
          </a:p>
          <a:p>
            <a:pPr marL="0" lvl="2" fontAlgn="auto">
              <a:lnSpc>
                <a:spcPct val="130000"/>
              </a:lnSpc>
            </a:pPr>
            <a:r>
              <a:rPr lang="en-US" altLang="zh-CN" dirty="0">
                <a:solidFill>
                  <a:schemeClr val="bg1"/>
                </a:solidFill>
                <a:sym typeface="+mn-ea"/>
              </a:rPr>
              <a:t>2</a:t>
            </a:r>
            <a:r>
              <a:rPr lang="zh-CN" altLang="en-US" dirty="0">
                <a:solidFill>
                  <a:schemeClr val="bg1"/>
                </a:solidFill>
                <a:sym typeface="+mn-ea"/>
              </a:rPr>
              <a:t>特别是德国强占胶州湾，进一步刺激了山东民众。义和团的兴起，缘于西方势力深入中国后引发的教民与当地民众的冲突。</a:t>
            </a:r>
            <a:r>
              <a:rPr lang="zh-CN" altLang="en-US" spc="200" dirty="0">
                <a:ln w="3175">
                  <a:noFill/>
                  <a:prstDash val="dash"/>
                </a:ln>
                <a:solidFill>
                  <a:srgbClr val="FFFF00"/>
                </a:solidFill>
                <a:latin typeface="华文行楷" panose="02010800040101010101" charset="-122"/>
                <a:ea typeface="华文行楷" panose="02010800040101010101" charset="-122"/>
                <a:cs typeface="+mj-ea"/>
                <a:sym typeface="+mn-ea"/>
              </a:rPr>
              <a:t>  与当地民众冲突的仅有西方传教士吗？ </a:t>
            </a:r>
            <a:r>
              <a:rPr lang="zh-CN" altLang="en-US" spc="200" dirty="0">
                <a:ln w="3175">
                  <a:noFill/>
                  <a:prstDash val="dash"/>
                </a:ln>
                <a:solidFill>
                  <a:srgbClr val="FFFFFF"/>
                </a:solidFill>
                <a:latin typeface="+mj-ea"/>
                <a:ea typeface="+mj-ea"/>
                <a:cs typeface="+mj-ea"/>
                <a:sym typeface="+mn-ea"/>
              </a:rPr>
              <a:t>否，还有本国教民。</a:t>
            </a:r>
            <a:endParaRPr lang="zh-CN" altLang="en-US" spc="200" dirty="0">
              <a:ln w="3175">
                <a:noFill/>
                <a:prstDash val="dash"/>
              </a:ln>
              <a:solidFill>
                <a:srgbClr val="FFFFFF"/>
              </a:solidFill>
              <a:latin typeface="+mj-ea"/>
              <a:ea typeface="+mj-ea"/>
              <a:cs typeface="+mj-ea"/>
              <a:sym typeface="+mn-ea"/>
            </a:endParaRPr>
          </a:p>
          <a:p>
            <a:pPr marL="0" marR="0" lvl="2" indent="0" algn="l" defTabSz="914400" rtl="0" eaLnBrk="1" fontAlgn="auto" latinLnBrk="0" hangingPunct="1">
              <a:lnSpc>
                <a:spcPct val="150000"/>
              </a:lnSpc>
              <a:spcBef>
                <a:spcPts val="0"/>
              </a:spcBef>
              <a:spcAft>
                <a:spcPts val="0"/>
              </a:spcAft>
              <a:buClrTx/>
              <a:buSzTx/>
              <a:buFontTx/>
              <a:buNone/>
              <a:defRPr/>
            </a:pPr>
            <a:endParaRPr lang="zh-CN" altLang="en-US" b="1" spc="200" dirty="0">
              <a:ln w="3175">
                <a:noFill/>
                <a:prstDash val="dash"/>
              </a:ln>
              <a:solidFill>
                <a:srgbClr val="FFFFFF"/>
              </a:solidFill>
              <a:latin typeface="+mj-ea"/>
              <a:ea typeface="+mj-ea"/>
              <a:cs typeface="+mj-ea"/>
              <a:sym typeface="+mn-ea"/>
            </a:endParaRPr>
          </a:p>
          <a:p>
            <a:pPr marL="0" indent="0">
              <a:lnSpc>
                <a:spcPct val="100000"/>
              </a:lnSpc>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民族危机刺激下的</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灭洋意识</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nSpc>
                <a:spcPct val="100000"/>
              </a:lnSpc>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自台湾之割，日人淫虐残贼，民不堪命；德之在胶州；英之在九龙；俄之在金州、旅顺行径略同，皆使人无男女之别，身家不保，而税又奇重。胶州之洋兵，挖剔先贤仲氏眼目，碎毁圣像，百姓饮恨吞声，痛入骨髓。</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lnSpc>
                <a:spcPct val="100000"/>
              </a:lnSpc>
              <a:buNone/>
            </a:pP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民族矛盾的激化促成了民族对抗意识的强化。</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于是</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灭洋</a:t>
            </a: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作为一个口号引人注目地同时出现于中国南北，表现民众认识从</a:t>
            </a:r>
            <a:r>
              <a:rPr lang="zh-CN" altLang="en-US"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个别到一般的深化</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。这个口号已经超越个人命运、家族命运、乡土命运则是一种明显的事实。</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lvl="0" indent="0" algn="just" fontAlgn="auto">
              <a:lnSpc>
                <a:spcPct val="100000"/>
              </a:lnSpc>
              <a:spcBef>
                <a:spcPts val="0"/>
              </a:spcBef>
              <a:spcAft>
                <a:spcPts val="800"/>
              </a:spcAft>
              <a:buSzPct val="100000"/>
              <a:buNone/>
            </a:pP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西方传教士的教育传教、医学传教、慈善赈济、出版报刊等活动，对近代中国社会变迁具有积极意义。但是，传教士还发出战争叫嚣、服务列强侵华，刺探军政情报；袒护教民，霸占民产，侵夺百姓生计；甚至</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直接参与武装侵略</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活动。</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lvl="0" indent="0" algn="r" fontAlgn="auto">
              <a:lnSpc>
                <a:spcPct val="100000"/>
              </a:lnSpc>
              <a:spcBef>
                <a:spcPts val="0"/>
              </a:spcBef>
              <a:spcAft>
                <a:spcPts val="800"/>
              </a:spcAft>
              <a:buSzPct val="100000"/>
              <a:buNone/>
            </a:pP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——王先明主编《中国近代史（1840-1949）》</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lvl="0" indent="0" algn="just" fontAlgn="auto">
              <a:lnSpc>
                <a:spcPct val="100000"/>
              </a:lnSpc>
              <a:spcBef>
                <a:spcPts val="0"/>
              </a:spcBef>
              <a:spcAft>
                <a:spcPts val="800"/>
              </a:spcAft>
              <a:buSzPct val="100000"/>
              <a:buNone/>
            </a:pP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我国人民</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一旦受洗之后，藉着外人的势力，便任意生事。于是教士益发乐于在背后支持，希望由此扩张教会的势力。这样一来，教徒的气焰越高涨，人民对于教会的恶感越深，仇视的观念一天天加强，一发不可收拾。</a:t>
            </a:r>
            <a:endPar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285750" lvl="1" indent="0" algn="r" fontAlgn="ctr">
              <a:lnSpc>
                <a:spcPct val="100000"/>
              </a:lnSpc>
              <a:spcBef>
                <a:spcPts val="0"/>
              </a:spcBef>
              <a:spcAft>
                <a:spcPts val="0"/>
              </a:spcAft>
              <a:buSzPct val="100000"/>
              <a:buFont typeface="Arial" panose="020B0604020202020204" pitchFamily="34" charset="0"/>
              <a:buNone/>
            </a:pP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en-US" altLang="zh-CN" b="1" dirty="0" err="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冯玉祥《我看到的义和团》</a:t>
            </a:r>
            <a:endParaRPr lang="en-US" altLang="zh-CN" b="1" dirty="0" err="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marR="0" lvl="2" indent="0" algn="l" defTabSz="914400" rtl="0" eaLnBrk="1" fontAlgn="auto" latinLnBrk="0" hangingPunct="1">
              <a:lnSpc>
                <a:spcPct val="150000"/>
              </a:lnSpc>
              <a:spcBef>
                <a:spcPts val="0"/>
              </a:spcBef>
              <a:spcAft>
                <a:spcPts val="0"/>
              </a:spcAft>
              <a:buClrTx/>
              <a:buSzTx/>
              <a:buFontTx/>
              <a:buNone/>
              <a:defRPr/>
            </a:pPr>
            <a:endParaRPr lang="zh-CN" altLang="en-US" b="1" spc="200" dirty="0">
              <a:ln w="3175">
                <a:noFill/>
                <a:prstDash val="dash"/>
              </a:ln>
              <a:solidFill>
                <a:srgbClr val="FFFFFF"/>
              </a:solidFill>
              <a:latin typeface="+mj-ea"/>
              <a:ea typeface="+mj-ea"/>
              <a:cs typeface="+mj-ea"/>
              <a:sym typeface="+mn-ea"/>
            </a:endParaRPr>
          </a:p>
          <a:p>
            <a:pPr marL="0" marR="0" lvl="2" indent="0" algn="l" defTabSz="914400" rtl="0" eaLnBrk="1" fontAlgn="auto" latinLnBrk="0" hangingPunct="1">
              <a:lnSpc>
                <a:spcPct val="150000"/>
              </a:lnSpc>
              <a:spcBef>
                <a:spcPts val="0"/>
              </a:spcBef>
              <a:spcAft>
                <a:spcPts val="0"/>
              </a:spcAft>
              <a:buClrTx/>
              <a:buSzTx/>
              <a:buFontTx/>
              <a:buNone/>
              <a:defRPr/>
            </a:pPr>
            <a:endParaRPr lang="zh-CN" altLang="en-US" b="1" spc="200" dirty="0">
              <a:ln w="3175">
                <a:noFill/>
                <a:prstDash val="dash"/>
              </a:ln>
              <a:solidFill>
                <a:srgbClr val="FFFFFF"/>
              </a:solidFill>
              <a:latin typeface="+mj-ea"/>
              <a:ea typeface="+mj-ea"/>
              <a:cs typeface="+mj-ea"/>
              <a:sym typeface="+mn-ea"/>
            </a:endParaRPr>
          </a:p>
          <a:p>
            <a:pPr marL="0" marR="0" lvl="2" indent="0" algn="l" defTabSz="914400" rtl="0" eaLnBrk="1" fontAlgn="auto" latinLnBrk="0" hangingPunct="1">
              <a:lnSpc>
                <a:spcPct val="150000"/>
              </a:lnSpc>
              <a:spcBef>
                <a:spcPts val="0"/>
              </a:spcBef>
              <a:spcAft>
                <a:spcPts val="0"/>
              </a:spcAft>
              <a:buClrTx/>
              <a:buSzTx/>
              <a:buFontTx/>
              <a:buNone/>
              <a:defRPr/>
            </a:pPr>
            <a:r>
              <a:rPr lang="zh-CN" altLang="en-US" b="1" spc="200" dirty="0">
                <a:ln w="3175">
                  <a:noFill/>
                  <a:prstDash val="dash"/>
                </a:ln>
                <a:solidFill>
                  <a:srgbClr val="FFFFFF"/>
                </a:solidFill>
                <a:latin typeface="+mj-ea"/>
                <a:ea typeface="+mj-ea"/>
                <a:cs typeface="+mj-ea"/>
                <a:sym typeface="+mn-ea"/>
              </a:rPr>
              <a:t>民族危机日益加剧，民族矛盾日益上升。</a:t>
            </a:r>
            <a:endParaRPr lang="zh-CN" altLang="en-US" noProof="0" dirty="0">
              <a:ln>
                <a:noFill/>
              </a:ln>
              <a:solidFill>
                <a:prstClr val="white"/>
              </a:solidFill>
              <a:effectLst/>
              <a:uLnTx/>
              <a:uFillTx/>
              <a:latin typeface="华文行楷" panose="02010800040101010101" charset="-122"/>
              <a:ea typeface="华文行楷" panose="02010800040101010101"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noProof="0" dirty="0">
                <a:ln>
                  <a:noFill/>
                </a:ln>
                <a:solidFill>
                  <a:prstClr val="white"/>
                </a:solidFill>
                <a:effectLst/>
                <a:uLnTx/>
                <a:uFillTx/>
                <a:latin typeface="华文行楷" panose="02010800040101010101" charset="-122"/>
                <a:ea typeface="华文行楷" panose="02010800040101010101" charset="-122"/>
                <a:sym typeface="+mn-ea"/>
              </a:rPr>
              <a:t>义和团运动与戊戌变法一样，同是民族矛盾激化促成的事变</a:t>
            </a:r>
            <a:r>
              <a:rPr lang="zh-CN" altLang="en-US" b="1" noProof="0" dirty="0">
                <a:ln>
                  <a:noFill/>
                </a:ln>
                <a:solidFill>
                  <a:prstClr val="white"/>
                </a:solidFill>
                <a:effectLst/>
                <a:uLnTx/>
                <a:uFillTx/>
                <a:latin typeface="华文行楷" panose="02010800040101010101" charset="-122"/>
                <a:ea typeface="华文行楷" panose="02010800040101010101" charset="-122"/>
                <a:sym typeface="+mn-ea"/>
              </a:rPr>
              <a:t>。</a:t>
            </a:r>
            <a:r>
              <a:rPr lang="en-US" altLang="zh-CN" noProof="0" dirty="0">
                <a:ln>
                  <a:noFill/>
                </a:ln>
                <a:solidFill>
                  <a:prstClr val="white"/>
                </a:solidFill>
                <a:effectLst/>
                <a:uLnTx/>
                <a:uFillTx/>
                <a:latin typeface="华文行楷" panose="02010800040101010101" charset="-122"/>
                <a:ea typeface="华文行楷" panose="02010800040101010101" charset="-122"/>
                <a:sym typeface="+mn-ea"/>
              </a:rPr>
              <a:t>——</a:t>
            </a:r>
            <a:r>
              <a:rPr lang="zh-CN" altLang="en-US" noProof="0" dirty="0">
                <a:ln>
                  <a:noFill/>
                </a:ln>
                <a:solidFill>
                  <a:prstClr val="white"/>
                </a:solidFill>
                <a:effectLst/>
                <a:uLnTx/>
                <a:uFillTx/>
                <a:latin typeface="华文行楷" panose="02010800040101010101" charset="-122"/>
                <a:ea typeface="华文行楷" panose="02010800040101010101" charset="-122"/>
                <a:sym typeface="+mn-ea"/>
              </a:rPr>
              <a:t>陈旭麓《近代中国社会的新陈代谢》</a:t>
            </a:r>
            <a:endParaRPr kumimoji="0" lang="zh-CN" altLang="en-US" b="0" i="0" u="none" strike="noStrike" kern="1200" cap="none" spc="0" normalizeH="0" baseline="0" noProof="0" dirty="0">
              <a:ln>
                <a:noFill/>
              </a:ln>
              <a:solidFill>
                <a:prstClr val="white"/>
              </a:solidFill>
              <a:effectLst/>
              <a:uLnTx/>
              <a:uFillTx/>
              <a:latin typeface="华文行楷" panose="02010800040101010101" charset="-122"/>
              <a:ea typeface="华文行楷" panose="02010800040101010101" charset="-122"/>
              <a:cs typeface="+mn-cs"/>
            </a:endParaRPr>
          </a:p>
          <a:p>
            <a:pPr marL="0" lvl="2" fontAlgn="auto">
              <a:lnSpc>
                <a:spcPct val="130000"/>
              </a:lnSpc>
            </a:pPr>
            <a:r>
              <a:rPr lang="en-US" altLang="zh-CN" spc="200" dirty="0">
                <a:ln w="3175">
                  <a:noFill/>
                  <a:prstDash val="dash"/>
                </a:ln>
                <a:solidFill>
                  <a:srgbClr val="FFFF00"/>
                </a:solidFill>
                <a:latin typeface="华文行楷" panose="02010800040101010101" charset="-122"/>
                <a:ea typeface="华文行楷" panose="02010800040101010101" charset="-122"/>
                <a:cs typeface="+mj-ea"/>
                <a:sym typeface="+mn-ea"/>
              </a:rPr>
              <a:t>1</a:t>
            </a:r>
            <a:r>
              <a:rPr lang="zh-CN" altLang="en-US" spc="200" dirty="0">
                <a:ln w="3175">
                  <a:noFill/>
                  <a:prstDash val="dash"/>
                </a:ln>
                <a:solidFill>
                  <a:srgbClr val="FFFF00"/>
                </a:solidFill>
                <a:latin typeface="华文行楷" panose="02010800040101010101" charset="-122"/>
                <a:ea typeface="华文行楷" panose="02010800040101010101" charset="-122"/>
                <a:cs typeface="+mj-ea"/>
                <a:sym typeface="+mn-ea"/>
              </a:rPr>
              <a:t>义和团兴起的主要原因？  </a:t>
            </a:r>
            <a:r>
              <a:rPr lang="zh-CN" altLang="en-US" b="1" spc="200" dirty="0">
                <a:ln w="3175">
                  <a:noFill/>
                  <a:prstDash val="dash"/>
                </a:ln>
                <a:solidFill>
                  <a:srgbClr val="FFFFFF"/>
                </a:solidFill>
                <a:latin typeface="+mj-ea"/>
                <a:ea typeface="+mj-ea"/>
                <a:cs typeface="+mj-ea"/>
                <a:sym typeface="+mn-ea"/>
              </a:rPr>
              <a:t>民族危机日益加剧，民族矛盾日益上升。</a:t>
            </a:r>
            <a:endParaRPr lang="zh-CN" altLang="en-US" dirty="0">
              <a:solidFill>
                <a:schemeClr val="bg1"/>
              </a:solidFill>
              <a:sym typeface="+mn-ea"/>
            </a:endParaRPr>
          </a:p>
          <a:p>
            <a:pPr marL="0" lvl="2" fontAlgn="auto">
              <a:lnSpc>
                <a:spcPct val="130000"/>
              </a:lnSpc>
            </a:pPr>
            <a:r>
              <a:rPr lang="en-US" altLang="zh-CN" dirty="0">
                <a:solidFill>
                  <a:schemeClr val="bg1"/>
                </a:solidFill>
                <a:sym typeface="+mn-ea"/>
              </a:rPr>
              <a:t>2</a:t>
            </a:r>
            <a:r>
              <a:rPr lang="zh-CN" altLang="en-US" dirty="0">
                <a:solidFill>
                  <a:schemeClr val="bg1"/>
                </a:solidFill>
                <a:sym typeface="+mn-ea"/>
              </a:rPr>
              <a:t>特别是德国强占胶州湾，进一步刺激了山东民众。义和团的兴起，缘于西方势力深入中国后引发的教民与当地民众的冲突。</a:t>
            </a:r>
            <a:r>
              <a:rPr lang="zh-CN" altLang="en-US" spc="200" dirty="0">
                <a:ln w="3175">
                  <a:noFill/>
                  <a:prstDash val="dash"/>
                </a:ln>
                <a:solidFill>
                  <a:srgbClr val="FFFF00"/>
                </a:solidFill>
                <a:latin typeface="华文行楷" panose="02010800040101010101" charset="-122"/>
                <a:ea typeface="华文行楷" panose="02010800040101010101" charset="-122"/>
                <a:cs typeface="+mj-ea"/>
                <a:sym typeface="+mn-ea"/>
              </a:rPr>
              <a:t>  与当地民众冲突的仅有西方传教士吗？ </a:t>
            </a:r>
            <a:r>
              <a:rPr lang="zh-CN" altLang="en-US" spc="200" dirty="0">
                <a:ln w="3175">
                  <a:noFill/>
                  <a:prstDash val="dash"/>
                </a:ln>
                <a:solidFill>
                  <a:srgbClr val="FFFFFF"/>
                </a:solidFill>
                <a:latin typeface="+mj-ea"/>
                <a:ea typeface="+mj-ea"/>
                <a:cs typeface="+mj-ea"/>
                <a:sym typeface="+mn-ea"/>
              </a:rPr>
              <a:t>否，还有本国教民。</a:t>
            </a:r>
            <a:endParaRPr lang="zh-CN" altLang="en-US" spc="200" dirty="0">
              <a:ln w="3175">
                <a:noFill/>
                <a:prstDash val="dash"/>
              </a:ln>
              <a:solidFill>
                <a:srgbClr val="FFFFFF"/>
              </a:solidFill>
              <a:latin typeface="+mj-ea"/>
              <a:ea typeface="+mj-ea"/>
              <a:cs typeface="+mj-ea"/>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b="1" i="0" u="none" strike="noStrike" kern="1200" cap="none" spc="0" normalizeH="0" baseline="0" noProof="0" dirty="0">
              <a:ln>
                <a:noFill/>
              </a:ln>
              <a:solidFill>
                <a:prstClr val="white"/>
              </a:solidFill>
              <a:effectLst/>
              <a:uLnTx/>
              <a:uFillTx/>
              <a:latin typeface="华文行楷" panose="02010800040101010101" charset="-122"/>
              <a:ea typeface="华文行楷" panose="02010800040101010101"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b="1" i="0" u="none" strike="noStrike" kern="1200" cap="none" spc="0" normalizeH="0" baseline="0" noProof="0" dirty="0">
              <a:ln>
                <a:noFill/>
              </a:ln>
              <a:solidFill>
                <a:prstClr val="white"/>
              </a:solidFill>
              <a:effectLst/>
              <a:uLnTx/>
              <a:uFillTx/>
              <a:latin typeface="华文行楷" panose="02010800040101010101" charset="-122"/>
              <a:ea typeface="华文行楷" panose="02010800040101010101"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b="1" i="0" u="none" strike="noStrike" kern="1200" cap="none" spc="0" normalizeH="0" baseline="0" noProof="0" dirty="0">
              <a:ln>
                <a:noFill/>
              </a:ln>
              <a:solidFill>
                <a:prstClr val="white"/>
              </a:solidFill>
              <a:effectLst/>
              <a:uLnTx/>
              <a:uFillTx/>
              <a:latin typeface="华文行楷" panose="02010800040101010101" charset="-122"/>
              <a:ea typeface="华文行楷" panose="02010800040101010101"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b="1" i="0" u="none" strike="noStrike" kern="1200" cap="none" spc="0" normalizeH="0" baseline="0" noProof="0" dirty="0">
              <a:ln>
                <a:noFill/>
              </a:ln>
              <a:solidFill>
                <a:prstClr val="white"/>
              </a:solidFill>
              <a:effectLst/>
              <a:uLnTx/>
              <a:uFillTx/>
              <a:latin typeface="华文行楷" panose="02010800040101010101" charset="-122"/>
              <a:ea typeface="华文行楷" panose="02010800040101010101" charset="-122"/>
              <a:cs typeface="+mn-cs"/>
            </a:endParaRPr>
          </a:p>
          <a:p>
            <a:r>
              <a:rPr lang="zh-CN" altLang="en-US"/>
              <a:t>在同一的资本主义国内市场形成之前，民众的自发认识并不能产生近代意义的民族主义。但是，这个口号已经超越了个人命运、家族命运、乡土命运则是一种明显的事实。瓜分狂潮起于胶州湾事件。山东首先巨击，也因之成为风暴的起点。</a:t>
            </a:r>
            <a:endParaRPr lang="zh-CN" altLang="en-US"/>
          </a:p>
          <a:p>
            <a:r>
              <a:rPr lang="zh-CN" b="1">
                <a:solidFill>
                  <a:srgbClr val="0000FF"/>
                </a:solidFill>
                <a:ea typeface="宋体" panose="02010600030101010101" pitchFamily="2" charset="-122"/>
                <a:sym typeface="+mn-ea"/>
              </a:rPr>
              <a:t>从鸦片战争后，中国逐渐走上了</a:t>
            </a:r>
            <a:r>
              <a:rPr lang="en-US" b="1">
                <a:solidFill>
                  <a:srgbClr val="0000FF"/>
                </a:solidFill>
                <a:latin typeface="Times New Roman" panose="02020603050405020304" charset="0"/>
                <a:ea typeface="黑体" panose="02010609060101010101" pitchFamily="2" charset="-122"/>
                <a:sym typeface="+mn-ea"/>
              </a:rPr>
              <a:t>“</a:t>
            </a:r>
            <a:r>
              <a:rPr lang="zh-CN" b="1">
                <a:solidFill>
                  <a:srgbClr val="0000FF"/>
                </a:solidFill>
                <a:ea typeface="宋体" panose="02010600030101010101" pitchFamily="2" charset="-122"/>
                <a:sym typeface="+mn-ea"/>
              </a:rPr>
              <a:t>师夷长技</a:t>
            </a:r>
            <a:r>
              <a:rPr lang="en-US" b="1">
                <a:solidFill>
                  <a:srgbClr val="0000FF"/>
                </a:solidFill>
                <a:latin typeface="Times New Roman" panose="02020603050405020304" charset="0"/>
                <a:ea typeface="黑体" panose="02010609060101010101" pitchFamily="2" charset="-122"/>
                <a:sym typeface="+mn-ea"/>
              </a:rPr>
              <a:t>”</a:t>
            </a:r>
            <a:r>
              <a:rPr lang="zh-CN" b="1">
                <a:solidFill>
                  <a:srgbClr val="0000FF"/>
                </a:solidFill>
                <a:ea typeface="宋体" panose="02010600030101010101" pitchFamily="2" charset="-122"/>
                <a:sym typeface="+mn-ea"/>
              </a:rPr>
              <a:t>的道路</a:t>
            </a:r>
            <a:r>
              <a:rPr lang="en-US" b="1">
                <a:solidFill>
                  <a:srgbClr val="0000FF"/>
                </a:solidFill>
                <a:latin typeface="Times New Roman" panose="02020603050405020304" charset="0"/>
                <a:ea typeface="黑体" panose="02010609060101010101" pitchFamily="2" charset="-122"/>
                <a:sym typeface="+mn-ea"/>
              </a:rPr>
              <a:t>——</a:t>
            </a:r>
            <a:r>
              <a:rPr lang="zh-CN" b="1">
                <a:solidFill>
                  <a:srgbClr val="0000FF"/>
                </a:solidFill>
                <a:ea typeface="宋体" panose="02010600030101010101" pitchFamily="2" charset="-122"/>
                <a:sym typeface="+mn-ea"/>
              </a:rPr>
              <a:t>引进西方武器，至</a:t>
            </a:r>
            <a:r>
              <a:rPr lang="en-US" b="1">
                <a:solidFill>
                  <a:srgbClr val="0000FF"/>
                </a:solidFill>
                <a:latin typeface="黑体" panose="02010609060101010101" pitchFamily="2" charset="-122"/>
                <a:ea typeface="宋体" panose="02010600030101010101" pitchFamily="2" charset="-122"/>
                <a:sym typeface="+mn-ea"/>
              </a:rPr>
              <a:t>19</a:t>
            </a:r>
            <a:r>
              <a:rPr lang="zh-CN" b="1">
                <a:solidFill>
                  <a:srgbClr val="0000FF"/>
                </a:solidFill>
                <a:ea typeface="宋体" panose="02010600030101010101" pitchFamily="2" charset="-122"/>
                <a:sym typeface="+mn-ea"/>
              </a:rPr>
              <a:t>世纪末，已经过去了半个世纪，但义和团时期的农民依然摒弃</a:t>
            </a:r>
            <a:r>
              <a:rPr lang="zh-CN" b="1">
                <a:solidFill>
                  <a:srgbClr val="FF0000"/>
                </a:solidFill>
                <a:ea typeface="宋体" panose="02010600030101010101" pitchFamily="2" charset="-122"/>
                <a:sym typeface="+mn-ea"/>
              </a:rPr>
              <a:t>枪炮</a:t>
            </a:r>
            <a:r>
              <a:rPr lang="zh-CN" b="1">
                <a:solidFill>
                  <a:srgbClr val="0000FF"/>
                </a:solidFill>
                <a:ea typeface="宋体" panose="02010600030101010101" pitchFamily="2" charset="-122"/>
                <a:sym typeface="+mn-ea"/>
              </a:rPr>
              <a:t>，笃信</a:t>
            </a:r>
            <a:r>
              <a:rPr lang="zh-CN" b="1">
                <a:solidFill>
                  <a:srgbClr val="FF0000"/>
                </a:solidFill>
                <a:ea typeface="宋体" panose="02010600030101010101" pitchFamily="2" charset="-122"/>
                <a:sym typeface="+mn-ea"/>
              </a:rPr>
              <a:t>大刀长矛</a:t>
            </a:r>
            <a:r>
              <a:rPr lang="zh-CN" b="1">
                <a:solidFill>
                  <a:srgbClr val="0000FF"/>
                </a:solidFill>
                <a:ea typeface="宋体" panose="02010600030101010101" pitchFamily="2" charset="-122"/>
                <a:sym typeface="+mn-ea"/>
              </a:rPr>
              <a:t>，这说明了什么？</a:t>
            </a:r>
            <a:endParaRPr lang="zh-CN" b="1">
              <a:solidFill>
                <a:srgbClr val="0000FF"/>
              </a:solidFill>
              <a:ea typeface="宋体" panose="02010600030101010101" pitchFamily="2" charset="-122"/>
              <a:sym typeface="+mn-ea"/>
            </a:endParaRPr>
          </a:p>
          <a:p>
            <a:endParaRPr lang="en-US">
              <a:latin typeface="宋体" panose="02010600030101010101" pitchFamily="2" charset="-122"/>
              <a:ea typeface="宋体" panose="02010600030101010101" pitchFamily="2" charset="-122"/>
              <a:sym typeface="+mn-ea"/>
            </a:endParaRPr>
          </a:p>
          <a:p>
            <a:r>
              <a:rPr lang="zh-CN" altLang="en-US" b="1">
                <a:effectLst>
                  <a:outerShdw blurRad="38100" dist="38100" dir="2700000" algn="tl">
                    <a:srgbClr val="000000">
                      <a:alpha val="43137"/>
                    </a:srgbClr>
                  </a:outerShdw>
                </a:effectLst>
                <a:latin typeface="楷体" panose="02010609060101010101" charset="-122"/>
                <a:ea typeface="楷体" panose="02010609060101010101" charset="-122"/>
                <a:sym typeface="+mn-ea"/>
              </a:rPr>
              <a:t>若辈洋人，借通商与传教以掠夺国人之土地、粮食与衣服，不仅污蔑我恩的圣教，尚以鸦片毒害我们，以淫邪侮辱我们。自道光以来，夺取我们的土地，骗取我们的金钱；蚕食我们的子女如食物，筑我们的债台如高山。</a:t>
            </a:r>
            <a:r>
              <a:rPr lang="en-US" altLang="zh-CN" b="1">
                <a:effectLst>
                  <a:outerShdw blurRad="38100" dist="38100" dir="2700000" algn="tl">
                    <a:srgbClr val="000000">
                      <a:alpha val="43137"/>
                    </a:srgbClr>
                  </a:outerShdw>
                </a:effectLst>
                <a:latin typeface="楷体" panose="02010609060101010101" charset="-122"/>
                <a:ea typeface="楷体" panose="02010609060101010101" charset="-122"/>
                <a:sym typeface="+mn-ea"/>
              </a:rPr>
              <a:t>……</a:t>
            </a:r>
            <a:endParaRPr lang="en-US" altLang="zh-CN"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en-US" altLang="zh-CN" b="1">
                <a:effectLst>
                  <a:outerShdw blurRad="38100" dist="38100" dir="2700000" algn="tl">
                    <a:srgbClr val="000000">
                      <a:alpha val="43137"/>
                    </a:srgbClr>
                  </a:outerShdw>
                </a:effectLst>
                <a:latin typeface="楷体" panose="02010609060101010101" charset="-122"/>
                <a:ea typeface="楷体" panose="02010609060101010101" charset="-122"/>
                <a:sym typeface="+mn-ea"/>
              </a:rPr>
              <a:t> ——</a:t>
            </a:r>
            <a:r>
              <a:rPr lang="zh-CN" altLang="en-US" b="1">
                <a:effectLst>
                  <a:outerShdw blurRad="38100" dist="38100" dir="2700000" algn="tl">
                    <a:srgbClr val="000000">
                      <a:alpha val="43137"/>
                    </a:srgbClr>
                  </a:outerShdw>
                </a:effectLst>
                <a:latin typeface="楷体" panose="02010609060101010101" charset="-122"/>
                <a:ea typeface="楷体" panose="02010609060101010101" charset="-122"/>
                <a:sym typeface="+mn-ea"/>
              </a:rPr>
              <a:t>义和团领袖于栋成发布的布告</a:t>
            </a:r>
            <a:endParaRPr lang="zh-CN" altLang="en-US"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a:latin typeface="Arial" panose="020B0604020202020204" pitchFamily="34" charset="0"/>
            </a:endParaRPr>
          </a:p>
        </p:txBody>
      </p:sp>
      <p:sp>
        <p:nvSpPr>
          <p:cNvPr id="7" name="页脚占位符 6"/>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8" name="灯片编号占位符 7"/>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9.png"/><Relationship Id="rId2" Type="http://schemas.microsoft.com/office/2007/relationships/hdphoto" Target="../media/image12.wdp"/><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0.jpeg"/><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tags" Target="../tags/tag7.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hyperlink" Target="&#23648;&#27946;&#21018;%20-%20&#31934;&#24544;&#25253;&#22269;&#65288;&#26080;&#25439;&#65289;.flac" TargetMode="Externa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microsoft.com/office/2007/relationships/hdphoto" Target="../media/image12.wdp"/><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3220" y="1339850"/>
            <a:ext cx="11957685" cy="2368550"/>
          </a:xfrm>
          <a:prstGeom prst="rect">
            <a:avLst/>
          </a:prstGeom>
          <a:noFill/>
        </p:spPr>
        <p:txBody>
          <a:bodyPr wrap="square" rtlCol="0">
            <a:spAutoFit/>
          </a:bodyPr>
          <a:p>
            <a:endParaRPr lang="zh-CN" altLang="zh-CN"/>
          </a:p>
          <a:p>
            <a:pPr algn="ctr"/>
            <a:r>
              <a:rPr lang="zh-CN" altLang="zh-CN" sz="5000" b="1">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基于大概念的历史教学的实践与思考</a:t>
            </a:r>
            <a:endParaRPr lang="zh-CN" altLang="zh-CN" sz="5000" b="1">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以</a:t>
            </a: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挽救民族危亡</a:t>
            </a: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为例</a:t>
            </a:r>
            <a:b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br>
            <a:endParaRPr lang="zh-CN" altLang="en-US" sz="40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53340" y="331470"/>
            <a:ext cx="309880" cy="368300"/>
          </a:xfrm>
          <a:prstGeom prst="rect">
            <a:avLst/>
          </a:prstGeom>
          <a:noFill/>
        </p:spPr>
        <p:txBody>
          <a:bodyPr wrap="none" rtlCol="0">
            <a:spAutoFit/>
          </a:bodyPr>
          <a:p>
            <a:r>
              <a:rPr lang="zh-CN" altLang="zh-CN">
                <a:sym typeface="+mn-ea"/>
              </a:rPr>
              <a:t> </a:t>
            </a:r>
            <a:endParaRPr lang="zh-CN" altLang="zh-CN"/>
          </a:p>
        </p:txBody>
      </p:sp>
      <p:sp>
        <p:nvSpPr>
          <p:cNvPr id="4" name="文本框 3"/>
          <p:cNvSpPr txBox="1"/>
          <p:nvPr/>
        </p:nvSpPr>
        <p:spPr>
          <a:xfrm>
            <a:off x="53340" y="177800"/>
            <a:ext cx="3037840" cy="521970"/>
          </a:xfrm>
          <a:prstGeom prst="rect">
            <a:avLst/>
          </a:prstGeom>
          <a:noFill/>
        </p:spPr>
        <p:txBody>
          <a:bodyPr wrap="none" rtlCol="0">
            <a:spAutoFit/>
          </a:bodyPr>
          <a:p>
            <a:r>
              <a:rPr lang="en-US" altLang="zh-CN" sz="2800" b="1">
                <a:solidFill>
                  <a:srgbClr val="FF0000"/>
                </a:solidFill>
                <a:effectLst>
                  <a:outerShdw blurRad="38100" dist="38100" dir="2700000" algn="tl">
                    <a:srgbClr val="000000">
                      <a:alpha val="43137"/>
                    </a:srgbClr>
                  </a:outerShdw>
                </a:effectLst>
                <a:sym typeface="+mn-ea"/>
              </a:rPr>
              <a:t>2020</a:t>
            </a:r>
            <a:r>
              <a:rPr lang="zh-CN" altLang="zh-CN" sz="2800" b="1">
                <a:solidFill>
                  <a:srgbClr val="FF0000"/>
                </a:solidFill>
                <a:effectLst>
                  <a:outerShdw blurRad="38100" dist="38100" dir="2700000" algn="tl">
                    <a:srgbClr val="000000">
                      <a:alpha val="43137"/>
                    </a:srgbClr>
                  </a:outerShdw>
                </a:effectLst>
                <a:sym typeface="+mn-ea"/>
              </a:rPr>
              <a:t>广东省示范课</a:t>
            </a:r>
            <a:endParaRPr lang="zh-CN" altLang="zh-CN" sz="2800" b="1">
              <a:solidFill>
                <a:srgbClr val="FF0000"/>
              </a:solidFill>
              <a:effectLst>
                <a:outerShdw blurRad="38100" dist="38100" dir="2700000" algn="tl">
                  <a:srgbClr val="000000">
                    <a:alpha val="43137"/>
                  </a:srgbClr>
                </a:outerShdw>
              </a:effectLst>
              <a:sym typeface="+mn-ea"/>
            </a:endParaRPr>
          </a:p>
        </p:txBody>
      </p:sp>
      <p:sp>
        <p:nvSpPr>
          <p:cNvPr id="100" name="文本框 99"/>
          <p:cNvSpPr txBox="1"/>
          <p:nvPr/>
        </p:nvSpPr>
        <p:spPr>
          <a:xfrm>
            <a:off x="751840" y="3254375"/>
            <a:ext cx="11801475" cy="1938020"/>
          </a:xfrm>
          <a:prstGeom prst="rect">
            <a:avLst/>
          </a:prstGeom>
          <a:noFill/>
          <a:ln w="9525">
            <a:noFill/>
          </a:ln>
        </p:spPr>
        <p:txBody>
          <a:bodyPr wrap="square">
            <a:spAutoFit/>
          </a:bodyPr>
          <a:p>
            <a:pPr indent="0"/>
            <a:r>
              <a:rPr lang="zh-CN" sz="40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一、认真研读课标、凝练“大概念”</a:t>
            </a:r>
            <a:endParaRPr lang="zh-CN" sz="40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sz="40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二、基于大概念渗透家国情怀</a:t>
            </a:r>
            <a:r>
              <a:rPr lang="zh-CN" altLang="en-US" sz="4000" b="1">
                <a:solidFill>
                  <a:srgbClr val="00206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策略</a:t>
            </a:r>
            <a:endParaRPr lang="zh-CN" altLang="en-US" sz="4000" b="1">
              <a:solidFill>
                <a:schemeClr val="accent5"/>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sz="40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三、注重学术引领、世界视野、升华家国情怀       </a:t>
            </a:r>
            <a:endParaRPr lang="zh-CN" altLang="en-US" sz="23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5" name="文本框 4"/>
          <p:cNvSpPr txBox="1"/>
          <p:nvPr/>
        </p:nvSpPr>
        <p:spPr>
          <a:xfrm>
            <a:off x="3335020" y="171450"/>
            <a:ext cx="3856990" cy="460375"/>
          </a:xfrm>
          <a:prstGeom prst="rect">
            <a:avLst/>
          </a:prstGeom>
          <a:noFill/>
        </p:spPr>
        <p:txBody>
          <a:bodyPr wrap="none" rtlCol="0">
            <a:spAutoFit/>
          </a:bodyPr>
          <a:p>
            <a:pPr algn="l"/>
            <a:r>
              <a:rPr lang="zh-CN" altLang="zh-CN" sz="24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《中外历史纲要》上第</a:t>
            </a:r>
            <a:r>
              <a:rPr lang="en-US" altLang="zh-CN" sz="24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18</a:t>
            </a:r>
            <a:r>
              <a:rPr lang="zh-CN"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课</a:t>
            </a:r>
            <a:endParaRPr lang="zh-CN"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endParaRPr>
          </a:p>
        </p:txBody>
      </p:sp>
      <p:sp>
        <p:nvSpPr>
          <p:cNvPr id="6" name="文本框 5"/>
          <p:cNvSpPr txBox="1"/>
          <p:nvPr/>
        </p:nvSpPr>
        <p:spPr>
          <a:xfrm>
            <a:off x="170815" y="973455"/>
            <a:ext cx="2214880" cy="706755"/>
          </a:xfrm>
          <a:prstGeom prst="rect">
            <a:avLst/>
          </a:prstGeom>
          <a:noFill/>
        </p:spPr>
        <p:txBody>
          <a:bodyPr wrap="none" rtlCol="0">
            <a:spAutoFit/>
          </a:bodyPr>
          <a:p>
            <a:pPr algn="ctr"/>
            <a:r>
              <a:rPr lang="zh-CN" altLang="en-US" sz="40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设计立意</a:t>
            </a:r>
            <a:endParaRPr lang="zh-CN" altLang="en-US" sz="40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532890" y="5534660"/>
            <a:ext cx="7538085" cy="583565"/>
          </a:xfrm>
          <a:prstGeom prst="rect">
            <a:avLst/>
          </a:prstGeom>
          <a:noFill/>
        </p:spPr>
        <p:txBody>
          <a:bodyPr wrap="none" rtlCol="0">
            <a:spAutoFit/>
          </a:bodyPr>
          <a:p>
            <a:r>
              <a:rPr lang="zh-CN" altLang="en-US" sz="32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华南师范大学附属中学   历史科   刘莉</a:t>
            </a:r>
            <a:endParaRPr lang="zh-CN" altLang="en-US" sz="32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42570" y="-86360"/>
            <a:ext cx="3881755" cy="1325880"/>
          </a:xfrm>
        </p:spPr>
        <p:txBody>
          <a:bodyPr/>
          <a:lstStyle/>
          <a:p>
            <a:r>
              <a:rPr lang="zh-CN" altLang="en-US" sz="3200" b="1" dirty="0">
                <a:solidFill>
                  <a:schemeClr val="bg1"/>
                </a:solidFill>
              </a:rPr>
              <a:t>三、民族危亡加深</a:t>
            </a:r>
            <a:endParaRPr lang="zh-CN" altLang="en-US" sz="3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 name="内容占位符 2"/>
          <p:cNvSpPr>
            <a:spLocks noGrp="1"/>
          </p:cNvSpPr>
          <p:nvPr>
            <p:ph idx="1"/>
          </p:nvPr>
        </p:nvSpPr>
        <p:spPr>
          <a:xfrm>
            <a:off x="156845" y="1671955"/>
            <a:ext cx="5956935" cy="3253105"/>
          </a:xfrm>
        </p:spPr>
        <p:txBody>
          <a:bodyPr>
            <a:noAutofit/>
          </a:bodyPr>
          <a:lstStyle/>
          <a:p>
            <a:pPr fontAlgn="auto">
              <a:lnSpc>
                <a:spcPct val="90000"/>
              </a:lnSpc>
            </a:pP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1900</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5</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月，英、美、法、德、俄、日、奥匈、意八国决定联合出兵镇压义和团。</a:t>
            </a:r>
            <a:endPar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fontAlgn="auto">
              <a:lnSpc>
                <a:spcPct val="90000"/>
              </a:lnSpc>
            </a:pP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6</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月，义和团和清军奋起投入天津保卫战。</a:t>
            </a:r>
            <a:endPar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fontAlgn="auto">
              <a:lnSpc>
                <a:spcPct val="90000"/>
              </a:lnSpc>
            </a:pP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7</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月</a:t>
            </a: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-8</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月，</a:t>
            </a:r>
            <a:r>
              <a:rPr lang="zh-CN" altLang="en-US" sz="24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天津陷落、北京失陷。</a:t>
            </a:r>
            <a:endPar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fontAlgn="auto">
              <a:lnSpc>
                <a:spcPct val="90000"/>
              </a:lnSpc>
            </a:pP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1901</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9</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月，清政府被迫与</a:t>
            </a:r>
            <a:r>
              <a:rPr lang="en-US" alt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11</a:t>
            </a:r>
            <a:r>
              <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国签订丧权辱国的《辛丑条约》。</a:t>
            </a:r>
            <a:endPar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6264910" y="979805"/>
            <a:ext cx="5433060" cy="423545"/>
          </a:xfrm>
          <a:prstGeom prst="rect">
            <a:avLst/>
          </a:prstGeom>
          <a:noFill/>
        </p:spPr>
        <p:txBody>
          <a:bodyPr wrap="square" rtlCol="0" anchor="t">
            <a:spAutoFit/>
          </a:bodyPr>
          <a:lstStyle/>
          <a:p>
            <a:pPr fontAlgn="auto">
              <a:lnSpc>
                <a:spcPct val="90000"/>
              </a:lnSpc>
            </a:pPr>
            <a:r>
              <a:rPr lang="en-US" altLang="zh-CN" sz="2400">
                <a:solidFill>
                  <a:schemeClr val="bg1"/>
                </a:solidFill>
                <a:sym typeface="+mn-ea"/>
              </a:rPr>
              <a:t> </a:t>
            </a:r>
            <a:endParaRPr lang="zh-CN" altLang="en-US" sz="2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pic>
        <p:nvPicPr>
          <p:cNvPr id="9" name="图片 8"/>
          <p:cNvPicPr>
            <a:picLocks noChangeAspect="1"/>
          </p:cNvPicPr>
          <p:nvPr/>
        </p:nvPicPr>
        <p:blipFill>
          <a:blip r:embed="rId1"/>
          <a:stretch>
            <a:fillRect/>
          </a:stretch>
        </p:blipFill>
        <p:spPr>
          <a:xfrm>
            <a:off x="-130810" y="4482465"/>
            <a:ext cx="4225925" cy="2409190"/>
          </a:xfrm>
          <a:prstGeom prst="rect">
            <a:avLst/>
          </a:prstGeom>
        </p:spPr>
      </p:pic>
      <p:pic>
        <p:nvPicPr>
          <p:cNvPr id="10" name="图片 9"/>
          <p:cNvPicPr>
            <a:picLocks noChangeAspect="1"/>
          </p:cNvPicPr>
          <p:nvPr/>
        </p:nvPicPr>
        <p:blipFill>
          <a:blip r:embed="rId2"/>
          <a:stretch>
            <a:fillRect/>
          </a:stretch>
        </p:blipFill>
        <p:spPr>
          <a:xfrm>
            <a:off x="3084830" y="4482465"/>
            <a:ext cx="3849370" cy="2301875"/>
          </a:xfrm>
          <a:prstGeom prst="rect">
            <a:avLst/>
          </a:prstGeom>
        </p:spPr>
      </p:pic>
      <p:cxnSp>
        <p:nvCxnSpPr>
          <p:cNvPr id="6" name="直接连接符 5"/>
          <p:cNvCxnSpPr/>
          <p:nvPr/>
        </p:nvCxnSpPr>
        <p:spPr>
          <a:xfrm>
            <a:off x="6271895" y="1300480"/>
            <a:ext cx="9525" cy="26949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标题 7"/>
          <p:cNvSpPr>
            <a:spLocks noGrp="1"/>
          </p:cNvSpPr>
          <p:nvPr/>
        </p:nvSpPr>
        <p:spPr>
          <a:xfrm>
            <a:off x="62865" y="692150"/>
            <a:ext cx="5348605" cy="960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charset="0"/>
                <a:ea typeface="+mn-ea"/>
                <a:cs typeface="+mn-ea"/>
              </a:defRPr>
            </a:lvl1pPr>
          </a:lstStyle>
          <a:p>
            <a:r>
              <a:rPr lang="en-US" altLang="zh-CN" sz="2800" b="1" dirty="0">
                <a:solidFill>
                  <a:sysClr val="window" lastClr="FFFFFF"/>
                </a:solidFill>
                <a:latin typeface="方正粗黑宋简体" panose="02000000000000000000" pitchFamily="2" charset="-122"/>
                <a:ea typeface="方正粗黑宋简体" panose="02000000000000000000" pitchFamily="2" charset="-122"/>
                <a:sym typeface="+mn-ea"/>
              </a:rPr>
              <a:t>1901</a:t>
            </a:r>
            <a:r>
              <a:rPr lang="zh-CN" altLang="en-US" sz="2800" b="1" dirty="0">
                <a:solidFill>
                  <a:sysClr val="window" lastClr="FFFFFF"/>
                </a:solidFill>
                <a:latin typeface="方正粗黑宋简体" panose="02000000000000000000" pitchFamily="2" charset="-122"/>
                <a:ea typeface="方正粗黑宋简体" panose="02000000000000000000" pitchFamily="2" charset="-122"/>
                <a:sym typeface="+mn-ea"/>
              </a:rPr>
              <a:t>清朝朝廷</a:t>
            </a:r>
            <a:r>
              <a:rPr lang="zh-CN" altLang="en-US" sz="2800" b="1" dirty="0">
                <a:solidFill>
                  <a:sysClr val="window" lastClr="FFFFFF"/>
                </a:solidFill>
                <a:latin typeface="方正粗黑宋简体" panose="02000000000000000000" pitchFamily="2" charset="-122"/>
                <a:ea typeface="方正粗黑宋简体" panose="02000000000000000000" pitchFamily="2" charset="-122"/>
                <a:sym typeface="微软雅黑" panose="020B0503020204020204" charset="-122"/>
              </a:rPr>
              <a:t>是一个怎样的政府？</a:t>
            </a:r>
            <a:endParaRPr lang="zh-CN" altLang="en-US" sz="2800" b="1" dirty="0">
              <a:solidFill>
                <a:sysClr val="window" lastClr="FFFFFF"/>
              </a:solidFill>
              <a:latin typeface="方正粗黑宋简体" panose="02000000000000000000" pitchFamily="2" charset="-122"/>
              <a:ea typeface="方正粗黑宋简体" panose="02000000000000000000" pitchFamily="2" charset="-122"/>
              <a:sym typeface="微软雅黑" panose="020B0503020204020204" charset="-122"/>
            </a:endParaRPr>
          </a:p>
        </p:txBody>
      </p:sp>
      <p:cxnSp>
        <p:nvCxnSpPr>
          <p:cNvPr id="5" name="直接连接符 4"/>
          <p:cNvCxnSpPr/>
          <p:nvPr/>
        </p:nvCxnSpPr>
        <p:spPr>
          <a:xfrm>
            <a:off x="213360" y="1343025"/>
            <a:ext cx="5052060" cy="59690"/>
          </a:xfrm>
          <a:prstGeom prst="line">
            <a:avLst/>
          </a:prstGeom>
        </p:spPr>
        <p:style>
          <a:lnRef idx="1">
            <a:srgbClr val="FFC000"/>
          </a:lnRef>
          <a:fillRef idx="0">
            <a:srgbClr val="FFC000"/>
          </a:fillRef>
          <a:effectRef idx="0">
            <a:srgbClr val="FFC000"/>
          </a:effectRef>
          <a:fontRef idx="minor">
            <a:sysClr val="windowText" lastClr="000000"/>
          </a:fontRef>
        </p:style>
      </p:cxnSp>
      <p:sp>
        <p:nvSpPr>
          <p:cNvPr id="21" name="文本框 20"/>
          <p:cNvSpPr txBox="1"/>
          <p:nvPr/>
        </p:nvSpPr>
        <p:spPr>
          <a:xfrm>
            <a:off x="6547485" y="1524000"/>
            <a:ext cx="5488940" cy="3810000"/>
          </a:xfrm>
          <a:prstGeom prst="rect">
            <a:avLst/>
          </a:prstGeom>
          <a:noFill/>
        </p:spPr>
        <p:txBody>
          <a:bodyPr wrap="square" rtlCol="0" anchor="t">
            <a:spAutoFit/>
          </a:bodyPr>
          <a:p>
            <a:pPr lvl="0" indent="0" algn="l" fontAlgn="ctr">
              <a:lnSpc>
                <a:spcPct val="90000"/>
              </a:lnSpc>
              <a:spcBef>
                <a:spcPts val="1000"/>
              </a:spcBef>
              <a:spcAft>
                <a:spcPts val="0"/>
              </a:spcAft>
              <a:buSzPct val="100000"/>
              <a:buFont typeface="Wingdings" panose="05000000000000000000" charset="0"/>
            </a:pP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清</a:t>
            </a:r>
            <a:r>
              <a:rPr altLang="zh-CN"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宣战</a:t>
            </a:r>
            <a:r>
              <a:rPr altLang="zh-CN"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上谕颁发后，两江总督刘坤一、湖广总督张之洞也</a:t>
            </a:r>
            <a:r>
              <a:rPr lang="zh-CN" altLang="en-US" sz="2400" b="1" spc="200" dirty="0">
                <a:ln w="3175">
                  <a:noFill/>
                  <a:prstDash val="dash"/>
                </a:ln>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抗旨不遵</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，谋求与各国驻上海领事</a:t>
            </a:r>
            <a:r>
              <a:rPr altLang="zh-CN"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互相谅解</a:t>
            </a:r>
            <a:r>
              <a:rPr altLang="zh-CN"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，以维护东南现状。</a:t>
            </a:r>
            <a:r>
              <a:rPr altLang="zh-CN"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1900</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a:t>
            </a:r>
            <a:r>
              <a:rPr altLang="zh-CN"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6</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月，盛宣怀会同上海道余联沅与各国领事签订了《</a:t>
            </a:r>
            <a:r>
              <a:rPr lang="zh-CN" altLang="en-US" sz="2400" b="1" spc="200" dirty="0">
                <a:ln w="3175">
                  <a:noFill/>
                  <a:prstDash val="dash"/>
                </a:ln>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东南保护约款</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》，得到</a:t>
            </a:r>
            <a:r>
              <a:rPr lang="zh-CN" altLang="en-US" sz="2400" b="1" spc="200" dirty="0">
                <a:ln w="3175">
                  <a:noFill/>
                  <a:prstDash val="dash"/>
                </a:ln>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南方其他省督抚的响应</a:t>
            </a: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90000"/>
              </a:lnSpc>
              <a:spcBef>
                <a:spcPts val="1000"/>
              </a:spcBef>
              <a:spcAft>
                <a:spcPts val="0"/>
              </a:spcAft>
              <a:buSzPct val="100000"/>
              <a:buFont typeface="Wingdings" panose="05000000000000000000" charset="0"/>
            </a:pPr>
            <a:r>
              <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altLang="zh-CN" sz="20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0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章开沅、朱英《中国近现代史》</a:t>
            </a:r>
            <a:endParaRPr lang="zh-CN" altLang="en-US" sz="20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lvl="0" indent="0" algn="l" fontAlgn="ctr">
              <a:lnSpc>
                <a:spcPct val="100000"/>
              </a:lnSpc>
              <a:spcBef>
                <a:spcPts val="1000"/>
              </a:spcBef>
              <a:spcAft>
                <a:spcPts val="0"/>
              </a:spcAft>
              <a:buSzPct val="100000"/>
              <a:buFont typeface="Wingdings" panose="05000000000000000000" charset="0"/>
            </a:pPr>
            <a:endParaRPr lang="zh-CN" altLang="en-US" sz="24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lvl="0" indent="0" algn="r" fontAlgn="ctr">
              <a:lnSpc>
                <a:spcPct val="100000"/>
              </a:lnSpc>
              <a:spcBef>
                <a:spcPts val="1000"/>
              </a:spcBef>
              <a:spcAft>
                <a:spcPts val="0"/>
              </a:spcAft>
              <a:buSzPct val="100000"/>
              <a:buFont typeface="Wingdings" panose="05000000000000000000" charset="0"/>
            </a:pPr>
            <a:endParaRPr lang="zh-CN" altLang="en-US" sz="2000" b="1" spc="200" dirty="0">
              <a:ln w="3175">
                <a:noFill/>
                <a:prstDash val="dash"/>
              </a:ln>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cxnSp>
        <p:nvCxnSpPr>
          <p:cNvPr id="12" name="直接连接符 11"/>
          <p:cNvCxnSpPr/>
          <p:nvPr/>
        </p:nvCxnSpPr>
        <p:spPr>
          <a:xfrm flipH="1">
            <a:off x="7115175" y="851535"/>
            <a:ext cx="29210" cy="19050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cxnSp>
        <p:nvCxnSpPr>
          <p:cNvPr id="13" name="直接连接符 12"/>
          <p:cNvCxnSpPr/>
          <p:nvPr/>
        </p:nvCxnSpPr>
        <p:spPr>
          <a:xfrm flipH="1">
            <a:off x="8606790" y="692150"/>
            <a:ext cx="9525" cy="23876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sp>
        <p:nvSpPr>
          <p:cNvPr id="14" name="文本框 13"/>
          <p:cNvSpPr txBox="1"/>
          <p:nvPr/>
        </p:nvSpPr>
        <p:spPr>
          <a:xfrm>
            <a:off x="6547485" y="816610"/>
            <a:ext cx="990600" cy="460375"/>
          </a:xfrm>
          <a:prstGeom prst="rect">
            <a:avLst/>
          </a:prstGeom>
          <a:noFill/>
        </p:spPr>
        <p:txBody>
          <a:bodyPr wrap="square" rtlCol="0">
            <a:spAutoFit/>
          </a:bodyPr>
          <a:p>
            <a:r>
              <a:rPr lang="en-US" altLang="zh-CN" sz="2400">
                <a:solidFill>
                  <a:sysClr val="window" lastClr="FFFFFF"/>
                </a:solidFill>
              </a:rPr>
              <a:t>1895</a:t>
            </a:r>
            <a:endParaRPr lang="en-US" altLang="zh-CN" sz="2400">
              <a:solidFill>
                <a:sysClr val="window" lastClr="FFFFFF"/>
              </a:solidFill>
            </a:endParaRPr>
          </a:p>
        </p:txBody>
      </p:sp>
      <p:sp>
        <p:nvSpPr>
          <p:cNvPr id="15" name="文本框 14"/>
          <p:cNvSpPr txBox="1"/>
          <p:nvPr/>
        </p:nvSpPr>
        <p:spPr>
          <a:xfrm>
            <a:off x="7675245" y="779145"/>
            <a:ext cx="800100" cy="460375"/>
          </a:xfrm>
          <a:prstGeom prst="rect">
            <a:avLst/>
          </a:prstGeom>
          <a:noFill/>
        </p:spPr>
        <p:txBody>
          <a:bodyPr wrap="none" rtlCol="0">
            <a:spAutoFit/>
          </a:bodyPr>
          <a:p>
            <a:r>
              <a:rPr lang="en-US" altLang="zh-CN" sz="2400">
                <a:solidFill>
                  <a:sysClr val="window" lastClr="FFFFFF"/>
                </a:solidFill>
              </a:rPr>
              <a:t>1898</a:t>
            </a:r>
            <a:endParaRPr lang="en-US" altLang="zh-CN" sz="2400">
              <a:solidFill>
                <a:sysClr val="window" lastClr="FFFFFF"/>
              </a:solidFill>
            </a:endParaRPr>
          </a:p>
        </p:txBody>
      </p:sp>
      <p:sp>
        <p:nvSpPr>
          <p:cNvPr id="16" name="文本框 15"/>
          <p:cNvSpPr txBox="1"/>
          <p:nvPr/>
        </p:nvSpPr>
        <p:spPr>
          <a:xfrm>
            <a:off x="7538085" y="240665"/>
            <a:ext cx="1203960" cy="645160"/>
          </a:xfrm>
          <a:prstGeom prst="rect">
            <a:avLst/>
          </a:prstGeom>
          <a:noFill/>
        </p:spPr>
        <p:txBody>
          <a:bodyPr wrap="none" rtlCol="0">
            <a:spAutoFit/>
          </a:bodyPr>
          <a:p>
            <a:pPr algn="ctr" fontAlgn="auto">
              <a:lnSpc>
                <a:spcPct val="9000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百日维新</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fontAlgn="auto">
              <a:lnSpc>
                <a:spcPct val="9000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戊戌政变</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cxnSp>
        <p:nvCxnSpPr>
          <p:cNvPr id="17" name="直接连接符 16"/>
          <p:cNvCxnSpPr/>
          <p:nvPr/>
        </p:nvCxnSpPr>
        <p:spPr>
          <a:xfrm flipH="1">
            <a:off x="9589770" y="728345"/>
            <a:ext cx="9525" cy="23876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sp>
        <p:nvSpPr>
          <p:cNvPr id="18" name="文本框 17"/>
          <p:cNvSpPr txBox="1"/>
          <p:nvPr/>
        </p:nvSpPr>
        <p:spPr>
          <a:xfrm>
            <a:off x="8799195" y="779145"/>
            <a:ext cx="800100" cy="460375"/>
          </a:xfrm>
          <a:prstGeom prst="rect">
            <a:avLst/>
          </a:prstGeom>
          <a:noFill/>
        </p:spPr>
        <p:txBody>
          <a:bodyPr wrap="none" rtlCol="0">
            <a:spAutoFit/>
          </a:bodyPr>
          <a:p>
            <a:r>
              <a:rPr lang="en-US" altLang="zh-CN" sz="2400" b="1">
                <a:solidFill>
                  <a:schemeClr val="bg1"/>
                </a:solidFill>
                <a:effectLst>
                  <a:outerShdw blurRad="38100" dist="38100" dir="2700000" algn="tl">
                    <a:srgbClr val="000000">
                      <a:alpha val="43137"/>
                    </a:srgbClr>
                  </a:outerShdw>
                </a:effectLst>
              </a:rPr>
              <a:t>1899</a:t>
            </a:r>
            <a:endParaRPr lang="en-US" altLang="zh-CN" sz="2400" b="1">
              <a:solidFill>
                <a:schemeClr val="bg1"/>
              </a:solidFill>
              <a:effectLst>
                <a:outerShdw blurRad="38100" dist="38100" dir="2700000" algn="tl">
                  <a:srgbClr val="000000">
                    <a:alpha val="43137"/>
                  </a:srgbClr>
                </a:outerShdw>
              </a:effectLst>
            </a:endParaRPr>
          </a:p>
        </p:txBody>
      </p:sp>
      <p:cxnSp>
        <p:nvCxnSpPr>
          <p:cNvPr id="19" name="直接箭头连接符 18"/>
          <p:cNvCxnSpPr/>
          <p:nvPr/>
        </p:nvCxnSpPr>
        <p:spPr>
          <a:xfrm>
            <a:off x="6126480" y="854710"/>
            <a:ext cx="5909945" cy="36830"/>
          </a:xfrm>
          <a:prstGeom prst="straightConnector1">
            <a:avLst/>
          </a:prstGeom>
          <a:ln w="38100">
            <a:solidFill>
              <a:sysClr val="window" lastClr="FFFFFF"/>
            </a:solidFill>
            <a:tailEnd type="arrow"/>
          </a:ln>
        </p:spPr>
        <p:style>
          <a:lnRef idx="1">
            <a:srgbClr val="5B9BD5"/>
          </a:lnRef>
          <a:fillRef idx="0">
            <a:srgbClr val="5B9BD5"/>
          </a:fillRef>
          <a:effectRef idx="0">
            <a:srgbClr val="5B9BD5"/>
          </a:effectRef>
          <a:fontRef idx="minor">
            <a:sysClr val="windowText" lastClr="000000"/>
          </a:fontRef>
        </p:style>
      </p:cxnSp>
      <p:sp>
        <p:nvSpPr>
          <p:cNvPr id="20" name="文本框 19"/>
          <p:cNvSpPr txBox="1"/>
          <p:nvPr/>
        </p:nvSpPr>
        <p:spPr>
          <a:xfrm>
            <a:off x="6003925" y="439420"/>
            <a:ext cx="1671320" cy="491490"/>
          </a:xfrm>
          <a:prstGeom prst="rect">
            <a:avLst/>
          </a:prstGeom>
          <a:noFill/>
        </p:spPr>
        <p:txBody>
          <a:bodyPr wrap="square" rtlCol="0">
            <a:spAutoFit/>
          </a:bodyPr>
          <a:p>
            <a:pPr algn="ctr" fontAlgn="auto">
              <a:lnSpc>
                <a:spcPct val="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《马关条约》</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fontAlgn="auto">
              <a:lnSpc>
                <a:spcPct val="13000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公车上书</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4" name="文本框 23"/>
          <p:cNvSpPr txBox="1"/>
          <p:nvPr/>
        </p:nvSpPr>
        <p:spPr>
          <a:xfrm>
            <a:off x="8616315" y="246380"/>
            <a:ext cx="1209040" cy="671830"/>
          </a:xfrm>
          <a:prstGeom prst="rect">
            <a:avLst/>
          </a:prstGeom>
          <a:noFill/>
        </p:spPr>
        <p:txBody>
          <a:bodyPr wrap="square" rtlCol="0">
            <a:spAutoFit/>
          </a:bodyPr>
          <a:p>
            <a:pPr algn="ctr" fontAlgn="auto">
              <a:lnSpc>
                <a:spcPct val="90000"/>
              </a:lnSpc>
            </a:pPr>
            <a:r>
              <a:rPr lang="zh-CN" altLang="en-US" sz="21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义和团运动</a:t>
            </a:r>
            <a:endParaRPr lang="zh-CN" altLang="en-US" sz="21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5" name="文本框 24"/>
          <p:cNvSpPr txBox="1"/>
          <p:nvPr/>
        </p:nvSpPr>
        <p:spPr>
          <a:xfrm>
            <a:off x="9787255" y="831850"/>
            <a:ext cx="749300" cy="429895"/>
          </a:xfrm>
          <a:prstGeom prst="rect">
            <a:avLst/>
          </a:prstGeom>
          <a:noFill/>
        </p:spPr>
        <p:txBody>
          <a:bodyPr wrap="none" rtlCol="0">
            <a:spAutoFit/>
          </a:bodyPr>
          <a:p>
            <a:r>
              <a:rPr lang="en-US" altLang="zh-CN" sz="2200" b="1">
                <a:solidFill>
                  <a:srgbClr val="FFFF00"/>
                </a:solidFill>
                <a:effectLst>
                  <a:outerShdw blurRad="38100" dist="38100" dir="2700000" algn="tl">
                    <a:srgbClr val="000000">
                      <a:alpha val="43137"/>
                    </a:srgbClr>
                  </a:outerShdw>
                </a:effectLst>
              </a:rPr>
              <a:t>1900</a:t>
            </a:r>
            <a:endParaRPr lang="en-US" altLang="zh-CN" sz="2200" b="1">
              <a:solidFill>
                <a:srgbClr val="FFFF00"/>
              </a:solidFill>
              <a:effectLst>
                <a:outerShdw blurRad="38100" dist="38100" dir="2700000" algn="tl">
                  <a:srgbClr val="000000">
                    <a:alpha val="43137"/>
                  </a:srgbClr>
                </a:outerShdw>
              </a:effectLst>
            </a:endParaRPr>
          </a:p>
        </p:txBody>
      </p:sp>
      <p:sp>
        <p:nvSpPr>
          <p:cNvPr id="26" name="文本框 25"/>
          <p:cNvSpPr txBox="1"/>
          <p:nvPr/>
        </p:nvSpPr>
        <p:spPr>
          <a:xfrm>
            <a:off x="9576435" y="240665"/>
            <a:ext cx="1171575" cy="671830"/>
          </a:xfrm>
          <a:prstGeom prst="rect">
            <a:avLst/>
          </a:prstGeom>
          <a:noFill/>
        </p:spPr>
        <p:txBody>
          <a:bodyPr wrap="square" rtlCol="0">
            <a:spAutoFit/>
          </a:bodyPr>
          <a:p>
            <a:pPr algn="ctr" fontAlgn="auto">
              <a:lnSpc>
                <a:spcPct val="90000"/>
              </a:lnSpc>
            </a:pPr>
            <a:r>
              <a:rPr lang="zh-CN" altLang="en-US" sz="21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rPr>
              <a:t>八国联军侵华</a:t>
            </a:r>
            <a:endParaRPr lang="zh-CN" altLang="en-US" sz="21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28" name="图片 27" descr="3ae80e6a729645c8b1b36e3453b2f13c"/>
          <p:cNvPicPr>
            <a:picLocks noChangeAspect="1"/>
          </p:cNvPicPr>
          <p:nvPr/>
        </p:nvPicPr>
        <p:blipFill>
          <a:blip r:embed="rId3"/>
          <a:stretch>
            <a:fillRect/>
          </a:stretch>
        </p:blipFill>
        <p:spPr>
          <a:xfrm>
            <a:off x="490220" y="3314700"/>
            <a:ext cx="5290185" cy="3202940"/>
          </a:xfrm>
          <a:prstGeom prst="rect">
            <a:avLst/>
          </a:prstGeom>
        </p:spPr>
      </p:pic>
      <p:sp>
        <p:nvSpPr>
          <p:cNvPr id="29" name="文本框 28"/>
          <p:cNvSpPr txBox="1"/>
          <p:nvPr/>
        </p:nvSpPr>
        <p:spPr>
          <a:xfrm>
            <a:off x="10591800" y="779145"/>
            <a:ext cx="938530" cy="460375"/>
          </a:xfrm>
          <a:prstGeom prst="rect">
            <a:avLst/>
          </a:prstGeom>
          <a:noFill/>
        </p:spPr>
        <p:txBody>
          <a:bodyPr wrap="none" rtlCol="0">
            <a:spAutoFit/>
          </a:bodyPr>
          <a:p>
            <a:pPr fontAlgn="auto">
              <a:lnSpc>
                <a:spcPts val="2880"/>
              </a:lnSpc>
            </a:pPr>
            <a:r>
              <a:rPr lang="en-US" altLang="zh-CN" sz="2400">
                <a:solidFill>
                  <a:sysClr val="window" lastClr="FFFFFF"/>
                </a:solidFill>
              </a:rPr>
              <a:t>  </a:t>
            </a:r>
            <a:r>
              <a:rPr lang="en-US" altLang="zh-CN" sz="2400" b="1">
                <a:solidFill>
                  <a:srgbClr val="FFFF00"/>
                </a:solidFill>
                <a:effectLst>
                  <a:outerShdw blurRad="38100" dist="38100" dir="2700000" algn="tl">
                    <a:srgbClr val="000000">
                      <a:alpha val="43137"/>
                    </a:srgbClr>
                  </a:outerShdw>
                </a:effectLst>
              </a:rPr>
              <a:t>1901</a:t>
            </a:r>
            <a:endParaRPr lang="en-US" altLang="zh-CN" sz="2400" b="1">
              <a:solidFill>
                <a:srgbClr val="FFFF00"/>
              </a:solidFill>
              <a:effectLst>
                <a:outerShdw blurRad="38100" dist="38100" dir="2700000" algn="tl">
                  <a:srgbClr val="000000">
                    <a:alpha val="43137"/>
                  </a:srgbClr>
                </a:outerShdw>
              </a:effectLst>
            </a:endParaRPr>
          </a:p>
        </p:txBody>
      </p:sp>
      <p:sp>
        <p:nvSpPr>
          <p:cNvPr id="30" name="文本框 29"/>
          <p:cNvSpPr txBox="1"/>
          <p:nvPr/>
        </p:nvSpPr>
        <p:spPr>
          <a:xfrm>
            <a:off x="10648950" y="259715"/>
            <a:ext cx="1049020" cy="645160"/>
          </a:xfrm>
          <a:prstGeom prst="rect">
            <a:avLst/>
          </a:prstGeom>
          <a:noFill/>
        </p:spPr>
        <p:txBody>
          <a:bodyPr wrap="square" rtlCol="0">
            <a:spAutoFit/>
          </a:bodyPr>
          <a:p>
            <a:pPr algn="ctr" fontAlgn="auto">
              <a:lnSpc>
                <a:spcPct val="90000"/>
              </a:lnSpc>
            </a:pPr>
            <a:r>
              <a:rPr lang="zh-CN" altLang="en-US" sz="2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rPr>
              <a:t>《辛丑条约》</a:t>
            </a:r>
            <a:endParaRPr lang="zh-CN" altLang="en-US" sz="2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graphicFrame>
        <p:nvGraphicFramePr>
          <p:cNvPr id="31" name="表格 30"/>
          <p:cNvGraphicFramePr/>
          <p:nvPr>
            <p:custDataLst>
              <p:tags r:id="rId4"/>
            </p:custDataLst>
          </p:nvPr>
        </p:nvGraphicFramePr>
        <p:xfrm>
          <a:off x="855434" y="1783905"/>
          <a:ext cx="10835640" cy="3596005"/>
        </p:xfrm>
        <a:graphic>
          <a:graphicData uri="http://schemas.openxmlformats.org/drawingml/2006/table">
            <a:tbl>
              <a:tblPr firstRow="1" bandRow="1">
                <a:tableStyleId>{5C22544A-7EE6-4342-B048-85BDC9FD1C3A}</a:tableStyleId>
              </a:tblPr>
              <a:tblGrid>
                <a:gridCol w="1704340"/>
                <a:gridCol w="4799965"/>
                <a:gridCol w="4331157"/>
              </a:tblGrid>
              <a:tr h="489585">
                <a:tc>
                  <a:txBody>
                    <a:bodyPr/>
                    <a:p>
                      <a:pPr indent="0" algn="ctr">
                        <a:lnSpc>
                          <a:spcPct val="120000"/>
                        </a:lnSpc>
                        <a:spcBef>
                          <a:spcPts val="0"/>
                        </a:spcBef>
                        <a:spcAft>
                          <a:spcPts val="0"/>
                        </a:spcAft>
                        <a:buNone/>
                      </a:pPr>
                      <a:r>
                        <a:rPr lang="zh-CN" altLang="en-US" sz="2400" b="1" spc="120" dirty="0">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rPr>
                        <a:t>《辛丑条约》</a:t>
                      </a:r>
                      <a:endParaRPr lang="zh-CN" altLang="en-US" sz="2400" b="1" spc="120" dirty="0">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a:noFill/>
                    </a:lnL>
                    <a:lnR w="19050">
                      <a:solidFill>
                        <a:srgbClr val="FFFFFF"/>
                      </a:solidFill>
                      <a:prstDash val="solid"/>
                    </a:lnR>
                    <a:lnT>
                      <a:noFill/>
                    </a:lnT>
                    <a:lnB>
                      <a:noFill/>
                    </a:lnB>
                    <a:solidFill>
                      <a:srgbClr val="0070C0"/>
                    </a:solidFill>
                  </a:tcPr>
                </a:tc>
                <a:tc>
                  <a:txBody>
                    <a:bodyPr/>
                    <a:p>
                      <a:pPr indent="0" algn="ctr">
                        <a:lnSpc>
                          <a:spcPct val="120000"/>
                        </a:lnSpc>
                        <a:spcBef>
                          <a:spcPts val="0"/>
                        </a:spcBef>
                        <a:spcAft>
                          <a:spcPts val="0"/>
                        </a:spcAft>
                        <a:buNone/>
                      </a:pPr>
                      <a:r>
                        <a:rPr lang="zh-CN" altLang="en-US" sz="2400" b="1" spc="120">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rPr>
                        <a:t>内容</a:t>
                      </a:r>
                      <a:endParaRPr lang="zh-CN" altLang="en-US" sz="2400" b="1" spc="120">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w="19050">
                      <a:solidFill>
                        <a:srgbClr val="FFFFFF"/>
                      </a:solidFill>
                      <a:prstDash val="solid"/>
                    </a:lnR>
                    <a:lnT>
                      <a:noFill/>
                    </a:lnT>
                    <a:lnB>
                      <a:noFill/>
                    </a:lnB>
                    <a:gradFill>
                      <a:gsLst>
                        <a:gs pos="0">
                          <a:srgbClr val="E30000"/>
                        </a:gs>
                        <a:gs pos="100000">
                          <a:srgbClr val="760303"/>
                        </a:gs>
                      </a:gsLst>
                      <a:lin ang="5400000" scaled="0"/>
                    </a:gradFill>
                  </a:tcPr>
                </a:tc>
                <a:tc>
                  <a:txBody>
                    <a:bodyPr/>
                    <a:p>
                      <a:pPr indent="0" algn="ctr">
                        <a:lnSpc>
                          <a:spcPct val="120000"/>
                        </a:lnSpc>
                        <a:spcBef>
                          <a:spcPts val="0"/>
                        </a:spcBef>
                        <a:spcAft>
                          <a:spcPts val="0"/>
                        </a:spcAft>
                        <a:buNone/>
                      </a:pPr>
                      <a:r>
                        <a:rPr lang="zh-CN" altLang="en-US" sz="2400" b="1" spc="120">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rPr>
                        <a:t>影响</a:t>
                      </a:r>
                      <a:endParaRPr lang="zh-CN" altLang="en-US" sz="2400" b="1" spc="120">
                        <a:solidFill>
                          <a:srgbClr val="FFFFFF"/>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a:noFill/>
                    </a:lnR>
                    <a:lnT>
                      <a:noFill/>
                    </a:lnT>
                    <a:lnB>
                      <a:noFill/>
                    </a:lnB>
                    <a:gradFill>
                      <a:gsLst>
                        <a:gs pos="0">
                          <a:srgbClr val="007BD3"/>
                        </a:gs>
                        <a:gs pos="100000">
                          <a:srgbClr val="034373"/>
                        </a:gs>
                      </a:gsLst>
                      <a:lin ang="5400000" scaled="0"/>
                    </a:gradFill>
                  </a:tcPr>
                </a:tc>
              </a:tr>
              <a:tr h="1148080">
                <a:tc>
                  <a:txBody>
                    <a:bodyPr/>
                    <a:p>
                      <a:pPr indent="0" algn="ctr">
                        <a:lnSpc>
                          <a:spcPct val="120000"/>
                        </a:lnSpc>
                        <a:spcBef>
                          <a:spcPts val="0"/>
                        </a:spcBef>
                        <a:spcAft>
                          <a:spcPts val="0"/>
                        </a:spcAft>
                        <a:buNone/>
                      </a:pPr>
                      <a:r>
                        <a:rPr lang="zh-CN" altLang="en-US" sz="22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政治</a:t>
                      </a:r>
                      <a:endParaRPr lang="zh-CN" altLang="en-US" sz="22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a:noFill/>
                    </a:lnL>
                    <a:lnR w="19050">
                      <a:solidFill>
                        <a:srgbClr val="FFFFFF"/>
                      </a:solidFill>
                      <a:prstDash val="solid"/>
                    </a:lnR>
                    <a:lnT>
                      <a:noFill/>
                    </a:lnT>
                    <a:lnB>
                      <a:noFill/>
                    </a:lnB>
                    <a:solidFill>
                      <a:srgbClr val="FFFFFF"/>
                    </a:solidFill>
                  </a:tcPr>
                </a:tc>
                <a:tc>
                  <a:txBody>
                    <a:bodyPr/>
                    <a:p>
                      <a:pPr indent="0" algn="ctr">
                        <a:lnSpc>
                          <a:spcPct val="100000"/>
                        </a:lnSpc>
                        <a:spcBef>
                          <a:spcPts val="0"/>
                        </a:spcBef>
                        <a:spcAft>
                          <a:spcPts val="0"/>
                        </a:spcAft>
                        <a:buNone/>
                      </a:pPr>
                      <a:r>
                        <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惩</a:t>
                      </a: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办</a:t>
                      </a:r>
                      <a:r>
                        <a:rPr lang="en-US" altLang="zh-CN"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首祸诸臣</a:t>
                      </a:r>
                      <a:r>
                        <a:rPr lang="en-US" altLang="zh-CN"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endParaRPr lang="en-US" altLang="zh-CN"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indent="0" algn="ctr">
                        <a:lnSpc>
                          <a:spcPct val="100000"/>
                        </a:lnSpc>
                        <a:spcBef>
                          <a:spcPts val="0"/>
                        </a:spcBef>
                        <a:spcAft>
                          <a:spcPts val="0"/>
                        </a:spcAft>
                        <a:buNone/>
                      </a:pP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保证严</a:t>
                      </a:r>
                      <a:r>
                        <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禁</a:t>
                      </a: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人民参加各种形式的反帝活动</a:t>
                      </a:r>
                      <a:endPar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marL="25400" marR="25400" marT="25400" marB="25400" anchor="ctr">
                    <a:lnL w="19050">
                      <a:solidFill>
                        <a:srgbClr val="FFFFFF"/>
                      </a:solidFill>
                      <a:prstDash val="solid"/>
                    </a:lnL>
                    <a:lnR w="19050">
                      <a:solidFill>
                        <a:srgbClr val="FFFFFF"/>
                      </a:solidFill>
                      <a:prstDash val="solid"/>
                    </a:lnR>
                    <a:lnT>
                      <a:noFill/>
                    </a:lnT>
                    <a:lnB>
                      <a:noFill/>
                    </a:lnB>
                    <a:solidFill>
                      <a:srgbClr val="FFFFFF"/>
                    </a:solidFill>
                  </a:tcPr>
                </a:tc>
                <a:tc>
                  <a:txBody>
                    <a:bodyPr/>
                    <a:p>
                      <a:pPr indent="0" algn="ctr">
                        <a:lnSpc>
                          <a:spcPct val="120000"/>
                        </a:lnSpc>
                        <a:spcBef>
                          <a:spcPts val="0"/>
                        </a:spcBef>
                        <a:spcAft>
                          <a:spcPts val="0"/>
                        </a:spcAft>
                        <a:buNone/>
                      </a:pPr>
                      <a:endParaRPr lang="zh-CN" altLang="en-US"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a:noFill/>
                    </a:lnR>
                    <a:lnT>
                      <a:noFill/>
                    </a:lnT>
                    <a:lnB>
                      <a:noFill/>
                    </a:lnB>
                    <a:solidFill>
                      <a:srgbClr val="FFFFFF"/>
                    </a:solidFill>
                  </a:tcPr>
                </a:tc>
              </a:tr>
              <a:tr h="489585">
                <a:tc>
                  <a:txBody>
                    <a:bodyPr/>
                    <a:p>
                      <a:pPr indent="0" algn="ctr">
                        <a:lnSpc>
                          <a:spcPct val="120000"/>
                        </a:lnSpc>
                        <a:spcBef>
                          <a:spcPts val="0"/>
                        </a:spcBef>
                        <a:spcAft>
                          <a:spcPts val="0"/>
                        </a:spcAft>
                        <a:buNone/>
                      </a:pPr>
                      <a:r>
                        <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经济</a:t>
                      </a:r>
                      <a:endPar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a:noFill/>
                    </a:lnL>
                    <a:lnR w="19050">
                      <a:solidFill>
                        <a:srgbClr val="FFFFFF"/>
                      </a:solidFill>
                      <a:prstDash val="solid"/>
                    </a:lnR>
                    <a:lnT>
                      <a:noFill/>
                    </a:lnT>
                    <a:lnB>
                      <a:noFill/>
                    </a:lnB>
                    <a:solidFill>
                      <a:srgbClr val="F2F2F2"/>
                    </a:solidFill>
                  </a:tcPr>
                </a:tc>
                <a:tc>
                  <a:txBody>
                    <a:bodyPr/>
                    <a:p>
                      <a:pPr indent="0" algn="ctr">
                        <a:lnSpc>
                          <a:spcPct val="120000"/>
                        </a:lnSpc>
                        <a:spcBef>
                          <a:spcPts val="0"/>
                        </a:spcBef>
                        <a:spcAft>
                          <a:spcPts val="0"/>
                        </a:spcAft>
                        <a:buNone/>
                      </a:pP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巨额</a:t>
                      </a:r>
                      <a:r>
                        <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赔</a:t>
                      </a: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款</a:t>
                      </a:r>
                      <a:endPar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w="19050">
                      <a:solidFill>
                        <a:srgbClr val="FFFFFF"/>
                      </a:solidFill>
                      <a:prstDash val="solid"/>
                    </a:lnR>
                    <a:lnT>
                      <a:noFill/>
                    </a:lnT>
                    <a:lnB>
                      <a:noFill/>
                    </a:lnB>
                    <a:solidFill>
                      <a:srgbClr val="F2F2F2"/>
                    </a:solidFill>
                  </a:tcPr>
                </a:tc>
                <a:tc>
                  <a:txBody>
                    <a:bodyPr/>
                    <a:p>
                      <a:pPr indent="0" algn="ctr">
                        <a:lnSpc>
                          <a:spcPct val="120000"/>
                        </a:lnSpc>
                        <a:spcBef>
                          <a:spcPts val="0"/>
                        </a:spcBef>
                        <a:spcAft>
                          <a:spcPts val="0"/>
                        </a:spcAft>
                        <a:buNone/>
                      </a:pPr>
                      <a:endParaRPr lang="zh-CN" altLang="en-US"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a:noFill/>
                    </a:lnR>
                    <a:lnT>
                      <a:noFill/>
                    </a:lnT>
                    <a:lnB>
                      <a:noFill/>
                    </a:lnB>
                    <a:solidFill>
                      <a:srgbClr val="F2F2F2"/>
                    </a:solidFill>
                  </a:tcPr>
                </a:tc>
              </a:tr>
              <a:tr h="452755">
                <a:tc>
                  <a:txBody>
                    <a:bodyPr/>
                    <a:p>
                      <a:pPr indent="0" algn="ctr">
                        <a:lnSpc>
                          <a:spcPct val="120000"/>
                        </a:lnSpc>
                        <a:spcBef>
                          <a:spcPts val="0"/>
                        </a:spcBef>
                        <a:spcAft>
                          <a:spcPts val="0"/>
                        </a:spcAft>
                        <a:buNone/>
                      </a:pPr>
                      <a:r>
                        <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军事</a:t>
                      </a:r>
                      <a:endPar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a:noFill/>
                    </a:lnL>
                    <a:lnR w="19050">
                      <a:solidFill>
                        <a:srgbClr val="FFFFFF"/>
                      </a:solidFill>
                      <a:prstDash val="solid"/>
                    </a:lnR>
                    <a:lnT>
                      <a:noFill/>
                    </a:lnT>
                    <a:lnB>
                      <a:noFill/>
                    </a:lnB>
                    <a:solidFill>
                      <a:srgbClr val="FFFFFF"/>
                    </a:solidFill>
                  </a:tcPr>
                </a:tc>
                <a:tc>
                  <a:txBody>
                    <a:bodyPr/>
                    <a:p>
                      <a:pPr indent="0" algn="ctr">
                        <a:lnSpc>
                          <a:spcPct val="120000"/>
                        </a:lnSpc>
                        <a:spcBef>
                          <a:spcPts val="0"/>
                        </a:spcBef>
                        <a:spcAft>
                          <a:spcPts val="0"/>
                        </a:spcAft>
                        <a:buNone/>
                      </a:pP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外国军队</a:t>
                      </a:r>
                      <a:r>
                        <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驻</a:t>
                      </a: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扎于中国战略要地</a:t>
                      </a:r>
                      <a:endPar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w="19050">
                      <a:solidFill>
                        <a:srgbClr val="FFFFFF"/>
                      </a:solidFill>
                      <a:prstDash val="solid"/>
                    </a:lnR>
                    <a:lnT>
                      <a:noFill/>
                    </a:lnT>
                    <a:lnB>
                      <a:noFill/>
                    </a:lnB>
                    <a:solidFill>
                      <a:srgbClr val="FFFFFF"/>
                    </a:solidFill>
                  </a:tcPr>
                </a:tc>
                <a:tc>
                  <a:txBody>
                    <a:bodyPr/>
                    <a:p>
                      <a:pPr indent="0" algn="ctr">
                        <a:lnSpc>
                          <a:spcPct val="120000"/>
                        </a:lnSpc>
                        <a:spcBef>
                          <a:spcPts val="0"/>
                        </a:spcBef>
                        <a:spcAft>
                          <a:spcPts val="0"/>
                        </a:spcAft>
                        <a:buNone/>
                      </a:pPr>
                      <a:endPar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a:noFill/>
                    </a:lnR>
                    <a:lnT>
                      <a:noFill/>
                    </a:lnT>
                    <a:lnB>
                      <a:noFill/>
                    </a:lnB>
                    <a:solidFill>
                      <a:srgbClr val="FFFFFF"/>
                    </a:solidFill>
                  </a:tcPr>
                </a:tc>
              </a:tr>
              <a:tr h="452755">
                <a:tc>
                  <a:txBody>
                    <a:bodyPr/>
                    <a:p>
                      <a:pPr indent="0" algn="ctr">
                        <a:lnSpc>
                          <a:spcPct val="120000"/>
                        </a:lnSpc>
                        <a:spcBef>
                          <a:spcPts val="0"/>
                        </a:spcBef>
                        <a:spcAft>
                          <a:spcPts val="0"/>
                        </a:spcAft>
                        <a:buNone/>
                      </a:pPr>
                      <a:r>
                        <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文化</a:t>
                      </a:r>
                      <a:endPar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a:noFill/>
                    </a:lnL>
                    <a:lnR w="19050">
                      <a:solidFill>
                        <a:srgbClr val="FFFFFF"/>
                      </a:solidFill>
                      <a:prstDash val="solid"/>
                    </a:lnR>
                    <a:lnT>
                      <a:noFill/>
                    </a:lnT>
                    <a:lnB>
                      <a:noFill/>
                    </a:lnB>
                    <a:solidFill>
                      <a:srgbClr val="F2F2F2"/>
                    </a:solidFill>
                  </a:tcPr>
                </a:tc>
                <a:tc>
                  <a:txBody>
                    <a:bodyPr/>
                    <a:p>
                      <a:pPr indent="0" algn="ctr">
                        <a:lnSpc>
                          <a:spcPct val="120000"/>
                        </a:lnSpc>
                        <a:spcBef>
                          <a:spcPts val="0"/>
                        </a:spcBef>
                        <a:spcAft>
                          <a:spcPts val="0"/>
                        </a:spcAft>
                        <a:buNone/>
                      </a:pPr>
                      <a:r>
                        <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停止</a:t>
                      </a: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华北科举考试</a:t>
                      </a:r>
                      <a:r>
                        <a:rPr lang="en-US" altLang="zh-CN"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5</a:t>
                      </a:r>
                      <a:r>
                        <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endPar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marL="25400" marR="25400" marT="25400" marB="25400" anchor="ctr">
                    <a:lnL w="19050">
                      <a:solidFill>
                        <a:srgbClr val="FFFFFF"/>
                      </a:solidFill>
                      <a:prstDash val="solid"/>
                    </a:lnL>
                    <a:lnR w="19050">
                      <a:solidFill>
                        <a:srgbClr val="FFFFFF"/>
                      </a:solidFill>
                      <a:prstDash val="solid"/>
                    </a:lnR>
                    <a:lnT>
                      <a:noFill/>
                    </a:lnT>
                    <a:lnB>
                      <a:noFill/>
                    </a:lnB>
                    <a:solidFill>
                      <a:srgbClr val="F2F2F2"/>
                    </a:solidFill>
                  </a:tcPr>
                </a:tc>
                <a:tc>
                  <a:txBody>
                    <a:bodyPr/>
                    <a:p>
                      <a:pPr indent="0" algn="ctr">
                        <a:lnSpc>
                          <a:spcPct val="120000"/>
                        </a:lnSpc>
                        <a:spcBef>
                          <a:spcPts val="0"/>
                        </a:spcBef>
                        <a:spcAft>
                          <a:spcPts val="0"/>
                        </a:spcAft>
                        <a:buNone/>
                      </a:pPr>
                      <a:endPar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w="19050">
                      <a:solidFill>
                        <a:srgbClr val="FFFFFF"/>
                      </a:solidFill>
                      <a:prstDash val="solid"/>
                    </a:lnL>
                    <a:lnR>
                      <a:noFill/>
                    </a:lnR>
                    <a:lnT>
                      <a:noFill/>
                    </a:lnT>
                    <a:lnB>
                      <a:noFill/>
                    </a:lnB>
                    <a:solidFill>
                      <a:srgbClr val="F2F2F2"/>
                    </a:solidFill>
                  </a:tcPr>
                </a:tc>
              </a:tr>
              <a:tr h="455930">
                <a:tc>
                  <a:txBody>
                    <a:bodyPr/>
                    <a:p>
                      <a:pPr indent="0" algn="ctr">
                        <a:lnSpc>
                          <a:spcPct val="120000"/>
                        </a:lnSpc>
                        <a:spcBef>
                          <a:spcPts val="0"/>
                        </a:spcBef>
                        <a:spcAft>
                          <a:spcPts val="0"/>
                        </a:spcAft>
                        <a:buNone/>
                      </a:pPr>
                      <a:r>
                        <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外交</a:t>
                      </a:r>
                      <a:endParaRPr lang="zh-CN" altLang="en-US" sz="22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25400" marR="25400" marT="25400" marB="25400" anchor="ctr">
                    <a:lnL>
                      <a:noFill/>
                    </a:lnL>
                    <a:lnR w="19050">
                      <a:solidFill>
                        <a:srgbClr val="FFFFFF"/>
                      </a:solidFill>
                      <a:prstDash val="solid"/>
                    </a:lnR>
                    <a:lnT>
                      <a:noFill/>
                    </a:lnT>
                    <a:lnB w="19050">
                      <a:solidFill>
                        <a:srgbClr val="E29A9A"/>
                      </a:solidFill>
                      <a:prstDash val="solid"/>
                    </a:lnB>
                    <a:solidFill>
                      <a:srgbClr val="FFFFFF"/>
                    </a:solidFill>
                  </a:tcPr>
                </a:tc>
                <a:tc>
                  <a:txBody>
                    <a:bodyPr/>
                    <a:p>
                      <a:pPr indent="0" algn="ctr">
                        <a:lnSpc>
                          <a:spcPct val="120000"/>
                        </a:lnSpc>
                        <a:spcBef>
                          <a:spcPts val="0"/>
                        </a:spcBef>
                        <a:spcAft>
                          <a:spcPts val="0"/>
                        </a:spcAft>
                        <a:buNone/>
                      </a:pPr>
                      <a:r>
                        <a:rPr lang="zh-CN" altLang="en-US"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在北京</a:t>
                      </a:r>
                      <a:r>
                        <a:rPr lang="zh-CN" altLang="en-US" sz="2400" b="1" spc="12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设</a:t>
                      </a:r>
                      <a:r>
                        <a:rPr lang="zh-CN" altLang="en-US"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立</a:t>
                      </a:r>
                      <a:r>
                        <a:rPr lang="en-US" altLang="zh-CN"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使馆界</a:t>
                      </a:r>
                      <a:r>
                        <a:rPr lang="en-US" altLang="zh-CN"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endParaRPr lang="en-US" altLang="zh-CN"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marL="25400" marR="25400" marT="25400" marB="25400" anchor="ctr">
                    <a:lnL w="19050">
                      <a:solidFill>
                        <a:srgbClr val="FFFFFF"/>
                      </a:solidFill>
                      <a:prstDash val="solid"/>
                    </a:lnL>
                    <a:lnR w="19050">
                      <a:solidFill>
                        <a:srgbClr val="FFFFFF"/>
                      </a:solidFill>
                      <a:prstDash val="solid"/>
                    </a:lnR>
                    <a:lnT>
                      <a:noFill/>
                    </a:lnT>
                    <a:lnB w="19050">
                      <a:solidFill>
                        <a:srgbClr val="E29A9A"/>
                      </a:solidFill>
                      <a:prstDash val="solid"/>
                    </a:lnB>
                    <a:solidFill>
                      <a:srgbClr val="FFFFFF"/>
                    </a:solidFill>
                  </a:tcPr>
                </a:tc>
                <a:tc>
                  <a:txBody>
                    <a:bodyPr/>
                    <a:p>
                      <a:pPr indent="0" algn="ctr">
                        <a:lnSpc>
                          <a:spcPct val="120000"/>
                        </a:lnSpc>
                        <a:spcBef>
                          <a:spcPts val="0"/>
                        </a:spcBef>
                        <a:spcAft>
                          <a:spcPts val="0"/>
                        </a:spcAft>
                        <a:buNone/>
                      </a:pPr>
                      <a:endParaRPr lang="en-US" altLang="zh-CN"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marL="25400" marR="25400" marT="25400" marB="25400" anchor="ctr">
                    <a:lnL w="19050">
                      <a:solidFill>
                        <a:srgbClr val="FFFFFF"/>
                      </a:solidFill>
                      <a:prstDash val="solid"/>
                    </a:lnL>
                    <a:lnR>
                      <a:noFill/>
                    </a:lnR>
                    <a:lnT>
                      <a:noFill/>
                    </a:lnT>
                    <a:lnB w="19050">
                      <a:solidFill>
                        <a:srgbClr val="E29A9A"/>
                      </a:solidFill>
                      <a:prstDash val="solid"/>
                    </a:lnB>
                    <a:solidFill>
                      <a:srgbClr val="FFFFFF"/>
                    </a:solidFill>
                  </a:tcPr>
                </a:tc>
              </a:tr>
            </a:tbl>
          </a:graphicData>
        </a:graphic>
      </p:graphicFrame>
      <p:sp>
        <p:nvSpPr>
          <p:cNvPr id="32" name="文本框 31"/>
          <p:cNvSpPr txBox="1"/>
          <p:nvPr/>
        </p:nvSpPr>
        <p:spPr>
          <a:xfrm>
            <a:off x="7414895" y="2250440"/>
            <a:ext cx="4359910" cy="534035"/>
          </a:xfrm>
          <a:prstGeom prst="rect">
            <a:avLst/>
          </a:prstGeom>
          <a:noFill/>
        </p:spPr>
        <p:txBody>
          <a:bodyPr wrap="none" rtlCol="0" anchor="t">
            <a:spAutoFit/>
          </a:bodyPr>
          <a:p>
            <a:pPr indent="0" algn="ctr">
              <a:lnSpc>
                <a:spcPct val="120000"/>
              </a:lnSpc>
              <a:spcBef>
                <a:spcPts val="0"/>
              </a:spcBef>
              <a:spcAft>
                <a:spcPts val="0"/>
              </a:spcAft>
              <a:buNone/>
            </a:pPr>
            <a:r>
              <a:rPr lang="zh-CN" altLang="en-US" sz="2400" b="1" spc="120">
                <a:effectLst>
                  <a:outerShdw blurRad="38100" dist="38100" dir="2700000" algn="tl">
                    <a:srgbClr val="000000">
                      <a:alpha val="43137"/>
                    </a:srgbClr>
                  </a:outerShdw>
                </a:effectLst>
                <a:latin typeface="楷体" panose="02010609060101010101" charset="-122"/>
                <a:ea typeface="楷体" panose="02010609060101010101" charset="-122"/>
                <a:sym typeface="+mn-ea"/>
              </a:rPr>
              <a:t>清政府沦为列强统治中国工具</a:t>
            </a:r>
            <a:endParaRPr lang="zh-CN" altLang="en-US" sz="2400"/>
          </a:p>
        </p:txBody>
      </p:sp>
      <p:sp>
        <p:nvSpPr>
          <p:cNvPr id="33" name="文本框 32"/>
          <p:cNvSpPr txBox="1"/>
          <p:nvPr/>
        </p:nvSpPr>
        <p:spPr>
          <a:xfrm>
            <a:off x="7538085" y="3314700"/>
            <a:ext cx="3717290" cy="534035"/>
          </a:xfrm>
          <a:prstGeom prst="rect">
            <a:avLst/>
          </a:prstGeom>
          <a:noFill/>
        </p:spPr>
        <p:txBody>
          <a:bodyPr wrap="none" rtlCol="0">
            <a:spAutoFit/>
          </a:bodyPr>
          <a:p>
            <a:pPr indent="0" algn="ctr">
              <a:lnSpc>
                <a:spcPct val="120000"/>
              </a:lnSpc>
              <a:spcBef>
                <a:spcPts val="0"/>
              </a:spcBef>
              <a:spcAft>
                <a:spcPts val="0"/>
              </a:spcAft>
              <a:buNone/>
            </a:pPr>
            <a:r>
              <a:rPr lang="zh-CN" altLang="en-US" sz="2400" b="1" spc="120">
                <a:effectLst>
                  <a:outerShdw blurRad="38100" dist="38100" dir="2700000" algn="tl">
                    <a:srgbClr val="000000">
                      <a:alpha val="43137"/>
                    </a:srgbClr>
                  </a:outerShdw>
                </a:effectLst>
                <a:latin typeface="楷体" panose="02010609060101010101" charset="-122"/>
                <a:ea typeface="楷体" panose="02010609060101010101" charset="-122"/>
                <a:sym typeface="+mn-ea"/>
              </a:rPr>
              <a:t>加剧中国贫困和经济衰败</a:t>
            </a:r>
            <a:endParaRPr lang="zh-CN" altLang="en-US" sz="2400" b="1" spc="12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34" name="文本框 33"/>
          <p:cNvSpPr txBox="1"/>
          <p:nvPr/>
        </p:nvSpPr>
        <p:spPr>
          <a:xfrm>
            <a:off x="7675245" y="3848735"/>
            <a:ext cx="3395980" cy="534035"/>
          </a:xfrm>
          <a:prstGeom prst="rect">
            <a:avLst/>
          </a:prstGeom>
          <a:noFill/>
        </p:spPr>
        <p:txBody>
          <a:bodyPr wrap="none" rtlCol="0">
            <a:spAutoFit/>
          </a:bodyPr>
          <a:p>
            <a:pPr indent="0" algn="ctr">
              <a:lnSpc>
                <a:spcPct val="120000"/>
              </a:lnSpc>
              <a:spcBef>
                <a:spcPts val="0"/>
              </a:spcBef>
              <a:spcAft>
                <a:spcPts val="0"/>
              </a:spcAft>
              <a:buNone/>
            </a:pPr>
            <a:r>
              <a:rPr lang="zh-CN" altLang="en-US" sz="2400" b="1" spc="120" dirty="0">
                <a:effectLst>
                  <a:outerShdw blurRad="38100" dist="38100" dir="2700000" algn="tl">
                    <a:srgbClr val="000000">
                      <a:alpha val="43137"/>
                    </a:srgbClr>
                  </a:outerShdw>
                </a:effectLst>
                <a:latin typeface="楷体" panose="02010609060101010101" charset="-122"/>
                <a:ea typeface="楷体" panose="02010609060101010101" charset="-122"/>
                <a:sym typeface="+mn-ea"/>
              </a:rPr>
              <a:t>严重破坏中国主权完整</a:t>
            </a:r>
            <a:endParaRPr lang="zh-CN" altLang="en-US"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35" name="文本框 34"/>
          <p:cNvSpPr txBox="1"/>
          <p:nvPr/>
        </p:nvSpPr>
        <p:spPr>
          <a:xfrm>
            <a:off x="8639175" y="4382770"/>
            <a:ext cx="1468120" cy="534035"/>
          </a:xfrm>
          <a:prstGeom prst="rect">
            <a:avLst/>
          </a:prstGeom>
          <a:noFill/>
        </p:spPr>
        <p:txBody>
          <a:bodyPr wrap="none" rtlCol="0">
            <a:spAutoFit/>
          </a:bodyPr>
          <a:p>
            <a:pPr indent="0" algn="ctr">
              <a:lnSpc>
                <a:spcPct val="120000"/>
              </a:lnSpc>
              <a:spcBef>
                <a:spcPts val="0"/>
              </a:spcBef>
              <a:spcAft>
                <a:spcPts val="0"/>
              </a:spcAft>
              <a:buNone/>
            </a:pPr>
            <a:r>
              <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精神征服</a:t>
            </a:r>
            <a:endParaRPr lang="zh-CN" altLang="en-US"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36" name="文本框 35"/>
          <p:cNvSpPr txBox="1"/>
          <p:nvPr/>
        </p:nvSpPr>
        <p:spPr>
          <a:xfrm>
            <a:off x="7833360" y="4784090"/>
            <a:ext cx="3395980" cy="534035"/>
          </a:xfrm>
          <a:prstGeom prst="rect">
            <a:avLst/>
          </a:prstGeom>
          <a:noFill/>
        </p:spPr>
        <p:txBody>
          <a:bodyPr wrap="none" rtlCol="0">
            <a:spAutoFit/>
          </a:bodyPr>
          <a:p>
            <a:pPr indent="0" algn="ctr">
              <a:lnSpc>
                <a:spcPct val="120000"/>
              </a:lnSpc>
              <a:spcBef>
                <a:spcPts val="0"/>
              </a:spcBef>
              <a:spcAft>
                <a:spcPts val="0"/>
              </a:spcAft>
              <a:buNone/>
            </a:pPr>
            <a:r>
              <a:rPr lang="zh-CN" altLang="en-US" sz="2400" b="1" spc="12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实际成为</a:t>
            </a:r>
            <a:r>
              <a:rPr lang="en-US" altLang="zh-CN" sz="2400" b="1" spc="12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spc="12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国中之国</a:t>
            </a:r>
            <a:r>
              <a:rPr lang="en-US" altLang="zh-CN" sz="2400" b="1" spc="12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zh-CN" sz="2400" b="1" spc="12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7833360" y="5341620"/>
            <a:ext cx="3857625" cy="583565"/>
          </a:xfrm>
          <a:prstGeom prst="rect">
            <a:avLst/>
          </a:prstGeom>
          <a:noFill/>
        </p:spPr>
        <p:txBody>
          <a:bodyPr wrap="none" rtlCol="0">
            <a:spAutoFit/>
          </a:bodyPr>
          <a:p>
            <a:pPr algn="l"/>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政府</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势</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微、地方</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势</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扩</a:t>
            </a:r>
            <a:endPar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7" name="文本框 6"/>
          <p:cNvSpPr txBox="1"/>
          <p:nvPr/>
        </p:nvSpPr>
        <p:spPr>
          <a:xfrm>
            <a:off x="8557895" y="2780665"/>
            <a:ext cx="1468120" cy="534035"/>
          </a:xfrm>
          <a:prstGeom prst="rect">
            <a:avLst/>
          </a:prstGeom>
          <a:noFill/>
        </p:spPr>
        <p:txBody>
          <a:bodyPr wrap="none" rtlCol="0">
            <a:spAutoFit/>
          </a:bodyPr>
          <a:p>
            <a:pPr indent="0" algn="ctr">
              <a:lnSpc>
                <a:spcPct val="120000"/>
              </a:lnSpc>
              <a:spcBef>
                <a:spcPts val="0"/>
              </a:spcBef>
              <a:spcAft>
                <a:spcPts val="0"/>
              </a:spcAft>
              <a:buNone/>
            </a:pPr>
            <a:r>
              <a:rPr lang="zh-CN" altLang="zh-CN"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政治控制</a:t>
            </a:r>
            <a:endParaRPr lang="zh-CN" altLang="zh-CN"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2" name="文本框 21"/>
          <p:cNvSpPr txBox="1"/>
          <p:nvPr/>
        </p:nvSpPr>
        <p:spPr>
          <a:xfrm>
            <a:off x="8662670" y="3314700"/>
            <a:ext cx="1468120" cy="534035"/>
          </a:xfrm>
          <a:prstGeom prst="rect">
            <a:avLst/>
          </a:prstGeom>
          <a:solidFill>
            <a:schemeClr val="bg1"/>
          </a:solidFill>
        </p:spPr>
        <p:txBody>
          <a:bodyPr wrap="none" rtlCol="0">
            <a:spAutoFit/>
          </a:bodyPr>
          <a:p>
            <a:pPr indent="0" algn="ctr">
              <a:lnSpc>
                <a:spcPct val="120000"/>
              </a:lnSpc>
              <a:spcBef>
                <a:spcPts val="0"/>
              </a:spcBef>
              <a:spcAft>
                <a:spcPts val="0"/>
              </a:spcAft>
              <a:buNone/>
            </a:pPr>
            <a:r>
              <a:rPr lang="zh-CN" altLang="zh-CN"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经济制裁</a:t>
            </a:r>
            <a:endParaRPr lang="zh-CN" altLang="zh-CN" sz="2400" b="1" spc="12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6" grpId="0"/>
      <p:bldP spid="26" grpId="1"/>
      <p:bldP spid="21" grpId="0"/>
      <p:bldP spid="21" grpId="1"/>
      <p:bldP spid="11" grpId="0"/>
      <p:bldP spid="11" grpId="1"/>
      <p:bldP spid="29" grpId="0"/>
      <p:bldP spid="30" grpId="0"/>
      <p:bldP spid="29" grpId="1"/>
      <p:bldP spid="30" grpId="1"/>
      <p:bldP spid="32" grpId="0"/>
      <p:bldP spid="32" grpId="1"/>
      <p:bldP spid="33" grpId="0"/>
      <p:bldP spid="33" grpId="1"/>
      <p:bldP spid="34" grpId="0"/>
      <p:bldP spid="34" grpId="1"/>
      <p:bldP spid="36" grpId="0"/>
      <p:bldP spid="36" grpId="1"/>
      <p:bldP spid="7" grpId="0"/>
      <p:bldP spid="7" grpId="1"/>
      <p:bldP spid="22" grpId="0" bldLvl="0" animBg="1"/>
      <p:bldP spid="22" grpId="1" animBg="1"/>
      <p:bldP spid="35" grpId="0"/>
      <p:bldP spid="3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3" name="文本框 12"/>
          <p:cNvSpPr txBox="1"/>
          <p:nvPr/>
        </p:nvSpPr>
        <p:spPr>
          <a:xfrm>
            <a:off x="3792855" y="1804035"/>
            <a:ext cx="5184140" cy="1753235"/>
          </a:xfrm>
          <a:prstGeom prst="rect">
            <a:avLst/>
          </a:prstGeom>
          <a:noFill/>
        </p:spPr>
        <p:txBody>
          <a:bodyPr wrap="square" rtlCol="0">
            <a:spAutoFit/>
          </a:bodyPr>
          <a:p>
            <a:pPr algn="ctr"/>
            <a:r>
              <a:rPr lang="zh-CN" altLang="en-US" sz="3600" b="1">
                <a:solidFill>
                  <a:srgbClr val="FFFF00"/>
                </a:solidFill>
                <a:effectLst>
                  <a:outerShdw blurRad="38100" dist="38100" dir="2700000" algn="tl">
                    <a:srgbClr val="000000">
                      <a:alpha val="43137"/>
                    </a:srgbClr>
                  </a:outerShdw>
                </a:effectLst>
              </a:rPr>
              <a:t>任务二：</a:t>
            </a:r>
            <a:endParaRPr lang="zh-CN" altLang="en-US" sz="3600" b="1">
              <a:solidFill>
                <a:srgbClr val="FFFF00"/>
              </a:solidFill>
              <a:effectLst>
                <a:outerShdw blurRad="38100" dist="38100" dir="2700000" algn="tl">
                  <a:srgbClr val="000000">
                    <a:alpha val="43137"/>
                  </a:srgbClr>
                </a:outerShdw>
              </a:effectLst>
            </a:endParaRPr>
          </a:p>
          <a:p>
            <a:pPr algn="ctr"/>
            <a:r>
              <a:rPr lang="zh-CN" altLang="en-US" sz="3600" b="1">
                <a:solidFill>
                  <a:srgbClr val="FFFF00"/>
                </a:solidFill>
                <a:effectLst>
                  <a:outerShdw blurRad="38100" dist="38100" dir="2700000" algn="tl">
                    <a:srgbClr val="000000">
                      <a:alpha val="43137"/>
                    </a:srgbClr>
                  </a:outerShdw>
                </a:effectLst>
              </a:rPr>
              <a:t>此时期的斗争为何不能</a:t>
            </a:r>
            <a:r>
              <a:rPr lang="zh-CN" altLang="en-US" sz="3600" b="1">
                <a:solidFill>
                  <a:srgbClr val="FFFF00"/>
                </a:solidFill>
                <a:effectLst>
                  <a:outerShdw blurRad="38100" dist="38100" dir="2700000" algn="tl">
                    <a:srgbClr val="000000">
                      <a:alpha val="43137"/>
                    </a:srgbClr>
                  </a:outerShdw>
                </a:effectLst>
                <a:sym typeface="+mn-ea"/>
              </a:rPr>
              <a:t>挽救民族危亡？</a:t>
            </a:r>
            <a:endParaRPr lang="zh-CN" altLang="en-US" sz="3600" b="1">
              <a:solidFill>
                <a:srgbClr val="FFFF00"/>
              </a:solidFill>
              <a:effectLst>
                <a:outerShdw blurRad="38100" dist="38100" dir="2700000" algn="tl">
                  <a:srgbClr val="000000">
                    <a:alpha val="43137"/>
                  </a:srgbClr>
                </a:outerShdw>
              </a:effectLst>
              <a:sym typeface="+mn-ea"/>
            </a:endParaRPr>
          </a:p>
        </p:txBody>
      </p:sp>
      <p:pic>
        <p:nvPicPr>
          <p:cNvPr id="10" name="图片 9" descr="图片包含 桌子, 男人, 黑暗, 水&#10;&#10;描述已自动生成"/>
          <p:cNvPicPr>
            <a:picLocks noChangeAspect="1"/>
          </p:cNvPicPr>
          <p:nvPr/>
        </p:nvPicPr>
        <p:blipFill>
          <a:blip r:embed="rId1" cstate="print">
            <a:extLst>
              <a:ext uri="{BEBA8EAE-BF5A-486C-A8C5-ECC9F3942E4B}">
                <a14:imgProps xmlns:a14="http://schemas.microsoft.com/office/drawing/2010/main">
                  <a14:imgLayer r:embed="rId2">
                    <a14:imgEffect>
                      <a14:backgroundRemoval t="9730" b="97027" l="2083" r="90000">
                        <a14:foregroundMark x1="27500" y1="9189" x2="39583" y2="9730"/>
                        <a14:foregroundMark x1="39583" y1="9730" x2="39583" y2="9730"/>
                        <a14:foregroundMark x1="10833" y1="38108" x2="6667" y2="42432"/>
                        <a14:foregroundMark x1="6250" y1="61081" x2="4167" y2="65135"/>
                        <a14:foregroundMark x1="5417" y1="91081" x2="12083" y2="91081"/>
                        <a14:foregroundMark x1="62917" y1="90811" x2="62917" y2="97297"/>
                        <a14:foregroundMark x1="2083" y1="91351" x2="3333" y2="90270"/>
                        <a14:foregroundMark x1="2500" y1="44865" x2="2083" y2="46486"/>
                        <a14:backgroundMark x1="47917" y1="19459" x2="47917" y2="19459"/>
                        <a14:backgroundMark x1="82917" y1="39730" x2="82917" y2="39730"/>
                        <a14:backgroundMark x1="82500" y1="39730" x2="82500" y2="39730"/>
                        <a14:backgroundMark x1="80000" y1="39730" x2="80000" y2="39730"/>
                      </a14:backgroundRemoval>
                    </a14:imgEffect>
                  </a14:imgLayer>
                </a14:imgProps>
              </a:ext>
              <a:ext uri="{28A0092B-C50C-407E-A947-70E740481C1C}">
                <a14:useLocalDpi xmlns:a14="http://schemas.microsoft.com/office/drawing/2010/main" val="0"/>
              </a:ext>
            </a:extLst>
          </a:blip>
          <a:stretch>
            <a:fillRect/>
          </a:stretch>
        </p:blipFill>
        <p:spPr>
          <a:xfrm rot="20984619">
            <a:off x="8507095" y="269875"/>
            <a:ext cx="4020185" cy="6204585"/>
          </a:xfrm>
          <a:prstGeom prst="rect">
            <a:avLst/>
          </a:prstGeom>
          <a:effectLst/>
        </p:spPr>
      </p:pic>
      <p:pic>
        <p:nvPicPr>
          <p:cNvPr id="7" name="图片 6" descr="timg__4_-removebg-preview"/>
          <p:cNvPicPr>
            <a:picLocks noChangeAspect="1"/>
          </p:cNvPicPr>
          <p:nvPr/>
        </p:nvPicPr>
        <p:blipFill>
          <a:blip r:embed="rId3"/>
          <a:stretch>
            <a:fillRect/>
          </a:stretch>
        </p:blipFill>
        <p:spPr>
          <a:xfrm>
            <a:off x="-243840" y="436880"/>
            <a:ext cx="4506595" cy="6345555"/>
          </a:xfrm>
          <a:prstGeom prst="rect">
            <a:avLst/>
          </a:prstGeom>
          <a:effectLst>
            <a:innerShdw blurRad="63500" dist="50800" dir="13500000">
              <a:prstClr val="black">
                <a:alpha val="50000"/>
              </a:prstClr>
            </a:innerShdw>
          </a:effectLst>
        </p:spPr>
      </p:pic>
      <p:sp>
        <p:nvSpPr>
          <p:cNvPr id="2" name="文本框 1"/>
          <p:cNvSpPr txBox="1"/>
          <p:nvPr/>
        </p:nvSpPr>
        <p:spPr>
          <a:xfrm>
            <a:off x="4047490" y="3758565"/>
            <a:ext cx="4929505" cy="1568450"/>
          </a:xfrm>
          <a:prstGeom prst="rect">
            <a:avLst/>
          </a:prstGeom>
          <a:noFill/>
        </p:spPr>
        <p:txBody>
          <a:bodyPr wrap="square" rtlCol="0">
            <a:spAutoFit/>
          </a:bodyPr>
          <a:p>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世界形势</a:t>
            </a:r>
            <a:r>
              <a:rPr lang="en-US" altLang="zh-CN"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时代特点、清政府、自身局限、社会基础、理论、斗争类型等</a:t>
            </a:r>
            <a:r>
              <a:rPr lang="en-US" altLang="zh-CN"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endParaRPr lang="en-US" altLang="zh-CN"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8" name="图片 7" descr="timg__4_-removebg-preview"/>
          <p:cNvPicPr>
            <a:picLocks noChangeAspect="1"/>
          </p:cNvPicPr>
          <p:nvPr/>
        </p:nvPicPr>
        <p:blipFill>
          <a:blip r:embed="rId1"/>
          <a:stretch>
            <a:fillRect/>
          </a:stretch>
        </p:blipFill>
        <p:spPr>
          <a:xfrm>
            <a:off x="170815" y="31750"/>
            <a:ext cx="1045210" cy="1472565"/>
          </a:xfrm>
          <a:prstGeom prst="rect">
            <a:avLst/>
          </a:prstGeom>
          <a:effectLst>
            <a:innerShdw blurRad="63500" dist="50800" dir="13500000">
              <a:prstClr val="black">
                <a:alpha val="50000"/>
              </a:prstClr>
            </a:innerShdw>
          </a:effectLst>
        </p:spPr>
      </p:pic>
      <p:cxnSp>
        <p:nvCxnSpPr>
          <p:cNvPr id="9" name="直接连接符 8"/>
          <p:cNvCxnSpPr/>
          <p:nvPr/>
        </p:nvCxnSpPr>
        <p:spPr>
          <a:xfrm flipV="1">
            <a:off x="4885055" y="1035685"/>
            <a:ext cx="2464435" cy="15240"/>
          </a:xfrm>
          <a:prstGeom prst="line">
            <a:avLst/>
          </a:prstGeom>
        </p:spPr>
        <p:style>
          <a:lnRef idx="1">
            <a:schemeClr val="accent4"/>
          </a:lnRef>
          <a:fillRef idx="0">
            <a:schemeClr val="accent4"/>
          </a:fillRef>
          <a:effectRef idx="0">
            <a:schemeClr val="accent4"/>
          </a:effectRef>
          <a:fontRef idx="minor">
            <a:schemeClr val="tx1"/>
          </a:fontRef>
        </p:style>
      </p:cxnSp>
      <p:sp>
        <p:nvSpPr>
          <p:cNvPr id="7" name="标题 3"/>
          <p:cNvSpPr>
            <a:spLocks noGrp="1"/>
          </p:cNvSpPr>
          <p:nvPr/>
        </p:nvSpPr>
        <p:spPr>
          <a:xfrm>
            <a:off x="4871085" y="278765"/>
            <a:ext cx="2449830" cy="1043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00000"/>
              </a:lnSpc>
              <a:buClrTx/>
              <a:buSzTx/>
              <a:buFontTx/>
            </a:pPr>
            <a:r>
              <a:rPr lang="en-US" altLang="zh-CN" sz="32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rPr>
              <a:t> </a:t>
            </a:r>
            <a:r>
              <a:rPr lang="zh-CN" altLang="en-US" sz="32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rPr>
              <a:t>小莉解读</a:t>
            </a:r>
            <a:endParaRPr lang="zh-CN" altLang="en-US" sz="32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endParaRPr>
          </a:p>
        </p:txBody>
      </p:sp>
      <p:pic>
        <p:nvPicPr>
          <p:cNvPr id="10" name="内容占位符 9" descr="图片包含 桌子, 男人, 黑暗, 水&#10;&#10;描述已自动生成"/>
          <p:cNvPicPr>
            <a:picLocks noChangeAspect="1"/>
          </p:cNvPicPr>
          <p:nvPr>
            <p:ph idx="1"/>
          </p:nvPr>
        </p:nvPicPr>
        <p:blipFill>
          <a:blip r:embed="rId2" cstate="print">
            <a:extLst>
              <a:ext uri="{BEBA8EAE-BF5A-486C-A8C5-ECC9F3942E4B}">
                <a14:imgProps xmlns:a14="http://schemas.microsoft.com/office/drawing/2010/main">
                  <a14:imgLayer r:embed="rId3">
                    <a14:imgEffect>
                      <a14:backgroundRemoval t="9730" b="97027" l="2083" r="90000">
                        <a14:foregroundMark x1="27500" y1="9189" x2="39583" y2="9730"/>
                        <a14:foregroundMark x1="39583" y1="9730" x2="39583" y2="9730"/>
                        <a14:foregroundMark x1="10833" y1="38108" x2="6667" y2="42432"/>
                        <a14:foregroundMark x1="6250" y1="61081" x2="4167" y2="65135"/>
                        <a14:foregroundMark x1="5417" y1="91081" x2="12083" y2="91081"/>
                        <a14:foregroundMark x1="62917" y1="90811" x2="62917" y2="97297"/>
                        <a14:foregroundMark x1="2083" y1="91351" x2="3333" y2="90270"/>
                        <a14:foregroundMark x1="2500" y1="44865" x2="2083" y2="46486"/>
                        <a14:backgroundMark x1="47917" y1="19459" x2="47917" y2="19459"/>
                        <a14:backgroundMark x1="82917" y1="39730" x2="82917" y2="39730"/>
                        <a14:backgroundMark x1="82500" y1="39730" x2="82500" y2="39730"/>
                        <a14:backgroundMark x1="80000" y1="39730" x2="80000" y2="39730"/>
                      </a14:backgroundRemoval>
                    </a14:imgEffect>
                  </a14:imgLayer>
                </a14:imgProps>
              </a:ext>
              <a:ext uri="{28A0092B-C50C-407E-A947-70E740481C1C}">
                <a14:useLocalDpi xmlns:a14="http://schemas.microsoft.com/office/drawing/2010/main" val="0"/>
              </a:ext>
            </a:extLst>
          </a:blip>
          <a:stretch>
            <a:fillRect/>
          </a:stretch>
        </p:blipFill>
        <p:spPr>
          <a:xfrm rot="20984619">
            <a:off x="10697210" y="40640"/>
            <a:ext cx="943610" cy="1455420"/>
          </a:xfrm>
          <a:prstGeom prst="rect">
            <a:avLst/>
          </a:prstGeom>
          <a:effectLst/>
        </p:spPr>
      </p:pic>
      <p:sp>
        <p:nvSpPr>
          <p:cNvPr id="5" name="文本框 4"/>
          <p:cNvSpPr txBox="1"/>
          <p:nvPr/>
        </p:nvSpPr>
        <p:spPr>
          <a:xfrm>
            <a:off x="549275" y="1504315"/>
            <a:ext cx="11213465" cy="5277485"/>
          </a:xfrm>
          <a:prstGeom prst="rect">
            <a:avLst/>
          </a:prstGeom>
          <a:noFill/>
        </p:spPr>
        <p:txBody>
          <a:bodyPr wrap="square" rtlCol="0">
            <a:spAutoFit/>
          </a:bodyPr>
          <a:p>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1. </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国际形势</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严峻：资本主义世界世场最终形成、资本主义世界殖民体系形成；</a:t>
            </a:r>
            <a:endPar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2. </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阻力</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相当大：国内外阻力；</a:t>
            </a:r>
            <a:endPar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3. </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清政府</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腐败无能、昧于大事、一己之私；</a:t>
            </a:r>
            <a:endPar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4. </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无合力</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：清</a:t>
            </a:r>
            <a:r>
              <a:rPr lang="zh-CN"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政府、个人、社会、国家未形成一股合力；</a:t>
            </a:r>
            <a:endParaRPr lang="zh-CN"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5. </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中国人思想</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未启蒙（</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器物</a:t>
            </a:r>
            <a:r>
              <a:rPr lang="en-US" altLang="zh-CN"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制度</a:t>
            </a:r>
            <a:r>
              <a:rPr lang="en-US" altLang="zh-CN"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思想</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6. </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阶级</a:t>
            </a:r>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时代</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局限性</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戊戌变法</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6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无群众基础和社会基础</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软弱性、妥协性；自身理论缺陷；</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得罪面广、支持面少</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无经验、</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急躁；皇帝无实权、皇帝与康政见不一致；</a:t>
            </a:r>
            <a:endPar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义和团</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无</a:t>
            </a:r>
            <a:r>
              <a:rPr lang="zh-CN" altLang="en-US" sz="26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rPr>
              <a:t>先进阶级领导、无先进思想</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；盲目性、非理智爱国；阻力大，反帝反封（时代特点）。</a:t>
            </a:r>
            <a:endPar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en-US" altLang="zh-CN"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7. </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探索</a:t>
            </a:r>
            <a:r>
              <a:rPr lang="zh-CN" altLang="en-US" sz="2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近代化之路</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类型（</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后发外生型</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endPar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r>
              <a:rPr lang="en-US" altLang="zh-CN"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8.</a:t>
            </a:r>
            <a:r>
              <a:rPr lang="zh-CN" altLang="en-US" sz="2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（反思）中国当时的经济状况（唯物史观）</a:t>
            </a:r>
            <a:endPar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en-US" altLang="zh-CN" sz="25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5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70" name="图片 69" descr="eeb7dcbd-e042-4f12-94e0-023f4b957ad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069080" y="278765"/>
            <a:ext cx="950595" cy="1125220"/>
          </a:xfrm>
          <a:prstGeom prst="rect">
            <a:avLst/>
          </a:prstGeom>
        </p:spPr>
      </p:pic>
      <p:sp>
        <p:nvSpPr>
          <p:cNvPr id="3" name="文本框 2"/>
          <p:cNvSpPr txBox="1"/>
          <p:nvPr/>
        </p:nvSpPr>
        <p:spPr>
          <a:xfrm>
            <a:off x="2432685" y="2322830"/>
            <a:ext cx="7325995" cy="1322070"/>
          </a:xfrm>
          <a:prstGeom prst="rect">
            <a:avLst/>
          </a:prstGeom>
          <a:solidFill>
            <a:srgbClr val="FF0000"/>
          </a:solidFill>
        </p:spPr>
        <p:txBody>
          <a:bodyPr wrap="none" rtlCol="0">
            <a:spAutoFit/>
          </a:bodyPr>
          <a:p>
            <a:r>
              <a:rPr lang="zh-CN" altLang="en-US" sz="8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势·思·人·合</a:t>
            </a:r>
            <a:endParaRPr lang="zh-CN" altLang="en-US" sz="8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4" name="内容占位符 2"/>
          <p:cNvSpPr>
            <a:spLocks noGrp="1"/>
          </p:cNvSpPr>
          <p:nvPr/>
        </p:nvSpPr>
        <p:spPr>
          <a:xfrm>
            <a:off x="616585" y="665480"/>
            <a:ext cx="10849610" cy="1238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buNone/>
            </a:pP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5" name="标题 3"/>
          <p:cNvSpPr>
            <a:spLocks noGrp="1"/>
          </p:cNvSpPr>
          <p:nvPr/>
        </p:nvSpPr>
        <p:spPr>
          <a:xfrm>
            <a:off x="903605" y="163195"/>
            <a:ext cx="2693670" cy="994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00000"/>
              </a:lnSpc>
              <a:buClrTx/>
              <a:buSzTx/>
              <a:buFontTx/>
            </a:pPr>
            <a:r>
              <a:rPr lang="zh-CN" altLang="en-US" sz="32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rPr>
              <a:t>专家见解</a:t>
            </a:r>
            <a:endParaRPr lang="zh-CN" altLang="en-US" sz="32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endParaRPr>
          </a:p>
        </p:txBody>
      </p:sp>
      <p:pic>
        <p:nvPicPr>
          <p:cNvPr id="6" name="图片 5" descr="timg__4_-removebg-preview"/>
          <p:cNvPicPr>
            <a:picLocks noChangeAspect="1"/>
          </p:cNvPicPr>
          <p:nvPr/>
        </p:nvPicPr>
        <p:blipFill>
          <a:blip r:embed="rId1"/>
          <a:stretch>
            <a:fillRect/>
          </a:stretch>
        </p:blipFill>
        <p:spPr>
          <a:xfrm>
            <a:off x="33655" y="163195"/>
            <a:ext cx="902335" cy="1270635"/>
          </a:xfrm>
          <a:prstGeom prst="rect">
            <a:avLst/>
          </a:prstGeom>
          <a:effectLst>
            <a:innerShdw blurRad="63500" dist="50800" dir="13500000">
              <a:prstClr val="black">
                <a:alpha val="50000"/>
              </a:prstClr>
            </a:innerShdw>
          </a:effectLst>
        </p:spPr>
      </p:pic>
      <p:cxnSp>
        <p:nvCxnSpPr>
          <p:cNvPr id="9" name="直接连接符 8"/>
          <p:cNvCxnSpPr/>
          <p:nvPr/>
        </p:nvCxnSpPr>
        <p:spPr>
          <a:xfrm>
            <a:off x="1040765" y="929640"/>
            <a:ext cx="1956435" cy="32385"/>
          </a:xfrm>
          <a:prstGeom prst="line">
            <a:avLst/>
          </a:prstGeom>
        </p:spPr>
        <p:style>
          <a:lnRef idx="1">
            <a:schemeClr val="accent4"/>
          </a:lnRef>
          <a:fillRef idx="0">
            <a:schemeClr val="accent4"/>
          </a:fillRef>
          <a:effectRef idx="0">
            <a:schemeClr val="accent4"/>
          </a:effectRef>
          <a:fontRef idx="minor">
            <a:schemeClr val="tx1"/>
          </a:fontRef>
        </p:style>
      </p:cxnSp>
      <p:sp>
        <p:nvSpPr>
          <p:cNvPr id="7" name="文本框 6"/>
          <p:cNvSpPr txBox="1"/>
          <p:nvPr/>
        </p:nvSpPr>
        <p:spPr>
          <a:xfrm>
            <a:off x="224155" y="1157605"/>
            <a:ext cx="11634470" cy="2061210"/>
          </a:xfrm>
          <a:prstGeom prst="rect">
            <a:avLst/>
          </a:prstGeom>
          <a:noFill/>
        </p:spPr>
        <p:txBody>
          <a:bodyPr wrap="square" rtlCol="0" anchor="t">
            <a:spAutoFit/>
          </a:bodyPr>
          <a:p>
            <a:pPr>
              <a:lnSpc>
                <a:spcPct val="100000"/>
              </a:lnSpc>
            </a:pPr>
            <a:r>
              <a:rPr lang="en-US" altLang="zh-CN"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吾能自居于</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弱昧</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，安能禁人之兼攻？吾既日即于</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乱亡</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，安能怨人之</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取侮</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en-US" altLang="zh-CN"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康有为似乎已经揭示了近代中国变形了的历史逻辑。即社会的变革，其动力主要不是来自</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内部运动</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，而是</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外部压力</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催逼的结果。            </a:t>
            </a:r>
            <a:r>
              <a:rPr lang="en-US" altLang="zh-CN"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3" name="TextBox 20"/>
          <p:cNvSpPr txBox="1"/>
          <p:nvPr/>
        </p:nvSpPr>
        <p:spPr>
          <a:xfrm rot="19763285">
            <a:off x="445135" y="1844675"/>
            <a:ext cx="3195320" cy="706755"/>
          </a:xfrm>
          <a:prstGeom prst="rect">
            <a:avLst/>
          </a:prstGeom>
          <a:solidFill>
            <a:srgbClr val="FF0066"/>
          </a:solidFill>
          <a:ln w="9525" cap="flat" cmpd="sng">
            <a:solidFill>
              <a:srgbClr val="FF0066"/>
            </a:solidFill>
            <a:prstDash val="solid"/>
            <a:miter/>
            <a:headEnd type="none" w="med" len="med"/>
            <a:tailEnd type="none" w="med" len="med"/>
          </a:ln>
        </p:spPr>
        <p:txBody>
          <a:bodyPr wrap="square">
            <a:spAutoFit/>
          </a:bodyPr>
          <a:p>
            <a:pPr algn="ctr" eaLnBrk="1" hangingPunct="1"/>
            <a:r>
              <a:rPr lang="zh-CN" altLang="en-US" sz="4000" b="1" dirty="0">
                <a:solidFill>
                  <a:schemeClr val="bg1"/>
                </a:solidFill>
                <a:latin typeface="楷体" panose="02010609060101010101" charset="-122"/>
                <a:ea typeface="楷体" panose="02010609060101010101" charset="-122"/>
              </a:rPr>
              <a:t>后发外生型</a:t>
            </a:r>
            <a:endParaRPr lang="zh-CN" altLang="en-US" sz="4000" b="1" dirty="0">
              <a:solidFill>
                <a:schemeClr val="bg1"/>
              </a:solidFill>
              <a:latin typeface="楷体" panose="02010609060101010101" charset="-122"/>
              <a:ea typeface="楷体" panose="02010609060101010101" charset="-122"/>
            </a:endParaRPr>
          </a:p>
        </p:txBody>
      </p:sp>
      <p:sp>
        <p:nvSpPr>
          <p:cNvPr id="12" name="文本框 11"/>
          <p:cNvSpPr txBox="1"/>
          <p:nvPr/>
        </p:nvSpPr>
        <p:spPr>
          <a:xfrm>
            <a:off x="487680" y="3218815"/>
            <a:ext cx="11743690" cy="3491865"/>
          </a:xfrm>
          <a:prstGeom prst="rect">
            <a:avLst/>
          </a:prstGeom>
          <a:noFill/>
        </p:spPr>
        <p:txBody>
          <a:bodyPr wrap="square" rtlCol="0" anchor="t">
            <a:spAutoFit/>
          </a:bodyPr>
          <a:p>
            <a:pPr>
              <a:lnSpc>
                <a:spcPct val="100000"/>
              </a:lnSpc>
            </a:pPr>
            <a:r>
              <a:rPr lang="en-US" altLang="zh-CN"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深沉的</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爱国主义</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情感是同植根于</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自然经济</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的保守意识连在一起的；抵御外侮的强烈愿望是</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同陈旧的天朝观念</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和</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华夷之见</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连在一起的。义和团的失败说明：当</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道义的愤怒</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仍然同</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旧时代</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连在一起的时候，正义者是不可能战胜非正义的。</a:t>
            </a:r>
            <a:endPar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nSpc>
                <a:spcPct val="100000"/>
              </a:lnSpc>
            </a:pP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万千来自下层社会的人们汇聚在神道观念之下，手执引魄幡、混天大旗、雷火扇、阴阳瓶、九连环、如意钩、火牌、飞剑，</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勇敢地</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对抗帝国主义的火炮快枪</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倒下、又起来</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。在这个过程里，愚昧会</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升华为悲壮。</a:t>
            </a:r>
            <a:endPar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r">
              <a:lnSpc>
                <a:spcPct val="100000"/>
              </a:lnSpc>
            </a:pPr>
            <a:r>
              <a:rPr lang="en-US" altLang="zh-CN" sz="21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1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sz="2100"/>
          </a:p>
        </p:txBody>
      </p:sp>
      <p:sp>
        <p:nvSpPr>
          <p:cNvPr id="13" name="TextBox 20"/>
          <p:cNvSpPr txBox="1"/>
          <p:nvPr/>
        </p:nvSpPr>
        <p:spPr>
          <a:xfrm rot="19763285">
            <a:off x="543560" y="3663950"/>
            <a:ext cx="2997835" cy="706755"/>
          </a:xfrm>
          <a:prstGeom prst="rect">
            <a:avLst/>
          </a:prstGeom>
          <a:solidFill>
            <a:srgbClr val="FF0066"/>
          </a:solidFill>
          <a:ln w="9525" cap="flat" cmpd="sng">
            <a:solidFill>
              <a:srgbClr val="FF0066"/>
            </a:solidFill>
            <a:prstDash val="solid"/>
            <a:miter/>
            <a:headEnd type="none" w="med" len="med"/>
            <a:tailEnd type="none" w="med" len="med"/>
          </a:ln>
        </p:spPr>
        <p:txBody>
          <a:bodyPr wrap="square">
            <a:spAutoFit/>
          </a:bodyPr>
          <a:p>
            <a:pPr algn="ctr" eaLnBrk="1" hangingPunct="1"/>
            <a:r>
              <a:rPr lang="zh-CN" altLang="en-US" sz="4000" b="1" dirty="0">
                <a:solidFill>
                  <a:schemeClr val="bg1"/>
                </a:solidFill>
                <a:latin typeface="楷体" panose="02010609060101010101" charset="-122"/>
                <a:ea typeface="楷体" panose="02010609060101010101" charset="-122"/>
              </a:rPr>
              <a:t>时代局限性</a:t>
            </a:r>
            <a:endParaRPr lang="zh-CN" altLang="en-US" sz="4000" b="1" dirty="0">
              <a:solidFill>
                <a:schemeClr val="bg1"/>
              </a:solidFill>
              <a:latin typeface="楷体" panose="02010609060101010101" charset="-122"/>
              <a:ea typeface="楷体" panose="02010609060101010101" charset="-122"/>
            </a:endParaRPr>
          </a:p>
        </p:txBody>
      </p:sp>
      <p:sp>
        <p:nvSpPr>
          <p:cNvPr id="14" name="文本框 13"/>
          <p:cNvSpPr txBox="1"/>
          <p:nvPr/>
        </p:nvSpPr>
        <p:spPr>
          <a:xfrm>
            <a:off x="3285490" y="327660"/>
            <a:ext cx="6715125" cy="829945"/>
          </a:xfrm>
          <a:prstGeom prst="rect">
            <a:avLst/>
          </a:prstGeom>
          <a:noFill/>
        </p:spPr>
        <p:txBody>
          <a:bodyPr wrap="none" rtlCol="0">
            <a:spAutoFit/>
          </a:bodyPr>
          <a:p>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没</a:t>
            </a:r>
            <a:r>
              <a:rPr lang="en-US" altLang="zh-CN"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扶</a:t>
            </a:r>
            <a:r>
              <a:rPr lang="en-US" altLang="zh-CN"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起的</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清、</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没</a:t>
            </a:r>
            <a:r>
              <a:rPr lang="en-US" altLang="zh-CN"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灭</a:t>
            </a:r>
            <a:r>
              <a:rPr lang="en-US" altLang="zh-CN"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了的</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洋</a:t>
            </a:r>
            <a:endPar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5" name="文本框 14"/>
          <p:cNvSpPr txBox="1"/>
          <p:nvPr/>
        </p:nvSpPr>
        <p:spPr>
          <a:xfrm>
            <a:off x="2851785" y="1433830"/>
            <a:ext cx="8091805" cy="1322070"/>
          </a:xfrm>
          <a:prstGeom prst="rect">
            <a:avLst/>
          </a:prstGeom>
          <a:gradFill>
            <a:gsLst>
              <a:gs pos="0">
                <a:srgbClr val="FE4444"/>
              </a:gs>
              <a:gs pos="100000">
                <a:srgbClr val="832B2B"/>
              </a:gs>
            </a:gsLst>
            <a:lin ang="5400000" scaled="0"/>
          </a:gradFill>
        </p:spPr>
        <p:txBody>
          <a:bodyPr wrap="none" rtlCol="0">
            <a:spAutoFit/>
          </a:bodyPr>
          <a:p>
            <a:pPr algn="l"/>
            <a:r>
              <a:rPr lang="zh-CN" altLang="en-US" sz="4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更灭不了的</a:t>
            </a:r>
            <a:r>
              <a:rPr lang="zh-CN" altLang="en-US" sz="8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中国精神！</a:t>
            </a:r>
            <a:endParaRPr lang="zh-CN" altLang="en-US" sz="8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p:bldP spid="3" grpId="0" bldLvl="0" animBg="1"/>
      <p:bldP spid="3" grpId="1" animBg="1"/>
      <p:bldP spid="12" grpId="0"/>
      <p:bldP spid="12" grpId="1"/>
      <p:bldP spid="13" grpId="0" bldLvl="0" animBg="1"/>
      <p:bldP spid="13" grpId="1" animBg="1"/>
      <p:bldP spid="14" grpId="0"/>
      <p:bldP spid="14" grpId="1"/>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13" name="文本框 12"/>
          <p:cNvSpPr txBox="1"/>
          <p:nvPr/>
        </p:nvSpPr>
        <p:spPr>
          <a:xfrm>
            <a:off x="1745615" y="176530"/>
            <a:ext cx="8700135" cy="583565"/>
          </a:xfrm>
          <a:prstGeom prst="rect">
            <a:avLst/>
          </a:prstGeom>
          <a:noFill/>
        </p:spPr>
        <p:txBody>
          <a:bodyPr wrap="square" rtlCol="0">
            <a:spAutoFit/>
          </a:bodyPr>
          <a:p>
            <a:pPr algn="l"/>
            <a:r>
              <a:rPr lang="zh-CN" altLang="en-US" sz="3200" b="1">
                <a:solidFill>
                  <a:srgbClr val="FFFF00"/>
                </a:solidFill>
                <a:effectLst>
                  <a:outerShdw blurRad="38100" dist="38100" dir="2700000" algn="tl">
                    <a:srgbClr val="000000">
                      <a:alpha val="43137"/>
                    </a:srgbClr>
                  </a:outerShdw>
                </a:effectLst>
              </a:rPr>
              <a:t>任务三：此时期</a:t>
            </a:r>
            <a:r>
              <a:rPr lang="zh-CN" altLang="en-US" sz="3200" b="1">
                <a:solidFill>
                  <a:srgbClr val="FFFF00"/>
                </a:solidFill>
                <a:effectLst>
                  <a:outerShdw blurRad="38100" dist="38100" dir="2700000" algn="tl">
                    <a:srgbClr val="000000">
                      <a:alpha val="43137"/>
                    </a:srgbClr>
                  </a:outerShdw>
                </a:effectLst>
                <a:sym typeface="+mn-ea"/>
              </a:rPr>
              <a:t>挽救民族危亡的斗争有何意义？</a:t>
            </a:r>
            <a:endParaRPr lang="zh-CN" altLang="en-US" sz="3200" b="1">
              <a:solidFill>
                <a:srgbClr val="FFFF00"/>
              </a:solidFill>
              <a:effectLst>
                <a:outerShdw blurRad="38100" dist="38100" dir="2700000" algn="tl">
                  <a:srgbClr val="000000">
                    <a:alpha val="43137"/>
                  </a:srgbClr>
                </a:outerShdw>
              </a:effectLst>
            </a:endParaRPr>
          </a:p>
        </p:txBody>
      </p:sp>
      <p:pic>
        <p:nvPicPr>
          <p:cNvPr id="41987" name="内容占位符 41986"/>
          <p:cNvPicPr>
            <a:picLocks noChangeAspect="1"/>
          </p:cNvPicPr>
          <p:nvPr>
            <p:ph idx="1"/>
          </p:nvPr>
        </p:nvPicPr>
        <p:blipFill>
          <a:blip r:embed="rId1"/>
          <a:stretch>
            <a:fillRect/>
          </a:stretch>
        </p:blipFill>
        <p:spPr>
          <a:xfrm>
            <a:off x="6795135" y="1130935"/>
            <a:ext cx="3070860" cy="4351655"/>
          </a:xfrm>
          <a:prstGeom prst="rect">
            <a:avLst/>
          </a:prstGeom>
          <a:noFill/>
          <a:ln w="9525">
            <a:noFill/>
          </a:ln>
        </p:spPr>
      </p:pic>
      <p:sp>
        <p:nvSpPr>
          <p:cNvPr id="41989" name="矩形 41988"/>
          <p:cNvSpPr/>
          <p:nvPr/>
        </p:nvSpPr>
        <p:spPr>
          <a:xfrm>
            <a:off x="6401753" y="5597366"/>
            <a:ext cx="3857625" cy="583565"/>
          </a:xfrm>
          <a:prstGeom prst="rect">
            <a:avLst/>
          </a:prstGeom>
          <a:noFill/>
          <a:ln w="9525">
            <a:noFill/>
          </a:ln>
        </p:spPr>
        <p:txBody>
          <a:bodyPr wrap="none" anchor="ctr">
            <a:spAutoFit/>
          </a:bodyPr>
          <a:p>
            <a:r>
              <a:rPr lang="zh-CN" altLang="zh-CN" sz="3200" b="1">
                <a:solidFill>
                  <a:schemeClr val="bg1"/>
                </a:solidFill>
                <a:effectLst>
                  <a:outerShdw blurRad="38100" dist="38100" dir="2700000">
                    <a:srgbClr val="C0C0C0"/>
                  </a:outerShdw>
                </a:effectLst>
                <a:latin typeface="楷体" panose="02010609060101010101" charset="-122"/>
                <a:ea typeface="楷体" panose="02010609060101010101" charset="-122"/>
              </a:rPr>
              <a:t>严复翻译</a:t>
            </a:r>
            <a:r>
              <a:rPr lang="en-US" altLang="zh-CN" sz="3200" b="1">
                <a:solidFill>
                  <a:schemeClr val="bg1"/>
                </a:solidFill>
                <a:effectLst>
                  <a:outerShdw blurRad="38100" dist="38100" dir="2700000">
                    <a:srgbClr val="C0C0C0"/>
                  </a:outerShdw>
                </a:effectLst>
                <a:latin typeface="楷体" panose="02010609060101010101" charset="-122"/>
                <a:ea typeface="楷体" panose="02010609060101010101" charset="-122"/>
              </a:rPr>
              <a:t>《</a:t>
            </a:r>
            <a:r>
              <a:rPr lang="zh-CN" altLang="en-US" sz="3200" b="1">
                <a:solidFill>
                  <a:schemeClr val="bg1"/>
                </a:solidFill>
                <a:effectLst>
                  <a:outerShdw blurRad="38100" dist="38100" dir="2700000">
                    <a:srgbClr val="C0C0C0"/>
                  </a:outerShdw>
                </a:effectLst>
                <a:latin typeface="楷体" panose="02010609060101010101" charset="-122"/>
                <a:ea typeface="楷体" panose="02010609060101010101" charset="-122"/>
              </a:rPr>
              <a:t>天演论</a:t>
            </a:r>
            <a:r>
              <a:rPr lang="en-US" altLang="zh-CN" sz="3200" b="1">
                <a:solidFill>
                  <a:schemeClr val="bg1"/>
                </a:solidFill>
                <a:effectLst>
                  <a:outerShdw blurRad="38100" dist="38100" dir="2700000">
                    <a:srgbClr val="C0C0C0"/>
                  </a:outerShdw>
                </a:effectLst>
                <a:latin typeface="楷体" panose="02010609060101010101" charset="-122"/>
                <a:ea typeface="楷体" panose="02010609060101010101" charset="-122"/>
              </a:rPr>
              <a:t>》</a:t>
            </a:r>
            <a:r>
              <a:rPr lang="en-US" altLang="zh-CN" sz="3200" b="1">
                <a:solidFill>
                  <a:schemeClr val="bg1"/>
                </a:solidFill>
                <a:effectLst>
                  <a:outerShdw blurRad="38100" dist="38100" dir="2700000">
                    <a:srgbClr val="C0C0C0"/>
                  </a:outerShdw>
                </a:effectLst>
                <a:latin typeface="黑体" panose="02010609060101010101" pitchFamily="2" charset="-122"/>
                <a:ea typeface="黑体" panose="02010609060101010101" pitchFamily="2" charset="-122"/>
              </a:rPr>
              <a:t> </a:t>
            </a:r>
            <a:endParaRPr lang="en-US" altLang="zh-CN" sz="3200" b="1">
              <a:solidFill>
                <a:schemeClr val="bg1"/>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grpSp>
        <p:nvGrpSpPr>
          <p:cNvPr id="10" name="组合 9"/>
          <p:cNvGrpSpPr/>
          <p:nvPr/>
        </p:nvGrpSpPr>
        <p:grpSpPr>
          <a:xfrm>
            <a:off x="734060" y="1009650"/>
            <a:ext cx="5365750" cy="5503545"/>
            <a:chOff x="1186" y="1316"/>
            <a:chExt cx="8450" cy="8667"/>
          </a:xfrm>
        </p:grpSpPr>
        <p:grpSp>
          <p:nvGrpSpPr>
            <p:cNvPr id="4" name="组合 3"/>
            <p:cNvGrpSpPr/>
            <p:nvPr/>
          </p:nvGrpSpPr>
          <p:grpSpPr>
            <a:xfrm>
              <a:off x="1186" y="1316"/>
              <a:ext cx="8450" cy="7555"/>
              <a:chOff x="0" y="0"/>
              <a:chExt cx="3379" cy="3022"/>
            </a:xfrm>
            <a:gradFill>
              <a:gsLst>
                <a:gs pos="0">
                  <a:srgbClr val="FECF40"/>
                </a:gs>
                <a:gs pos="100000">
                  <a:srgbClr val="846C21"/>
                </a:gs>
              </a:gsLst>
              <a:lin ang="5400000" scaled="0"/>
            </a:gradFill>
          </p:grpSpPr>
          <p:sp>
            <p:nvSpPr>
              <p:cNvPr id="5" name="椭圆 4"/>
              <p:cNvSpPr/>
              <p:nvPr/>
            </p:nvSpPr>
            <p:spPr>
              <a:xfrm>
                <a:off x="0" y="0"/>
                <a:ext cx="3379" cy="3022"/>
              </a:xfrm>
              <a:prstGeom prst="ellipse">
                <a:avLst/>
              </a:prstGeom>
              <a:solidFill>
                <a:schemeClr val="bg2"/>
              </a:solidFill>
              <a:ln w="9525" cap="flat" cmpd="sng">
                <a:solidFill>
                  <a:schemeClr val="tx1"/>
                </a:solidFill>
                <a:prstDash val="solid"/>
                <a:headEnd type="none" w="med" len="med"/>
                <a:tailEnd type="none" w="med" len="med"/>
              </a:ln>
            </p:spPr>
            <p:txBody>
              <a:bodyPr vert="horz" wrap="none" anchor="ctr"/>
              <a:p>
                <a:pPr algn="ctr"/>
                <a:endParaRPr lang="en-US" altLang="zh-CN" b="1">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endParaRPr>
              </a:p>
              <a:p>
                <a:pPr algn="ctr"/>
                <a:endParaRPr lang="en-US" altLang="zh-CN" sz="2800" b="1">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6" name="文本框 5"/>
              <p:cNvSpPr txBox="1"/>
              <p:nvPr/>
            </p:nvSpPr>
            <p:spPr>
              <a:xfrm>
                <a:off x="108" y="985"/>
                <a:ext cx="415" cy="833"/>
              </a:xfrm>
              <a:prstGeom prst="rect">
                <a:avLst/>
              </a:prstGeom>
              <a:solidFill>
                <a:schemeClr val="bg2"/>
              </a:solidFill>
              <a:ln w="9525">
                <a:noFill/>
              </a:ln>
            </p:spPr>
            <p:txBody>
              <a:bodyPr vert="horz" wrap="square" anchor="t">
                <a:spAutoFit/>
              </a:bodyPr>
              <a:p>
                <a:r>
                  <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禽</a:t>
                </a:r>
                <a:endPar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a:p>
                <a:r>
                  <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兽</a:t>
                </a:r>
                <a:endPar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7" name="文本框 6"/>
              <p:cNvSpPr txBox="1"/>
              <p:nvPr/>
            </p:nvSpPr>
            <p:spPr>
              <a:xfrm>
                <a:off x="1352" y="57"/>
                <a:ext cx="758" cy="445"/>
              </a:xfrm>
              <a:prstGeom prst="rect">
                <a:avLst/>
              </a:prstGeom>
              <a:solidFill>
                <a:schemeClr val="bg2"/>
              </a:solidFill>
              <a:ln w="9525">
                <a:noFill/>
              </a:ln>
            </p:spPr>
            <p:txBody>
              <a:bodyPr vert="horz" wrap="none" anchor="t">
                <a:spAutoFit/>
              </a:bodyPr>
              <a:p>
                <a:r>
                  <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禽兽</a:t>
                </a:r>
                <a:endPar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8" name="文本框 7"/>
              <p:cNvSpPr txBox="1"/>
              <p:nvPr/>
            </p:nvSpPr>
            <p:spPr>
              <a:xfrm>
                <a:off x="2826" y="1004"/>
                <a:ext cx="401" cy="833"/>
              </a:xfrm>
              <a:prstGeom prst="rect">
                <a:avLst/>
              </a:prstGeom>
              <a:solidFill>
                <a:schemeClr val="bg2"/>
              </a:solidFill>
              <a:ln w="9525">
                <a:noFill/>
              </a:ln>
            </p:spPr>
            <p:txBody>
              <a:bodyPr vert="horz" wrap="square" anchor="t">
                <a:spAutoFit/>
              </a:bodyPr>
              <a:p>
                <a:r>
                  <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禽</a:t>
                </a:r>
                <a:endPar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a:p>
                <a:r>
                  <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兽</a:t>
                </a:r>
                <a:endPar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9" name="文本框 8"/>
              <p:cNvSpPr txBox="1"/>
              <p:nvPr/>
            </p:nvSpPr>
            <p:spPr>
              <a:xfrm>
                <a:off x="1247" y="2540"/>
                <a:ext cx="758" cy="445"/>
              </a:xfrm>
              <a:prstGeom prst="rect">
                <a:avLst/>
              </a:prstGeom>
              <a:solidFill>
                <a:schemeClr val="bg2"/>
              </a:solidFill>
              <a:ln w="9525">
                <a:noFill/>
              </a:ln>
            </p:spPr>
            <p:txBody>
              <a:bodyPr vert="horz" wrap="none" anchor="t">
                <a:spAutoFit/>
              </a:bodyPr>
              <a:p>
                <a:r>
                  <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rPr>
                  <a:t>禽兽</a:t>
                </a:r>
                <a:endParaRPr lang="zh-CN" altLang="en-US" sz="4000" b="1">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endParaRPr>
              </a:p>
            </p:txBody>
          </p:sp>
        </p:grpSp>
        <p:sp>
          <p:nvSpPr>
            <p:cNvPr id="9225" name="椭圆 9224"/>
            <p:cNvSpPr/>
            <p:nvPr/>
          </p:nvSpPr>
          <p:spPr>
            <a:xfrm>
              <a:off x="2766" y="2572"/>
              <a:ext cx="5290" cy="5195"/>
            </a:xfrm>
            <a:prstGeom prst="ellipse">
              <a:avLst/>
            </a:prstGeom>
            <a:gradFill>
              <a:gsLst>
                <a:gs pos="0">
                  <a:srgbClr val="007BD3"/>
                </a:gs>
                <a:gs pos="100000">
                  <a:srgbClr val="034373"/>
                </a:gs>
              </a:gsLst>
              <a:lin ang="5400000" scaled="0"/>
            </a:gradFill>
            <a:ln w="9525" cap="flat" cmpd="sng">
              <a:solidFill>
                <a:schemeClr val="tx1"/>
              </a:solidFill>
              <a:prstDash val="solid"/>
              <a:headEnd type="none" w="med" len="med"/>
              <a:tailEnd type="none" w="med" len="med"/>
            </a:ln>
          </p:spPr>
          <p:txBody>
            <a:bodyPr vert="horz" wrap="none" anchor="ctr"/>
            <a:p>
              <a:pPr algn="ctr"/>
              <a:endParaRPr sz="2800" b="1">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9226" name="文本框 9225"/>
            <p:cNvSpPr txBox="1"/>
            <p:nvPr/>
          </p:nvSpPr>
          <p:spPr>
            <a:xfrm>
              <a:off x="4808" y="2564"/>
              <a:ext cx="1079" cy="1015"/>
            </a:xfrm>
            <a:prstGeom prst="rect">
              <a:avLst/>
            </a:prstGeom>
            <a:noFill/>
            <a:ln w="9525">
              <a:noFill/>
            </a:ln>
          </p:spPr>
          <p:txBody>
            <a:bodyPr vert="horz" wrap="square" anchor="t">
              <a:spAutoFit/>
            </a:bodyPr>
            <a:p>
              <a:r>
                <a:rPr lang="zh-CN" altLang="en-US" sz="3600" b="1" dirty="0">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rPr>
                <a:t>胡</a:t>
              </a:r>
              <a:endParaRPr lang="zh-CN" altLang="en-US" sz="3600" b="1" dirty="0">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9227" name="文本框 9226"/>
            <p:cNvSpPr txBox="1"/>
            <p:nvPr/>
          </p:nvSpPr>
          <p:spPr>
            <a:xfrm>
              <a:off x="6959" y="4619"/>
              <a:ext cx="1012" cy="1015"/>
            </a:xfrm>
            <a:prstGeom prst="rect">
              <a:avLst/>
            </a:prstGeom>
            <a:noFill/>
            <a:ln w="9525">
              <a:noFill/>
            </a:ln>
          </p:spPr>
          <p:txBody>
            <a:bodyPr vert="horz" wrap="none" anchor="t">
              <a:spAutoFit/>
            </a:bodyPr>
            <a:p>
              <a:r>
                <a:rPr lang="zh-CN" altLang="en-US" sz="3600" b="1">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rPr>
                <a:t>夷</a:t>
              </a:r>
              <a:endParaRPr lang="zh-CN" altLang="en-US" sz="3600" b="1">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9228" name="文本框 9227"/>
            <p:cNvSpPr txBox="1"/>
            <p:nvPr/>
          </p:nvSpPr>
          <p:spPr>
            <a:xfrm>
              <a:off x="4808" y="6534"/>
              <a:ext cx="1012" cy="1015"/>
            </a:xfrm>
            <a:prstGeom prst="rect">
              <a:avLst/>
            </a:prstGeom>
            <a:noFill/>
            <a:ln w="9525">
              <a:noFill/>
            </a:ln>
          </p:spPr>
          <p:txBody>
            <a:bodyPr vert="horz" wrap="none" anchor="t">
              <a:spAutoFit/>
            </a:bodyPr>
            <a:p>
              <a:r>
                <a:rPr lang="zh-CN" altLang="en-US" sz="3600" b="1">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rPr>
                <a:t>蛮</a:t>
              </a:r>
              <a:endParaRPr lang="zh-CN" altLang="en-US" sz="3600" b="1">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9229" name="文本框 9228"/>
            <p:cNvSpPr txBox="1"/>
            <p:nvPr/>
          </p:nvSpPr>
          <p:spPr>
            <a:xfrm>
              <a:off x="2816" y="4499"/>
              <a:ext cx="1012" cy="1015"/>
            </a:xfrm>
            <a:prstGeom prst="rect">
              <a:avLst/>
            </a:prstGeom>
            <a:noFill/>
            <a:ln w="9525">
              <a:noFill/>
            </a:ln>
          </p:spPr>
          <p:txBody>
            <a:bodyPr vert="horz" wrap="none" anchor="t">
              <a:spAutoFit/>
            </a:bodyPr>
            <a:p>
              <a:r>
                <a:rPr lang="zh-CN" altLang="en-US" sz="3600" b="1">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rPr>
                <a:t>戎</a:t>
              </a:r>
              <a:endParaRPr lang="zh-CN" altLang="en-US" sz="3600" b="1">
                <a:solidFill>
                  <a:schemeClr val="bg1"/>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9230" name="椭圆 9229"/>
            <p:cNvSpPr/>
            <p:nvPr/>
          </p:nvSpPr>
          <p:spPr>
            <a:xfrm>
              <a:off x="3928" y="3596"/>
              <a:ext cx="3175" cy="3060"/>
            </a:xfrm>
            <a:prstGeom prst="ellipse">
              <a:avLst/>
            </a:prstGeom>
            <a:gradFill>
              <a:gsLst>
                <a:gs pos="0">
                  <a:srgbClr val="FE4444"/>
                </a:gs>
                <a:gs pos="100000">
                  <a:srgbClr val="832B2B"/>
                </a:gs>
              </a:gsLst>
              <a:lin ang="5400000" scaled="0"/>
            </a:gradFill>
            <a:ln w="9525" cap="flat" cmpd="sng">
              <a:solidFill>
                <a:schemeClr val="tx1"/>
              </a:solidFill>
              <a:prstDash val="solid"/>
              <a:headEnd type="none" w="med" len="med"/>
              <a:tailEnd type="none" w="med" len="med"/>
            </a:ln>
          </p:spPr>
          <p:txBody>
            <a:bodyPr vert="horz" wrap="none" anchor="ctr"/>
            <a:p>
              <a:pPr algn="ctr"/>
              <a:endParaRPr sz="2800" b="1">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9231" name="文本框 9230"/>
            <p:cNvSpPr txBox="1"/>
            <p:nvPr/>
          </p:nvSpPr>
          <p:spPr>
            <a:xfrm>
              <a:off x="4126" y="4266"/>
              <a:ext cx="2698" cy="1598"/>
            </a:xfrm>
            <a:prstGeom prst="rect">
              <a:avLst/>
            </a:prstGeom>
            <a:noFill/>
            <a:ln w="9525">
              <a:noFill/>
            </a:ln>
          </p:spPr>
          <p:txBody>
            <a:bodyPr vert="horz" wrap="none" anchor="t">
              <a:spAutoFit/>
            </a:bodyPr>
            <a:p>
              <a:r>
                <a:rPr lang="zh-CN" altLang="en-US" sz="6000" b="1">
                  <a:solidFill>
                    <a:srgbClr val="FFFF00"/>
                  </a:solidFill>
                  <a:effectLst>
                    <a:outerShdw blurRad="38100" dist="38100" dir="2700000">
                      <a:srgbClr val="C0C0C0"/>
                    </a:outerShdw>
                  </a:effectLst>
                  <a:latin typeface="Arial" panose="020B0604020202020204" pitchFamily="34" charset="0"/>
                  <a:ea typeface="黑体" panose="02010609060101010101" pitchFamily="2" charset="-122"/>
                </a:rPr>
                <a:t>中国</a:t>
              </a:r>
              <a:endParaRPr lang="zh-CN" altLang="en-US" sz="6000" b="1">
                <a:solidFill>
                  <a:srgbClr val="FFFF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1" name="文本框 10"/>
            <p:cNvSpPr txBox="1"/>
            <p:nvPr/>
          </p:nvSpPr>
          <p:spPr>
            <a:xfrm>
              <a:off x="2686" y="8871"/>
              <a:ext cx="5112" cy="1113"/>
            </a:xfrm>
            <a:prstGeom prst="rect">
              <a:avLst/>
            </a:prstGeom>
            <a:noFill/>
          </p:spPr>
          <p:txBody>
            <a:bodyPr wrap="none" rtlCol="0">
              <a:spAutoFit/>
            </a:bodyPr>
            <a:p>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rPr>
                <a:t>传统夷夏观念</a:t>
              </a:r>
              <a:endPar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2" name="文本框 11"/>
            <p:cNvSpPr txBox="1"/>
            <p:nvPr/>
          </p:nvSpPr>
          <p:spPr>
            <a:xfrm>
              <a:off x="3098" y="8871"/>
              <a:ext cx="4626" cy="1016"/>
            </a:xfrm>
            <a:prstGeom prst="rect">
              <a:avLst/>
            </a:prstGeom>
            <a:noFill/>
          </p:spPr>
          <p:txBody>
            <a:bodyPr wrap="none" rtlCol="0">
              <a:spAutoFit/>
            </a:bodyPr>
            <a:p>
              <a:r>
                <a:rPr lang="zh-CN" altLang="en-US" sz="3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传统夷夏观念</a:t>
              </a:r>
              <a:endParaRPr lang="zh-CN" altLang="en-US" sz="3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8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41987" name="图片 41986"/>
          <p:cNvPicPr>
            <a:picLocks noChangeAspect="1"/>
          </p:cNvPicPr>
          <p:nvPr/>
        </p:nvPicPr>
        <p:blipFill>
          <a:blip r:embed="rId1"/>
          <a:stretch>
            <a:fillRect/>
          </a:stretch>
        </p:blipFill>
        <p:spPr>
          <a:xfrm>
            <a:off x="31750" y="63500"/>
            <a:ext cx="1939925" cy="2761615"/>
          </a:xfrm>
          <a:prstGeom prst="rect">
            <a:avLst/>
          </a:prstGeom>
          <a:noFill/>
          <a:ln w="9525">
            <a:noFill/>
          </a:ln>
        </p:spPr>
      </p:pic>
      <p:sp>
        <p:nvSpPr>
          <p:cNvPr id="43010" name="矩形 43009"/>
          <p:cNvSpPr/>
          <p:nvPr/>
        </p:nvSpPr>
        <p:spPr>
          <a:xfrm>
            <a:off x="1971675" y="719455"/>
            <a:ext cx="9873615" cy="5418455"/>
          </a:xfrm>
          <a:prstGeom prst="rect">
            <a:avLst/>
          </a:prstGeom>
          <a:noFill/>
          <a:ln w="9525">
            <a:noFill/>
          </a:ln>
        </p:spPr>
        <p:txBody>
          <a:bodyPr wrap="square">
            <a:spAutoFit/>
          </a:bodyPr>
          <a:p>
            <a:pPr>
              <a:lnSpc>
                <a:spcPct val="110000"/>
              </a:lnSpc>
            </a:pPr>
            <a:r>
              <a:rPr lang="zh-CN" altLang="en-US" sz="2700" b="1" dirty="0">
                <a:solidFill>
                  <a:schemeClr val="bg1"/>
                </a:solidFill>
                <a:effectLst>
                  <a:outerShdw blurRad="38100" dist="38100" dir="2700000">
                    <a:srgbClr val="C0C0C0"/>
                  </a:outerShdw>
                </a:effectLst>
                <a:latin typeface="楷体_GB2312" pitchFamily="1" charset="-122"/>
                <a:ea typeface="楷体_GB2312" pitchFamily="1" charset="-122"/>
              </a:rPr>
              <a:t>　　</a:t>
            </a:r>
            <a:r>
              <a:rPr lang="zh-CN" altLang="en-US" sz="3200" b="1" dirty="0">
                <a:solidFill>
                  <a:schemeClr val="bg1"/>
                </a:solidFill>
                <a:effectLst>
                  <a:outerShdw blurRad="38100" dist="38100" dir="2700000">
                    <a:srgbClr val="C0C0C0"/>
                  </a:outerShdw>
                </a:effectLst>
                <a:latin typeface="楷体_GB2312" pitchFamily="1" charset="-122"/>
                <a:ea typeface="楷体_GB2312" pitchFamily="1" charset="-122"/>
              </a:rPr>
              <a:t> </a:t>
            </a:r>
            <a:r>
              <a:rPr lang="zh-CN" altLang="en-US" sz="3200" b="1" dirty="0">
                <a:solidFill>
                  <a:srgbClr val="FFFF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胡适</a:t>
            </a:r>
            <a:r>
              <a:rPr lang="zh-CN" altLang="en-US" sz="32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多年后回忆道：“《天演论》出版之后，短短几年，便风行全国，竟作为中学生读物。‘</a:t>
            </a:r>
            <a:r>
              <a:rPr lang="zh-CN" altLang="en-US" sz="3200" b="1" dirty="0">
                <a:solidFill>
                  <a:srgbClr val="FFFF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优胜劣汰，适者生存</a:t>
            </a:r>
            <a:r>
              <a:rPr lang="zh-CN" altLang="en-US" sz="32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’无疑是当头棒喝。几年中这种思想像野火一样，燃烧着许多少年的心和血。‘</a:t>
            </a:r>
            <a:r>
              <a:rPr lang="zh-CN" altLang="en-US" sz="3200" b="1" dirty="0">
                <a:solidFill>
                  <a:srgbClr val="FFFF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天演’、‘物竞’、‘淘汰’、‘天择’</a:t>
            </a:r>
            <a:r>
              <a:rPr lang="zh-CN" altLang="en-US" sz="32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等等术语都渐渐成报纸文章的熟话，渐渐成一班爱国志士的‘口头禅’。还有许多人爱用做自己或儿女名字。我有两个同学，一个叫</a:t>
            </a:r>
            <a:r>
              <a:rPr lang="zh-CN" altLang="en-US" sz="3200" b="1" dirty="0">
                <a:solidFill>
                  <a:srgbClr val="FFFF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孙竞存</a:t>
            </a:r>
            <a:r>
              <a:rPr lang="zh-CN" altLang="en-US" sz="32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，一个叫</a:t>
            </a:r>
            <a:r>
              <a:rPr lang="zh-CN" altLang="en-US" sz="3200" b="1" dirty="0">
                <a:solidFill>
                  <a:srgbClr val="FFFF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梅天择</a:t>
            </a:r>
            <a:r>
              <a:rPr lang="zh-CN" altLang="en-US" sz="32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。我自己的名字也是这种风气底下的纪念品。”</a:t>
            </a:r>
            <a:endParaRPr lang="zh-CN" altLang="en-US" sz="29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endParaRPr>
          </a:p>
          <a:p>
            <a:pPr>
              <a:lnSpc>
                <a:spcPct val="110000"/>
              </a:lnSpc>
            </a:pPr>
            <a:r>
              <a:rPr lang="zh-CN" altLang="en-US" sz="27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rPr>
              <a:t>　　　　　　　             ——刘悦斌《戊戌维新运动史话》</a:t>
            </a:r>
            <a:endParaRPr lang="zh-CN" altLang="en-US" sz="2700" b="1" dirty="0">
              <a:solidFill>
                <a:schemeClr val="bg1"/>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00" name="文本框 99"/>
          <p:cNvSpPr txBox="1"/>
          <p:nvPr/>
        </p:nvSpPr>
        <p:spPr>
          <a:xfrm>
            <a:off x="480695" y="740410"/>
            <a:ext cx="11229975" cy="3692525"/>
          </a:xfrm>
          <a:prstGeom prst="rect">
            <a:avLst/>
          </a:prstGeom>
          <a:noFill/>
          <a:ln w="9525">
            <a:noFill/>
          </a:ln>
        </p:spPr>
        <p:txBody>
          <a:bodyPr wrap="square">
            <a:spAutoFit/>
          </a:bodyPr>
          <a:p>
            <a:pPr indent="266700"/>
            <a:r>
              <a:rPr lang="en-US" altLang="zh-CN"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从斯宾塞的</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社会有机体论</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出发，严复认为：国家要富强，基础在</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国民</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，国民的智慧、德行、体力正是国家富强的最根本的因素。</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血的教训</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使各派知识分子开始侧重于从社会变革的主体——</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国民</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的身上探究国家盛衰的原因，开始试图</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从下而上</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挽救中国的危亡。1899年秋梁启超正式提出“</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国民</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”一词，并指出当前世界竞争，已非昔日之“</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国家</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”竞争，而是</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万众一心、全民族动员</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的</a:t>
            </a:r>
            <a:r>
              <a:rPr lang="zh-CN"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国民</a:t>
            </a:r>
            <a:r>
              <a:rPr 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竞争。</a:t>
            </a:r>
            <a:r>
              <a:rPr lang="zh-CN"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——郑大华《中国近代思想脉络中的民族主义》</a:t>
            </a:r>
            <a:endParaRPr lang="zh-CN" altLang="en-US" sz="24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587375" y="4734560"/>
            <a:ext cx="11017885" cy="1673225"/>
          </a:xfrm>
          <a:prstGeom prst="rect">
            <a:avLst/>
          </a:prstGeom>
          <a:noFill/>
        </p:spPr>
        <p:txBody>
          <a:bodyPr wrap="square" rtlCol="0" anchor="t">
            <a:spAutoFit/>
          </a:bodyPr>
          <a:p>
            <a:pPr marL="0" indent="0" fontAlgn="auto">
              <a:lnSpc>
                <a:spcPct val="90000"/>
              </a:lnSpc>
              <a:buNone/>
            </a:pPr>
            <a:r>
              <a:rPr lang="en-US" altLang="zh-CN" sz="29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3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3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时间里纷纷兴起的</a:t>
            </a:r>
            <a:r>
              <a:rPr lang="zh-CN" altLang="en-US" sz="30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学会</a:t>
            </a:r>
            <a:r>
              <a:rPr lang="zh-CN" altLang="en-US" sz="3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，使习惯于一家一户的中国人看到了</a:t>
            </a:r>
            <a:r>
              <a:rPr lang="en-US" altLang="zh-CN" sz="3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0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群</a:t>
            </a:r>
            <a:r>
              <a:rPr lang="en-US" altLang="zh-CN" sz="3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的形式和力量。 </a:t>
            </a:r>
            <a:r>
              <a:rPr lang="zh-CN" altLang="en-US" sz="29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29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gn="r" fontAlgn="auto">
              <a:lnSpc>
                <a:spcPct val="90000"/>
              </a:lnSpc>
              <a:buNone/>
            </a:pPr>
            <a:r>
              <a:rPr lang="en-US" altLang="zh-CN" sz="2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sz="2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indent="0" algn="l" fontAlgn="auto">
              <a:lnSpc>
                <a:spcPct val="110000"/>
              </a:lnSpc>
              <a:buNone/>
            </a:pP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8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28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玉璋</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文本框 1"/>
          <p:cNvSpPr txBox="1"/>
          <p:nvPr/>
        </p:nvSpPr>
        <p:spPr>
          <a:xfrm>
            <a:off x="1925320" y="1721485"/>
            <a:ext cx="9119870" cy="3415030"/>
          </a:xfrm>
          <a:prstGeom prst="rect">
            <a:avLst/>
          </a:prstGeom>
          <a:noFill/>
        </p:spPr>
        <p:txBody>
          <a:bodyPr wrap="square" rtlCol="0" anchor="t">
            <a:spAutoFit/>
          </a:bodyPr>
          <a:p>
            <a:pPr lvl="0"/>
            <a:r>
              <a:rPr lang="zh-CN" altLang="en-US" sz="3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进度</a:t>
            </a:r>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：避免沦为殖民地；</a:t>
            </a:r>
            <a:endPar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积累经验教训；</a:t>
            </a:r>
            <a:endPar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深化救亡图存</a:t>
            </a:r>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zh-CN" sz="3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国民、国家</a:t>
            </a:r>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a:r>
              <a:rPr lang="zh-CN" altLang="en-US" sz="3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广度</a:t>
            </a:r>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：从</a:t>
            </a:r>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个体</a:t>
            </a:r>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自觉到</a:t>
            </a:r>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群体</a:t>
            </a:r>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自觉；</a:t>
            </a:r>
            <a:endPar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a:r>
              <a:rPr lang="zh-CN" altLang="en-US" sz="3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深度</a:t>
            </a:r>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：刺激民族觉醒、激发理性爱国；</a:t>
            </a:r>
            <a:endPar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开阔世界视野、促进思想解放</a:t>
            </a:r>
            <a:r>
              <a:rPr lang="zh-CN" altLang="en-US" sz="28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endParaRPr lang="en-US" altLang="zh-CN" sz="28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7" name="标题 3"/>
          <p:cNvSpPr>
            <a:spLocks noGrp="1"/>
          </p:cNvSpPr>
          <p:nvPr/>
        </p:nvSpPr>
        <p:spPr>
          <a:xfrm>
            <a:off x="4287520" y="377825"/>
            <a:ext cx="2767330" cy="1043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00000"/>
              </a:lnSpc>
              <a:buClrTx/>
              <a:buSzTx/>
              <a:buFontTx/>
            </a:pPr>
            <a:r>
              <a:rPr lang="en-US" altLang="zh-CN" sz="32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rPr>
              <a:t> </a:t>
            </a:r>
            <a:r>
              <a:rPr lang="zh-CN" altLang="en-US" sz="40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rPr>
              <a:t>小莉解读</a:t>
            </a:r>
            <a:endParaRPr lang="zh-CN" altLang="en-US" sz="4000" b="1" spc="200" dirty="0">
              <a:solidFill>
                <a:schemeClr val="bg1"/>
              </a:solidFill>
              <a:effectLst>
                <a:outerShdw blurRad="38100" dist="38100" dir="2700000" algn="tl">
                  <a:srgbClr val="000000">
                    <a:alpha val="43137"/>
                  </a:srgbClr>
                </a:outerShdw>
              </a:effectLst>
              <a:uFillTx/>
              <a:latin typeface="方正粗黑宋简体" panose="02000000000000000000" pitchFamily="2" charset="-122"/>
              <a:ea typeface="方正粗黑宋简体" panose="02000000000000000000" pitchFamily="2" charset="-122"/>
            </a:endParaRPr>
          </a:p>
        </p:txBody>
      </p:sp>
      <p:pic>
        <p:nvPicPr>
          <p:cNvPr id="70" name="图片 69" descr="eeb7dcbd-e042-4f12-94e0-023f4b957ad1.jpg"/>
          <p:cNvPicPr>
            <a:picLocks noChangeAspect="1"/>
          </p:cNvPicPr>
          <p:nvPr/>
        </p:nvPicPr>
        <p:blipFill>
          <a:blip r:embed="rId1" cstate="print">
            <a:clrChange>
              <a:clrFrom>
                <a:srgbClr val="FFFFFF"/>
              </a:clrFrom>
              <a:clrTo>
                <a:srgbClr val="FFFFFF">
                  <a:alpha val="0"/>
                </a:srgbClr>
              </a:clrTo>
            </a:clrChange>
          </a:blip>
          <a:stretch>
            <a:fillRect/>
          </a:stretch>
        </p:blipFill>
        <p:spPr>
          <a:xfrm>
            <a:off x="3357880" y="479425"/>
            <a:ext cx="709295" cy="839470"/>
          </a:xfrm>
          <a:prstGeom prst="rect">
            <a:avLst/>
          </a:prstGeom>
        </p:spPr>
      </p:pic>
      <p:cxnSp>
        <p:nvCxnSpPr>
          <p:cNvPr id="9" name="直接连接符 8"/>
          <p:cNvCxnSpPr/>
          <p:nvPr/>
        </p:nvCxnSpPr>
        <p:spPr>
          <a:xfrm flipV="1">
            <a:off x="4287520" y="1271905"/>
            <a:ext cx="2577465" cy="6350"/>
          </a:xfrm>
          <a:prstGeom prst="line">
            <a:avLst/>
          </a:prstGeom>
        </p:spPr>
        <p:style>
          <a:lnRef idx="1">
            <a:schemeClr val="accent4"/>
          </a:lnRef>
          <a:fillRef idx="0">
            <a:schemeClr val="accent4"/>
          </a:fillRef>
          <a:effectRef idx="0">
            <a:schemeClr val="accent4"/>
          </a:effectRef>
          <a:fontRef idx="minor">
            <a:schemeClr val="tx1"/>
          </a:fontRef>
        </p:style>
      </p:cxnSp>
      <p:sp>
        <p:nvSpPr>
          <p:cNvPr id="4" name="文本框 3"/>
          <p:cNvSpPr txBox="1"/>
          <p:nvPr/>
        </p:nvSpPr>
        <p:spPr>
          <a:xfrm>
            <a:off x="852805" y="1444625"/>
            <a:ext cx="526415" cy="3969385"/>
          </a:xfrm>
          <a:prstGeom prst="rect">
            <a:avLst/>
          </a:prstGeom>
          <a:noFill/>
        </p:spPr>
        <p:txBody>
          <a:bodyPr wrap="square" rtlCol="0">
            <a:spAutoFit/>
          </a:bodyPr>
          <a:p>
            <a:r>
              <a:rPr lang="zh-CN"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推动中国</a:t>
            </a:r>
            <a:r>
              <a:rPr lang="zh-CN" altLang="zh-CN" sz="3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近代化</a:t>
            </a:r>
            <a:endParaRPr lang="zh-CN"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文本框 5"/>
          <p:cNvSpPr txBox="1"/>
          <p:nvPr/>
        </p:nvSpPr>
        <p:spPr>
          <a:xfrm>
            <a:off x="5842000" y="3238500"/>
            <a:ext cx="640080" cy="368300"/>
          </a:xfrm>
          <a:prstGeom prst="rect">
            <a:avLst/>
          </a:prstGeom>
          <a:noFill/>
        </p:spPr>
        <p:txBody>
          <a:bodyPr wrap="none" rtlCol="0" anchor="t">
            <a:spAutoFit/>
          </a:bodyPr>
          <a:p>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sp>
        <p:nvSpPr>
          <p:cNvPr id="10" name="左大括号 9"/>
          <p:cNvSpPr/>
          <p:nvPr/>
        </p:nvSpPr>
        <p:spPr>
          <a:xfrm>
            <a:off x="1552575" y="1721485"/>
            <a:ext cx="372110" cy="30956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pic>
        <p:nvPicPr>
          <p:cNvPr id="3" name="Picture 2" descr="C:\Users\Administrator\Desktop\自创.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 y="-45085"/>
            <a:ext cx="12094210" cy="694817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160" y="-331643"/>
            <a:ext cx="8069179" cy="8069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4" name="图片 3" descr="图片1"/>
          <p:cNvPicPr>
            <a:picLocks noChangeAspect="1"/>
          </p:cNvPicPr>
          <p:nvPr/>
        </p:nvPicPr>
        <p:blipFill>
          <a:blip r:embed="rId1"/>
          <a:stretch>
            <a:fillRect/>
          </a:stretch>
        </p:blipFill>
        <p:spPr>
          <a:xfrm>
            <a:off x="-155575" y="-2066290"/>
            <a:ext cx="12278360" cy="86868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p:spPr>
      </p:pic>
      <p:sp>
        <p:nvSpPr>
          <p:cNvPr id="5" name="矩形 4"/>
          <p:cNvSpPr/>
          <p:nvPr/>
        </p:nvSpPr>
        <p:spPr>
          <a:xfrm>
            <a:off x="-224155" y="-102235"/>
            <a:ext cx="12346940" cy="706183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endParaRPr>
          </a:p>
        </p:txBody>
      </p:sp>
      <p:sp>
        <p:nvSpPr>
          <p:cNvPr id="6" name="文本框 5"/>
          <p:cNvSpPr txBox="1"/>
          <p:nvPr/>
        </p:nvSpPr>
        <p:spPr>
          <a:xfrm>
            <a:off x="-154940" y="1159510"/>
            <a:ext cx="2672080" cy="521970"/>
          </a:xfrm>
          <a:prstGeom prst="rect">
            <a:avLst/>
          </a:prstGeom>
          <a:noFill/>
        </p:spPr>
        <p:txBody>
          <a:bodyPr wrap="none" rtlCol="0">
            <a:spAutoFit/>
          </a:bodyPr>
          <a:p>
            <a:r>
              <a:rPr lang="zh-CN" altLang="en-US" sz="2800" b="1">
                <a:solidFill>
                  <a:schemeClr val="bg1"/>
                </a:solidFill>
                <a:effectLst>
                  <a:outerShdw blurRad="38100" dist="38100" dir="2700000" algn="tl">
                    <a:srgbClr val="000000">
                      <a:alpha val="43137"/>
                    </a:srgbClr>
                  </a:outerShdw>
                </a:effectLst>
              </a:rPr>
              <a:t>千年格局的</a:t>
            </a:r>
            <a:r>
              <a:rPr lang="zh-CN" altLang="en-US" sz="2800" b="1">
                <a:solidFill>
                  <a:srgbClr val="FFFF00"/>
                </a:solidFill>
                <a:effectLst>
                  <a:outerShdw blurRad="38100" dist="38100" dir="2700000" algn="tl">
                    <a:srgbClr val="000000">
                      <a:alpha val="43137"/>
                    </a:srgbClr>
                  </a:outerShdw>
                </a:effectLst>
              </a:rPr>
              <a:t>巨变</a:t>
            </a:r>
            <a:endParaRPr lang="zh-CN" altLang="en-US" sz="2800" b="1">
              <a:solidFill>
                <a:srgbClr val="FFFF00"/>
              </a:solidFill>
              <a:effectLst>
                <a:outerShdw blurRad="38100" dist="38100" dir="2700000" algn="tl">
                  <a:srgbClr val="000000">
                    <a:alpha val="43137"/>
                  </a:srgbClr>
                </a:outerShdw>
              </a:effectLst>
            </a:endParaRPr>
          </a:p>
        </p:txBody>
      </p:sp>
      <p:sp>
        <p:nvSpPr>
          <p:cNvPr id="7" name="文本框 6"/>
          <p:cNvSpPr txBox="1"/>
          <p:nvPr/>
        </p:nvSpPr>
        <p:spPr>
          <a:xfrm>
            <a:off x="9432290" y="1159510"/>
            <a:ext cx="2672080" cy="521970"/>
          </a:xfrm>
          <a:prstGeom prst="rect">
            <a:avLst/>
          </a:prstGeom>
          <a:noFill/>
        </p:spPr>
        <p:txBody>
          <a:bodyPr wrap="none" rtlCol="0">
            <a:spAutoFit/>
          </a:bodyPr>
          <a:p>
            <a:r>
              <a:rPr lang="zh-CN" altLang="en-US" sz="2800" b="1">
                <a:solidFill>
                  <a:schemeClr val="bg1"/>
                </a:solidFill>
                <a:effectLst>
                  <a:outerShdw blurRad="38100" dist="38100" dir="2700000" algn="tl">
                    <a:srgbClr val="000000">
                      <a:alpha val="43137"/>
                    </a:srgbClr>
                  </a:outerShdw>
                </a:effectLst>
              </a:rPr>
              <a:t>国家</a:t>
            </a:r>
            <a:r>
              <a:rPr lang="zh-CN" altLang="en-US" sz="2800" b="1">
                <a:solidFill>
                  <a:srgbClr val="FFFF00"/>
                </a:solidFill>
                <a:effectLst>
                  <a:outerShdw blurRad="38100" dist="38100" dir="2700000" algn="tl">
                    <a:srgbClr val="000000">
                      <a:alpha val="43137"/>
                    </a:srgbClr>
                  </a:outerShdw>
                </a:effectLst>
              </a:rPr>
              <a:t>出路</a:t>
            </a:r>
            <a:r>
              <a:rPr lang="zh-CN" altLang="en-US" sz="2800" b="1">
                <a:solidFill>
                  <a:schemeClr val="bg1"/>
                </a:solidFill>
                <a:effectLst>
                  <a:outerShdw blurRad="38100" dist="38100" dir="2700000" algn="tl">
                    <a:srgbClr val="000000">
                      <a:alpha val="43137"/>
                    </a:srgbClr>
                  </a:outerShdw>
                </a:effectLst>
              </a:rPr>
              <a:t>的探索</a:t>
            </a:r>
            <a:endParaRPr lang="zh-CN" altLang="en-US" sz="2800" b="1">
              <a:solidFill>
                <a:schemeClr val="bg1"/>
              </a:solidFill>
              <a:effectLst>
                <a:outerShdw blurRad="38100" dist="38100" dir="2700000" algn="tl">
                  <a:srgbClr val="000000">
                    <a:alpha val="43137"/>
                  </a:srgbClr>
                </a:outerShdw>
              </a:effectLst>
            </a:endParaRPr>
          </a:p>
        </p:txBody>
      </p:sp>
      <p:sp>
        <p:nvSpPr>
          <p:cNvPr id="13" name="文本框 12"/>
          <p:cNvSpPr txBox="1"/>
          <p:nvPr/>
        </p:nvSpPr>
        <p:spPr>
          <a:xfrm>
            <a:off x="3227070" y="1681480"/>
            <a:ext cx="2679700" cy="583565"/>
          </a:xfrm>
          <a:prstGeom prst="rect">
            <a:avLst/>
          </a:prstGeom>
          <a:noFill/>
        </p:spPr>
        <p:txBody>
          <a:bodyPr wrap="none" rtlCol="0">
            <a:spAutoFit/>
          </a:bodyPr>
          <a:p>
            <a:r>
              <a:rPr lang="en-US" altLang="zh-CN" sz="3200" b="1">
                <a:solidFill>
                  <a:srgbClr val="FFFF00"/>
                </a:solidFill>
                <a:effectLst>
                  <a:outerShdw blurRad="38100" dist="38100" dir="2700000" algn="tl">
                    <a:srgbClr val="000000">
                      <a:alpha val="43137"/>
                    </a:srgbClr>
                  </a:outerShdw>
                </a:effectLst>
              </a:rPr>
              <a:t>1895——1900</a:t>
            </a:r>
            <a:r>
              <a:rPr lang="en-US" altLang="zh-CN">
                <a:effectLst>
                  <a:outerShdw blurRad="38100" dist="38100" dir="2700000" algn="tl">
                    <a:srgbClr val="000000">
                      <a:alpha val="43137"/>
                    </a:srgbClr>
                  </a:outerShdw>
                </a:effectLst>
              </a:rPr>
              <a:t>0</a:t>
            </a:r>
            <a:endParaRPr lang="en-US" altLang="zh-CN">
              <a:effectLst>
                <a:outerShdw blurRad="38100" dist="38100" dir="2700000" algn="tl">
                  <a:srgbClr val="000000">
                    <a:alpha val="43137"/>
                  </a:srgbClr>
                </a:outerShdw>
              </a:effectLst>
            </a:endParaRPr>
          </a:p>
        </p:txBody>
      </p:sp>
      <p:sp>
        <p:nvSpPr>
          <p:cNvPr id="14" name="文本框 13"/>
          <p:cNvSpPr txBox="1"/>
          <p:nvPr/>
        </p:nvSpPr>
        <p:spPr>
          <a:xfrm>
            <a:off x="6423025" y="1681480"/>
            <a:ext cx="2068830" cy="583565"/>
          </a:xfrm>
          <a:prstGeom prst="rect">
            <a:avLst/>
          </a:prstGeom>
          <a:noFill/>
        </p:spPr>
        <p:txBody>
          <a:bodyPr wrap="square" rtlCol="0">
            <a:spAutoFit/>
          </a:bodyPr>
          <a:p>
            <a:r>
              <a:rPr lang="en-US" altLang="zh-CN" sz="3200" b="1">
                <a:solidFill>
                  <a:srgbClr val="FFFF00"/>
                </a:solidFill>
                <a:effectLst>
                  <a:outerShdw blurRad="38100" dist="38100" dir="2700000" algn="tl">
                    <a:srgbClr val="000000">
                      <a:alpha val="43137"/>
                    </a:srgbClr>
                  </a:outerShdw>
                </a:effectLst>
              </a:rPr>
              <a:t>1900——</a:t>
            </a:r>
            <a:r>
              <a:rPr lang="en-US" altLang="zh-CN">
                <a:effectLst>
                  <a:outerShdw blurRad="38100" dist="38100" dir="2700000" algn="tl">
                    <a:srgbClr val="000000">
                      <a:alpha val="43137"/>
                    </a:srgbClr>
                  </a:outerShdw>
                </a:effectLst>
              </a:rPr>
              <a:t>0</a:t>
            </a:r>
            <a:endParaRPr lang="en-US" altLang="zh-CN">
              <a:effectLst>
                <a:outerShdw blurRad="38100" dist="38100" dir="2700000" algn="tl">
                  <a:srgbClr val="000000">
                    <a:alpha val="43137"/>
                  </a:srgbClr>
                </a:outerShdw>
              </a:effectLst>
            </a:endParaRPr>
          </a:p>
        </p:txBody>
      </p:sp>
      <p:sp>
        <p:nvSpPr>
          <p:cNvPr id="15" name="文本框 14"/>
          <p:cNvSpPr txBox="1"/>
          <p:nvPr/>
        </p:nvSpPr>
        <p:spPr>
          <a:xfrm>
            <a:off x="-23495" y="2507615"/>
            <a:ext cx="11625580" cy="2338070"/>
          </a:xfrm>
          <a:prstGeom prst="rect">
            <a:avLst/>
          </a:prstGeom>
          <a:noFill/>
        </p:spPr>
        <p:txBody>
          <a:bodyPr wrap="square" rtlCol="0" anchor="t">
            <a:spAutoFit/>
          </a:bodyPr>
          <a:p>
            <a:r>
              <a:rPr lang="en-US" altLang="zh-CN"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29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李鸿章说：</a:t>
            </a:r>
            <a:r>
              <a:rPr lang="en-US" altLang="zh-CN" sz="29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9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时至今日，地球诸国通行无阻，实为数千年未有之变局。</a:t>
            </a:r>
            <a:r>
              <a:rPr lang="en-US" altLang="zh-CN" sz="29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9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一方面是沉重的压力：变局迫来，逼使认识深化；认识的深化又推动改革越出旧界。另一方面是沉重的阻力：新旧嬗递的每一步，都会遇到被利益和道德召唤来的愤怒的卫道者。近代中国就是在这种矛盾中拖泥带水地趔趄而行。</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3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3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820920" y="-46990"/>
            <a:ext cx="2550160" cy="645160"/>
          </a:xfrm>
          <a:prstGeom prst="rect">
            <a:avLst/>
          </a:prstGeom>
          <a:noFill/>
        </p:spPr>
        <p:txBody>
          <a:bodyPr wrap="square" rtlCol="0">
            <a:spAutoFit/>
          </a:bodyPr>
          <a:p>
            <a:r>
              <a:rPr lang="zh-CN" altLang="en-US"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小结·</a:t>
            </a:r>
            <a:r>
              <a:rPr lang="zh-CN" altLang="en-US" sz="3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升华</a:t>
            </a:r>
            <a:endParaRPr lang="zh-CN" altLang="en-US" sz="36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17" name="图片 16" descr="时间轴2"/>
          <p:cNvPicPr>
            <a:picLocks noChangeAspect="1"/>
          </p:cNvPicPr>
          <p:nvPr>
            <p:custDataLst>
              <p:tags r:id="rId2"/>
            </p:custDataLst>
          </p:nvPr>
        </p:nvPicPr>
        <p:blipFill>
          <a:blip r:embed="rId3"/>
          <a:srcRect l="51611" t="7487" r="4991" b="65565"/>
          <a:stretch>
            <a:fillRect/>
          </a:stretch>
        </p:blipFill>
        <p:spPr>
          <a:xfrm>
            <a:off x="3028950" y="598170"/>
            <a:ext cx="6133465" cy="1786255"/>
          </a:xfrm>
          <a:prstGeom prst="rect">
            <a:avLst/>
          </a:prstGeom>
        </p:spPr>
      </p:pic>
      <p:sp>
        <p:nvSpPr>
          <p:cNvPr id="18" name="文本框 17"/>
          <p:cNvSpPr txBox="1"/>
          <p:nvPr/>
        </p:nvSpPr>
        <p:spPr>
          <a:xfrm>
            <a:off x="156845" y="4996180"/>
            <a:ext cx="11965940" cy="1014730"/>
          </a:xfrm>
          <a:prstGeom prst="rect">
            <a:avLst/>
          </a:prstGeom>
          <a:noFill/>
        </p:spPr>
        <p:txBody>
          <a:bodyPr wrap="square" rtlCol="0" anchor="t">
            <a:spAutoFit/>
          </a:bodyPr>
          <a:p>
            <a:r>
              <a:rPr lang="zh-CN" altLang="en-US" sz="30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课后延伸：</a:t>
            </a:r>
            <a:r>
              <a:rPr lang="zh-CN" altLang="en-US" sz="3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纵观世界大势和整个近代中国发展历程，中国各阶层是怎样在灾难中趔趄而行、艰难探索，最终</a:t>
            </a:r>
            <a:r>
              <a:rPr lang="zh-CN" altLang="en-US" sz="30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挽救民族危亡</a:t>
            </a:r>
            <a:r>
              <a:rPr lang="zh-CN" altLang="en-US" sz="3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的？</a:t>
            </a:r>
            <a:endParaRPr lang="zh-CN" altLang="en-US" sz="30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835" y="1251585"/>
            <a:ext cx="12038330" cy="5501640"/>
          </a:xfrm>
          <a:prstGeom prst="rect">
            <a:avLst/>
          </a:prstGeom>
          <a:noFill/>
          <a:ln w="9525">
            <a:noFill/>
          </a:ln>
        </p:spPr>
        <p:txBody>
          <a:bodyPr wrap="square">
            <a:spAutoFit/>
          </a:bodyPr>
          <a:p>
            <a:pPr indent="304800"/>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（一）解读课标、创新“大概念”教学模式</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（2017“新课标”）：深入了解历史学科的本质：“凝练学科核心素养、更新教学内容，重视以学科大概念为核心，使课程内容结构化，以主题为引领，使课程内容情景化，促进学科核心素养的落实。</a:t>
            </a:r>
            <a:r>
              <a:rPr lang="en-US"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endParaRPr lang="zh-CN" sz="2400" b="1" baseline="3000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304800"/>
            <a:endParaRPr lang="zh-CN" sz="2400" b="1" baseline="3000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304800"/>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【设计意图】</a:t>
            </a:r>
            <a:r>
              <a:rPr lang="zh-CN"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《中外历史纲要》重在抓住“纲要”</a:t>
            </a:r>
            <a:r>
              <a:rPr lang="en-US" altLang="zh-CN"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大势”、“大事”、“规律”。高中更侧重“概念性”、“思辨性”、“逻辑性”、“抽象性”。鉴于课标“大概念”和新教材内容的庞杂分散，大概念教学是解决如何高效教学和落实核心素养的最有效策略。通过大概念主题引领和整合，既可高效完成课时任务；更可高屋建瓴引领本课灵魂，落实核心素养、渗透家国情怀。</a:t>
            </a:r>
            <a:endParaRPr lang="zh-CN"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304800"/>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（二）依据课标制定课时标准、进而凝练出大概念</a:t>
            </a:r>
            <a:endPar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a:p>
            <a:pPr indent="304800"/>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【第五单元课标】：认识列强侵华对中国的影响，概述晚清时期中国人民反抗外来侵略的斗争事迹，理解其性质和意义；认识社会各积极为挽救民族危机所作的努力及存在的局限性。</a:t>
            </a:r>
            <a:endPar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304800"/>
            <a:endParaRPr lang="zh-CN" altLang="en-US"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2" name="文本框 1"/>
          <p:cNvSpPr txBox="1"/>
          <p:nvPr/>
        </p:nvSpPr>
        <p:spPr>
          <a:xfrm>
            <a:off x="3434080" y="294005"/>
            <a:ext cx="4754880" cy="645160"/>
          </a:xfrm>
          <a:prstGeom prst="rect">
            <a:avLst/>
          </a:prstGeom>
          <a:noFill/>
        </p:spPr>
        <p:txBody>
          <a:bodyPr wrap="none" rtlCol="0">
            <a:spAutoFit/>
          </a:bodyPr>
          <a:p>
            <a:r>
              <a:rPr lang="zh-CN" altLang="zh-CN" sz="3600" b="1">
                <a:solidFill>
                  <a:srgbClr val="FF0000"/>
                </a:solidFill>
                <a:effectLst>
                  <a:outerShdw blurRad="38100" dist="38100" dir="2700000" algn="tl">
                    <a:srgbClr val="000000">
                      <a:alpha val="43137"/>
                    </a:srgbClr>
                  </a:outerShdw>
                </a:effectLst>
              </a:rPr>
              <a:t>一、如何提出大概念？</a:t>
            </a:r>
            <a:endParaRPr lang="zh-CN" altLang="zh-CN" sz="3600" b="1">
              <a:solidFill>
                <a:srgbClr val="FF0000"/>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矩形 8"/>
          <p:cNvSpPr/>
          <p:nvPr/>
        </p:nvSpPr>
        <p:spPr>
          <a:xfrm flipH="1">
            <a:off x="141705" y="-97819"/>
            <a:ext cx="6724511" cy="8503976"/>
          </a:xfrm>
          <a:prstGeom prst="rect">
            <a:avLst/>
          </a:prstGeom>
          <a:blipFill dpi="0" rotWithShape="1">
            <a:blip r:embed="rId1">
              <a:alphaModFix amt="2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3200" b="1">
                <a:solidFill>
                  <a:srgbClr val="FFFF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凝练出“大概念”——民族危亡</a:t>
            </a:r>
            <a:endParaRPr lang="zh-CN" altLang="en-US" sz="3200"/>
          </a:p>
        </p:txBody>
      </p:sp>
      <p:pic>
        <p:nvPicPr>
          <p:cNvPr id="25" name="图片 24"/>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10782"/>
          <a:stretch>
            <a:fillRect/>
          </a:stretch>
        </p:blipFill>
        <p:spPr>
          <a:xfrm flipH="1">
            <a:off x="7396989" y="1666650"/>
            <a:ext cx="3478730" cy="2847889"/>
          </a:xfrm>
          <a:prstGeom prst="rect">
            <a:avLst/>
          </a:prstGeom>
          <a:effectLst>
            <a:outerShdw blurRad="50800" dist="38100" dir="2700000" sx="103000" sy="103000" algn="tl" rotWithShape="0">
              <a:prstClr val="black">
                <a:alpha val="40000"/>
              </a:prstClr>
            </a:outerShdw>
          </a:effectLst>
        </p:spPr>
      </p:pic>
      <p:sp>
        <p:nvSpPr>
          <p:cNvPr id="14" name="文本框 13"/>
          <p:cNvSpPr txBox="1"/>
          <p:nvPr/>
        </p:nvSpPr>
        <p:spPr>
          <a:xfrm>
            <a:off x="2924031" y="3954822"/>
            <a:ext cx="5243069"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solidFill>
                  <a:prstClr val="white"/>
                </a:solidFill>
                <a:effectLst>
                  <a:outerShdw blurRad="38100" dist="19050" dir="2700000" algn="tl" rotWithShape="0">
                    <a:prstClr val="black">
                      <a:alpha val="40000"/>
                    </a:prstClr>
                  </a:outerShdw>
                </a:effectLst>
                <a:latin typeface="+mj-ea"/>
                <a:ea typeface="+mj-ea"/>
              </a:rPr>
              <a:t>  </a:t>
            </a:r>
            <a:endParaRPr lang="en-US" altLang="zh-CN" sz="2000" dirty="0">
              <a:solidFill>
                <a:prstClr val="white"/>
              </a:solidFill>
              <a:effectLst>
                <a:outerShdw blurRad="38100" dist="19050" dir="2700000" algn="tl" rotWithShape="0">
                  <a:prstClr val="black">
                    <a:alpha val="40000"/>
                  </a:prstClr>
                </a:outerShdw>
              </a:effectLst>
              <a:latin typeface="+mj-ea"/>
              <a:ea typeface="+mj-ea"/>
            </a:endParaRPr>
          </a:p>
        </p:txBody>
      </p:sp>
      <p:sp>
        <p:nvSpPr>
          <p:cNvPr id="3" name="文本框 2"/>
          <p:cNvSpPr txBox="1"/>
          <p:nvPr/>
        </p:nvSpPr>
        <p:spPr>
          <a:xfrm>
            <a:off x="4453255" y="1383030"/>
            <a:ext cx="1097280" cy="368300"/>
          </a:xfrm>
          <a:prstGeom prst="rect">
            <a:avLst/>
          </a:prstGeom>
          <a:noFill/>
        </p:spPr>
        <p:txBody>
          <a:bodyPr wrap="none" rtlCol="0">
            <a:spAutoFit/>
          </a:bodyPr>
          <a:p>
            <a:r>
              <a:rPr lang="zh-CN" altLang="en-US"/>
              <a:t>救亡图存</a:t>
            </a:r>
            <a:endParaRPr lang="zh-CN" altLang="en-US"/>
          </a:p>
        </p:txBody>
      </p:sp>
      <p:pic>
        <p:nvPicPr>
          <p:cNvPr id="6" name="图片 5"/>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10782"/>
          <a:stretch>
            <a:fillRect/>
          </a:stretch>
        </p:blipFill>
        <p:spPr>
          <a:xfrm flipH="1">
            <a:off x="7523989" y="1793650"/>
            <a:ext cx="3478730" cy="2847889"/>
          </a:xfrm>
          <a:prstGeom prst="rect">
            <a:avLst/>
          </a:prstGeom>
          <a:effectLst>
            <a:outerShdw blurRad="50800" dist="38100" dir="2700000" sx="103000" sy="103000" algn="tl" rotWithShape="0">
              <a:prstClr val="black">
                <a:alpha val="40000"/>
              </a:prstClr>
            </a:outerShdw>
          </a:effectLst>
        </p:spPr>
      </p:pic>
      <p:sp>
        <p:nvSpPr>
          <p:cNvPr id="8" name="文本框 7"/>
          <p:cNvSpPr txBox="1"/>
          <p:nvPr/>
        </p:nvSpPr>
        <p:spPr>
          <a:xfrm>
            <a:off x="3051031" y="4081822"/>
            <a:ext cx="5243069" cy="39878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solidFill>
                  <a:prstClr val="white"/>
                </a:solidFill>
                <a:effectLst>
                  <a:outerShdw blurRad="38100" dist="19050" dir="2700000" algn="tl" rotWithShape="0">
                    <a:prstClr val="black">
                      <a:alpha val="40000"/>
                    </a:prstClr>
                  </a:outerShdw>
                </a:effectLst>
                <a:latin typeface="+mj-ea"/>
                <a:ea typeface="+mj-ea"/>
              </a:rPr>
              <a:t>  </a:t>
            </a:r>
            <a:endParaRPr lang="en-US" altLang="zh-CN" sz="2000" dirty="0">
              <a:solidFill>
                <a:prstClr val="white"/>
              </a:solidFill>
              <a:effectLst>
                <a:outerShdw blurRad="38100" dist="19050" dir="2700000" algn="tl" rotWithShape="0">
                  <a:prstClr val="black">
                    <a:alpha val="40000"/>
                  </a:prstClr>
                </a:outerShdw>
              </a:effectLst>
              <a:latin typeface="+mj-ea"/>
              <a:ea typeface="+mj-ea"/>
            </a:endParaRPr>
          </a:p>
        </p:txBody>
      </p:sp>
      <p:pic>
        <p:nvPicPr>
          <p:cNvPr id="10" name="图片 9"/>
          <p:cNvPicPr>
            <a:picLocks noChangeAspect="1"/>
          </p:cNvPicPr>
          <p:nvPr/>
        </p:nvPicPr>
        <p:blipFill>
          <a:blip r:embed="rId3"/>
          <a:stretch>
            <a:fillRect/>
          </a:stretch>
        </p:blipFill>
        <p:spPr>
          <a:xfrm>
            <a:off x="1436370" y="2362835"/>
            <a:ext cx="6858000" cy="1322070"/>
          </a:xfrm>
          <a:prstGeom prst="rect">
            <a:avLst/>
          </a:prstGeom>
          <a:noFill/>
        </p:spPr>
      </p:pic>
      <p:pic>
        <p:nvPicPr>
          <p:cNvPr id="11" name="图片 10"/>
          <p:cNvPicPr>
            <a:picLocks noChangeAspect="1"/>
          </p:cNvPicPr>
          <p:nvPr/>
        </p:nvPicPr>
        <p:blipFill>
          <a:blip r:embed="rId4"/>
          <a:stretch>
            <a:fillRect/>
          </a:stretch>
        </p:blipFill>
        <p:spPr>
          <a:xfrm>
            <a:off x="8294370" y="1666875"/>
            <a:ext cx="1405890" cy="1578610"/>
          </a:xfrm>
          <a:prstGeom prst="rect">
            <a:avLst/>
          </a:prstGeom>
        </p:spPr>
      </p:pic>
      <p:pic>
        <p:nvPicPr>
          <p:cNvPr id="12" name="图片 11"/>
          <p:cNvPicPr>
            <a:picLocks noChangeAspect="1"/>
          </p:cNvPicPr>
          <p:nvPr/>
        </p:nvPicPr>
        <p:blipFill>
          <a:blip r:embed="rId5"/>
          <a:stretch>
            <a:fillRect/>
          </a:stretch>
        </p:blipFill>
        <p:spPr>
          <a:xfrm>
            <a:off x="9214485" y="2909570"/>
            <a:ext cx="1273175" cy="1444625"/>
          </a:xfrm>
          <a:prstGeom prst="rect">
            <a:avLst/>
          </a:prstGeom>
        </p:spPr>
      </p:pic>
      <p:sp>
        <p:nvSpPr>
          <p:cNvPr id="13" name="文本框 12"/>
          <p:cNvSpPr txBox="1"/>
          <p:nvPr/>
        </p:nvSpPr>
        <p:spPr>
          <a:xfrm>
            <a:off x="3990975" y="3318510"/>
            <a:ext cx="3865245" cy="583565"/>
          </a:xfrm>
          <a:prstGeom prst="rect">
            <a:avLst/>
          </a:prstGeom>
          <a:noFill/>
        </p:spPr>
        <p:txBody>
          <a:bodyPr wrap="none" rtlCol="0">
            <a:spAutoFit/>
          </a:bodyPr>
          <a:p>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（1895——1901））</a:t>
            </a:r>
            <a:endPar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5" name="文本框 14"/>
          <p:cNvSpPr txBox="1"/>
          <p:nvPr/>
        </p:nvSpPr>
        <p:spPr>
          <a:xfrm>
            <a:off x="141605" y="271145"/>
            <a:ext cx="11908790" cy="2091690"/>
          </a:xfrm>
          <a:prstGeom prst="rect">
            <a:avLst/>
          </a:prstGeom>
          <a:noFill/>
        </p:spPr>
        <p:txBody>
          <a:bodyPr wrap="square" rtlCol="0">
            <a:spAutoFit/>
          </a:bodyPr>
          <a:p>
            <a:r>
              <a:rPr lang="zh-CN" altLang="en-US" sz="2600" b="1" dirty="0">
                <a:solidFill>
                  <a:srgbClr val="FFFF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【课时标准】</a:t>
            </a:r>
            <a:endParaRPr lang="en-US" altLang="zh-CN" sz="2600" b="1" dirty="0">
              <a:solidFill>
                <a:srgbClr val="FFFF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理解</a:t>
            </a:r>
            <a:r>
              <a:rPr lang="en-US" altLang="zh-CN"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19</a:t>
            </a: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世纪末中国社会</a:t>
            </a:r>
            <a:r>
              <a:rPr lang="zh-CN" altLang="en-US" sz="26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内忧外患</a:t>
            </a: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加剧；认识在维新变法运动和义和团运动中，民族资产阶级和农民阶级挽救民族危机所作的</a:t>
            </a:r>
            <a:r>
              <a:rPr lang="zh-CN" altLang="en-US" sz="26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努力</a:t>
            </a: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及其</a:t>
            </a:r>
            <a:r>
              <a:rPr lang="zh-CN" altLang="en-US" sz="26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局限性</a:t>
            </a: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，反思其经验教训，理解先进中国人继续探索</a:t>
            </a: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中国出路的</a:t>
            </a:r>
            <a:r>
              <a:rPr lang="zh-CN" altLang="en-US" sz="26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必要性</a:t>
            </a: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和</a:t>
            </a:r>
            <a:r>
              <a:rPr lang="zh-CN" altLang="en-US" sz="26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重要性</a:t>
            </a: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a:t>
            </a:r>
            <a:endPar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a:p>
            <a:endPar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4" name="文本框 3"/>
          <p:cNvSpPr txBox="1"/>
          <p:nvPr/>
        </p:nvSpPr>
        <p:spPr>
          <a:xfrm>
            <a:off x="246380" y="4818380"/>
            <a:ext cx="11698605" cy="1568450"/>
          </a:xfrm>
          <a:prstGeom prst="rect">
            <a:avLst/>
          </a:prstGeom>
          <a:noFill/>
        </p:spPr>
        <p:txBody>
          <a:bodyPr wrap="square" rtlCol="0" anchor="t">
            <a:spAutoFit/>
          </a:bodyPr>
          <a:p>
            <a:pPr indent="304800"/>
            <a:r>
              <a:rPr lang="zh-CN" sz="2400" b="1">
                <a:solidFill>
                  <a:schemeClr val="bg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【设计意图】梳理内在逻辑，凸显本单元核心主题：</a:t>
            </a:r>
            <a:r>
              <a:rPr lang="zh-CN" sz="2400" b="1">
                <a:solidFill>
                  <a:srgbClr val="FFFF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民族危亡下的救亡图存</a:t>
            </a:r>
            <a:r>
              <a:rPr lang="zh-CN" sz="2400" b="1">
                <a:solidFill>
                  <a:schemeClr val="bg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。围绕“民族危亡” 引出思辨问题链：为何</a:t>
            </a:r>
            <a:r>
              <a:rPr lang="en-US" sz="2400" b="1">
                <a:solidFill>
                  <a:schemeClr val="bg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1895</a:t>
            </a:r>
            <a:r>
              <a:rPr lang="zh-CN" sz="2400" b="1">
                <a:solidFill>
                  <a:schemeClr val="bg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中国陷入民族危亡？当时怎样挽救民族危亡？为何不能挽救民族危亡？挽救民族危亡的斗争虽失败，但有何价值？</a:t>
            </a:r>
            <a:r>
              <a:rPr lang="zh-CN" sz="2400" b="1">
                <a:solidFill>
                  <a:srgbClr val="FFFF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课后延伸</a:t>
            </a:r>
            <a:r>
              <a:rPr lang="zh-CN" sz="2400" b="1">
                <a:solidFill>
                  <a:schemeClr val="bg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：还有哪些阶层在继续探索救亡图存？如何最终挽救民族危亡？</a:t>
            </a:r>
            <a:endParaRPr lang="zh-CN" altLang="en-US" sz="2400" b="1">
              <a:solidFill>
                <a:schemeClr val="bg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9" grpId="1" animBg="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93290" y="297815"/>
            <a:ext cx="7543165" cy="645160"/>
          </a:xfrm>
          <a:prstGeom prst="rect">
            <a:avLst/>
          </a:prstGeom>
          <a:noFill/>
          <a:ln w="9525">
            <a:noFill/>
          </a:ln>
        </p:spPr>
        <p:txBody>
          <a:bodyPr wrap="square">
            <a:spAutoFit/>
          </a:bodyPr>
          <a:p>
            <a:pPr indent="306070"/>
            <a:r>
              <a:rPr lang="zh-CN" sz="36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二、“大概念”渗透家国情怀策略</a:t>
            </a:r>
            <a:endParaRPr lang="zh-CN" altLang="en-US" sz="36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2" name="文本框 1"/>
          <p:cNvSpPr txBox="1"/>
          <p:nvPr/>
        </p:nvSpPr>
        <p:spPr>
          <a:xfrm>
            <a:off x="43815" y="942975"/>
            <a:ext cx="12104370" cy="3969385"/>
          </a:xfrm>
          <a:prstGeom prst="rect">
            <a:avLst/>
          </a:prstGeom>
          <a:noFill/>
        </p:spPr>
        <p:txBody>
          <a:bodyPr wrap="square" rtlCol="0" anchor="t">
            <a:spAutoFit/>
          </a:bodyPr>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（一）</a:t>
            </a:r>
            <a:r>
              <a:rPr lang="zh-CN" altLang="en-US" sz="2800" b="1">
                <a:solidFill>
                  <a:srgbClr val="00206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励志音乐、渲染气氛</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：斗志昂扬的音乐、扣人心悬、悲壮震撼全场</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（二）</a:t>
            </a:r>
            <a:r>
              <a:rPr lang="zh-CN" altLang="en-US" sz="2800" b="1">
                <a:solidFill>
                  <a:srgbClr val="00206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经典导入、学术引领</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：历史感、</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学术前沿、</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思辨性强、</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（三）</a:t>
            </a:r>
            <a:r>
              <a:rPr lang="zh-CN" altLang="en-US" sz="2800" b="1">
                <a:solidFill>
                  <a:srgbClr val="00206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经典情境、思辨争鸣</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：学生朗读、</a:t>
            </a:r>
            <a:r>
              <a:rPr lang="zh-CN" altLang="en-US" sz="28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充分讨论</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任务驱动、情景教学、</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学案导学、小组探究、史料研习）</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（四）</a:t>
            </a:r>
            <a:r>
              <a:rPr lang="zh-CN" altLang="en-US" sz="2800" b="1">
                <a:solidFill>
                  <a:srgbClr val="00206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言传身教</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a:t>
            </a:r>
            <a:r>
              <a:rPr lang="zh-CN" altLang="en-US" sz="2800" b="1">
                <a:solidFill>
                  <a:srgbClr val="00206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激情四射</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：抑扬顿挫的文字与语调、熏陶家国情怀</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（五）</a:t>
            </a:r>
            <a:r>
              <a:rPr lang="zh-CN" altLang="en-US" sz="2800" b="1">
                <a:solidFill>
                  <a:srgbClr val="00206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任务驱动、画龙点睛</a:t>
            </a:r>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：思维层层递进、激发理性爱国</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任务一：1895-1901中国为何陷入民族危亡？中国人民开展哪些斗争？</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任务二：此时期的斗争为何不能挽救民族危亡？</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0"/>
            <a:r>
              <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        任务三：此时期挽救民族危亡的斗争有何意义？</a:t>
            </a:r>
            <a:endParaRPr lang="zh-CN" altLang="en-US" sz="28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sp>
        <p:nvSpPr>
          <p:cNvPr id="3" name="文本框 2"/>
          <p:cNvSpPr txBox="1"/>
          <p:nvPr/>
        </p:nvSpPr>
        <p:spPr>
          <a:xfrm>
            <a:off x="61595" y="4987290"/>
            <a:ext cx="11962765" cy="1198880"/>
          </a:xfrm>
          <a:prstGeom prst="rect">
            <a:avLst/>
          </a:prstGeom>
          <a:noFill/>
        </p:spPr>
        <p:txBody>
          <a:bodyPr wrap="square" rtlCol="0" anchor="t">
            <a:spAutoFit/>
          </a:bodyPr>
          <a:p>
            <a:pPr indent="304800"/>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【设计意图】</a:t>
            </a:r>
            <a:r>
              <a:rPr lang="zh-CN"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全方位渲染渗透家国情怀、彰显班级凝聚力和理性爱国之心。特别是反思局限性时，引导探讨政府、社会、国家、个人是否能形成一股合力，决定当时能否挽救民族危亡？激发同学们的理性爱国、敢于担当、个人命运与国家命运紧密相连。</a:t>
            </a:r>
            <a:endParaRPr lang="zh-CN"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p:txBody>
      </p:sp>
      <p:sp>
        <p:nvSpPr>
          <p:cNvPr id="4" name="文本框 3"/>
          <p:cNvSpPr txBox="1"/>
          <p:nvPr/>
        </p:nvSpPr>
        <p:spPr>
          <a:xfrm>
            <a:off x="299085" y="160655"/>
            <a:ext cx="1402080" cy="583565"/>
          </a:xfrm>
          <a:prstGeom prst="rect">
            <a:avLst/>
          </a:prstGeom>
          <a:noFill/>
        </p:spPr>
        <p:txBody>
          <a:bodyPr wrap="none" rtlCol="0">
            <a:spAutoFit/>
          </a:bodyPr>
          <a:p>
            <a:r>
              <a:rPr lang="zh-CN" altLang="en-US" sz="3200" b="1">
                <a:solidFill>
                  <a:srgbClr val="FF0000"/>
                </a:solidFill>
                <a:effectLst>
                  <a:outerShdw blurRad="38100" dist="38100" dir="2700000" algn="tl">
                    <a:srgbClr val="000000">
                      <a:alpha val="43137"/>
                    </a:srgbClr>
                  </a:outerShdw>
                </a:effectLst>
              </a:rPr>
              <a:t>全方位</a:t>
            </a:r>
            <a:endParaRPr lang="zh-CN" altLang="en-US" sz="3200" b="1">
              <a:solidFill>
                <a:srgbClr val="FF0000"/>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06095" y="199390"/>
            <a:ext cx="10895965" cy="645160"/>
          </a:xfrm>
          <a:prstGeom prst="rect">
            <a:avLst/>
          </a:prstGeom>
          <a:noFill/>
          <a:ln w="9525">
            <a:noFill/>
          </a:ln>
        </p:spPr>
        <p:txBody>
          <a:bodyPr wrap="square">
            <a:spAutoFit/>
          </a:bodyPr>
          <a:p>
            <a:pPr indent="0" algn="ctr"/>
            <a:r>
              <a:rPr lang="zh-CN" sz="36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三、注重阅读、学术引领、世界视野</a:t>
            </a:r>
            <a:endParaRPr lang="zh-CN" altLang="en-US" sz="36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sp>
        <p:nvSpPr>
          <p:cNvPr id="3" name="文本框 2"/>
          <p:cNvSpPr txBox="1"/>
          <p:nvPr/>
        </p:nvSpPr>
        <p:spPr>
          <a:xfrm>
            <a:off x="267335" y="844550"/>
            <a:ext cx="11657330" cy="460375"/>
          </a:xfrm>
          <a:prstGeom prst="rect">
            <a:avLst/>
          </a:prstGeom>
          <a:noFill/>
          <a:ln w="9525">
            <a:noFill/>
          </a:ln>
        </p:spPr>
        <p:txBody>
          <a:bodyPr wrap="square">
            <a:spAutoFit/>
          </a:bodyPr>
          <a:p>
            <a:pPr indent="0"/>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推荐学生</a:t>
            </a:r>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阅读</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：陈旭麓《近代中国社会的新陈代谢》</a:t>
            </a:r>
            <a:endParaRPr lang="zh-CN" altLang="en-US"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sp>
        <p:nvSpPr>
          <p:cNvPr id="4" name="文本框 3"/>
          <p:cNvSpPr txBox="1"/>
          <p:nvPr/>
        </p:nvSpPr>
        <p:spPr>
          <a:xfrm>
            <a:off x="267335" y="1386840"/>
            <a:ext cx="11407775" cy="2676525"/>
          </a:xfrm>
          <a:prstGeom prst="rect">
            <a:avLst/>
          </a:prstGeom>
          <a:noFill/>
          <a:ln w="9525">
            <a:noFill/>
          </a:ln>
        </p:spPr>
        <p:txBody>
          <a:bodyPr wrap="square">
            <a:spAutoFit/>
          </a:bodyPr>
          <a:p>
            <a:pPr indent="267970"/>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（一）</a:t>
            </a:r>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像史学家一样阅读</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培养历史感、</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渗透世界视野</a:t>
            </a:r>
            <a:endPar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indent="267970"/>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例1：材料一</a:t>
            </a:r>
            <a:r>
              <a:rPr lang="en-US"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自甲午以前，吾国民不知国之危也，不知国危则方且岸然自大，偃然高卧，故于时无所谓保全之说。                  ——梁启超《论保全中国非赖皇帝不可》材料二</a:t>
            </a:r>
            <a:r>
              <a:rPr lang="en-US"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rPr>
              <a:t>吴玉章回忆说：“从前我国还只是被西方大国打败过，现在竟被东方小国打败，而且失败得那样惨，条约又订得那样苛，这是多么大的耻辱啊！它使全中国为之震动，我和二哥曾痛哭不止。                           ——刘悦斌《戊戌维新运动史话》</a:t>
            </a:r>
            <a:endParaRPr lang="zh-CN" altLang="en-US"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2" name="文本框 1"/>
          <p:cNvSpPr txBox="1"/>
          <p:nvPr/>
        </p:nvSpPr>
        <p:spPr>
          <a:xfrm>
            <a:off x="125730" y="4876165"/>
            <a:ext cx="11940540" cy="1568450"/>
          </a:xfrm>
          <a:prstGeom prst="rect">
            <a:avLst/>
          </a:prstGeom>
          <a:noFill/>
        </p:spPr>
        <p:txBody>
          <a:bodyPr wrap="square" rtlCol="0">
            <a:spAutoFit/>
          </a:bodyPr>
          <a:p>
            <a:pPr indent="267970" algn="l"/>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【设计意图】</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世界视野、家国情怀离不开学术前沿引领，老师才能打破僵化思维、不断获取新的视角，才能在潜移默化中熏陶家国情怀！在讨论的过程中注重世界视野的引领、小切口深分析资产阶级维新派和农民运动义和团各自有着怎样的阶级局限性？为何当时没有形成一股合力？进而激发我们思考到底我们如何才能挽救民族危亡？</a:t>
            </a:r>
            <a:endParaRPr lang="zh-CN" altLang="en-US"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5" name="文本框 4"/>
          <p:cNvSpPr txBox="1"/>
          <p:nvPr/>
        </p:nvSpPr>
        <p:spPr>
          <a:xfrm>
            <a:off x="506095" y="4178300"/>
            <a:ext cx="8752840" cy="460375"/>
          </a:xfrm>
          <a:prstGeom prst="rect">
            <a:avLst/>
          </a:prstGeom>
          <a:noFill/>
        </p:spPr>
        <p:txBody>
          <a:bodyPr wrap="none" rtlCol="0">
            <a:spAutoFit/>
          </a:bodyPr>
          <a:p>
            <a:pPr algn="l"/>
            <a:r>
              <a:rPr lang="zh-CN" sz="2400" b="1">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（二）学术引领：</a:t>
            </a:r>
            <a:r>
              <a:rPr lang="zh-CN" sz="2400" b="1">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sym typeface="+mn-ea"/>
              </a:rPr>
              <a:t>近代化道路的探索之路：后发外生型、合力论</a:t>
            </a:r>
            <a:endParaRPr lang="zh-CN" altLang="en-US" sz="2400" b="1">
              <a:solidFill>
                <a:schemeClr val="tx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389380" y="32385"/>
            <a:ext cx="9067800" cy="6102985"/>
          </a:xfrm>
          <a:prstGeom prst="rect">
            <a:avLst/>
          </a:prstGeom>
        </p:spPr>
      </p:pic>
      <p:sp>
        <p:nvSpPr>
          <p:cNvPr id="3" name="文本框 2"/>
          <p:cNvSpPr txBox="1"/>
          <p:nvPr/>
        </p:nvSpPr>
        <p:spPr>
          <a:xfrm>
            <a:off x="3690620" y="32385"/>
            <a:ext cx="4389120" cy="829945"/>
          </a:xfrm>
          <a:prstGeom prst="rect">
            <a:avLst/>
          </a:prstGeom>
          <a:noFill/>
        </p:spPr>
        <p:txBody>
          <a:bodyPr wrap="square" rtlCol="0" anchor="t">
            <a:spAutoFit/>
          </a:bodyPr>
          <a:p>
            <a:pPr algn="ctr" fontAlgn="auto">
              <a:lnSpc>
                <a:spcPct val="150000"/>
              </a:lnSpc>
            </a:pP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《PUCK》杂志 </a:t>
            </a:r>
            <a:r>
              <a:rPr lang="en-US" altLang="zh-CN"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1901</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endPar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766820" y="6135370"/>
            <a:ext cx="4312920" cy="645160"/>
          </a:xfrm>
          <a:prstGeom prst="rect">
            <a:avLst/>
          </a:prstGeom>
          <a:noFill/>
        </p:spPr>
        <p:txBody>
          <a:bodyPr wrap="none" rtlCol="0">
            <a:spAutoFit/>
          </a:bodyPr>
          <a:p>
            <a:r>
              <a:rPr lang="zh-CN" altLang="zh-CN" sz="3600">
                <a:solidFill>
                  <a:schemeClr val="bg1"/>
                </a:solidFill>
              </a:rPr>
              <a:t>《</a:t>
            </a:r>
            <a:r>
              <a:rPr lang="zh-CN" altLang="zh-CN" sz="3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亚洲的</a:t>
            </a:r>
            <a:r>
              <a:rPr lang="zh-CN" altLang="zh-CN" sz="3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rPr>
              <a:t>潜在忧患》</a:t>
            </a:r>
            <a:endParaRPr lang="zh-CN" altLang="zh-CN">
              <a:solidFill>
                <a:srgbClr val="FFFF00"/>
              </a:solidFill>
            </a:endParaRPr>
          </a:p>
        </p:txBody>
      </p:sp>
      <p:sp>
        <p:nvSpPr>
          <p:cNvPr id="5" name="笑脸 4">
            <a:hlinkClick r:id="rId2" action="ppaction://hlinkfile"/>
          </p:cNvPr>
          <p:cNvSpPr/>
          <p:nvPr/>
        </p:nvSpPr>
        <p:spPr>
          <a:xfrm>
            <a:off x="11375390" y="6003290"/>
            <a:ext cx="561975" cy="5384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86603" y="286603"/>
            <a:ext cx="491319" cy="1814830"/>
          </a:xfrm>
          <a:prstGeom prst="rect">
            <a:avLst/>
          </a:prstGeom>
          <a:noFill/>
        </p:spPr>
        <p:txBody>
          <a:bodyPr wrap="square" rtlCol="0">
            <a:spAutoFit/>
          </a:bodyPr>
          <a:p>
            <a:r>
              <a:rPr lang="zh-CN" altLang="en-US" sz="2800" b="1" dirty="0">
                <a:solidFill>
                  <a:srgbClr val="FFFF00"/>
                </a:solidFill>
                <a:effectLst>
                  <a:outerShdw blurRad="38100" dist="38100" dir="2700000" algn="tl">
                    <a:srgbClr val="000000">
                      <a:alpha val="43137"/>
                    </a:srgbClr>
                  </a:outerShdw>
                </a:effectLst>
              </a:rPr>
              <a:t>导入新课</a:t>
            </a:r>
            <a:endParaRPr lang="zh-CN" altLang="en-US" sz="2800" b="1" dirty="0">
              <a:solidFill>
                <a:srgbClr val="FFFF00"/>
              </a:solidFill>
              <a:effectLst>
                <a:outerShdw blurRad="38100" dist="38100" dir="2700000" algn="tl">
                  <a:srgbClr val="000000">
                    <a:alpha val="43137"/>
                  </a:srgbClr>
                </a:outerShdw>
              </a:effectLst>
            </a:endParaRPr>
          </a:p>
        </p:txBody>
      </p:sp>
      <p:sp>
        <p:nvSpPr>
          <p:cNvPr id="7" name="文本框 6"/>
          <p:cNvSpPr txBox="1"/>
          <p:nvPr/>
        </p:nvSpPr>
        <p:spPr>
          <a:xfrm>
            <a:off x="286385" y="2403475"/>
            <a:ext cx="8898890" cy="583565"/>
          </a:xfrm>
          <a:prstGeom prst="rect">
            <a:avLst/>
          </a:prstGeom>
          <a:noFill/>
        </p:spPr>
        <p:txBody>
          <a:bodyPr wrap="none" rtlCol="0">
            <a:spAutoFit/>
          </a:bodyPr>
          <a:p>
            <a:r>
              <a:rPr lang="en-US" altLang="zh-CN" sz="3200" b="1">
                <a:solidFill>
                  <a:srgbClr val="FFFF00"/>
                </a:solidFill>
                <a:effectLst>
                  <a:outerShdw blurRad="38100" dist="38100" dir="2700000" algn="tl">
                    <a:srgbClr val="000000">
                      <a:alpha val="43137"/>
                    </a:srgbClr>
                  </a:outerShdw>
                </a:effectLst>
              </a:rPr>
              <a:t>1901</a:t>
            </a:r>
            <a:r>
              <a:rPr lang="zh-CN" altLang="en-US" sz="3200" b="1">
                <a:solidFill>
                  <a:srgbClr val="FFFF00"/>
                </a:solidFill>
                <a:effectLst>
                  <a:outerShdw blurRad="38100" dist="38100" dir="2700000" algn="tl">
                    <a:srgbClr val="000000">
                      <a:alpha val="43137"/>
                    </a:srgbClr>
                  </a:outerShdw>
                </a:effectLst>
              </a:rPr>
              <a:t>年西方人眼中的亚洲潜在忧患，带入历史</a:t>
            </a:r>
            <a:r>
              <a:rPr lang="en-US" altLang="zh-CN" sz="3200" b="1">
                <a:solidFill>
                  <a:srgbClr val="FFFF00"/>
                </a:solidFill>
                <a:effectLst>
                  <a:outerShdw blurRad="38100" dist="38100" dir="2700000" algn="tl">
                    <a:srgbClr val="000000">
                      <a:alpha val="43137"/>
                    </a:srgbClr>
                  </a:outerShdw>
                </a:effectLst>
              </a:rPr>
              <a:t>……</a:t>
            </a:r>
            <a:endParaRPr lang="en-US" altLang="zh-CN" sz="3200" b="1">
              <a:solidFill>
                <a:srgbClr val="FFFF00"/>
              </a:solidFill>
              <a:effectLst>
                <a:outerShdw blurRad="38100" dist="38100" dir="2700000" algn="tl">
                  <a:srgbClr val="000000">
                    <a:alpha val="43137"/>
                  </a:srgbClr>
                </a:outerShdw>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内容占位符 16" descr="顺序时间轴"/>
          <p:cNvPicPr>
            <a:picLocks noGrp="1" noChangeAspect="1"/>
          </p:cNvPicPr>
          <p:nvPr>
            <p:ph idx="1"/>
          </p:nvPr>
        </p:nvPicPr>
        <p:blipFill>
          <a:blip r:embed="rId1">
            <a:clrChange>
              <a:clrFrom>
                <a:srgbClr val="FEF8F2">
                  <a:alpha val="100000"/>
                </a:srgbClr>
              </a:clrFrom>
              <a:clrTo>
                <a:srgbClr val="FEF8F2">
                  <a:alpha val="100000"/>
                  <a:alpha val="0"/>
                </a:srgbClr>
              </a:clrTo>
            </a:clrChange>
          </a:blip>
          <a:srcRect t="20254" r="4333" b="11134"/>
          <a:stretch>
            <a:fillRect/>
          </a:stretch>
        </p:blipFill>
        <p:spPr>
          <a:xfrm>
            <a:off x="1234949" y="2033270"/>
            <a:ext cx="9800206" cy="4233665"/>
          </a:xfrm>
          <a:prstGeom prst="rect">
            <a:avLst/>
          </a:prstGeom>
        </p:spPr>
      </p:pic>
      <p:sp>
        <p:nvSpPr>
          <p:cNvPr id="18" name="文本框 17"/>
          <p:cNvSpPr txBox="1"/>
          <p:nvPr/>
        </p:nvSpPr>
        <p:spPr>
          <a:xfrm>
            <a:off x="5477510" y="1016635"/>
            <a:ext cx="6099175" cy="737235"/>
          </a:xfrm>
          <a:prstGeom prst="rect">
            <a:avLst/>
          </a:prstGeom>
          <a:noFill/>
        </p:spPr>
        <p:txBody>
          <a:bodyPr wrap="square" rtlCol="0">
            <a:spAutoFit/>
          </a:bodyPr>
          <a:lstStyle/>
          <a:p>
            <a:pPr fontAlgn="auto">
              <a:lnSpc>
                <a:spcPct val="150000"/>
              </a:lnSpc>
            </a:pPr>
            <a:r>
              <a:rPr lang="en-US" altLang="zh-CN" sz="2800" b="1" dirty="0">
                <a:solidFill>
                  <a:schemeClr val="bg1"/>
                </a:solidFill>
                <a:latin typeface="方正粗黑宋简体" panose="02000000000000000000" pitchFamily="2" charset="-122"/>
                <a:ea typeface="方正粗黑宋简体" panose="02000000000000000000" pitchFamily="2" charset="-122"/>
                <a:sym typeface="+mn-ea"/>
              </a:rPr>
              <a:t>1895</a:t>
            </a:r>
            <a:r>
              <a:rPr lang="zh-CN" altLang="en-US" sz="2800" b="1" dirty="0">
                <a:solidFill>
                  <a:schemeClr val="bg1"/>
                </a:solidFill>
                <a:latin typeface="方正粗黑宋简体" panose="02000000000000000000" pitchFamily="2" charset="-122"/>
                <a:ea typeface="方正粗黑宋简体" panose="02000000000000000000" pitchFamily="2" charset="-122"/>
                <a:sym typeface="+mn-ea"/>
              </a:rPr>
              <a:t>以后，</a:t>
            </a:r>
            <a:r>
              <a:rPr lang="en-US" altLang="zh-CN" sz="2400" b="1" dirty="0">
                <a:solidFill>
                  <a:schemeClr val="bg1"/>
                </a:solidFill>
                <a:latin typeface="方正粗黑宋简体" panose="02000000000000000000" pitchFamily="2" charset="-122"/>
                <a:ea typeface="方正粗黑宋简体" panose="02000000000000000000" pitchFamily="2" charset="-122"/>
                <a:sym typeface="+mn-ea"/>
              </a:rPr>
              <a:t> </a:t>
            </a:r>
            <a:r>
              <a:rPr lang="zh-CN" altLang="en-US" sz="2400" b="1" dirty="0">
                <a:solidFill>
                  <a:schemeClr val="bg1"/>
                </a:solidFill>
                <a:latin typeface="方正粗黑宋简体" panose="02000000000000000000" pitchFamily="2" charset="-122"/>
                <a:ea typeface="方正粗黑宋简体" panose="02000000000000000000" pitchFamily="2" charset="-122"/>
                <a:sym typeface="+mn-ea"/>
              </a:rPr>
              <a:t>中国处于</a:t>
            </a:r>
            <a:r>
              <a:rPr lang="zh-CN" altLang="en-US" sz="2400" b="1" dirty="0">
                <a:solidFill>
                  <a:schemeClr val="bg1"/>
                </a:solidFill>
                <a:latin typeface="方正粗黑宋简体" panose="02000000000000000000" pitchFamily="2" charset="-122"/>
                <a:ea typeface="方正粗黑宋简体" panose="02000000000000000000" pitchFamily="2" charset="-122"/>
                <a:sym typeface="+mn-ea"/>
              </a:rPr>
              <a:t>一个怎样的</a:t>
            </a:r>
            <a:r>
              <a:rPr lang="zh-CN" altLang="en-US" sz="2600" b="1" dirty="0">
                <a:solidFill>
                  <a:srgbClr val="FFFF00"/>
                </a:solidFill>
                <a:latin typeface="方正粗黑宋简体" panose="02000000000000000000" pitchFamily="2" charset="-122"/>
                <a:ea typeface="方正粗黑宋简体" panose="02000000000000000000" pitchFamily="2" charset="-122"/>
                <a:sym typeface="+mn-ea"/>
              </a:rPr>
              <a:t>时代</a:t>
            </a:r>
            <a:r>
              <a:rPr lang="zh-CN" altLang="en-US" sz="2400" b="1" dirty="0">
                <a:solidFill>
                  <a:schemeClr val="bg1"/>
                </a:solidFill>
                <a:latin typeface="方正粗黑宋简体" panose="02000000000000000000" pitchFamily="2" charset="-122"/>
                <a:ea typeface="方正粗黑宋简体" panose="02000000000000000000" pitchFamily="2" charset="-122"/>
                <a:sym typeface="+mn-ea"/>
              </a:rPr>
              <a:t>？</a:t>
            </a:r>
            <a:endParaRPr lang="zh-CN" altLang="en-US" sz="2400" b="1" dirty="0">
              <a:solidFill>
                <a:schemeClr val="bg1"/>
              </a:solidFill>
              <a:latin typeface="方正粗黑宋简体" panose="02000000000000000000" pitchFamily="2" charset="-122"/>
              <a:ea typeface="方正粗黑宋简体" panose="02000000000000000000" pitchFamily="2" charset="-122"/>
              <a:sym typeface="+mn-ea"/>
            </a:endParaRPr>
          </a:p>
        </p:txBody>
      </p:sp>
      <p:sp>
        <p:nvSpPr>
          <p:cNvPr id="3" name="文本框 2"/>
          <p:cNvSpPr txBox="1"/>
          <p:nvPr/>
        </p:nvSpPr>
        <p:spPr>
          <a:xfrm>
            <a:off x="568325" y="5148580"/>
            <a:ext cx="640080" cy="368300"/>
          </a:xfrm>
          <a:prstGeom prst="rect">
            <a:avLst/>
          </a:prstGeom>
          <a:noFill/>
        </p:spPr>
        <p:txBody>
          <a:bodyPr wrap="none" rtlCol="0">
            <a:spAutoFit/>
          </a:bodyPr>
          <a:p>
            <a:r>
              <a:rPr lang="zh-CN" altLang="en-US"/>
              <a:t>民族</a:t>
            </a:r>
            <a:endParaRPr lang="zh-CN" altLang="en-US"/>
          </a:p>
        </p:txBody>
      </p:sp>
      <p:sp>
        <p:nvSpPr>
          <p:cNvPr id="13" name="文本框 12"/>
          <p:cNvSpPr txBox="1"/>
          <p:nvPr/>
        </p:nvSpPr>
        <p:spPr>
          <a:xfrm>
            <a:off x="568325" y="274320"/>
            <a:ext cx="9427845" cy="953135"/>
          </a:xfrm>
          <a:prstGeom prst="rect">
            <a:avLst/>
          </a:prstGeom>
          <a:noFill/>
        </p:spPr>
        <p:txBody>
          <a:bodyPr wrap="square" rtlCol="0">
            <a:spAutoFit/>
          </a:bodyPr>
          <a:p>
            <a:pPr algn="l"/>
            <a:r>
              <a:rPr lang="zh-CN" altLang="en-US" sz="2800" b="1">
                <a:solidFill>
                  <a:srgbClr val="FFFF00"/>
                </a:solidFill>
                <a:effectLst>
                  <a:outerShdw blurRad="38100" dist="38100" dir="2700000" algn="tl">
                    <a:srgbClr val="000000">
                      <a:alpha val="43137"/>
                    </a:srgbClr>
                  </a:outerShdw>
                </a:effectLst>
              </a:rPr>
              <a:t>任务一：</a:t>
            </a:r>
            <a:r>
              <a:rPr lang="en-US" altLang="zh-CN" sz="2800" b="1">
                <a:solidFill>
                  <a:srgbClr val="FFFF00"/>
                </a:solidFill>
                <a:effectLst>
                  <a:outerShdw blurRad="38100" dist="38100" dir="2700000" algn="tl">
                    <a:srgbClr val="000000">
                      <a:alpha val="43137"/>
                    </a:srgbClr>
                  </a:outerShdw>
                </a:effectLst>
                <a:sym typeface="+mn-ea"/>
              </a:rPr>
              <a:t>1895-1901</a:t>
            </a:r>
            <a:r>
              <a:rPr lang="zh-CN" altLang="zh-CN" sz="2800" b="1">
                <a:solidFill>
                  <a:srgbClr val="FFFF00"/>
                </a:solidFill>
                <a:effectLst>
                  <a:outerShdw blurRad="38100" dist="38100" dir="2700000" algn="tl">
                    <a:srgbClr val="000000">
                      <a:alpha val="43137"/>
                    </a:srgbClr>
                  </a:outerShdw>
                </a:effectLst>
                <a:sym typeface="+mn-ea"/>
              </a:rPr>
              <a:t>年中国为何陷入</a:t>
            </a:r>
            <a:r>
              <a:rPr lang="zh-CN" altLang="en-US" sz="2800" b="1">
                <a:solidFill>
                  <a:srgbClr val="FFFF00"/>
                </a:solidFill>
                <a:effectLst>
                  <a:outerShdw blurRad="38100" dist="38100" dir="2700000" algn="tl">
                    <a:srgbClr val="000000">
                      <a:alpha val="43137"/>
                    </a:srgbClr>
                  </a:outerShdw>
                </a:effectLst>
                <a:sym typeface="+mn-ea"/>
              </a:rPr>
              <a:t>民族危亡的境地？</a:t>
            </a:r>
            <a:endParaRPr lang="zh-CN" altLang="en-US" sz="2800" b="1">
              <a:solidFill>
                <a:srgbClr val="FFFF00"/>
              </a:solidFill>
              <a:effectLst>
                <a:outerShdw blurRad="38100" dist="38100" dir="2700000" algn="tl">
                  <a:srgbClr val="000000">
                    <a:alpha val="43137"/>
                  </a:srgbClr>
                </a:outerShdw>
              </a:effectLst>
              <a:sym typeface="+mn-ea"/>
            </a:endParaRPr>
          </a:p>
          <a:p>
            <a:pPr algn="l"/>
            <a:r>
              <a:rPr lang="zh-CN" altLang="en-US" sz="2800" b="1">
                <a:solidFill>
                  <a:srgbClr val="FFFF00"/>
                </a:solidFill>
                <a:effectLst>
                  <a:outerShdw blurRad="38100" dist="38100" dir="2700000" algn="tl">
                    <a:srgbClr val="000000">
                      <a:alpha val="43137"/>
                    </a:srgbClr>
                  </a:outerShdw>
                </a:effectLst>
                <a:sym typeface="+mn-ea"/>
              </a:rPr>
              <a:t>                                                             中国人民开展了哪些斗争？</a:t>
            </a:r>
            <a:endParaRPr lang="zh-CN" altLang="en-US" sz="2800" b="1">
              <a:solidFill>
                <a:srgbClr val="FFFF00"/>
              </a:solidFill>
              <a:effectLst>
                <a:outerShdw blurRad="38100" dist="38100" dir="2700000" algn="tl">
                  <a:srgbClr val="000000">
                    <a:alpha val="43137"/>
                  </a:srgbClr>
                </a:outerShdw>
              </a:effectLst>
              <a:sym typeface="+mn-ea"/>
            </a:endParaRPr>
          </a:p>
        </p:txBody>
      </p:sp>
      <p:sp>
        <p:nvSpPr>
          <p:cNvPr id="5" name="文本框 4"/>
          <p:cNvSpPr txBox="1"/>
          <p:nvPr/>
        </p:nvSpPr>
        <p:spPr>
          <a:xfrm>
            <a:off x="3887470" y="2267585"/>
            <a:ext cx="1305560" cy="768350"/>
          </a:xfrm>
          <a:prstGeom prst="rect">
            <a:avLst/>
          </a:prstGeom>
          <a:noFill/>
        </p:spPr>
        <p:txBody>
          <a:bodyPr wrap="none" rtlCol="0">
            <a:spAutoFit/>
          </a:bodyPr>
          <a:p>
            <a:r>
              <a:rPr lang="zh-CN" altLang="en-US" sz="44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rPr>
              <a:t>变局</a:t>
            </a:r>
            <a:endParaRPr lang="zh-CN" altLang="en-US" sz="44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4" name="文本框 3"/>
          <p:cNvSpPr txBox="1"/>
          <p:nvPr/>
        </p:nvSpPr>
        <p:spPr>
          <a:xfrm>
            <a:off x="3308985" y="2912745"/>
            <a:ext cx="818515" cy="922020"/>
          </a:xfrm>
          <a:prstGeom prst="rect">
            <a:avLst/>
          </a:prstGeom>
          <a:noFill/>
        </p:spPr>
        <p:txBody>
          <a:bodyPr wrap="square" rtlCol="0">
            <a:spAutoFit/>
          </a:bodyPr>
          <a:p>
            <a:pPr algn="ctr"/>
            <a:r>
              <a:rPr lang="zh-CN" altLang="en-US" b="1">
                <a:solidFill>
                  <a:schemeClr val="bg1"/>
                </a:solidFill>
              </a:rPr>
              <a:t>太平天国</a:t>
            </a:r>
            <a:endParaRPr lang="zh-CN" altLang="en-US" b="1">
              <a:solidFill>
                <a:schemeClr val="bg1"/>
              </a:solidFill>
            </a:endParaRPr>
          </a:p>
          <a:p>
            <a:pPr algn="ctr"/>
            <a:r>
              <a:rPr lang="zh-CN" altLang="en-US" b="1">
                <a:solidFill>
                  <a:schemeClr val="bg1"/>
                </a:solidFill>
              </a:rPr>
              <a:t>运动</a:t>
            </a:r>
            <a:endParaRPr lang="zh-CN" altLang="en-US" b="1">
              <a:solidFill>
                <a:schemeClr val="bg1"/>
              </a:solidFill>
            </a:endParaRPr>
          </a:p>
        </p:txBody>
      </p:sp>
      <p:sp>
        <p:nvSpPr>
          <p:cNvPr id="8" name="文本框 7"/>
          <p:cNvSpPr txBox="1"/>
          <p:nvPr/>
        </p:nvSpPr>
        <p:spPr>
          <a:xfrm>
            <a:off x="4465955" y="3035935"/>
            <a:ext cx="727075" cy="645160"/>
          </a:xfrm>
          <a:prstGeom prst="rect">
            <a:avLst/>
          </a:prstGeom>
          <a:noFill/>
        </p:spPr>
        <p:txBody>
          <a:bodyPr wrap="square" rtlCol="0">
            <a:spAutoFit/>
          </a:bodyPr>
          <a:p>
            <a:pPr algn="ctr"/>
            <a:r>
              <a:rPr lang="zh-CN" altLang="en-US" b="1">
                <a:solidFill>
                  <a:schemeClr val="bg1"/>
                </a:solidFill>
              </a:rPr>
              <a:t>洋务运动</a:t>
            </a:r>
            <a:endParaRPr lang="zh-CN" altLang="en-US" b="1">
              <a:solidFill>
                <a:schemeClr val="bg1"/>
              </a:solidFill>
              <a:sym typeface="+mn-ea"/>
            </a:endParaRPr>
          </a:p>
        </p:txBody>
      </p:sp>
      <p:sp>
        <p:nvSpPr>
          <p:cNvPr id="9" name="文本框 8"/>
          <p:cNvSpPr txBox="1"/>
          <p:nvPr/>
        </p:nvSpPr>
        <p:spPr>
          <a:xfrm>
            <a:off x="2151380" y="2912745"/>
            <a:ext cx="818515" cy="922020"/>
          </a:xfrm>
          <a:prstGeom prst="rect">
            <a:avLst/>
          </a:prstGeom>
          <a:noFill/>
        </p:spPr>
        <p:txBody>
          <a:bodyPr wrap="square" rtlCol="0">
            <a:spAutoFit/>
          </a:bodyPr>
          <a:p>
            <a:pPr algn="ctr"/>
            <a:r>
              <a:rPr lang="zh-CN" altLang="en-US" b="1">
                <a:solidFill>
                  <a:schemeClr val="bg1"/>
                </a:solidFill>
              </a:rPr>
              <a:t>开眼看世界</a:t>
            </a:r>
            <a:endParaRPr lang="zh-CN" altLang="en-US" b="1">
              <a:solidFill>
                <a:schemeClr val="bg1"/>
              </a:solidFill>
            </a:endParaRPr>
          </a:p>
        </p:txBody>
      </p:sp>
      <p:sp>
        <p:nvSpPr>
          <p:cNvPr id="10" name="文本框 9"/>
          <p:cNvSpPr txBox="1"/>
          <p:nvPr/>
        </p:nvSpPr>
        <p:spPr>
          <a:xfrm>
            <a:off x="6861175" y="2267585"/>
            <a:ext cx="1305560" cy="768350"/>
          </a:xfrm>
          <a:prstGeom prst="rect">
            <a:avLst/>
          </a:prstGeom>
          <a:noFill/>
        </p:spPr>
        <p:txBody>
          <a:bodyPr wrap="none" rtlCol="0">
            <a:spAutoFit/>
          </a:bodyPr>
          <a:p>
            <a:r>
              <a:rPr lang="zh-CN" altLang="en-US" sz="44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rPr>
              <a:t>危局</a:t>
            </a:r>
            <a:endParaRPr lang="zh-CN" altLang="en-US" sz="44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cxnSp>
        <p:nvCxnSpPr>
          <p:cNvPr id="16" name="直接连接符 15"/>
          <p:cNvCxnSpPr/>
          <p:nvPr/>
        </p:nvCxnSpPr>
        <p:spPr>
          <a:xfrm flipV="1">
            <a:off x="5477510" y="1644015"/>
            <a:ext cx="5521960" cy="36195"/>
          </a:xfrm>
          <a:prstGeom prst="line">
            <a:avLst/>
          </a:prstGeom>
        </p:spPr>
        <p:style>
          <a:lnRef idx="1">
            <a:schemeClr val="accent4"/>
          </a:lnRef>
          <a:fillRef idx="0">
            <a:schemeClr val="accent4"/>
          </a:fillRef>
          <a:effectRef idx="0">
            <a:schemeClr val="accent4"/>
          </a:effectRef>
          <a:fontRef idx="minor">
            <a:schemeClr val="tx1"/>
          </a:fontRef>
        </p:style>
      </p:cxnSp>
      <p:pic>
        <p:nvPicPr>
          <p:cNvPr id="9218" name="Picture 2" descr="“时局图”的图片搜索结果&quot;"/>
          <p:cNvPicPr>
            <a:picLocks noChangeAspect="1" noChangeArrowheads="1"/>
          </p:cNvPicPr>
          <p:nvPr/>
        </p:nvPicPr>
        <p:blipFill>
          <a:blip r:embed="rId2">
            <a:extLst>
              <a:ext uri="{28A0092B-C50C-407E-A947-70E740481C1C}">
                <a14:useLocalDpi xmlns:a14="http://schemas.microsoft.com/office/drawing/2010/main" val="0"/>
              </a:ext>
            </a:extLst>
          </a:blip>
          <a:srcRect b="3630"/>
          <a:stretch>
            <a:fillRect/>
          </a:stretch>
        </p:blipFill>
        <p:spPr bwMode="auto">
          <a:xfrm>
            <a:off x="1235075" y="815975"/>
            <a:ext cx="4232275" cy="5765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991870" y="1880870"/>
            <a:ext cx="4485640" cy="3636010"/>
          </a:xfrm>
          <a:prstGeom prst="rect">
            <a:avLst/>
          </a:prstGeom>
          <a:solidFill>
            <a:schemeClr val="tx1"/>
          </a:solidFill>
        </p:spPr>
        <p:txBody>
          <a:bodyPr wrap="square" rtlCol="0" anchor="t">
            <a:spAutoFit/>
          </a:bodyPr>
          <a:p>
            <a:pPr fontAlgn="auto">
              <a:lnSpc>
                <a:spcPct val="90000"/>
              </a:lnSpc>
            </a:pP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观今日之</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世变</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，盖自秦以来唯有所若斯之亟也。夫世之变也，莫知其所由然，强而名之曰</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运会</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运会</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既成，虽圣人无所为力，盖圣人亦</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运会</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中之一物。                    </a:t>
            </a:r>
            <a:endPar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fontAlgn="auto">
              <a:lnSpc>
                <a:spcPct val="90000"/>
              </a:lnSpc>
            </a:pP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严复《论</a:t>
            </a:r>
            <a:r>
              <a:rPr lang="zh-CN" altLang="en-US" sz="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世变之亟</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4" grpId="0"/>
      <p:bldP spid="4" grpId="1"/>
      <p:bldP spid="8" grpId="0"/>
      <p:bldP spid="8" grpId="1"/>
      <p:bldP spid="10" grpId="0"/>
      <p:bldP spid="10" grpId="1"/>
      <p:bldP spid="18" grpId="0"/>
      <p:bldP spid="18" grpId="1"/>
      <p:bldP spid="2" grpId="0" bldLvl="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标题 1"/>
          <p:cNvSpPr>
            <a:spLocks noGrp="1"/>
          </p:cNvSpPr>
          <p:nvPr>
            <p:ph type="title"/>
          </p:nvPr>
        </p:nvSpPr>
        <p:spPr>
          <a:xfrm>
            <a:off x="3762375" y="139065"/>
            <a:ext cx="4667885" cy="895985"/>
          </a:xfrm>
        </p:spPr>
        <p:txBody>
          <a:bodyPr/>
          <a:p>
            <a:pPr algn="ctr"/>
            <a:r>
              <a:rPr lang="zh-CN" altLang="en-US" sz="3200" b="1">
                <a:solidFill>
                  <a:schemeClr val="bg1"/>
                </a:solidFill>
                <a:effectLst>
                  <a:outerShdw blurRad="38100" dist="38100" dir="2700000" algn="tl">
                    <a:srgbClr val="000000">
                      <a:alpha val="43137"/>
                    </a:srgbClr>
                  </a:outerShdw>
                </a:effectLst>
              </a:rPr>
              <a:t>甲午国殇引发</a:t>
            </a:r>
            <a:r>
              <a:rPr lang="zh-CN" altLang="en-US" sz="3200" b="1">
                <a:solidFill>
                  <a:srgbClr val="FFFF00"/>
                </a:solidFill>
                <a:effectLst>
                  <a:outerShdw blurRad="38100" dist="38100" dir="2700000" algn="tl">
                    <a:srgbClr val="000000">
                      <a:alpha val="43137"/>
                    </a:srgbClr>
                  </a:outerShdw>
                </a:effectLst>
              </a:rPr>
              <a:t>民族觉醒</a:t>
            </a:r>
            <a:endParaRPr lang="zh-CN" altLang="en-US" sz="3200" b="1">
              <a:solidFill>
                <a:srgbClr val="FFFF00"/>
              </a:solidFill>
              <a:effectLst>
                <a:outerShdw blurRad="38100" dist="38100" dir="2700000" algn="tl">
                  <a:srgbClr val="000000">
                    <a:alpha val="43137"/>
                  </a:srgbClr>
                </a:outerShdw>
              </a:effectLst>
            </a:endParaRPr>
          </a:p>
        </p:txBody>
      </p:sp>
      <p:sp>
        <p:nvSpPr>
          <p:cNvPr id="5" name="文本框 4"/>
          <p:cNvSpPr txBox="1"/>
          <p:nvPr/>
        </p:nvSpPr>
        <p:spPr>
          <a:xfrm>
            <a:off x="153035" y="920115"/>
            <a:ext cx="4510405" cy="2830195"/>
          </a:xfrm>
          <a:prstGeom prst="rect">
            <a:avLst/>
          </a:prstGeom>
          <a:noFill/>
          <a:ln w="28575" cmpd="sng">
            <a:solidFill>
              <a:schemeClr val="bg1"/>
            </a:solidFill>
            <a:prstDash val="sysDot"/>
          </a:ln>
        </p:spPr>
        <p:txBody>
          <a:bodyPr wrap="square" rtlCol="0">
            <a:spAutoFit/>
          </a:bodyPr>
          <a:p>
            <a:pPr marL="0" indent="0" algn="l">
              <a:buNone/>
            </a:pP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材料一</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自甲午以前，吾国民不知国之危也，</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不知国危则方且岸然自大，偃然高卧</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，故于时无所谓保全之说。</a:t>
            </a:r>
            <a:endPar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lgn="l">
              <a:buNone/>
            </a:pPr>
            <a:r>
              <a:rPr lang="en-US" altLang="zh-CN"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梁启超《论保全中国非赖皇帝不可》</a:t>
            </a:r>
            <a:endParaRPr lang="zh-CN" altLang="en-US"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35842" name="文本占位符 35841"/>
          <p:cNvSpPr>
            <a:spLocks noGrp="1"/>
          </p:cNvSpPr>
          <p:nvPr/>
        </p:nvSpPr>
        <p:spPr>
          <a:xfrm>
            <a:off x="4859655" y="920750"/>
            <a:ext cx="7134860" cy="2829560"/>
          </a:xfrm>
          <a:prstGeom prst="rect">
            <a:avLst/>
          </a:prstGeom>
          <a:ln w="28575" cmpd="sng">
            <a:solidFill>
              <a:srgbClr val="FF0000"/>
            </a:solidFill>
            <a:prstDash val="sysDot"/>
          </a:ln>
        </p:spPr>
        <p:txBody>
          <a:bodyPr vert="horz" lIns="91440" tIns="45720" rIns="91440" bIns="45720" rtlCol="0">
            <a:normAutofit fontScale="2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buNone/>
            </a:pPr>
            <a:r>
              <a:rPr lang="zh-CN" altLang="en-US" sz="104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材料二 </a:t>
            </a:r>
            <a:r>
              <a:rPr lang="zh-CN" altLang="en-US" sz="11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吴玉章回忆说：</a:t>
            </a:r>
            <a:r>
              <a:rPr lang="zh-CN" altLang="en-US" sz="11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“从前我国还只是被西方大国打败过，现在竟被东方小国打败，而且失败得那样</a:t>
            </a:r>
            <a:r>
              <a:rPr lang="zh-CN" altLang="en-US" sz="112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惨</a:t>
            </a:r>
            <a:r>
              <a:rPr lang="zh-CN" altLang="en-US" sz="11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，条约又订得那样</a:t>
            </a:r>
            <a:r>
              <a:rPr lang="zh-CN" altLang="en-US" sz="112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苛</a:t>
            </a:r>
            <a:r>
              <a:rPr lang="zh-CN" altLang="en-US" sz="11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，这是多么大的</a:t>
            </a:r>
            <a:r>
              <a:rPr lang="zh-CN" altLang="en-US" sz="112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耻辱</a:t>
            </a:r>
            <a:r>
              <a:rPr lang="zh-CN" altLang="en-US" sz="11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啊！</a:t>
            </a:r>
            <a:r>
              <a:rPr lang="zh-CN" altLang="en-US" sz="11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它使</a:t>
            </a:r>
            <a:r>
              <a:rPr lang="zh-CN" altLang="en-US" sz="112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全中国为之震动</a:t>
            </a:r>
            <a:r>
              <a:rPr lang="zh-CN" altLang="en-US" sz="11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，我和二哥曾痛哭不止。 </a:t>
            </a:r>
            <a:r>
              <a:rPr lang="zh-CN" altLang="en-US" sz="104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endParaRPr lang="zh-CN" altLang="en-US" sz="104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lnSpc>
                <a:spcPct val="105000"/>
              </a:lnSpc>
              <a:buNone/>
            </a:pPr>
            <a:r>
              <a:rPr lang="zh-CN" altLang="en-US" sz="104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sz="8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——刘悦斌《戊戌维新运动史话》</a:t>
            </a:r>
            <a:endParaRPr lang="zh-CN" altLang="en-US" sz="8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5843" name="矩形 35842"/>
          <p:cNvSpPr>
            <a:spLocks noGrp="1"/>
          </p:cNvSpPr>
          <p:nvPr/>
        </p:nvSpPr>
        <p:spPr>
          <a:xfrm>
            <a:off x="382905" y="3985895"/>
            <a:ext cx="11268075" cy="1527810"/>
          </a:xfrm>
          <a:prstGeom prst="rect">
            <a:avLst/>
          </a:prstGeom>
          <a:noFill/>
          <a:ln w="28575" cmpd="sng">
            <a:noFill/>
            <a:prstDash val="sysDot"/>
          </a:ln>
        </p:spPr>
        <p:txBody>
          <a:bodyPr vert="horz" wrap="square" anchor="t"/>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sz="2800" b="1" dirty="0">
                <a:solidFill>
                  <a:schemeClr val="bg1"/>
                </a:solidFill>
                <a:effectLst>
                  <a:outerShdw blurRad="38100" dist="38100" dir="2700000" algn="tl">
                    <a:srgbClr val="000000">
                      <a:alpha val="43137"/>
                    </a:srgbClr>
                  </a:outerShdw>
                </a:effectLst>
                <a:latin typeface="楷体_GB2312" pitchFamily="1" charset="-122"/>
                <a:ea typeface="楷体_GB2312" pitchFamily="1" charset="-122"/>
              </a:rPr>
              <a:t>《马关条约》签字的一个细节： </a:t>
            </a:r>
            <a:endParaRPr lang="zh-CN" altLang="en-US" sz="2800" b="1" dirty="0">
              <a:solidFill>
                <a:schemeClr val="bg1"/>
              </a:solidFill>
              <a:effectLst>
                <a:outerShdw blurRad="38100" dist="38100" dir="2700000" algn="tl">
                  <a:srgbClr val="000000">
                    <a:alpha val="43137"/>
                  </a:srgbClr>
                </a:outerShdw>
              </a:effectLst>
              <a:latin typeface="楷体_GB2312" pitchFamily="1" charset="-122"/>
              <a:ea typeface="楷体_GB2312" pitchFamily="1" charset="-122"/>
            </a:endParaRPr>
          </a:p>
          <a:p>
            <a:pPr lvl="0">
              <a:buNone/>
            </a:pPr>
            <a:r>
              <a:rPr lang="zh-CN" altLang="en-US" sz="2800" b="1" dirty="0">
                <a:solidFill>
                  <a:schemeClr val="bg1"/>
                </a:solidFill>
                <a:effectLst>
                  <a:outerShdw blurRad="38100" dist="38100" dir="2700000" algn="tl">
                    <a:srgbClr val="000000">
                      <a:alpha val="43137"/>
                    </a:srgbClr>
                  </a:outerShdw>
                </a:effectLst>
                <a:latin typeface="楷体_GB2312" pitchFamily="1" charset="-122"/>
                <a:ea typeface="楷体_GB2312" pitchFamily="1" charset="-122"/>
              </a:rPr>
              <a:t>  </a:t>
            </a: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上（光绪帝）绕殿急步约时许，乃顿足流涕，奋笔书之</a:t>
            </a: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endPar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lvl="0" algn="r">
              <a:buNone/>
            </a:pPr>
            <a:r>
              <a:rPr lang="en-US" altLang="zh-CN" sz="2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刘悦斌</a:t>
            </a:r>
            <a:r>
              <a:rPr lang="en-US" altLang="zh-CN" sz="2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《戊戌维新运动史话》</a:t>
            </a:r>
            <a:endParaRPr lang="en-US" altLang="zh-CN" sz="20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057910" y="5513705"/>
            <a:ext cx="10593070" cy="921385"/>
          </a:xfrm>
          <a:prstGeom prst="rect">
            <a:avLst/>
          </a:prstGeom>
          <a:noFill/>
        </p:spPr>
        <p:txBody>
          <a:bodyPr wrap="square" rtlCol="0" anchor="t">
            <a:spAutoFit/>
          </a:bodyPr>
          <a:p>
            <a:pPr fontAlgn="auto">
              <a:lnSpc>
                <a:spcPct val="90000"/>
              </a:lnSpc>
            </a:pP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观万国之势，能变则全，不变则亡，</a:t>
            </a:r>
            <a:r>
              <a:rPr lang="zh-CN" altLang="en-US" sz="32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全变则强，小变仍亡。</a:t>
            </a:r>
            <a:r>
              <a:rPr lang="zh-CN" altLang="en-US" sz="3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fontAlgn="auto">
              <a:lnSpc>
                <a:spcPct val="90000"/>
              </a:lnSpc>
            </a:pP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康有为《上清帝第六书》</a:t>
            </a:r>
            <a:endParaRPr lang="zh-CN" altLang="en-US" sz="2000"/>
          </a:p>
        </p:txBody>
      </p:sp>
      <p:pic>
        <p:nvPicPr>
          <p:cNvPr id="6" name="图片 5" descr="timg__4_-removebg-preview"/>
          <p:cNvPicPr>
            <a:picLocks noChangeAspect="1"/>
          </p:cNvPicPr>
          <p:nvPr/>
        </p:nvPicPr>
        <p:blipFill>
          <a:blip r:embed="rId1"/>
          <a:stretch>
            <a:fillRect/>
          </a:stretch>
        </p:blipFill>
        <p:spPr>
          <a:xfrm>
            <a:off x="192405" y="139065"/>
            <a:ext cx="554355" cy="781050"/>
          </a:xfrm>
          <a:prstGeom prst="rect">
            <a:avLst/>
          </a:prstGeom>
          <a:effectLst>
            <a:innerShdw blurRad="63500" dist="50800" dir="13500000">
              <a:prstClr val="black">
                <a:alpha val="50000"/>
              </a:prstClr>
            </a:innerShdw>
          </a:effectLst>
        </p:spPr>
      </p:pic>
      <p:pic>
        <p:nvPicPr>
          <p:cNvPr id="70" name="图片 69" descr="eeb7dcbd-e042-4f12-94e0-023f4b957ad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285175" y="210439"/>
            <a:ext cx="637821" cy="754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5843" grpId="0"/>
      <p:bldP spid="35843"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内容占位符 2"/>
          <p:cNvSpPr>
            <a:spLocks noGrp="1"/>
          </p:cNvSpPr>
          <p:nvPr>
            <p:ph idx="1"/>
          </p:nvPr>
        </p:nvSpPr>
        <p:spPr>
          <a:xfrm>
            <a:off x="659765" y="2117725"/>
            <a:ext cx="5349875" cy="1224280"/>
          </a:xfrm>
        </p:spPr>
        <p:txBody>
          <a:bodyPr>
            <a:normAutofit fontScale="25000"/>
          </a:bodyPr>
          <a:p>
            <a:pPr marL="0" indent="0">
              <a:lnSpc>
                <a:spcPct val="90000"/>
              </a:lnSpc>
              <a:buNone/>
            </a:pPr>
            <a:r>
              <a:rPr lang="en-US" altLang="zh-CN" sz="1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1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自台湾之割，民不堪命；德之在</a:t>
            </a:r>
            <a:r>
              <a:rPr lang="zh-CN" altLang="en-US" sz="128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胶州，胶州</a:t>
            </a:r>
            <a:r>
              <a:rPr lang="zh-CN" altLang="en-US" sz="1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之洋兵，挖剔先贤仲氏眼目，碎毁圣像，百姓饮恨吞声，痛入骨髓。  </a:t>
            </a:r>
            <a:r>
              <a:rPr lang="zh-CN" altLang="en-US" sz="9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endParaRPr lang="zh-CN" altLang="en-US" sz="9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a:lnSpc>
                <a:spcPct val="90000"/>
              </a:lnSpc>
              <a:buNone/>
            </a:pPr>
            <a:r>
              <a:rPr lang="en-US" altLang="zh-CN" sz="7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7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sz="72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lvl="0" indent="0" algn="l" fontAlgn="auto">
              <a:lnSpc>
                <a:spcPct val="90000"/>
              </a:lnSpc>
              <a:spcBef>
                <a:spcPts val="0"/>
              </a:spcBef>
              <a:spcAft>
                <a:spcPts val="800"/>
              </a:spcAft>
              <a:buSzPct val="100000"/>
              <a:buNone/>
            </a:pPr>
            <a:r>
              <a:rPr lang="en-US" altLang="zh-CN" sz="9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96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9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9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722630" y="474980"/>
            <a:ext cx="6228080" cy="521970"/>
          </a:xfrm>
          <a:prstGeom prst="rect">
            <a:avLst/>
          </a:prstGeom>
          <a:noFill/>
        </p:spPr>
        <p:txBody>
          <a:bodyPr wrap="none" rtlCol="0">
            <a:spAutoFit/>
          </a:bodyPr>
          <a:p>
            <a:r>
              <a:rPr lang="zh-CN" altLang="en-US" sz="28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二、民族危亡背景</a:t>
            </a:r>
            <a:r>
              <a:rPr lang="zh-CN" altLang="en-US" sz="28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下层农民</a:t>
            </a:r>
            <a:r>
              <a:rPr lang="zh-CN" altLang="en-US" sz="28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的</a:t>
            </a:r>
            <a:r>
              <a:rPr lang="zh-CN" altLang="en-US" sz="2800" b="1">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革命</a:t>
            </a:r>
            <a:r>
              <a:rPr lang="zh-CN" altLang="en-US" sz="28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斗争</a:t>
            </a:r>
            <a:endParaRPr lang="zh-CN" altLang="en-US" sz="28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39570" y="870585"/>
            <a:ext cx="4394835" cy="553085"/>
          </a:xfrm>
          <a:prstGeom prst="rect">
            <a:avLst/>
          </a:prstGeom>
          <a:noFill/>
        </p:spPr>
        <p:txBody>
          <a:bodyPr wrap="none" rtlCol="0">
            <a:spAutoFit/>
          </a:bodyPr>
          <a:p>
            <a:pPr algn="l"/>
            <a:r>
              <a:rPr lang="en-US" altLang="zh-CN"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百姓</a:t>
            </a:r>
            <a:r>
              <a:rPr lang="zh-CN" altLang="en-US" sz="30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群体性</a:t>
            </a:r>
            <a:r>
              <a:rPr lang="zh-CN" altLang="en-US"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民族自觉</a:t>
            </a:r>
            <a:endParaRPr lang="zh-CN" altLang="en-US" sz="30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pic>
        <p:nvPicPr>
          <p:cNvPr id="14" name="图片 13" descr="图片包含 桌子, 男人, 黑暗, 水&#10;&#10;描述已自动生成"/>
          <p:cNvPicPr>
            <a:picLocks noChangeAspect="1"/>
          </p:cNvPicPr>
          <p:nvPr/>
        </p:nvPicPr>
        <p:blipFill>
          <a:blip r:embed="rId1" cstate="print">
            <a:extLst>
              <a:ext uri="{BEBA8EAE-BF5A-486C-A8C5-ECC9F3942E4B}">
                <a14:imgProps xmlns:a14="http://schemas.microsoft.com/office/drawing/2010/main">
                  <a14:imgLayer r:embed="rId2">
                    <a14:imgEffect>
                      <a14:backgroundRemoval t="9730" b="97027" l="2083" r="90000">
                        <a14:foregroundMark x1="27500" y1="9189" x2="39583" y2="9730"/>
                        <a14:foregroundMark x1="39583" y1="9730" x2="39583" y2="9730"/>
                        <a14:foregroundMark x1="10833" y1="38108" x2="6667" y2="42432"/>
                        <a14:foregroundMark x1="6250" y1="61081" x2="4167" y2="65135"/>
                        <a14:foregroundMark x1="5417" y1="91081" x2="12083" y2="91081"/>
                        <a14:foregroundMark x1="62917" y1="90811" x2="62917" y2="97297"/>
                        <a14:foregroundMark x1="2083" y1="91351" x2="3333" y2="90270"/>
                        <a14:foregroundMark x1="2500" y1="44865" x2="2083" y2="46486"/>
                        <a14:backgroundMark x1="47917" y1="19459" x2="47917" y2="19459"/>
                        <a14:backgroundMark x1="82917" y1="39730" x2="82917" y2="39730"/>
                        <a14:backgroundMark x1="82500" y1="39730" x2="82500" y2="39730"/>
                        <a14:backgroundMark x1="80000" y1="39730" x2="80000" y2="39730"/>
                      </a14:backgroundRemoval>
                    </a14:imgEffect>
                  </a14:imgLayer>
                </a14:imgProps>
              </a:ext>
              <a:ext uri="{28A0092B-C50C-407E-A947-70E740481C1C}">
                <a14:useLocalDpi xmlns:a14="http://schemas.microsoft.com/office/drawing/2010/main" val="0"/>
              </a:ext>
            </a:extLst>
          </a:blip>
          <a:stretch>
            <a:fillRect/>
          </a:stretch>
        </p:blipFill>
        <p:spPr>
          <a:xfrm rot="20984619">
            <a:off x="137160" y="52070"/>
            <a:ext cx="886460" cy="1367790"/>
          </a:xfrm>
          <a:prstGeom prst="rect">
            <a:avLst/>
          </a:prstGeom>
          <a:effectLst/>
        </p:spPr>
      </p:pic>
      <p:cxnSp>
        <p:nvCxnSpPr>
          <p:cNvPr id="8" name="直接连接符 7"/>
          <p:cNvCxnSpPr>
            <a:stCxn id="13" idx="2"/>
          </p:cNvCxnSpPr>
          <p:nvPr/>
        </p:nvCxnSpPr>
        <p:spPr>
          <a:xfrm flipH="1">
            <a:off x="7773035" y="1083310"/>
            <a:ext cx="29210" cy="19050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cxnSp>
        <p:nvCxnSpPr>
          <p:cNvPr id="9" name="直接连接符 8"/>
          <p:cNvCxnSpPr/>
          <p:nvPr/>
        </p:nvCxnSpPr>
        <p:spPr>
          <a:xfrm flipH="1">
            <a:off x="9264650" y="923925"/>
            <a:ext cx="9525" cy="23876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sp>
        <p:nvSpPr>
          <p:cNvPr id="10" name="文本框 9"/>
          <p:cNvSpPr txBox="1"/>
          <p:nvPr/>
        </p:nvSpPr>
        <p:spPr>
          <a:xfrm>
            <a:off x="7402195" y="1083310"/>
            <a:ext cx="800100" cy="460375"/>
          </a:xfrm>
          <a:prstGeom prst="rect">
            <a:avLst/>
          </a:prstGeom>
          <a:noFill/>
        </p:spPr>
        <p:txBody>
          <a:bodyPr wrap="none" rtlCol="0">
            <a:spAutoFit/>
          </a:bodyPr>
          <a:p>
            <a:r>
              <a:rPr lang="en-US" altLang="zh-CN" sz="2400">
                <a:solidFill>
                  <a:sysClr val="window" lastClr="FFFFFF"/>
                </a:solidFill>
              </a:rPr>
              <a:t>1895</a:t>
            </a:r>
            <a:endParaRPr lang="en-US" altLang="zh-CN" sz="2400">
              <a:solidFill>
                <a:sysClr val="window" lastClr="FFFFFF"/>
              </a:solidFill>
            </a:endParaRPr>
          </a:p>
        </p:txBody>
      </p:sp>
      <p:sp>
        <p:nvSpPr>
          <p:cNvPr id="12" name="文本框 11"/>
          <p:cNvSpPr txBox="1"/>
          <p:nvPr/>
        </p:nvSpPr>
        <p:spPr>
          <a:xfrm>
            <a:off x="8854440" y="1083310"/>
            <a:ext cx="800100" cy="460375"/>
          </a:xfrm>
          <a:prstGeom prst="rect">
            <a:avLst/>
          </a:prstGeom>
          <a:noFill/>
        </p:spPr>
        <p:txBody>
          <a:bodyPr wrap="none" rtlCol="0">
            <a:spAutoFit/>
          </a:bodyPr>
          <a:p>
            <a:r>
              <a:rPr lang="en-US" altLang="zh-CN" sz="2400">
                <a:solidFill>
                  <a:sysClr val="window" lastClr="FFFFFF"/>
                </a:solidFill>
              </a:rPr>
              <a:t>1898</a:t>
            </a:r>
            <a:endParaRPr lang="en-US" altLang="zh-CN" sz="2400">
              <a:solidFill>
                <a:sysClr val="window" lastClr="FFFFFF"/>
              </a:solidFill>
            </a:endParaRPr>
          </a:p>
        </p:txBody>
      </p:sp>
      <p:sp>
        <p:nvSpPr>
          <p:cNvPr id="15" name="文本框 14"/>
          <p:cNvSpPr txBox="1"/>
          <p:nvPr/>
        </p:nvSpPr>
        <p:spPr>
          <a:xfrm>
            <a:off x="8667750" y="438150"/>
            <a:ext cx="1203960" cy="645160"/>
          </a:xfrm>
          <a:prstGeom prst="rect">
            <a:avLst/>
          </a:prstGeom>
          <a:noFill/>
        </p:spPr>
        <p:txBody>
          <a:bodyPr wrap="none" rtlCol="0">
            <a:spAutoFit/>
          </a:bodyPr>
          <a:p>
            <a:pPr algn="ctr" fontAlgn="auto">
              <a:lnSpc>
                <a:spcPct val="9000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百日维新</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fontAlgn="auto">
              <a:lnSpc>
                <a:spcPct val="9000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戊戌政变</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cxnSp>
        <p:nvCxnSpPr>
          <p:cNvPr id="16" name="直接连接符 15"/>
          <p:cNvCxnSpPr/>
          <p:nvPr/>
        </p:nvCxnSpPr>
        <p:spPr>
          <a:xfrm flipH="1">
            <a:off x="10247630" y="960120"/>
            <a:ext cx="9525" cy="238760"/>
          </a:xfrm>
          <a:prstGeom prst="line">
            <a:avLst/>
          </a:prstGeom>
          <a:ln w="38100">
            <a:solidFill>
              <a:sysClr val="window" lastClr="FFFFFF"/>
            </a:solidFill>
          </a:ln>
        </p:spPr>
        <p:style>
          <a:lnRef idx="1">
            <a:srgbClr val="5B9BD5"/>
          </a:lnRef>
          <a:fillRef idx="0">
            <a:srgbClr val="5B9BD5"/>
          </a:fillRef>
          <a:effectRef idx="0">
            <a:srgbClr val="5B9BD5"/>
          </a:effectRef>
          <a:fontRef idx="minor">
            <a:sysClr val="windowText" lastClr="000000"/>
          </a:fontRef>
        </p:style>
      </p:cxnSp>
      <p:sp>
        <p:nvSpPr>
          <p:cNvPr id="17" name="文本框 16"/>
          <p:cNvSpPr txBox="1"/>
          <p:nvPr/>
        </p:nvSpPr>
        <p:spPr>
          <a:xfrm>
            <a:off x="9856470" y="1083310"/>
            <a:ext cx="800100" cy="460375"/>
          </a:xfrm>
          <a:prstGeom prst="rect">
            <a:avLst/>
          </a:prstGeom>
          <a:noFill/>
        </p:spPr>
        <p:txBody>
          <a:bodyPr wrap="none" rtlCol="0">
            <a:spAutoFit/>
          </a:bodyPr>
          <a:p>
            <a:r>
              <a:rPr lang="en-US" altLang="zh-CN" sz="2400" b="1">
                <a:solidFill>
                  <a:srgbClr val="FFFF00"/>
                </a:solidFill>
                <a:effectLst>
                  <a:outerShdw blurRad="38100" dist="38100" dir="2700000" algn="tl">
                    <a:srgbClr val="000000">
                      <a:alpha val="43137"/>
                    </a:srgbClr>
                  </a:outerShdw>
                </a:effectLst>
              </a:rPr>
              <a:t>1899</a:t>
            </a:r>
            <a:endParaRPr lang="en-US" altLang="zh-CN" sz="2400" b="1">
              <a:solidFill>
                <a:srgbClr val="FFFF00"/>
              </a:solidFill>
              <a:effectLst>
                <a:outerShdw blurRad="38100" dist="38100" dir="2700000" algn="tl">
                  <a:srgbClr val="000000">
                    <a:alpha val="43137"/>
                  </a:srgbClr>
                </a:outerShdw>
              </a:effectLst>
            </a:endParaRPr>
          </a:p>
        </p:txBody>
      </p:sp>
      <p:cxnSp>
        <p:nvCxnSpPr>
          <p:cNvPr id="11" name="直接箭头连接符 10"/>
          <p:cNvCxnSpPr/>
          <p:nvPr/>
        </p:nvCxnSpPr>
        <p:spPr>
          <a:xfrm flipV="1">
            <a:off x="7583170" y="1144270"/>
            <a:ext cx="4214495" cy="6350"/>
          </a:xfrm>
          <a:prstGeom prst="straightConnector1">
            <a:avLst/>
          </a:prstGeom>
          <a:ln w="38100">
            <a:solidFill>
              <a:sysClr val="window" lastClr="FFFFFF"/>
            </a:solidFill>
            <a:tailEnd type="arrow"/>
          </a:ln>
        </p:spPr>
        <p:style>
          <a:lnRef idx="1">
            <a:srgbClr val="5B9BD5"/>
          </a:lnRef>
          <a:fillRef idx="0">
            <a:srgbClr val="5B9BD5"/>
          </a:fillRef>
          <a:effectRef idx="0">
            <a:srgbClr val="5B9BD5"/>
          </a:effectRef>
          <a:fontRef idx="minor">
            <a:sysClr val="windowText" lastClr="000000"/>
          </a:fontRef>
        </p:style>
      </p:cxnSp>
      <p:sp>
        <p:nvSpPr>
          <p:cNvPr id="13" name="文本框 12"/>
          <p:cNvSpPr txBox="1"/>
          <p:nvPr/>
        </p:nvSpPr>
        <p:spPr>
          <a:xfrm>
            <a:off x="6966585" y="591820"/>
            <a:ext cx="1671320" cy="491490"/>
          </a:xfrm>
          <a:prstGeom prst="rect">
            <a:avLst/>
          </a:prstGeom>
          <a:noFill/>
        </p:spPr>
        <p:txBody>
          <a:bodyPr wrap="square" rtlCol="0">
            <a:spAutoFit/>
          </a:bodyPr>
          <a:p>
            <a:pPr algn="ctr" fontAlgn="auto">
              <a:lnSpc>
                <a:spcPct val="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《马关条约》</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fontAlgn="auto">
              <a:lnSpc>
                <a:spcPct val="130000"/>
              </a:lnSpc>
            </a:pPr>
            <a:r>
              <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rPr>
              <a:t>公车上书</a:t>
            </a:r>
            <a:endParaRPr lang="zh-CN" altLang="en-US" sz="2000" b="1">
              <a:solidFill>
                <a:sysClr val="window" lastClr="FFFFFF"/>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8" name="文本框 17"/>
          <p:cNvSpPr txBox="1"/>
          <p:nvPr/>
        </p:nvSpPr>
        <p:spPr>
          <a:xfrm>
            <a:off x="9663430" y="411480"/>
            <a:ext cx="1186815" cy="671830"/>
          </a:xfrm>
          <a:prstGeom prst="rect">
            <a:avLst/>
          </a:prstGeom>
          <a:noFill/>
        </p:spPr>
        <p:txBody>
          <a:bodyPr wrap="square" rtlCol="0">
            <a:spAutoFit/>
          </a:bodyPr>
          <a:p>
            <a:pPr algn="ctr" fontAlgn="auto">
              <a:lnSpc>
                <a:spcPct val="90000"/>
              </a:lnSpc>
            </a:pPr>
            <a:r>
              <a:rPr lang="zh-CN" altLang="en-US" sz="21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rPr>
              <a:t>义和团运动</a:t>
            </a:r>
            <a:endParaRPr lang="zh-CN" altLang="en-US" sz="2100" b="1">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 name="标题 1"/>
          <p:cNvSpPr>
            <a:spLocks noGrp="1"/>
          </p:cNvSpPr>
          <p:nvPr/>
        </p:nvSpPr>
        <p:spPr>
          <a:xfrm>
            <a:off x="738879" y="1273996"/>
            <a:ext cx="9737127" cy="613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charset="0"/>
                <a:ea typeface="+mn-ea"/>
                <a:cs typeface="+mn-ea"/>
              </a:defRPr>
            </a:lvl1pPr>
          </a:lstStyle>
          <a:p>
            <a:r>
              <a:rPr lang="en-US" altLang="zh-CN" sz="2400" b="1" dirty="0">
                <a:solidFill>
                  <a:sysClr val="window" lastClr="FFFFFF"/>
                </a:solidFill>
                <a:latin typeface="方正粗黑宋简体" panose="02000000000000000000" pitchFamily="2" charset="-122"/>
                <a:ea typeface="方正粗黑宋简体" panose="02000000000000000000" pitchFamily="2" charset="-122"/>
                <a:sym typeface="+mn-ea"/>
              </a:rPr>
              <a:t>1900  </a:t>
            </a:r>
            <a:r>
              <a:rPr lang="zh-CN" altLang="en-US" sz="2400" b="1" dirty="0">
                <a:solidFill>
                  <a:sysClr val="window" lastClr="FFFFFF"/>
                </a:solidFill>
                <a:latin typeface="方正粗黑宋简体" panose="02000000000000000000" pitchFamily="2" charset="-122"/>
                <a:ea typeface="方正粗黑宋简体" panose="02000000000000000000" pitchFamily="2" charset="-122"/>
                <a:sym typeface="微软雅黑" panose="020B0503020204020204" charset="-122"/>
              </a:rPr>
              <a:t>这是一个怎样的中国？</a:t>
            </a:r>
            <a:endParaRPr lang="zh-CN" altLang="en-US" sz="2400" b="1" dirty="0">
              <a:solidFill>
                <a:sysClr val="window" lastClr="FFFFFF"/>
              </a:solidFill>
              <a:latin typeface="方正粗黑宋简体" panose="02000000000000000000" pitchFamily="2" charset="-122"/>
              <a:ea typeface="方正粗黑宋简体" panose="02000000000000000000" pitchFamily="2" charset="-122"/>
              <a:sym typeface="微软雅黑" panose="020B0503020204020204" charset="-122"/>
            </a:endParaRPr>
          </a:p>
        </p:txBody>
      </p:sp>
      <p:cxnSp>
        <p:nvCxnSpPr>
          <p:cNvPr id="6" name="直接连接符 5"/>
          <p:cNvCxnSpPr/>
          <p:nvPr/>
        </p:nvCxnSpPr>
        <p:spPr>
          <a:xfrm>
            <a:off x="739140" y="1659890"/>
            <a:ext cx="3988435" cy="55245"/>
          </a:xfrm>
          <a:prstGeom prst="line">
            <a:avLst/>
          </a:prstGeom>
        </p:spPr>
        <p:style>
          <a:lnRef idx="1">
            <a:srgbClr val="FFC000"/>
          </a:lnRef>
          <a:fillRef idx="0">
            <a:srgbClr val="FFC000"/>
          </a:fillRef>
          <a:effectRef idx="0">
            <a:srgbClr val="FFC000"/>
          </a:effectRef>
          <a:fontRef idx="minor">
            <a:sysClr val="windowText" lastClr="000000"/>
          </a:fontRef>
        </p:style>
      </p:cxnSp>
      <p:sp>
        <p:nvSpPr>
          <p:cNvPr id="19" name="内容占位符 2"/>
          <p:cNvSpPr>
            <a:spLocks noGrp="1"/>
          </p:cNvSpPr>
          <p:nvPr/>
        </p:nvSpPr>
        <p:spPr>
          <a:xfrm>
            <a:off x="739140" y="5245735"/>
            <a:ext cx="11318875" cy="3589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70000"/>
              </a:lnSpc>
              <a:buNone/>
            </a:pP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天无雨，地焦旱，全是教堂止住天。兵法艺，都学全，要平鬼子不费难。</a:t>
            </a:r>
            <a:endPar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fontAlgn="auto">
              <a:lnSpc>
                <a:spcPct val="70000"/>
              </a:lnSpc>
              <a:buNone/>
            </a:pP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拆铁道，拔线杆，紧急毁坏火轮船。洋鬼子，尽除完，大清一统靖江山。</a:t>
            </a:r>
            <a:endPar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0" indent="0" fontAlgn="auto">
              <a:lnSpc>
                <a:spcPct val="70000"/>
              </a:lnSpc>
              <a:buNone/>
            </a:pPr>
            <a:r>
              <a:rPr lang="zh-CN" altLang="en-US" sz="26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en-US" altLang="zh-CN" sz="2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《只因鬼子闹中原》揭帖</a:t>
            </a:r>
            <a:endParaRPr lang="zh-CN" altLang="en-US" sz="2200" dirty="0">
              <a:solidFill>
                <a:schemeClr val="bg1"/>
              </a:solidFill>
              <a:latin typeface="楷体" panose="02010609060101010101" charset="-122"/>
              <a:ea typeface="楷体" panose="02010609060101010101" charset="-122"/>
              <a:cs typeface="楷体" panose="02010609060101010101" charset="-122"/>
            </a:endParaRPr>
          </a:p>
        </p:txBody>
      </p:sp>
      <p:sp>
        <p:nvSpPr>
          <p:cNvPr id="20" name="文本框 19"/>
          <p:cNvSpPr txBox="1"/>
          <p:nvPr/>
        </p:nvSpPr>
        <p:spPr>
          <a:xfrm>
            <a:off x="6450013" y="4044315"/>
            <a:ext cx="5607685" cy="429895"/>
          </a:xfrm>
          <a:prstGeom prst="rect">
            <a:avLst/>
          </a:prstGeom>
          <a:noFill/>
        </p:spPr>
        <p:txBody>
          <a:bodyPr wrap="square" rtlCol="0">
            <a:spAutoFit/>
          </a:bodyPr>
          <a:lstStyle/>
          <a:p>
            <a:pPr marL="0" marR="0" lvl="0" indent="0" algn="l" defTabSz="914400" rtl="0" fontAlgn="auto">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n-cs"/>
                <a:sym typeface="+mn-ea"/>
              </a:rPr>
              <a:t>        </a:t>
            </a:r>
            <a:endParaRPr kumimoji="0" lang="zh-CN" alt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sym typeface="+mn-ea"/>
            </a:endParaRPr>
          </a:p>
        </p:txBody>
      </p:sp>
      <p:cxnSp>
        <p:nvCxnSpPr>
          <p:cNvPr id="21" name="直接连接符 20"/>
          <p:cNvCxnSpPr/>
          <p:nvPr/>
        </p:nvCxnSpPr>
        <p:spPr>
          <a:xfrm flipH="1">
            <a:off x="6009640" y="2117725"/>
            <a:ext cx="24765" cy="23825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nvSpPr>
        <p:spPr>
          <a:xfrm>
            <a:off x="4665345" y="4500245"/>
            <a:ext cx="2860675" cy="613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charset="0"/>
                <a:ea typeface="微软雅黑" panose="020B0503020204020204" charset="-122"/>
                <a:cs typeface="微软雅黑" panose="020B0503020204020204" charset="-122"/>
              </a:defRPr>
            </a:lvl1pPr>
          </a:lstStyle>
          <a:p>
            <a:r>
              <a:rPr lang="en-US" altLang="zh-CN" sz="3600" b="1" dirty="0">
                <a:solidFill>
                  <a:sysClr val="window" lastClr="FFFFFF"/>
                </a:solidFill>
                <a:latin typeface="+mj-ea"/>
                <a:ea typeface="+mj-ea"/>
                <a:sym typeface="微软雅黑" panose="020B0503020204020204" charset="-122"/>
              </a:rPr>
              <a:t>  </a:t>
            </a:r>
            <a:r>
              <a:rPr lang="zh-CN" altLang="en-US" sz="3200" b="1" spc="200" dirty="0">
                <a:solidFill>
                  <a:srgbClr val="FFFF00"/>
                </a:solidFill>
                <a:uFillTx/>
                <a:latin typeface="方正粗黑宋简体" panose="02000000000000000000" pitchFamily="2" charset="-122"/>
                <a:ea typeface="方正粗黑宋简体" panose="02000000000000000000" pitchFamily="2" charset="-122"/>
                <a:cs typeface="+mj-cs"/>
                <a:sym typeface="微软雅黑" panose="020B0503020204020204" charset="-122"/>
              </a:rPr>
              <a:t>扶</a:t>
            </a:r>
            <a:r>
              <a:rPr lang="zh-CN" altLang="en-US" sz="3200" b="1" spc="200" dirty="0">
                <a:solidFill>
                  <a:schemeClr val="bg1"/>
                </a:solidFill>
                <a:uFillTx/>
                <a:latin typeface="方正粗黑宋简体" panose="02000000000000000000" pitchFamily="2" charset="-122"/>
                <a:ea typeface="方正粗黑宋简体" panose="02000000000000000000" pitchFamily="2" charset="-122"/>
                <a:cs typeface="+mj-cs"/>
                <a:sym typeface="微软雅黑" panose="020B0503020204020204" charset="-122"/>
              </a:rPr>
              <a:t>清与</a:t>
            </a:r>
            <a:r>
              <a:rPr lang="zh-CN" altLang="en-US" sz="3200" b="1" spc="200" dirty="0">
                <a:solidFill>
                  <a:srgbClr val="FFFF00"/>
                </a:solidFill>
                <a:uFillTx/>
                <a:latin typeface="方正粗黑宋简体" panose="02000000000000000000" pitchFamily="2" charset="-122"/>
                <a:ea typeface="方正粗黑宋简体" panose="02000000000000000000" pitchFamily="2" charset="-122"/>
                <a:cs typeface="+mj-cs"/>
                <a:sym typeface="微软雅黑" panose="020B0503020204020204" charset="-122"/>
              </a:rPr>
              <a:t>灭</a:t>
            </a:r>
            <a:r>
              <a:rPr lang="zh-CN" altLang="en-US" sz="3200" b="1" spc="200" dirty="0">
                <a:solidFill>
                  <a:schemeClr val="bg1"/>
                </a:solidFill>
                <a:uFillTx/>
                <a:latin typeface="方正粗黑宋简体" panose="02000000000000000000" pitchFamily="2" charset="-122"/>
                <a:ea typeface="方正粗黑宋简体" panose="02000000000000000000" pitchFamily="2" charset="-122"/>
                <a:cs typeface="+mj-cs"/>
                <a:sym typeface="微软雅黑" panose="020B0503020204020204" charset="-122"/>
              </a:rPr>
              <a:t>洋</a:t>
            </a:r>
            <a:endParaRPr lang="zh-CN" sz="3600" b="1" dirty="0">
              <a:solidFill>
                <a:sysClr val="window" lastClr="FFFFFF"/>
              </a:solidFill>
              <a:latin typeface="+mj-ea"/>
              <a:ea typeface="+mj-ea"/>
              <a:sym typeface="微软雅黑" panose="020B0503020204020204" charset="-122"/>
            </a:endParaRPr>
          </a:p>
        </p:txBody>
      </p:sp>
      <p:sp>
        <p:nvSpPr>
          <p:cNvPr id="30" name="文本框 29"/>
          <p:cNvSpPr txBox="1"/>
          <p:nvPr/>
        </p:nvSpPr>
        <p:spPr>
          <a:xfrm>
            <a:off x="6221730" y="1887220"/>
            <a:ext cx="5700395" cy="2984500"/>
          </a:xfrm>
          <a:prstGeom prst="rect">
            <a:avLst/>
          </a:prstGeom>
          <a:noFill/>
        </p:spPr>
        <p:txBody>
          <a:bodyPr wrap="square" rtlCol="0">
            <a:spAutoFit/>
          </a:bodyPr>
          <a:p>
            <a:pPr algn="l"/>
            <a:r>
              <a:rPr lang="zh-CN" altLang="en-US" sz="32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我国人民</a:t>
            </a:r>
            <a:r>
              <a:rPr lang="zh-CN" altLang="en-US" sz="3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一旦受洗后，藉外人势力任意生事。教士益发在背后支持扩张势力。这样教徒气焰越高涨，人民对于教会恶感越深，仇视观念</a:t>
            </a:r>
            <a:r>
              <a:rPr lang="zh-CN" altLang="en-US" sz="3200" b="1" dirty="0">
                <a:solidFill>
                  <a:srgbClr val="FFFF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一发不可收拾</a:t>
            </a:r>
            <a:r>
              <a:rPr lang="zh-CN" altLang="en-US" sz="32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a:r>
              <a:rPr lang="en-US" altLang="zh-CN" sz="2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4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en-US" altLang="zh-CN" sz="2400" b="1" dirty="0" err="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冯玉祥《我看到的义和团》</a:t>
            </a:r>
            <a:r>
              <a:rPr lang="en-US" altLang="zh-CN" sz="26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7" name="TextBox 20"/>
          <p:cNvSpPr txBox="1"/>
          <p:nvPr/>
        </p:nvSpPr>
        <p:spPr>
          <a:xfrm rot="19763285">
            <a:off x="3000375" y="4151630"/>
            <a:ext cx="2684145" cy="706755"/>
          </a:xfrm>
          <a:prstGeom prst="rect">
            <a:avLst/>
          </a:prstGeom>
          <a:solidFill>
            <a:srgbClr val="FF0066"/>
          </a:solidFill>
          <a:ln w="9525" cap="flat" cmpd="sng">
            <a:solidFill>
              <a:srgbClr val="FF0066"/>
            </a:solidFill>
            <a:prstDash val="solid"/>
            <a:miter/>
            <a:headEnd type="none" w="med" len="med"/>
            <a:tailEnd type="none" w="med" len="med"/>
          </a:ln>
        </p:spPr>
        <p:txBody>
          <a:bodyPr wrap="square">
            <a:spAutoFit/>
          </a:bodyPr>
          <a:p>
            <a:pPr algn="ctr" eaLnBrk="1" hangingPunct="1"/>
            <a:r>
              <a:rPr lang="zh-CN" altLang="en-US" sz="4000" b="1" dirty="0">
                <a:solidFill>
                  <a:schemeClr val="bg1"/>
                </a:solidFill>
                <a:latin typeface="楷体" panose="02010609060101010101" charset="-122"/>
                <a:ea typeface="楷体" panose="02010609060101010101" charset="-122"/>
              </a:rPr>
              <a:t>时代特点</a:t>
            </a:r>
            <a:endParaRPr lang="en-US" altLang="zh-CN" sz="4000" b="1" dirty="0">
              <a:solidFill>
                <a:schemeClr val="bg1"/>
              </a:solidFill>
              <a:latin typeface="楷体" panose="02010609060101010101" charset="-122"/>
              <a:ea typeface="楷体" panose="02010609060101010101" charset="-122"/>
            </a:endParaRPr>
          </a:p>
        </p:txBody>
      </p:sp>
      <p:sp>
        <p:nvSpPr>
          <p:cNvPr id="23" name="文本框 22"/>
          <p:cNvSpPr txBox="1"/>
          <p:nvPr/>
        </p:nvSpPr>
        <p:spPr>
          <a:xfrm>
            <a:off x="722630" y="69850"/>
            <a:ext cx="6583680" cy="521970"/>
          </a:xfrm>
          <a:prstGeom prst="rect">
            <a:avLst/>
          </a:prstGeom>
          <a:noFill/>
        </p:spPr>
        <p:txBody>
          <a:bodyPr wrap="none" rtlCol="0">
            <a:spAutoFit/>
          </a:bodyPr>
          <a:p>
            <a:pPr algn="l"/>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一、民族危亡背景下</a:t>
            </a:r>
            <a:r>
              <a:rPr lang="zh-CN" altLang="en-US"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上层精英</a:t>
            </a: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的</a:t>
            </a:r>
            <a:r>
              <a:rPr lang="zh-CN" altLang="en-US"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变法</a:t>
            </a: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努力</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楷体" panose="02010609060101010101" charset="-122"/>
              <a:sym typeface="+mn-ea"/>
            </a:endParaRPr>
          </a:p>
        </p:txBody>
      </p:sp>
    </p:spTree>
  </p:cSld>
  <p:clrMapOvr>
    <a:masterClrMapping/>
  </p:clrMapOvr>
  <p:timing>
    <p:tnLst>
      <p:par>
        <p:cTn id="1" dur="indefinite" restart="never" nodeType="tmRoot"/>
      </p:par>
    </p:tnLst>
    <p:bldLst>
      <p:bldP spid="5" grpId="0"/>
      <p:bldP spid="18" grpId="0"/>
      <p:bldP spid="5" grpId="1"/>
      <p:bldP spid="18" grpId="1"/>
      <p:bldP spid="2" grpId="0"/>
      <p:bldP spid="2" grpId="1"/>
      <p:bldP spid="20" grpId="0"/>
      <p:bldP spid="20" grpId="1"/>
      <p:bldP spid="3" grpId="0" uiExpand="1" build="p"/>
      <p:bldP spid="3" grpId="1" build="p"/>
      <p:bldP spid="30" grpId="0"/>
      <p:bldP spid="30" grpId="1"/>
      <p:bldP spid="19" grpId="0"/>
      <p:bldP spid="19" grpId="1"/>
      <p:bldP spid="22" grpId="0"/>
      <p:bldP spid="22" grpId="1"/>
      <p:bldP spid="7" grpId="0" bldLvl="0" animBg="1"/>
      <p:bldP spid="7" grpId="1" animBg="1"/>
      <p:bldP spid="23" grpId="0"/>
      <p:bldP spid="23" grpId="1"/>
    </p:bldLst>
  </p:timing>
</p:sld>
</file>

<file path=ppt/tags/tag1.xml><?xml version="1.0" encoding="utf-8"?>
<p:tagLst xmlns:p="http://schemas.openxmlformats.org/presentationml/2006/main">
  <p:tag name="KSO_WM_BEAUTIFY_FLAG" val="#wm#"/>
  <p:tag name="KSO_WM_TEMPLATE_CATEGORY" val="diagram"/>
  <p:tag name="KSO_WM_TEMPLATE_INDEX" val="20208140"/>
</p:tagLst>
</file>

<file path=ppt/tags/tag2.xml><?xml version="1.0" encoding="utf-8"?>
<p:tagLst xmlns:p="http://schemas.openxmlformats.org/presentationml/2006/main">
  <p:tag name="KSO_WM_BEAUTIFY_FLAG" val="#wm#"/>
  <p:tag name="KSO_WM_TEMPLATE_CATEGORY" val="diagram"/>
  <p:tag name="KSO_WM_TEMPLATE_INDEX" val="20208140"/>
</p:tagLst>
</file>

<file path=ppt/tags/tag3.xml><?xml version="1.0" encoding="utf-8"?>
<p:tagLst xmlns:p="http://schemas.openxmlformats.org/presentationml/2006/main">
  <p:tag name="KSO_WM_BEAUTIFY_FLAG" val="#wm#"/>
  <p:tag name="KSO_WM_TEMPLATE_CATEGORY" val="diagram"/>
  <p:tag name="KSO_WM_TEMPLATE_INDEX" val="20208140"/>
</p:tagLst>
</file>

<file path=ppt/tags/tag4.xml><?xml version="1.0" encoding="utf-8"?>
<p:tagLst xmlns:p="http://schemas.openxmlformats.org/presentationml/2006/main">
  <p:tag name="KSO_WM_BEAUTIFY_FLAG" val="#wm#"/>
  <p:tag name="KSO_WM_TEMPLATE_CATEGORY" val="diagram"/>
  <p:tag name="KSO_WM_TEMPLATE_INDEX" val="20208140"/>
</p:tagLst>
</file>

<file path=ppt/tags/tag5.xml><?xml version="1.0" encoding="utf-8"?>
<p:tagLst xmlns:p="http://schemas.openxmlformats.org/presentationml/2006/main">
  <p:tag name="KSO_WM_BEAUTIFY_FLAG" val="#wm#"/>
  <p:tag name="KSO_WM_TEMPLATE_CATEGORY" val="diagram"/>
  <p:tag name="KSO_WM_TEMPLATE_INDEX" val="20208140"/>
</p:tagLst>
</file>

<file path=ppt/tags/tag6.xml><?xml version="1.0" encoding="utf-8"?>
<p:tagLst xmlns:p="http://schemas.openxmlformats.org/presentationml/2006/main">
  <p:tag name="KSO_WM_UNIT_TABLE_BEAUTIFY" val="smartTable{63fe69b7-9d76-4550-8f48-74964d997b16}"/>
  <p:tag name="KSO_WM_BEAUTIFY_FLAG" val="#wm#"/>
  <p:tag name="KSO_WM_UNIT_TYPE" val="β"/>
  <p:tag name="TABLE_SKINIDX" val="1"/>
  <p:tag name="TABLE_COLORIDX" val="h"/>
</p:tagLst>
</file>

<file path=ppt/tags/tag7.xml><?xml version="1.0" encoding="utf-8"?>
<p:tagLst xmlns:p="http://schemas.openxmlformats.org/presentationml/2006/main">
  <p:tag name="KSO_WM_UNIT_PLACING_PICTURE_USER_VIEWPORT" val="{&quot;height&quot;:9141,&quot;width&quot;:182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4967</Words>
  <Application>WPS 演示</Application>
  <PresentationFormat>宽屏</PresentationFormat>
  <Paragraphs>342</Paragraphs>
  <Slides>18</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18</vt:i4>
      </vt:variant>
    </vt:vector>
  </HeadingPairs>
  <TitlesOfParts>
    <vt:vector size="37" baseType="lpstr">
      <vt:lpstr>Arial</vt:lpstr>
      <vt:lpstr>宋体</vt:lpstr>
      <vt:lpstr>Wingdings</vt:lpstr>
      <vt:lpstr>微软雅黑</vt:lpstr>
      <vt:lpstr>楷体</vt:lpstr>
      <vt:lpstr>方正粗黑宋简体</vt:lpstr>
      <vt:lpstr>Wingdings</vt:lpstr>
      <vt:lpstr>楷体_GB2312</vt:lpstr>
      <vt:lpstr>新宋体</vt:lpstr>
      <vt:lpstr>Calibri</vt:lpstr>
      <vt:lpstr>Calibri</vt:lpstr>
      <vt:lpstr>华文行楷</vt:lpstr>
      <vt:lpstr>Times New Roman</vt:lpstr>
      <vt:lpstr>黑体</vt:lpstr>
      <vt:lpstr>仿宋</vt:lpstr>
      <vt:lpstr>华文仿宋</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甲午国殇引发民族觉醒</vt:lpstr>
      <vt:lpstr>PowerPoint 演示文稿</vt:lpstr>
      <vt:lpstr>三、民族危亡加深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清清幽谷</cp:lastModifiedBy>
  <cp:revision>696</cp:revision>
  <dcterms:created xsi:type="dcterms:W3CDTF">2020-11-21T09:09:00Z</dcterms:created>
  <dcterms:modified xsi:type="dcterms:W3CDTF">2021-04-23T22:39:53Z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